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7"/>
  </p:notesMasterIdLst>
  <p:sldIdLst>
    <p:sldId id="256" r:id="rId2"/>
    <p:sldId id="341" r:id="rId3"/>
    <p:sldId id="374" r:id="rId4"/>
    <p:sldId id="260" r:id="rId5"/>
    <p:sldId id="366" r:id="rId6"/>
    <p:sldId id="276" r:id="rId7"/>
    <p:sldId id="261" r:id="rId8"/>
    <p:sldId id="262" r:id="rId9"/>
    <p:sldId id="365" r:id="rId10"/>
    <p:sldId id="367" r:id="rId11"/>
    <p:sldId id="368" r:id="rId12"/>
    <p:sldId id="369" r:id="rId13"/>
    <p:sldId id="370" r:id="rId14"/>
    <p:sldId id="371" r:id="rId15"/>
    <p:sldId id="397" r:id="rId16"/>
    <p:sldId id="263" r:id="rId17"/>
    <p:sldId id="274" r:id="rId18"/>
    <p:sldId id="354" r:id="rId19"/>
    <p:sldId id="364" r:id="rId20"/>
    <p:sldId id="388" r:id="rId21"/>
    <p:sldId id="389" r:id="rId22"/>
    <p:sldId id="398" r:id="rId23"/>
    <p:sldId id="382" r:id="rId24"/>
    <p:sldId id="257" r:id="rId25"/>
    <p:sldId id="338" r:id="rId26"/>
    <p:sldId id="259" r:id="rId27"/>
    <p:sldId id="264" r:id="rId28"/>
    <p:sldId id="265" r:id="rId29"/>
    <p:sldId id="275" r:id="rId30"/>
    <p:sldId id="266" r:id="rId31"/>
    <p:sldId id="267" r:id="rId32"/>
    <p:sldId id="268" r:id="rId33"/>
    <p:sldId id="269" r:id="rId34"/>
    <p:sldId id="270" r:id="rId35"/>
    <p:sldId id="271" r:id="rId36"/>
    <p:sldId id="272" r:id="rId37"/>
    <p:sldId id="277" r:id="rId38"/>
    <p:sldId id="379" r:id="rId39"/>
    <p:sldId id="278" r:id="rId40"/>
    <p:sldId id="279" r:id="rId41"/>
    <p:sldId id="280" r:id="rId42"/>
    <p:sldId id="281" r:id="rId43"/>
    <p:sldId id="282" r:id="rId44"/>
    <p:sldId id="283" r:id="rId45"/>
    <p:sldId id="284" r:id="rId46"/>
    <p:sldId id="380" r:id="rId47"/>
    <p:sldId id="286" r:id="rId48"/>
    <p:sldId id="287" r:id="rId49"/>
    <p:sldId id="289" r:id="rId50"/>
    <p:sldId id="381" r:id="rId51"/>
    <p:sldId id="290" r:id="rId52"/>
    <p:sldId id="291" r:id="rId53"/>
    <p:sldId id="292" r:id="rId54"/>
    <p:sldId id="293" r:id="rId55"/>
    <p:sldId id="321" r:id="rId56"/>
    <p:sldId id="322" r:id="rId57"/>
    <p:sldId id="323" r:id="rId58"/>
    <p:sldId id="294" r:id="rId59"/>
    <p:sldId id="295" r:id="rId60"/>
    <p:sldId id="296" r:id="rId61"/>
    <p:sldId id="297" r:id="rId62"/>
    <p:sldId id="324" r:id="rId63"/>
    <p:sldId id="325" r:id="rId64"/>
    <p:sldId id="326" r:id="rId65"/>
    <p:sldId id="327" r:id="rId66"/>
    <p:sldId id="328" r:id="rId67"/>
    <p:sldId id="329" r:id="rId68"/>
    <p:sldId id="330" r:id="rId69"/>
    <p:sldId id="332" r:id="rId70"/>
    <p:sldId id="333" r:id="rId71"/>
    <p:sldId id="334" r:id="rId72"/>
    <p:sldId id="383" r:id="rId73"/>
    <p:sldId id="399" r:id="rId74"/>
    <p:sldId id="373" r:id="rId75"/>
    <p:sldId id="372" r:id="rId76"/>
    <p:sldId id="339" r:id="rId77"/>
    <p:sldId id="340" r:id="rId78"/>
    <p:sldId id="386" r:id="rId79"/>
    <p:sldId id="387" r:id="rId80"/>
    <p:sldId id="343" r:id="rId81"/>
    <p:sldId id="350" r:id="rId82"/>
    <p:sldId id="351" r:id="rId83"/>
    <p:sldId id="353" r:id="rId84"/>
    <p:sldId id="400" r:id="rId85"/>
    <p:sldId id="345" r:id="rId86"/>
    <p:sldId id="346" r:id="rId87"/>
    <p:sldId id="347" r:id="rId88"/>
    <p:sldId id="348" r:id="rId89"/>
    <p:sldId id="349" r:id="rId90"/>
    <p:sldId id="360" r:id="rId91"/>
    <p:sldId id="362" r:id="rId92"/>
    <p:sldId id="363" r:id="rId93"/>
    <p:sldId id="361" r:id="rId94"/>
    <p:sldId id="355" r:id="rId95"/>
    <p:sldId id="356" r:id="rId96"/>
    <p:sldId id="401" r:id="rId97"/>
    <p:sldId id="357" r:id="rId98"/>
    <p:sldId id="390" r:id="rId99"/>
    <p:sldId id="392" r:id="rId100"/>
    <p:sldId id="393" r:id="rId101"/>
    <p:sldId id="394" r:id="rId102"/>
    <p:sldId id="395" r:id="rId103"/>
    <p:sldId id="358" r:id="rId104"/>
    <p:sldId id="396" r:id="rId105"/>
    <p:sldId id="404" r:id="rId106"/>
    <p:sldId id="405" r:id="rId107"/>
    <p:sldId id="406" r:id="rId108"/>
    <p:sldId id="407" r:id="rId109"/>
    <p:sldId id="408" r:id="rId110"/>
    <p:sldId id="409" r:id="rId111"/>
    <p:sldId id="410" r:id="rId112"/>
    <p:sldId id="411" r:id="rId113"/>
    <p:sldId id="412" r:id="rId114"/>
    <p:sldId id="413" r:id="rId115"/>
    <p:sldId id="414" r:id="rId116"/>
    <p:sldId id="416" r:id="rId117"/>
    <p:sldId id="417" r:id="rId118"/>
    <p:sldId id="419" r:id="rId119"/>
    <p:sldId id="420" r:id="rId120"/>
    <p:sldId id="421" r:id="rId121"/>
    <p:sldId id="423" r:id="rId122"/>
    <p:sldId id="422" r:id="rId123"/>
    <p:sldId id="424" r:id="rId124"/>
    <p:sldId id="403" r:id="rId125"/>
    <p:sldId id="402" r:id="rId1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88"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9D7D28-3E9E-4F3E-A065-DDD51848204E}" type="datetimeFigureOut">
              <a:rPr lang="zh-TW" altLang="en-US" smtClean="0"/>
              <a:t>2011/11/13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88E9D-4B2A-433E-AC1F-3899DBEA4064}" type="slidenum">
              <a:rPr lang="zh-TW" altLang="en-US" smtClean="0"/>
              <a:t>‹#›</a:t>
            </a:fld>
            <a:endParaRPr lang="zh-TW" altLang="en-US"/>
          </a:p>
        </p:txBody>
      </p:sp>
    </p:spTree>
    <p:extLst>
      <p:ext uri="{BB962C8B-B14F-4D97-AF65-F5344CB8AC3E}">
        <p14:creationId xmlns:p14="http://schemas.microsoft.com/office/powerpoint/2010/main" val="1236603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E88E9D-4B2A-433E-AC1F-3899DBEA4064}" type="slidenum">
              <a:rPr lang="zh-TW" altLang="en-US" smtClean="0"/>
              <a:t>77</a:t>
            </a:fld>
            <a:endParaRPr lang="zh-TW" altLang="en-US"/>
          </a:p>
        </p:txBody>
      </p:sp>
    </p:spTree>
    <p:extLst>
      <p:ext uri="{BB962C8B-B14F-4D97-AF65-F5344CB8AC3E}">
        <p14:creationId xmlns:p14="http://schemas.microsoft.com/office/powerpoint/2010/main" val="280255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E88E9D-4B2A-433E-AC1F-3899DBEA4064}" type="slidenum">
              <a:rPr lang="zh-TW" altLang="en-US" smtClean="0"/>
              <a:t>78</a:t>
            </a:fld>
            <a:endParaRPr lang="zh-TW" altLang="en-US"/>
          </a:p>
        </p:txBody>
      </p:sp>
    </p:spTree>
    <p:extLst>
      <p:ext uri="{BB962C8B-B14F-4D97-AF65-F5344CB8AC3E}">
        <p14:creationId xmlns:p14="http://schemas.microsoft.com/office/powerpoint/2010/main" val="2802555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BE2F47F6-DF1D-40ED-949C-86BBC5B8E9BA}" type="datetime1">
              <a:rPr lang="zh-TW" altLang="en-US" smtClean="0"/>
              <a:t>2011/11/13</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61CE0EF3-BED3-4C45-BF26-D9A701798C12}"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7634A0C9-3C9F-452F-B03D-72D2BF132FAC}" type="datetime1">
              <a:rPr lang="zh-TW" altLang="en-US" smtClean="0"/>
              <a:t>2011/11/13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3A6CD24D-1F36-45AA-B052-2E5798EDFF3B}" type="datetime1">
              <a:rPr lang="zh-TW" altLang="en-US" smtClean="0"/>
              <a:t>2011/11/13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DB5F410D-0F62-4FEC-B611-6BDC519A17C3}" type="datetime1">
              <a:rPr lang="zh-TW" altLang="en-US" smtClean="0"/>
              <a:t>2011/11/13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D602FEE3-DBBF-41F6-97A4-19996459D001}" type="datetime1">
              <a:rPr lang="zh-TW" altLang="en-US" smtClean="0"/>
              <a:t>2011/11/13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55B5F66E-3F28-40AE-B4F2-D154A1ECD1ED}" type="datetime1">
              <a:rPr lang="zh-TW" altLang="en-US" smtClean="0"/>
              <a:t>2011/11/13</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10CBAB0-E0F7-4AEC-BA67-340942324EF7}" type="datetime1">
              <a:rPr lang="zh-TW" altLang="en-US" smtClean="0"/>
              <a:t>2011/11/13</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D28FB64F-6AC2-4037-A0F5-C5E7BF51F51C}" type="datetime1">
              <a:rPr lang="zh-TW" altLang="en-US" smtClean="0"/>
              <a:t>2011/11/13</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75B74036-9116-4F28-BA02-ED2FAF43DC1D}" type="datetime1">
              <a:rPr lang="zh-TW" altLang="en-US" smtClean="0"/>
              <a:t>2011/11/13</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978ABF88-6A3E-4D3F-892C-F74B5F9154F0}" type="datetime1">
              <a:rPr lang="zh-TW" altLang="en-US" smtClean="0"/>
              <a:t>2011/11/13</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61CE0EF3-BED3-4C45-BF26-D9A701798C12}"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CC3C5D4F-0C55-42F4-897E-6464D4596286}" type="datetime1">
              <a:rPr lang="zh-TW" altLang="en-US" smtClean="0"/>
              <a:t>2011/11/13</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61CE0EF3-BED3-4C45-BF26-D9A701798C12}" type="slidenum">
              <a:rPr lang="zh-TW" altLang="en-US" smtClean="0"/>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1D13EA4-FA6C-4A7E-AA09-53E9B49CD936}" type="datetime1">
              <a:rPr lang="zh-TW" altLang="en-US" smtClean="0"/>
              <a:t>2011/11/13</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1CE0EF3-BED3-4C45-BF26-D9A701798C12}"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選擇權實戰策略</a:t>
            </a:r>
            <a:endParaRPr lang="zh-TW" altLang="en-US" dirty="0"/>
          </a:p>
        </p:txBody>
      </p:sp>
      <p:sp>
        <p:nvSpPr>
          <p:cNvPr id="3" name="副標題 2"/>
          <p:cNvSpPr>
            <a:spLocks noGrp="1"/>
          </p:cNvSpPr>
          <p:nvPr>
            <p:ph type="subTitle" idx="1"/>
          </p:nvPr>
        </p:nvSpPr>
        <p:spPr/>
        <p:txBody>
          <a:bodyPr/>
          <a:lstStyle/>
          <a:p>
            <a:r>
              <a:rPr lang="zh-TW" altLang="en-US" dirty="0" smtClean="0"/>
              <a:t>以台指選擇權為例</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a:t>
            </a:fld>
            <a:endParaRPr lang="zh-TW" altLang="en-US"/>
          </a:p>
        </p:txBody>
      </p:sp>
    </p:spTree>
    <p:extLst>
      <p:ext uri="{BB962C8B-B14F-4D97-AF65-F5344CB8AC3E}">
        <p14:creationId xmlns:p14="http://schemas.microsoft.com/office/powerpoint/2010/main" val="3088827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如買進一口 </a:t>
            </a:r>
            <a:r>
              <a:rPr lang="en-US" altLang="zh-TW" dirty="0" smtClean="0"/>
              <a:t>4800 call</a:t>
            </a:r>
            <a:r>
              <a:rPr lang="zh-TW" altLang="en-US" dirty="0" smtClean="0"/>
              <a:t>，權利金 </a:t>
            </a:r>
            <a:r>
              <a:rPr lang="en-US" altLang="zh-TW" dirty="0" smtClean="0"/>
              <a:t>90 </a:t>
            </a:r>
            <a:r>
              <a:rPr lang="zh-TW" altLang="en-US" dirty="0" smtClean="0"/>
              <a:t>點，交易稅為</a:t>
            </a:r>
            <a:endParaRPr lang="en-US" altLang="zh-TW" dirty="0" smtClean="0"/>
          </a:p>
          <a:p>
            <a:pPr lvl="1"/>
            <a:endParaRPr lang="en-US" altLang="zh-TW" dirty="0" smtClean="0"/>
          </a:p>
          <a:p>
            <a:pPr lvl="1"/>
            <a:r>
              <a:rPr lang="zh-TW" altLang="en-US" dirty="0" smtClean="0"/>
              <a:t>（</a:t>
            </a:r>
            <a:r>
              <a:rPr lang="en-US" altLang="zh-TW" dirty="0" smtClean="0"/>
              <a:t>90</a:t>
            </a:r>
            <a:r>
              <a:rPr lang="zh-TW" altLang="en-US" dirty="0" smtClean="0"/>
              <a:t>點</a:t>
            </a:r>
            <a:r>
              <a:rPr lang="en-US" altLang="zh-TW" dirty="0" smtClean="0"/>
              <a:t> × 50</a:t>
            </a:r>
            <a:r>
              <a:rPr lang="zh-TW" altLang="en-US" dirty="0" smtClean="0"/>
              <a:t>元）</a:t>
            </a:r>
            <a:r>
              <a:rPr lang="en-US" altLang="zh-TW" dirty="0" smtClean="0"/>
              <a:t>× 0.001 = 4.5 </a:t>
            </a:r>
            <a:r>
              <a:rPr lang="zh-TW" altLang="en-US" dirty="0" smtClean="0"/>
              <a:t>元 → </a:t>
            </a:r>
            <a:r>
              <a:rPr lang="en-US" altLang="zh-TW" dirty="0" smtClean="0"/>
              <a:t>5</a:t>
            </a:r>
            <a:r>
              <a:rPr lang="zh-TW" altLang="en-US" dirty="0" smtClean="0"/>
              <a:t>元</a:t>
            </a:r>
            <a:endParaRPr lang="en-US" altLang="zh-TW" dirty="0" smtClean="0"/>
          </a:p>
          <a:p>
            <a:pPr lvl="1"/>
            <a:endParaRPr lang="en-US" altLang="zh-TW" dirty="0"/>
          </a:p>
          <a:p>
            <a:r>
              <a:rPr lang="zh-TW" altLang="en-US" dirty="0" smtClean="0"/>
              <a:t>如買進二口 </a:t>
            </a:r>
            <a:r>
              <a:rPr lang="en-US" altLang="zh-TW" dirty="0" smtClean="0"/>
              <a:t>4800 call</a:t>
            </a:r>
            <a:r>
              <a:rPr lang="zh-TW" altLang="en-US" dirty="0" smtClean="0"/>
              <a:t>，參加結算，若結算價 </a:t>
            </a:r>
            <a:r>
              <a:rPr lang="en-US" altLang="zh-TW" dirty="0" smtClean="0"/>
              <a:t>5100</a:t>
            </a:r>
            <a:r>
              <a:rPr lang="zh-TW" altLang="en-US" dirty="0" smtClean="0"/>
              <a:t>，交易稅為</a:t>
            </a:r>
            <a:endParaRPr lang="en-US" altLang="zh-TW" dirty="0" smtClean="0"/>
          </a:p>
          <a:p>
            <a:endParaRPr lang="en-US" altLang="zh-TW" dirty="0"/>
          </a:p>
          <a:p>
            <a:pPr lvl="1"/>
            <a:r>
              <a:rPr lang="zh-TW" altLang="en-US" dirty="0" smtClean="0"/>
              <a:t>一口（</a:t>
            </a:r>
            <a:r>
              <a:rPr lang="en-US" altLang="zh-TW" dirty="0" smtClean="0"/>
              <a:t>5100</a:t>
            </a:r>
            <a:r>
              <a:rPr lang="zh-TW" altLang="en-US" dirty="0" smtClean="0"/>
              <a:t>點 </a:t>
            </a:r>
            <a:r>
              <a:rPr lang="en-US" altLang="zh-TW" dirty="0" smtClean="0"/>
              <a:t>× 50</a:t>
            </a:r>
            <a:r>
              <a:rPr lang="zh-TW" altLang="en-US" dirty="0" smtClean="0"/>
              <a:t>元）</a:t>
            </a:r>
            <a:r>
              <a:rPr lang="en-US" altLang="zh-TW" dirty="0" smtClean="0"/>
              <a:t>× 0.0001 = 25.5 </a:t>
            </a:r>
            <a:r>
              <a:rPr lang="zh-TW" altLang="en-US" dirty="0" smtClean="0"/>
              <a:t>元 → </a:t>
            </a:r>
            <a:r>
              <a:rPr lang="en-US" altLang="zh-TW" dirty="0" smtClean="0"/>
              <a:t>26 </a:t>
            </a:r>
            <a:r>
              <a:rPr lang="zh-TW" altLang="en-US" dirty="0" smtClean="0"/>
              <a:t>元</a:t>
            </a:r>
            <a:endParaRPr lang="en-US" altLang="zh-TW" dirty="0" smtClean="0"/>
          </a:p>
          <a:p>
            <a:pPr lvl="1"/>
            <a:r>
              <a:rPr lang="zh-TW" altLang="en-US" dirty="0" smtClean="0"/>
              <a:t>乘上實際口數 </a:t>
            </a:r>
            <a:r>
              <a:rPr lang="en-US" altLang="zh-TW" dirty="0" smtClean="0"/>
              <a:t>26 × 2 = 52 </a:t>
            </a:r>
            <a:r>
              <a:rPr lang="zh-TW" altLang="en-US" dirty="0" smtClean="0"/>
              <a:t>元</a:t>
            </a:r>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a:t>
            </a:fld>
            <a:endParaRPr lang="zh-TW" altLang="en-US"/>
          </a:p>
        </p:txBody>
      </p:sp>
      <p:sp>
        <p:nvSpPr>
          <p:cNvPr id="4" name="標題 3"/>
          <p:cNvSpPr>
            <a:spLocks noGrp="1"/>
          </p:cNvSpPr>
          <p:nvPr>
            <p:ph type="title"/>
          </p:nvPr>
        </p:nvSpPr>
        <p:spPr/>
        <p:txBody>
          <a:bodyPr/>
          <a:lstStyle/>
          <a:p>
            <a:r>
              <a:rPr lang="zh-TW" altLang="en-US" dirty="0"/>
              <a:t>台指選擇權市場機制</a:t>
            </a:r>
          </a:p>
        </p:txBody>
      </p:sp>
    </p:spTree>
    <p:extLst>
      <p:ext uri="{BB962C8B-B14F-4D97-AF65-F5344CB8AC3E}">
        <p14:creationId xmlns:p14="http://schemas.microsoft.com/office/powerpoint/2010/main" val="355626716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以 </a:t>
            </a:r>
            <a:r>
              <a:rPr lang="en-US" altLang="zh-TW" dirty="0" smtClean="0"/>
              <a:t>2003/1/16 </a:t>
            </a:r>
            <a:r>
              <a:rPr lang="zh-TW" altLang="en-US" dirty="0"/>
              <a:t>為例，當時價平為 </a:t>
            </a:r>
            <a:r>
              <a:rPr lang="en-US" altLang="zh-TW" dirty="0" smtClean="0"/>
              <a:t>4900</a:t>
            </a:r>
            <a:r>
              <a:rPr lang="zh-TW" altLang="en-US" dirty="0"/>
              <a:t>，符合低權利金定義，各檔 </a:t>
            </a:r>
            <a:r>
              <a:rPr lang="en-US" altLang="zh-TW" dirty="0"/>
              <a:t>put</a:t>
            </a:r>
            <a:r>
              <a:rPr lang="zh-TW" altLang="en-US" dirty="0"/>
              <a:t>、</a:t>
            </a:r>
            <a:r>
              <a:rPr lang="en-US" altLang="zh-TW" dirty="0"/>
              <a:t>call </a:t>
            </a:r>
            <a:r>
              <a:rPr lang="zh-TW" altLang="en-US" dirty="0"/>
              <a:t>報價如下表左，而 </a:t>
            </a:r>
            <a:r>
              <a:rPr lang="en-US" altLang="zh-TW" dirty="0" smtClean="0"/>
              <a:t>2003/2 </a:t>
            </a:r>
            <a:r>
              <a:rPr lang="zh-TW" altLang="en-US" dirty="0"/>
              <a:t>結算價為 </a:t>
            </a:r>
            <a:r>
              <a:rPr lang="en-US" altLang="zh-TW" dirty="0" smtClean="0"/>
              <a:t>4559 </a:t>
            </a:r>
            <a:r>
              <a:rPr lang="zh-TW" altLang="en-US" dirty="0"/>
              <a:t>點</a:t>
            </a:r>
            <a:endParaRPr lang="en-US" altLang="zh-TW" dirty="0"/>
          </a:p>
          <a:p>
            <a:endParaRPr lang="en-US" altLang="zh-TW" dirty="0"/>
          </a:p>
          <a:p>
            <a:r>
              <a:rPr lang="zh-TW" altLang="en-US" dirty="0"/>
              <a:t>若買進價平、價外</a:t>
            </a:r>
            <a:r>
              <a:rPr lang="zh-TW" altLang="en-US" dirty="0" smtClean="0"/>
              <a:t>一二三檔</a:t>
            </a:r>
            <a:r>
              <a:rPr lang="zh-TW" altLang="en-US" dirty="0"/>
              <a:t>放至結算</a:t>
            </a:r>
            <a:r>
              <a:rPr lang="zh-TW" altLang="en-US" dirty="0" smtClean="0"/>
              <a:t>，損益如下表右：</a:t>
            </a:r>
            <a:endParaRPr lang="en-US" altLang="zh-TW" dirty="0"/>
          </a:p>
          <a:p>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100</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3269486938"/>
              </p:ext>
            </p:extLst>
          </p:nvPr>
        </p:nvGraphicFramePr>
        <p:xfrm>
          <a:off x="1959124" y="4365104"/>
          <a:ext cx="2540868" cy="2036440"/>
        </p:xfrm>
        <a:graphic>
          <a:graphicData uri="http://schemas.openxmlformats.org/drawingml/2006/table">
            <a:tbl>
              <a:tblPr>
                <a:tableStyleId>{5C22544A-7EE6-4342-B048-85BDC9FD1C3A}</a:tableStyleId>
              </a:tblPr>
              <a:tblGrid>
                <a:gridCol w="846956"/>
                <a:gridCol w="846956"/>
                <a:gridCol w="846956"/>
              </a:tblGrid>
              <a:tr h="254555">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smtClean="0">
                          <a:effectLst/>
                        </a:rPr>
                        <a:t>Put</a:t>
                      </a:r>
                      <a:endParaRPr lang="en-US"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342</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4600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24</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252</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4700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37</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200</a:t>
                      </a:r>
                    </a:p>
                  </a:txBody>
                  <a:tcPr marL="9525" marR="9525" marT="9525" marB="0" anchor="ctr"/>
                </a:tc>
                <a:tc>
                  <a:txBody>
                    <a:bodyPr/>
                    <a:lstStyle/>
                    <a:p>
                      <a:pPr algn="ctr" fontAlgn="ctr"/>
                      <a:r>
                        <a:rPr lang="en-US" altLang="zh-TW" sz="1200" u="none" strike="noStrike" dirty="0" smtClean="0">
                          <a:solidFill>
                            <a:srgbClr val="00B0F0"/>
                          </a:solidFill>
                          <a:effectLst/>
                        </a:rPr>
                        <a:t>4800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61</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solidFill>
                            <a:srgbClr val="00B0F0"/>
                          </a:solidFill>
                          <a:effectLst/>
                        </a:rPr>
                        <a:t>140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4900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100</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98</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5000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155</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67</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5100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225</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solidFill>
                            <a:srgbClr val="00B0F0"/>
                          </a:solidFill>
                          <a:effectLst/>
                        </a:rPr>
                        <a:t>42.5</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5200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290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109175119"/>
              </p:ext>
            </p:extLst>
          </p:nvPr>
        </p:nvGraphicFramePr>
        <p:xfrm>
          <a:off x="6372200" y="4149080"/>
          <a:ext cx="1656184" cy="2304256"/>
        </p:xfrm>
        <a:graphic>
          <a:graphicData uri="http://schemas.openxmlformats.org/drawingml/2006/table">
            <a:tbl>
              <a:tblPr>
                <a:tableStyleId>{5C22544A-7EE6-4342-B048-85BDC9FD1C3A}</a:tableStyleId>
              </a:tblPr>
              <a:tblGrid>
                <a:gridCol w="828092"/>
                <a:gridCol w="828092"/>
              </a:tblGrid>
              <a:tr h="288032">
                <a:tc>
                  <a:txBody>
                    <a:bodyPr/>
                    <a:lstStyle/>
                    <a:p>
                      <a:pPr algn="l" fontAlgn="ctr"/>
                      <a:r>
                        <a:rPr lang="en-US" sz="1200" u="none" strike="noStrike" dirty="0" smtClean="0">
                          <a:effectLst/>
                        </a:rPr>
                        <a:t>4600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-29%</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4700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181%</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4800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195%</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4900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141%</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4900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5000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5100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5200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339546210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在非開倉日，價外一檔 </a:t>
            </a:r>
            <a:r>
              <a:rPr lang="en-US" altLang="zh-TW" dirty="0" smtClean="0"/>
              <a:t>put + call </a:t>
            </a:r>
            <a:r>
              <a:rPr lang="zh-TW" altLang="en-US" dirty="0" smtClean="0"/>
              <a:t>權利金 </a:t>
            </a:r>
            <a:r>
              <a:rPr lang="en-US" altLang="zh-TW" dirty="0" smtClean="0"/>
              <a:t>&lt; 60</a:t>
            </a:r>
            <a:r>
              <a:rPr lang="zh-TW" altLang="en-US" dirty="0"/>
              <a:t> </a:t>
            </a:r>
            <a:r>
              <a:rPr lang="zh-TW" altLang="en-US" dirty="0" smtClean="0"/>
              <a:t>也算低權利金，可當買方以小博大</a:t>
            </a:r>
            <a:endParaRPr lang="en-US" altLang="zh-TW" dirty="0" smtClean="0"/>
          </a:p>
          <a:p>
            <a:endParaRPr lang="en-US" altLang="zh-TW" dirty="0"/>
          </a:p>
          <a:p>
            <a:r>
              <a:rPr lang="zh-TW" altLang="en-US" dirty="0" smtClean="0"/>
              <a:t>經過統計，大盤每日高低平均差值為 </a:t>
            </a:r>
            <a:r>
              <a:rPr lang="en-US" altLang="zh-TW" dirty="0" smtClean="0"/>
              <a:t>101 </a:t>
            </a:r>
            <a:r>
              <a:rPr lang="zh-TW" altLang="en-US" dirty="0" smtClean="0"/>
              <a:t>點，故一天漲跌 </a:t>
            </a:r>
            <a:r>
              <a:rPr lang="en-US" altLang="zh-TW" dirty="0" smtClean="0"/>
              <a:t>100 </a:t>
            </a:r>
            <a:r>
              <a:rPr lang="zh-TW" altLang="en-US" dirty="0" smtClean="0"/>
              <a:t>點並非難事，價外一檔出現低權利金有機會翻倍</a:t>
            </a:r>
            <a:endParaRPr lang="en-US" altLang="zh-TW" dirty="0" smtClean="0"/>
          </a:p>
          <a:p>
            <a:endParaRPr lang="en-US" altLang="zh-TW" dirty="0"/>
          </a:p>
          <a:p>
            <a:endParaRPr lang="en-US" altLang="zh-TW" dirty="0" smtClean="0"/>
          </a:p>
          <a:p>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101</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spTree>
    <p:extLst>
      <p:ext uri="{BB962C8B-B14F-4D97-AF65-F5344CB8AC3E}">
        <p14:creationId xmlns:p14="http://schemas.microsoft.com/office/powerpoint/2010/main" val="321475439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以 </a:t>
            </a:r>
            <a:r>
              <a:rPr lang="en-US" altLang="zh-TW" dirty="0" smtClean="0"/>
              <a:t>2007/6/11 </a:t>
            </a:r>
            <a:r>
              <a:rPr lang="zh-TW" altLang="en-US" dirty="0"/>
              <a:t>為例，</a:t>
            </a:r>
            <a:r>
              <a:rPr lang="zh-TW" altLang="en-US" dirty="0" smtClean="0"/>
              <a:t>當時</a:t>
            </a:r>
            <a:r>
              <a:rPr lang="zh-TW" altLang="en-US" dirty="0" smtClean="0">
                <a:solidFill>
                  <a:srgbClr val="FF0000"/>
                </a:solidFill>
              </a:rPr>
              <a:t>有效交易日剩 </a:t>
            </a:r>
            <a:r>
              <a:rPr lang="en-US" altLang="zh-TW" dirty="0" smtClean="0">
                <a:solidFill>
                  <a:srgbClr val="FF0000"/>
                </a:solidFill>
              </a:rPr>
              <a:t>5 </a:t>
            </a:r>
            <a:r>
              <a:rPr lang="zh-TW" altLang="en-US" dirty="0" smtClean="0">
                <a:solidFill>
                  <a:srgbClr val="FF0000"/>
                </a:solidFill>
              </a:rPr>
              <a:t>天</a:t>
            </a:r>
            <a:r>
              <a:rPr lang="zh-TW" altLang="en-US" dirty="0" smtClean="0"/>
              <a:t>，價外一檔 </a:t>
            </a:r>
            <a:r>
              <a:rPr lang="en-US" altLang="zh-TW" dirty="0" smtClean="0"/>
              <a:t>8200-8400 </a:t>
            </a:r>
            <a:r>
              <a:rPr lang="zh-TW" altLang="en-US" dirty="0" smtClean="0"/>
              <a:t>符合</a:t>
            </a:r>
            <a:r>
              <a:rPr lang="zh-TW" altLang="en-US" dirty="0"/>
              <a:t>低權利金定義，各檔 </a:t>
            </a:r>
            <a:r>
              <a:rPr lang="en-US" altLang="zh-TW" dirty="0"/>
              <a:t>put</a:t>
            </a:r>
            <a:r>
              <a:rPr lang="zh-TW" altLang="en-US" dirty="0"/>
              <a:t>、</a:t>
            </a:r>
            <a:r>
              <a:rPr lang="en-US" altLang="zh-TW" dirty="0"/>
              <a:t>call </a:t>
            </a:r>
            <a:r>
              <a:rPr lang="zh-TW" altLang="en-US" dirty="0"/>
              <a:t>報價如下表左，而 </a:t>
            </a:r>
            <a:r>
              <a:rPr lang="en-US" altLang="zh-TW" dirty="0" smtClean="0"/>
              <a:t>2007/6 </a:t>
            </a:r>
            <a:r>
              <a:rPr lang="zh-TW" altLang="en-US" dirty="0"/>
              <a:t>結算價為 </a:t>
            </a:r>
            <a:r>
              <a:rPr lang="en-US" altLang="zh-TW" dirty="0" smtClean="0"/>
              <a:t>8799</a:t>
            </a:r>
            <a:endParaRPr lang="en-US" altLang="zh-TW" dirty="0"/>
          </a:p>
          <a:p>
            <a:endParaRPr lang="en-US" altLang="zh-TW" dirty="0"/>
          </a:p>
          <a:p>
            <a:r>
              <a:rPr lang="zh-TW" altLang="en-US" dirty="0"/>
              <a:t>若</a:t>
            </a:r>
            <a:r>
              <a:rPr lang="zh-TW" altLang="en-US" dirty="0" smtClean="0"/>
              <a:t>買進價</a:t>
            </a:r>
            <a:r>
              <a:rPr lang="zh-TW" altLang="en-US" dirty="0"/>
              <a:t>外</a:t>
            </a:r>
            <a:r>
              <a:rPr lang="zh-TW" altLang="en-US" dirty="0" smtClean="0"/>
              <a:t>一二檔</a:t>
            </a:r>
            <a:r>
              <a:rPr lang="zh-TW" altLang="en-US" dirty="0"/>
              <a:t>放至結算</a:t>
            </a:r>
            <a:r>
              <a:rPr lang="zh-TW" altLang="en-US" dirty="0" smtClean="0"/>
              <a:t>，損益如下表右：</a:t>
            </a:r>
            <a:endParaRPr lang="en-US" altLang="zh-TW" dirty="0"/>
          </a:p>
          <a:p>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102</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878469073"/>
              </p:ext>
            </p:extLst>
          </p:nvPr>
        </p:nvGraphicFramePr>
        <p:xfrm>
          <a:off x="1959124" y="4365104"/>
          <a:ext cx="2540868" cy="2036440"/>
        </p:xfrm>
        <a:graphic>
          <a:graphicData uri="http://schemas.openxmlformats.org/drawingml/2006/table">
            <a:tbl>
              <a:tblPr>
                <a:tableStyleId>{5C22544A-7EE6-4342-B048-85BDC9FD1C3A}</a:tableStyleId>
              </a:tblPr>
              <a:tblGrid>
                <a:gridCol w="846956"/>
                <a:gridCol w="846956"/>
                <a:gridCol w="846956"/>
              </a:tblGrid>
              <a:tr h="254555">
                <a:tc>
                  <a:txBody>
                    <a:bodyPr/>
                    <a:lstStyle/>
                    <a:p>
                      <a:pPr algn="ctr" fontAlgn="ctr"/>
                      <a:r>
                        <a:rPr lang="en-US" sz="1200" u="none" strike="noStrike" dirty="0" smtClean="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履約價</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sz="1200" u="none" strike="noStrike" dirty="0" smtClean="0">
                          <a:effectLst/>
                        </a:rPr>
                        <a:t>put</a:t>
                      </a:r>
                      <a:endParaRPr lang="en-US"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321</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chemeClr val="tx1"/>
                          </a:solidFill>
                          <a:effectLst/>
                        </a:rPr>
                        <a:t>8000</a:t>
                      </a:r>
                      <a:endParaRPr lang="en-US" altLang="zh-TW" sz="1200" b="0" i="0" u="none" strike="noStrike" dirty="0">
                        <a:solidFill>
                          <a:schemeClr val="tx1"/>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tx1"/>
                          </a:solidFill>
                          <a:effectLst/>
                          <a:latin typeface="+mn-lt"/>
                        </a:rPr>
                        <a:t>6.7</a:t>
                      </a:r>
                      <a:endParaRPr lang="en-US" altLang="zh-TW" sz="1200" b="0" i="0" u="none" strike="noStrike" dirty="0">
                        <a:solidFill>
                          <a:schemeClr val="tx1"/>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227</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8100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13</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142</a:t>
                      </a:r>
                    </a:p>
                  </a:txBody>
                  <a:tcPr marL="9525" marR="9525" marT="9525" marB="0" anchor="ctr"/>
                </a:tc>
                <a:tc>
                  <a:txBody>
                    <a:bodyPr/>
                    <a:lstStyle/>
                    <a:p>
                      <a:pPr algn="ctr" fontAlgn="ctr"/>
                      <a:r>
                        <a:rPr lang="en-US" altLang="zh-TW" sz="1200" u="none" strike="noStrike" dirty="0" smtClean="0">
                          <a:solidFill>
                            <a:srgbClr val="00B0F0"/>
                          </a:solidFill>
                          <a:effectLst/>
                        </a:rPr>
                        <a:t>8200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29.5</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chemeClr val="tx1"/>
                          </a:solidFill>
                          <a:effectLst/>
                          <a:latin typeface="+mn-lt"/>
                        </a:rPr>
                        <a:t>73</a:t>
                      </a:r>
                      <a:endParaRPr lang="en-US" altLang="zh-TW" sz="1200" b="0" i="0" u="none" strike="noStrike" dirty="0">
                        <a:solidFill>
                          <a:schemeClr val="tx1"/>
                        </a:solidFill>
                        <a:effectLst/>
                        <a:latin typeface="新細明體"/>
                      </a:endParaRPr>
                    </a:p>
                  </a:txBody>
                  <a:tcPr marL="9525" marR="9525" marT="9525" marB="0" anchor="ctr"/>
                </a:tc>
                <a:tc>
                  <a:txBody>
                    <a:bodyPr/>
                    <a:lstStyle/>
                    <a:p>
                      <a:pPr algn="ctr" fontAlgn="ctr"/>
                      <a:r>
                        <a:rPr lang="en-US" altLang="zh-TW" sz="1200" u="none" strike="noStrike" dirty="0" smtClean="0">
                          <a:solidFill>
                            <a:schemeClr val="tx1"/>
                          </a:solidFill>
                          <a:effectLst/>
                        </a:rPr>
                        <a:t>8300</a:t>
                      </a:r>
                      <a:endParaRPr lang="en-US" altLang="zh-TW" sz="1200" b="0" i="0" u="none" strike="noStrike" dirty="0">
                        <a:solidFill>
                          <a:schemeClr val="tx1"/>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tx1"/>
                          </a:solidFill>
                          <a:effectLst/>
                          <a:latin typeface="+mn-lt"/>
                        </a:rPr>
                        <a:t>61</a:t>
                      </a:r>
                      <a:endParaRPr lang="en-US" altLang="zh-TW" sz="1200" b="0" i="0" u="none" strike="noStrike" dirty="0">
                        <a:solidFill>
                          <a:schemeClr val="tx1"/>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28</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8400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115</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6.6</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8500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196</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solidFill>
                            <a:schemeClr val="tx1"/>
                          </a:solidFill>
                          <a:effectLst/>
                        </a:rPr>
                        <a:t>0.5</a:t>
                      </a:r>
                      <a:endParaRPr lang="en-US" altLang="zh-TW" sz="1200" b="0" i="0" u="none" strike="noStrike" dirty="0">
                        <a:solidFill>
                          <a:schemeClr val="tx1"/>
                        </a:solidFill>
                        <a:effectLst/>
                        <a:latin typeface="新細明體"/>
                      </a:endParaRPr>
                    </a:p>
                  </a:txBody>
                  <a:tcPr marL="9525" marR="9525" marT="9525" marB="0" anchor="ctr"/>
                </a:tc>
                <a:tc>
                  <a:txBody>
                    <a:bodyPr/>
                    <a:lstStyle/>
                    <a:p>
                      <a:pPr algn="ctr" fontAlgn="ctr"/>
                      <a:r>
                        <a:rPr lang="en-US" altLang="zh-TW" sz="1200" u="none" strike="noStrike" dirty="0" smtClean="0">
                          <a:solidFill>
                            <a:schemeClr val="tx1"/>
                          </a:solidFill>
                          <a:effectLst/>
                        </a:rPr>
                        <a:t>8600</a:t>
                      </a:r>
                      <a:endParaRPr lang="en-US" altLang="zh-TW" sz="1200" b="0" i="0" u="none" strike="noStrike" dirty="0">
                        <a:solidFill>
                          <a:schemeClr val="tx1"/>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288</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1623542357"/>
              </p:ext>
            </p:extLst>
          </p:nvPr>
        </p:nvGraphicFramePr>
        <p:xfrm>
          <a:off x="6300192" y="4797152"/>
          <a:ext cx="1728192" cy="1440160"/>
        </p:xfrm>
        <a:graphic>
          <a:graphicData uri="http://schemas.openxmlformats.org/drawingml/2006/table">
            <a:tbl>
              <a:tblPr>
                <a:tableStyleId>{5C22544A-7EE6-4342-B048-85BDC9FD1C3A}</a:tableStyleId>
              </a:tblPr>
              <a:tblGrid>
                <a:gridCol w="864096"/>
                <a:gridCol w="864096"/>
              </a:tblGrid>
              <a:tr h="288032">
                <a:tc>
                  <a:txBody>
                    <a:bodyPr/>
                    <a:lstStyle/>
                    <a:p>
                      <a:pPr algn="l" fontAlgn="ctr"/>
                      <a:r>
                        <a:rPr lang="en-US" sz="1200" u="none" strike="noStrike" dirty="0">
                          <a:effectLst/>
                        </a:rPr>
                        <a:t>8100 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8200 put</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8400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1325%</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8500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4430%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39850537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以上交易原理類似 </a:t>
            </a:r>
            <a:r>
              <a:rPr lang="en-US" altLang="zh-TW" dirty="0" smtClean="0"/>
              <a:t>straddle</a:t>
            </a:r>
            <a:r>
              <a:rPr lang="zh-TW" altLang="en-US" dirty="0" smtClean="0"/>
              <a:t>、</a:t>
            </a:r>
            <a:r>
              <a:rPr lang="en-US" altLang="zh-TW" dirty="0" smtClean="0"/>
              <a:t>strangle</a:t>
            </a:r>
          </a:p>
          <a:p>
            <a:endParaRPr lang="en-US" altLang="zh-TW" dirty="0" smtClean="0"/>
          </a:p>
          <a:p>
            <a:r>
              <a:rPr lang="zh-TW" altLang="en-US" dirty="0" smtClean="0"/>
              <a:t>低權利金是由於低時間價值</a:t>
            </a:r>
            <a:r>
              <a:rPr lang="zh-TW" altLang="en-US" dirty="0"/>
              <a:t>，即市場低</a:t>
            </a:r>
            <a:r>
              <a:rPr lang="zh-TW" altLang="en-US" dirty="0" smtClean="0"/>
              <a:t>波動，買進選擇權賭波動變大賺取權利金的漲幅</a:t>
            </a:r>
            <a:endParaRPr lang="en-US" altLang="zh-TW" dirty="0" smtClean="0"/>
          </a:p>
          <a:p>
            <a:endParaRPr lang="en-US" altLang="zh-TW" dirty="0" smtClean="0"/>
          </a:p>
          <a:p>
            <a:r>
              <a:rPr lang="zh-TW" altLang="en-US" dirty="0" smtClean="0"/>
              <a:t>以上例來說，離結算剩 </a:t>
            </a:r>
            <a:r>
              <a:rPr lang="en-US" altLang="zh-TW" dirty="0" smtClean="0"/>
              <a:t>5 </a:t>
            </a:r>
            <a:r>
              <a:rPr lang="zh-TW" altLang="en-US" dirty="0" smtClean="0"/>
              <a:t>天，剛好那 </a:t>
            </a:r>
            <a:r>
              <a:rPr lang="en-US" altLang="zh-TW" dirty="0" smtClean="0"/>
              <a:t>5 </a:t>
            </a:r>
            <a:r>
              <a:rPr lang="zh-TW" altLang="en-US" dirty="0" smtClean="0"/>
              <a:t>天指數大漲所以買方有驚人的獲利。若 </a:t>
            </a:r>
            <a:r>
              <a:rPr lang="en-US" altLang="zh-TW" dirty="0" smtClean="0"/>
              <a:t>5 </a:t>
            </a:r>
            <a:r>
              <a:rPr lang="zh-TW" altLang="en-US" dirty="0" smtClean="0"/>
              <a:t>天之內天下太平，價平還在 </a:t>
            </a:r>
            <a:r>
              <a:rPr lang="en-US" altLang="zh-TW" dirty="0" smtClean="0"/>
              <a:t>8300</a:t>
            </a:r>
            <a:r>
              <a:rPr lang="zh-TW" altLang="en-US" dirty="0" smtClean="0"/>
              <a:t>，則所有價外權利金皆歸零</a:t>
            </a:r>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103</a:t>
            </a:fld>
            <a:endParaRPr lang="zh-TW" altLang="en-US"/>
          </a:p>
        </p:txBody>
      </p:sp>
      <p:sp>
        <p:nvSpPr>
          <p:cNvPr id="4" name="標題 3"/>
          <p:cNvSpPr>
            <a:spLocks noGrp="1"/>
          </p:cNvSpPr>
          <p:nvPr>
            <p:ph type="title"/>
          </p:nvPr>
        </p:nvSpPr>
        <p:spPr/>
        <p:txBody>
          <a:bodyPr/>
          <a:lstStyle/>
          <a:p>
            <a:r>
              <a:rPr lang="zh-TW" altLang="en-US" dirty="0"/>
              <a:t>其它經驗法則</a:t>
            </a:r>
          </a:p>
        </p:txBody>
      </p:sp>
    </p:spTree>
    <p:extLst>
      <p:ext uri="{BB962C8B-B14F-4D97-AF65-F5344CB8AC3E}">
        <p14:creationId xmlns:p14="http://schemas.microsoft.com/office/powerpoint/2010/main" val="102479388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93192" lvl="1" indent="0">
              <a:buNone/>
            </a:pPr>
            <a:r>
              <a:rPr lang="zh-TW" altLang="en-US" dirty="0" smtClean="0"/>
              <a:t>交易八大禁忌：</a:t>
            </a:r>
            <a:endParaRPr lang="en-US" altLang="zh-TW" dirty="0" smtClean="0"/>
          </a:p>
          <a:p>
            <a:pPr marL="393192" lvl="1" indent="0">
              <a:buNone/>
            </a:pPr>
            <a:endParaRPr lang="en-US" altLang="zh-TW" dirty="0" smtClean="0"/>
          </a:p>
          <a:p>
            <a:pPr lvl="1"/>
            <a:r>
              <a:rPr lang="zh-TW" altLang="en-US" u="sng" dirty="0" smtClean="0"/>
              <a:t>下大注</a:t>
            </a:r>
            <a:r>
              <a:rPr lang="en-US" altLang="zh-TW" u="sng" dirty="0" smtClean="0"/>
              <a:t>			</a:t>
            </a:r>
            <a:r>
              <a:rPr lang="zh-TW" altLang="en-US" u="sng" dirty="0" smtClean="0"/>
              <a:t>小心一次畢業</a:t>
            </a:r>
            <a:r>
              <a:rPr lang="en-US" altLang="zh-TW" u="sng" dirty="0" smtClean="0"/>
              <a:t>			</a:t>
            </a:r>
          </a:p>
          <a:p>
            <a:pPr lvl="1"/>
            <a:r>
              <a:rPr lang="zh-TW" altLang="en-US" u="sng" dirty="0" smtClean="0"/>
              <a:t>攤平</a:t>
            </a:r>
            <a:r>
              <a:rPr lang="en-US" altLang="zh-TW" u="sng" dirty="0" smtClean="0"/>
              <a:t>			</a:t>
            </a:r>
            <a:r>
              <a:rPr lang="zh-TW" altLang="en-US" u="sng" dirty="0" smtClean="0"/>
              <a:t>選擇權無法放長期</a:t>
            </a:r>
            <a:r>
              <a:rPr lang="en-US" altLang="zh-TW" u="sng" dirty="0" smtClean="0"/>
              <a:t>		</a:t>
            </a:r>
          </a:p>
          <a:p>
            <a:pPr lvl="1"/>
            <a:r>
              <a:rPr lang="zh-TW" altLang="en-US" u="sng" dirty="0" smtClean="0"/>
              <a:t>頭重腳輕</a:t>
            </a:r>
            <a:r>
              <a:rPr lang="en-US" altLang="zh-TW" u="sng" dirty="0" smtClean="0"/>
              <a:t>			</a:t>
            </a:r>
            <a:r>
              <a:rPr lang="zh-TW" altLang="en-US" u="sng" dirty="0" smtClean="0"/>
              <a:t>往上追高小心反轉</a:t>
            </a:r>
            <a:r>
              <a:rPr lang="en-US" altLang="zh-TW" u="sng" dirty="0" smtClean="0"/>
              <a:t>		</a:t>
            </a:r>
          </a:p>
          <a:p>
            <a:pPr lvl="1"/>
            <a:r>
              <a:rPr lang="zh-TW" altLang="en-US" u="sng" dirty="0" smtClean="0"/>
              <a:t>凹單</a:t>
            </a:r>
            <a:r>
              <a:rPr lang="en-US" altLang="zh-TW" u="sng" dirty="0" smtClean="0"/>
              <a:t>			</a:t>
            </a:r>
            <a:r>
              <a:rPr lang="zh-TW" altLang="en-US" u="sng" dirty="0" smtClean="0"/>
              <a:t>嚴守交易紀律</a:t>
            </a:r>
            <a:r>
              <a:rPr lang="en-US" altLang="zh-TW" u="sng" dirty="0" smtClean="0"/>
              <a:t>			</a:t>
            </a:r>
          </a:p>
          <a:p>
            <a:pPr lvl="1"/>
            <a:r>
              <a:rPr lang="zh-TW" altLang="en-US" u="sng" dirty="0" smtClean="0"/>
              <a:t>市價單</a:t>
            </a:r>
            <a:r>
              <a:rPr lang="en-US" altLang="zh-TW" u="sng" dirty="0" smtClean="0"/>
              <a:t>			</a:t>
            </a:r>
            <a:r>
              <a:rPr lang="zh-TW" altLang="en-US" u="sng" dirty="0" smtClean="0"/>
              <a:t>交易量大者致命的壞習慣</a:t>
            </a:r>
            <a:r>
              <a:rPr lang="en-US" altLang="zh-TW" u="sng" dirty="0" smtClean="0"/>
              <a:t>	</a:t>
            </a:r>
          </a:p>
          <a:p>
            <a:pPr lvl="1"/>
            <a:r>
              <a:rPr lang="zh-TW" altLang="en-US" u="sng" dirty="0" smtClean="0"/>
              <a:t>下錯單</a:t>
            </a:r>
            <a:r>
              <a:rPr lang="en-US" altLang="zh-TW" u="sng" dirty="0" smtClean="0"/>
              <a:t>			</a:t>
            </a:r>
            <a:r>
              <a:rPr lang="zh-TW" altLang="en-US" u="sng" dirty="0" smtClean="0"/>
              <a:t>無心之過導致損失</a:t>
            </a:r>
            <a:r>
              <a:rPr lang="en-US" altLang="zh-TW" u="sng" dirty="0" smtClean="0"/>
              <a:t>		</a:t>
            </a:r>
          </a:p>
          <a:p>
            <a:pPr lvl="1"/>
            <a:r>
              <a:rPr lang="zh-TW" altLang="en-US" u="sng" dirty="0" smtClean="0"/>
              <a:t>組合單拆單</a:t>
            </a:r>
            <a:r>
              <a:rPr lang="en-US" altLang="zh-TW" u="sng" dirty="0" smtClean="0"/>
              <a:t>		</a:t>
            </a:r>
            <a:r>
              <a:rPr lang="zh-TW" altLang="en-US" u="sng" dirty="0" smtClean="0"/>
              <a:t>失去原本交易邏輯</a:t>
            </a:r>
            <a:r>
              <a:rPr lang="en-US" altLang="zh-TW" u="sng" dirty="0" smtClean="0"/>
              <a:t>		</a:t>
            </a:r>
          </a:p>
          <a:p>
            <a:pPr lvl="1"/>
            <a:r>
              <a:rPr lang="zh-TW" altLang="en-US" u="sng" dirty="0" smtClean="0"/>
              <a:t>組合單等待變滑價</a:t>
            </a:r>
            <a:r>
              <a:rPr lang="en-US" altLang="zh-TW" u="sng" dirty="0" smtClean="0"/>
              <a:t>	</a:t>
            </a:r>
            <a:r>
              <a:rPr lang="zh-TW" altLang="en-US" u="sng" dirty="0" smtClean="0"/>
              <a:t>勿貪小便宜</a:t>
            </a:r>
            <a:r>
              <a:rPr lang="en-US" altLang="zh-TW" u="sng" dirty="0" smtClean="0"/>
              <a:t>			</a:t>
            </a:r>
            <a:endParaRPr lang="zh-TW" altLang="en-US" u="sng"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104</a:t>
            </a:fld>
            <a:endParaRPr lang="zh-TW" altLang="en-US"/>
          </a:p>
        </p:txBody>
      </p:sp>
      <p:sp>
        <p:nvSpPr>
          <p:cNvPr id="4" name="標題 3"/>
          <p:cNvSpPr>
            <a:spLocks noGrp="1"/>
          </p:cNvSpPr>
          <p:nvPr>
            <p:ph type="title"/>
          </p:nvPr>
        </p:nvSpPr>
        <p:spPr/>
        <p:txBody>
          <a:bodyPr/>
          <a:lstStyle/>
          <a:p>
            <a:r>
              <a:rPr lang="zh-TW" altLang="en-US" dirty="0"/>
              <a:t>其它經驗法則</a:t>
            </a:r>
          </a:p>
        </p:txBody>
      </p:sp>
    </p:spTree>
    <p:extLst>
      <p:ext uri="{BB962C8B-B14F-4D97-AF65-F5344CB8AC3E}">
        <p14:creationId xmlns:p14="http://schemas.microsoft.com/office/powerpoint/2010/main" val="139663388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a:bodyPr>
          <a:lstStyle/>
          <a:p>
            <a:r>
              <a:rPr lang="en-US" altLang="zh-TW" dirty="0" smtClean="0"/>
              <a:t>2011/8/4</a:t>
            </a:r>
            <a:r>
              <a:rPr lang="zh-TW" altLang="en-US" dirty="0" smtClean="0"/>
              <a:t>，</a:t>
            </a:r>
            <a:r>
              <a:rPr lang="zh-TW" altLang="en-US" dirty="0"/>
              <a:t>美國信用評等遭國際</a:t>
            </a:r>
            <a:r>
              <a:rPr lang="zh-TW" altLang="en-US" dirty="0" smtClean="0"/>
              <a:t>評機構標準</a:t>
            </a:r>
            <a:r>
              <a:rPr lang="zh-TW" altLang="en-US" dirty="0"/>
              <a:t>普爾公司（</a:t>
            </a:r>
            <a:r>
              <a:rPr lang="en-US" altLang="zh-TW" dirty="0"/>
              <a:t>Standard and </a:t>
            </a:r>
            <a:r>
              <a:rPr lang="en-US" altLang="zh-TW" dirty="0" smtClean="0"/>
              <a:t>Poor’s</a:t>
            </a:r>
            <a:r>
              <a:rPr lang="zh-TW" altLang="en-US" dirty="0" smtClean="0"/>
              <a:t>）調降，造成全球投資人恐慌</a:t>
            </a:r>
            <a:endParaRPr lang="en-US" altLang="zh-TW" dirty="0" smtClean="0"/>
          </a:p>
          <a:p>
            <a:endParaRPr lang="en-US" altLang="zh-TW" dirty="0" smtClean="0"/>
          </a:p>
          <a:p>
            <a:r>
              <a:rPr lang="zh-TW" altLang="en-US" dirty="0" smtClean="0"/>
              <a:t>當天道</a:t>
            </a:r>
            <a:r>
              <a:rPr lang="zh-TW" altLang="en-US" dirty="0"/>
              <a:t>瓊</a:t>
            </a:r>
            <a:r>
              <a:rPr lang="zh-TW" altLang="en-US" dirty="0" smtClean="0"/>
              <a:t>工業指數收跌 </a:t>
            </a:r>
            <a:r>
              <a:rPr lang="en-US" altLang="zh-TW" dirty="0" smtClean="0"/>
              <a:t>512.76 </a:t>
            </a:r>
            <a:r>
              <a:rPr lang="zh-TW" altLang="en-US" dirty="0" smtClean="0"/>
              <a:t>點。幾個小時之後，台灣時間 </a:t>
            </a:r>
            <a:r>
              <a:rPr lang="en-US" altLang="zh-TW" dirty="0" smtClean="0">
                <a:solidFill>
                  <a:srgbClr val="FF0000"/>
                </a:solidFill>
              </a:rPr>
              <a:t>8/5</a:t>
            </a:r>
            <a:r>
              <a:rPr lang="en-US" altLang="zh-TW" dirty="0" smtClean="0"/>
              <a:t> </a:t>
            </a:r>
            <a:r>
              <a:rPr lang="zh-TW" altLang="en-US" dirty="0" smtClean="0"/>
              <a:t>早上九點整，大盤直接開跌 </a:t>
            </a:r>
            <a:r>
              <a:rPr lang="en-US" altLang="zh-TW" dirty="0" smtClean="0"/>
              <a:t>354.4 </a:t>
            </a:r>
            <a:r>
              <a:rPr lang="zh-TW" altLang="en-US" dirty="0" smtClean="0"/>
              <a:t>點（</a:t>
            </a:r>
            <a:r>
              <a:rPr lang="en-US" altLang="zh-TW" dirty="0" smtClean="0"/>
              <a:t>8/4 </a:t>
            </a:r>
            <a:r>
              <a:rPr lang="zh-TW" altLang="en-US" dirty="0" smtClean="0"/>
              <a:t>收 </a:t>
            </a:r>
            <a:r>
              <a:rPr lang="en-US" altLang="zh-TW" dirty="0" smtClean="0"/>
              <a:t>8317.27</a:t>
            </a:r>
            <a:r>
              <a:rPr lang="zh-TW" altLang="en-US" dirty="0" smtClean="0"/>
              <a:t>，</a:t>
            </a:r>
            <a:r>
              <a:rPr lang="en-US" altLang="zh-TW" dirty="0" smtClean="0"/>
              <a:t>8/5 </a:t>
            </a:r>
            <a:r>
              <a:rPr lang="zh-TW" altLang="en-US" dirty="0" smtClean="0"/>
              <a:t>開 </a:t>
            </a:r>
            <a:r>
              <a:rPr lang="en-US" altLang="zh-TW" dirty="0" smtClean="0"/>
              <a:t>7962.87</a:t>
            </a:r>
            <a:r>
              <a:rPr lang="zh-TW" altLang="en-US" dirty="0" smtClean="0"/>
              <a:t>）。接下來連續三個交易日裡，最低來到 </a:t>
            </a:r>
            <a:r>
              <a:rPr lang="en-US" altLang="zh-TW" dirty="0" smtClean="0">
                <a:solidFill>
                  <a:srgbClr val="FF0000"/>
                </a:solidFill>
              </a:rPr>
              <a:t>8/9</a:t>
            </a:r>
            <a:r>
              <a:rPr lang="en-US" altLang="zh-TW" dirty="0" smtClean="0"/>
              <a:t> </a:t>
            </a:r>
            <a:r>
              <a:rPr lang="zh-TW" altLang="en-US" dirty="0" smtClean="0"/>
              <a:t>盤中的 </a:t>
            </a:r>
            <a:r>
              <a:rPr lang="en-US" altLang="zh-TW" dirty="0" smtClean="0"/>
              <a:t>7148.76 </a:t>
            </a:r>
            <a:r>
              <a:rPr lang="zh-TW" altLang="en-US" dirty="0" smtClean="0"/>
              <a:t>點</a:t>
            </a:r>
            <a:endParaRPr lang="en-US" altLang="zh-TW" dirty="0"/>
          </a:p>
          <a:p>
            <a:endParaRPr lang="en-US" altLang="zh-TW" dirty="0" smtClean="0"/>
          </a:p>
          <a:p>
            <a:r>
              <a:rPr lang="en-US" altLang="zh-TW" dirty="0" smtClean="0"/>
              <a:t>2011/8 </a:t>
            </a:r>
            <a:r>
              <a:rPr lang="zh-TW" altLang="en-US" dirty="0" smtClean="0"/>
              <a:t>台指選擇權到期日為 </a:t>
            </a:r>
            <a:r>
              <a:rPr lang="en-US" altLang="zh-TW" dirty="0" smtClean="0"/>
              <a:t>8/17</a:t>
            </a:r>
            <a:r>
              <a:rPr lang="zh-TW" altLang="en-US" dirty="0" smtClean="0"/>
              <a:t>，距 </a:t>
            </a:r>
            <a:r>
              <a:rPr lang="en-US" altLang="zh-TW" dirty="0" smtClean="0"/>
              <a:t>8/5 </a:t>
            </a:r>
            <a:r>
              <a:rPr lang="zh-TW" altLang="en-US" dirty="0" smtClean="0"/>
              <a:t>開盤時只剩 </a:t>
            </a:r>
            <a:r>
              <a:rPr lang="en-US" altLang="zh-TW" dirty="0" smtClean="0"/>
              <a:t>9 </a:t>
            </a:r>
            <a:r>
              <a:rPr lang="zh-TW" altLang="en-US" dirty="0" smtClean="0"/>
              <a:t>個交易日。而 </a:t>
            </a:r>
            <a:r>
              <a:rPr lang="en-US" altLang="zh-TW" dirty="0" smtClean="0"/>
              <a:t>7 </a:t>
            </a:r>
            <a:r>
              <a:rPr lang="zh-TW" altLang="en-US" dirty="0" smtClean="0"/>
              <a:t>月選擇權結算日為 </a:t>
            </a:r>
            <a:r>
              <a:rPr lang="en-US" altLang="zh-TW" dirty="0" smtClean="0"/>
              <a:t>7/21</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105</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143286051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en-US" altLang="zh-TW" dirty="0" smtClean="0"/>
              <a:t>2011/7/21</a:t>
            </a:r>
            <a:r>
              <a:rPr lang="zh-TW" altLang="en-US" dirty="0" smtClean="0"/>
              <a:t>～</a:t>
            </a:r>
            <a:r>
              <a:rPr lang="en-US" altLang="zh-TW" dirty="0" smtClean="0"/>
              <a:t>8/17 </a:t>
            </a:r>
            <a:r>
              <a:rPr lang="zh-TW" altLang="en-US" dirty="0" smtClean="0"/>
              <a:t>台灣加權指數走勢圖</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106</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163" y="2015827"/>
            <a:ext cx="5781675" cy="458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78568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627784" y="1481328"/>
            <a:ext cx="6059016" cy="4525963"/>
          </a:xfrm>
        </p:spPr>
        <p:txBody>
          <a:bodyPr>
            <a:normAutofit/>
          </a:bodyPr>
          <a:lstStyle/>
          <a:p>
            <a:r>
              <a:rPr lang="zh-TW" altLang="en-US" dirty="0" smtClean="0"/>
              <a:t>開</a:t>
            </a:r>
            <a:r>
              <a:rPr lang="zh-TW" altLang="en-US" dirty="0"/>
              <a:t>倉日 </a:t>
            </a:r>
            <a:r>
              <a:rPr lang="en-US" altLang="zh-TW" dirty="0"/>
              <a:t>7/21</a:t>
            </a:r>
            <a:r>
              <a:rPr lang="zh-TW" altLang="en-US" dirty="0"/>
              <a:t> 大盤的開</a:t>
            </a:r>
            <a:r>
              <a:rPr lang="zh-TW" altLang="en-US" dirty="0" smtClean="0"/>
              <a:t>高低收：</a:t>
            </a:r>
            <a:endParaRPr lang="en-US" altLang="zh-TW" dirty="0" smtClean="0"/>
          </a:p>
          <a:p>
            <a:pPr lvl="2"/>
            <a:r>
              <a:rPr lang="en-US" altLang="zh-TW" dirty="0" smtClean="0"/>
              <a:t>8705.84   8725.97  8683.05  8717.14</a:t>
            </a:r>
            <a:endParaRPr lang="en-US" altLang="zh-TW" dirty="0"/>
          </a:p>
          <a:p>
            <a:endParaRPr lang="en-US" altLang="zh-TW" dirty="0" smtClean="0"/>
          </a:p>
          <a:p>
            <a:r>
              <a:rPr lang="zh-TW" altLang="en-US" dirty="0" smtClean="0"/>
              <a:t>在 </a:t>
            </a:r>
            <a:r>
              <a:rPr lang="en-US" altLang="zh-TW" dirty="0" smtClean="0"/>
              <a:t>7/21 </a:t>
            </a:r>
            <a:r>
              <a:rPr lang="zh-TW" altLang="en-US" dirty="0" smtClean="0"/>
              <a:t>開盤不猜多空 </a:t>
            </a:r>
            <a:r>
              <a:rPr lang="en-US" altLang="zh-TW" dirty="0" smtClean="0">
                <a:solidFill>
                  <a:srgbClr val="FF0000"/>
                </a:solidFill>
              </a:rPr>
              <a:t>short</a:t>
            </a:r>
            <a:r>
              <a:rPr lang="zh-TW" altLang="en-US" dirty="0" smtClean="0">
                <a:solidFill>
                  <a:srgbClr val="FF0000"/>
                </a:solidFill>
              </a:rPr>
              <a:t> </a:t>
            </a:r>
            <a:r>
              <a:rPr lang="en-US" altLang="zh-TW" dirty="0" smtClean="0"/>
              <a:t>8700 straddle</a:t>
            </a:r>
            <a:r>
              <a:rPr lang="zh-TW" altLang="en-US" dirty="0" smtClean="0"/>
              <a:t>，可坐收權利金 </a:t>
            </a:r>
            <a:r>
              <a:rPr lang="en-US" altLang="zh-TW" dirty="0" smtClean="0"/>
              <a:t>291 </a:t>
            </a:r>
            <a:r>
              <a:rPr lang="zh-TW" altLang="en-US" dirty="0" smtClean="0"/>
              <a:t>點</a:t>
            </a:r>
            <a:endParaRPr lang="en-US" altLang="zh-TW" dirty="0"/>
          </a:p>
          <a:p>
            <a:endParaRPr lang="en-US" altLang="zh-TW" dirty="0" smtClean="0"/>
          </a:p>
          <a:p>
            <a:r>
              <a:rPr lang="zh-TW" altLang="en-US" dirty="0" smtClean="0"/>
              <a:t>但隨著崩盤，</a:t>
            </a:r>
            <a:r>
              <a:rPr lang="en-US" altLang="zh-TW" dirty="0"/>
              <a:t> </a:t>
            </a:r>
            <a:r>
              <a:rPr lang="en-US" altLang="zh-TW" dirty="0" smtClean="0"/>
              <a:t>straddle </a:t>
            </a:r>
            <a:r>
              <a:rPr lang="zh-TW" altLang="en-US" dirty="0" smtClean="0"/>
              <a:t>權利金在 </a:t>
            </a:r>
            <a:r>
              <a:rPr lang="en-US" altLang="zh-TW" dirty="0" smtClean="0"/>
              <a:t>8/9 </a:t>
            </a:r>
            <a:r>
              <a:rPr lang="zh-TW" altLang="en-US" dirty="0" smtClean="0"/>
              <a:t>收盤時達到 </a:t>
            </a:r>
            <a:r>
              <a:rPr lang="en-US" altLang="zh-TW" dirty="0" smtClean="0"/>
              <a:t>1202 </a:t>
            </a:r>
            <a:r>
              <a:rPr lang="zh-TW" altLang="en-US" dirty="0" smtClean="0"/>
              <a:t>點！</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107</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5229200"/>
            <a:ext cx="2880320" cy="1601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84784"/>
            <a:ext cx="2181225"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341815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交易人若在開倉日 </a:t>
            </a:r>
            <a:r>
              <a:rPr lang="en-US" altLang="zh-TW" dirty="0" smtClean="0">
                <a:solidFill>
                  <a:srgbClr val="FF0000"/>
                </a:solidFill>
              </a:rPr>
              <a:t>short</a:t>
            </a:r>
            <a:r>
              <a:rPr lang="en-US" altLang="zh-TW" dirty="0" smtClean="0"/>
              <a:t> 8700 straddle</a:t>
            </a:r>
            <a:r>
              <a:rPr lang="zh-TW" altLang="en-US" dirty="0" smtClean="0"/>
              <a:t>，且一路殺盤下來遲遲沒有應對策略，則到了 </a:t>
            </a:r>
            <a:r>
              <a:rPr lang="en-US" altLang="zh-TW" dirty="0" smtClean="0"/>
              <a:t>8/9 </a:t>
            </a:r>
            <a:r>
              <a:rPr lang="zh-TW" altLang="en-US" dirty="0" smtClean="0"/>
              <a:t>收盤已經賠了四倍</a:t>
            </a:r>
            <a:endParaRPr lang="en-US" altLang="zh-TW" dirty="0" smtClean="0"/>
          </a:p>
          <a:p>
            <a:endParaRPr lang="en-US" altLang="zh-TW" dirty="0"/>
          </a:p>
          <a:p>
            <a:r>
              <a:rPr lang="zh-TW" altLang="en-US" dirty="0" smtClean="0"/>
              <a:t>該月份 </a:t>
            </a:r>
            <a:r>
              <a:rPr lang="en-US" altLang="zh-TW" dirty="0" smtClean="0"/>
              <a:t>8700 straddle </a:t>
            </a:r>
            <a:r>
              <a:rPr lang="zh-TW" altLang="en-US" dirty="0" smtClean="0"/>
              <a:t>權利金變化如下圖，</a:t>
            </a:r>
            <a:r>
              <a:rPr lang="zh-TW" altLang="en-US" dirty="0"/>
              <a:t>賣方不但沒有享受到時間價值消失</a:t>
            </a:r>
            <a:r>
              <a:rPr lang="zh-TW" altLang="en-US" dirty="0" smtClean="0"/>
              <a:t>的優勢，權利金還不斷升高</a:t>
            </a:r>
            <a:endParaRPr lang="en-US" altLang="zh-TW" dirty="0"/>
          </a:p>
          <a:p>
            <a:endParaRPr lang="en-US" altLang="zh-TW" dirty="0" smtClean="0"/>
          </a:p>
          <a:p>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108</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686" y="4356200"/>
            <a:ext cx="3535506" cy="245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617729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a:t>交易選擇權站在賣方者，若行情不如預期將</a:t>
            </a:r>
            <a:r>
              <a:rPr lang="zh-TW" altLang="en-US" dirty="0">
                <a:solidFill>
                  <a:srgbClr val="FF0000"/>
                </a:solidFill>
              </a:rPr>
              <a:t>即時</a:t>
            </a:r>
            <a:r>
              <a:rPr lang="zh-TW" altLang="en-US" dirty="0"/>
              <a:t>被追繳保證金。無法負擔保證金的</a:t>
            </a:r>
            <a:r>
              <a:rPr lang="zh-TW" altLang="en-US" dirty="0" smtClean="0"/>
              <a:t>交易人</a:t>
            </a:r>
            <a:r>
              <a:rPr lang="zh-TW" altLang="en-US" dirty="0"/>
              <a:t>會</a:t>
            </a:r>
            <a:r>
              <a:rPr lang="zh-TW" altLang="en-US" dirty="0" smtClean="0"/>
              <a:t>被</a:t>
            </a:r>
            <a:r>
              <a:rPr lang="zh-TW" altLang="en-US" dirty="0"/>
              <a:t>強制平</a:t>
            </a:r>
            <a:r>
              <a:rPr lang="zh-TW" altLang="en-US" dirty="0" smtClean="0"/>
              <a:t>倉</a:t>
            </a:r>
            <a:endParaRPr lang="en-US" altLang="zh-TW" dirty="0" smtClean="0"/>
          </a:p>
          <a:p>
            <a:endParaRPr lang="en-US" altLang="zh-TW" dirty="0" smtClean="0"/>
          </a:p>
          <a:p>
            <a:r>
              <a:rPr lang="en-US" altLang="zh-TW" dirty="0" smtClean="0"/>
              <a:t>8/4 </a:t>
            </a:r>
            <a:r>
              <a:rPr lang="zh-TW" altLang="en-US" dirty="0" smtClean="0"/>
              <a:t>收盤時 </a:t>
            </a:r>
            <a:r>
              <a:rPr lang="en-US" altLang="zh-TW" dirty="0" smtClean="0"/>
              <a:t>8700 straddle </a:t>
            </a:r>
            <a:r>
              <a:rPr lang="zh-TW" altLang="en-US" dirty="0" smtClean="0"/>
              <a:t>保證金已來到 </a:t>
            </a:r>
            <a:r>
              <a:rPr lang="en-US" altLang="zh-TW" dirty="0" smtClean="0"/>
              <a:t>423.6 </a:t>
            </a:r>
            <a:r>
              <a:rPr lang="zh-TW" altLang="en-US" dirty="0" smtClean="0"/>
              <a:t>點，若此時決定平倉認賠 </a:t>
            </a:r>
            <a:r>
              <a:rPr lang="en-US" altLang="zh-TW" dirty="0" smtClean="0"/>
              <a:t>423.6 – 291 = 132.6 </a:t>
            </a:r>
            <a:r>
              <a:rPr lang="zh-TW" altLang="en-US" dirty="0" smtClean="0"/>
              <a:t>點權利金</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109</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686" y="4356200"/>
            <a:ext cx="3535506" cy="245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956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手續費：</a:t>
            </a:r>
            <a:endParaRPr lang="en-US" altLang="zh-TW" dirty="0" smtClean="0"/>
          </a:p>
          <a:p>
            <a:pPr lvl="1"/>
            <a:endParaRPr lang="en-US" altLang="zh-TW" dirty="0"/>
          </a:p>
          <a:p>
            <a:pPr lvl="1"/>
            <a:r>
              <a:rPr lang="zh-TW" altLang="en-US" dirty="0" smtClean="0"/>
              <a:t>各期貨商考量成本自行訂定手續費，一般分成：</a:t>
            </a:r>
            <a:endParaRPr lang="en-US" altLang="zh-TW" dirty="0" smtClean="0"/>
          </a:p>
          <a:p>
            <a:pPr lvl="2"/>
            <a:r>
              <a:rPr lang="zh-TW" altLang="en-US" dirty="0" smtClean="0"/>
              <a:t>人工下單：每口約 </a:t>
            </a:r>
            <a:r>
              <a:rPr lang="en-US" altLang="zh-TW" dirty="0" smtClean="0"/>
              <a:t>200</a:t>
            </a:r>
            <a:r>
              <a:rPr lang="zh-TW" altLang="en-US" dirty="0" smtClean="0"/>
              <a:t>～</a:t>
            </a:r>
            <a:r>
              <a:rPr lang="en-US" altLang="zh-TW" dirty="0" smtClean="0"/>
              <a:t>300 </a:t>
            </a:r>
            <a:r>
              <a:rPr lang="zh-TW" altLang="en-US" dirty="0" smtClean="0"/>
              <a:t>元</a:t>
            </a:r>
            <a:endParaRPr lang="en-US" altLang="zh-TW" dirty="0" smtClean="0"/>
          </a:p>
          <a:p>
            <a:pPr lvl="2"/>
            <a:r>
              <a:rPr lang="zh-TW" altLang="en-US" dirty="0" smtClean="0"/>
              <a:t>網路下單</a:t>
            </a:r>
            <a:r>
              <a:rPr lang="zh-TW" altLang="en-US" dirty="0"/>
              <a:t>：每口約 </a:t>
            </a:r>
            <a:r>
              <a:rPr lang="en-US" altLang="zh-TW" dirty="0" smtClean="0"/>
              <a:t>100 </a:t>
            </a:r>
            <a:r>
              <a:rPr lang="zh-TW" altLang="en-US" dirty="0" smtClean="0"/>
              <a:t>元</a:t>
            </a:r>
            <a:endParaRPr lang="en-US" altLang="zh-TW" dirty="0" smtClean="0"/>
          </a:p>
          <a:p>
            <a:pPr lvl="1"/>
            <a:endParaRPr lang="en-US" altLang="zh-TW" dirty="0"/>
          </a:p>
          <a:p>
            <a:pPr lvl="1"/>
            <a:r>
              <a:rPr lang="zh-TW" altLang="en-US" dirty="0" smtClean="0"/>
              <a:t>網路下單因為不需多餘的人力成本，各期貨商為了搶攻市店率不惜削價競爭，甚至出現 </a:t>
            </a:r>
            <a:r>
              <a:rPr lang="en-US" altLang="zh-TW" dirty="0" smtClean="0"/>
              <a:t>50 </a:t>
            </a:r>
            <a:r>
              <a:rPr lang="zh-TW" altLang="en-US" dirty="0" smtClean="0"/>
              <a:t>元以下的行情。不過投資人除了考慮交易成本外，期貨商的網路效率更是重要因素。</a:t>
            </a:r>
            <a:r>
              <a:rPr lang="en-US" altLang="zh-TW" dirty="0" smtClean="0"/>
              <a:t>100 </a:t>
            </a:r>
            <a:r>
              <a:rPr lang="zh-TW" altLang="en-US" dirty="0" smtClean="0"/>
              <a:t>元左右的手續費已算合理，若交易人貪圖便宜而選擇了效率不佳的期貨商，執行上易造成更大的虧損</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a:t>
            </a:fld>
            <a:endParaRPr lang="zh-TW" altLang="en-US"/>
          </a:p>
        </p:txBody>
      </p:sp>
      <p:sp>
        <p:nvSpPr>
          <p:cNvPr id="4" name="標題 3"/>
          <p:cNvSpPr>
            <a:spLocks noGrp="1"/>
          </p:cNvSpPr>
          <p:nvPr>
            <p:ph type="title"/>
          </p:nvPr>
        </p:nvSpPr>
        <p:spPr/>
        <p:txBody>
          <a:bodyPr/>
          <a:lstStyle/>
          <a:p>
            <a:r>
              <a:rPr lang="zh-TW" altLang="en-US" dirty="0"/>
              <a:t>台指選擇權市場機制</a:t>
            </a:r>
          </a:p>
        </p:txBody>
      </p:sp>
    </p:spTree>
    <p:extLst>
      <p:ext uri="{BB962C8B-B14F-4D97-AF65-F5344CB8AC3E}">
        <p14:creationId xmlns:p14="http://schemas.microsoft.com/office/powerpoint/2010/main" val="186987855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若決定留倉到 </a:t>
            </a:r>
            <a:r>
              <a:rPr lang="en-US" altLang="zh-TW" dirty="0" smtClean="0"/>
              <a:t>8/5 </a:t>
            </a:r>
            <a:r>
              <a:rPr lang="zh-TW" altLang="en-US" dirty="0" smtClean="0"/>
              <a:t>收盤時，權利金已上漲超過 </a:t>
            </a:r>
            <a:r>
              <a:rPr lang="en-US" altLang="zh-TW" dirty="0" smtClean="0"/>
              <a:t>900</a:t>
            </a:r>
            <a:r>
              <a:rPr lang="zh-TW" altLang="en-US" dirty="0"/>
              <a:t>，</a:t>
            </a:r>
            <a:r>
              <a:rPr lang="zh-TW" altLang="en-US" dirty="0" smtClean="0"/>
              <a:t>而 </a:t>
            </a:r>
            <a:r>
              <a:rPr lang="en-US" altLang="zh-TW" dirty="0" smtClean="0"/>
              <a:t>8/6</a:t>
            </a:r>
            <a:r>
              <a:rPr lang="zh-TW" altLang="en-US" dirty="0" smtClean="0"/>
              <a:t>、</a:t>
            </a:r>
            <a:r>
              <a:rPr lang="en-US" altLang="zh-TW" dirty="0" smtClean="0"/>
              <a:t>8/7 </a:t>
            </a:r>
            <a:r>
              <a:rPr lang="zh-TW" altLang="en-US" dirty="0" smtClean="0"/>
              <a:t>收盤權利金分別為 </a:t>
            </a:r>
            <a:r>
              <a:rPr lang="en-US" altLang="zh-TW" dirty="0" smtClean="0"/>
              <a:t>1143</a:t>
            </a:r>
            <a:r>
              <a:rPr lang="zh-TW" altLang="en-US" dirty="0" smtClean="0"/>
              <a:t>、</a:t>
            </a:r>
            <a:r>
              <a:rPr lang="en-US" altLang="zh-TW" dirty="0" smtClean="0"/>
              <a:t>1202 </a:t>
            </a:r>
            <a:r>
              <a:rPr lang="zh-TW" altLang="en-US" dirty="0" smtClean="0"/>
              <a:t>點，這幾天盤中賣方會不斷接到營業員通知追繳保證金，直到無力負擔保證金時強迫認賠平倉</a:t>
            </a:r>
            <a:endParaRPr lang="en-US" altLang="zh-TW" dirty="0" smtClean="0"/>
          </a:p>
          <a:p>
            <a:r>
              <a:rPr lang="zh-TW" altLang="en-US" dirty="0" smtClean="0"/>
              <a:t>即使交易人財力足夠負擔所有保證金，最後參與結算淨損失還是高達兩倍（最後交易日收盤權利金 </a:t>
            </a:r>
            <a:r>
              <a:rPr lang="en-US" altLang="zh-TW" dirty="0" smtClean="0"/>
              <a:t>900.1, </a:t>
            </a:r>
            <a:r>
              <a:rPr lang="zh-TW" altLang="en-US" dirty="0" smtClean="0"/>
              <a:t>（</a:t>
            </a:r>
            <a:r>
              <a:rPr lang="en-US" altLang="zh-TW" dirty="0" smtClean="0"/>
              <a:t>900.1-291</a:t>
            </a:r>
            <a:r>
              <a:rPr lang="zh-TW" altLang="en-US" dirty="0" smtClean="0"/>
              <a:t>）</a:t>
            </a:r>
            <a:r>
              <a:rPr lang="en-US" altLang="zh-TW" dirty="0" smtClean="0"/>
              <a:t>/291 = 2.09</a:t>
            </a:r>
            <a:r>
              <a:rPr lang="zh-TW" altLang="en-US" dirty="0" smtClean="0"/>
              <a:t>）</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110</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686" y="4356200"/>
            <a:ext cx="3535506" cy="245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15871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627784" y="1481328"/>
            <a:ext cx="6059016" cy="4525963"/>
          </a:xfrm>
        </p:spPr>
        <p:txBody>
          <a:bodyPr>
            <a:normAutofit/>
          </a:bodyPr>
          <a:lstStyle/>
          <a:p>
            <a:r>
              <a:rPr lang="zh-TW" altLang="en-US" dirty="0" smtClean="0"/>
              <a:t>前面提過，若 </a:t>
            </a:r>
            <a:r>
              <a:rPr lang="en-US" altLang="zh-TW" dirty="0" smtClean="0">
                <a:solidFill>
                  <a:srgbClr val="FF0000"/>
                </a:solidFill>
              </a:rPr>
              <a:t>short</a:t>
            </a:r>
            <a:r>
              <a:rPr lang="zh-TW" altLang="en-US" dirty="0" smtClean="0">
                <a:solidFill>
                  <a:srgbClr val="FF0000"/>
                </a:solidFill>
              </a:rPr>
              <a:t> </a:t>
            </a:r>
            <a:r>
              <a:rPr lang="en-US" altLang="zh-TW" dirty="0" smtClean="0"/>
              <a:t>8200-9000</a:t>
            </a:r>
            <a:r>
              <a:rPr lang="zh-TW" altLang="en-US" dirty="0" smtClean="0"/>
              <a:t> </a:t>
            </a:r>
            <a:r>
              <a:rPr lang="en-US" altLang="zh-TW" dirty="0" smtClean="0"/>
              <a:t>strangle</a:t>
            </a:r>
            <a:r>
              <a:rPr lang="zh-TW" altLang="en-US" dirty="0" smtClean="0"/>
              <a:t>，每口只能收到 </a:t>
            </a:r>
            <a:r>
              <a:rPr lang="en-US" altLang="zh-TW" dirty="0" smtClean="0"/>
              <a:t>25.5 + 31= 56.5 </a:t>
            </a:r>
            <a:r>
              <a:rPr lang="zh-TW" altLang="en-US" dirty="0" smtClean="0"/>
              <a:t>點的權利金</a:t>
            </a:r>
            <a:endParaRPr lang="en-US" altLang="zh-TW" dirty="0" smtClean="0"/>
          </a:p>
          <a:p>
            <a:endParaRPr lang="en-US" altLang="zh-TW" dirty="0" smtClean="0"/>
          </a:p>
          <a:p>
            <a:r>
              <a:rPr lang="zh-TW" altLang="en-US" dirty="0" smtClean="0"/>
              <a:t>好處是獲利區間由 </a:t>
            </a:r>
            <a:r>
              <a:rPr lang="en-US" altLang="zh-TW" dirty="0" smtClean="0"/>
              <a:t>8700 ± 291 </a:t>
            </a:r>
            <a:r>
              <a:rPr lang="zh-TW" altLang="en-US" dirty="0" smtClean="0"/>
              <a:t>共 </a:t>
            </a:r>
            <a:r>
              <a:rPr lang="en-US" altLang="zh-TW" dirty="0" smtClean="0"/>
              <a:t>582 </a:t>
            </a:r>
            <a:r>
              <a:rPr lang="zh-TW" altLang="en-US" dirty="0" smtClean="0"/>
              <a:t>點的區間，拉長成為 </a:t>
            </a:r>
            <a:r>
              <a:rPr lang="en-US" altLang="zh-TW" dirty="0" smtClean="0"/>
              <a:t>[8200-56.5, 9000+56.5] </a:t>
            </a:r>
            <a:r>
              <a:rPr lang="zh-TW" altLang="en-US" dirty="0" smtClean="0"/>
              <a:t>共 </a:t>
            </a:r>
            <a:r>
              <a:rPr lang="en-US" altLang="zh-TW" dirty="0" smtClean="0"/>
              <a:t>913 </a:t>
            </a:r>
            <a:r>
              <a:rPr lang="zh-TW" altLang="en-US" dirty="0" smtClean="0"/>
              <a:t>點的區間</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111</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5373216"/>
            <a:ext cx="3965426" cy="1332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84784"/>
            <a:ext cx="2181225"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65008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獲利區間放大了，</a:t>
            </a:r>
            <a:r>
              <a:rPr lang="zh-TW" altLang="en-US" dirty="0" smtClean="0">
                <a:solidFill>
                  <a:srgbClr val="FF0000"/>
                </a:solidFill>
              </a:rPr>
              <a:t>風險真的有變小嗎？</a:t>
            </a:r>
            <a:endParaRPr lang="en-US" altLang="zh-TW" dirty="0" smtClean="0">
              <a:solidFill>
                <a:srgbClr val="FF0000"/>
              </a:solidFill>
            </a:endParaRPr>
          </a:p>
          <a:p>
            <a:r>
              <a:rPr lang="zh-TW" altLang="en-US" dirty="0" smtClean="0"/>
              <a:t>此策略在這個月 </a:t>
            </a:r>
            <a:r>
              <a:rPr lang="en-US" altLang="zh-TW" dirty="0" smtClean="0"/>
              <a:t>20 </a:t>
            </a:r>
            <a:r>
              <a:rPr lang="zh-TW" altLang="en-US" dirty="0" smtClean="0"/>
              <a:t>個易日的權利金變化如下圖，收盤價最高為 </a:t>
            </a:r>
            <a:r>
              <a:rPr lang="en-US" altLang="zh-TW" dirty="0" smtClean="0"/>
              <a:t>8/9 </a:t>
            </a:r>
            <a:r>
              <a:rPr lang="zh-TW" altLang="en-US" dirty="0" smtClean="0"/>
              <a:t>的 </a:t>
            </a:r>
            <a:r>
              <a:rPr lang="en-US" altLang="zh-TW" dirty="0" smtClean="0"/>
              <a:t>786 </a:t>
            </a:r>
            <a:r>
              <a:rPr lang="zh-TW" altLang="en-US" dirty="0" smtClean="0"/>
              <a:t>點。為了收取 </a:t>
            </a:r>
            <a:r>
              <a:rPr lang="en-US" altLang="zh-TW" dirty="0" smtClean="0"/>
              <a:t>56.5 </a:t>
            </a:r>
            <a:r>
              <a:rPr lang="zh-TW" altLang="en-US" dirty="0" smtClean="0"/>
              <a:t>點的權利金已經賠了 </a:t>
            </a:r>
            <a:r>
              <a:rPr lang="en-US" altLang="zh-TW" dirty="0" smtClean="0"/>
              <a:t>786/56.5 </a:t>
            </a:r>
            <a:r>
              <a:rPr lang="zh-TW" altLang="en-US" dirty="0" smtClean="0"/>
              <a:t>≒ </a:t>
            </a:r>
            <a:r>
              <a:rPr lang="en-US" altLang="zh-TW" dirty="0" smtClean="0"/>
              <a:t>14 </a:t>
            </a:r>
            <a:r>
              <a:rPr lang="zh-TW" altLang="en-US" dirty="0" smtClean="0"/>
              <a:t>倍</a:t>
            </a:r>
            <a:endParaRPr lang="en-US" altLang="zh-TW" dirty="0" smtClean="0"/>
          </a:p>
          <a:p>
            <a:r>
              <a:rPr lang="zh-TW" altLang="en-US" dirty="0" smtClean="0"/>
              <a:t>即使交易人能負擔</a:t>
            </a:r>
            <a:r>
              <a:rPr lang="zh-TW" altLang="en-US" dirty="0"/>
              <a:t>所有</a:t>
            </a:r>
            <a:r>
              <a:rPr lang="zh-TW" altLang="en-US" dirty="0" smtClean="0"/>
              <a:t>保證金，參與結算淨損失約為：最後交易日收盤 </a:t>
            </a:r>
            <a:r>
              <a:rPr lang="en-US" altLang="zh-TW" dirty="0" smtClean="0"/>
              <a:t>446.1-56.5 = 389.6 </a:t>
            </a:r>
            <a:r>
              <a:rPr lang="zh-TW" altLang="en-US" dirty="0" smtClean="0"/>
              <a:t>點，將近一開始收取的 </a:t>
            </a:r>
            <a:r>
              <a:rPr lang="en-US" altLang="zh-TW" dirty="0" smtClean="0"/>
              <a:t>56.5 </a:t>
            </a:r>
            <a:r>
              <a:rPr lang="zh-TW" altLang="en-US" dirty="0" smtClean="0"/>
              <a:t>點保證金之 </a:t>
            </a:r>
            <a:r>
              <a:rPr lang="en-US" altLang="zh-TW" dirty="0" smtClean="0"/>
              <a:t>7 </a:t>
            </a:r>
            <a:r>
              <a:rPr lang="zh-TW" altLang="en-US" dirty="0" smtClean="0"/>
              <a:t>倍！</a:t>
            </a:r>
            <a:endParaRPr lang="en-US" altLang="zh-TW" dirty="0">
              <a:solidFill>
                <a:srgbClr val="FF0000"/>
              </a:solidFill>
            </a:endParaRPr>
          </a:p>
          <a:p>
            <a:endParaRPr lang="en-US" altLang="zh-TW" dirty="0">
              <a:solidFill>
                <a:srgbClr val="FF0000"/>
              </a:solidFill>
            </a:endParaRP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112</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764187"/>
            <a:ext cx="2865999" cy="204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51064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八大禁忌第一條：下大注的後果由此可見</a:t>
            </a:r>
            <a:endParaRPr lang="en-US" altLang="zh-TW" dirty="0" smtClean="0"/>
          </a:p>
          <a:p>
            <a:endParaRPr lang="en-US" altLang="zh-TW" dirty="0">
              <a:solidFill>
                <a:srgbClr val="FF0000"/>
              </a:solidFill>
            </a:endParaRPr>
          </a:p>
          <a:p>
            <a:r>
              <a:rPr lang="zh-TW" altLang="en-US" dirty="0" smtClean="0"/>
              <a:t>若交易人將所有資金全部做為保證金</a:t>
            </a:r>
            <a:r>
              <a:rPr lang="en-US" altLang="zh-TW" dirty="0" smtClean="0">
                <a:solidFill>
                  <a:srgbClr val="FF0000"/>
                </a:solidFill>
              </a:rPr>
              <a:t> </a:t>
            </a:r>
            <a:r>
              <a:rPr lang="en-US" altLang="zh-TW" dirty="0" smtClean="0"/>
              <a:t>short 8200-9000</a:t>
            </a:r>
            <a:r>
              <a:rPr lang="zh-TW" altLang="en-US" dirty="0" smtClean="0"/>
              <a:t> </a:t>
            </a:r>
            <a:r>
              <a:rPr lang="en-US" altLang="zh-TW" dirty="0" smtClean="0"/>
              <a:t>strangle</a:t>
            </a:r>
            <a:r>
              <a:rPr lang="zh-TW" altLang="en-US" dirty="0" smtClean="0"/>
              <a:t>，到 </a:t>
            </a:r>
            <a:r>
              <a:rPr lang="en-US" altLang="zh-TW" dirty="0" smtClean="0"/>
              <a:t>8/5 </a:t>
            </a:r>
            <a:r>
              <a:rPr lang="zh-TW" altLang="en-US" dirty="0" smtClean="0"/>
              <a:t>開盤時已然歸零</a:t>
            </a:r>
            <a:endParaRPr lang="en-US" altLang="zh-TW" dirty="0" smtClean="0"/>
          </a:p>
          <a:p>
            <a:endParaRPr lang="en-US" altLang="zh-TW" dirty="0">
              <a:solidFill>
                <a:srgbClr val="FF0000"/>
              </a:solidFill>
            </a:endParaRPr>
          </a:p>
          <a:p>
            <a:r>
              <a:rPr lang="zh-TW" altLang="en-US" dirty="0" smtClean="0"/>
              <a:t>即使交易人規劃僅將所有資金的</a:t>
            </a:r>
            <a:r>
              <a:rPr lang="zh-TW" altLang="en-US" dirty="0" smtClean="0">
                <a:solidFill>
                  <a:srgbClr val="FF0000"/>
                </a:solidFill>
              </a:rPr>
              <a:t>十分之一</a:t>
            </a:r>
            <a:r>
              <a:rPr lang="zh-TW" altLang="en-US" dirty="0" smtClean="0"/>
              <a:t>投入，到 </a:t>
            </a:r>
            <a:r>
              <a:rPr lang="en-US" altLang="zh-TW" dirty="0" smtClean="0"/>
              <a:t>8/6 </a:t>
            </a:r>
            <a:r>
              <a:rPr lang="zh-TW" altLang="en-US" dirty="0" smtClean="0"/>
              <a:t>開盤時虧損已超過</a:t>
            </a:r>
            <a:r>
              <a:rPr lang="zh-TW" altLang="en-US" dirty="0" smtClean="0">
                <a:solidFill>
                  <a:srgbClr val="FF0000"/>
                </a:solidFill>
              </a:rPr>
              <a:t>十倍</a:t>
            </a:r>
            <a:r>
              <a:rPr lang="zh-TW" altLang="en-US" dirty="0" smtClean="0"/>
              <a:t>，由於無法償付遭追繳之保證金而被強制平倉，所有資金歸零</a:t>
            </a:r>
            <a:endParaRPr lang="en-US" altLang="zh-TW" dirty="0" smtClean="0"/>
          </a:p>
          <a:p>
            <a:endParaRPr lang="en-US" altLang="zh-TW" dirty="0">
              <a:solidFill>
                <a:srgbClr val="FF0000"/>
              </a:solidFill>
            </a:endParaRPr>
          </a:p>
          <a:p>
            <a:endParaRPr lang="en-US" altLang="zh-TW" dirty="0">
              <a:solidFill>
                <a:srgbClr val="FF0000"/>
              </a:solidFill>
            </a:endParaRP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113</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96368338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若使用上述策略的交易人採用動態調整，在 </a:t>
            </a:r>
            <a:r>
              <a:rPr lang="en-US" altLang="zh-TW" dirty="0" smtClean="0"/>
              <a:t>8/5 </a:t>
            </a:r>
            <a:r>
              <a:rPr lang="zh-TW" altLang="en-US" dirty="0" smtClean="0"/>
              <a:t>時將 </a:t>
            </a:r>
            <a:r>
              <a:rPr lang="en-US" altLang="zh-TW" dirty="0" smtClean="0"/>
              <a:t>short put </a:t>
            </a:r>
            <a:r>
              <a:rPr lang="zh-TW" altLang="en-US" dirty="0" smtClean="0"/>
              <a:t>部位移動至價外，</a:t>
            </a:r>
            <a:r>
              <a:rPr lang="en-US" altLang="zh-TW" dirty="0" smtClean="0"/>
              <a:t>8/8</a:t>
            </a:r>
            <a:r>
              <a:rPr lang="zh-TW" altLang="en-US" dirty="0" smtClean="0"/>
              <a:t>，</a:t>
            </a:r>
            <a:r>
              <a:rPr lang="en-US" altLang="zh-TW" dirty="0" smtClean="0"/>
              <a:t>8/9 </a:t>
            </a:r>
            <a:r>
              <a:rPr lang="zh-TW" altLang="en-US" dirty="0" smtClean="0"/>
              <a:t>的連續殺盤還是讓大部份的價外 </a:t>
            </a:r>
            <a:r>
              <a:rPr lang="en-US" altLang="zh-TW" dirty="0" smtClean="0"/>
              <a:t>put </a:t>
            </a:r>
            <a:r>
              <a:rPr lang="zh-TW" altLang="en-US" dirty="0" smtClean="0"/>
              <a:t>都變成價內，權利金大漲，賣方損失慘重。</a:t>
            </a:r>
            <a:endParaRPr lang="en-US" altLang="zh-TW" dirty="0"/>
          </a:p>
          <a:p>
            <a:endParaRPr lang="en-US" altLang="zh-TW" dirty="0" smtClean="0"/>
          </a:p>
          <a:p>
            <a:r>
              <a:rPr lang="zh-TW" altLang="en-US" dirty="0" smtClean="0">
                <a:solidFill>
                  <a:srgbClr val="FF0000"/>
                </a:solidFill>
              </a:rPr>
              <a:t>動態調整不是萬靈單</a:t>
            </a:r>
            <a:r>
              <a:rPr lang="zh-TW" altLang="en-US" dirty="0" smtClean="0"/>
              <a:t>，只能規避一小部份的風險</a:t>
            </a:r>
            <a:endParaRPr lang="en-US" altLang="zh-TW" dirty="0" smtClean="0"/>
          </a:p>
          <a:p>
            <a:endParaRPr lang="en-US" altLang="zh-TW" dirty="0"/>
          </a:p>
          <a:p>
            <a:r>
              <a:rPr lang="zh-TW" altLang="en-US" dirty="0" smtClean="0"/>
              <a:t>且特殊狀況發生時，行情變動的太快，交易人需要在盤中馬上決定策略：要補保證金、或是移動、或是直接認賠平倉</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114</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347807178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fld id="{61CE0EF3-BED3-4C45-BF26-D9A701798C12}" type="slidenum">
              <a:rPr lang="zh-TW" altLang="en-US" smtClean="0"/>
              <a:t>115</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
        <p:nvSpPr>
          <p:cNvPr id="5" name="矩形 4"/>
          <p:cNvSpPr/>
          <p:nvPr/>
        </p:nvSpPr>
        <p:spPr>
          <a:xfrm>
            <a:off x="5220072" y="1988840"/>
            <a:ext cx="79208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內容版面配置區 5"/>
          <p:cNvSpPr>
            <a:spLocks noGrp="1"/>
          </p:cNvSpPr>
          <p:nvPr>
            <p:ph idx="1"/>
          </p:nvPr>
        </p:nvSpPr>
        <p:spPr>
          <a:xfrm>
            <a:off x="457200" y="1481328"/>
            <a:ext cx="8229600" cy="4525963"/>
          </a:xfrm>
        </p:spPr>
        <p:txBody>
          <a:bodyPr/>
          <a:lstStyle/>
          <a:p>
            <a:pPr lvl="6"/>
            <a:endParaRPr lang="en-US" altLang="zh-TW" dirty="0" smtClean="0"/>
          </a:p>
          <a:p>
            <a:pPr lvl="6"/>
            <a:endParaRPr lang="en-US" altLang="zh-TW" dirty="0"/>
          </a:p>
          <a:p>
            <a:pPr lvl="6"/>
            <a:r>
              <a:rPr lang="en-US" altLang="zh-TW" dirty="0" smtClean="0"/>
              <a:t>7/21			         8/5    8/8    8/9</a:t>
            </a:r>
            <a:endParaRPr lang="zh-TW" altLang="en-US" dirty="0"/>
          </a:p>
        </p:txBody>
      </p:sp>
      <p:pic>
        <p:nvPicPr>
          <p:cNvPr id="1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5111" y="2492896"/>
            <a:ext cx="2181225"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798" y="2492896"/>
            <a:ext cx="20764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7718" y="2492896"/>
            <a:ext cx="20764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2492896"/>
            <a:ext cx="2181225"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矩形 16"/>
          <p:cNvSpPr/>
          <p:nvPr/>
        </p:nvSpPr>
        <p:spPr>
          <a:xfrm>
            <a:off x="3779912" y="2348880"/>
            <a:ext cx="79208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p:cNvSpPr/>
          <p:nvPr/>
        </p:nvSpPr>
        <p:spPr>
          <a:xfrm>
            <a:off x="683568" y="2340496"/>
            <a:ext cx="79208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2483768" y="4725144"/>
            <a:ext cx="504056" cy="144016"/>
          </a:xfrm>
          <a:prstGeom prst="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p:cNvSpPr/>
          <p:nvPr/>
        </p:nvSpPr>
        <p:spPr>
          <a:xfrm>
            <a:off x="5580112" y="3947145"/>
            <a:ext cx="2016224" cy="144016"/>
          </a:xfrm>
          <a:prstGeom prst="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p:cNvSpPr/>
          <p:nvPr/>
        </p:nvSpPr>
        <p:spPr>
          <a:xfrm>
            <a:off x="5580112" y="2708920"/>
            <a:ext cx="2016224" cy="144016"/>
          </a:xfrm>
          <a:prstGeom prst="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p:cNvSpPr/>
          <p:nvPr/>
        </p:nvSpPr>
        <p:spPr>
          <a:xfrm>
            <a:off x="5602002" y="5085184"/>
            <a:ext cx="504056" cy="144016"/>
          </a:xfrm>
          <a:prstGeom prst="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9088865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履約價 </a:t>
            </a:r>
            <a:r>
              <a:rPr lang="en-US" altLang="zh-TW" dirty="0" smtClean="0"/>
              <a:t>7000 </a:t>
            </a:r>
            <a:r>
              <a:rPr lang="zh-TW" altLang="en-US" dirty="0" smtClean="0"/>
              <a:t>的 </a:t>
            </a:r>
            <a:r>
              <a:rPr lang="en-US" altLang="zh-TW" dirty="0" smtClean="0"/>
              <a:t>put </a:t>
            </a:r>
            <a:r>
              <a:rPr lang="zh-TW" altLang="en-US" dirty="0" smtClean="0"/>
              <a:t>在 </a:t>
            </a:r>
            <a:r>
              <a:rPr lang="en-US" altLang="zh-TW" dirty="0" smtClean="0"/>
              <a:t>8/9 </a:t>
            </a:r>
            <a:r>
              <a:rPr lang="zh-TW" altLang="en-US" dirty="0" smtClean="0"/>
              <a:t>開盤時權利金為 </a:t>
            </a:r>
            <a:r>
              <a:rPr lang="en-US" altLang="zh-TW" dirty="0" smtClean="0"/>
              <a:t>200 </a:t>
            </a:r>
            <a:r>
              <a:rPr lang="zh-TW" altLang="en-US" dirty="0" smtClean="0"/>
              <a:t>點，但當時加權指數尚有 </a:t>
            </a:r>
            <a:r>
              <a:rPr lang="en-US" altLang="zh-TW" dirty="0" smtClean="0"/>
              <a:t>7261.54 </a:t>
            </a:r>
            <a:r>
              <a:rPr lang="zh-TW" altLang="en-US" dirty="0" smtClean="0"/>
              <a:t>點，且離結算僅剩 </a:t>
            </a:r>
            <a:r>
              <a:rPr lang="en-US" altLang="zh-TW" dirty="0"/>
              <a:t>7</a:t>
            </a:r>
            <a:r>
              <a:rPr lang="en-US" altLang="zh-TW" dirty="0" smtClean="0"/>
              <a:t> </a:t>
            </a:r>
            <a:r>
              <a:rPr lang="zh-TW" altLang="en-US" dirty="0" smtClean="0"/>
              <a:t>個交易日</a:t>
            </a:r>
            <a:endParaRPr lang="en-US" altLang="zh-TW" dirty="0" smtClean="0"/>
          </a:p>
          <a:p>
            <a:endParaRPr lang="en-US" altLang="zh-TW" dirty="0" smtClean="0"/>
          </a:p>
          <a:p>
            <a:r>
              <a:rPr lang="zh-TW" altLang="en-US" dirty="0" smtClean="0"/>
              <a:t>難道交易者都這麼不看好行情，認為指數將以低於 </a:t>
            </a:r>
            <a:r>
              <a:rPr lang="en-US" altLang="zh-TW" dirty="0" smtClean="0"/>
              <a:t>6800 </a:t>
            </a:r>
            <a:r>
              <a:rPr lang="zh-TW" altLang="en-US" dirty="0" smtClean="0"/>
              <a:t>的價格結算？</a:t>
            </a:r>
            <a:endParaRPr lang="en-US" altLang="zh-TW" dirty="0" smtClean="0"/>
          </a:p>
          <a:p>
            <a:endParaRPr lang="en-US" altLang="zh-TW" dirty="0" smtClean="0"/>
          </a:p>
          <a:p>
            <a:r>
              <a:rPr lang="zh-TW" altLang="en-US" dirty="0" smtClean="0"/>
              <a:t>或可解釋為市場上尚未平倉的賣方無法繼續負擔遭追繳的保證金而被迫買回</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116</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190811817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en-US" altLang="zh-TW" dirty="0" smtClean="0"/>
              <a:t>8/9 </a:t>
            </a:r>
            <a:r>
              <a:rPr lang="zh-TW" altLang="en-US" dirty="0" smtClean="0"/>
              <a:t>選擇權開盤後，</a:t>
            </a:r>
            <a:r>
              <a:rPr lang="en-US" altLang="zh-TW" dirty="0" smtClean="0"/>
              <a:t>7000 put </a:t>
            </a:r>
            <a:r>
              <a:rPr lang="zh-TW" altLang="en-US" dirty="0" smtClean="0"/>
              <a:t>自 </a:t>
            </a:r>
            <a:r>
              <a:rPr lang="en-US" altLang="zh-TW" dirty="0" smtClean="0"/>
              <a:t>200 </a:t>
            </a:r>
            <a:r>
              <a:rPr lang="zh-TW" altLang="en-US" dirty="0" smtClean="0"/>
              <a:t>點繼續上漲，最高來到 </a:t>
            </a:r>
            <a:r>
              <a:rPr lang="en-US" altLang="zh-TW" dirty="0" smtClean="0"/>
              <a:t>379 </a:t>
            </a:r>
            <a:r>
              <a:rPr lang="zh-TW" altLang="en-US" dirty="0" smtClean="0"/>
              <a:t>點</a:t>
            </a:r>
            <a:r>
              <a:rPr lang="zh-TW" altLang="en-US" dirty="0" smtClean="0">
                <a:solidFill>
                  <a:srgbClr val="FF0000"/>
                </a:solidFill>
              </a:rPr>
              <a:t>（上漲了 </a:t>
            </a:r>
            <a:r>
              <a:rPr lang="en-US" altLang="zh-TW" dirty="0" smtClean="0">
                <a:solidFill>
                  <a:srgbClr val="FF0000"/>
                </a:solidFill>
              </a:rPr>
              <a:t>179 </a:t>
            </a:r>
            <a:r>
              <a:rPr lang="zh-TW" altLang="en-US" dirty="0" smtClean="0">
                <a:solidFill>
                  <a:srgbClr val="FF0000"/>
                </a:solidFill>
              </a:rPr>
              <a:t>點）</a:t>
            </a:r>
            <a:endParaRPr lang="en-US" altLang="zh-TW" dirty="0"/>
          </a:p>
          <a:p>
            <a:endParaRPr lang="en-US" altLang="zh-TW" dirty="0" smtClean="0"/>
          </a:p>
          <a:p>
            <a:r>
              <a:rPr lang="zh-TW" altLang="en-US" dirty="0" smtClean="0"/>
              <a:t>加權指數以 </a:t>
            </a:r>
            <a:r>
              <a:rPr lang="en-US" altLang="zh-TW" dirty="0" smtClean="0"/>
              <a:t>7261.54 </a:t>
            </a:r>
            <a:r>
              <a:rPr lang="zh-TW" altLang="en-US" dirty="0" smtClean="0"/>
              <a:t>開盤後繼續</a:t>
            </a:r>
            <a:r>
              <a:rPr lang="zh-TW" altLang="en-US" dirty="0" smtClean="0">
                <a:solidFill>
                  <a:srgbClr val="FF0000"/>
                </a:solidFill>
              </a:rPr>
              <a:t>下跌</a:t>
            </a:r>
            <a:r>
              <a:rPr lang="en-US" altLang="zh-TW" dirty="0">
                <a:solidFill>
                  <a:srgbClr val="FF0000"/>
                </a:solidFill>
              </a:rPr>
              <a:t> </a:t>
            </a:r>
            <a:r>
              <a:rPr lang="en-US" altLang="zh-TW" dirty="0" smtClean="0">
                <a:solidFill>
                  <a:srgbClr val="FF0000"/>
                </a:solidFill>
              </a:rPr>
              <a:t>112.78 </a:t>
            </a:r>
            <a:r>
              <a:rPr lang="zh-TW" altLang="en-US" dirty="0" smtClean="0"/>
              <a:t>點來到</a:t>
            </a:r>
            <a:r>
              <a:rPr lang="zh-TW" altLang="en-US" dirty="0"/>
              <a:t>波段最低點 </a:t>
            </a:r>
            <a:r>
              <a:rPr lang="en-US" altLang="zh-TW" dirty="0" smtClean="0"/>
              <a:t>7148.76</a:t>
            </a:r>
          </a:p>
          <a:p>
            <a:endParaRPr lang="en-US" altLang="zh-TW" dirty="0" smtClean="0"/>
          </a:p>
          <a:p>
            <a:r>
              <a:rPr lang="en-US" altLang="zh-TW" dirty="0" smtClean="0"/>
              <a:t>put </a:t>
            </a:r>
            <a:r>
              <a:rPr lang="zh-TW" altLang="en-US" dirty="0" smtClean="0"/>
              <a:t>權利金上漲 </a:t>
            </a:r>
            <a:r>
              <a:rPr lang="en-US" altLang="zh-TW" dirty="0" smtClean="0"/>
              <a:t>179</a:t>
            </a:r>
            <a:r>
              <a:rPr lang="zh-TW" altLang="en-US" dirty="0" smtClean="0"/>
              <a:t>，遠超過內涵價值上漲的程度（</a:t>
            </a:r>
            <a:r>
              <a:rPr lang="en-US" altLang="zh-TW" dirty="0" smtClean="0"/>
              <a:t>112.78</a:t>
            </a:r>
            <a:r>
              <a:rPr lang="zh-TW" altLang="en-US" dirty="0" smtClean="0"/>
              <a:t>），除了恐慌之外，可解釋為盤中不斷有人無法負擔</a:t>
            </a:r>
            <a:r>
              <a:rPr lang="zh-TW" altLang="en-US" dirty="0"/>
              <a:t>遭追繳的保證金而被迫</a:t>
            </a:r>
            <a:r>
              <a:rPr lang="zh-TW" altLang="en-US" dirty="0" smtClean="0"/>
              <a:t>買回，這些買盤使 </a:t>
            </a:r>
            <a:r>
              <a:rPr lang="en-US" altLang="zh-TW" dirty="0" smtClean="0"/>
              <a:t>7000 put </a:t>
            </a:r>
            <a:r>
              <a:rPr lang="zh-TW" altLang="en-US" dirty="0" smtClean="0"/>
              <a:t>來到異常的高點</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117</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178263053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前面提到的 </a:t>
            </a:r>
            <a:r>
              <a:rPr lang="en-US" altLang="zh-TW" dirty="0" smtClean="0"/>
              <a:t>short strangle</a:t>
            </a:r>
            <a:r>
              <a:rPr lang="zh-TW" altLang="en-US" dirty="0"/>
              <a:t> </a:t>
            </a:r>
            <a:r>
              <a:rPr lang="zh-TW" altLang="en-US" dirty="0" smtClean="0"/>
              <a:t>並非特例，至少還有 </a:t>
            </a:r>
            <a:r>
              <a:rPr lang="en-US" altLang="zh-TW" dirty="0" smtClean="0"/>
              <a:t>short call </a:t>
            </a:r>
            <a:r>
              <a:rPr lang="zh-TW" altLang="en-US" dirty="0" smtClean="0"/>
              <a:t>部位的權利金可負擔部分損失。如果是單一的 </a:t>
            </a:r>
            <a:r>
              <a:rPr lang="en-US" altLang="zh-TW" dirty="0" smtClean="0"/>
              <a:t>short put </a:t>
            </a:r>
            <a:r>
              <a:rPr lang="zh-TW" altLang="en-US" dirty="0" smtClean="0"/>
              <a:t>部位損失更驚人</a:t>
            </a:r>
            <a:endParaRPr lang="en-US" altLang="zh-TW" dirty="0" smtClean="0"/>
          </a:p>
          <a:p>
            <a:endParaRPr lang="en-US" altLang="zh-TW" dirty="0"/>
          </a:p>
          <a:p>
            <a:r>
              <a:rPr lang="zh-TW" altLang="en-US" dirty="0" smtClean="0"/>
              <a:t>下頁為這 </a:t>
            </a:r>
            <a:r>
              <a:rPr lang="en-US" altLang="zh-TW" dirty="0" smtClean="0"/>
              <a:t>20 </a:t>
            </a:r>
            <a:r>
              <a:rPr lang="zh-TW" altLang="en-US" dirty="0" smtClean="0"/>
              <a:t>個交易日各履約價 </a:t>
            </a:r>
            <a:r>
              <a:rPr lang="en-US" altLang="zh-TW" dirty="0" smtClean="0"/>
              <a:t>put </a:t>
            </a:r>
            <a:r>
              <a:rPr lang="zh-TW" altLang="en-US" dirty="0" smtClean="0"/>
              <a:t>的走勢圖。寫在履約價下面的數字代表在崩盤後最高比崩盤前最低時，</a:t>
            </a:r>
            <a:r>
              <a:rPr lang="en-US" altLang="zh-TW" dirty="0" smtClean="0"/>
              <a:t>put </a:t>
            </a:r>
            <a:r>
              <a:rPr lang="zh-TW" altLang="en-US" dirty="0" smtClean="0"/>
              <a:t>共漲了幾倍</a:t>
            </a:r>
            <a:endParaRPr lang="en-US" altLang="zh-TW" dirty="0" smtClean="0"/>
          </a:p>
          <a:p>
            <a:endParaRPr lang="en-US" altLang="zh-TW" dirty="0"/>
          </a:p>
          <a:p>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118</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306845830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endParaRPr lang="en-US" altLang="zh-TW" dirty="0"/>
          </a:p>
          <a:p>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119</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4" y="188640"/>
            <a:ext cx="9154988" cy="648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9093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8"/>
            <a:ext cx="8229600" cy="4972008"/>
          </a:xfrm>
        </p:spPr>
        <p:txBody>
          <a:bodyPr>
            <a:normAutofit/>
          </a:bodyPr>
          <a:lstStyle/>
          <a:p>
            <a:r>
              <a:rPr lang="zh-TW" altLang="en-US" dirty="0" smtClean="0"/>
              <a:t>保證金：</a:t>
            </a:r>
            <a:endParaRPr lang="en-US" altLang="zh-TW" dirty="0" smtClean="0"/>
          </a:p>
          <a:p>
            <a:pPr lvl="1"/>
            <a:endParaRPr lang="en-US" altLang="zh-TW" dirty="0" smtClean="0"/>
          </a:p>
          <a:p>
            <a:pPr lvl="1"/>
            <a:r>
              <a:rPr lang="zh-TW" altLang="en-US" dirty="0" smtClean="0"/>
              <a:t>假設 </a:t>
            </a:r>
            <a:r>
              <a:rPr lang="en-US" altLang="zh-TW" dirty="0" smtClean="0"/>
              <a:t>A </a:t>
            </a:r>
            <a:r>
              <a:rPr lang="zh-TW" altLang="en-US" dirty="0" smtClean="0"/>
              <a:t>以 </a:t>
            </a:r>
            <a:r>
              <a:rPr lang="en-US" altLang="zh-TW" dirty="0" smtClean="0"/>
              <a:t>90 </a:t>
            </a:r>
            <a:r>
              <a:rPr lang="zh-TW" altLang="en-US" dirty="0" smtClean="0"/>
              <a:t>點的權利金向 </a:t>
            </a:r>
            <a:r>
              <a:rPr lang="en-US" altLang="zh-TW" dirty="0" smtClean="0"/>
              <a:t>B </a:t>
            </a:r>
            <a:r>
              <a:rPr lang="zh-TW" altLang="en-US" dirty="0" smtClean="0"/>
              <a:t>買進 </a:t>
            </a:r>
            <a:r>
              <a:rPr lang="en-US" altLang="zh-TW" dirty="0" smtClean="0"/>
              <a:t>4800 call</a:t>
            </a:r>
            <a:r>
              <a:rPr lang="zh-TW" altLang="en-US" dirty="0" smtClean="0"/>
              <a:t>。</a:t>
            </a:r>
            <a:r>
              <a:rPr lang="en-US" altLang="zh-TW" dirty="0" smtClean="0"/>
              <a:t>B </a:t>
            </a:r>
            <a:r>
              <a:rPr lang="zh-TW" altLang="en-US" dirty="0" smtClean="0"/>
              <a:t>收取 </a:t>
            </a:r>
            <a:r>
              <a:rPr lang="en-US" altLang="zh-TW" dirty="0" smtClean="0"/>
              <a:t>90 </a:t>
            </a:r>
            <a:r>
              <a:rPr lang="zh-TW" altLang="en-US" dirty="0" smtClean="0"/>
              <a:t>點的權利金，代價是承擔風險：即使指數結算在 </a:t>
            </a:r>
            <a:r>
              <a:rPr lang="en-US" altLang="zh-TW" dirty="0" smtClean="0"/>
              <a:t>5800</a:t>
            </a:r>
            <a:r>
              <a:rPr lang="zh-TW" altLang="en-US" dirty="0" smtClean="0"/>
              <a:t>，也得以 </a:t>
            </a:r>
            <a:r>
              <a:rPr lang="en-US" altLang="zh-TW" dirty="0" smtClean="0"/>
              <a:t>4800 </a:t>
            </a:r>
            <a:r>
              <a:rPr lang="zh-TW" altLang="en-US" dirty="0" smtClean="0"/>
              <a:t>的價格賣給 </a:t>
            </a:r>
            <a:r>
              <a:rPr lang="en-US" altLang="zh-TW" dirty="0" smtClean="0"/>
              <a:t>A</a:t>
            </a:r>
          </a:p>
          <a:p>
            <a:pPr lvl="1"/>
            <a:endParaRPr lang="en-US" altLang="zh-TW" dirty="0" smtClean="0"/>
          </a:p>
          <a:p>
            <a:pPr lvl="1"/>
            <a:r>
              <a:rPr lang="zh-TW" altLang="en-US" dirty="0" smtClean="0"/>
              <a:t>除了指數下跌外，此時 </a:t>
            </a:r>
            <a:r>
              <a:rPr lang="en-US" altLang="zh-TW" dirty="0" smtClean="0"/>
              <a:t>A </a:t>
            </a:r>
            <a:r>
              <a:rPr lang="zh-TW" altLang="en-US" dirty="0" smtClean="0"/>
              <a:t>還承擔了額外的所謂「信用風險」：</a:t>
            </a:r>
            <a:r>
              <a:rPr lang="en-US" altLang="zh-TW" dirty="0" smtClean="0"/>
              <a:t>B </a:t>
            </a:r>
            <a:r>
              <a:rPr lang="zh-TW" altLang="en-US" dirty="0" smtClean="0"/>
              <a:t>有可能收下權利金後卻不願履行承諾</a:t>
            </a:r>
            <a:endParaRPr lang="en-US" altLang="zh-TW" dirty="0" smtClean="0"/>
          </a:p>
          <a:p>
            <a:pPr lvl="1"/>
            <a:endParaRPr lang="en-US" altLang="zh-TW" dirty="0"/>
          </a:p>
          <a:p>
            <a:pPr lvl="1"/>
            <a:r>
              <a:rPr lang="zh-TW" altLang="en-US" dirty="0" smtClean="0"/>
              <a:t>保證金制度就是為了讓選擇權的買方（如 </a:t>
            </a:r>
            <a:r>
              <a:rPr lang="en-US" altLang="zh-TW" dirty="0" smtClean="0"/>
              <a:t>A</a:t>
            </a:r>
            <a:r>
              <a:rPr lang="zh-TW" altLang="en-US" dirty="0" smtClean="0"/>
              <a:t>）免受信用風險之害。先向賣方（如 </a:t>
            </a:r>
            <a:r>
              <a:rPr lang="en-US" altLang="zh-TW" dirty="0" smtClean="0"/>
              <a:t>B</a:t>
            </a:r>
            <a:r>
              <a:rPr lang="zh-TW" altLang="en-US" dirty="0" smtClean="0"/>
              <a:t>）收取保證金作為「人質」，以確保其能在結算時履行承諾</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12</a:t>
            </a:fld>
            <a:endParaRPr lang="zh-TW" altLang="en-US"/>
          </a:p>
        </p:txBody>
      </p:sp>
      <p:sp>
        <p:nvSpPr>
          <p:cNvPr id="4" name="標題 3"/>
          <p:cNvSpPr>
            <a:spLocks noGrp="1"/>
          </p:cNvSpPr>
          <p:nvPr>
            <p:ph type="title"/>
          </p:nvPr>
        </p:nvSpPr>
        <p:spPr/>
        <p:txBody>
          <a:bodyPr/>
          <a:lstStyle/>
          <a:p>
            <a:r>
              <a:rPr lang="zh-TW" altLang="en-US" dirty="0"/>
              <a:t>台指選擇權市場機制</a:t>
            </a:r>
          </a:p>
        </p:txBody>
      </p:sp>
    </p:spTree>
    <p:extLst>
      <p:ext uri="{BB962C8B-B14F-4D97-AF65-F5344CB8AC3E}">
        <p14:creationId xmlns:p14="http://schemas.microsoft.com/office/powerpoint/2010/main" val="112124215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lnSpcReduction="10000"/>
          </a:bodyPr>
          <a:lstStyle/>
          <a:p>
            <a:r>
              <a:rPr lang="en-US" altLang="zh-TW" dirty="0" smtClean="0"/>
              <a:t>7300 put </a:t>
            </a:r>
            <a:r>
              <a:rPr lang="zh-TW" altLang="en-US" dirty="0" smtClean="0"/>
              <a:t>權利金自 </a:t>
            </a:r>
            <a:r>
              <a:rPr lang="en-US" altLang="zh-TW" dirty="0" smtClean="0"/>
              <a:t>8/4 </a:t>
            </a:r>
            <a:r>
              <a:rPr lang="zh-TW" altLang="en-US" dirty="0" smtClean="0"/>
              <a:t>盤中最低 </a:t>
            </a:r>
            <a:r>
              <a:rPr lang="en-US" altLang="zh-TW" dirty="0" smtClean="0"/>
              <a:t>0.2 </a:t>
            </a:r>
            <a:r>
              <a:rPr lang="zh-TW" altLang="en-US" dirty="0"/>
              <a:t>點</a:t>
            </a:r>
            <a:r>
              <a:rPr lang="zh-TW" altLang="en-US" dirty="0" smtClean="0"/>
              <a:t>到 </a:t>
            </a:r>
            <a:r>
              <a:rPr lang="en-US" altLang="zh-TW" dirty="0" smtClean="0"/>
              <a:t>8/8 </a:t>
            </a:r>
            <a:r>
              <a:rPr lang="zh-TW" altLang="en-US" dirty="0" smtClean="0"/>
              <a:t>盤中最高 </a:t>
            </a:r>
            <a:r>
              <a:rPr lang="en-US" altLang="zh-TW" dirty="0" smtClean="0"/>
              <a:t>481 </a:t>
            </a:r>
            <a:r>
              <a:rPr lang="zh-TW" altLang="en-US" dirty="0" smtClean="0"/>
              <a:t>點，共上漲了 </a:t>
            </a:r>
            <a:r>
              <a:rPr lang="en-US" altLang="zh-TW" dirty="0" smtClean="0"/>
              <a:t>2405 </a:t>
            </a:r>
            <a:r>
              <a:rPr lang="zh-TW" altLang="en-US" dirty="0" smtClean="0"/>
              <a:t>倍</a:t>
            </a:r>
            <a:endParaRPr lang="en-US" altLang="zh-TW" dirty="0" smtClean="0"/>
          </a:p>
          <a:p>
            <a:endParaRPr lang="en-US" altLang="zh-TW" dirty="0"/>
          </a:p>
          <a:p>
            <a:r>
              <a:rPr lang="zh-TW" altLang="en-US" dirty="0" smtClean="0"/>
              <a:t>所有數據都是有成交才被紀錄下來的，因此 </a:t>
            </a:r>
            <a:r>
              <a:rPr lang="en-US" altLang="zh-TW" dirty="0" smtClean="0"/>
              <a:t>8/4 </a:t>
            </a:r>
            <a:r>
              <a:rPr lang="zh-TW" altLang="en-US" dirty="0" smtClean="0"/>
              <a:t>確實有人以 </a:t>
            </a:r>
            <a:r>
              <a:rPr lang="en-US" altLang="zh-TW" dirty="0" smtClean="0"/>
              <a:t>0.2 </a:t>
            </a:r>
            <a:r>
              <a:rPr lang="zh-TW" altLang="en-US" dirty="0" smtClean="0"/>
              <a:t>點的價格買進 </a:t>
            </a:r>
            <a:r>
              <a:rPr lang="en-US" altLang="zh-TW" dirty="0" smtClean="0"/>
              <a:t>7300 put</a:t>
            </a:r>
            <a:r>
              <a:rPr lang="zh-TW" altLang="en-US" dirty="0" smtClean="0"/>
              <a:t>（有可能差一個 </a:t>
            </a:r>
            <a:r>
              <a:rPr lang="en-US" altLang="zh-TW" dirty="0" smtClean="0"/>
              <a:t>spread</a:t>
            </a:r>
            <a:r>
              <a:rPr lang="zh-TW" altLang="en-US" dirty="0" smtClean="0"/>
              <a:t>），也有人以 </a:t>
            </a:r>
            <a:r>
              <a:rPr lang="en-US" altLang="zh-TW" dirty="0" smtClean="0"/>
              <a:t>0.2 </a:t>
            </a:r>
            <a:r>
              <a:rPr lang="zh-TW" altLang="en-US" dirty="0" smtClean="0"/>
              <a:t>點賣出</a:t>
            </a:r>
            <a:endParaRPr lang="en-US" altLang="zh-TW" dirty="0" smtClean="0"/>
          </a:p>
          <a:p>
            <a:endParaRPr lang="en-US" altLang="zh-TW" dirty="0"/>
          </a:p>
          <a:p>
            <a:r>
              <a:rPr lang="zh-TW" altLang="en-US" dirty="0" smtClean="0"/>
              <a:t>買方不一定獲利 </a:t>
            </a:r>
            <a:r>
              <a:rPr lang="en-US" altLang="zh-TW" dirty="0" smtClean="0"/>
              <a:t>2405 </a:t>
            </a:r>
            <a:r>
              <a:rPr lang="zh-TW" altLang="en-US" dirty="0" smtClean="0"/>
              <a:t>倍，因為不一定會在 </a:t>
            </a:r>
            <a:r>
              <a:rPr lang="en-US" altLang="zh-TW" dirty="0" smtClean="0"/>
              <a:t>8/8 </a:t>
            </a:r>
            <a:r>
              <a:rPr lang="zh-TW" altLang="en-US" dirty="0" smtClean="0"/>
              <a:t>以 </a:t>
            </a:r>
            <a:r>
              <a:rPr lang="en-US" altLang="zh-TW" dirty="0" smtClean="0"/>
              <a:t>481 </a:t>
            </a:r>
            <a:r>
              <a:rPr lang="zh-TW" altLang="en-US" dirty="0" smtClean="0"/>
              <a:t>點平倉，但賣方若留倉，在 </a:t>
            </a:r>
            <a:r>
              <a:rPr lang="en-US" altLang="zh-TW" dirty="0" smtClean="0"/>
              <a:t>8/8 </a:t>
            </a:r>
            <a:r>
              <a:rPr lang="zh-TW" altLang="en-US" dirty="0" smtClean="0"/>
              <a:t>盤中</a:t>
            </a:r>
            <a:r>
              <a:rPr lang="zh-TW" altLang="en-US" dirty="0" smtClean="0">
                <a:solidFill>
                  <a:srgbClr val="FF0000"/>
                </a:solidFill>
              </a:rPr>
              <a:t>一定會</a:t>
            </a:r>
            <a:r>
              <a:rPr lang="zh-TW" altLang="en-US" dirty="0" smtClean="0"/>
              <a:t>被追繳其所收取之權利金的 </a:t>
            </a:r>
            <a:r>
              <a:rPr lang="en-US" altLang="zh-TW" dirty="0" smtClean="0"/>
              <a:t>2405 </a:t>
            </a:r>
            <a:r>
              <a:rPr lang="zh-TW" altLang="en-US" dirty="0" smtClean="0"/>
              <a:t>倍相對應的保證金</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120</a:t>
            </a:fld>
            <a:endParaRPr lang="zh-TW" altLang="en-US"/>
          </a:p>
        </p:txBody>
      </p:sp>
      <p:sp>
        <p:nvSpPr>
          <p:cNvPr id="4" name="標題 3"/>
          <p:cNvSpPr>
            <a:spLocks noGrp="1"/>
          </p:cNvSpPr>
          <p:nvPr>
            <p:ph type="title"/>
          </p:nvPr>
        </p:nvSpPr>
        <p:spPr/>
        <p:txBody>
          <a:bodyPr>
            <a:normAutofit/>
          </a:bodyPr>
          <a:lstStyle/>
          <a:p>
            <a:r>
              <a:rPr lang="zh-TW" altLang="en-US" dirty="0" smtClean="0"/>
              <a:t>案例分析 </a:t>
            </a:r>
            <a:r>
              <a:rPr lang="en-US" altLang="zh-TW" dirty="0" smtClean="0"/>
              <a:t>– 2011/8</a:t>
            </a:r>
            <a:endParaRPr lang="zh-TW" altLang="en-US" dirty="0"/>
          </a:p>
        </p:txBody>
      </p:sp>
    </p:spTree>
    <p:extLst>
      <p:ext uri="{BB962C8B-B14F-4D97-AF65-F5344CB8AC3E}">
        <p14:creationId xmlns:p14="http://schemas.microsoft.com/office/powerpoint/2010/main" val="129851623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那 </a:t>
            </a:r>
            <a:r>
              <a:rPr lang="en-US" altLang="zh-TW" dirty="0" smtClean="0"/>
              <a:t>call </a:t>
            </a:r>
            <a:r>
              <a:rPr lang="zh-TW" altLang="en-US" dirty="0" smtClean="0"/>
              <a:t>的走勢又如何呢？下頁的走勢圖可以看出，原本深度價內的 </a:t>
            </a:r>
            <a:r>
              <a:rPr lang="en-US" altLang="zh-TW" dirty="0" smtClean="0"/>
              <a:t>7900 call </a:t>
            </a:r>
            <a:r>
              <a:rPr lang="zh-TW" altLang="en-US" dirty="0" smtClean="0"/>
              <a:t>崩盤後變成深度價外，即使在 </a:t>
            </a:r>
            <a:r>
              <a:rPr lang="en-US" altLang="zh-TW" dirty="0" smtClean="0"/>
              <a:t>8/9</a:t>
            </a:r>
            <a:r>
              <a:rPr lang="zh-TW" altLang="en-US" dirty="0" smtClean="0"/>
              <a:t>（第 </a:t>
            </a:r>
            <a:r>
              <a:rPr lang="en-US" altLang="zh-TW" dirty="0" smtClean="0"/>
              <a:t>14 </a:t>
            </a:r>
            <a:r>
              <a:rPr lang="zh-TW" altLang="en-US" dirty="0" smtClean="0"/>
              <a:t>個交易日）還有些許時間價值，最後還是歸零了</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121</a:t>
            </a:fld>
            <a:endParaRPr lang="zh-TW" altLang="en-US"/>
          </a:p>
        </p:txBody>
      </p:sp>
      <p:sp>
        <p:nvSpPr>
          <p:cNvPr id="4" name="標題 3"/>
          <p:cNvSpPr>
            <a:spLocks noGrp="1"/>
          </p:cNvSpPr>
          <p:nvPr>
            <p:ph type="title"/>
          </p:nvPr>
        </p:nvSpPr>
        <p:spPr/>
        <p:txBody>
          <a:bodyPr/>
          <a:lstStyle/>
          <a:p>
            <a:r>
              <a:rPr lang="zh-TW" altLang="en-US" dirty="0"/>
              <a:t>案例分析 </a:t>
            </a:r>
            <a:r>
              <a:rPr lang="en-US" altLang="zh-TW" dirty="0"/>
              <a:t>– 2011/8</a:t>
            </a:r>
            <a:endParaRPr lang="zh-TW" altLang="en-US" dirty="0"/>
          </a:p>
        </p:txBody>
      </p:sp>
    </p:spTree>
    <p:extLst>
      <p:ext uri="{BB962C8B-B14F-4D97-AF65-F5344CB8AC3E}">
        <p14:creationId xmlns:p14="http://schemas.microsoft.com/office/powerpoint/2010/main" val="212310625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122</a:t>
            </a:fld>
            <a:endParaRPr lang="zh-TW" altLang="en-US"/>
          </a:p>
        </p:txBody>
      </p:sp>
      <p:sp>
        <p:nvSpPr>
          <p:cNvPr id="4" name="標題 3"/>
          <p:cNvSpPr>
            <a:spLocks noGrp="1"/>
          </p:cNvSpPr>
          <p:nvPr>
            <p:ph type="title"/>
          </p:nvPr>
        </p:nvSpPr>
        <p:spPr/>
        <p:txBody>
          <a:bodyPr/>
          <a:lstStyle/>
          <a:p>
            <a:r>
              <a:rPr lang="zh-TW" altLang="en-US" dirty="0" smtClean="0"/>
              <a:t>各履約價 </a:t>
            </a:r>
            <a:r>
              <a:rPr lang="en-US" altLang="zh-TW" dirty="0" smtClean="0"/>
              <a:t>call </a:t>
            </a:r>
            <a:r>
              <a:rPr lang="zh-TW" altLang="en-US" dirty="0" smtClean="0"/>
              <a:t>走勢圖</a:t>
            </a:r>
            <a:endParaRPr lang="zh-TW" alt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6792"/>
            <a:ext cx="9122846" cy="5273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118828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結論：</a:t>
            </a:r>
            <a:endParaRPr lang="en-US" altLang="zh-TW" dirty="0" smtClean="0"/>
          </a:p>
          <a:p>
            <a:endParaRPr lang="en-US" altLang="zh-TW" dirty="0" smtClean="0"/>
          </a:p>
          <a:p>
            <a:pPr lvl="1"/>
            <a:r>
              <a:rPr lang="zh-TW" altLang="en-US" dirty="0" smtClean="0"/>
              <a:t>風險</a:t>
            </a:r>
            <a:r>
              <a:rPr lang="zh-TW" altLang="en-US" dirty="0"/>
              <a:t>無限的賣方交易策略</a:t>
            </a:r>
            <a:r>
              <a:rPr lang="zh-TW" altLang="en-US" dirty="0" smtClean="0"/>
              <a:t>是危險</a:t>
            </a:r>
            <a:r>
              <a:rPr lang="zh-TW" altLang="en-US" dirty="0"/>
              <a:t>的</a:t>
            </a:r>
            <a:r>
              <a:rPr lang="zh-TW" altLang="en-US" dirty="0" smtClean="0"/>
              <a:t>，若加上下大注更有可能輸到萬劫不復</a:t>
            </a:r>
            <a:endParaRPr lang="en-US" altLang="zh-TW" dirty="0" smtClean="0"/>
          </a:p>
          <a:p>
            <a:pPr lvl="1"/>
            <a:r>
              <a:rPr lang="zh-TW" altLang="en-US" dirty="0" smtClean="0"/>
              <a:t>即使站在買方，權利金歸零的情況也很常見</a:t>
            </a:r>
            <a:endParaRPr lang="en-US" altLang="zh-TW" dirty="0" smtClean="0"/>
          </a:p>
          <a:p>
            <a:pPr lvl="1"/>
            <a:r>
              <a:rPr lang="zh-TW" altLang="en-US" dirty="0" smtClean="0"/>
              <a:t>賣方若架成 </a:t>
            </a:r>
            <a:r>
              <a:rPr lang="en-US" altLang="zh-TW" dirty="0" smtClean="0"/>
              <a:t>butterfly </a:t>
            </a:r>
            <a:r>
              <a:rPr lang="zh-TW" altLang="en-US" dirty="0" smtClean="0"/>
              <a:t>等風險有限的策略至少可控制損失</a:t>
            </a:r>
            <a:endParaRPr lang="en-US" altLang="zh-TW" dirty="0" smtClean="0"/>
          </a:p>
          <a:p>
            <a:pPr lvl="1"/>
            <a:r>
              <a:rPr lang="zh-TW" altLang="en-US" dirty="0" smtClean="0"/>
              <a:t>若行情不如預期，就算動態調整的手腕再高明，有</a:t>
            </a:r>
            <a:r>
              <a:rPr lang="zh-TW" altLang="en-US" dirty="0"/>
              <a:t>時</a:t>
            </a:r>
            <a:r>
              <a:rPr lang="zh-TW" altLang="en-US" dirty="0" smtClean="0"/>
              <a:t>還是無法全身而退，還是要仰賴對後市正確的判斷</a:t>
            </a:r>
            <a:endParaRPr lang="en-US" altLang="zh-TW" dirty="0" smtClean="0"/>
          </a:p>
          <a:p>
            <a:pPr lvl="1"/>
            <a:r>
              <a:rPr lang="zh-TW" altLang="en-US" dirty="0"/>
              <a:t>市場出現驚濤駭浪時，交易人甚至沒有時間思考，馬上就得做出決定</a:t>
            </a:r>
            <a:endParaRPr lang="en-US" altLang="zh-TW" dirty="0"/>
          </a:p>
          <a:p>
            <a:pPr lvl="1"/>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123</a:t>
            </a:fld>
            <a:endParaRPr lang="zh-TW" altLang="en-US"/>
          </a:p>
        </p:txBody>
      </p:sp>
      <p:sp>
        <p:nvSpPr>
          <p:cNvPr id="4" name="標題 3"/>
          <p:cNvSpPr>
            <a:spLocks noGrp="1"/>
          </p:cNvSpPr>
          <p:nvPr>
            <p:ph type="title"/>
          </p:nvPr>
        </p:nvSpPr>
        <p:spPr/>
        <p:txBody>
          <a:bodyPr/>
          <a:lstStyle/>
          <a:p>
            <a:r>
              <a:rPr lang="zh-TW" altLang="en-US" dirty="0"/>
              <a:t>案例分析 </a:t>
            </a:r>
            <a:r>
              <a:rPr lang="en-US" altLang="zh-TW" dirty="0"/>
              <a:t>– 2011/8</a:t>
            </a:r>
            <a:endParaRPr lang="zh-TW" altLang="en-US" dirty="0"/>
          </a:p>
        </p:txBody>
      </p:sp>
    </p:spTree>
    <p:extLst>
      <p:ext uri="{BB962C8B-B14F-4D97-AF65-F5344CB8AC3E}">
        <p14:creationId xmlns:p14="http://schemas.microsoft.com/office/powerpoint/2010/main" val="330160799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fld id="{61CE0EF3-BED3-4C45-BF26-D9A701798C12}" type="slidenum">
              <a:rPr lang="zh-TW" altLang="en-US" smtClean="0"/>
              <a:t>124</a:t>
            </a:fld>
            <a:endParaRPr lang="zh-TW" altLang="en-US"/>
          </a:p>
        </p:txBody>
      </p:sp>
      <p:sp>
        <p:nvSpPr>
          <p:cNvPr id="4" name="標題 3"/>
          <p:cNvSpPr>
            <a:spLocks noGrp="1"/>
          </p:cNvSpPr>
          <p:nvPr>
            <p:ph type="title"/>
          </p:nvPr>
        </p:nvSpPr>
        <p:spPr/>
        <p:txBody>
          <a:bodyPr/>
          <a:lstStyle/>
          <a:p>
            <a:r>
              <a:rPr lang="zh-TW" altLang="en-US" dirty="0" smtClean="0"/>
              <a:t>參考書目</a:t>
            </a:r>
            <a:endParaRPr lang="zh-TW" altLang="en-US" dirty="0"/>
          </a:p>
        </p:txBody>
      </p:sp>
      <p:graphicFrame>
        <p:nvGraphicFramePr>
          <p:cNvPr id="9" name="內容版面配置區 8"/>
          <p:cNvGraphicFramePr>
            <a:graphicFrameLocks noGrp="1"/>
          </p:cNvGraphicFramePr>
          <p:nvPr>
            <p:ph idx="1"/>
            <p:extLst>
              <p:ext uri="{D42A27DB-BD31-4B8C-83A1-F6EECF244321}">
                <p14:modId xmlns:p14="http://schemas.microsoft.com/office/powerpoint/2010/main" val="507503982"/>
              </p:ext>
            </p:extLst>
          </p:nvPr>
        </p:nvGraphicFramePr>
        <p:xfrm>
          <a:off x="395536" y="1628800"/>
          <a:ext cx="8352929" cy="4608512"/>
        </p:xfrm>
        <a:graphic>
          <a:graphicData uri="http://schemas.openxmlformats.org/drawingml/2006/table">
            <a:tbl>
              <a:tblPr firstRow="1" firstCol="1" bandRow="1">
                <a:tableStyleId>{5C22544A-7EE6-4342-B048-85BDC9FD1C3A}</a:tableStyleId>
              </a:tblPr>
              <a:tblGrid>
                <a:gridCol w="5039208"/>
                <a:gridCol w="1686272"/>
                <a:gridCol w="1627449"/>
              </a:tblGrid>
              <a:tr h="576064">
                <a:tc>
                  <a:txBody>
                    <a:bodyPr/>
                    <a:lstStyle/>
                    <a:p>
                      <a:pPr>
                        <a:spcAft>
                          <a:spcPts val="0"/>
                        </a:spcAft>
                      </a:pPr>
                      <a:r>
                        <a:rPr lang="zh-TW" sz="2000" kern="0" dirty="0">
                          <a:effectLst/>
                        </a:rPr>
                        <a:t>參考書目</a:t>
                      </a:r>
                      <a:endParaRPr lang="zh-TW" sz="2000" kern="100" dirty="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作者</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出版社</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第一次投資台指選擇權就上手（修訂版）</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張嘉成</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易博士出版社</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選擇權實戰手冊</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黃逢徵</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財信出版</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坐擁金礦：股票與選擇權的致富新捷徑</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王俊超</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聚財資訊</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dirty="0">
                          <a:effectLst/>
                        </a:rPr>
                        <a:t>選擇權不盯盤：</a:t>
                      </a:r>
                      <a:r>
                        <a:rPr lang="zh-TW" sz="2000" kern="0" dirty="0" smtClean="0">
                          <a:effectLst/>
                        </a:rPr>
                        <a:t>賺</a:t>
                      </a:r>
                      <a:r>
                        <a:rPr lang="en-US" altLang="zh-TW" sz="2000" kern="0" dirty="0" smtClean="0">
                          <a:effectLst/>
                        </a:rPr>
                        <a:t> </a:t>
                      </a:r>
                      <a:r>
                        <a:rPr lang="en-US" sz="2000" kern="0" dirty="0" smtClean="0">
                          <a:effectLst/>
                        </a:rPr>
                        <a:t>10 </a:t>
                      </a:r>
                      <a:r>
                        <a:rPr lang="zh-TW" sz="2000" kern="0" dirty="0" smtClean="0">
                          <a:effectLst/>
                        </a:rPr>
                        <a:t>賠</a:t>
                      </a:r>
                      <a:r>
                        <a:rPr lang="en-US" altLang="zh-TW" sz="2000" kern="0" dirty="0" smtClean="0">
                          <a:effectLst/>
                        </a:rPr>
                        <a:t> </a:t>
                      </a:r>
                      <a:r>
                        <a:rPr lang="en-US" sz="2000" kern="0" dirty="0" smtClean="0">
                          <a:effectLst/>
                        </a:rPr>
                        <a:t>1 </a:t>
                      </a:r>
                      <a:r>
                        <a:rPr lang="zh-TW" sz="2000" kern="0" dirty="0" smtClean="0">
                          <a:effectLst/>
                        </a:rPr>
                        <a:t>交易</a:t>
                      </a:r>
                      <a:r>
                        <a:rPr lang="zh-TW" sz="2000" kern="0" dirty="0">
                          <a:effectLst/>
                        </a:rPr>
                        <a:t>八堂課</a:t>
                      </a:r>
                      <a:endParaRPr lang="zh-TW" sz="2000" kern="100" dirty="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劉建忠</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聚財資訊</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交易，選擇權</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黃怡中</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寰宇</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台指選擇權絕技</a:t>
                      </a:r>
                      <a:r>
                        <a:rPr lang="en-US" sz="2000" kern="0">
                          <a:effectLst/>
                        </a:rPr>
                        <a:t>(1) </a:t>
                      </a:r>
                      <a:r>
                        <a:rPr lang="zh-TW" sz="2000" kern="0">
                          <a:effectLst/>
                        </a:rPr>
                        <a:t>多頭黃金戰術</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李先明</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喜閱</a:t>
                      </a:r>
                      <a:endParaRPr lang="zh-TW" sz="2000" kern="100">
                        <a:effectLst/>
                        <a:latin typeface="Calibri"/>
                        <a:ea typeface="新細明體"/>
                        <a:cs typeface="Times New Roman"/>
                      </a:endParaRPr>
                    </a:p>
                  </a:txBody>
                  <a:tcPr marL="17780" marR="17780" marT="0" marB="0" anchor="ctr"/>
                </a:tc>
              </a:tr>
              <a:tr h="576064">
                <a:tc>
                  <a:txBody>
                    <a:bodyPr/>
                    <a:lstStyle/>
                    <a:p>
                      <a:pPr>
                        <a:spcAft>
                          <a:spcPts val="0"/>
                        </a:spcAft>
                      </a:pPr>
                      <a:r>
                        <a:rPr lang="zh-TW" sz="2000" kern="0">
                          <a:effectLst/>
                        </a:rPr>
                        <a:t>第一次操作選擇權</a:t>
                      </a:r>
                      <a:r>
                        <a:rPr lang="en-US" sz="2000" kern="0">
                          <a:effectLst/>
                        </a:rPr>
                        <a:t> (</a:t>
                      </a:r>
                      <a:r>
                        <a:rPr lang="zh-TW" sz="2000" kern="0">
                          <a:effectLst/>
                        </a:rPr>
                        <a:t>新版</a:t>
                      </a:r>
                      <a:r>
                        <a:rPr lang="en-US" sz="2000" kern="0">
                          <a:effectLst/>
                        </a:rPr>
                        <a:t>)</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a:effectLst/>
                        </a:rPr>
                        <a:t>范任鈞</a:t>
                      </a:r>
                      <a:endParaRPr lang="zh-TW" sz="2000" kern="100">
                        <a:effectLst/>
                        <a:latin typeface="Calibri"/>
                        <a:ea typeface="新細明體"/>
                        <a:cs typeface="Times New Roman"/>
                      </a:endParaRPr>
                    </a:p>
                  </a:txBody>
                  <a:tcPr marL="17780" marR="17780" marT="0" marB="0" anchor="ctr"/>
                </a:tc>
                <a:tc>
                  <a:txBody>
                    <a:bodyPr/>
                    <a:lstStyle/>
                    <a:p>
                      <a:pPr>
                        <a:spcAft>
                          <a:spcPts val="0"/>
                        </a:spcAft>
                      </a:pPr>
                      <a:r>
                        <a:rPr lang="zh-TW" sz="2000" kern="0" dirty="0">
                          <a:effectLst/>
                        </a:rPr>
                        <a:t>雅書堂</a:t>
                      </a:r>
                      <a:endParaRPr lang="zh-TW" sz="2000" kern="100" dirty="0">
                        <a:effectLst/>
                        <a:latin typeface="Calibri"/>
                        <a:ea typeface="新細明體"/>
                        <a:cs typeface="Times New Roman"/>
                      </a:endParaRPr>
                    </a:p>
                  </a:txBody>
                  <a:tcPr marL="17780" marR="17780" marT="0" marB="0" anchor="ctr"/>
                </a:tc>
              </a:tr>
            </a:tbl>
          </a:graphicData>
        </a:graphic>
      </p:graphicFrame>
    </p:spTree>
    <p:extLst>
      <p:ext uri="{BB962C8B-B14F-4D97-AF65-F5344CB8AC3E}">
        <p14:creationId xmlns:p14="http://schemas.microsoft.com/office/powerpoint/2010/main" val="325226033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報告完畢</a:t>
            </a:r>
            <a:r>
              <a:rPr lang="en-US" altLang="zh-TW" dirty="0" smtClean="0"/>
              <a:t>	</a:t>
            </a:r>
            <a:r>
              <a:rPr lang="zh-TW" altLang="en-US" dirty="0" smtClean="0"/>
              <a:t>謝謝指教</a:t>
            </a:r>
            <a:endParaRPr lang="zh-TW" altLang="en-US" dirty="0"/>
          </a:p>
        </p:txBody>
      </p:sp>
      <p:sp>
        <p:nvSpPr>
          <p:cNvPr id="3" name="副標題 2"/>
          <p:cNvSpPr>
            <a:spLocks noGrp="1"/>
          </p:cNvSpPr>
          <p:nvPr>
            <p:ph type="subTitle" idx="1"/>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125</a:t>
            </a:fld>
            <a:endParaRPr lang="zh-TW" altLang="en-US"/>
          </a:p>
        </p:txBody>
      </p:sp>
    </p:spTree>
    <p:extLst>
      <p:ext uri="{BB962C8B-B14F-4D97-AF65-F5344CB8AC3E}">
        <p14:creationId xmlns:p14="http://schemas.microsoft.com/office/powerpoint/2010/main" val="1950081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單一部位保證金計算公式：</a:t>
            </a:r>
            <a:endParaRPr lang="en-US" altLang="zh-TW" dirty="0"/>
          </a:p>
          <a:p>
            <a:pPr lvl="1"/>
            <a:endParaRPr lang="en-US" altLang="zh-TW" dirty="0" smtClean="0">
              <a:solidFill>
                <a:srgbClr val="FF0000"/>
              </a:solidFill>
            </a:endParaRPr>
          </a:p>
          <a:p>
            <a:pPr lvl="1"/>
            <a:r>
              <a:rPr lang="zh-TW" altLang="en-US" dirty="0" smtClean="0">
                <a:solidFill>
                  <a:srgbClr val="FF0000"/>
                </a:solidFill>
              </a:rPr>
              <a:t>保證金 </a:t>
            </a:r>
            <a:r>
              <a:rPr lang="en-US" altLang="zh-TW" dirty="0" smtClean="0">
                <a:solidFill>
                  <a:srgbClr val="FF0000"/>
                </a:solidFill>
              </a:rPr>
              <a:t>= </a:t>
            </a:r>
            <a:r>
              <a:rPr lang="zh-TW" altLang="en-US" dirty="0" smtClean="0">
                <a:solidFill>
                  <a:srgbClr val="FF0000"/>
                </a:solidFill>
              </a:rPr>
              <a:t>權利金市值 </a:t>
            </a:r>
            <a:r>
              <a:rPr lang="en-US" altLang="zh-TW" dirty="0" smtClean="0">
                <a:solidFill>
                  <a:srgbClr val="FF0000"/>
                </a:solidFill>
              </a:rPr>
              <a:t>+ Max</a:t>
            </a:r>
            <a:r>
              <a:rPr lang="zh-TW" altLang="en-US" dirty="0" smtClean="0">
                <a:solidFill>
                  <a:srgbClr val="FF0000"/>
                </a:solidFill>
              </a:rPr>
              <a:t>（</a:t>
            </a:r>
            <a:r>
              <a:rPr lang="en-US" altLang="zh-TW" dirty="0" smtClean="0">
                <a:solidFill>
                  <a:srgbClr val="FF0000"/>
                </a:solidFill>
              </a:rPr>
              <a:t>A </a:t>
            </a:r>
            <a:r>
              <a:rPr lang="zh-TW" altLang="en-US" dirty="0" smtClean="0">
                <a:solidFill>
                  <a:srgbClr val="FF0000"/>
                </a:solidFill>
              </a:rPr>
              <a:t>值 </a:t>
            </a:r>
            <a:r>
              <a:rPr lang="en-US" altLang="zh-TW" dirty="0" smtClean="0">
                <a:solidFill>
                  <a:srgbClr val="FF0000"/>
                </a:solidFill>
              </a:rPr>
              <a:t>– </a:t>
            </a:r>
            <a:r>
              <a:rPr lang="zh-TW" altLang="en-US" dirty="0" smtClean="0">
                <a:solidFill>
                  <a:srgbClr val="FF0000"/>
                </a:solidFill>
              </a:rPr>
              <a:t>價外值</a:t>
            </a:r>
            <a:r>
              <a:rPr lang="en-US" altLang="zh-TW" dirty="0" smtClean="0">
                <a:solidFill>
                  <a:srgbClr val="FF0000"/>
                </a:solidFill>
              </a:rPr>
              <a:t>, B </a:t>
            </a:r>
            <a:r>
              <a:rPr lang="zh-TW" altLang="en-US" dirty="0" smtClean="0">
                <a:solidFill>
                  <a:srgbClr val="FF0000"/>
                </a:solidFill>
              </a:rPr>
              <a:t>值）</a:t>
            </a:r>
            <a:endParaRPr lang="en-US" altLang="zh-TW" dirty="0" smtClean="0">
              <a:solidFill>
                <a:srgbClr val="FF0000"/>
              </a:solidFill>
            </a:endParaRPr>
          </a:p>
          <a:p>
            <a:endParaRPr lang="en-US" altLang="zh-TW" dirty="0"/>
          </a:p>
          <a:p>
            <a:r>
              <a:rPr lang="en-US" altLang="zh-TW" dirty="0" smtClean="0"/>
              <a:t>A, B </a:t>
            </a:r>
            <a:r>
              <a:rPr lang="zh-TW" altLang="en-US" dirty="0" smtClean="0"/>
              <a:t>值由期交所公布，不定期調整</a:t>
            </a:r>
            <a:endParaRPr lang="en-US" altLang="zh-TW" dirty="0" smtClean="0"/>
          </a:p>
          <a:p>
            <a:endParaRPr lang="en-US" altLang="zh-TW" dirty="0"/>
          </a:p>
          <a:p>
            <a:r>
              <a:rPr lang="zh-TW" altLang="en-US" dirty="0" smtClean="0"/>
              <a:t>複式部位與單一部位之風險不同，因此保證金計算方式不同，之後再行介紹</a:t>
            </a:r>
            <a:endParaRPr lang="en-US" altLang="zh-TW" dirty="0"/>
          </a:p>
          <a:p>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13</a:t>
            </a:fld>
            <a:endParaRPr lang="zh-TW" altLang="en-US"/>
          </a:p>
        </p:txBody>
      </p:sp>
      <p:sp>
        <p:nvSpPr>
          <p:cNvPr id="4" name="標題 3"/>
          <p:cNvSpPr>
            <a:spLocks noGrp="1"/>
          </p:cNvSpPr>
          <p:nvPr>
            <p:ph type="title"/>
          </p:nvPr>
        </p:nvSpPr>
        <p:spPr/>
        <p:txBody>
          <a:bodyPr/>
          <a:lstStyle/>
          <a:p>
            <a:r>
              <a:rPr lang="zh-TW" altLang="en-US" dirty="0"/>
              <a:t>台指選擇權市場機制</a:t>
            </a:r>
          </a:p>
        </p:txBody>
      </p:sp>
    </p:spTree>
    <p:extLst>
      <p:ext uri="{BB962C8B-B14F-4D97-AF65-F5344CB8AC3E}">
        <p14:creationId xmlns:p14="http://schemas.microsoft.com/office/powerpoint/2010/main" val="6244528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假設某交易人賣出 </a:t>
            </a:r>
            <a:r>
              <a:rPr lang="en-US" altLang="zh-TW" dirty="0" smtClean="0"/>
              <a:t>5800 call</a:t>
            </a:r>
            <a:r>
              <a:rPr lang="zh-TW" altLang="en-US" dirty="0" smtClean="0"/>
              <a:t>，收入權利金 </a:t>
            </a:r>
            <a:r>
              <a:rPr lang="en-US" altLang="zh-TW" dirty="0" smtClean="0"/>
              <a:t>70</a:t>
            </a:r>
            <a:r>
              <a:rPr lang="zh-TW" altLang="en-US" dirty="0"/>
              <a:t> </a:t>
            </a:r>
            <a:r>
              <a:rPr lang="zh-TW" altLang="en-US" dirty="0" smtClean="0"/>
              <a:t>點，當時加權指數為 </a:t>
            </a:r>
            <a:r>
              <a:rPr lang="en-US" altLang="zh-TW" dirty="0" smtClean="0"/>
              <a:t>5780</a:t>
            </a:r>
            <a:r>
              <a:rPr lang="zh-TW" altLang="en-US" dirty="0" smtClean="0"/>
              <a:t>。期交所公布的</a:t>
            </a:r>
            <a:r>
              <a:rPr lang="en-US" altLang="zh-TW" dirty="0"/>
              <a:t> </a:t>
            </a:r>
            <a:r>
              <a:rPr lang="en-US" altLang="zh-TW" dirty="0" smtClean="0"/>
              <a:t>A </a:t>
            </a:r>
            <a:r>
              <a:rPr lang="zh-TW" altLang="en-US" dirty="0" smtClean="0"/>
              <a:t>值為</a:t>
            </a:r>
            <a:r>
              <a:rPr lang="en-US" altLang="zh-TW" dirty="0" smtClean="0"/>
              <a:t> 23000</a:t>
            </a:r>
            <a:r>
              <a:rPr lang="zh-TW" altLang="en-US" dirty="0" smtClean="0"/>
              <a:t>，</a:t>
            </a:r>
            <a:r>
              <a:rPr lang="en-US" altLang="zh-TW" dirty="0" smtClean="0"/>
              <a:t>B </a:t>
            </a:r>
            <a:r>
              <a:rPr lang="zh-TW" altLang="en-US" dirty="0" smtClean="0"/>
              <a:t>值</a:t>
            </a:r>
            <a:r>
              <a:rPr lang="en-US" altLang="zh-TW" dirty="0" smtClean="0"/>
              <a:t> 12000</a:t>
            </a:r>
            <a:r>
              <a:rPr lang="zh-TW" altLang="en-US" dirty="0" smtClean="0"/>
              <a:t>，則保證金計算如下：</a:t>
            </a:r>
            <a:endParaRPr lang="en-US" altLang="zh-TW" dirty="0" smtClean="0"/>
          </a:p>
          <a:p>
            <a:endParaRPr lang="en-US" altLang="zh-TW" dirty="0"/>
          </a:p>
          <a:p>
            <a:pPr lvl="1"/>
            <a:r>
              <a:rPr lang="zh-TW" altLang="en-US" dirty="0" smtClean="0"/>
              <a:t>價外值 </a:t>
            </a:r>
            <a:r>
              <a:rPr lang="en-US" altLang="zh-TW" dirty="0" smtClean="0"/>
              <a:t>	=</a:t>
            </a:r>
            <a:r>
              <a:rPr lang="zh-TW" altLang="en-US" dirty="0" smtClean="0"/>
              <a:t>（</a:t>
            </a:r>
            <a:r>
              <a:rPr lang="en-US" altLang="zh-TW" dirty="0" smtClean="0"/>
              <a:t>5800 - 5780</a:t>
            </a:r>
            <a:r>
              <a:rPr lang="zh-TW" altLang="en-US" dirty="0" smtClean="0"/>
              <a:t>）</a:t>
            </a:r>
            <a:r>
              <a:rPr lang="en-US" altLang="zh-TW" dirty="0" smtClean="0"/>
              <a:t>× 50 = 1000</a:t>
            </a:r>
          </a:p>
          <a:p>
            <a:pPr lvl="1"/>
            <a:endParaRPr lang="en-US" altLang="zh-TW" dirty="0" smtClean="0"/>
          </a:p>
          <a:p>
            <a:pPr lvl="1"/>
            <a:r>
              <a:rPr lang="zh-TW" altLang="en-US" dirty="0" smtClean="0"/>
              <a:t>保證金 </a:t>
            </a:r>
            <a:r>
              <a:rPr lang="en-US" altLang="zh-TW" dirty="0" smtClean="0"/>
              <a:t>	= </a:t>
            </a:r>
            <a:r>
              <a:rPr lang="zh-TW" altLang="en-US" dirty="0" smtClean="0"/>
              <a:t>權利金 </a:t>
            </a:r>
            <a:r>
              <a:rPr lang="en-US" altLang="zh-TW" dirty="0" smtClean="0"/>
              <a:t>70 × </a:t>
            </a:r>
            <a:r>
              <a:rPr lang="zh-TW" altLang="en-US" dirty="0" smtClean="0"/>
              <a:t>乘數 </a:t>
            </a:r>
            <a:r>
              <a:rPr lang="en-US" altLang="zh-TW" dirty="0" smtClean="0"/>
              <a:t>50</a:t>
            </a:r>
          </a:p>
          <a:p>
            <a:pPr marL="393192" lvl="1" indent="0">
              <a:buNone/>
            </a:pPr>
            <a:r>
              <a:rPr lang="en-US" altLang="zh-TW" dirty="0"/>
              <a:t>	</a:t>
            </a:r>
            <a:r>
              <a:rPr lang="en-US" altLang="zh-TW" dirty="0" smtClean="0"/>
              <a:t>	 + Max</a:t>
            </a:r>
            <a:r>
              <a:rPr lang="zh-TW" altLang="en-US" dirty="0" smtClean="0"/>
              <a:t>（</a:t>
            </a:r>
            <a:r>
              <a:rPr lang="en-US" altLang="zh-TW" dirty="0" smtClean="0"/>
              <a:t>23000 – 1000, 1200</a:t>
            </a:r>
            <a:r>
              <a:rPr lang="zh-TW" altLang="en-US" dirty="0" smtClean="0"/>
              <a:t>）</a:t>
            </a:r>
            <a:endParaRPr lang="en-US" altLang="zh-TW" dirty="0" smtClean="0"/>
          </a:p>
          <a:p>
            <a:pPr marL="393192" lvl="1" indent="0">
              <a:buNone/>
            </a:pPr>
            <a:endParaRPr lang="en-US" altLang="zh-TW" dirty="0" smtClean="0"/>
          </a:p>
          <a:p>
            <a:pPr marL="393192" lvl="1" indent="0">
              <a:buNone/>
            </a:pPr>
            <a:r>
              <a:rPr lang="en-US" altLang="zh-TW" dirty="0"/>
              <a:t>	</a:t>
            </a:r>
            <a:r>
              <a:rPr lang="en-US" altLang="zh-TW" dirty="0" smtClean="0"/>
              <a:t>	= 3500 + Max</a:t>
            </a:r>
            <a:r>
              <a:rPr lang="zh-TW" altLang="en-US" dirty="0" smtClean="0"/>
              <a:t>（</a:t>
            </a:r>
            <a:r>
              <a:rPr lang="en-US" altLang="zh-TW" dirty="0" smtClean="0"/>
              <a:t>22000, 12000</a:t>
            </a:r>
            <a:r>
              <a:rPr lang="zh-TW" altLang="en-US" dirty="0" smtClean="0"/>
              <a:t>）</a:t>
            </a:r>
            <a:r>
              <a:rPr lang="en-US" altLang="zh-TW" dirty="0" smtClean="0"/>
              <a:t>= 25500 </a:t>
            </a: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14</a:t>
            </a:fld>
            <a:endParaRPr lang="zh-TW" altLang="en-US"/>
          </a:p>
        </p:txBody>
      </p:sp>
      <p:sp>
        <p:nvSpPr>
          <p:cNvPr id="4" name="標題 3"/>
          <p:cNvSpPr>
            <a:spLocks noGrp="1"/>
          </p:cNvSpPr>
          <p:nvPr>
            <p:ph type="title"/>
          </p:nvPr>
        </p:nvSpPr>
        <p:spPr/>
        <p:txBody>
          <a:bodyPr/>
          <a:lstStyle/>
          <a:p>
            <a:r>
              <a:rPr lang="zh-TW" altLang="en-US" dirty="0"/>
              <a:t>台指選擇權市場機制</a:t>
            </a:r>
          </a:p>
        </p:txBody>
      </p:sp>
    </p:spTree>
    <p:extLst>
      <p:ext uri="{BB962C8B-B14F-4D97-AF65-F5344CB8AC3E}">
        <p14:creationId xmlns:p14="http://schemas.microsoft.com/office/powerpoint/2010/main" val="3018232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chemeClr val="bg1">
                    <a:lumMod val="75000"/>
                  </a:schemeClr>
                </a:solidFill>
              </a:rPr>
              <a:t>台指選擇權市場機制</a:t>
            </a:r>
            <a:endParaRPr lang="en-US" altLang="zh-TW" dirty="0">
              <a:solidFill>
                <a:schemeClr val="bg1">
                  <a:lumMod val="75000"/>
                </a:schemeClr>
              </a:solidFill>
            </a:endParaRPr>
          </a:p>
          <a:p>
            <a:endParaRPr lang="en-US" altLang="zh-TW" dirty="0"/>
          </a:p>
          <a:p>
            <a:r>
              <a:rPr lang="zh-TW" altLang="en-US" dirty="0">
                <a:solidFill>
                  <a:srgbClr val="FF0000"/>
                </a:solidFill>
              </a:rPr>
              <a:t>時間價值</a:t>
            </a:r>
            <a:endParaRPr lang="en-US" altLang="zh-TW" dirty="0">
              <a:solidFill>
                <a:srgbClr val="FF0000"/>
              </a:solidFill>
            </a:endParaRPr>
          </a:p>
          <a:p>
            <a:endParaRPr lang="en-US" altLang="zh-TW" dirty="0">
              <a:solidFill>
                <a:schemeClr val="bg1">
                  <a:lumMod val="75000"/>
                </a:schemeClr>
              </a:solidFill>
            </a:endParaRPr>
          </a:p>
          <a:p>
            <a:r>
              <a:rPr lang="zh-TW" altLang="en-US" dirty="0">
                <a:solidFill>
                  <a:schemeClr val="bg1">
                    <a:lumMod val="75000"/>
                  </a:schemeClr>
                </a:solidFill>
              </a:rPr>
              <a:t>常用策略介紹</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套利及避險</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動態調整</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其它經驗</a:t>
            </a:r>
            <a:r>
              <a:rPr lang="zh-TW" altLang="en-US" dirty="0" smtClean="0">
                <a:solidFill>
                  <a:schemeClr val="bg1">
                    <a:lumMod val="75000"/>
                  </a:schemeClr>
                </a:solidFill>
              </a:rPr>
              <a:t>法則</a:t>
            </a:r>
            <a:endParaRPr lang="zh-TW" altLang="en-US" dirty="0">
              <a:solidFill>
                <a:schemeClr val="bg1">
                  <a:lumMod val="75000"/>
                </a:schemeClr>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15</a:t>
            </a:fld>
            <a:endParaRPr lang="zh-TW" altLang="en-US"/>
          </a:p>
        </p:txBody>
      </p:sp>
    </p:spTree>
    <p:extLst>
      <p:ext uri="{BB962C8B-B14F-4D97-AF65-F5344CB8AC3E}">
        <p14:creationId xmlns:p14="http://schemas.microsoft.com/office/powerpoint/2010/main" val="23164953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以 </a:t>
            </a:r>
            <a:r>
              <a:rPr lang="en-US" altLang="zh-TW" dirty="0"/>
              <a:t>2005/11/17 </a:t>
            </a:r>
            <a:r>
              <a:rPr lang="zh-TW" altLang="en-US" dirty="0"/>
              <a:t>為例，當時現貨為 </a:t>
            </a:r>
            <a:r>
              <a:rPr lang="en-US" altLang="zh-TW" dirty="0"/>
              <a:t>6021 </a:t>
            </a:r>
            <a:r>
              <a:rPr lang="zh-TW" altLang="en-US" dirty="0"/>
              <a:t>點，期貨為 </a:t>
            </a:r>
            <a:r>
              <a:rPr lang="en-US" altLang="zh-TW" dirty="0"/>
              <a:t>6023 </a:t>
            </a:r>
            <a:r>
              <a:rPr lang="zh-TW" altLang="en-US" dirty="0"/>
              <a:t>點，近月 </a:t>
            </a:r>
            <a:r>
              <a:rPr lang="en-US" altLang="zh-TW" dirty="0"/>
              <a:t>6200 call </a:t>
            </a:r>
            <a:r>
              <a:rPr lang="zh-TW" altLang="en-US" dirty="0"/>
              <a:t>之權利金為 </a:t>
            </a:r>
            <a:r>
              <a:rPr lang="en-US" altLang="zh-TW" dirty="0"/>
              <a:t>56 </a:t>
            </a:r>
            <a:r>
              <a:rPr lang="zh-TW" altLang="en-US" dirty="0" smtClean="0"/>
              <a:t>點</a:t>
            </a:r>
            <a:endParaRPr lang="en-US" altLang="zh-TW" dirty="0" smtClean="0"/>
          </a:p>
          <a:p>
            <a:endParaRPr lang="en-US" altLang="zh-TW" dirty="0" smtClean="0"/>
          </a:p>
          <a:p>
            <a:r>
              <a:rPr lang="zh-TW" altLang="en-US" dirty="0" smtClean="0">
                <a:solidFill>
                  <a:srgbClr val="FF0000"/>
                </a:solidFill>
              </a:rPr>
              <a:t>損益圖</a:t>
            </a:r>
            <a:r>
              <a:rPr lang="zh-TW" altLang="en-US" dirty="0" smtClean="0"/>
              <a:t>為不同結算價下之獲利情況，下圖為買進（</a:t>
            </a:r>
            <a:r>
              <a:rPr lang="en-US" altLang="zh-TW" dirty="0" smtClean="0"/>
              <a:t>long</a:t>
            </a:r>
            <a:r>
              <a:rPr lang="zh-TW" altLang="en-US" dirty="0" smtClean="0"/>
              <a:t>）履約價為 </a:t>
            </a:r>
            <a:r>
              <a:rPr lang="en-US" altLang="zh-TW" dirty="0" smtClean="0"/>
              <a:t>6200 </a:t>
            </a:r>
            <a:r>
              <a:rPr lang="zh-TW" altLang="en-US" dirty="0" smtClean="0"/>
              <a:t>之 </a:t>
            </a:r>
            <a:r>
              <a:rPr lang="en-US" altLang="zh-TW" dirty="0" smtClean="0"/>
              <a:t>call </a:t>
            </a:r>
            <a:r>
              <a:rPr lang="zh-TW" altLang="en-US" dirty="0" smtClean="0"/>
              <a:t>的損益圖</a:t>
            </a:r>
            <a:endParaRPr lang="en-US" altLang="zh-TW" dirty="0" smtClean="0"/>
          </a:p>
        </p:txBody>
      </p:sp>
      <p:sp>
        <p:nvSpPr>
          <p:cNvPr id="3" name="標題 2"/>
          <p:cNvSpPr>
            <a:spLocks noGrp="1"/>
          </p:cNvSpPr>
          <p:nvPr>
            <p:ph type="title"/>
          </p:nvPr>
        </p:nvSpPr>
        <p:spPr/>
        <p:txBody>
          <a:bodyPr/>
          <a:lstStyle/>
          <a:p>
            <a:r>
              <a:rPr lang="zh-TW" altLang="en-US" dirty="0" smtClean="0"/>
              <a:t>時間價值</a:t>
            </a:r>
            <a:endParaRPr lang="zh-TW" altLang="en-US" dirty="0"/>
          </a:p>
        </p:txBody>
      </p:sp>
      <p:pic>
        <p:nvPicPr>
          <p:cNvPr id="11" name="圖片 10"/>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118446"/>
            <a:ext cx="5871210" cy="1974850"/>
          </a:xfrm>
          <a:prstGeom prst="rect">
            <a:avLst/>
          </a:prstGeom>
          <a:noFill/>
          <a:ln>
            <a:noFill/>
          </a:ln>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16</a:t>
            </a:fld>
            <a:endParaRPr lang="zh-TW" altLang="en-US"/>
          </a:p>
        </p:txBody>
      </p:sp>
    </p:spTree>
    <p:extLst>
      <p:ext uri="{BB962C8B-B14F-4D97-AF65-F5344CB8AC3E}">
        <p14:creationId xmlns:p14="http://schemas.microsoft.com/office/powerpoint/2010/main" val="664067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權利金 </a:t>
            </a:r>
            <a:r>
              <a:rPr lang="en-US" altLang="zh-TW" dirty="0" smtClean="0"/>
              <a:t>= </a:t>
            </a:r>
            <a:r>
              <a:rPr lang="zh-TW" altLang="en-US" dirty="0" smtClean="0"/>
              <a:t>內涵價值 </a:t>
            </a:r>
            <a:r>
              <a:rPr lang="en-US" altLang="zh-TW" dirty="0" smtClean="0"/>
              <a:t>+ </a:t>
            </a:r>
            <a:r>
              <a:rPr lang="zh-TW" altLang="en-US" dirty="0" smtClean="0"/>
              <a:t>時間價值</a:t>
            </a:r>
            <a:endParaRPr lang="en-US" altLang="zh-TW" dirty="0" smtClean="0"/>
          </a:p>
          <a:p>
            <a:endParaRPr lang="en-US" altLang="zh-TW" dirty="0" smtClean="0"/>
          </a:p>
          <a:p>
            <a:r>
              <a:rPr lang="zh-TW" altLang="en-US" dirty="0"/>
              <a:t>內涵價值為以目前指數「立即履約」之獲利</a:t>
            </a:r>
            <a:endParaRPr lang="en-US" altLang="zh-TW" dirty="0"/>
          </a:p>
          <a:p>
            <a:pPr lvl="1"/>
            <a:r>
              <a:rPr lang="en-US" altLang="zh-TW" dirty="0" smtClean="0"/>
              <a:t>Call</a:t>
            </a:r>
            <a:r>
              <a:rPr lang="zh-TW" altLang="en-US" dirty="0"/>
              <a:t>：內涵價值 </a:t>
            </a:r>
            <a:r>
              <a:rPr lang="en-US" altLang="zh-TW" dirty="0"/>
              <a:t>= </a:t>
            </a:r>
            <a:r>
              <a:rPr lang="zh-TW" altLang="en-US" dirty="0"/>
              <a:t>台股指數 </a:t>
            </a:r>
            <a:r>
              <a:rPr lang="en-US" altLang="zh-TW" dirty="0"/>
              <a:t>– </a:t>
            </a:r>
            <a:r>
              <a:rPr lang="zh-TW" altLang="en-US" dirty="0"/>
              <a:t>履約價</a:t>
            </a:r>
            <a:endParaRPr lang="en-US" altLang="zh-TW" dirty="0"/>
          </a:p>
          <a:p>
            <a:pPr lvl="1"/>
            <a:r>
              <a:rPr lang="en-US" altLang="zh-TW" dirty="0"/>
              <a:t>Put</a:t>
            </a:r>
            <a:r>
              <a:rPr lang="zh-TW" altLang="en-US" dirty="0"/>
              <a:t>：內涵價值 </a:t>
            </a:r>
            <a:r>
              <a:rPr lang="en-US" altLang="zh-TW" dirty="0"/>
              <a:t>= </a:t>
            </a:r>
            <a:r>
              <a:rPr lang="zh-TW" altLang="en-US" dirty="0"/>
              <a:t>履約價 </a:t>
            </a:r>
            <a:r>
              <a:rPr lang="en-US" altLang="zh-TW" dirty="0"/>
              <a:t>- </a:t>
            </a:r>
            <a:r>
              <a:rPr lang="zh-TW" altLang="en-US" dirty="0"/>
              <a:t>台股</a:t>
            </a:r>
            <a:r>
              <a:rPr lang="zh-TW" altLang="en-US" dirty="0" smtClean="0"/>
              <a:t>指數</a:t>
            </a:r>
            <a:endParaRPr lang="en-US" altLang="zh-TW" dirty="0" smtClean="0"/>
          </a:p>
          <a:p>
            <a:endParaRPr lang="en-US" altLang="zh-TW" dirty="0" smtClean="0"/>
          </a:p>
          <a:p>
            <a:r>
              <a:rPr lang="zh-TW" altLang="en-US" dirty="0" smtClean="0"/>
              <a:t>現貨 </a:t>
            </a:r>
            <a:r>
              <a:rPr lang="en-US" altLang="zh-TW" dirty="0" smtClean="0"/>
              <a:t>6021 </a:t>
            </a:r>
            <a:r>
              <a:rPr lang="zh-TW" altLang="en-US" dirty="0" smtClean="0"/>
              <a:t>點時，</a:t>
            </a:r>
            <a:r>
              <a:rPr lang="en-US" altLang="zh-TW" dirty="0" smtClean="0"/>
              <a:t>6200 call </a:t>
            </a:r>
            <a:r>
              <a:rPr lang="zh-TW" altLang="en-US" dirty="0" smtClean="0"/>
              <a:t>若馬上履約應毫無價值，但距到期日還有時間，現貨有機會漲超過 </a:t>
            </a:r>
            <a:r>
              <a:rPr lang="en-US" altLang="zh-TW" dirty="0" smtClean="0"/>
              <a:t>6200</a:t>
            </a:r>
            <a:r>
              <a:rPr lang="zh-TW" altLang="en-US" dirty="0" smtClean="0"/>
              <a:t>，因此投資人願付 </a:t>
            </a:r>
            <a:r>
              <a:rPr lang="en-US" altLang="zh-TW" dirty="0" smtClean="0"/>
              <a:t>56 </a:t>
            </a:r>
            <a:r>
              <a:rPr lang="zh-TW" altLang="en-US" dirty="0" smtClean="0"/>
              <a:t>點買進此契約，此即時間價值。正是時間價值讓選擇權有以小搏大特性</a:t>
            </a:r>
            <a:endParaRPr lang="en-US" altLang="zh-TW" dirty="0"/>
          </a:p>
        </p:txBody>
      </p:sp>
      <p:sp>
        <p:nvSpPr>
          <p:cNvPr id="3" name="標題 2"/>
          <p:cNvSpPr>
            <a:spLocks noGrp="1"/>
          </p:cNvSpPr>
          <p:nvPr>
            <p:ph type="title"/>
          </p:nvPr>
        </p:nvSpPr>
        <p:spPr/>
        <p:txBody>
          <a:bodyPr/>
          <a:lstStyle/>
          <a:p>
            <a:r>
              <a:rPr lang="zh-TW" altLang="en-US" dirty="0" smtClean="0"/>
              <a:t>時間</a:t>
            </a:r>
            <a:r>
              <a:rPr lang="zh-TW" altLang="en-US" dirty="0"/>
              <a:t>價值</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17</a:t>
            </a:fld>
            <a:endParaRPr lang="zh-TW" altLang="en-US"/>
          </a:p>
        </p:txBody>
      </p:sp>
    </p:spTree>
    <p:extLst>
      <p:ext uri="{BB962C8B-B14F-4D97-AF65-F5344CB8AC3E}">
        <p14:creationId xmlns:p14="http://schemas.microsoft.com/office/powerpoint/2010/main" val="149367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solidFill>
                  <a:srgbClr val="00B0F0"/>
                </a:solidFill>
              </a:rPr>
              <a:t>一般情況下</a:t>
            </a:r>
            <a:r>
              <a:rPr lang="zh-TW" altLang="en-US" dirty="0" smtClean="0"/>
              <a:t>，離結算日越遠時間價值越大，越接近結算日，時間價值漸漸消失，消失情況如下圖。藍線代表價平選擇權時間價值衰減的過程，紅線為中度價內外，綠線為深度價內和價外</a:t>
            </a:r>
            <a:endParaRPr lang="en-US" altLang="zh-TW" dirty="0" smtClean="0"/>
          </a:p>
          <a:p>
            <a:endParaRPr lang="en-US" altLang="zh-TW" dirty="0"/>
          </a:p>
        </p:txBody>
      </p:sp>
      <p:sp>
        <p:nvSpPr>
          <p:cNvPr id="3" name="標題 2"/>
          <p:cNvSpPr>
            <a:spLocks noGrp="1"/>
          </p:cNvSpPr>
          <p:nvPr>
            <p:ph type="title"/>
          </p:nvPr>
        </p:nvSpPr>
        <p:spPr/>
        <p:txBody>
          <a:bodyPr/>
          <a:lstStyle/>
          <a:p>
            <a:r>
              <a:rPr lang="zh-TW" altLang="en-US" dirty="0" smtClean="0"/>
              <a:t>時間</a:t>
            </a:r>
            <a:r>
              <a:rPr lang="zh-TW" altLang="en-US" dirty="0"/>
              <a:t>價值</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18</a:t>
            </a:fld>
            <a:endParaRPr lang="zh-TW" altLang="en-US"/>
          </a:p>
        </p:txBody>
      </p:sp>
      <p:pic>
        <p:nvPicPr>
          <p:cNvPr id="1741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9659" y="3645024"/>
            <a:ext cx="3438525"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6438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愈接近當時期貨指數的履約價，時間價值愈大</a:t>
            </a:r>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t>市場波動越大，時間價值越大</a:t>
            </a:r>
            <a:endParaRPr lang="en-US" altLang="zh-TW" dirty="0" smtClean="0"/>
          </a:p>
          <a:p>
            <a:pPr lvl="1"/>
            <a:r>
              <a:rPr lang="zh-TW" altLang="en-US" dirty="0" smtClean="0"/>
              <a:t>買選擇權可想成「買保險」，市場波動越大保費自然越貴</a:t>
            </a:r>
            <a:endParaRPr lang="en-US" altLang="zh-TW" dirty="0" smtClean="0"/>
          </a:p>
          <a:p>
            <a:pPr lvl="1"/>
            <a:r>
              <a:rPr lang="zh-TW" altLang="en-US" dirty="0" smtClean="0"/>
              <a:t>若市場波動正在增加，即使時間流逝時間價值也可能增加</a:t>
            </a:r>
            <a:endParaRPr lang="en-US" altLang="zh-TW" dirty="0" smtClean="0"/>
          </a:p>
        </p:txBody>
      </p:sp>
      <p:sp>
        <p:nvSpPr>
          <p:cNvPr id="3" name="標題 2"/>
          <p:cNvSpPr>
            <a:spLocks noGrp="1"/>
          </p:cNvSpPr>
          <p:nvPr>
            <p:ph type="title"/>
          </p:nvPr>
        </p:nvSpPr>
        <p:spPr/>
        <p:txBody>
          <a:bodyPr/>
          <a:lstStyle/>
          <a:p>
            <a:r>
              <a:rPr lang="zh-TW" altLang="en-US" dirty="0" smtClean="0"/>
              <a:t>時間</a:t>
            </a:r>
            <a:r>
              <a:rPr lang="zh-TW" altLang="en-US" dirty="0"/>
              <a:t>價值</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19</a:t>
            </a:fld>
            <a:endParaRPr lang="zh-TW" altLang="en-US"/>
          </a:p>
        </p:txBody>
      </p:sp>
      <p:pic>
        <p:nvPicPr>
          <p:cNvPr id="17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4660" y="2398762"/>
            <a:ext cx="2857500"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116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smtClean="0"/>
              <a:t>台指選擇權市場機制</a:t>
            </a:r>
            <a:endParaRPr lang="en-US" altLang="zh-TW" dirty="0" smtClean="0"/>
          </a:p>
          <a:p>
            <a:endParaRPr lang="en-US" altLang="zh-TW" dirty="0" smtClean="0"/>
          </a:p>
          <a:p>
            <a:r>
              <a:rPr lang="zh-TW" altLang="en-US" dirty="0" smtClean="0"/>
              <a:t>時間價值</a:t>
            </a:r>
            <a:endParaRPr lang="en-US" altLang="zh-TW" dirty="0" smtClean="0"/>
          </a:p>
          <a:p>
            <a:endParaRPr lang="en-US" altLang="zh-TW" dirty="0" smtClean="0"/>
          </a:p>
          <a:p>
            <a:r>
              <a:rPr lang="zh-TW" altLang="en-US" dirty="0" smtClean="0"/>
              <a:t>常用策略介紹</a:t>
            </a:r>
            <a:endParaRPr lang="en-US" altLang="zh-TW" dirty="0" smtClean="0"/>
          </a:p>
          <a:p>
            <a:endParaRPr lang="en-US" altLang="zh-TW" dirty="0" smtClean="0"/>
          </a:p>
          <a:p>
            <a:r>
              <a:rPr lang="zh-TW" altLang="en-US" dirty="0" smtClean="0"/>
              <a:t>套利及避險</a:t>
            </a:r>
            <a:endParaRPr lang="en-US" altLang="zh-TW" dirty="0" smtClean="0"/>
          </a:p>
          <a:p>
            <a:endParaRPr lang="en-US" altLang="zh-TW" dirty="0" smtClean="0"/>
          </a:p>
          <a:p>
            <a:r>
              <a:rPr lang="zh-TW" altLang="en-US" dirty="0" smtClean="0"/>
              <a:t>動態調整</a:t>
            </a:r>
            <a:endParaRPr lang="en-US" altLang="zh-TW" dirty="0" smtClean="0"/>
          </a:p>
          <a:p>
            <a:endParaRPr lang="en-US" altLang="zh-TW" dirty="0"/>
          </a:p>
          <a:p>
            <a:r>
              <a:rPr lang="zh-TW" altLang="en-US" dirty="0" smtClean="0"/>
              <a:t>其它經驗法則</a:t>
            </a:r>
            <a:endParaRPr lang="zh-TW" altLang="en-US" dirty="0"/>
          </a:p>
        </p:txBody>
      </p:sp>
      <p:sp>
        <p:nvSpPr>
          <p:cNvPr id="3" name="標題 2"/>
          <p:cNvSpPr>
            <a:spLocks noGrp="1"/>
          </p:cNvSpPr>
          <p:nvPr>
            <p:ph type="title"/>
          </p:nvPr>
        </p:nvSpPr>
        <p:spPr/>
        <p:txBody>
          <a:bodyPr/>
          <a:lstStyle/>
          <a:p>
            <a:r>
              <a:rPr lang="zh-TW" altLang="en-US" dirty="0" smtClean="0"/>
              <a:t>報告大綱</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2</a:t>
            </a:fld>
            <a:endParaRPr lang="zh-TW" altLang="en-US"/>
          </a:p>
        </p:txBody>
      </p:sp>
    </p:spTree>
    <p:extLst>
      <p:ext uri="{BB962C8B-B14F-4D97-AF65-F5344CB8AC3E}">
        <p14:creationId xmlns:p14="http://schemas.microsoft.com/office/powerpoint/2010/main" val="24528005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選擇權買方最大的敵人就是時間價值的流失，交易人需要知道時間價值流失的狀況</a:t>
            </a:r>
            <a:endParaRPr lang="en-US" altLang="zh-TW" dirty="0" smtClean="0"/>
          </a:p>
          <a:p>
            <a:endParaRPr lang="en-US" altLang="zh-TW" dirty="0" smtClean="0"/>
          </a:p>
          <a:p>
            <a:r>
              <a:rPr lang="zh-TW" altLang="en-US" dirty="0" smtClean="0"/>
              <a:t>時間價值的流失可以從每日價平選擇權的權利金流失看出來，但單看 </a:t>
            </a:r>
            <a:r>
              <a:rPr lang="en-US" altLang="zh-TW" dirty="0" smtClean="0"/>
              <a:t>call </a:t>
            </a:r>
            <a:r>
              <a:rPr lang="zh-TW" altLang="en-US" dirty="0" smtClean="0"/>
              <a:t>或 </a:t>
            </a:r>
            <a:r>
              <a:rPr lang="en-US" altLang="zh-TW" dirty="0" smtClean="0"/>
              <a:t>put </a:t>
            </a:r>
            <a:r>
              <a:rPr lang="zh-TW" altLang="en-US" dirty="0" smtClean="0"/>
              <a:t>都不準，應注意價平 </a:t>
            </a:r>
            <a:r>
              <a:rPr lang="en-US" altLang="zh-TW" dirty="0" smtClean="0"/>
              <a:t>call + put </a:t>
            </a:r>
            <a:r>
              <a:rPr lang="zh-TW" altLang="en-US" dirty="0" smtClean="0"/>
              <a:t>的權利金流失</a:t>
            </a:r>
            <a:endParaRPr lang="en-US" altLang="zh-TW" dirty="0" smtClean="0"/>
          </a:p>
          <a:p>
            <a:endParaRPr lang="en-US" altLang="zh-TW" dirty="0"/>
          </a:p>
          <a:p>
            <a:r>
              <a:rPr lang="zh-TW" altLang="en-US" dirty="0" smtClean="0"/>
              <a:t>權利金每日均會流失，若當日無流失，隔日將補流失</a:t>
            </a:r>
            <a:endParaRPr lang="en-US" altLang="zh-TW" dirty="0" smtClean="0"/>
          </a:p>
        </p:txBody>
      </p:sp>
      <p:sp>
        <p:nvSpPr>
          <p:cNvPr id="3" name="標題 2"/>
          <p:cNvSpPr>
            <a:spLocks noGrp="1"/>
          </p:cNvSpPr>
          <p:nvPr>
            <p:ph type="title"/>
          </p:nvPr>
        </p:nvSpPr>
        <p:spPr/>
        <p:txBody>
          <a:bodyPr/>
          <a:lstStyle/>
          <a:p>
            <a:r>
              <a:rPr lang="zh-TW" altLang="en-US" dirty="0" smtClean="0"/>
              <a:t>時間</a:t>
            </a:r>
            <a:r>
              <a:rPr lang="zh-TW" altLang="en-US" dirty="0"/>
              <a:t>價值</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20</a:t>
            </a:fld>
            <a:endParaRPr lang="zh-TW" altLang="en-US"/>
          </a:p>
        </p:txBody>
      </p:sp>
    </p:spTree>
    <p:extLst>
      <p:ext uri="{BB962C8B-B14F-4D97-AF65-F5344CB8AC3E}">
        <p14:creationId xmlns:p14="http://schemas.microsoft.com/office/powerpoint/2010/main" val="24381616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endParaRPr lang="en-US" altLang="zh-TW" dirty="0" smtClean="0"/>
          </a:p>
        </p:txBody>
      </p:sp>
      <p:sp>
        <p:nvSpPr>
          <p:cNvPr id="3" name="標題 2"/>
          <p:cNvSpPr>
            <a:spLocks noGrp="1"/>
          </p:cNvSpPr>
          <p:nvPr>
            <p:ph type="title"/>
          </p:nvPr>
        </p:nvSpPr>
        <p:spPr/>
        <p:txBody>
          <a:bodyPr/>
          <a:lstStyle/>
          <a:p>
            <a:r>
              <a:rPr lang="zh-TW" altLang="en-US" dirty="0" smtClean="0"/>
              <a:t>時間</a:t>
            </a:r>
            <a:r>
              <a:rPr lang="zh-TW" altLang="en-US" dirty="0"/>
              <a:t>價值</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21</a:t>
            </a:fld>
            <a:endParaRPr lang="zh-TW" altLang="en-US"/>
          </a:p>
        </p:txBody>
      </p:sp>
      <p:graphicFrame>
        <p:nvGraphicFramePr>
          <p:cNvPr id="4" name="表格 3"/>
          <p:cNvGraphicFramePr>
            <a:graphicFrameLocks noGrp="1"/>
          </p:cNvGraphicFramePr>
          <p:nvPr>
            <p:extLst>
              <p:ext uri="{D42A27DB-BD31-4B8C-83A1-F6EECF244321}">
                <p14:modId xmlns:p14="http://schemas.microsoft.com/office/powerpoint/2010/main" val="1697237577"/>
              </p:ext>
            </p:extLst>
          </p:nvPr>
        </p:nvGraphicFramePr>
        <p:xfrm>
          <a:off x="1763688" y="2026890"/>
          <a:ext cx="5537150" cy="4066400"/>
        </p:xfrm>
        <a:graphic>
          <a:graphicData uri="http://schemas.openxmlformats.org/drawingml/2006/table">
            <a:tbl>
              <a:tblPr>
                <a:tableStyleId>{5C22544A-7EE6-4342-B048-85BDC9FD1C3A}</a:tableStyleId>
              </a:tblPr>
              <a:tblGrid>
                <a:gridCol w="1034812"/>
                <a:gridCol w="816957"/>
                <a:gridCol w="599101"/>
                <a:gridCol w="490174"/>
                <a:gridCol w="599101"/>
                <a:gridCol w="962193"/>
                <a:gridCol w="1034812"/>
              </a:tblGrid>
              <a:tr h="239200">
                <a:tc>
                  <a:txBody>
                    <a:bodyPr/>
                    <a:lstStyle/>
                    <a:p>
                      <a:pPr algn="ctr" fontAlgn="ctr"/>
                      <a:r>
                        <a:rPr lang="zh-TW" altLang="en-US" sz="1200" u="none" strike="noStrike" dirty="0">
                          <a:effectLst/>
                        </a:rPr>
                        <a:t>交易日期</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收盤價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價平</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a:effectLst/>
                        </a:rPr>
                        <a:t>call</a:t>
                      </a:r>
                      <a:endParaRPr 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a:effectLst/>
                        </a:rPr>
                        <a:t>put</a:t>
                      </a:r>
                      <a:endParaRPr 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a:effectLst/>
                        </a:rPr>
                        <a:t>call + put</a:t>
                      </a:r>
                      <a:endParaRPr 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solidFill>
                            <a:srgbClr val="00B0F0"/>
                          </a:solidFill>
                          <a:effectLst/>
                        </a:rPr>
                        <a:t>每日流失</a:t>
                      </a:r>
                      <a:endParaRPr lang="zh-TW" altLang="en-US"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5765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367</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solidFill>
                            <a:srgbClr val="00B0F0"/>
                          </a:solidFill>
                          <a:effectLst/>
                        </a:rPr>
                        <a:t>0</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5655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198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354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13</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5597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342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12</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5667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35</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301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6</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5634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287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14</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141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271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16</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21</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218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32</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183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35</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111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15</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31</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5511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116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21</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24</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r" fontAlgn="ctr"/>
                      <a:r>
                        <a:rPr lang="en-US" altLang="zh-TW" sz="1200" u="none" strike="noStrike">
                          <a:effectLst/>
                        </a:rPr>
                        <a:t>2004/7/15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5418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41.5</a:t>
                      </a:r>
                      <a:endParaRPr lang="en-US" altLang="zh-TW" sz="1200" b="0" i="0" u="none" strike="noStrike" dirty="0">
                        <a:solidFill>
                          <a:srgbClr val="00B0F0"/>
                        </a:solidFill>
                        <a:effectLst/>
                        <a:latin typeface="新細明體"/>
                      </a:endParaRPr>
                    </a:p>
                  </a:txBody>
                  <a:tcPr marL="9525" marR="9525" marT="9525" marB="0" anchor="ctr"/>
                </a:tc>
              </a:tr>
              <a:tr h="239200">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結算</a:t>
                      </a: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505791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chemeClr val="bg1">
                    <a:lumMod val="75000"/>
                  </a:schemeClr>
                </a:solidFill>
              </a:rPr>
              <a:t>台指選擇權市場機制</a:t>
            </a:r>
            <a:endParaRPr lang="en-US" altLang="zh-TW" dirty="0">
              <a:solidFill>
                <a:schemeClr val="bg1">
                  <a:lumMod val="75000"/>
                </a:schemeClr>
              </a:solidFill>
            </a:endParaRPr>
          </a:p>
          <a:p>
            <a:endParaRPr lang="en-US" altLang="zh-TW" dirty="0"/>
          </a:p>
          <a:p>
            <a:r>
              <a:rPr lang="zh-TW" altLang="en-US" dirty="0">
                <a:solidFill>
                  <a:schemeClr val="bg1">
                    <a:lumMod val="75000"/>
                  </a:schemeClr>
                </a:solidFill>
              </a:rPr>
              <a:t>時間價值</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rgbClr val="FF0000"/>
                </a:solidFill>
              </a:rPr>
              <a:t>常用策略介紹</a:t>
            </a:r>
            <a:endParaRPr lang="en-US" altLang="zh-TW" dirty="0">
              <a:solidFill>
                <a:srgbClr val="FF0000"/>
              </a:solidFill>
            </a:endParaRPr>
          </a:p>
          <a:p>
            <a:endParaRPr lang="en-US" altLang="zh-TW" dirty="0">
              <a:solidFill>
                <a:schemeClr val="bg1">
                  <a:lumMod val="75000"/>
                </a:schemeClr>
              </a:solidFill>
            </a:endParaRPr>
          </a:p>
          <a:p>
            <a:r>
              <a:rPr lang="zh-TW" altLang="en-US" dirty="0">
                <a:solidFill>
                  <a:schemeClr val="bg1">
                    <a:lumMod val="75000"/>
                  </a:schemeClr>
                </a:solidFill>
              </a:rPr>
              <a:t>套利及避險</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動態調整</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其它經驗</a:t>
            </a:r>
            <a:r>
              <a:rPr lang="zh-TW" altLang="en-US" dirty="0" smtClean="0">
                <a:solidFill>
                  <a:schemeClr val="bg1">
                    <a:lumMod val="75000"/>
                  </a:schemeClr>
                </a:solidFill>
              </a:rPr>
              <a:t>法則</a:t>
            </a:r>
            <a:endParaRPr lang="zh-TW" altLang="en-US" dirty="0">
              <a:solidFill>
                <a:schemeClr val="bg1">
                  <a:lumMod val="75000"/>
                </a:schemeClr>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22</a:t>
            </a:fld>
            <a:endParaRPr lang="zh-TW" altLang="en-US"/>
          </a:p>
        </p:txBody>
      </p:sp>
    </p:spTree>
    <p:extLst>
      <p:ext uri="{BB962C8B-B14F-4D97-AF65-F5344CB8AC3E}">
        <p14:creationId xmlns:p14="http://schemas.microsoft.com/office/powerpoint/2010/main" val="714608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endParaRPr lang="zh-TW" altLang="en-US" sz="2800" dirty="0"/>
          </a:p>
        </p:txBody>
      </p:sp>
      <p:sp>
        <p:nvSpPr>
          <p:cNvPr id="8" name="內容版面配置區 1"/>
          <p:cNvSpPr>
            <a:spLocks noGrp="1"/>
          </p:cNvSpPr>
          <p:nvPr>
            <p:ph idx="1"/>
          </p:nvPr>
        </p:nvSpPr>
        <p:spPr>
          <a:xfrm>
            <a:off x="457200" y="1481328"/>
            <a:ext cx="8229600" cy="4525963"/>
          </a:xfrm>
        </p:spPr>
        <p:txBody>
          <a:bodyPr>
            <a:normAutofit lnSpcReduction="10000"/>
          </a:bodyPr>
          <a:lstStyle/>
          <a:p>
            <a:r>
              <a:rPr lang="zh-TW" altLang="en-US" dirty="0" smtClean="0"/>
              <a:t>策略就像一只工具箱，能讓交易人在遇到各種狀況時「選用」最合適的工具來使用</a:t>
            </a:r>
            <a:endParaRPr lang="en-US" altLang="zh-TW" dirty="0" smtClean="0"/>
          </a:p>
          <a:p>
            <a:endParaRPr lang="en-US" altLang="zh-TW" dirty="0" smtClean="0"/>
          </a:p>
          <a:p>
            <a:r>
              <a:rPr lang="zh-TW" altLang="en-US" dirty="0" smtClean="0"/>
              <a:t>交易選擇權需明白各種策略有何功能？目的為何？使用時機為何？有何風險？有何使用限制？</a:t>
            </a:r>
            <a:endParaRPr lang="en-US" altLang="zh-TW" dirty="0"/>
          </a:p>
          <a:p>
            <a:endParaRPr lang="en-US" altLang="zh-TW" dirty="0" smtClean="0"/>
          </a:p>
          <a:p>
            <a:r>
              <a:rPr lang="zh-TW" altLang="en-US" dirty="0" smtClean="0"/>
              <a:t>了解是一回事，熟稔與經驗又是另外一回事</a:t>
            </a:r>
            <a:endParaRPr lang="en-US" altLang="zh-TW" dirty="0" smtClean="0"/>
          </a:p>
          <a:p>
            <a:pPr lvl="1"/>
            <a:r>
              <a:rPr lang="zh-TW" altLang="en-US" dirty="0" smtClean="0"/>
              <a:t>交</a:t>
            </a:r>
            <a:r>
              <a:rPr lang="zh-TW" altLang="en-US" dirty="0"/>
              <a:t>易選擇權有如船長掌舵航行。若交易人一年經歷的都是「風平浪靜」，那麼他對交易策略和風險的認識只能體會到某一種境界而已，未來在面對某次一、二千點漲跌行情，一、二次滔天巨浪時未必能全身而退</a:t>
            </a:r>
            <a:endParaRPr lang="en-US" altLang="zh-TW" dirty="0"/>
          </a:p>
          <a:p>
            <a:pPr lvl="1"/>
            <a:endParaRPr lang="en-US" altLang="zh-TW" dirty="0" smtClean="0"/>
          </a:p>
        </p:txBody>
      </p:sp>
      <p:sp>
        <p:nvSpPr>
          <p:cNvPr id="11" name="投影片編號版面配置區 10"/>
          <p:cNvSpPr>
            <a:spLocks noGrp="1"/>
          </p:cNvSpPr>
          <p:nvPr>
            <p:ph type="sldNum" sz="quarter" idx="12"/>
          </p:nvPr>
        </p:nvSpPr>
        <p:spPr/>
        <p:txBody>
          <a:bodyPr/>
          <a:lstStyle/>
          <a:p>
            <a:fld id="{61CE0EF3-BED3-4C45-BF26-D9A701798C12}" type="slidenum">
              <a:rPr lang="zh-TW" altLang="en-US" smtClean="0"/>
              <a:t>23</a:t>
            </a:fld>
            <a:endParaRPr lang="zh-TW" altLang="en-US"/>
          </a:p>
        </p:txBody>
      </p:sp>
    </p:spTree>
    <p:extLst>
      <p:ext uri="{BB962C8B-B14F-4D97-AF65-F5344CB8AC3E}">
        <p14:creationId xmlns:p14="http://schemas.microsoft.com/office/powerpoint/2010/main" val="4199267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常用策略分類</a:t>
            </a:r>
            <a:endParaRPr lang="zh-TW" altLang="en-US" dirty="0"/>
          </a:p>
        </p:txBody>
      </p:sp>
      <p:sp>
        <p:nvSpPr>
          <p:cNvPr id="5" name="內容版面配置區 4"/>
          <p:cNvSpPr>
            <a:spLocks noGrp="1"/>
          </p:cNvSpPr>
          <p:nvPr>
            <p:ph idx="1"/>
          </p:nvPr>
        </p:nvSpPr>
        <p:spPr/>
        <p:txBody>
          <a:bodyPr>
            <a:normAutofit fontScale="85000" lnSpcReduction="20000"/>
          </a:bodyPr>
          <a:lstStyle/>
          <a:p>
            <a:r>
              <a:rPr lang="zh-TW" altLang="en-US" dirty="0" smtClean="0"/>
              <a:t>單一部位</a:t>
            </a:r>
            <a:endParaRPr lang="en-US" altLang="zh-TW" dirty="0" smtClean="0"/>
          </a:p>
          <a:p>
            <a:endParaRPr lang="en-US" altLang="zh-TW" dirty="0"/>
          </a:p>
          <a:p>
            <a:r>
              <a:rPr lang="zh-TW" altLang="en-US" dirty="0" smtClean="0"/>
              <a:t>零支出（</a:t>
            </a:r>
            <a:r>
              <a:rPr lang="en-US" altLang="zh-TW" dirty="0" smtClean="0"/>
              <a:t>combo</a:t>
            </a:r>
            <a:r>
              <a:rPr lang="zh-TW" altLang="en-US" dirty="0" smtClean="0"/>
              <a:t>）</a:t>
            </a:r>
            <a:endParaRPr lang="en-US" altLang="zh-TW" dirty="0" smtClean="0"/>
          </a:p>
          <a:p>
            <a:endParaRPr lang="en-US" altLang="zh-TW" dirty="0" smtClean="0"/>
          </a:p>
          <a:p>
            <a:r>
              <a:rPr lang="zh-TW" altLang="en-US" dirty="0" smtClean="0"/>
              <a:t>價差交易（</a:t>
            </a:r>
            <a:r>
              <a:rPr lang="en-US" altLang="zh-TW" dirty="0" smtClean="0"/>
              <a:t>spread</a:t>
            </a:r>
            <a:r>
              <a:rPr lang="zh-TW" altLang="en-US" dirty="0" smtClean="0"/>
              <a:t>）</a:t>
            </a:r>
            <a:endParaRPr lang="en-US" altLang="zh-TW" dirty="0" smtClean="0"/>
          </a:p>
          <a:p>
            <a:endParaRPr lang="en-US" altLang="zh-TW" dirty="0" smtClean="0"/>
          </a:p>
          <a:p>
            <a:r>
              <a:rPr lang="zh-TW" altLang="en-US" dirty="0" smtClean="0"/>
              <a:t>跨式</a:t>
            </a:r>
            <a:r>
              <a:rPr lang="en-US" altLang="zh-TW" dirty="0"/>
              <a:t> </a:t>
            </a:r>
            <a:r>
              <a:rPr lang="en-US" altLang="zh-TW" dirty="0" smtClean="0"/>
              <a:t>&amp; </a:t>
            </a:r>
            <a:r>
              <a:rPr lang="zh-TW" altLang="en-US" dirty="0" smtClean="0"/>
              <a:t>勒式（</a:t>
            </a:r>
            <a:r>
              <a:rPr lang="en-US" altLang="zh-TW" dirty="0" smtClean="0"/>
              <a:t>straddle &amp; strangle</a:t>
            </a:r>
            <a:r>
              <a:rPr lang="zh-TW" altLang="en-US" dirty="0" smtClean="0"/>
              <a:t>）</a:t>
            </a:r>
            <a:endParaRPr lang="en-US" altLang="zh-TW" dirty="0" smtClean="0"/>
          </a:p>
          <a:p>
            <a:endParaRPr lang="en-US" altLang="zh-TW" dirty="0" smtClean="0"/>
          </a:p>
          <a:p>
            <a:r>
              <a:rPr lang="zh-TW" altLang="en-US" dirty="0" smtClean="0"/>
              <a:t>蝶式 </a:t>
            </a:r>
            <a:r>
              <a:rPr lang="en-US" altLang="zh-TW" dirty="0" smtClean="0"/>
              <a:t>&amp; </a:t>
            </a:r>
            <a:r>
              <a:rPr lang="zh-TW" altLang="en-US" dirty="0"/>
              <a:t>兀鷹</a:t>
            </a:r>
            <a:r>
              <a:rPr lang="zh-TW" altLang="en-US" dirty="0" smtClean="0"/>
              <a:t>式（</a:t>
            </a:r>
            <a:r>
              <a:rPr lang="en-US" altLang="zh-TW" dirty="0" smtClean="0"/>
              <a:t>butterfly &amp; condor</a:t>
            </a:r>
            <a:r>
              <a:rPr lang="zh-TW" altLang="en-US" dirty="0" smtClean="0"/>
              <a:t>）</a:t>
            </a:r>
            <a:endParaRPr lang="en-US" altLang="zh-TW" dirty="0" smtClean="0"/>
          </a:p>
          <a:p>
            <a:pPr marL="109728" indent="0">
              <a:buNone/>
            </a:pPr>
            <a:endParaRPr lang="en-US" altLang="zh-TW" dirty="0" smtClean="0"/>
          </a:p>
          <a:p>
            <a:r>
              <a:rPr lang="zh-TW" altLang="en-US" dirty="0" smtClean="0"/>
              <a:t>合成期貨（</a:t>
            </a:r>
            <a:r>
              <a:rPr lang="en-US" altLang="zh-TW" dirty="0" smtClean="0"/>
              <a:t>synthetic future</a:t>
            </a:r>
            <a:r>
              <a:rPr lang="zh-TW" altLang="en-US" dirty="0" smtClean="0"/>
              <a:t>）</a:t>
            </a:r>
            <a:endParaRPr lang="en-US" altLang="zh-TW" dirty="0" smtClean="0"/>
          </a:p>
          <a:p>
            <a:endParaRPr lang="en-US" altLang="zh-TW" dirty="0" smtClean="0"/>
          </a:p>
          <a:p>
            <a:r>
              <a:rPr lang="zh-TW" altLang="en-US" dirty="0" smtClean="0"/>
              <a:t>不等比率交易</a:t>
            </a:r>
            <a:endParaRPr lang="en-US" altLang="zh-TW" dirty="0" smtClean="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24</a:t>
            </a:fld>
            <a:endParaRPr lang="zh-TW" altLang="en-US"/>
          </a:p>
        </p:txBody>
      </p:sp>
    </p:spTree>
    <p:extLst>
      <p:ext uri="{BB962C8B-B14F-4D97-AF65-F5344CB8AC3E}">
        <p14:creationId xmlns:p14="http://schemas.microsoft.com/office/powerpoint/2010/main" val="12706624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時空背景簡介</a:t>
            </a:r>
            <a:endParaRPr lang="zh-TW" altLang="en-US" sz="2800" dirty="0"/>
          </a:p>
        </p:txBody>
      </p:sp>
      <p:sp>
        <p:nvSpPr>
          <p:cNvPr id="8" name="內容版面配置區 1"/>
          <p:cNvSpPr>
            <a:spLocks noGrp="1"/>
          </p:cNvSpPr>
          <p:nvPr>
            <p:ph idx="1"/>
          </p:nvPr>
        </p:nvSpPr>
        <p:spPr>
          <a:xfrm>
            <a:off x="457200" y="1481328"/>
            <a:ext cx="8229600" cy="4525963"/>
          </a:xfrm>
        </p:spPr>
        <p:txBody>
          <a:bodyPr>
            <a:normAutofit lnSpcReduction="10000"/>
          </a:bodyPr>
          <a:lstStyle/>
          <a:p>
            <a:r>
              <a:rPr lang="zh-TW" altLang="en-US" dirty="0" smtClean="0"/>
              <a:t>以</a:t>
            </a:r>
            <a:r>
              <a:rPr lang="en-US" altLang="zh-TW" dirty="0"/>
              <a:t> </a:t>
            </a:r>
            <a:r>
              <a:rPr lang="en-US" altLang="zh-TW" dirty="0" smtClean="0"/>
              <a:t>2005/11/17 </a:t>
            </a:r>
            <a:r>
              <a:rPr lang="zh-TW" altLang="en-US" dirty="0" smtClean="0"/>
              <a:t>為例，該天為 </a:t>
            </a:r>
            <a:r>
              <a:rPr lang="en-US" altLang="zh-TW" dirty="0" smtClean="0"/>
              <a:t>11 </a:t>
            </a:r>
            <a:r>
              <a:rPr lang="zh-TW" altLang="en-US" dirty="0" smtClean="0"/>
              <a:t>月結算日，代表舊倉結束，新單開始交易</a:t>
            </a:r>
            <a:endParaRPr lang="en-US" altLang="zh-TW" dirty="0" smtClean="0"/>
          </a:p>
          <a:p>
            <a:endParaRPr lang="en-US" altLang="zh-TW" dirty="0"/>
          </a:p>
          <a:p>
            <a:r>
              <a:rPr lang="zh-TW" altLang="en-US" dirty="0" smtClean="0"/>
              <a:t>結算日：近月合約為 </a:t>
            </a:r>
            <a:r>
              <a:rPr lang="en-US" altLang="zh-TW" dirty="0" smtClean="0"/>
              <a:t>12/22</a:t>
            </a:r>
          </a:p>
          <a:p>
            <a:endParaRPr lang="en-US" altLang="zh-TW" dirty="0"/>
          </a:p>
          <a:p>
            <a:r>
              <a:rPr lang="zh-TW" altLang="en-US" dirty="0" smtClean="0"/>
              <a:t>台指現貨為 </a:t>
            </a:r>
            <a:r>
              <a:rPr lang="en-US" altLang="zh-TW" dirty="0" smtClean="0"/>
              <a:t>6021</a:t>
            </a:r>
            <a:r>
              <a:rPr lang="zh-TW" altLang="en-US" dirty="0" smtClean="0"/>
              <a:t>點</a:t>
            </a:r>
            <a:endParaRPr lang="en-US" altLang="zh-TW" dirty="0" smtClean="0"/>
          </a:p>
          <a:p>
            <a:endParaRPr lang="en-US" altLang="zh-TW" dirty="0"/>
          </a:p>
          <a:p>
            <a:r>
              <a:rPr lang="zh-TW" altLang="en-US" dirty="0" smtClean="0"/>
              <a:t>近月期貨為 </a:t>
            </a:r>
            <a:r>
              <a:rPr lang="en-US" altLang="zh-TW" dirty="0" smtClean="0"/>
              <a:t>6023 </a:t>
            </a:r>
            <a:r>
              <a:rPr lang="zh-TW" altLang="en-US" dirty="0" smtClean="0"/>
              <a:t>點</a:t>
            </a:r>
            <a:endParaRPr lang="en-US" altLang="zh-TW" dirty="0" smtClean="0"/>
          </a:p>
          <a:p>
            <a:endParaRPr lang="en-US" altLang="zh-TW" dirty="0"/>
          </a:p>
          <a:p>
            <a:r>
              <a:rPr lang="zh-TW" altLang="en-US" dirty="0" smtClean="0"/>
              <a:t>選擇權報價如右表</a:t>
            </a:r>
            <a:endParaRPr lang="en-US" altLang="zh-TW" dirty="0" smtClean="0"/>
          </a:p>
        </p:txBody>
      </p:sp>
      <p:graphicFrame>
        <p:nvGraphicFramePr>
          <p:cNvPr id="9" name="表格 8"/>
          <p:cNvGraphicFramePr>
            <a:graphicFrameLocks noGrp="1"/>
          </p:cNvGraphicFramePr>
          <p:nvPr>
            <p:extLst>
              <p:ext uri="{D42A27DB-BD31-4B8C-83A1-F6EECF244321}">
                <p14:modId xmlns:p14="http://schemas.microsoft.com/office/powerpoint/2010/main" val="4283077361"/>
              </p:ext>
            </p:extLst>
          </p:nvPr>
        </p:nvGraphicFramePr>
        <p:xfrm>
          <a:off x="6012160" y="2348880"/>
          <a:ext cx="2304255" cy="3960444"/>
        </p:xfrm>
        <a:graphic>
          <a:graphicData uri="http://schemas.openxmlformats.org/drawingml/2006/table">
            <a:tbl>
              <a:tblPr>
                <a:tableStyleId>{5C22544A-7EE6-4342-B048-85BDC9FD1C3A}</a:tableStyleId>
              </a:tblPr>
              <a:tblGrid>
                <a:gridCol w="768085"/>
                <a:gridCol w="768085"/>
                <a:gridCol w="768085"/>
              </a:tblGrid>
              <a:tr h="330037">
                <a:tc>
                  <a:txBody>
                    <a:bodyPr/>
                    <a:lstStyle/>
                    <a:p>
                      <a:pPr algn="ctr" fontAlgn="ctr"/>
                      <a:r>
                        <a:rPr lang="en-US" altLang="zh-TW" sz="1200" b="0" i="0" u="none" strike="noStrike" dirty="0" smtClean="0">
                          <a:solidFill>
                            <a:schemeClr val="dk1"/>
                          </a:solidFill>
                          <a:effectLst/>
                          <a:latin typeface="+mn-lt"/>
                        </a:rPr>
                        <a:t>Call</a:t>
                      </a: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Put</a:t>
                      </a:r>
                      <a:endParaRPr lang="zh-TW" altLang="en-US"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436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20.5</a:t>
                      </a:r>
                      <a:endParaRPr lang="en-US" altLang="zh-TW"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348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31.5</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5800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52</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407</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488</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580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11" name="投影片編號版面配置區 10"/>
          <p:cNvSpPr>
            <a:spLocks noGrp="1"/>
          </p:cNvSpPr>
          <p:nvPr>
            <p:ph type="sldNum" sz="quarter" idx="12"/>
          </p:nvPr>
        </p:nvSpPr>
        <p:spPr/>
        <p:txBody>
          <a:bodyPr/>
          <a:lstStyle/>
          <a:p>
            <a:fld id="{61CE0EF3-BED3-4C45-BF26-D9A701798C12}" type="slidenum">
              <a:rPr lang="zh-TW" altLang="en-US" smtClean="0"/>
              <a:t>25</a:t>
            </a:fld>
            <a:endParaRPr lang="zh-TW" altLang="en-US"/>
          </a:p>
        </p:txBody>
      </p:sp>
    </p:spTree>
    <p:extLst>
      <p:ext uri="{BB962C8B-B14F-4D97-AF65-F5344CB8AC3E}">
        <p14:creationId xmlns:p14="http://schemas.microsoft.com/office/powerpoint/2010/main" val="3047512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買（</a:t>
            </a:r>
            <a:r>
              <a:rPr lang="en-US" altLang="zh-TW" dirty="0" smtClean="0"/>
              <a:t>long</a:t>
            </a:r>
            <a:r>
              <a:rPr lang="zh-TW" altLang="en-US" dirty="0" smtClean="0"/>
              <a:t>）</a:t>
            </a:r>
            <a:r>
              <a:rPr lang="en-US" altLang="zh-TW" dirty="0" smtClean="0"/>
              <a:t>call, </a:t>
            </a:r>
            <a:r>
              <a:rPr lang="zh-TW" altLang="en-US" dirty="0" smtClean="0"/>
              <a:t>賣（</a:t>
            </a:r>
            <a:r>
              <a:rPr lang="en-US" altLang="zh-TW" dirty="0" smtClean="0"/>
              <a:t>short</a:t>
            </a:r>
            <a:r>
              <a:rPr lang="zh-TW" altLang="en-US" dirty="0" smtClean="0"/>
              <a:t>）</a:t>
            </a:r>
            <a:r>
              <a:rPr lang="en-US" altLang="zh-TW" dirty="0" smtClean="0"/>
              <a:t>call, long put, short put</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a:t>
            </a:r>
            <a:endParaRPr lang="zh-TW" altLang="en-US" sz="2800" dirty="0"/>
          </a:p>
        </p:txBody>
      </p:sp>
      <p:pic>
        <p:nvPicPr>
          <p:cNvPr id="1229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2477988"/>
            <a:ext cx="6905625"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26</a:t>
            </a:fld>
            <a:endParaRPr lang="zh-TW" altLang="en-US"/>
          </a:p>
        </p:txBody>
      </p:sp>
    </p:spTree>
    <p:extLst>
      <p:ext uri="{BB962C8B-B14F-4D97-AF65-F5344CB8AC3E}">
        <p14:creationId xmlns:p14="http://schemas.microsoft.com/office/powerpoint/2010/main" val="37498108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long call </a:t>
            </a:r>
            <a:r>
              <a:rPr lang="zh-TW" altLang="en-US" dirty="0" smtClean="0"/>
              <a:t>使用時機為預測股市將大漲</a:t>
            </a:r>
            <a:endParaRPr lang="en-US" altLang="zh-TW" dirty="0" smtClean="0"/>
          </a:p>
          <a:p>
            <a:endParaRPr lang="en-US" altLang="zh-TW" dirty="0"/>
          </a:p>
          <a:p>
            <a:r>
              <a:rPr lang="en-US" altLang="zh-TW" dirty="0" smtClean="0"/>
              <a:t>6000 call </a:t>
            </a:r>
            <a:r>
              <a:rPr lang="zh-TW" altLang="en-US" dirty="0" smtClean="0"/>
              <a:t>時間價值高達</a:t>
            </a:r>
            <a:endParaRPr lang="en-US" altLang="zh-TW" dirty="0" smtClean="0"/>
          </a:p>
          <a:p>
            <a:endParaRPr lang="en-US" altLang="zh-TW" dirty="0"/>
          </a:p>
          <a:p>
            <a:pPr marL="393192" lvl="1" indent="0">
              <a:buNone/>
            </a:pPr>
            <a:r>
              <a:rPr lang="en-US" altLang="zh-TW" dirty="0" smtClean="0"/>
              <a:t>140 - ( 6021 – 6000 ) = 119</a:t>
            </a:r>
          </a:p>
          <a:p>
            <a:endParaRPr lang="en-US" altLang="zh-TW" dirty="0"/>
          </a:p>
          <a:p>
            <a:r>
              <a:rPr lang="zh-TW" altLang="en-US" dirty="0" smtClean="0"/>
              <a:t>同樣預測大漲，</a:t>
            </a:r>
            <a:r>
              <a:rPr lang="en-US" altLang="zh-TW" dirty="0" smtClean="0"/>
              <a:t>6200 call </a:t>
            </a:r>
            <a:r>
              <a:rPr lang="zh-TW" altLang="en-US" dirty="0" smtClean="0"/>
              <a:t>較划算</a:t>
            </a:r>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單一部位買進</a:t>
            </a:r>
            <a:endParaRPr lang="zh-TW" altLang="en-US" sz="2800" dirty="0"/>
          </a:p>
        </p:txBody>
      </p:sp>
      <p:graphicFrame>
        <p:nvGraphicFramePr>
          <p:cNvPr id="5" name="表格 4"/>
          <p:cNvGraphicFramePr>
            <a:graphicFrameLocks noGrp="1"/>
          </p:cNvGraphicFramePr>
          <p:nvPr>
            <p:extLst>
              <p:ext uri="{D42A27DB-BD31-4B8C-83A1-F6EECF244321}">
                <p14:modId xmlns:p14="http://schemas.microsoft.com/office/powerpoint/2010/main" val="1051667621"/>
              </p:ext>
            </p:extLst>
          </p:nvPr>
        </p:nvGraphicFramePr>
        <p:xfrm>
          <a:off x="6444209" y="2348880"/>
          <a:ext cx="2304255" cy="3960444"/>
        </p:xfrm>
        <a:graphic>
          <a:graphicData uri="http://schemas.openxmlformats.org/drawingml/2006/table">
            <a:tbl>
              <a:tblPr>
                <a:tableStyleId>{5C22544A-7EE6-4342-B048-85BDC9FD1C3A}</a:tableStyleId>
              </a:tblPr>
              <a:tblGrid>
                <a:gridCol w="768085"/>
                <a:gridCol w="768085"/>
                <a:gridCol w="768085"/>
              </a:tblGrid>
              <a:tr h="330037">
                <a:tc>
                  <a:txBody>
                    <a:bodyPr/>
                    <a:lstStyle/>
                    <a:p>
                      <a:pPr algn="ctr" fontAlgn="ctr"/>
                      <a:r>
                        <a:rPr lang="en-US" altLang="zh-TW" sz="1200" b="0" i="0" u="none" strike="noStrike" dirty="0" smtClean="0">
                          <a:solidFill>
                            <a:schemeClr val="dk1"/>
                          </a:solidFill>
                          <a:effectLst/>
                          <a:latin typeface="+mn-lt"/>
                        </a:rPr>
                        <a:t>Call</a:t>
                      </a: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Put</a:t>
                      </a:r>
                      <a:endParaRPr lang="zh-TW" altLang="en-US"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436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20.5</a:t>
                      </a:r>
                      <a:endParaRPr lang="en-US" altLang="zh-TW"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348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31.5</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52</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407</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488</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580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27</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由下表可看出，若結算日指數大漲超過 </a:t>
            </a:r>
            <a:r>
              <a:rPr lang="en-US" altLang="zh-TW" dirty="0" smtClean="0"/>
              <a:t>6400</a:t>
            </a:r>
            <a:r>
              <a:rPr lang="zh-TW" altLang="en-US" dirty="0" smtClean="0"/>
              <a:t>，買進 </a:t>
            </a:r>
            <a:r>
              <a:rPr lang="en-US" altLang="zh-TW" dirty="0" smtClean="0"/>
              <a:t>6200 call </a:t>
            </a:r>
            <a:r>
              <a:rPr lang="zh-TW" altLang="en-US" dirty="0" smtClean="0"/>
              <a:t>較 </a:t>
            </a:r>
            <a:r>
              <a:rPr lang="en-US" altLang="zh-TW" dirty="0" smtClean="0"/>
              <a:t>6000 call </a:t>
            </a:r>
            <a:r>
              <a:rPr lang="zh-TW" altLang="en-US" dirty="0" smtClean="0"/>
              <a:t>更有利</a:t>
            </a:r>
            <a:endParaRPr lang="en-US" altLang="zh-TW" dirty="0" smtClean="0"/>
          </a:p>
          <a:p>
            <a:endParaRPr lang="en-US" altLang="zh-TW" dirty="0" smtClean="0"/>
          </a:p>
          <a:p>
            <a:r>
              <a:rPr lang="zh-TW" altLang="en-US" dirty="0" smtClean="0"/>
              <a:t>買進價內 </a:t>
            </a:r>
            <a:r>
              <a:rPr lang="en-US" altLang="zh-TW" dirty="0" smtClean="0"/>
              <a:t>call </a:t>
            </a:r>
            <a:r>
              <a:rPr lang="zh-TW" altLang="en-US" dirty="0" smtClean="0"/>
              <a:t>乃是以內涵價值賭內涵價值上漲，較無以小博大的選擇權精神，越</a:t>
            </a:r>
            <a:r>
              <a:rPr lang="zh-TW" altLang="en-US" dirty="0"/>
              <a:t>價內越是</a:t>
            </a:r>
            <a:r>
              <a:rPr lang="zh-TW" altLang="en-US" dirty="0" smtClean="0"/>
              <a:t>如此</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單一部位買進</a:t>
            </a:r>
            <a:endParaRPr lang="zh-TW" altLang="en-US" sz="2800" dirty="0"/>
          </a:p>
        </p:txBody>
      </p:sp>
      <p:graphicFrame>
        <p:nvGraphicFramePr>
          <p:cNvPr id="6" name="表格 5"/>
          <p:cNvGraphicFramePr>
            <a:graphicFrameLocks noGrp="1"/>
          </p:cNvGraphicFramePr>
          <p:nvPr>
            <p:extLst>
              <p:ext uri="{D42A27DB-BD31-4B8C-83A1-F6EECF244321}">
                <p14:modId xmlns:p14="http://schemas.microsoft.com/office/powerpoint/2010/main" val="3407441341"/>
              </p:ext>
            </p:extLst>
          </p:nvPr>
        </p:nvGraphicFramePr>
        <p:xfrm>
          <a:off x="1835695" y="4149077"/>
          <a:ext cx="5544617" cy="2232252"/>
        </p:xfrm>
        <a:graphic>
          <a:graphicData uri="http://schemas.openxmlformats.org/drawingml/2006/table">
            <a:tbl>
              <a:tblPr>
                <a:tableStyleId>{5C22544A-7EE6-4342-B048-85BDC9FD1C3A}</a:tableStyleId>
              </a:tblPr>
              <a:tblGrid>
                <a:gridCol w="1120721"/>
                <a:gridCol w="1120721"/>
                <a:gridCol w="1091227"/>
                <a:gridCol w="1120721"/>
                <a:gridCol w="1091227"/>
              </a:tblGrid>
              <a:tr h="248028">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gridSpan="2">
                  <a:txBody>
                    <a:bodyPr/>
                    <a:lstStyle/>
                    <a:p>
                      <a:pPr algn="ctr" fontAlgn="ctr"/>
                      <a:r>
                        <a:rPr lang="en-US" sz="1200" u="none" strike="noStrike">
                          <a:effectLst/>
                        </a:rPr>
                        <a:t>6000 call</a:t>
                      </a:r>
                      <a:endParaRPr lang="en-US" sz="1200" b="0" i="0" u="none" strike="noStrike">
                        <a:solidFill>
                          <a:srgbClr val="000000"/>
                        </a:solidFill>
                        <a:effectLst/>
                        <a:latin typeface="新細明體"/>
                      </a:endParaRPr>
                    </a:p>
                  </a:txBody>
                  <a:tcPr marL="9525" marR="9525" marT="9525" marB="0" anchor="ctr"/>
                </a:tc>
                <a:tc hMerge="1">
                  <a:txBody>
                    <a:bodyPr/>
                    <a:lstStyle/>
                    <a:p>
                      <a:endParaRPr lang="zh-TW" altLang="en-US"/>
                    </a:p>
                  </a:txBody>
                  <a:tcPr/>
                </a:tc>
                <a:tc gridSpan="2">
                  <a:txBody>
                    <a:bodyPr/>
                    <a:lstStyle/>
                    <a:p>
                      <a:pPr algn="ctr" fontAlgn="ctr"/>
                      <a:r>
                        <a:rPr lang="en-US" sz="1200" u="none" strike="noStrike" dirty="0">
                          <a:effectLst/>
                        </a:rPr>
                        <a:t>6200 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r>
              <a:tr h="248028">
                <a:tc>
                  <a:txBody>
                    <a:bodyPr/>
                    <a:lstStyle/>
                    <a:p>
                      <a:pPr algn="ctr" fontAlgn="ctr"/>
                      <a:r>
                        <a:rPr lang="zh-TW" altLang="en-US" sz="1200" u="none" strike="noStrike">
                          <a:effectLst/>
                        </a:rPr>
                        <a:t>結算指數</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結算價值</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報酬率</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結算價值</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報酬率</a:t>
                      </a:r>
                      <a:endParaRPr lang="zh-TW" altLang="en-US" sz="1200" b="0" i="0" u="none" strike="noStrike" dirty="0">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114%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79%</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186%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257%</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257%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436%</a:t>
                      </a:r>
                      <a:endParaRPr lang="en-US" altLang="zh-TW" sz="1200" b="0" i="0" u="none" strike="noStrike">
                        <a:solidFill>
                          <a:srgbClr val="000000"/>
                        </a:solidFill>
                        <a:effectLst/>
                        <a:latin typeface="新細明體"/>
                      </a:endParaRPr>
                    </a:p>
                  </a:txBody>
                  <a:tcPr marL="9525" marR="9525" marT="9525" marB="0" anchor="ctr"/>
                </a:tc>
              </a:tr>
              <a:tr h="248028">
                <a:tc>
                  <a:txBody>
                    <a:bodyPr/>
                    <a:lstStyle/>
                    <a:p>
                      <a:pPr algn="r" fontAlgn="ctr"/>
                      <a:r>
                        <a:rPr lang="en-US" altLang="zh-TW" sz="1200" u="none" strike="noStrike">
                          <a:effectLst/>
                        </a:rPr>
                        <a:t>6600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460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329%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614%</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28</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賣出選擇權與買進有完全不同的風險與報酬，以下以 </a:t>
            </a:r>
            <a:r>
              <a:rPr lang="en-US" altLang="zh-TW" dirty="0" smtClean="0"/>
              <a:t>short call </a:t>
            </a:r>
            <a:r>
              <a:rPr lang="zh-TW" altLang="en-US" dirty="0" smtClean="0"/>
              <a:t>為例</a:t>
            </a:r>
            <a:endParaRPr lang="en-US" altLang="zh-TW" dirty="0" smtClean="0"/>
          </a:p>
          <a:p>
            <a:endParaRPr lang="en-US" altLang="zh-TW" dirty="0"/>
          </a:p>
          <a:p>
            <a:r>
              <a:rPr lang="zh-TW" altLang="en-US" dirty="0" smtClean="0"/>
              <a:t>預測指數無力上漲可賣出 </a:t>
            </a:r>
            <a:r>
              <a:rPr lang="en-US" altLang="zh-TW" dirty="0" smtClean="0"/>
              <a:t>6000 put</a:t>
            </a:r>
            <a:endParaRPr lang="en-US" altLang="zh-TW" dirty="0"/>
          </a:p>
          <a:p>
            <a:endParaRPr lang="en-US" altLang="zh-TW" dirty="0"/>
          </a:p>
          <a:p>
            <a:r>
              <a:rPr lang="zh-TW" altLang="en-US" dirty="0" smtClean="0"/>
              <a:t>賣出每口可收取權利金 </a:t>
            </a:r>
            <a:r>
              <a:rPr lang="en-US" altLang="zh-TW" dirty="0" smtClean="0"/>
              <a:t>7,000 </a:t>
            </a:r>
            <a:r>
              <a:rPr lang="zh-TW" altLang="en-US" dirty="0" smtClean="0"/>
              <a:t>元</a:t>
            </a:r>
            <a:endParaRPr lang="en-US" altLang="zh-TW" dirty="0" smtClean="0"/>
          </a:p>
          <a:p>
            <a:endParaRPr lang="en-US" altLang="zh-TW" dirty="0"/>
          </a:p>
          <a:p>
            <a:r>
              <a:rPr lang="zh-TW" altLang="en-US" dirty="0" smtClean="0"/>
              <a:t>需繳交保證金 </a:t>
            </a:r>
            <a:r>
              <a:rPr lang="en-US" altLang="zh-TW" dirty="0" smtClean="0"/>
              <a:t>30,000 </a:t>
            </a:r>
            <a:r>
              <a:rPr lang="zh-TW" altLang="en-US" dirty="0" smtClean="0"/>
              <a:t>元</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單一部位賣出</a:t>
            </a:r>
            <a:endParaRPr lang="zh-TW" altLang="en-US" sz="2800" dirty="0"/>
          </a:p>
        </p:txBody>
      </p:sp>
      <p:graphicFrame>
        <p:nvGraphicFramePr>
          <p:cNvPr id="5" name="表格 4"/>
          <p:cNvGraphicFramePr>
            <a:graphicFrameLocks noGrp="1"/>
          </p:cNvGraphicFramePr>
          <p:nvPr>
            <p:extLst>
              <p:ext uri="{D42A27DB-BD31-4B8C-83A1-F6EECF244321}">
                <p14:modId xmlns:p14="http://schemas.microsoft.com/office/powerpoint/2010/main" val="1367933094"/>
              </p:ext>
            </p:extLst>
          </p:nvPr>
        </p:nvGraphicFramePr>
        <p:xfrm>
          <a:off x="6588224" y="2420884"/>
          <a:ext cx="2304255" cy="3960444"/>
        </p:xfrm>
        <a:graphic>
          <a:graphicData uri="http://schemas.openxmlformats.org/drawingml/2006/table">
            <a:tbl>
              <a:tblPr>
                <a:tableStyleId>{5C22544A-7EE6-4342-B048-85BDC9FD1C3A}</a:tableStyleId>
              </a:tblPr>
              <a:tblGrid>
                <a:gridCol w="768085"/>
                <a:gridCol w="768085"/>
                <a:gridCol w="768085"/>
              </a:tblGrid>
              <a:tr h="330037">
                <a:tc>
                  <a:txBody>
                    <a:bodyPr/>
                    <a:lstStyle/>
                    <a:p>
                      <a:pPr algn="ctr" fontAlgn="ctr"/>
                      <a:r>
                        <a:rPr lang="en-US" altLang="zh-TW" sz="1200" b="0" i="0" u="none" strike="noStrike" dirty="0" smtClean="0">
                          <a:solidFill>
                            <a:schemeClr val="dk1"/>
                          </a:solidFill>
                          <a:effectLst/>
                          <a:latin typeface="+mn-lt"/>
                        </a:rPr>
                        <a:t>Call</a:t>
                      </a: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Put</a:t>
                      </a:r>
                      <a:endParaRPr lang="zh-TW" altLang="en-US"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436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20.5</a:t>
                      </a:r>
                      <a:endParaRPr lang="en-US" altLang="zh-TW" sz="1200" b="0" i="0" u="none" strike="noStrike" dirty="0">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348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31.5</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52</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205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171</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56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319</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17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407</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8.1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488</a:t>
                      </a:r>
                      <a:endParaRPr lang="en-US" altLang="zh-TW" sz="1200" b="0" i="0" u="none" strike="noStrike">
                        <a:solidFill>
                          <a:srgbClr val="000000"/>
                        </a:solidFill>
                        <a:effectLst/>
                        <a:latin typeface="新細明體"/>
                      </a:endParaRPr>
                    </a:p>
                  </a:txBody>
                  <a:tcPr marL="9525" marR="9525" marT="9525" marB="0" anchor="ctr"/>
                </a:tc>
              </a:tr>
              <a:tr h="330037">
                <a:tc>
                  <a:txBody>
                    <a:bodyPr/>
                    <a:lstStyle/>
                    <a:p>
                      <a:pPr algn="r" fontAlgn="ctr"/>
                      <a:r>
                        <a:rPr lang="en-US" altLang="zh-TW" sz="1200" u="none" strike="noStrike">
                          <a:effectLst/>
                        </a:rPr>
                        <a:t>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580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29</a:t>
            </a:fld>
            <a:endParaRPr lang="zh-TW" altLang="en-US"/>
          </a:p>
        </p:txBody>
      </p:sp>
    </p:spTree>
    <p:extLst>
      <p:ext uri="{BB962C8B-B14F-4D97-AF65-F5344CB8AC3E}">
        <p14:creationId xmlns:p14="http://schemas.microsoft.com/office/powerpoint/2010/main" val="3147406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rgbClr val="FF0000"/>
                </a:solidFill>
              </a:rPr>
              <a:t>台指選擇權市場機制</a:t>
            </a:r>
            <a:endParaRPr lang="en-US" altLang="zh-TW" dirty="0">
              <a:solidFill>
                <a:srgbClr val="FF0000"/>
              </a:solidFill>
            </a:endParaRPr>
          </a:p>
          <a:p>
            <a:endParaRPr lang="en-US" altLang="zh-TW" dirty="0"/>
          </a:p>
          <a:p>
            <a:r>
              <a:rPr lang="zh-TW" altLang="en-US" dirty="0">
                <a:solidFill>
                  <a:schemeClr val="bg1">
                    <a:lumMod val="75000"/>
                  </a:schemeClr>
                </a:solidFill>
              </a:rPr>
              <a:t>時間價值</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常用策略介紹</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套利及避險</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動態調整</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其它經驗</a:t>
            </a:r>
            <a:r>
              <a:rPr lang="zh-TW" altLang="en-US" dirty="0" smtClean="0">
                <a:solidFill>
                  <a:schemeClr val="bg1">
                    <a:lumMod val="75000"/>
                  </a:schemeClr>
                </a:solidFill>
              </a:rPr>
              <a:t>法則</a:t>
            </a:r>
            <a:endParaRPr lang="zh-TW" altLang="en-US" dirty="0">
              <a:solidFill>
                <a:schemeClr val="bg1">
                  <a:lumMod val="75000"/>
                </a:schemeClr>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3</a:t>
            </a:fld>
            <a:endParaRPr lang="zh-TW" altLang="en-US"/>
          </a:p>
        </p:txBody>
      </p:sp>
    </p:spTree>
    <p:extLst>
      <p:ext uri="{BB962C8B-B14F-4D97-AF65-F5344CB8AC3E}">
        <p14:creationId xmlns:p14="http://schemas.microsoft.com/office/powerpoint/2010/main" val="32243005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優點：</a:t>
            </a:r>
            <a:endParaRPr lang="en-US" altLang="zh-TW" dirty="0" smtClean="0"/>
          </a:p>
          <a:p>
            <a:pPr lvl="1"/>
            <a:r>
              <a:rPr lang="zh-TW" altLang="en-US" dirty="0" smtClean="0"/>
              <a:t>「多空未開打，先賺 </a:t>
            </a:r>
            <a:r>
              <a:rPr lang="en-US" altLang="zh-TW" dirty="0" smtClean="0"/>
              <a:t>140 </a:t>
            </a:r>
            <a:r>
              <a:rPr lang="zh-TW" altLang="en-US" dirty="0" smtClean="0"/>
              <a:t>點！」即使看錯行情，仍有 </a:t>
            </a:r>
            <a:r>
              <a:rPr lang="en-US" altLang="zh-TW" dirty="0" smtClean="0"/>
              <a:t>140 </a:t>
            </a:r>
            <a:r>
              <a:rPr lang="zh-TW" altLang="en-US" dirty="0" smtClean="0"/>
              <a:t>點可供抵償，直到指數大漲 </a:t>
            </a:r>
            <a:r>
              <a:rPr lang="en-US" altLang="zh-TW" dirty="0" smtClean="0"/>
              <a:t>140 </a:t>
            </a:r>
            <a:r>
              <a:rPr lang="zh-TW" altLang="en-US" dirty="0" smtClean="0"/>
              <a:t>點以上才開始虧損</a:t>
            </a:r>
            <a:endParaRPr lang="en-US" altLang="zh-TW" dirty="0" smtClean="0"/>
          </a:p>
          <a:p>
            <a:pPr lvl="1"/>
            <a:r>
              <a:rPr lang="zh-TW" altLang="en-US" dirty="0" smtClean="0"/>
              <a:t>放空期貨必須「大跌」才能「大賺」，但賣出 </a:t>
            </a:r>
            <a:r>
              <a:rPr lang="en-US" altLang="zh-TW" dirty="0" smtClean="0"/>
              <a:t>6000</a:t>
            </a:r>
            <a:r>
              <a:rPr lang="zh-TW" altLang="en-US" dirty="0" smtClean="0"/>
              <a:t> </a:t>
            </a:r>
            <a:r>
              <a:rPr lang="en-US" altLang="zh-TW" dirty="0" smtClean="0"/>
              <a:t>call</a:t>
            </a:r>
            <a:r>
              <a:rPr lang="zh-TW" altLang="en-US" dirty="0" smtClean="0"/>
              <a:t> 即使指數只跌</a:t>
            </a:r>
            <a:r>
              <a:rPr lang="en-US" altLang="zh-TW" dirty="0"/>
              <a:t> </a:t>
            </a:r>
            <a:r>
              <a:rPr lang="en-US" altLang="zh-TW" dirty="0" smtClean="0"/>
              <a:t>1 </a:t>
            </a:r>
            <a:r>
              <a:rPr lang="zh-TW" altLang="en-US" dirty="0" smtClean="0"/>
              <a:t>點還是獲利 </a:t>
            </a:r>
            <a:r>
              <a:rPr lang="en-US" altLang="zh-TW" dirty="0" smtClean="0"/>
              <a:t>140 </a:t>
            </a:r>
            <a:r>
              <a:rPr lang="zh-TW" altLang="en-US" dirty="0" smtClean="0"/>
              <a:t>點</a:t>
            </a:r>
            <a:endParaRPr lang="en-US" altLang="zh-TW" dirty="0" smtClean="0"/>
          </a:p>
          <a:p>
            <a:endParaRPr lang="en-US" altLang="zh-TW" dirty="0" smtClean="0"/>
          </a:p>
          <a:p>
            <a:r>
              <a:rPr lang="zh-TW" altLang="en-US" dirty="0" smtClean="0"/>
              <a:t>缺點：</a:t>
            </a:r>
            <a:endParaRPr lang="en-US" altLang="zh-TW" dirty="0" smtClean="0"/>
          </a:p>
          <a:p>
            <a:pPr lvl="1"/>
            <a:r>
              <a:rPr lang="zh-TW" altLang="en-US" dirty="0"/>
              <a:t>報酬有限，風險</a:t>
            </a:r>
            <a:r>
              <a:rPr lang="zh-TW" altLang="en-US" dirty="0" smtClean="0"/>
              <a:t>無限 </a:t>
            </a:r>
            <a:r>
              <a:rPr lang="en-US" altLang="zh-TW" dirty="0" smtClean="0"/>
              <a:t>(?)</a:t>
            </a:r>
          </a:p>
          <a:p>
            <a:pPr lvl="1"/>
            <a:r>
              <a:rPr lang="zh-TW" altLang="en-US" dirty="0" smtClean="0"/>
              <a:t>若遇指數大漲會被追繳保證金，資金規劃上須預留空間，資金使用效率較低</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單一部位賣出</a:t>
            </a:r>
            <a:endParaRPr lang="en-US" altLang="zh-TW" sz="2800" dirty="0" smtClean="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30</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賣出 </a:t>
            </a:r>
            <a:r>
              <a:rPr lang="en-US" altLang="zh-TW" dirty="0" smtClean="0"/>
              <a:t>call </a:t>
            </a:r>
            <a:r>
              <a:rPr lang="zh-TW" altLang="en-US" dirty="0" smtClean="0"/>
              <a:t>若遇行情大漲，絕對</a:t>
            </a:r>
            <a:r>
              <a:rPr lang="zh-TW" altLang="en-US" dirty="0" smtClean="0">
                <a:solidFill>
                  <a:srgbClr val="FF0000"/>
                </a:solidFill>
              </a:rPr>
              <a:t>不可加碼</a:t>
            </a:r>
            <a:r>
              <a:rPr lang="zh-TW" altLang="en-US" dirty="0" smtClean="0"/>
              <a:t>。選擇權的加碼觀念只能用在買方，無論 </a:t>
            </a:r>
            <a:r>
              <a:rPr lang="en-US" altLang="zh-TW" dirty="0" smtClean="0"/>
              <a:t>put call </a:t>
            </a:r>
            <a:r>
              <a:rPr lang="zh-TW" altLang="en-US" dirty="0" smtClean="0"/>
              <a:t>皆如此。</a:t>
            </a:r>
            <a:endParaRPr lang="en-US" altLang="zh-TW" dirty="0" smtClean="0"/>
          </a:p>
          <a:p>
            <a:endParaRPr lang="en-US" altLang="zh-TW" dirty="0"/>
          </a:p>
          <a:p>
            <a:r>
              <a:rPr lang="zh-TW" altLang="en-US" dirty="0" smtClean="0"/>
              <a:t>若賣出 </a:t>
            </a:r>
            <a:r>
              <a:rPr lang="en-US" altLang="zh-TW" dirty="0" smtClean="0"/>
              <a:t>call </a:t>
            </a:r>
            <a:r>
              <a:rPr lang="zh-TW" altLang="en-US" dirty="0" smtClean="0"/>
              <a:t>遭受損失，可先平倉再重新賣出更高履約價 </a:t>
            </a:r>
            <a:r>
              <a:rPr lang="en-US" altLang="zh-TW" dirty="0" smtClean="0"/>
              <a:t>call</a:t>
            </a:r>
            <a:r>
              <a:rPr lang="zh-TW" altLang="en-US" dirty="0" smtClean="0"/>
              <a:t>，畢竟股市連續大漲數月並非易事，但突發性利空卻是見怪不怪。因此若是賣出 </a:t>
            </a:r>
            <a:r>
              <a:rPr lang="en-US" altLang="zh-TW" dirty="0" smtClean="0"/>
              <a:t>put</a:t>
            </a:r>
            <a:r>
              <a:rPr lang="zh-TW" altLang="en-US" dirty="0" smtClean="0"/>
              <a:t>，此平倉再建新倉的策略要更謹甚</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單一部位賣出</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31</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若預期指數將大漲，</a:t>
            </a:r>
            <a:r>
              <a:rPr lang="zh-TW" altLang="en-US" dirty="0" smtClean="0">
                <a:solidFill>
                  <a:srgbClr val="FF0000"/>
                </a:solidFill>
              </a:rPr>
              <a:t>且</a:t>
            </a:r>
            <a:r>
              <a:rPr lang="zh-TW" altLang="en-US" dirty="0" smtClean="0"/>
              <a:t>即使無大漲下跌幅度也很有限，可建立以下部位：</a:t>
            </a:r>
            <a:r>
              <a:rPr lang="en-US" altLang="zh-TW" dirty="0" smtClean="0"/>
              <a:t>long 6300 call + short 5700 put</a:t>
            </a:r>
            <a:r>
              <a:rPr lang="zh-TW" altLang="en-US" dirty="0" smtClean="0"/>
              <a:t>，損益如下圖左</a:t>
            </a:r>
            <a:endParaRPr lang="en-US" altLang="zh-TW" dirty="0" smtClean="0"/>
          </a:p>
          <a:p>
            <a:endParaRPr lang="en-US" altLang="zh-TW" dirty="0"/>
          </a:p>
          <a:p>
            <a:r>
              <a:rPr lang="zh-TW" altLang="en-US" dirty="0"/>
              <a:t>願承擔越大的</a:t>
            </a:r>
            <a:r>
              <a:rPr lang="zh-TW" altLang="en-US" dirty="0" smtClean="0"/>
              <a:t>風險，需支付之權利金越便宜</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零支出（</a:t>
            </a:r>
            <a:r>
              <a:rPr lang="en-US" altLang="zh-TW" sz="2800" dirty="0" smtClean="0"/>
              <a:t>combo</a:t>
            </a:r>
            <a:r>
              <a:rPr lang="zh-TW" altLang="en-US" sz="2800" dirty="0" smtClean="0"/>
              <a:t>）</a:t>
            </a:r>
            <a:endParaRPr lang="zh-TW" altLang="en-US" sz="2800" dirty="0"/>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4173438"/>
            <a:ext cx="690562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32</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a:t>b</a:t>
            </a:r>
            <a:r>
              <a:rPr lang="en-US" altLang="zh-TW" dirty="0" smtClean="0"/>
              <a:t>ull spread, bear spread</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價差（</a:t>
            </a:r>
            <a:r>
              <a:rPr lang="en-US" altLang="zh-TW" sz="2800" dirty="0" smtClean="0"/>
              <a:t>spread</a:t>
            </a:r>
            <a:r>
              <a:rPr lang="zh-TW" altLang="en-US" sz="2800" dirty="0" smtClean="0"/>
              <a:t>）</a:t>
            </a:r>
            <a:endParaRPr lang="zh-TW" altLang="en-US" sz="2800" dirty="0"/>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3049885"/>
            <a:ext cx="6905625"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33</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看多指數但預期漲幅有限</a:t>
            </a:r>
            <a:endParaRPr lang="en-US" altLang="zh-TW" dirty="0" smtClean="0"/>
          </a:p>
          <a:p>
            <a:endParaRPr lang="en-US" altLang="zh-TW" dirty="0" smtClean="0"/>
          </a:p>
          <a:p>
            <a:r>
              <a:rPr lang="zh-TW" altLang="en-US" dirty="0" smtClean="0"/>
              <a:t> 買進低</a:t>
            </a:r>
            <a:r>
              <a:rPr lang="zh-TW" altLang="en-US" dirty="0"/>
              <a:t>履約價如 </a:t>
            </a:r>
            <a:r>
              <a:rPr lang="en-US" altLang="zh-TW" dirty="0"/>
              <a:t>6000</a:t>
            </a:r>
            <a:r>
              <a:rPr lang="zh-TW" altLang="en-US" dirty="0" smtClean="0"/>
              <a:t> </a:t>
            </a:r>
            <a:r>
              <a:rPr lang="en-US" altLang="zh-TW" dirty="0" smtClean="0"/>
              <a:t>call</a:t>
            </a:r>
            <a:r>
              <a:rPr lang="zh-TW" altLang="en-US" dirty="0" smtClean="0"/>
              <a:t>，</a:t>
            </a:r>
            <a:endParaRPr lang="en-US" altLang="zh-TW" dirty="0"/>
          </a:p>
          <a:p>
            <a:pPr marL="109728" indent="0">
              <a:buNone/>
            </a:pPr>
            <a:r>
              <a:rPr lang="zh-TW" altLang="en-US" dirty="0"/>
              <a:t>　</a:t>
            </a:r>
            <a:r>
              <a:rPr lang="zh-TW" altLang="en-US" dirty="0" smtClean="0"/>
              <a:t>賣出高履約價</a:t>
            </a:r>
            <a:r>
              <a:rPr lang="zh-TW" altLang="en-US" dirty="0"/>
              <a:t>如 </a:t>
            </a:r>
            <a:r>
              <a:rPr lang="en-US" altLang="zh-TW" dirty="0"/>
              <a:t>6200</a:t>
            </a:r>
            <a:r>
              <a:rPr lang="zh-TW" altLang="en-US" dirty="0" smtClean="0"/>
              <a:t> </a:t>
            </a:r>
            <a:r>
              <a:rPr lang="en-US" altLang="zh-TW" dirty="0" smtClean="0"/>
              <a:t>call</a:t>
            </a:r>
            <a:endParaRPr lang="en-US" altLang="zh-TW" dirty="0"/>
          </a:p>
          <a:p>
            <a:endParaRPr lang="en-US" altLang="zh-TW" dirty="0" smtClean="0"/>
          </a:p>
          <a:p>
            <a:endParaRPr lang="en-US" altLang="zh-TW" dirty="0" smtClean="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a:t>
            </a:r>
            <a:r>
              <a:rPr lang="zh-TW" altLang="en-US" sz="2800" dirty="0"/>
              <a:t>差（</a:t>
            </a:r>
            <a:r>
              <a:rPr lang="en-US" altLang="zh-TW" sz="2800" dirty="0"/>
              <a:t>spread</a:t>
            </a:r>
            <a:r>
              <a:rPr lang="zh-TW" altLang="en-US" sz="2800" dirty="0"/>
              <a:t>）</a:t>
            </a:r>
          </a:p>
        </p:txBody>
      </p:sp>
      <p:pic>
        <p:nvPicPr>
          <p:cNvPr id="7"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221088"/>
            <a:ext cx="7315200" cy="1403985"/>
          </a:xfrm>
          <a:prstGeom prst="rect">
            <a:avLst/>
          </a:prstGeom>
          <a:noFill/>
          <a:ln>
            <a:noFill/>
          </a:ln>
          <a:effectLst/>
          <a:extLst/>
        </p:spPr>
      </p:pic>
      <p:graphicFrame>
        <p:nvGraphicFramePr>
          <p:cNvPr id="9" name="表格 8"/>
          <p:cNvGraphicFramePr>
            <a:graphicFrameLocks noGrp="1"/>
          </p:cNvGraphicFramePr>
          <p:nvPr>
            <p:extLst>
              <p:ext uri="{D42A27DB-BD31-4B8C-83A1-F6EECF244321}">
                <p14:modId xmlns:p14="http://schemas.microsoft.com/office/powerpoint/2010/main" val="2279814059"/>
              </p:ext>
            </p:extLst>
          </p:nvPr>
        </p:nvGraphicFramePr>
        <p:xfrm>
          <a:off x="5637487" y="1556792"/>
          <a:ext cx="3059657" cy="1047750"/>
        </p:xfrm>
        <a:graphic>
          <a:graphicData uri="http://schemas.openxmlformats.org/drawingml/2006/table">
            <a:tbl>
              <a:tblPr>
                <a:tableStyleId>{5C22544A-7EE6-4342-B048-85BDC9FD1C3A}</a:tableStyleId>
              </a:tblPr>
              <a:tblGrid>
                <a:gridCol w="1142764"/>
                <a:gridCol w="1032173"/>
                <a:gridCol w="884720"/>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dirty="0">
                          <a:effectLst/>
                        </a:rPr>
                        <a:t>履約價</a:t>
                      </a: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56</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6200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6" name="投影片編號版面配置區 5"/>
          <p:cNvSpPr>
            <a:spLocks noGrp="1"/>
          </p:cNvSpPr>
          <p:nvPr>
            <p:ph type="sldNum" sz="quarter" idx="12"/>
          </p:nvPr>
        </p:nvSpPr>
        <p:spPr/>
        <p:txBody>
          <a:bodyPr/>
          <a:lstStyle/>
          <a:p>
            <a:fld id="{61CE0EF3-BED3-4C45-BF26-D9A701798C12}" type="slidenum">
              <a:rPr lang="zh-TW" altLang="en-US" smtClean="0"/>
              <a:t>34</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預期指數漲幅大約只有 </a:t>
            </a:r>
            <a:r>
              <a:rPr lang="en-US" altLang="zh-TW" dirty="0" smtClean="0"/>
              <a:t>200 </a:t>
            </a:r>
            <a:r>
              <a:rPr lang="zh-TW" altLang="en-US" dirty="0" smtClean="0"/>
              <a:t>點左右，沒有機會衝破 </a:t>
            </a:r>
            <a:r>
              <a:rPr lang="en-US" altLang="zh-TW" dirty="0" smtClean="0"/>
              <a:t>6200</a:t>
            </a:r>
            <a:r>
              <a:rPr lang="zh-TW" altLang="en-US" dirty="0" smtClean="0"/>
              <a:t>。即使判斷錯誤，指數超過 </a:t>
            </a:r>
            <a:r>
              <a:rPr lang="en-US" altLang="zh-TW" dirty="0" smtClean="0"/>
              <a:t>6200 </a:t>
            </a:r>
            <a:r>
              <a:rPr lang="zh-TW" altLang="en-US" dirty="0" smtClean="0"/>
              <a:t>也只是少賺，不會增加風險</a:t>
            </a:r>
            <a:endParaRPr lang="en-US" altLang="zh-TW" dirty="0" smtClean="0"/>
          </a:p>
          <a:p>
            <a:endParaRPr lang="en-US" altLang="zh-TW" dirty="0"/>
          </a:p>
          <a:p>
            <a:r>
              <a:rPr lang="zh-TW" altLang="en-US" dirty="0" smtClean="0"/>
              <a:t>何任時候預期股市上漲也應該會有個「目標」，賣出高履約價買權就會有權利金收入，也不會增加高險，當然值得賣出「預期上漲目標」部位</a:t>
            </a:r>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a:t>
            </a:r>
            <a:r>
              <a:rPr lang="zh-TW" altLang="en-US" sz="2800" dirty="0"/>
              <a:t>差（</a:t>
            </a:r>
            <a:r>
              <a:rPr lang="en-US" altLang="zh-TW" sz="2800" dirty="0"/>
              <a:t>spread</a:t>
            </a:r>
            <a:r>
              <a:rPr lang="zh-TW" altLang="en-US" sz="28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35</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與單純 </a:t>
            </a:r>
            <a:r>
              <a:rPr lang="en-US" altLang="zh-TW" dirty="0" smtClean="0"/>
              <a:t>long call </a:t>
            </a:r>
            <a:r>
              <a:rPr lang="zh-TW" altLang="en-US" dirty="0" smtClean="0"/>
              <a:t>比較，除非強烈預期指數定會大漲 </a:t>
            </a:r>
            <a:r>
              <a:rPr lang="en-US" altLang="zh-TW" dirty="0" smtClean="0"/>
              <a:t>500 </a:t>
            </a:r>
            <a:r>
              <a:rPr lang="zh-TW" altLang="en-US" dirty="0" smtClean="0"/>
              <a:t>點以上，否則價差交易比單一部位更有利</a:t>
            </a:r>
            <a:endParaRPr lang="en-US" altLang="zh-TW" dirty="0" smtClean="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價差（</a:t>
            </a:r>
            <a:r>
              <a:rPr lang="en-US" altLang="zh-TW" sz="2800" dirty="0" smtClean="0"/>
              <a:t>spread</a:t>
            </a:r>
            <a:r>
              <a:rPr lang="zh-TW" altLang="en-US" sz="2800" dirty="0" smtClean="0"/>
              <a:t>）</a:t>
            </a:r>
            <a:endParaRPr lang="zh-TW" altLang="en-US" sz="2800" dirty="0"/>
          </a:p>
        </p:txBody>
      </p:sp>
      <p:graphicFrame>
        <p:nvGraphicFramePr>
          <p:cNvPr id="3" name="表格 2"/>
          <p:cNvGraphicFramePr>
            <a:graphicFrameLocks noGrp="1"/>
          </p:cNvGraphicFramePr>
          <p:nvPr>
            <p:extLst>
              <p:ext uri="{D42A27DB-BD31-4B8C-83A1-F6EECF244321}">
                <p14:modId xmlns:p14="http://schemas.microsoft.com/office/powerpoint/2010/main" val="3382509412"/>
              </p:ext>
            </p:extLst>
          </p:nvPr>
        </p:nvGraphicFramePr>
        <p:xfrm>
          <a:off x="2195736" y="2996952"/>
          <a:ext cx="4749377" cy="3185765"/>
        </p:xfrm>
        <a:graphic>
          <a:graphicData uri="http://schemas.openxmlformats.org/drawingml/2006/table">
            <a:tbl>
              <a:tblPr>
                <a:tableStyleId>{5C22544A-7EE6-4342-B048-85BDC9FD1C3A}</a:tableStyleId>
              </a:tblPr>
              <a:tblGrid>
                <a:gridCol w="959981"/>
                <a:gridCol w="959981"/>
                <a:gridCol w="934717"/>
                <a:gridCol w="959981"/>
                <a:gridCol w="934717"/>
              </a:tblGrid>
              <a:tr h="582725">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gridSpan="2">
                  <a:txBody>
                    <a:bodyPr/>
                    <a:lstStyle/>
                    <a:p>
                      <a:pPr algn="ctr" fontAlgn="ctr"/>
                      <a:r>
                        <a:rPr lang="en-US" sz="1200" u="none" strike="noStrike">
                          <a:effectLst/>
                        </a:rPr>
                        <a:t>long 6100 call</a:t>
                      </a:r>
                      <a:endParaRPr lang="en-US" sz="1200" b="0" i="0" u="none" strike="noStrike">
                        <a:solidFill>
                          <a:srgbClr val="000000"/>
                        </a:solidFill>
                        <a:effectLst/>
                        <a:latin typeface="新細明體"/>
                      </a:endParaRPr>
                    </a:p>
                  </a:txBody>
                  <a:tcPr marL="9525" marR="9525" marT="9525" marB="0" anchor="ctr"/>
                </a:tc>
                <a:tc hMerge="1">
                  <a:txBody>
                    <a:bodyPr/>
                    <a:lstStyle/>
                    <a:p>
                      <a:endParaRPr lang="zh-TW" altLang="en-US"/>
                    </a:p>
                  </a:txBody>
                  <a:tcPr/>
                </a:tc>
                <a:tc gridSpan="2">
                  <a:txBody>
                    <a:bodyPr/>
                    <a:lstStyle/>
                    <a:p>
                      <a:pPr algn="ctr" fontAlgn="ctr"/>
                      <a:r>
                        <a:rPr lang="en-US" sz="1200" u="none" strike="noStrike" dirty="0">
                          <a:effectLst/>
                        </a:rPr>
                        <a:t>  long 6100 call          </a:t>
                      </a:r>
                      <a:r>
                        <a:rPr lang="en-US" sz="1200" u="none" strike="noStrike" dirty="0" smtClean="0">
                          <a:effectLst/>
                        </a:rPr>
                        <a:t>        </a:t>
                      </a:r>
                      <a:r>
                        <a:rPr lang="en-US" sz="1200" u="none" strike="noStrike" dirty="0">
                          <a:effectLst/>
                        </a:rPr>
                        <a:t>+ short 6400 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r>
              <a:tr h="325380">
                <a:tc>
                  <a:txBody>
                    <a:bodyPr/>
                    <a:lstStyle/>
                    <a:p>
                      <a:pPr algn="ctr" fontAlgn="ctr"/>
                      <a:r>
                        <a:rPr lang="zh-TW" altLang="en-US" sz="1200" u="none" strike="noStrike">
                          <a:effectLst/>
                        </a:rPr>
                        <a:t>結算指數</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淨損益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報酬率</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淨損益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報酬率</a:t>
                      </a:r>
                      <a:endParaRPr lang="zh-TW" altLang="en-US" sz="1200" b="0" i="0" u="none" strike="noStrike" dirty="0">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32%</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163%</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223%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321%</a:t>
                      </a:r>
                      <a:endParaRPr lang="en-US" altLang="zh-TW" sz="1200" b="0" i="0" u="none" strike="noStrike">
                        <a:solidFill>
                          <a:srgbClr val="000000"/>
                        </a:solidFill>
                        <a:effectLst/>
                        <a:latin typeface="新細明體"/>
                      </a:endParaRPr>
                    </a:p>
                  </a:txBody>
                  <a:tcPr marL="9525" marR="9525" marT="9525" marB="0" anchor="ctr"/>
                </a:tc>
              </a:tr>
              <a:tr h="325380">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307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244</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321%</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36</a:t>
            </a:fld>
            <a:endParaRPr lang="zh-TW" altLang="en-US"/>
          </a:p>
        </p:txBody>
      </p:sp>
    </p:spTree>
    <p:extLst>
      <p:ext uri="{BB962C8B-B14F-4D97-AF65-F5344CB8AC3E}">
        <p14:creationId xmlns:p14="http://schemas.microsoft.com/office/powerpoint/2010/main" val="32714309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bull call spread &amp; bull put spread</a:t>
            </a:r>
            <a:r>
              <a:rPr lang="zh-TW" altLang="en-US" dirty="0" smtClean="0"/>
              <a:t>：同是 </a:t>
            </a:r>
            <a:r>
              <a:rPr lang="en-US" altLang="zh-TW" dirty="0" smtClean="0"/>
              <a:t>bull spread</a:t>
            </a:r>
            <a:r>
              <a:rPr lang="zh-TW" altLang="en-US" dirty="0" smtClean="0"/>
              <a:t>，以下兩部位有完全一樣的結算價值，但權利金（或保證金）不同，交易人可依市況選擇較便宜的一方達到一樣的效果</a:t>
            </a:r>
            <a:endParaRPr lang="en-US" altLang="zh-TW" dirty="0" smtClean="0"/>
          </a:p>
          <a:p>
            <a:endParaRPr lang="en-US" altLang="zh-TW" dirty="0" smtClean="0"/>
          </a:p>
          <a:p>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價差（</a:t>
            </a:r>
            <a:r>
              <a:rPr lang="en-US" altLang="zh-TW" sz="2800" dirty="0" smtClean="0"/>
              <a:t>spread</a:t>
            </a:r>
            <a:r>
              <a:rPr lang="zh-TW" altLang="en-US" sz="2800" dirty="0" smtClean="0"/>
              <a:t>）</a:t>
            </a:r>
            <a:endParaRPr lang="zh-TW" altLang="en-US" sz="2800" dirty="0"/>
          </a:p>
        </p:txBody>
      </p:sp>
      <p:graphicFrame>
        <p:nvGraphicFramePr>
          <p:cNvPr id="3" name="表格 2"/>
          <p:cNvGraphicFramePr>
            <a:graphicFrameLocks noGrp="1"/>
          </p:cNvGraphicFramePr>
          <p:nvPr>
            <p:extLst>
              <p:ext uri="{D42A27DB-BD31-4B8C-83A1-F6EECF244321}">
                <p14:modId xmlns:p14="http://schemas.microsoft.com/office/powerpoint/2010/main" val="3498861593"/>
              </p:ext>
            </p:extLst>
          </p:nvPr>
        </p:nvGraphicFramePr>
        <p:xfrm>
          <a:off x="2207517" y="4138013"/>
          <a:ext cx="4812755" cy="1523235"/>
        </p:xfrm>
        <a:graphic>
          <a:graphicData uri="http://schemas.openxmlformats.org/drawingml/2006/table">
            <a:tbl>
              <a:tblPr>
                <a:tableStyleId>{5C22544A-7EE6-4342-B048-85BDC9FD1C3A}</a:tableStyleId>
              </a:tblPr>
              <a:tblGrid>
                <a:gridCol w="1028934"/>
                <a:gridCol w="929359"/>
                <a:gridCol w="796594"/>
                <a:gridCol w="1028934"/>
                <a:gridCol w="1028934"/>
              </a:tblGrid>
              <a:tr h="231431">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gridSpan="2">
                  <a:txBody>
                    <a:bodyPr/>
                    <a:lstStyle/>
                    <a:p>
                      <a:pPr algn="ctr" fontAlgn="ct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r>
              <a:tr h="231431">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c>
                  <a:txBody>
                    <a:bodyPr/>
                    <a:lstStyle/>
                    <a:p>
                      <a:pPr algn="ctr" fontAlgn="ctr"/>
                      <a:r>
                        <a:rPr lang="zh-TW" altLang="en-US" sz="1200" b="0" i="0" u="none" strike="noStrike" dirty="0" smtClean="0">
                          <a:solidFill>
                            <a:srgbClr val="000000"/>
                          </a:solidFill>
                          <a:effectLst/>
                          <a:latin typeface="新細明體"/>
                        </a:rPr>
                        <a:t>賣出</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b="0" i="0" u="none" strike="noStrike" dirty="0" smtClean="0">
                          <a:solidFill>
                            <a:schemeClr val="dk1"/>
                          </a:solidFill>
                          <a:effectLst/>
                          <a:latin typeface="+mn-lt"/>
                        </a:rPr>
                        <a:t>買進</a:t>
                      </a:r>
                      <a:endParaRPr lang="zh-TW" altLang="en-US" sz="1200" b="0" i="0" u="none" strike="noStrike" dirty="0">
                        <a:solidFill>
                          <a:srgbClr val="000000"/>
                        </a:solidFill>
                        <a:effectLst/>
                        <a:latin typeface="新細明體"/>
                      </a:endParaRPr>
                    </a:p>
                  </a:txBody>
                  <a:tcPr marL="9525" marR="9525" marT="9525" marB="0" anchor="ctr"/>
                </a:tc>
              </a:tr>
              <a:tr h="414471">
                <a:tc>
                  <a:txBody>
                    <a:bodyPr/>
                    <a:lstStyle/>
                    <a:p>
                      <a:pPr algn="ctr" fontAlgn="ctr"/>
                      <a:r>
                        <a:rPr lang="en-US" altLang="zh-TW" sz="1200" u="none" strike="noStrike" dirty="0">
                          <a:effectLst/>
                        </a:rPr>
                        <a:t>1</a:t>
                      </a:r>
                      <a:r>
                        <a:rPr lang="zh-TW" altLang="en-US" sz="1200" u="none" strike="noStrike" dirty="0">
                          <a:effectLst/>
                        </a:rPr>
                        <a:t>口 </a:t>
                      </a:r>
                      <a:r>
                        <a:rPr lang="en-US" altLang="zh-TW" sz="1200" u="none" strike="noStrike" dirty="0">
                          <a:effectLst/>
                        </a:rPr>
                        <a:t>× 140</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6000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121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r>
              <a:tr h="231431">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r>
              <a:tr h="414471">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56</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319</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37</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交易 </a:t>
            </a:r>
            <a:r>
              <a:rPr lang="en-US" altLang="zh-TW" dirty="0" smtClean="0"/>
              <a:t>spread </a:t>
            </a:r>
            <a:r>
              <a:rPr lang="zh-TW" altLang="en-US" dirty="0"/>
              <a:t>若</a:t>
            </a:r>
            <a:r>
              <a:rPr lang="zh-TW" altLang="en-US" dirty="0" smtClean="0"/>
              <a:t>遇到可收取保證金的情況，保證金的計算方式與單一部位不同</a:t>
            </a:r>
            <a:endParaRPr lang="en-US" altLang="zh-TW" dirty="0" smtClean="0"/>
          </a:p>
          <a:p>
            <a:endParaRPr lang="en-US" altLang="zh-TW" dirty="0"/>
          </a:p>
          <a:p>
            <a:r>
              <a:rPr lang="zh-TW" altLang="en-US" dirty="0" smtClean="0">
                <a:solidFill>
                  <a:srgbClr val="FF0000"/>
                </a:solidFill>
              </a:rPr>
              <a:t>保證金 </a:t>
            </a:r>
            <a:r>
              <a:rPr lang="en-US" altLang="zh-TW" dirty="0" smtClean="0">
                <a:solidFill>
                  <a:srgbClr val="FF0000"/>
                </a:solidFill>
              </a:rPr>
              <a:t>= </a:t>
            </a:r>
            <a:r>
              <a:rPr lang="zh-TW" altLang="en-US" dirty="0" smtClean="0">
                <a:solidFill>
                  <a:srgbClr val="FF0000"/>
                </a:solidFill>
              </a:rPr>
              <a:t>買進與賣出部位之履約價差 </a:t>
            </a:r>
            <a:r>
              <a:rPr lang="en-US" altLang="zh-TW" dirty="0" smtClean="0">
                <a:solidFill>
                  <a:srgbClr val="FF0000"/>
                </a:solidFill>
              </a:rPr>
              <a:t>× </a:t>
            </a:r>
            <a:r>
              <a:rPr lang="zh-TW" altLang="en-US" dirty="0" smtClean="0">
                <a:solidFill>
                  <a:srgbClr val="FF0000"/>
                </a:solidFill>
              </a:rPr>
              <a:t>契約乘數</a:t>
            </a:r>
            <a:endParaRPr lang="en-US" altLang="zh-TW" dirty="0" smtClean="0">
              <a:solidFill>
                <a:srgbClr val="FF0000"/>
              </a:solidFill>
            </a:endParaRPr>
          </a:p>
          <a:p>
            <a:endParaRPr lang="en-US" altLang="zh-TW" dirty="0">
              <a:solidFill>
                <a:srgbClr val="FF0000"/>
              </a:solidFill>
            </a:endParaRPr>
          </a:p>
          <a:p>
            <a:r>
              <a:rPr lang="zh-TW" altLang="en-US" dirty="0" smtClean="0"/>
              <a:t>下表為看空後市的 </a:t>
            </a:r>
            <a:r>
              <a:rPr lang="en-US" altLang="zh-TW" dirty="0" smtClean="0"/>
              <a:t>bear spread</a:t>
            </a:r>
            <a:r>
              <a:rPr lang="zh-TW" altLang="en-US" dirty="0" smtClean="0"/>
              <a:t>，每口需繳保證金</a:t>
            </a:r>
            <a:endParaRPr lang="en-US" altLang="zh-TW" dirty="0"/>
          </a:p>
          <a:p>
            <a:pPr lvl="1"/>
            <a:endParaRPr lang="en-US" altLang="zh-TW" dirty="0" smtClean="0"/>
          </a:p>
          <a:p>
            <a:pPr lvl="1"/>
            <a:r>
              <a:rPr lang="zh-TW" altLang="en-US" dirty="0" smtClean="0"/>
              <a:t>（</a:t>
            </a:r>
            <a:r>
              <a:rPr lang="en-US" altLang="zh-TW" dirty="0" smtClean="0"/>
              <a:t>6200 – 6000</a:t>
            </a:r>
            <a:r>
              <a:rPr lang="zh-TW" altLang="en-US" dirty="0" smtClean="0"/>
              <a:t>）</a:t>
            </a:r>
            <a:r>
              <a:rPr lang="en-US" altLang="zh-TW" dirty="0" smtClean="0"/>
              <a:t>× 50 = 10000</a:t>
            </a:r>
            <a:endParaRPr lang="en-US" altLang="zh-TW" dirty="0"/>
          </a:p>
          <a:p>
            <a:endParaRPr lang="en-US" altLang="zh-TW" dirty="0">
              <a:solidFill>
                <a:srgbClr val="FF0000"/>
              </a:solidFill>
            </a:endParaRPr>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價差（</a:t>
            </a:r>
            <a:r>
              <a:rPr lang="en-US" altLang="zh-TW" sz="2800" dirty="0" smtClean="0"/>
              <a:t>spread</a:t>
            </a:r>
            <a:r>
              <a:rPr lang="zh-TW" altLang="en-US" sz="2800" dirty="0" smtClean="0"/>
              <a:t>）</a:t>
            </a:r>
            <a:endParaRPr lang="zh-TW" altLang="en-US" sz="2800" dirty="0"/>
          </a:p>
        </p:txBody>
      </p:sp>
      <p:sp>
        <p:nvSpPr>
          <p:cNvPr id="7" name="投影片編號版面配置區 6"/>
          <p:cNvSpPr>
            <a:spLocks noGrp="1"/>
          </p:cNvSpPr>
          <p:nvPr>
            <p:ph type="sldNum" sz="quarter" idx="12"/>
          </p:nvPr>
        </p:nvSpPr>
        <p:spPr/>
        <p:txBody>
          <a:bodyPr/>
          <a:lstStyle/>
          <a:p>
            <a:fld id="{61CE0EF3-BED3-4C45-BF26-D9A701798C12}" type="slidenum">
              <a:rPr lang="zh-TW" altLang="en-US" smtClean="0"/>
              <a:t>38</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501627827"/>
              </p:ext>
            </p:extLst>
          </p:nvPr>
        </p:nvGraphicFramePr>
        <p:xfrm>
          <a:off x="5616799" y="5405586"/>
          <a:ext cx="3059657" cy="1047750"/>
        </p:xfrm>
        <a:graphic>
          <a:graphicData uri="http://schemas.openxmlformats.org/drawingml/2006/table">
            <a:tbl>
              <a:tblPr>
                <a:tableStyleId>{5C22544A-7EE6-4342-B048-85BDC9FD1C3A}</a:tableStyleId>
              </a:tblPr>
              <a:tblGrid>
                <a:gridCol w="1142764"/>
                <a:gridCol w="1032173"/>
                <a:gridCol w="884720"/>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dirty="0">
                          <a:effectLst/>
                        </a:rPr>
                        <a:t>履約價</a:t>
                      </a: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200" u="none" strike="noStrike" dirty="0" smtClean="0">
                          <a:effectLst/>
                        </a:rPr>
                        <a:t>1</a:t>
                      </a:r>
                      <a:r>
                        <a:rPr lang="zh-TW" altLang="en-US" sz="1200" u="none" strike="noStrike" dirty="0" smtClean="0">
                          <a:effectLst/>
                        </a:rPr>
                        <a:t>口 </a:t>
                      </a:r>
                      <a:r>
                        <a:rPr lang="en-US" altLang="zh-TW" sz="1200" u="none" strike="noStrike" dirty="0" smtClean="0">
                          <a:effectLst/>
                        </a:rPr>
                        <a:t>× 140</a:t>
                      </a:r>
                      <a:r>
                        <a:rPr lang="zh-TW" altLang="en-US" sz="1200" u="none" strike="noStrike" dirty="0" smtClean="0">
                          <a:effectLst/>
                        </a:rPr>
                        <a:t>點</a:t>
                      </a:r>
                      <a:endParaRPr lang="zh-TW" altLang="en-US" sz="1200" b="0" i="0" u="none" strike="noStrike" dirty="0" smtClean="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200" u="none" strike="noStrike" dirty="0" smtClean="0">
                          <a:effectLst/>
                        </a:rPr>
                        <a:t>1</a:t>
                      </a:r>
                      <a:r>
                        <a:rPr lang="zh-TW" altLang="en-US" sz="1200" u="none" strike="noStrike" dirty="0" smtClean="0">
                          <a:effectLst/>
                        </a:rPr>
                        <a:t>口 </a:t>
                      </a:r>
                      <a:r>
                        <a:rPr lang="en-US" altLang="zh-TW" sz="1200" u="none" strike="noStrike" dirty="0" smtClean="0">
                          <a:effectLst/>
                        </a:rPr>
                        <a:t>× 56</a:t>
                      </a:r>
                      <a:r>
                        <a:rPr lang="zh-TW" altLang="en-US" sz="1200" u="none" strike="noStrike" dirty="0" smtClean="0">
                          <a:effectLst/>
                        </a:rPr>
                        <a:t>點</a:t>
                      </a:r>
                      <a:endParaRPr lang="zh-TW" altLang="en-US" sz="1200" b="0" i="0" u="none" strike="noStrike" dirty="0" smtClean="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6200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6813600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000" dirty="0" smtClean="0"/>
              <a:t>跨式與勒式（</a:t>
            </a:r>
            <a:r>
              <a:rPr lang="en-US" altLang="zh-TW" sz="2000" dirty="0" smtClean="0"/>
              <a:t>straddle &amp; strangle</a:t>
            </a:r>
            <a:r>
              <a:rPr lang="zh-TW" altLang="en-US" sz="2000" dirty="0" smtClean="0"/>
              <a:t>）</a:t>
            </a:r>
            <a:endParaRPr lang="zh-TW" altLang="en-US" sz="2000" dirty="0"/>
          </a:p>
        </p:txBody>
      </p:sp>
      <p:pic>
        <p:nvPicPr>
          <p:cNvPr id="286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2133947"/>
            <a:ext cx="69056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39</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選擇權分為</a:t>
            </a:r>
            <a:r>
              <a:rPr lang="zh-TW" altLang="en-US" dirty="0"/>
              <a:t>買權（</a:t>
            </a:r>
            <a:r>
              <a:rPr lang="en-US" altLang="zh-TW" dirty="0"/>
              <a:t>call</a:t>
            </a:r>
            <a:r>
              <a:rPr lang="zh-TW" altLang="en-US" dirty="0"/>
              <a:t>）和賣權（</a:t>
            </a:r>
            <a:r>
              <a:rPr lang="en-US" altLang="zh-TW" dirty="0"/>
              <a:t>put</a:t>
            </a:r>
            <a:r>
              <a:rPr lang="zh-TW" altLang="en-US" dirty="0" smtClean="0"/>
              <a:t>），</a:t>
            </a:r>
            <a:r>
              <a:rPr lang="zh-TW" altLang="en-US" dirty="0"/>
              <a:t>有</a:t>
            </a:r>
            <a:r>
              <a:rPr lang="zh-TW" altLang="en-US" dirty="0" smtClean="0"/>
              <a:t>不同</a:t>
            </a:r>
            <a:r>
              <a:rPr lang="zh-TW" altLang="en-US" dirty="0"/>
              <a:t>的履約價（</a:t>
            </a:r>
            <a:r>
              <a:rPr lang="en-US" altLang="zh-TW" dirty="0"/>
              <a:t>strike price</a:t>
            </a:r>
            <a:r>
              <a:rPr lang="zh-TW" altLang="en-US" dirty="0"/>
              <a:t>）和到期</a:t>
            </a:r>
            <a:r>
              <a:rPr lang="zh-TW" altLang="en-US" dirty="0" smtClean="0"/>
              <a:t>日可供交易</a:t>
            </a:r>
            <a:endParaRPr lang="en-US" altLang="zh-TW" dirty="0"/>
          </a:p>
          <a:p>
            <a:pPr lvl="1"/>
            <a:r>
              <a:rPr lang="en-US" altLang="zh-TW" dirty="0"/>
              <a:t>Call</a:t>
            </a:r>
            <a:r>
              <a:rPr lang="zh-TW" altLang="en-US" dirty="0"/>
              <a:t>：在到期日以履約價購買台指期貨契約的權利，如履約價為 </a:t>
            </a:r>
            <a:r>
              <a:rPr lang="en-US" altLang="zh-TW" dirty="0"/>
              <a:t>6500</a:t>
            </a:r>
            <a:r>
              <a:rPr lang="zh-TW" altLang="en-US" dirty="0"/>
              <a:t>，即為在結算日擁有以 </a:t>
            </a:r>
            <a:r>
              <a:rPr lang="en-US" altLang="zh-TW" dirty="0"/>
              <a:t>6500 </a:t>
            </a:r>
            <a:r>
              <a:rPr lang="zh-TW" altLang="en-US" dirty="0"/>
              <a:t>買進加權指數結算盈虧之權利</a:t>
            </a:r>
            <a:endParaRPr lang="en-US" altLang="zh-TW" dirty="0"/>
          </a:p>
          <a:p>
            <a:pPr lvl="1"/>
            <a:r>
              <a:rPr lang="en-US" altLang="zh-TW" dirty="0"/>
              <a:t>Put</a:t>
            </a:r>
            <a:r>
              <a:rPr lang="zh-TW" altLang="en-US" dirty="0"/>
              <a:t>：在到期日以履約價賣出台指期貨契約的</a:t>
            </a:r>
            <a:r>
              <a:rPr lang="zh-TW" altLang="en-US" dirty="0" smtClean="0"/>
              <a:t>權利</a:t>
            </a:r>
            <a:endParaRPr lang="en-US" altLang="zh-TW" dirty="0" smtClean="0"/>
          </a:p>
          <a:p>
            <a:pPr lvl="1"/>
            <a:endParaRPr lang="en-US" altLang="zh-TW" dirty="0" smtClean="0"/>
          </a:p>
          <a:p>
            <a:r>
              <a:rPr lang="zh-TW" altLang="en-US" dirty="0"/>
              <a:t>交易由買方和賣方完成，以 </a:t>
            </a:r>
            <a:r>
              <a:rPr lang="en-US" altLang="zh-TW" dirty="0"/>
              <a:t>call </a:t>
            </a:r>
            <a:r>
              <a:rPr lang="zh-TW" altLang="en-US" dirty="0"/>
              <a:t>為例</a:t>
            </a:r>
            <a:r>
              <a:rPr lang="zh-TW" altLang="en-US" dirty="0" smtClean="0"/>
              <a:t>：</a:t>
            </a:r>
            <a:endParaRPr lang="en-US" altLang="zh-TW" dirty="0"/>
          </a:p>
          <a:p>
            <a:pPr lvl="1"/>
            <a:r>
              <a:rPr lang="zh-TW" altLang="en-US" dirty="0"/>
              <a:t>買方：有權利在到期日以履約價買台指期貨契約</a:t>
            </a:r>
            <a:endParaRPr lang="en-US" altLang="zh-TW" dirty="0"/>
          </a:p>
          <a:p>
            <a:pPr lvl="1"/>
            <a:r>
              <a:rPr lang="zh-TW" altLang="en-US" dirty="0"/>
              <a:t>賣方：有義務在到期日以履約價將台指期貨契約賣給</a:t>
            </a:r>
            <a:r>
              <a:rPr lang="zh-TW" altLang="en-US" dirty="0" smtClean="0"/>
              <a:t>買方</a:t>
            </a:r>
            <a:endParaRPr lang="en-US" altLang="zh-TW" dirty="0" smtClean="0"/>
          </a:p>
        </p:txBody>
      </p:sp>
      <p:sp>
        <p:nvSpPr>
          <p:cNvPr id="3" name="標題 2"/>
          <p:cNvSpPr>
            <a:spLocks noGrp="1"/>
          </p:cNvSpPr>
          <p:nvPr>
            <p:ph type="title"/>
          </p:nvPr>
        </p:nvSpPr>
        <p:spPr/>
        <p:txBody>
          <a:bodyPr>
            <a:normAutofit/>
          </a:bodyPr>
          <a:lstStyle/>
          <a:p>
            <a:r>
              <a:rPr lang="zh-TW" altLang="en-US" dirty="0" smtClean="0"/>
              <a:t>台指選擇權市場機制</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4</a:t>
            </a:fld>
            <a:endParaRPr lang="zh-TW" altLang="en-US"/>
          </a:p>
        </p:txBody>
      </p:sp>
    </p:spTree>
    <p:extLst>
      <p:ext uri="{BB962C8B-B14F-4D97-AF65-F5344CB8AC3E}">
        <p14:creationId xmlns:p14="http://schemas.microsoft.com/office/powerpoint/2010/main" val="35265912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市場正好被某重大事件所影響，且進入關鍵攤牌時刻，只知道此一重大事件：</a:t>
            </a:r>
            <a:endParaRPr lang="en-US" altLang="zh-TW" dirty="0" smtClean="0"/>
          </a:p>
          <a:p>
            <a:pPr lvl="1"/>
            <a:r>
              <a:rPr lang="zh-TW" altLang="en-US" dirty="0" smtClean="0"/>
              <a:t>如果結局有利市場，大漲絕對可以期待</a:t>
            </a:r>
            <a:endParaRPr lang="en-US" altLang="zh-TW" dirty="0" smtClean="0"/>
          </a:p>
          <a:p>
            <a:pPr lvl="1"/>
            <a:r>
              <a:rPr lang="zh-TW" altLang="en-US" dirty="0" smtClean="0"/>
              <a:t>如果結局會造成重大金融傷害，崩盤恐怕難以避免</a:t>
            </a:r>
            <a:endParaRPr lang="en-US" altLang="zh-TW" dirty="0" smtClean="0"/>
          </a:p>
          <a:p>
            <a:pPr lvl="1"/>
            <a:endParaRPr lang="en-US" altLang="zh-TW" dirty="0"/>
          </a:p>
          <a:p>
            <a:r>
              <a:rPr lang="zh-TW" altLang="en-US" dirty="0" smtClean="0"/>
              <a:t>買進同履約價（如 </a:t>
            </a:r>
            <a:r>
              <a:rPr lang="en-US" altLang="zh-TW" dirty="0" smtClean="0"/>
              <a:t>6000</a:t>
            </a:r>
            <a:r>
              <a:rPr lang="zh-TW" altLang="en-US" dirty="0" smtClean="0"/>
              <a:t>）的 </a:t>
            </a:r>
            <a:r>
              <a:rPr lang="en-US" altLang="zh-TW" dirty="0" smtClean="0"/>
              <a:t>call </a:t>
            </a:r>
            <a:r>
              <a:rPr lang="zh-TW" altLang="en-US" dirty="0" smtClean="0"/>
              <a:t>和 </a:t>
            </a:r>
            <a:r>
              <a:rPr lang="en-US" altLang="zh-TW" dirty="0" smtClean="0"/>
              <a:t>put</a:t>
            </a:r>
            <a:r>
              <a:rPr lang="zh-TW" altLang="en-US" dirty="0" smtClean="0"/>
              <a:t>，可造成大漲也賺，大跌也賺的交易策略</a:t>
            </a:r>
            <a:endParaRPr lang="en-US" altLang="zh-TW" dirty="0" smtClean="0"/>
          </a:p>
          <a:p>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買進跨式（</a:t>
            </a:r>
            <a:r>
              <a:rPr lang="en-US" altLang="zh-TW" sz="2800" dirty="0" smtClean="0"/>
              <a:t>long straddle</a:t>
            </a:r>
            <a:r>
              <a:rPr lang="zh-TW" altLang="en-US" sz="2800" dirty="0" smtClean="0"/>
              <a:t>）</a:t>
            </a:r>
            <a:endParaRPr lang="zh-TW" altLang="en-US" sz="2800" dirty="0"/>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480" y="4564335"/>
            <a:ext cx="3810000"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40</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使用時機：</a:t>
            </a:r>
            <a:endParaRPr lang="en-US" altLang="zh-TW" dirty="0" smtClean="0"/>
          </a:p>
          <a:p>
            <a:pPr lvl="1"/>
            <a:r>
              <a:rPr lang="zh-TW" altLang="en-US" dirty="0" smtClean="0"/>
              <a:t>重大事件醞釀加溫時：如戰爭爆發、族群衝突、災難事件、超大企業財報公布、謠言</a:t>
            </a:r>
            <a:r>
              <a:rPr lang="en-US" altLang="zh-TW" dirty="0" smtClean="0"/>
              <a:t>……</a:t>
            </a:r>
          </a:p>
          <a:p>
            <a:pPr lvl="1"/>
            <a:r>
              <a:rPr lang="zh-TW" altLang="en-US" dirty="0" smtClean="0"/>
              <a:t>重大政策宣布前日：如利率調升、鋼價調整</a:t>
            </a:r>
            <a:r>
              <a:rPr lang="en-US" altLang="zh-TW" dirty="0" smtClean="0"/>
              <a:t>……</a:t>
            </a:r>
          </a:p>
          <a:p>
            <a:pPr lvl="1"/>
            <a:r>
              <a:rPr lang="zh-TW" altLang="en-US" dirty="0" smtClean="0"/>
              <a:t>重大選舉前幾日</a:t>
            </a:r>
            <a:endParaRPr lang="en-US" altLang="zh-TW" dirty="0"/>
          </a:p>
          <a:p>
            <a:pPr lvl="1"/>
            <a:r>
              <a:rPr lang="zh-TW" altLang="en-US" dirty="0" smtClean="0"/>
              <a:t>連續假期開始前：如春節長假</a:t>
            </a:r>
            <a:endParaRPr lang="en-US" altLang="zh-TW" dirty="0" smtClean="0"/>
          </a:p>
          <a:p>
            <a:pPr lvl="1"/>
            <a:r>
              <a:rPr lang="zh-TW" altLang="en-US" dirty="0" smtClean="0"/>
              <a:t>股市出現天量時</a:t>
            </a:r>
            <a:endParaRPr lang="en-US" altLang="zh-TW" dirty="0" smtClean="0"/>
          </a:p>
          <a:p>
            <a:endParaRPr lang="en-US" altLang="zh-TW" dirty="0"/>
          </a:p>
          <a:p>
            <a:r>
              <a:rPr lang="zh-TW" altLang="en-US" dirty="0" smtClean="0"/>
              <a:t>獲利平倉點不易掌握，尤其遇到上漲後又回跌，或下跌後又彈升，究竟是否要先行平倉，甚難決定</a:t>
            </a:r>
            <a:endParaRPr lang="en-US" altLang="zh-TW" dirty="0" smtClean="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買進跨</a:t>
            </a:r>
            <a:r>
              <a:rPr lang="zh-TW" altLang="en-US" sz="2800" dirty="0"/>
              <a:t>式</a:t>
            </a:r>
            <a:r>
              <a:rPr lang="zh-TW" altLang="en-US" sz="2800" dirty="0" smtClean="0"/>
              <a:t>（</a:t>
            </a:r>
            <a:r>
              <a:rPr lang="en-US" altLang="zh-TW" sz="2800" dirty="0" smtClean="0"/>
              <a:t>long straddle</a:t>
            </a:r>
            <a:r>
              <a:rPr lang="zh-TW" altLang="en-US" sz="28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41</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同時 </a:t>
            </a:r>
            <a:r>
              <a:rPr lang="en-US" altLang="zh-TW" dirty="0" smtClean="0"/>
              <a:t>long </a:t>
            </a:r>
            <a:r>
              <a:rPr lang="zh-TW" altLang="en-US" dirty="0" smtClean="0"/>
              <a:t>價平的 </a:t>
            </a:r>
            <a:r>
              <a:rPr lang="en-US" altLang="zh-TW" dirty="0" smtClean="0"/>
              <a:t>call </a:t>
            </a:r>
            <a:r>
              <a:rPr lang="zh-TW" altLang="en-US" dirty="0" smtClean="0"/>
              <a:t>和 </a:t>
            </a:r>
            <a:r>
              <a:rPr lang="en-US" altLang="zh-TW" dirty="0" smtClean="0"/>
              <a:t>put</a:t>
            </a:r>
            <a:r>
              <a:rPr lang="zh-TW" altLang="en-US" dirty="0" smtClean="0"/>
              <a:t>，權利金實在太貴，上述買進跨式</a:t>
            </a:r>
            <a:r>
              <a:rPr lang="zh-TW" altLang="en-US" dirty="0"/>
              <a:t>的</a:t>
            </a:r>
            <a:r>
              <a:rPr lang="zh-TW" altLang="en-US" dirty="0" smtClean="0"/>
              <a:t>部位每口需支付 </a:t>
            </a:r>
            <a:r>
              <a:rPr lang="en-US" altLang="zh-TW" dirty="0" smtClean="0"/>
              <a:t>261 </a:t>
            </a:r>
            <a:r>
              <a:rPr lang="zh-TW" altLang="en-US" dirty="0" smtClean="0"/>
              <a:t>點的權利金</a:t>
            </a:r>
            <a:endParaRPr lang="en-US" altLang="zh-TW" dirty="0" smtClean="0"/>
          </a:p>
          <a:p>
            <a:endParaRPr lang="en-US" altLang="zh-TW" dirty="0"/>
          </a:p>
          <a:p>
            <a:r>
              <a:rPr lang="zh-TW" altLang="en-US" dirty="0" smtClean="0"/>
              <a:t>改為 </a:t>
            </a:r>
            <a:r>
              <a:rPr lang="en-US" altLang="zh-TW" dirty="0" smtClean="0"/>
              <a:t>long </a:t>
            </a:r>
            <a:r>
              <a:rPr lang="zh-TW" altLang="en-US" dirty="0" smtClean="0"/>
              <a:t>價外 </a:t>
            </a:r>
            <a:r>
              <a:rPr lang="en-US" altLang="zh-TW" dirty="0" smtClean="0"/>
              <a:t>call </a:t>
            </a:r>
            <a:r>
              <a:rPr lang="zh-TW" altLang="en-US" dirty="0" smtClean="0"/>
              <a:t>和 </a:t>
            </a:r>
            <a:r>
              <a:rPr lang="en-US" altLang="zh-TW" dirty="0" smtClean="0"/>
              <a:t>put </a:t>
            </a:r>
            <a:r>
              <a:rPr lang="zh-TW" altLang="en-US" dirty="0" smtClean="0"/>
              <a:t>可減少權利金，這就成了買進勒式部位</a:t>
            </a:r>
            <a:endParaRPr lang="en-US" altLang="zh-TW" dirty="0" smtClean="0"/>
          </a:p>
          <a:p>
            <a:endParaRPr lang="en-US" altLang="zh-TW" dirty="0"/>
          </a:p>
          <a:p>
            <a:r>
              <a:rPr lang="zh-TW" altLang="en-US" dirty="0" smtClean="0"/>
              <a:t>例如 </a:t>
            </a:r>
            <a:r>
              <a:rPr lang="en-US" altLang="zh-TW" dirty="0" smtClean="0"/>
              <a:t>long 6300 call + 5700 put</a:t>
            </a:r>
            <a:r>
              <a:rPr lang="zh-TW" altLang="en-US" dirty="0" smtClean="0"/>
              <a:t>，每口僅須支付權利金 </a:t>
            </a:r>
            <a:r>
              <a:rPr lang="en-US" altLang="zh-TW" dirty="0" smtClean="0"/>
              <a:t>61.5 </a:t>
            </a:r>
            <a:r>
              <a:rPr lang="zh-TW" altLang="en-US" dirty="0" smtClean="0"/>
              <a:t>點</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買進勒式（</a:t>
            </a:r>
            <a:r>
              <a:rPr lang="en-US" altLang="zh-TW" sz="2800" dirty="0" smtClean="0"/>
              <a:t>long strangle</a:t>
            </a:r>
            <a:r>
              <a:rPr lang="zh-TW" altLang="en-US" sz="2800" dirty="0" smtClean="0"/>
              <a:t>）</a:t>
            </a:r>
            <a:endParaRPr lang="zh-TW" altLang="en-US" sz="2800" dirty="0"/>
          </a:p>
        </p:txBody>
      </p:sp>
      <p:pic>
        <p:nvPicPr>
          <p:cNvPr id="2560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972" y="5141168"/>
            <a:ext cx="4762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42</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1"/>
            <a:r>
              <a:rPr lang="zh-TW" altLang="en-US" dirty="0" smtClean="0"/>
              <a:t>買進跨式與勒式的比較：若真正遇上大行情，勒式獲利優於跨式，但若指數陷入盤整，買進勒式風險也較跨式更大</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000" dirty="0" smtClean="0"/>
              <a:t>–- </a:t>
            </a:r>
            <a:r>
              <a:rPr lang="zh-TW" altLang="en-US" sz="2000" dirty="0" smtClean="0"/>
              <a:t>跨</a:t>
            </a:r>
            <a:r>
              <a:rPr lang="zh-TW" altLang="en-US" sz="2000" dirty="0"/>
              <a:t>式與勒式（</a:t>
            </a:r>
            <a:r>
              <a:rPr lang="en-US" altLang="zh-TW" sz="2000" dirty="0"/>
              <a:t>straddle &amp; strangle</a:t>
            </a:r>
            <a:r>
              <a:rPr lang="zh-TW" altLang="en-US" sz="2000" dirty="0"/>
              <a:t>）</a:t>
            </a:r>
          </a:p>
        </p:txBody>
      </p:sp>
      <p:graphicFrame>
        <p:nvGraphicFramePr>
          <p:cNvPr id="5" name="表格 4"/>
          <p:cNvGraphicFramePr>
            <a:graphicFrameLocks noGrp="1"/>
          </p:cNvGraphicFramePr>
          <p:nvPr>
            <p:extLst>
              <p:ext uri="{D42A27DB-BD31-4B8C-83A1-F6EECF244321}">
                <p14:modId xmlns:p14="http://schemas.microsoft.com/office/powerpoint/2010/main" val="2643066645"/>
              </p:ext>
            </p:extLst>
          </p:nvPr>
        </p:nvGraphicFramePr>
        <p:xfrm>
          <a:off x="3134991" y="2566912"/>
          <a:ext cx="5325441" cy="4030440"/>
        </p:xfrm>
        <a:graphic>
          <a:graphicData uri="http://schemas.openxmlformats.org/drawingml/2006/table">
            <a:tbl>
              <a:tblPr>
                <a:tableStyleId>{5C22544A-7EE6-4342-B048-85BDC9FD1C3A}</a:tableStyleId>
              </a:tblPr>
              <a:tblGrid>
                <a:gridCol w="1076419"/>
                <a:gridCol w="1076419"/>
                <a:gridCol w="1048092"/>
                <a:gridCol w="1076419"/>
                <a:gridCol w="1048092"/>
              </a:tblGrid>
              <a:tr h="457108">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gridSpan="2">
                  <a:txBody>
                    <a:bodyPr/>
                    <a:lstStyle/>
                    <a:p>
                      <a:pPr algn="ctr" fontAlgn="ctr"/>
                      <a:r>
                        <a:rPr lang="en-US" sz="1200" u="none" strike="noStrike" dirty="0">
                          <a:effectLst/>
                        </a:rPr>
                        <a:t>long 6000 straddle</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gridSpan="2">
                  <a:txBody>
                    <a:bodyPr/>
                    <a:lstStyle/>
                    <a:p>
                      <a:pPr algn="ctr" fontAlgn="ctr"/>
                      <a:r>
                        <a:rPr lang="en-US" sz="1200" u="none" strike="noStrike">
                          <a:effectLst/>
                        </a:rPr>
                        <a:t>long 5700-6300 strangle</a:t>
                      </a:r>
                      <a:endParaRPr lang="en-US" sz="1200" b="0" i="0" u="none" strike="noStrike">
                        <a:solidFill>
                          <a:srgbClr val="000000"/>
                        </a:solidFill>
                        <a:effectLst/>
                        <a:latin typeface="新細明體"/>
                      </a:endParaRPr>
                    </a:p>
                  </a:txBody>
                  <a:tcPr marL="9525" marR="9525" marT="9525" marB="0" anchor="ctr"/>
                </a:tc>
                <a:tc hMerge="1">
                  <a:txBody>
                    <a:bodyPr/>
                    <a:lstStyle/>
                    <a:p>
                      <a:endParaRPr lang="zh-TW" altLang="en-US"/>
                    </a:p>
                  </a:txBody>
                  <a:tcPr/>
                </a:tc>
              </a:tr>
              <a:tr h="255238">
                <a:tc>
                  <a:txBody>
                    <a:bodyPr/>
                    <a:lstStyle/>
                    <a:p>
                      <a:pPr algn="ctr" fontAlgn="ctr"/>
                      <a:r>
                        <a:rPr lang="zh-TW" altLang="en-US" sz="1200" u="none" strike="noStrike">
                          <a:effectLst/>
                        </a:rPr>
                        <a:t>結算指數</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淨損益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報酬率</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淨損益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報酬率</a:t>
                      </a:r>
                      <a:endParaRPr lang="zh-TW" altLang="en-US"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388%</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225%</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63%</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6300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6400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53%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63%</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6500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225%</a:t>
                      </a:r>
                      <a:endParaRPr lang="en-US" altLang="zh-TW" sz="1200" b="0" i="0" u="none" strike="noStrike">
                        <a:solidFill>
                          <a:srgbClr val="000000"/>
                        </a:solidFill>
                        <a:effectLst/>
                        <a:latin typeface="新細明體"/>
                      </a:endParaRPr>
                    </a:p>
                  </a:txBody>
                  <a:tcPr marL="9525" marR="9525" marT="9525" marB="0" anchor="ctr"/>
                </a:tc>
              </a:tr>
              <a:tr h="255238">
                <a:tc>
                  <a:txBody>
                    <a:bodyPr/>
                    <a:lstStyle/>
                    <a:p>
                      <a:pPr algn="r" fontAlgn="ctr"/>
                      <a:r>
                        <a:rPr lang="en-US" altLang="zh-TW" sz="1200" u="none" strike="noStrike">
                          <a:effectLst/>
                        </a:rPr>
                        <a:t>6600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238.5</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388%</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43</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Straddle </a:t>
            </a:r>
            <a:r>
              <a:rPr lang="zh-TW" altLang="en-US" dirty="0" smtClean="0"/>
              <a:t>要買在「多價外」可隨交易人對指數的預期自由調整，如上所述當大行情沒有真正出現時，</a:t>
            </a:r>
            <a:r>
              <a:rPr lang="zh-TW" altLang="en-US" dirty="0"/>
              <a:t>買進越深價外</a:t>
            </a:r>
            <a:r>
              <a:rPr lang="zh-TW" altLang="en-US" dirty="0" smtClean="0"/>
              <a:t>的 </a:t>
            </a:r>
            <a:r>
              <a:rPr lang="en-US" altLang="zh-TW" dirty="0" smtClean="0"/>
              <a:t>straddle</a:t>
            </a:r>
            <a:r>
              <a:rPr lang="zh-TW" altLang="en-US" dirty="0" smtClean="0"/>
              <a:t> 風險越高</a:t>
            </a:r>
            <a:endParaRPr lang="en-US" altLang="zh-TW" dirty="0" smtClean="0"/>
          </a:p>
          <a:p>
            <a:endParaRPr lang="en-US" altLang="zh-TW" dirty="0"/>
          </a:p>
          <a:p>
            <a:r>
              <a:rPr lang="zh-TW" altLang="en-US" dirty="0" smtClean="0"/>
              <a:t>若無特殊市況</a:t>
            </a:r>
            <a:r>
              <a:rPr lang="zh-TW" altLang="en-US" dirty="0"/>
              <a:t>，</a:t>
            </a:r>
            <a:r>
              <a:rPr lang="zh-TW" altLang="en-US" dirty="0" smtClean="0"/>
              <a:t>交易人</a:t>
            </a:r>
            <a:r>
              <a:rPr lang="zh-TW" altLang="en-US" dirty="0"/>
              <a:t>完全不預測未來指數漲跌</a:t>
            </a:r>
            <a:r>
              <a:rPr lang="zh-TW" altLang="en-US" dirty="0" smtClean="0"/>
              <a:t>方向，勉強</a:t>
            </a:r>
            <a:r>
              <a:rPr lang="zh-TW" altLang="en-US" dirty="0"/>
              <a:t>套用</a:t>
            </a:r>
            <a:r>
              <a:rPr lang="zh-TW" altLang="en-US" dirty="0" smtClean="0"/>
              <a:t>買進 </a:t>
            </a:r>
            <a:r>
              <a:rPr lang="en-US" altLang="zh-TW" dirty="0" smtClean="0"/>
              <a:t>straddle </a:t>
            </a:r>
            <a:r>
              <a:rPr lang="zh-TW" altLang="en-US" dirty="0" smtClean="0"/>
              <a:t>或 </a:t>
            </a:r>
            <a:r>
              <a:rPr lang="en-US" altLang="zh-TW" dirty="0" smtClean="0"/>
              <a:t>strangle </a:t>
            </a:r>
            <a:r>
              <a:rPr lang="zh-TW" altLang="en-US" dirty="0" smtClean="0"/>
              <a:t>去</a:t>
            </a:r>
            <a:r>
              <a:rPr lang="zh-TW" altLang="en-US" dirty="0"/>
              <a:t>預期兩種方向較不妥</a:t>
            </a:r>
            <a:r>
              <a:rPr lang="zh-TW" altLang="en-US" dirty="0" smtClean="0"/>
              <a:t>適，除了無端多出一倍的權利金成本，大行情也不會常常出現</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000" dirty="0" smtClean="0"/>
              <a:t>–- </a:t>
            </a:r>
            <a:r>
              <a:rPr lang="zh-TW" altLang="en-US" sz="2000" dirty="0" smtClean="0"/>
              <a:t>跨</a:t>
            </a:r>
            <a:r>
              <a:rPr lang="zh-TW" altLang="en-US" sz="2000" dirty="0"/>
              <a:t>式與勒式（</a:t>
            </a:r>
            <a:r>
              <a:rPr lang="en-US" altLang="zh-TW" sz="2000" dirty="0"/>
              <a:t>straddle &amp; strangle</a:t>
            </a:r>
            <a:r>
              <a:rPr lang="zh-TW" altLang="en-US" sz="20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44</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若預期行情即將進入盤整期，如成交量低迷時，可賣出跨式部位收取權利金</a:t>
            </a:r>
            <a:endParaRPr lang="en-US" altLang="zh-TW" dirty="0" smtClean="0"/>
          </a:p>
          <a:p>
            <a:endParaRPr lang="en-US" altLang="zh-TW" dirty="0"/>
          </a:p>
          <a:p>
            <a:r>
              <a:rPr lang="zh-TW" altLang="en-US" dirty="0" smtClean="0"/>
              <a:t>同時賣出同口數的價平（</a:t>
            </a:r>
            <a:r>
              <a:rPr lang="en-US" altLang="zh-TW" dirty="0" smtClean="0"/>
              <a:t>6000</a:t>
            </a:r>
            <a:r>
              <a:rPr lang="zh-TW" altLang="en-US" dirty="0" smtClean="0"/>
              <a:t>）</a:t>
            </a:r>
            <a:r>
              <a:rPr lang="en-US" altLang="zh-TW" dirty="0" smtClean="0"/>
              <a:t>call </a:t>
            </a:r>
            <a:r>
              <a:rPr lang="zh-TW" altLang="en-US" dirty="0" smtClean="0"/>
              <a:t>與 </a:t>
            </a:r>
            <a:r>
              <a:rPr lang="en-US" altLang="zh-TW" dirty="0" smtClean="0"/>
              <a:t>put</a:t>
            </a:r>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賣出跨式（</a:t>
            </a:r>
            <a:r>
              <a:rPr lang="en-US" altLang="zh-TW" sz="2800" dirty="0" smtClean="0"/>
              <a:t>short straddle</a:t>
            </a:r>
            <a:r>
              <a:rPr lang="zh-TW" altLang="en-US" sz="2800" dirty="0" smtClean="0"/>
              <a:t>）</a:t>
            </a:r>
            <a:endParaRPr lang="zh-TW" altLang="en-US" sz="2800" dirty="0"/>
          </a:p>
        </p:txBody>
      </p:sp>
      <p:pic>
        <p:nvPicPr>
          <p:cNvPr id="2252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3949402"/>
            <a:ext cx="47625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45</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由於指數一定會波動，因此操作時心理壓力較大，漲也不安，跌也不安</a:t>
            </a:r>
            <a:endParaRPr lang="en-US" altLang="zh-TW" dirty="0" smtClean="0"/>
          </a:p>
          <a:p>
            <a:endParaRPr lang="en-US" altLang="zh-TW" dirty="0"/>
          </a:p>
          <a:p>
            <a:r>
              <a:rPr lang="zh-TW" altLang="en-US" dirty="0" smtClean="0"/>
              <a:t>若遇大漲大跌均會出現鉅額虧損，長期操作 </a:t>
            </a:r>
            <a:r>
              <a:rPr lang="en-US" altLang="zh-TW" dirty="0" smtClean="0"/>
              <a:t>short straddle </a:t>
            </a:r>
            <a:r>
              <a:rPr lang="zh-TW" altLang="en-US" dirty="0" smtClean="0"/>
              <a:t>策略風險高</a:t>
            </a:r>
            <a:endParaRPr lang="en-US" altLang="zh-TW" dirty="0" smtClean="0"/>
          </a:p>
          <a:p>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賣出</a:t>
            </a:r>
            <a:r>
              <a:rPr lang="zh-TW" altLang="en-US" sz="2800" dirty="0"/>
              <a:t>跨式（</a:t>
            </a:r>
            <a:r>
              <a:rPr lang="en-US" altLang="zh-TW" sz="2800" dirty="0"/>
              <a:t>short straddle</a:t>
            </a:r>
            <a:r>
              <a:rPr lang="zh-TW" altLang="en-US" sz="28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46</a:t>
            </a:fld>
            <a:endParaRPr lang="zh-TW" altLang="en-US"/>
          </a:p>
        </p:txBody>
      </p:sp>
    </p:spTree>
    <p:extLst>
      <p:ext uri="{BB962C8B-B14F-4D97-AF65-F5344CB8AC3E}">
        <p14:creationId xmlns:p14="http://schemas.microsoft.com/office/powerpoint/2010/main" val="35122415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從歷史資料來看，股市最大風險仍是「突發性變數」如地震、政變、</a:t>
            </a:r>
            <a:r>
              <a:rPr lang="en-US" altLang="zh-TW" dirty="0" smtClean="0"/>
              <a:t>911 </a:t>
            </a:r>
            <a:r>
              <a:rPr lang="zh-TW" altLang="en-US" dirty="0" smtClean="0"/>
              <a:t>等突發事件、匯率劇烈變動、戰爭、金融風爆等，每每遇到突發性利空時，大跌趨勢難以阻檔，賣出賣權受創也最深</a:t>
            </a:r>
            <a:endParaRPr lang="en-US" altLang="zh-TW" dirty="0" smtClean="0"/>
          </a:p>
          <a:p>
            <a:endParaRPr lang="en-US" altLang="zh-TW" dirty="0"/>
          </a:p>
          <a:p>
            <a:r>
              <a:rPr lang="zh-TW" altLang="en-US" dirty="0" smtClean="0"/>
              <a:t>賣出跨式同時若願意另外買進價外 </a:t>
            </a:r>
            <a:r>
              <a:rPr lang="en-US" altLang="zh-TW" dirty="0" smtClean="0"/>
              <a:t>put</a:t>
            </a:r>
            <a:r>
              <a:rPr lang="zh-TW" altLang="en-US" dirty="0" smtClean="0"/>
              <a:t>，少收若干權利金可減少此風險</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賣出</a:t>
            </a:r>
            <a:r>
              <a:rPr lang="zh-TW" altLang="en-US" sz="2800" dirty="0"/>
              <a:t>跨式（</a:t>
            </a:r>
            <a:r>
              <a:rPr lang="en-US" altLang="zh-TW" sz="2800" dirty="0"/>
              <a:t>short straddle</a:t>
            </a:r>
            <a:r>
              <a:rPr lang="zh-TW" altLang="en-US" sz="2800" dirty="0"/>
              <a:t>）</a:t>
            </a:r>
          </a:p>
        </p:txBody>
      </p:sp>
      <p:pic>
        <p:nvPicPr>
          <p:cNvPr id="2048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988" y="4365104"/>
            <a:ext cx="47625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47</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突發性利多較不常發生的原因</a:t>
            </a:r>
            <a:endParaRPr lang="en-US" altLang="zh-TW" dirty="0" smtClean="0"/>
          </a:p>
          <a:p>
            <a:endParaRPr lang="en-US" altLang="zh-TW" dirty="0" smtClean="0"/>
          </a:p>
          <a:p>
            <a:pPr lvl="1"/>
            <a:r>
              <a:rPr lang="zh-TW" altLang="en-US" dirty="0" smtClean="0"/>
              <a:t>企業獲利少有「突發」因子，突然大賺。雖然個別企業遇購併、財報超乎預期、人為炒作等因素仍會大漲，但要發生在大盤指數「所有個股」較不可能</a:t>
            </a:r>
            <a:endParaRPr lang="en-US" altLang="zh-TW" dirty="0" smtClean="0"/>
          </a:p>
          <a:p>
            <a:pPr lvl="1"/>
            <a:endParaRPr lang="en-US" altLang="zh-TW" dirty="0" smtClean="0"/>
          </a:p>
          <a:p>
            <a:pPr lvl="1"/>
            <a:r>
              <a:rPr lang="zh-TW" altLang="en-US" dirty="0" smtClean="0"/>
              <a:t>股市全面爆漲時，市值會鉅幅攀升，股東、經營者、投資機構</a:t>
            </a:r>
            <a:r>
              <a:rPr lang="en-US" altLang="zh-TW" dirty="0" smtClean="0"/>
              <a:t>…</a:t>
            </a:r>
            <a:r>
              <a:rPr lang="zh-TW" altLang="en-US" dirty="0" smtClean="0"/>
              <a:t>「實現獲利」的手段必然大量出籠，因此，上檔賣壓永遠存在；股市並非零和遊戲，多方遠多於空方，「伺機而賣」是其潛在行動，因此，整體市場不易全部漲停</a:t>
            </a:r>
            <a:endParaRPr lang="en-US" altLang="zh-TW" dirty="0" smtClean="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a:t>–- </a:t>
            </a:r>
            <a:r>
              <a:rPr lang="zh-TW" altLang="en-US" sz="2800" dirty="0"/>
              <a:t>賣出跨式（</a:t>
            </a:r>
            <a:r>
              <a:rPr lang="en-US" altLang="zh-TW" sz="2800" dirty="0"/>
              <a:t>short straddle</a:t>
            </a:r>
            <a:r>
              <a:rPr lang="zh-TW" altLang="en-US" sz="28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48</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類似 </a:t>
            </a:r>
            <a:r>
              <a:rPr lang="en-US" altLang="zh-TW" dirty="0" smtClean="0"/>
              <a:t>short straddle</a:t>
            </a:r>
            <a:r>
              <a:rPr lang="zh-TW" altLang="en-US" dirty="0" smtClean="0"/>
              <a:t>，獲利區間開越大風險越小，但相對的收到的權利金也少</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賣出勒式（</a:t>
            </a:r>
            <a:r>
              <a:rPr lang="en-US" altLang="zh-TW" sz="2800" dirty="0" smtClean="0"/>
              <a:t>short strangle</a:t>
            </a:r>
            <a:r>
              <a:rPr lang="zh-TW" altLang="en-US" sz="2800" dirty="0" smtClean="0"/>
              <a:t>）</a:t>
            </a:r>
            <a:endParaRPr lang="zh-TW" altLang="en-US" sz="2800" dirty="0"/>
          </a:p>
        </p:txBody>
      </p:sp>
      <p:pic>
        <p:nvPicPr>
          <p:cNvPr id="174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3717032"/>
            <a:ext cx="4762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49</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a:t>權利</a:t>
            </a:r>
            <a:r>
              <a:rPr lang="zh-TW" altLang="en-US" dirty="0" smtClean="0"/>
              <a:t>金：</a:t>
            </a:r>
            <a:endParaRPr lang="en-US" altLang="zh-TW" dirty="0" smtClean="0"/>
          </a:p>
          <a:p>
            <a:endParaRPr lang="en-US" altLang="zh-TW" dirty="0"/>
          </a:p>
          <a:p>
            <a:pPr lvl="1"/>
            <a:r>
              <a:rPr lang="zh-TW" altLang="en-US" dirty="0"/>
              <a:t>以 </a:t>
            </a:r>
            <a:r>
              <a:rPr lang="en-US" altLang="zh-TW" dirty="0"/>
              <a:t>6500 call </a:t>
            </a:r>
            <a:r>
              <a:rPr lang="zh-TW" altLang="en-US" dirty="0"/>
              <a:t>為</a:t>
            </a:r>
            <a:r>
              <a:rPr lang="zh-TW" altLang="en-US" dirty="0" smtClean="0"/>
              <a:t>例：如上述，</a:t>
            </a:r>
            <a:r>
              <a:rPr lang="en-US" altLang="zh-TW" dirty="0" smtClean="0"/>
              <a:t>6500 call </a:t>
            </a:r>
            <a:r>
              <a:rPr lang="zh-TW" altLang="en-US" dirty="0" smtClean="0"/>
              <a:t>買方有權在到期日以 </a:t>
            </a:r>
            <a:r>
              <a:rPr lang="en-US" altLang="zh-TW" dirty="0" smtClean="0"/>
              <a:t>6500 </a:t>
            </a:r>
            <a:r>
              <a:rPr lang="zh-TW" altLang="en-US" dirty="0" smtClean="0"/>
              <a:t>的價格買進台指期，</a:t>
            </a:r>
            <a:r>
              <a:rPr lang="zh-TW" altLang="en-US" dirty="0"/>
              <a:t>無論當天台指</a:t>
            </a:r>
            <a:r>
              <a:rPr lang="zh-TW" altLang="en-US" dirty="0" smtClean="0"/>
              <a:t>期價格多高</a:t>
            </a:r>
            <a:endParaRPr lang="en-US" altLang="zh-TW" dirty="0" smtClean="0"/>
          </a:p>
          <a:p>
            <a:pPr lvl="1"/>
            <a:endParaRPr lang="en-US" altLang="zh-TW" dirty="0" smtClean="0"/>
          </a:p>
          <a:p>
            <a:pPr lvl="1"/>
            <a:r>
              <a:rPr lang="zh-TW" altLang="en-US" dirty="0" smtClean="0"/>
              <a:t>為此「權利」買方需支付權利金給賣方</a:t>
            </a:r>
            <a:endParaRPr lang="en-US" altLang="zh-TW" dirty="0" smtClean="0"/>
          </a:p>
          <a:p>
            <a:pPr lvl="1"/>
            <a:endParaRPr lang="en-US" altLang="zh-TW" dirty="0" smtClean="0"/>
          </a:p>
          <a:p>
            <a:pPr lvl="1"/>
            <a:r>
              <a:rPr lang="zh-TW" altLang="en-US" dirty="0" smtClean="0"/>
              <a:t>賣方向買方收取權利金，代價是在到期日可能要以 </a:t>
            </a:r>
            <a:r>
              <a:rPr lang="en-US" altLang="zh-TW" dirty="0" smtClean="0"/>
              <a:t>6500 </a:t>
            </a:r>
            <a:r>
              <a:rPr lang="zh-TW" altLang="en-US" dirty="0" smtClean="0"/>
              <a:t>便宜賣出台指期給買方的風險</a:t>
            </a:r>
            <a:endParaRPr lang="en-US" altLang="zh-TW" dirty="0" smtClean="0"/>
          </a:p>
          <a:p>
            <a:pPr lvl="1"/>
            <a:endParaRPr lang="en-US" altLang="zh-TW" dirty="0"/>
          </a:p>
          <a:p>
            <a:pPr lvl="1"/>
            <a:r>
              <a:rPr lang="zh-TW" altLang="en-US" dirty="0" smtClean="0"/>
              <a:t>權利金由交易人依當時市況競價決定</a:t>
            </a:r>
            <a:endParaRPr lang="en-US" altLang="zh-TW" dirty="0" smtClean="0"/>
          </a:p>
          <a:p>
            <a:pPr lvl="1"/>
            <a:endParaRPr lang="en-US" altLang="zh-TW" dirty="0" smtClean="0"/>
          </a:p>
          <a:p>
            <a:pPr lvl="1"/>
            <a:endParaRPr lang="en-US" altLang="zh-TW" dirty="0" smtClean="0"/>
          </a:p>
        </p:txBody>
      </p:sp>
      <p:sp>
        <p:nvSpPr>
          <p:cNvPr id="3" name="標題 2"/>
          <p:cNvSpPr>
            <a:spLocks noGrp="1"/>
          </p:cNvSpPr>
          <p:nvPr>
            <p:ph type="title"/>
          </p:nvPr>
        </p:nvSpPr>
        <p:spPr/>
        <p:txBody>
          <a:bodyPr>
            <a:normAutofit/>
          </a:bodyPr>
          <a:lstStyle/>
          <a:p>
            <a:r>
              <a:rPr lang="zh-TW" altLang="en-US" dirty="0" smtClean="0"/>
              <a:t>台指選擇權市場機制</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5</a:t>
            </a:fld>
            <a:endParaRPr lang="zh-TW" altLang="en-US"/>
          </a:p>
        </p:txBody>
      </p:sp>
    </p:spTree>
    <p:extLst>
      <p:ext uri="{BB962C8B-B14F-4D97-AF65-F5344CB8AC3E}">
        <p14:creationId xmlns:p14="http://schemas.microsoft.com/office/powerpoint/2010/main" val="6854766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8"/>
            <a:ext cx="8229600" cy="5044016"/>
          </a:xfrm>
        </p:spPr>
        <p:txBody>
          <a:bodyPr/>
          <a:lstStyle/>
          <a:p>
            <a:r>
              <a:rPr lang="zh-TW" altLang="en-US" dirty="0" smtClean="0"/>
              <a:t>賣出勒式（或跨式）也可收入權利金，因此需繳保證金</a:t>
            </a:r>
            <a:endParaRPr lang="en-US" altLang="zh-TW" dirty="0" smtClean="0"/>
          </a:p>
          <a:p>
            <a:endParaRPr lang="en-US" altLang="zh-TW" dirty="0"/>
          </a:p>
          <a:p>
            <a:r>
              <a:rPr lang="zh-TW" altLang="en-US" dirty="0" smtClean="0">
                <a:solidFill>
                  <a:srgbClr val="FF0000"/>
                </a:solidFill>
              </a:rPr>
              <a:t>保證金 </a:t>
            </a:r>
            <a:r>
              <a:rPr lang="en-US" altLang="zh-TW" dirty="0" smtClean="0">
                <a:solidFill>
                  <a:srgbClr val="FF0000"/>
                </a:solidFill>
              </a:rPr>
              <a:t>= Max</a:t>
            </a:r>
            <a:r>
              <a:rPr lang="zh-TW" altLang="en-US" dirty="0" smtClean="0">
                <a:solidFill>
                  <a:srgbClr val="FF0000"/>
                </a:solidFill>
              </a:rPr>
              <a:t>（</a:t>
            </a:r>
            <a:r>
              <a:rPr lang="en-US" altLang="zh-TW" dirty="0" smtClean="0">
                <a:solidFill>
                  <a:srgbClr val="FF0000"/>
                </a:solidFill>
              </a:rPr>
              <a:t>call </a:t>
            </a:r>
            <a:r>
              <a:rPr lang="zh-TW" altLang="en-US" dirty="0" smtClean="0">
                <a:solidFill>
                  <a:srgbClr val="FF0000"/>
                </a:solidFill>
              </a:rPr>
              <a:t>保證金</a:t>
            </a:r>
            <a:r>
              <a:rPr lang="en-US" altLang="zh-TW" dirty="0" smtClean="0">
                <a:solidFill>
                  <a:srgbClr val="FF0000"/>
                </a:solidFill>
              </a:rPr>
              <a:t>, put </a:t>
            </a:r>
            <a:r>
              <a:rPr lang="zh-TW" altLang="en-US" dirty="0" smtClean="0">
                <a:solidFill>
                  <a:srgbClr val="FF0000"/>
                </a:solidFill>
              </a:rPr>
              <a:t>保證金）</a:t>
            </a:r>
            <a:endParaRPr lang="en-US" altLang="zh-TW" dirty="0" smtClean="0">
              <a:solidFill>
                <a:srgbClr val="FF0000"/>
              </a:solidFill>
            </a:endParaRPr>
          </a:p>
          <a:p>
            <a:pPr marL="109728" indent="0">
              <a:buNone/>
            </a:pPr>
            <a:r>
              <a:rPr lang="en-US" altLang="zh-TW" dirty="0" smtClean="0">
                <a:solidFill>
                  <a:srgbClr val="FF0000"/>
                </a:solidFill>
              </a:rPr>
              <a:t>		+ </a:t>
            </a:r>
            <a:r>
              <a:rPr lang="zh-TW" altLang="en-US" dirty="0" smtClean="0">
                <a:solidFill>
                  <a:srgbClr val="FF0000"/>
                </a:solidFill>
              </a:rPr>
              <a:t>保證金較少之權利金市值</a:t>
            </a:r>
            <a:endParaRPr lang="en-US" altLang="zh-TW" dirty="0">
              <a:solidFill>
                <a:srgbClr val="FF0000"/>
              </a:solidFill>
            </a:endParaRPr>
          </a:p>
          <a:p>
            <a:endParaRPr lang="en-US" altLang="zh-TW" dirty="0" smtClean="0"/>
          </a:p>
          <a:p>
            <a:pPr lvl="1"/>
            <a:r>
              <a:rPr lang="zh-TW" altLang="en-US" dirty="0" smtClean="0"/>
              <a:t>例如，</a:t>
            </a:r>
            <a:r>
              <a:rPr lang="en-US" altLang="zh-TW" dirty="0" smtClean="0"/>
              <a:t>short 5900 call</a:t>
            </a:r>
            <a:r>
              <a:rPr lang="zh-TW" altLang="en-US" dirty="0" smtClean="0"/>
              <a:t>，權利金 </a:t>
            </a:r>
            <a:r>
              <a:rPr lang="en-US" altLang="zh-TW" dirty="0" smtClean="0"/>
              <a:t>80</a:t>
            </a:r>
            <a:r>
              <a:rPr lang="zh-TW" altLang="en-US" dirty="0"/>
              <a:t> </a:t>
            </a:r>
            <a:r>
              <a:rPr lang="zh-TW" altLang="en-US" dirty="0" smtClean="0"/>
              <a:t>點，保證金 </a:t>
            </a:r>
            <a:r>
              <a:rPr lang="en-US" altLang="zh-TW" dirty="0" smtClean="0"/>
              <a:t>20000 </a:t>
            </a:r>
            <a:r>
              <a:rPr lang="zh-TW" altLang="en-US" dirty="0" smtClean="0"/>
              <a:t>元；</a:t>
            </a:r>
            <a:r>
              <a:rPr lang="en-US" altLang="zh-TW" dirty="0"/>
              <a:t> </a:t>
            </a:r>
            <a:r>
              <a:rPr lang="zh-TW" altLang="en-US" dirty="0" smtClean="0"/>
              <a:t>再 </a:t>
            </a:r>
            <a:r>
              <a:rPr lang="en-US" altLang="zh-TW" dirty="0" smtClean="0"/>
              <a:t>short 5700 put</a:t>
            </a:r>
            <a:r>
              <a:rPr lang="zh-TW" altLang="en-US" dirty="0" smtClean="0"/>
              <a:t>，</a:t>
            </a:r>
            <a:r>
              <a:rPr lang="zh-TW" altLang="en-US" dirty="0"/>
              <a:t>權利金 </a:t>
            </a:r>
            <a:r>
              <a:rPr lang="en-US" altLang="zh-TW" dirty="0" smtClean="0"/>
              <a:t>100</a:t>
            </a:r>
            <a:r>
              <a:rPr lang="zh-TW" altLang="en-US" dirty="0" smtClean="0"/>
              <a:t> </a:t>
            </a:r>
            <a:r>
              <a:rPr lang="zh-TW" altLang="en-US" dirty="0"/>
              <a:t>點，保證金 </a:t>
            </a:r>
            <a:r>
              <a:rPr lang="en-US" altLang="zh-TW" dirty="0" smtClean="0"/>
              <a:t>22000 </a:t>
            </a:r>
            <a:r>
              <a:rPr lang="zh-TW" altLang="en-US" dirty="0" smtClean="0"/>
              <a:t>元。</a:t>
            </a:r>
            <a:endParaRPr lang="en-US" altLang="zh-TW" dirty="0" smtClean="0"/>
          </a:p>
          <a:p>
            <a:pPr lvl="1"/>
            <a:endParaRPr lang="en-US" altLang="zh-TW" dirty="0" smtClean="0"/>
          </a:p>
          <a:p>
            <a:pPr lvl="1"/>
            <a:r>
              <a:rPr lang="zh-TW" altLang="en-US" dirty="0" smtClean="0"/>
              <a:t>應付保證金 </a:t>
            </a:r>
            <a:r>
              <a:rPr lang="en-US" altLang="zh-TW" dirty="0" smtClean="0"/>
              <a:t>= Max</a:t>
            </a:r>
            <a:r>
              <a:rPr lang="zh-TW" altLang="en-US" dirty="0" smtClean="0"/>
              <a:t>（</a:t>
            </a:r>
            <a:r>
              <a:rPr lang="en-US" altLang="zh-TW" dirty="0" smtClean="0"/>
              <a:t>20000, 22000</a:t>
            </a:r>
            <a:r>
              <a:rPr lang="zh-TW" altLang="en-US" dirty="0" smtClean="0"/>
              <a:t>）</a:t>
            </a:r>
            <a:r>
              <a:rPr lang="en-US" altLang="zh-TW" dirty="0" smtClean="0"/>
              <a:t>+ 80×50</a:t>
            </a:r>
            <a:endParaRPr lang="en-US" altLang="zh-TW" dirty="0"/>
          </a:p>
          <a:p>
            <a:pPr marL="393192" lvl="1" indent="0">
              <a:buNone/>
            </a:pPr>
            <a:r>
              <a:rPr lang="en-US" altLang="zh-TW" dirty="0"/>
              <a:t>	</a:t>
            </a:r>
            <a:r>
              <a:rPr lang="en-US" altLang="zh-TW" dirty="0" smtClean="0"/>
              <a:t>	    = 22000 + 4000 = 26000</a:t>
            </a:r>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賣出勒式（</a:t>
            </a:r>
            <a:r>
              <a:rPr lang="en-US" altLang="zh-TW" sz="2800" dirty="0" smtClean="0"/>
              <a:t>short strangle</a:t>
            </a:r>
            <a:r>
              <a:rPr lang="zh-TW" altLang="en-US" sz="2800" dirty="0" smtClean="0"/>
              <a:t>）</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50</a:t>
            </a:fld>
            <a:endParaRPr lang="zh-TW" altLang="en-US"/>
          </a:p>
        </p:txBody>
      </p:sp>
    </p:spTree>
    <p:extLst>
      <p:ext uri="{BB962C8B-B14F-4D97-AF65-F5344CB8AC3E}">
        <p14:creationId xmlns:p14="http://schemas.microsoft.com/office/powerpoint/2010/main" val="11917872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000" dirty="0"/>
              <a:t>–- </a:t>
            </a:r>
            <a:r>
              <a:rPr lang="zh-TW" altLang="en-US" sz="2000" dirty="0" smtClean="0"/>
              <a:t>蝶式與兀鷹式（</a:t>
            </a:r>
            <a:r>
              <a:rPr lang="en-US" altLang="zh-TW" sz="2000" dirty="0" smtClean="0"/>
              <a:t>butterfly </a:t>
            </a:r>
            <a:r>
              <a:rPr lang="en-US" altLang="zh-TW" sz="2000" dirty="0"/>
              <a:t>&amp; </a:t>
            </a:r>
            <a:r>
              <a:rPr lang="en-US" altLang="zh-TW" sz="2000" dirty="0" smtClean="0"/>
              <a:t>condor</a:t>
            </a:r>
            <a:r>
              <a:rPr lang="zh-TW" altLang="en-US" sz="2000" dirty="0" smtClean="0"/>
              <a:t>）</a:t>
            </a:r>
            <a:endParaRPr lang="zh-TW" altLang="en-US" sz="2000"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3182094"/>
            <a:ext cx="7858125"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51</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long butterfly </a:t>
            </a:r>
            <a:r>
              <a:rPr lang="zh-TW" altLang="en-US" dirty="0" smtClean="0"/>
              <a:t>用在預期指數即將陷入盤整時</a:t>
            </a:r>
            <a:endParaRPr lang="en-US" altLang="zh-TW" dirty="0" smtClean="0"/>
          </a:p>
          <a:p>
            <a:endParaRPr lang="en-US" altLang="zh-TW" dirty="0"/>
          </a:p>
          <a:p>
            <a:r>
              <a:rPr lang="zh-TW" altLang="en-US" dirty="0" smtClean="0"/>
              <a:t>由一組 </a:t>
            </a:r>
            <a:r>
              <a:rPr lang="en-US" altLang="zh-TW" dirty="0" smtClean="0"/>
              <a:t>bull spread </a:t>
            </a:r>
            <a:r>
              <a:rPr lang="zh-TW" altLang="en-US" dirty="0" smtClean="0"/>
              <a:t>和一組 </a:t>
            </a:r>
            <a:r>
              <a:rPr lang="en-US" altLang="zh-TW" dirty="0" smtClean="0"/>
              <a:t>bear spread </a:t>
            </a:r>
            <a:r>
              <a:rPr lang="zh-TW" altLang="en-US" dirty="0" smtClean="0"/>
              <a:t>構成</a:t>
            </a:r>
            <a:endParaRPr lang="en-US" altLang="zh-TW" dirty="0" smtClean="0"/>
          </a:p>
          <a:p>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蝶式（</a:t>
            </a:r>
            <a:r>
              <a:rPr lang="en-US" altLang="zh-TW" sz="2800" dirty="0" smtClean="0"/>
              <a:t>butterfly</a:t>
            </a:r>
            <a:r>
              <a:rPr lang="zh-TW" altLang="en-US" sz="2800" dirty="0" smtClean="0"/>
              <a:t>）</a:t>
            </a:r>
            <a:endParaRPr lang="zh-TW" altLang="en-US" sz="28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3212976"/>
            <a:ext cx="5715000"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52</a:t>
            </a:fld>
            <a:endParaRPr lang="zh-TW" altLang="en-US"/>
          </a:p>
        </p:txBody>
      </p:sp>
    </p:spTree>
    <p:extLst>
      <p:ext uri="{BB962C8B-B14F-4D97-AF65-F5344CB8AC3E}">
        <p14:creationId xmlns:p14="http://schemas.microsoft.com/office/powerpoint/2010/main" val="17314436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由於 </a:t>
            </a:r>
            <a:r>
              <a:rPr lang="en-US" altLang="zh-TW" dirty="0" smtClean="0"/>
              <a:t>spread </a:t>
            </a:r>
            <a:r>
              <a:rPr lang="zh-TW" altLang="en-US" dirty="0" smtClean="0"/>
              <a:t>可由 </a:t>
            </a:r>
            <a:r>
              <a:rPr lang="en-US" altLang="zh-TW" dirty="0" smtClean="0"/>
              <a:t>call </a:t>
            </a:r>
            <a:r>
              <a:rPr lang="zh-TW" altLang="en-US" dirty="0" smtClean="0"/>
              <a:t>構成也可由 </a:t>
            </a:r>
            <a:r>
              <a:rPr lang="en-US" altLang="zh-TW" dirty="0" smtClean="0"/>
              <a:t>put </a:t>
            </a:r>
            <a:r>
              <a:rPr lang="zh-TW" altLang="en-US" dirty="0" smtClean="0"/>
              <a:t>構成，組成 </a:t>
            </a:r>
            <a:r>
              <a:rPr lang="en-US" altLang="zh-TW" dirty="0" smtClean="0"/>
              <a:t>butterfly </a:t>
            </a:r>
            <a:r>
              <a:rPr lang="zh-TW" altLang="en-US" dirty="0" smtClean="0"/>
              <a:t>部位有以下</a:t>
            </a:r>
            <a:r>
              <a:rPr lang="zh-TW" altLang="en-US" dirty="0"/>
              <a:t>三</a:t>
            </a:r>
            <a:r>
              <a:rPr lang="zh-TW" altLang="en-US" dirty="0" smtClean="0"/>
              <a:t>種方式：</a:t>
            </a:r>
            <a:endParaRPr lang="en-US" altLang="zh-TW" dirty="0" smtClean="0"/>
          </a:p>
          <a:p>
            <a:endParaRPr lang="en-US" altLang="zh-TW" dirty="0" smtClean="0"/>
          </a:p>
          <a:p>
            <a:pPr lvl="1"/>
            <a:r>
              <a:rPr lang="en-US" altLang="zh-TW" dirty="0" smtClean="0"/>
              <a:t>Call butterfly</a:t>
            </a:r>
            <a:r>
              <a:rPr lang="zh-TW" altLang="en-US" dirty="0" smtClean="0"/>
              <a:t>：</a:t>
            </a:r>
            <a:r>
              <a:rPr lang="en-US" altLang="zh-TW" dirty="0" smtClean="0"/>
              <a:t>bull call spread + bear call spread</a:t>
            </a:r>
          </a:p>
          <a:p>
            <a:pPr lvl="1"/>
            <a:r>
              <a:rPr lang="en-US" altLang="zh-TW" dirty="0" smtClean="0"/>
              <a:t>Put butterfly</a:t>
            </a:r>
            <a:r>
              <a:rPr lang="zh-TW" altLang="en-US" dirty="0" smtClean="0"/>
              <a:t>：</a:t>
            </a:r>
            <a:r>
              <a:rPr lang="en-US" altLang="zh-TW" dirty="0" smtClean="0"/>
              <a:t>bull put </a:t>
            </a:r>
            <a:r>
              <a:rPr lang="en-US" altLang="zh-TW" dirty="0"/>
              <a:t>spread + bear </a:t>
            </a:r>
            <a:r>
              <a:rPr lang="en-US" altLang="zh-TW" dirty="0" smtClean="0"/>
              <a:t>put spread</a:t>
            </a:r>
            <a:endParaRPr lang="en-US" altLang="zh-TW" dirty="0"/>
          </a:p>
          <a:p>
            <a:pPr lvl="1"/>
            <a:r>
              <a:rPr lang="en-US" altLang="zh-TW" dirty="0" smtClean="0"/>
              <a:t>Iron butterfly</a:t>
            </a:r>
            <a:r>
              <a:rPr lang="zh-TW" altLang="en-US" dirty="0" smtClean="0"/>
              <a:t>：</a:t>
            </a:r>
            <a:r>
              <a:rPr lang="en-US" altLang="zh-TW" dirty="0" smtClean="0"/>
              <a:t>bull put spread </a:t>
            </a:r>
            <a:r>
              <a:rPr lang="en-US" altLang="zh-TW" dirty="0"/>
              <a:t>+ bear </a:t>
            </a:r>
            <a:r>
              <a:rPr lang="en-US" altLang="zh-TW" dirty="0" smtClean="0"/>
              <a:t>call spread</a:t>
            </a:r>
          </a:p>
          <a:p>
            <a:endParaRPr lang="en-US" altLang="zh-TW" dirty="0" smtClean="0"/>
          </a:p>
          <a:p>
            <a:r>
              <a:rPr lang="zh-TW" altLang="en-US" dirty="0" smtClean="0"/>
              <a:t>以上三部位</a:t>
            </a:r>
            <a:r>
              <a:rPr lang="zh-TW" altLang="en-US" dirty="0"/>
              <a:t>有完全一樣的結算價值，但權利金（或保證金）不同，交易人可依市況選擇較便宜的一</a:t>
            </a:r>
            <a:r>
              <a:rPr lang="zh-TW" altLang="en-US" dirty="0" smtClean="0"/>
              <a:t>方</a:t>
            </a:r>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蝶式（</a:t>
            </a:r>
            <a:r>
              <a:rPr lang="en-US" altLang="zh-TW" sz="2800" dirty="0" smtClean="0"/>
              <a:t>butterfly</a:t>
            </a:r>
            <a:r>
              <a:rPr lang="zh-TW" altLang="en-US" sz="2800" dirty="0" smtClean="0"/>
              <a:t>）</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53</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 Iron butterfly </a:t>
            </a:r>
            <a:r>
              <a:rPr lang="zh-TW" altLang="en-US" dirty="0" smtClean="0"/>
              <a:t>的一個例子如下：</a:t>
            </a:r>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pPr lvl="1"/>
            <a:r>
              <a:rPr lang="zh-TW" altLang="en-US" dirty="0" smtClean="0"/>
              <a:t>由於交易量的考量，</a:t>
            </a:r>
            <a:r>
              <a:rPr lang="en-US" altLang="zh-TW" dirty="0" smtClean="0"/>
              <a:t>iron butterfly </a:t>
            </a:r>
            <a:r>
              <a:rPr lang="zh-TW" altLang="en-US" dirty="0" smtClean="0"/>
              <a:t>常被使用。一般市場上價內選擇權交易量小，不易成交，而以上四個部位皆為價外。若想一次佈局</a:t>
            </a:r>
            <a:r>
              <a:rPr lang="zh-TW" altLang="en-US" dirty="0"/>
              <a:t>超過 </a:t>
            </a:r>
            <a:r>
              <a:rPr lang="en-US" altLang="zh-TW" dirty="0"/>
              <a:t>10 </a:t>
            </a:r>
            <a:r>
              <a:rPr lang="zh-TW" altLang="en-US" dirty="0"/>
              <a:t>口</a:t>
            </a:r>
            <a:r>
              <a:rPr lang="zh-TW" altLang="en-US" dirty="0" smtClean="0"/>
              <a:t>的 </a:t>
            </a:r>
            <a:r>
              <a:rPr lang="en-US" altLang="zh-TW" dirty="0" smtClean="0"/>
              <a:t>call butterfly </a:t>
            </a:r>
            <a:r>
              <a:rPr lang="zh-TW" altLang="en-US" dirty="0" smtClean="0"/>
              <a:t>或 </a:t>
            </a:r>
            <a:r>
              <a:rPr lang="en-US" altLang="zh-TW" dirty="0" smtClean="0"/>
              <a:t>put butterfly </a:t>
            </a:r>
            <a:r>
              <a:rPr lang="zh-TW" altLang="en-US" dirty="0" smtClean="0"/>
              <a:t>恐怕不容易</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蝶式（</a:t>
            </a:r>
            <a:r>
              <a:rPr lang="en-US" altLang="zh-TW" sz="2800" dirty="0" smtClean="0"/>
              <a:t>butterfly</a:t>
            </a:r>
            <a:r>
              <a:rPr lang="zh-TW" altLang="en-US" sz="2800" dirty="0" smtClean="0"/>
              <a:t>）</a:t>
            </a:r>
            <a:endParaRPr lang="zh-TW" altLang="en-US" sz="2800" dirty="0"/>
          </a:p>
        </p:txBody>
      </p:sp>
      <p:graphicFrame>
        <p:nvGraphicFramePr>
          <p:cNvPr id="3" name="表格 2"/>
          <p:cNvGraphicFramePr>
            <a:graphicFrameLocks noGrp="1"/>
          </p:cNvGraphicFramePr>
          <p:nvPr>
            <p:extLst>
              <p:ext uri="{D42A27DB-BD31-4B8C-83A1-F6EECF244321}">
                <p14:modId xmlns:p14="http://schemas.microsoft.com/office/powerpoint/2010/main" val="1427330306"/>
              </p:ext>
            </p:extLst>
          </p:nvPr>
        </p:nvGraphicFramePr>
        <p:xfrm>
          <a:off x="1907704" y="2060848"/>
          <a:ext cx="5256584" cy="1989185"/>
        </p:xfrm>
        <a:graphic>
          <a:graphicData uri="http://schemas.openxmlformats.org/drawingml/2006/table">
            <a:tbl>
              <a:tblPr>
                <a:tableStyleId>{5C22544A-7EE6-4342-B048-85BDC9FD1C3A}</a:tableStyleId>
              </a:tblPr>
              <a:tblGrid>
                <a:gridCol w="1036510"/>
                <a:gridCol w="1147564"/>
                <a:gridCol w="888436"/>
                <a:gridCol w="1147564"/>
                <a:gridCol w="1036510"/>
              </a:tblGrid>
              <a:tr h="212231">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gridSpan="2">
                  <a:txBody>
                    <a:bodyPr/>
                    <a:lstStyle/>
                    <a:p>
                      <a:pPr algn="ctr" fontAlgn="ctr"/>
                      <a:r>
                        <a:rPr lang="en-US" sz="1200" u="none" strike="noStrike">
                          <a:effectLst/>
                        </a:rPr>
                        <a:t>put</a:t>
                      </a:r>
                      <a:endParaRPr lang="en-US" sz="1200" b="0" i="0" u="none" strike="noStrike">
                        <a:solidFill>
                          <a:srgbClr val="000000"/>
                        </a:solidFill>
                        <a:effectLst/>
                        <a:latin typeface="新細明體"/>
                      </a:endParaRPr>
                    </a:p>
                  </a:txBody>
                  <a:tcPr marL="9525" marR="9525" marT="9525" marB="0" anchor="ctr"/>
                </a:tc>
                <a:tc hMerge="1">
                  <a:txBody>
                    <a:bodyPr/>
                    <a:lstStyle/>
                    <a:p>
                      <a:endParaRPr lang="zh-TW" altLang="en-US"/>
                    </a:p>
                  </a:txBody>
                  <a:tcPr/>
                </a:tc>
              </a:tr>
              <a:tr h="212231">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r>
              <a:tr h="380087">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52</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r>
              <a:tr h="212231">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r>
              <a:tr h="380087">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121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r>
              <a:tr h="212231">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r>
              <a:tr h="380087">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56</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6200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
        <p:nvSpPr>
          <p:cNvPr id="7" name="投影片編號版面配置區 6"/>
          <p:cNvSpPr>
            <a:spLocks noGrp="1"/>
          </p:cNvSpPr>
          <p:nvPr>
            <p:ph type="sldNum" sz="quarter" idx="12"/>
          </p:nvPr>
        </p:nvSpPr>
        <p:spPr/>
        <p:txBody>
          <a:bodyPr/>
          <a:lstStyle/>
          <a:p>
            <a:fld id="{61CE0EF3-BED3-4C45-BF26-D9A701798C12}" type="slidenum">
              <a:rPr lang="zh-TW" altLang="en-US" smtClean="0"/>
              <a:t>54</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Condor </a:t>
            </a:r>
            <a:r>
              <a:rPr lang="zh-TW" altLang="en-US" dirty="0" smtClean="0"/>
              <a:t>如 </a:t>
            </a:r>
            <a:r>
              <a:rPr lang="en-US" altLang="zh-TW" dirty="0" smtClean="0"/>
              <a:t>butterfly</a:t>
            </a:r>
            <a:r>
              <a:rPr lang="zh-TW" altLang="en-US" dirty="0" smtClean="0"/>
              <a:t>，也是由兩個 </a:t>
            </a:r>
            <a:r>
              <a:rPr lang="en-US" altLang="zh-TW" dirty="0" smtClean="0"/>
              <a:t>spread </a:t>
            </a:r>
            <a:r>
              <a:rPr lang="zh-TW" altLang="en-US" dirty="0" smtClean="0"/>
              <a:t>組合而成，差別在組成 </a:t>
            </a:r>
            <a:r>
              <a:rPr lang="en-US" altLang="zh-TW" dirty="0" smtClean="0"/>
              <a:t>butterfly </a:t>
            </a:r>
            <a:r>
              <a:rPr lang="zh-TW" altLang="en-US" dirty="0" smtClean="0"/>
              <a:t>的兩個 </a:t>
            </a:r>
            <a:r>
              <a:rPr lang="en-US" altLang="zh-TW" dirty="0" smtClean="0"/>
              <a:t>spread </a:t>
            </a:r>
            <a:r>
              <a:rPr lang="zh-TW" altLang="en-US" dirty="0" smtClean="0"/>
              <a:t>停利點相同，而組成 </a:t>
            </a:r>
            <a:r>
              <a:rPr lang="en-US" altLang="zh-TW" dirty="0" smtClean="0"/>
              <a:t>condor </a:t>
            </a:r>
            <a:r>
              <a:rPr lang="zh-TW" altLang="en-US" dirty="0"/>
              <a:t>的</a:t>
            </a:r>
            <a:r>
              <a:rPr lang="zh-TW" altLang="en-US" dirty="0" smtClean="0"/>
              <a:t>兩 </a:t>
            </a:r>
            <a:r>
              <a:rPr lang="en-US" altLang="zh-TW" dirty="0" smtClean="0"/>
              <a:t>spread </a:t>
            </a:r>
            <a:r>
              <a:rPr lang="zh-TW" altLang="en-US" dirty="0"/>
              <a:t>停利</a:t>
            </a:r>
            <a:r>
              <a:rPr lang="zh-TW" altLang="en-US" dirty="0" smtClean="0"/>
              <a:t>點不同</a:t>
            </a:r>
            <a:endParaRPr lang="en-US" altLang="zh-TW" dirty="0" smtClean="0"/>
          </a:p>
          <a:p>
            <a:endParaRPr lang="en-US" altLang="zh-TW" dirty="0"/>
          </a:p>
          <a:p>
            <a:r>
              <a:rPr lang="zh-TW" altLang="en-US" dirty="0" smtClean="0"/>
              <a:t>同樣用</a:t>
            </a:r>
            <a:r>
              <a:rPr lang="zh-TW" altLang="en-US" dirty="0"/>
              <a:t>在預期指數即將陷入盤整時</a:t>
            </a:r>
            <a:endParaRPr lang="en-US" altLang="zh-TW" dirty="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800" dirty="0" smtClean="0"/>
              <a:t>–- </a:t>
            </a:r>
            <a:r>
              <a:rPr lang="zh-TW" altLang="en-US" sz="2800" dirty="0" smtClean="0"/>
              <a:t>兀鷹式（</a:t>
            </a:r>
            <a:r>
              <a:rPr lang="en-US" altLang="zh-TW" sz="2800" dirty="0" smtClean="0"/>
              <a:t>condor</a:t>
            </a:r>
            <a:r>
              <a:rPr lang="zh-TW" altLang="en-US" sz="2800" dirty="0" smtClean="0"/>
              <a:t>）</a:t>
            </a:r>
            <a:endParaRPr lang="zh-TW" altLang="en-US" sz="2800" dirty="0"/>
          </a:p>
        </p:txBody>
      </p:sp>
      <p:pic>
        <p:nvPicPr>
          <p:cNvPr id="604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965401"/>
            <a:ext cx="4762500" cy="284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946351"/>
            <a:ext cx="47625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55</a:t>
            </a:fld>
            <a:endParaRPr lang="zh-TW" altLang="en-US"/>
          </a:p>
        </p:txBody>
      </p:sp>
    </p:spTree>
    <p:extLst>
      <p:ext uri="{BB962C8B-B14F-4D97-AF65-F5344CB8AC3E}">
        <p14:creationId xmlns:p14="http://schemas.microsoft.com/office/powerpoint/2010/main" val="11954041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同 </a:t>
            </a:r>
            <a:r>
              <a:rPr lang="en-US" altLang="zh-TW" dirty="0" smtClean="0"/>
              <a:t>butterfly</a:t>
            </a:r>
            <a:r>
              <a:rPr lang="zh-TW" altLang="en-US" dirty="0" smtClean="0"/>
              <a:t>，</a:t>
            </a:r>
            <a:r>
              <a:rPr lang="en-US" altLang="zh-TW" dirty="0" smtClean="0"/>
              <a:t>condor </a:t>
            </a:r>
            <a:r>
              <a:rPr lang="zh-TW" altLang="en-US" dirty="0" smtClean="0"/>
              <a:t>也有數種不同的組合方式。右表是全由 </a:t>
            </a:r>
            <a:r>
              <a:rPr lang="en-US" altLang="zh-TW" dirty="0" smtClean="0"/>
              <a:t>call </a:t>
            </a:r>
            <a:r>
              <a:rPr lang="zh-TW" altLang="en-US" dirty="0" smtClean="0"/>
              <a:t>組成的例子</a:t>
            </a:r>
            <a:endParaRPr lang="en-US" altLang="zh-TW" dirty="0" smtClean="0"/>
          </a:p>
          <a:p>
            <a:endParaRPr lang="en-US" altLang="zh-TW" dirty="0"/>
          </a:p>
          <a:p>
            <a:r>
              <a:rPr lang="zh-TW" altLang="en-US" dirty="0" smtClean="0"/>
              <a:t>下表比較了此兩種策略</a:t>
            </a:r>
            <a:endParaRPr lang="en-US" altLang="zh-TW" dirty="0" smtClean="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000" dirty="0"/>
              <a:t>–- </a:t>
            </a:r>
            <a:r>
              <a:rPr lang="zh-TW" altLang="en-US" sz="2000" dirty="0"/>
              <a:t>蝶式與兀鷹式（</a:t>
            </a:r>
            <a:r>
              <a:rPr lang="en-US" altLang="zh-TW" sz="2000" dirty="0"/>
              <a:t>butterfly &amp; condor</a:t>
            </a:r>
            <a:r>
              <a:rPr lang="zh-TW" altLang="en-US" sz="2000" dirty="0"/>
              <a:t>）</a:t>
            </a:r>
          </a:p>
        </p:txBody>
      </p:sp>
      <p:graphicFrame>
        <p:nvGraphicFramePr>
          <p:cNvPr id="3" name="表格 2"/>
          <p:cNvGraphicFramePr>
            <a:graphicFrameLocks noGrp="1"/>
          </p:cNvGraphicFramePr>
          <p:nvPr>
            <p:extLst>
              <p:ext uri="{D42A27DB-BD31-4B8C-83A1-F6EECF244321}">
                <p14:modId xmlns:p14="http://schemas.microsoft.com/office/powerpoint/2010/main" val="42127023"/>
              </p:ext>
            </p:extLst>
          </p:nvPr>
        </p:nvGraphicFramePr>
        <p:xfrm>
          <a:off x="5472782" y="2204864"/>
          <a:ext cx="3203674" cy="2381995"/>
        </p:xfrm>
        <a:graphic>
          <a:graphicData uri="http://schemas.openxmlformats.org/drawingml/2006/table">
            <a:tbl>
              <a:tblPr>
                <a:tableStyleId>{5C22544A-7EE6-4342-B048-85BDC9FD1C3A}</a:tableStyleId>
              </a:tblPr>
              <a:tblGrid>
                <a:gridCol w="1080757"/>
                <a:gridCol w="1196553"/>
                <a:gridCol w="926364"/>
              </a:tblGrid>
              <a:tr h="22964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2964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411265">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270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r>
              <a:tr h="22964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r>
              <a:tr h="411265">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r>
              <a:tr h="22964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93</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r>
              <a:tr h="229640">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r>
              <a:tr h="411265">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30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6300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3477622844"/>
              </p:ext>
            </p:extLst>
          </p:nvPr>
        </p:nvGraphicFramePr>
        <p:xfrm>
          <a:off x="1115615" y="5013176"/>
          <a:ext cx="7560841" cy="1468373"/>
        </p:xfrm>
        <a:graphic>
          <a:graphicData uri="http://schemas.openxmlformats.org/drawingml/2006/table">
            <a:tbl>
              <a:tblPr>
                <a:tableStyleId>{5C22544A-7EE6-4342-B048-85BDC9FD1C3A}</a:tableStyleId>
              </a:tblPr>
              <a:tblGrid>
                <a:gridCol w="2001272"/>
                <a:gridCol w="983384"/>
                <a:gridCol w="1436258"/>
                <a:gridCol w="1173159"/>
                <a:gridCol w="983384"/>
                <a:gridCol w="983384"/>
              </a:tblGrid>
              <a:tr h="440712">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最大報酬</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出現最大報酬的範圍</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獲利範圍</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獲利區間</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最大風險</a:t>
                      </a:r>
                      <a:endParaRPr lang="zh-TW" altLang="en-US" sz="1200" b="0" i="0" u="none" strike="noStrike">
                        <a:solidFill>
                          <a:srgbClr val="000000"/>
                        </a:solidFill>
                        <a:effectLst/>
                        <a:latin typeface="新細明體"/>
                      </a:endParaRPr>
                    </a:p>
                  </a:txBody>
                  <a:tcPr marL="9525" marR="9525" marT="9525" marB="0" anchor="ctr"/>
                </a:tc>
              </a:tr>
              <a:tr h="440712">
                <a:tc>
                  <a:txBody>
                    <a:bodyPr/>
                    <a:lstStyle/>
                    <a:p>
                      <a:pPr algn="l" fontAlgn="ctr"/>
                      <a:r>
                        <a:rPr lang="en-US" sz="1200" u="none" strike="noStrike">
                          <a:effectLst/>
                        </a:rPr>
                        <a:t>butterfly（5800 - 6000 - 6200）</a:t>
                      </a:r>
                      <a:endParaRPr 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154</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僅</a:t>
                      </a:r>
                      <a:r>
                        <a:rPr lang="en-US" altLang="zh-TW" sz="1200" u="none" strike="noStrike">
                          <a:effectLst/>
                        </a:rPr>
                        <a:t>6000</a:t>
                      </a:r>
                      <a:r>
                        <a:rPr lang="zh-TW" altLang="en-US" sz="1200" u="none" strike="noStrike">
                          <a:effectLst/>
                        </a:rPr>
                        <a:t>點一點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5846 - 6154</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308</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 </a:t>
                      </a:r>
                      <a:r>
                        <a:rPr lang="en-US" altLang="zh-TW" sz="1200" u="none" strike="noStrike" dirty="0">
                          <a:effectLst/>
                        </a:rPr>
                        <a:t>-46</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r>
              <a:tr h="586949">
                <a:tc>
                  <a:txBody>
                    <a:bodyPr/>
                    <a:lstStyle/>
                    <a:p>
                      <a:pPr algn="l" fontAlgn="ctr"/>
                      <a:r>
                        <a:rPr lang="en-US" sz="1200" u="none" strike="noStrike">
                          <a:effectLst/>
                        </a:rPr>
                        <a:t>condor（5800 - 6000 - 6100 -6300）</a:t>
                      </a:r>
                      <a:endParaRPr 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133</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6000-6100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5867 - 6233</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366</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 </a:t>
                      </a:r>
                      <a:r>
                        <a:rPr lang="en-US" altLang="zh-TW" sz="1200" u="none" strike="noStrike" dirty="0">
                          <a:effectLst/>
                        </a:rPr>
                        <a:t>-67</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
        <p:nvSpPr>
          <p:cNvPr id="8" name="投影片編號版面配置區 7"/>
          <p:cNvSpPr>
            <a:spLocks noGrp="1"/>
          </p:cNvSpPr>
          <p:nvPr>
            <p:ph type="sldNum" sz="quarter" idx="12"/>
          </p:nvPr>
        </p:nvSpPr>
        <p:spPr/>
        <p:txBody>
          <a:bodyPr/>
          <a:lstStyle/>
          <a:p>
            <a:fld id="{61CE0EF3-BED3-4C45-BF26-D9A701798C12}" type="slidenum">
              <a:rPr lang="zh-TW" altLang="en-US" smtClean="0"/>
              <a:t>56</a:t>
            </a:fld>
            <a:endParaRPr lang="zh-TW" altLang="en-US"/>
          </a:p>
        </p:txBody>
      </p:sp>
    </p:spTree>
    <p:extLst>
      <p:ext uri="{BB962C8B-B14F-4D97-AF65-F5344CB8AC3E}">
        <p14:creationId xmlns:p14="http://schemas.microsoft.com/office/powerpoint/2010/main" val="11954041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何時選用 </a:t>
            </a:r>
            <a:r>
              <a:rPr lang="en-US" altLang="zh-TW" dirty="0" smtClean="0"/>
              <a:t>butterfly</a:t>
            </a:r>
            <a:r>
              <a:rPr lang="zh-TW" altLang="en-US" dirty="0" smtClean="0"/>
              <a:t>？</a:t>
            </a:r>
            <a:r>
              <a:rPr lang="zh-TW" altLang="en-US" dirty="0"/>
              <a:t>何時選用 </a:t>
            </a:r>
            <a:r>
              <a:rPr lang="en-US" altLang="zh-TW" dirty="0" smtClean="0"/>
              <a:t>condor</a:t>
            </a:r>
            <a:r>
              <a:rPr lang="zh-TW" altLang="en-US" dirty="0" smtClean="0"/>
              <a:t>？</a:t>
            </a:r>
            <a:endParaRPr lang="en-US" altLang="zh-TW" dirty="0" smtClean="0"/>
          </a:p>
          <a:p>
            <a:endParaRPr lang="en-US" altLang="zh-TW" dirty="0" smtClean="0"/>
          </a:p>
          <a:p>
            <a:pPr lvl="1"/>
            <a:r>
              <a:rPr lang="zh-TW" altLang="en-US" dirty="0" smtClean="0"/>
              <a:t>若下單交易時期貨指數非 </a:t>
            </a:r>
            <a:r>
              <a:rPr lang="en-US" altLang="zh-TW" dirty="0" smtClean="0"/>
              <a:t>6000</a:t>
            </a:r>
            <a:r>
              <a:rPr lang="zh-TW" altLang="en-US" dirty="0" smtClean="0"/>
              <a:t>，也非 </a:t>
            </a:r>
            <a:r>
              <a:rPr lang="en-US" altLang="zh-TW" dirty="0" smtClean="0"/>
              <a:t>6100</a:t>
            </a:r>
            <a:r>
              <a:rPr lang="zh-TW" altLang="en-US" dirty="0" smtClean="0"/>
              <a:t>，而是 </a:t>
            </a:r>
            <a:r>
              <a:rPr lang="en-US" altLang="zh-TW" dirty="0" smtClean="0"/>
              <a:t>6050</a:t>
            </a:r>
            <a:r>
              <a:rPr lang="zh-TW" altLang="en-US" dirty="0" smtClean="0"/>
              <a:t>，若採用 </a:t>
            </a:r>
            <a:r>
              <a:rPr lang="en-US" altLang="zh-TW" dirty="0" smtClean="0"/>
              <a:t>butterfly</a:t>
            </a:r>
            <a:r>
              <a:rPr lang="zh-TW" altLang="en-US" dirty="0" smtClean="0"/>
              <a:t>，最大報酬出現點究竟要選在 </a:t>
            </a:r>
            <a:r>
              <a:rPr lang="en-US" altLang="zh-TW" dirty="0" smtClean="0"/>
              <a:t>6000 </a:t>
            </a:r>
            <a:r>
              <a:rPr lang="zh-TW" altLang="en-US" dirty="0" smtClean="0"/>
              <a:t>還是 </a:t>
            </a:r>
            <a:r>
              <a:rPr lang="en-US" altLang="zh-TW" dirty="0" smtClean="0"/>
              <a:t>6100</a:t>
            </a:r>
            <a:r>
              <a:rPr lang="zh-TW" altLang="en-US" dirty="0" smtClean="0"/>
              <a:t>？實在難以決擇。</a:t>
            </a:r>
            <a:endParaRPr lang="en-US" altLang="zh-TW" dirty="0" smtClean="0"/>
          </a:p>
          <a:p>
            <a:pPr lvl="1"/>
            <a:endParaRPr lang="en-US" altLang="zh-TW" dirty="0"/>
          </a:p>
          <a:p>
            <a:pPr lvl="1"/>
            <a:r>
              <a:rPr lang="zh-TW" altLang="en-US" dirty="0" smtClean="0"/>
              <a:t>但採用 </a:t>
            </a:r>
            <a:r>
              <a:rPr lang="en-US" altLang="zh-TW" dirty="0" smtClean="0"/>
              <a:t>condor </a:t>
            </a:r>
            <a:r>
              <a:rPr lang="zh-TW" altLang="en-US" dirty="0" smtClean="0"/>
              <a:t>則沒有此問題，將最大報酬出現的範圍控制在 </a:t>
            </a:r>
            <a:r>
              <a:rPr lang="en-US" altLang="zh-TW" dirty="0" smtClean="0"/>
              <a:t>6000 – 6100 </a:t>
            </a:r>
            <a:r>
              <a:rPr lang="zh-TW" altLang="en-US" dirty="0" smtClean="0"/>
              <a:t>即可</a:t>
            </a:r>
            <a:endParaRPr lang="en-US" altLang="zh-TW" dirty="0"/>
          </a:p>
          <a:p>
            <a:endParaRPr lang="en-US" altLang="zh-TW" dirty="0" smtClean="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000" dirty="0"/>
              <a:t>–- </a:t>
            </a:r>
            <a:r>
              <a:rPr lang="zh-TW" altLang="en-US" sz="2000" dirty="0"/>
              <a:t>蝶式與兀鷹式（</a:t>
            </a:r>
            <a:r>
              <a:rPr lang="en-US" altLang="zh-TW" sz="2000" dirty="0"/>
              <a:t>butterfly &amp; condor</a:t>
            </a:r>
            <a:r>
              <a:rPr lang="zh-TW" altLang="en-US" sz="20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57</a:t>
            </a:fld>
            <a:endParaRPr lang="zh-TW" altLang="en-US"/>
          </a:p>
        </p:txBody>
      </p:sp>
    </p:spTree>
    <p:extLst>
      <p:ext uri="{BB962C8B-B14F-4D97-AF65-F5344CB8AC3E}">
        <p14:creationId xmlns:p14="http://schemas.microsoft.com/office/powerpoint/2010/main" val="11954041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long butterfly </a:t>
            </a:r>
            <a:r>
              <a:rPr lang="zh-TW" altLang="en-US" dirty="0" smtClean="0"/>
              <a:t>是預期到期日指數將落在某「預期區間」之內，</a:t>
            </a:r>
            <a:r>
              <a:rPr lang="en-US" altLang="zh-TW" dirty="0" smtClean="0"/>
              <a:t>short butterfly </a:t>
            </a:r>
            <a:r>
              <a:rPr lang="zh-TW" altLang="en-US" dirty="0" smtClean="0"/>
              <a:t>則是預期指數</a:t>
            </a:r>
            <a:r>
              <a:rPr lang="zh-TW" altLang="en-US" dirty="0"/>
              <a:t>將落在某「預期區間</a:t>
            </a:r>
            <a:r>
              <a:rPr lang="zh-TW" altLang="en-US" dirty="0" smtClean="0"/>
              <a:t>」</a:t>
            </a:r>
            <a:r>
              <a:rPr lang="zh-TW" altLang="en-US" dirty="0" smtClean="0">
                <a:solidFill>
                  <a:srgbClr val="FF0000"/>
                </a:solidFill>
              </a:rPr>
              <a:t>之外</a:t>
            </a:r>
            <a:r>
              <a:rPr lang="zh-TW" altLang="en-US" dirty="0" smtClean="0"/>
              <a:t>的策略</a:t>
            </a:r>
            <a:endParaRPr lang="en-US" altLang="zh-TW" dirty="0" smtClean="0"/>
          </a:p>
          <a:p>
            <a:endParaRPr lang="en-US" altLang="zh-TW" dirty="0">
              <a:solidFill>
                <a:srgbClr val="FF0000"/>
              </a:solidFill>
            </a:endParaRPr>
          </a:p>
          <a:p>
            <a:endParaRPr lang="zh-TW" altLang="en-US" dirty="0">
              <a:solidFill>
                <a:srgbClr val="FF0000"/>
              </a:solidFill>
            </a:endParaRPr>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400" dirty="0" smtClean="0"/>
              <a:t>–- </a:t>
            </a:r>
            <a:r>
              <a:rPr lang="zh-TW" altLang="en-US" sz="2400" dirty="0" smtClean="0"/>
              <a:t>賣出蝶式（</a:t>
            </a:r>
            <a:r>
              <a:rPr lang="en-US" altLang="zh-TW" sz="2400" dirty="0" smtClean="0"/>
              <a:t>short butterfly</a:t>
            </a:r>
            <a:r>
              <a:rPr lang="zh-TW" altLang="en-US" sz="2400" dirty="0" smtClean="0"/>
              <a:t>）</a:t>
            </a:r>
            <a:endParaRPr lang="zh-TW" altLang="en-US" sz="2400" dirty="0"/>
          </a:p>
        </p:txBody>
      </p:sp>
      <p:pic>
        <p:nvPicPr>
          <p:cNvPr id="573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221088"/>
            <a:ext cx="6943629"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58</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使用時機（類似 </a:t>
            </a:r>
            <a:r>
              <a:rPr lang="en-US" altLang="zh-TW" dirty="0" smtClean="0"/>
              <a:t>long straddle</a:t>
            </a:r>
            <a:r>
              <a:rPr lang="zh-TW" altLang="en-US" dirty="0" smtClean="0"/>
              <a:t>）：</a:t>
            </a:r>
            <a:endParaRPr lang="en-US" altLang="zh-TW" dirty="0" smtClean="0"/>
          </a:p>
          <a:p>
            <a:pPr lvl="1"/>
            <a:r>
              <a:rPr lang="zh-TW" altLang="en-US" dirty="0" smtClean="0"/>
              <a:t>預期指數盤整將結束，大波動行情即將展開</a:t>
            </a:r>
            <a:endParaRPr lang="en-US" altLang="zh-TW" dirty="0" smtClean="0"/>
          </a:p>
          <a:p>
            <a:pPr lvl="1"/>
            <a:r>
              <a:rPr lang="zh-TW" altLang="en-US" dirty="0" smtClean="0"/>
              <a:t>進入結算週時，預防指數大幅回跌</a:t>
            </a:r>
            <a:endParaRPr lang="en-US" altLang="zh-TW" dirty="0" smtClean="0"/>
          </a:p>
          <a:p>
            <a:endParaRPr lang="en-US" altLang="zh-TW" dirty="0" smtClean="0"/>
          </a:p>
          <a:p>
            <a:r>
              <a:rPr lang="en-US" altLang="zh-TW" dirty="0" smtClean="0"/>
              <a:t>butterfly &amp; condor </a:t>
            </a:r>
            <a:r>
              <a:rPr lang="zh-TW" altLang="en-US" dirty="0" smtClean="0"/>
              <a:t>應在市場波動大時買進，波動小時賣出</a:t>
            </a:r>
            <a:endParaRPr lang="en-US" altLang="zh-TW" dirty="0" smtClean="0"/>
          </a:p>
          <a:p>
            <a:endParaRPr lang="en-US" altLang="zh-TW" dirty="0"/>
          </a:p>
          <a:p>
            <a:r>
              <a:rPr lang="zh-TW" altLang="en-US" dirty="0" smtClean="0"/>
              <a:t>歷史資料顯示，每個月指數結算漲跌超過 </a:t>
            </a:r>
            <a:r>
              <a:rPr lang="en-US" altLang="zh-TW" dirty="0" smtClean="0"/>
              <a:t>150 </a:t>
            </a:r>
            <a:r>
              <a:rPr lang="zh-TW" altLang="en-US" dirty="0" smtClean="0"/>
              <a:t>點的機會甚多，</a:t>
            </a:r>
            <a:r>
              <a:rPr lang="zh-TW" altLang="en-US" dirty="0" smtClean="0">
                <a:solidFill>
                  <a:srgbClr val="FF0000"/>
                </a:solidFill>
              </a:rPr>
              <a:t>過去數年間</a:t>
            </a:r>
            <a:r>
              <a:rPr lang="zh-TW" altLang="en-US" dirty="0" smtClean="0"/>
              <a:t>操作 </a:t>
            </a:r>
            <a:r>
              <a:rPr lang="en-US" altLang="zh-TW" dirty="0" smtClean="0"/>
              <a:t>short butterfly </a:t>
            </a:r>
            <a:r>
              <a:rPr lang="zh-TW" altLang="en-US" dirty="0" smtClean="0"/>
              <a:t>較 </a:t>
            </a:r>
            <a:r>
              <a:rPr lang="en-US" altLang="zh-TW" dirty="0" smtClean="0"/>
              <a:t>long butterfly </a:t>
            </a:r>
            <a:r>
              <a:rPr lang="zh-TW" altLang="en-US" dirty="0" smtClean="0"/>
              <a:t>勝算大</a:t>
            </a:r>
            <a:endParaRPr lang="en-US" altLang="zh-TW" dirty="0" smtClean="0"/>
          </a:p>
          <a:p>
            <a:endParaRPr lang="en-US" altLang="zh-TW" dirty="0"/>
          </a:p>
          <a:p>
            <a:endParaRPr lang="en-US" altLang="zh-TW" dirty="0" smtClean="0"/>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400" dirty="0"/>
              <a:t>–- </a:t>
            </a:r>
            <a:r>
              <a:rPr lang="zh-TW" altLang="en-US" sz="2400" dirty="0"/>
              <a:t>賣出蝶式（</a:t>
            </a:r>
            <a:r>
              <a:rPr lang="en-US" altLang="zh-TW" sz="2400" dirty="0"/>
              <a:t>short butterfly</a:t>
            </a:r>
            <a:r>
              <a:rPr lang="zh-TW" altLang="en-US" sz="24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59</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lstStyle/>
          <a:p>
            <a:endParaRPr lang="zh-TW" altLang="en-US" dirty="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0"/>
            <a:ext cx="90487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6</a:t>
            </a:fld>
            <a:endParaRPr lang="zh-TW" altLang="en-US"/>
          </a:p>
        </p:txBody>
      </p:sp>
    </p:spTree>
    <p:extLst>
      <p:ext uri="{BB962C8B-B14F-4D97-AF65-F5344CB8AC3E}">
        <p14:creationId xmlns:p14="http://schemas.microsoft.com/office/powerpoint/2010/main" val="27753008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若預期指數將陷入盤整但稍微偏向多頭，可使用以下 </a:t>
            </a:r>
            <a:r>
              <a:rPr lang="en-US" altLang="zh-TW" dirty="0" smtClean="0"/>
              <a:t>long modified butterfly </a:t>
            </a:r>
            <a:r>
              <a:rPr lang="zh-TW" altLang="en-US" dirty="0" smtClean="0"/>
              <a:t>部位</a:t>
            </a:r>
            <a:endParaRPr lang="en-US" altLang="zh-TW" dirty="0" smtClean="0"/>
          </a:p>
          <a:p>
            <a:endParaRPr lang="en-US" altLang="zh-TW" dirty="0"/>
          </a:p>
          <a:p>
            <a:r>
              <a:rPr lang="zh-TW" altLang="en-US" dirty="0" smtClean="0"/>
              <a:t>當然，也可偏空調整，只要將 </a:t>
            </a:r>
            <a:r>
              <a:rPr lang="en-US" altLang="zh-TW" dirty="0" smtClean="0"/>
              <a:t>short call </a:t>
            </a:r>
            <a:r>
              <a:rPr lang="zh-TW" altLang="en-US" dirty="0" smtClean="0"/>
              <a:t>部位的履約價往上移即可</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 </a:t>
            </a:r>
            <a:r>
              <a:rPr lang="en-US" altLang="zh-TW" sz="2400" dirty="0" smtClean="0"/>
              <a:t>–- </a:t>
            </a:r>
            <a:r>
              <a:rPr lang="zh-TW" altLang="en-US" sz="2400" dirty="0" smtClean="0"/>
              <a:t>調整蝶式（</a:t>
            </a:r>
            <a:r>
              <a:rPr lang="en-US" altLang="zh-TW" sz="2400" dirty="0" smtClean="0"/>
              <a:t>modified butterfly</a:t>
            </a:r>
            <a:r>
              <a:rPr lang="zh-TW" altLang="en-US" sz="2400" dirty="0" smtClean="0"/>
              <a:t>）</a:t>
            </a:r>
            <a:endParaRPr lang="zh-TW" alt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941168"/>
            <a:ext cx="6696744" cy="1752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表格 4"/>
          <p:cNvGraphicFramePr>
            <a:graphicFrameLocks noGrp="1"/>
          </p:cNvGraphicFramePr>
          <p:nvPr>
            <p:extLst>
              <p:ext uri="{D42A27DB-BD31-4B8C-83A1-F6EECF244321}">
                <p14:modId xmlns:p14="http://schemas.microsoft.com/office/powerpoint/2010/main" val="993157462"/>
              </p:ext>
            </p:extLst>
          </p:nvPr>
        </p:nvGraphicFramePr>
        <p:xfrm>
          <a:off x="5652121" y="3840832"/>
          <a:ext cx="2880319" cy="1676400"/>
        </p:xfrm>
        <a:graphic>
          <a:graphicData uri="http://schemas.openxmlformats.org/drawingml/2006/table">
            <a:tbl>
              <a:tblPr>
                <a:tableStyleId>{5C22544A-7EE6-4342-B048-85BDC9FD1C3A}</a:tableStyleId>
              </a:tblPr>
              <a:tblGrid>
                <a:gridCol w="971674"/>
                <a:gridCol w="1075782"/>
                <a:gridCol w="832863"/>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dirty="0">
                          <a:effectLst/>
                        </a:rPr>
                        <a:t>履約價</a:t>
                      </a: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270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2</a:t>
                      </a:r>
                      <a:r>
                        <a:rPr lang="zh-TW" altLang="en-US" sz="1200" u="none" strike="noStrike">
                          <a:effectLst/>
                        </a:rPr>
                        <a:t>口 </a:t>
                      </a:r>
                      <a:r>
                        <a:rPr lang="en-US" altLang="zh-TW" sz="1200" u="none" strike="noStrike">
                          <a:effectLst/>
                        </a:rPr>
                        <a:t>× 93</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6100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6200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30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6300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
        <p:nvSpPr>
          <p:cNvPr id="8" name="投影片編號版面配置區 7"/>
          <p:cNvSpPr>
            <a:spLocks noGrp="1"/>
          </p:cNvSpPr>
          <p:nvPr>
            <p:ph type="sldNum" sz="quarter" idx="12"/>
          </p:nvPr>
        </p:nvSpPr>
        <p:spPr/>
        <p:txBody>
          <a:bodyPr/>
          <a:lstStyle/>
          <a:p>
            <a:fld id="{61CE0EF3-BED3-4C45-BF26-D9A701798C12}" type="slidenum">
              <a:rPr lang="zh-TW" altLang="en-US" smtClean="0"/>
              <a:t>60</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400" dirty="0" smtClean="0"/>
              <a:t>–- </a:t>
            </a:r>
            <a:r>
              <a:rPr lang="zh-TW" altLang="en-US" sz="2400" dirty="0" smtClean="0"/>
              <a:t>合成</a:t>
            </a:r>
            <a:r>
              <a:rPr lang="zh-TW" altLang="en-US" sz="2400" dirty="0"/>
              <a:t>期貨（</a:t>
            </a:r>
            <a:r>
              <a:rPr lang="en-US" altLang="zh-TW" sz="2400" dirty="0"/>
              <a:t>synthetic future</a:t>
            </a:r>
            <a:r>
              <a:rPr lang="zh-TW" altLang="en-US" sz="2400"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976214"/>
            <a:ext cx="785812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2"/>
          </p:nvPr>
        </p:nvSpPr>
        <p:spPr/>
        <p:txBody>
          <a:bodyPr/>
          <a:lstStyle/>
          <a:p>
            <a:fld id="{61CE0EF3-BED3-4C45-BF26-D9A701798C12}" type="slidenum">
              <a:rPr lang="zh-TW" altLang="en-US" smtClean="0"/>
              <a:t>61</a:t>
            </a:fld>
            <a:endParaRPr lang="zh-TW" altLang="en-US"/>
          </a:p>
        </p:txBody>
      </p:sp>
    </p:spTree>
    <p:extLst>
      <p:ext uri="{BB962C8B-B14F-4D97-AF65-F5344CB8AC3E}">
        <p14:creationId xmlns:p14="http://schemas.microsoft.com/office/powerpoint/2010/main" val="29084491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在同一個履約價（如 </a:t>
            </a:r>
            <a:r>
              <a:rPr lang="en-US" altLang="zh-TW" dirty="0" smtClean="0"/>
              <a:t>6000</a:t>
            </a:r>
            <a:r>
              <a:rPr lang="zh-TW" altLang="en-US" dirty="0" smtClean="0"/>
              <a:t>）</a:t>
            </a:r>
            <a:r>
              <a:rPr lang="en-US" altLang="zh-TW" dirty="0" smtClean="0"/>
              <a:t>long call + short put </a:t>
            </a:r>
            <a:r>
              <a:rPr lang="zh-TW" altLang="en-US" dirty="0" smtClean="0"/>
              <a:t>等同於做多期貨：</a:t>
            </a:r>
            <a:endParaRPr lang="en-US" altLang="zh-TW" dirty="0" smtClean="0"/>
          </a:p>
          <a:p>
            <a:pPr lvl="1"/>
            <a:r>
              <a:rPr lang="en-US" altLang="zh-TW" dirty="0"/>
              <a:t>long call </a:t>
            </a:r>
            <a:r>
              <a:rPr lang="zh-TW" altLang="en-US" dirty="0" smtClean="0"/>
              <a:t>表示結算日有權以 </a:t>
            </a:r>
            <a:r>
              <a:rPr lang="en-US" altLang="zh-TW" dirty="0" smtClean="0"/>
              <a:t>6000 </a:t>
            </a:r>
            <a:r>
              <a:rPr lang="zh-TW" altLang="en-US" dirty="0" smtClean="0"/>
              <a:t>買進</a:t>
            </a:r>
            <a:r>
              <a:rPr lang="zh-TW" altLang="en-US" dirty="0"/>
              <a:t>台指期貨</a:t>
            </a:r>
            <a:r>
              <a:rPr lang="zh-TW" altLang="en-US" dirty="0" smtClean="0"/>
              <a:t>契約</a:t>
            </a:r>
            <a:endParaRPr lang="en-US" altLang="zh-TW" dirty="0" smtClean="0"/>
          </a:p>
          <a:p>
            <a:pPr lvl="1"/>
            <a:r>
              <a:rPr lang="en-US" altLang="zh-TW" dirty="0" smtClean="0"/>
              <a:t>short put </a:t>
            </a:r>
            <a:r>
              <a:rPr lang="zh-TW" altLang="en-US" dirty="0" smtClean="0"/>
              <a:t>表示結算日有義務以 </a:t>
            </a:r>
            <a:r>
              <a:rPr lang="en-US" altLang="zh-TW" dirty="0"/>
              <a:t>6000 </a:t>
            </a:r>
            <a:r>
              <a:rPr lang="zh-TW" altLang="en-US" dirty="0" smtClean="0"/>
              <a:t>賣出台指期貨契約</a:t>
            </a:r>
            <a:endParaRPr lang="en-US" altLang="zh-TW" dirty="0" smtClean="0"/>
          </a:p>
          <a:p>
            <a:pPr lvl="1"/>
            <a:r>
              <a:rPr lang="zh-TW" altLang="en-US" dirty="0" smtClean="0"/>
              <a:t>口訣：買買賣賣 </a:t>
            </a:r>
            <a:r>
              <a:rPr lang="en-US" altLang="zh-TW" dirty="0" smtClean="0"/>
              <a:t>= </a:t>
            </a:r>
            <a:r>
              <a:rPr lang="zh-TW" altLang="en-US" dirty="0" smtClean="0"/>
              <a:t>期貨</a:t>
            </a:r>
            <a:endParaRPr lang="en-US" altLang="zh-TW" dirty="0" smtClean="0"/>
          </a:p>
          <a:p>
            <a:pPr lvl="1"/>
            <a:endParaRPr lang="en-US" altLang="zh-TW" dirty="0"/>
          </a:p>
          <a:p>
            <a:r>
              <a:rPr lang="zh-TW" altLang="en-US" dirty="0"/>
              <a:t>利用履約價 </a:t>
            </a:r>
            <a:r>
              <a:rPr lang="en-US" altLang="zh-TW" dirty="0"/>
              <a:t>6000 </a:t>
            </a:r>
            <a:r>
              <a:rPr lang="zh-TW" altLang="en-US" dirty="0"/>
              <a:t>選擇權組成期貨</a:t>
            </a:r>
            <a:r>
              <a:rPr lang="zh-TW" altLang="en-US" dirty="0" smtClean="0"/>
              <a:t>，代表</a:t>
            </a:r>
            <a:r>
              <a:rPr lang="zh-TW" altLang="en-US" dirty="0"/>
              <a:t>「買進期貨 </a:t>
            </a:r>
            <a:r>
              <a:rPr lang="en-US" altLang="zh-TW" dirty="0"/>
              <a:t>6000 </a:t>
            </a:r>
            <a:r>
              <a:rPr lang="zh-TW" altLang="en-US" dirty="0"/>
              <a:t>點」，而此組合單成本支出 </a:t>
            </a:r>
            <a:r>
              <a:rPr lang="en-US" altLang="zh-TW" dirty="0"/>
              <a:t>19 </a:t>
            </a:r>
            <a:r>
              <a:rPr lang="zh-TW" altLang="en-US" dirty="0"/>
              <a:t>點，也就是買到了 </a:t>
            </a:r>
            <a:r>
              <a:rPr lang="en-US" altLang="zh-TW" dirty="0"/>
              <a:t>6019 </a:t>
            </a:r>
            <a:r>
              <a:rPr lang="zh-TW" altLang="en-US" dirty="0"/>
              <a:t>點，比當時台指期 </a:t>
            </a:r>
            <a:r>
              <a:rPr lang="en-US" altLang="zh-TW" dirty="0"/>
              <a:t>6023 </a:t>
            </a:r>
            <a:r>
              <a:rPr lang="zh-TW" altLang="en-US" dirty="0"/>
              <a:t>點便宜了</a:t>
            </a:r>
            <a:r>
              <a:rPr lang="en-US" altLang="zh-TW" dirty="0"/>
              <a:t> 4 </a:t>
            </a:r>
            <a:r>
              <a:rPr lang="zh-TW" altLang="en-US" dirty="0"/>
              <a:t>點</a:t>
            </a:r>
          </a:p>
          <a:p>
            <a:endParaRPr lang="en-US" altLang="zh-TW" dirty="0" smtClean="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400" dirty="0" smtClean="0"/>
              <a:t>–- </a:t>
            </a:r>
            <a:r>
              <a:rPr lang="zh-TW" altLang="en-US" sz="2400" dirty="0" smtClean="0"/>
              <a:t>合成</a:t>
            </a:r>
            <a:r>
              <a:rPr lang="zh-TW" altLang="en-US" sz="2400" dirty="0"/>
              <a:t>期貨（</a:t>
            </a:r>
            <a:r>
              <a:rPr lang="en-US" altLang="zh-TW" sz="2400" dirty="0"/>
              <a:t>synthetic future</a:t>
            </a:r>
            <a:r>
              <a:rPr lang="zh-TW" altLang="en-US" sz="2400" dirty="0"/>
              <a:t>）</a:t>
            </a:r>
          </a:p>
        </p:txBody>
      </p:sp>
      <p:graphicFrame>
        <p:nvGraphicFramePr>
          <p:cNvPr id="6" name="表格 5"/>
          <p:cNvGraphicFramePr>
            <a:graphicFrameLocks noGrp="1"/>
          </p:cNvGraphicFramePr>
          <p:nvPr>
            <p:extLst>
              <p:ext uri="{D42A27DB-BD31-4B8C-83A1-F6EECF244321}">
                <p14:modId xmlns:p14="http://schemas.microsoft.com/office/powerpoint/2010/main" val="3840546495"/>
              </p:ext>
            </p:extLst>
          </p:nvPr>
        </p:nvGraphicFramePr>
        <p:xfrm>
          <a:off x="5220072" y="5729188"/>
          <a:ext cx="3334990" cy="724148"/>
        </p:xfrm>
        <a:graphic>
          <a:graphicData uri="http://schemas.openxmlformats.org/drawingml/2006/table">
            <a:tbl>
              <a:tblPr>
                <a:tableStyleId>{5C22544A-7EE6-4342-B048-85BDC9FD1C3A}</a:tableStyleId>
              </a:tblPr>
              <a:tblGrid>
                <a:gridCol w="1261888"/>
                <a:gridCol w="811214"/>
                <a:gridCol w="1261888"/>
              </a:tblGrid>
              <a:tr h="259467">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r>
              <a:tr h="464681">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1</a:t>
                      </a:r>
                      <a:r>
                        <a:rPr lang="zh-TW" altLang="en-US" sz="1200" u="none" strike="noStrike" dirty="0">
                          <a:effectLst/>
                        </a:rPr>
                        <a:t>口 </a:t>
                      </a:r>
                      <a:r>
                        <a:rPr lang="en-US" altLang="zh-TW" sz="1200" u="none" strike="noStrike" dirty="0">
                          <a:effectLst/>
                        </a:rPr>
                        <a:t>× 121</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
        <p:nvSpPr>
          <p:cNvPr id="8" name="投影片編號版面配置區 7"/>
          <p:cNvSpPr>
            <a:spLocks noGrp="1"/>
          </p:cNvSpPr>
          <p:nvPr>
            <p:ph type="sldNum" sz="quarter" idx="12"/>
          </p:nvPr>
        </p:nvSpPr>
        <p:spPr/>
        <p:txBody>
          <a:bodyPr/>
          <a:lstStyle/>
          <a:p>
            <a:fld id="{61CE0EF3-BED3-4C45-BF26-D9A701798C12}" type="slidenum">
              <a:rPr lang="zh-TW" altLang="en-US" smtClean="0"/>
              <a:t>62</a:t>
            </a:fld>
            <a:endParaRPr lang="zh-TW" altLang="en-US"/>
          </a:p>
        </p:txBody>
      </p:sp>
    </p:spTree>
    <p:extLst>
      <p:ext uri="{BB962C8B-B14F-4D97-AF65-F5344CB8AC3E}">
        <p14:creationId xmlns:p14="http://schemas.microsoft.com/office/powerpoint/2010/main" val="34686589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在 </a:t>
            </a:r>
            <a:r>
              <a:rPr lang="en-US" altLang="zh-TW" dirty="0" smtClean="0"/>
              <a:t>05/11/17 </a:t>
            </a:r>
            <a:r>
              <a:rPr lang="zh-TW" altLang="en-US" dirty="0" smtClean="0"/>
              <a:t>買進台指期貨與合成期貨之比較：</a:t>
            </a:r>
            <a:endParaRPr lang="en-US" altLang="zh-TW" dirty="0" smtClean="0"/>
          </a:p>
          <a:p>
            <a:endParaRPr lang="en-US" altLang="zh-TW" dirty="0"/>
          </a:p>
          <a:p>
            <a:endParaRPr lang="en-US" altLang="zh-TW" dirty="0" smtClean="0"/>
          </a:p>
          <a:p>
            <a:endParaRPr lang="en-US" altLang="zh-TW" dirty="0"/>
          </a:p>
          <a:p>
            <a:pPr marL="109728" indent="0">
              <a:buNone/>
            </a:pPr>
            <a:endParaRPr lang="en-US" altLang="zh-TW" dirty="0" smtClean="0"/>
          </a:p>
          <a:p>
            <a:r>
              <a:rPr lang="zh-TW" altLang="en-US" dirty="0" smtClean="0"/>
              <a:t>若想平倉，有兩種方式：</a:t>
            </a:r>
            <a:endParaRPr lang="en-US" altLang="zh-TW" dirty="0"/>
          </a:p>
          <a:p>
            <a:pPr marL="109728" indent="0">
              <a:buNone/>
            </a:pPr>
            <a:r>
              <a:rPr lang="en-US" altLang="zh-TW" dirty="0" smtClean="0"/>
              <a:t>	1. </a:t>
            </a:r>
            <a:r>
              <a:rPr lang="zh-TW" altLang="en-US" dirty="0" smtClean="0"/>
              <a:t>直接</a:t>
            </a:r>
            <a:r>
              <a:rPr lang="zh-TW" altLang="en-US" dirty="0"/>
              <a:t>賣出選擇權平</a:t>
            </a:r>
            <a:r>
              <a:rPr lang="zh-TW" altLang="en-US" dirty="0" smtClean="0"/>
              <a:t>倉</a:t>
            </a:r>
            <a:endParaRPr lang="en-US" altLang="zh-TW" dirty="0" smtClean="0"/>
          </a:p>
          <a:p>
            <a:pPr marL="109728" indent="0">
              <a:buNone/>
            </a:pPr>
            <a:r>
              <a:rPr lang="en-US" altLang="zh-TW" dirty="0"/>
              <a:t>	</a:t>
            </a:r>
            <a:r>
              <a:rPr lang="en-US" altLang="zh-TW" dirty="0" smtClean="0"/>
              <a:t>2. </a:t>
            </a:r>
            <a:r>
              <a:rPr lang="zh-TW" altLang="en-US" dirty="0" smtClean="0"/>
              <a:t>賣出台指期貨，鎖住獲利</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400" dirty="0" smtClean="0"/>
              <a:t>–- </a:t>
            </a:r>
            <a:r>
              <a:rPr lang="zh-TW" altLang="en-US" sz="2400" dirty="0" smtClean="0"/>
              <a:t>合成</a:t>
            </a:r>
            <a:r>
              <a:rPr lang="zh-TW" altLang="en-US" sz="2400" dirty="0"/>
              <a:t>期貨（</a:t>
            </a:r>
            <a:r>
              <a:rPr lang="en-US" altLang="zh-TW" sz="2400" dirty="0"/>
              <a:t>synthetic future</a:t>
            </a:r>
            <a:r>
              <a:rPr lang="zh-TW" altLang="en-US" sz="2400" dirty="0"/>
              <a:t>）</a:t>
            </a:r>
          </a:p>
        </p:txBody>
      </p:sp>
      <p:graphicFrame>
        <p:nvGraphicFramePr>
          <p:cNvPr id="3" name="表格 2"/>
          <p:cNvGraphicFramePr>
            <a:graphicFrameLocks noGrp="1"/>
          </p:cNvGraphicFramePr>
          <p:nvPr>
            <p:extLst>
              <p:ext uri="{D42A27DB-BD31-4B8C-83A1-F6EECF244321}">
                <p14:modId xmlns:p14="http://schemas.microsoft.com/office/powerpoint/2010/main" val="1771023905"/>
              </p:ext>
            </p:extLst>
          </p:nvPr>
        </p:nvGraphicFramePr>
        <p:xfrm>
          <a:off x="1000348" y="2276872"/>
          <a:ext cx="7172052" cy="1152128"/>
        </p:xfrm>
        <a:graphic>
          <a:graphicData uri="http://schemas.openxmlformats.org/drawingml/2006/table">
            <a:tbl>
              <a:tblPr>
                <a:tableStyleId>{5C22544A-7EE6-4342-B048-85BDC9FD1C3A}</a:tableStyleId>
              </a:tblPr>
              <a:tblGrid>
                <a:gridCol w="1799923"/>
                <a:gridCol w="1176872"/>
                <a:gridCol w="969189"/>
                <a:gridCol w="623050"/>
                <a:gridCol w="623050"/>
                <a:gridCol w="969189"/>
                <a:gridCol w="1010779"/>
              </a:tblGrid>
              <a:tr h="288032">
                <a:tc>
                  <a:txBody>
                    <a:bodyPr/>
                    <a:lstStyle/>
                    <a:p>
                      <a:pPr algn="l"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12 </a:t>
                      </a:r>
                      <a:r>
                        <a:rPr lang="zh-TW" altLang="en-US" sz="1200" u="none" strike="noStrike" dirty="0">
                          <a:effectLst/>
                        </a:rPr>
                        <a:t>月台指期貨</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solidFill>
                            <a:srgbClr val="FF0000"/>
                          </a:solidFill>
                          <a:effectLst/>
                        </a:rPr>
                        <a:t>期貨獲利</a:t>
                      </a:r>
                      <a:endParaRPr lang="zh-TW" altLang="en-US" sz="1200" b="0" i="0" u="none" strike="noStrike" dirty="0">
                        <a:solidFill>
                          <a:srgbClr val="FF0000"/>
                        </a:solidFill>
                        <a:effectLst/>
                        <a:latin typeface="新細明體"/>
                      </a:endParaRPr>
                    </a:p>
                  </a:txBody>
                  <a:tcPr marL="9525" marR="9525" marT="9525" marB="0" anchor="ctr"/>
                </a:tc>
                <a:tc>
                  <a:txBody>
                    <a:bodyPr/>
                    <a:lstStyle/>
                    <a:p>
                      <a:pPr algn="ctr" fontAlgn="ctr"/>
                      <a:r>
                        <a:rPr lang="zh-TW" altLang="en-US" sz="1200" u="none" strike="noStrike">
                          <a:effectLst/>
                        </a:rPr>
                        <a:t>買權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賣權</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權利金收支</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solidFill>
                            <a:srgbClr val="FF0000"/>
                          </a:solidFill>
                          <a:effectLst/>
                        </a:rPr>
                        <a:t>權利金獲利</a:t>
                      </a:r>
                      <a:endParaRPr lang="zh-TW" altLang="en-US" sz="1200" b="0" i="0" u="none" strike="noStrike" dirty="0">
                        <a:solidFill>
                          <a:srgbClr val="FF0000"/>
                        </a:solidFill>
                        <a:effectLst/>
                        <a:latin typeface="新細明體"/>
                      </a:endParaRPr>
                    </a:p>
                  </a:txBody>
                  <a:tcPr marL="9525" marR="9525" marT="9525" marB="0" anchor="ctr"/>
                </a:tc>
              </a:tr>
              <a:tr h="288032">
                <a:tc>
                  <a:txBody>
                    <a:bodyPr/>
                    <a:lstStyle/>
                    <a:p>
                      <a:pPr algn="r" fontAlgn="ctr"/>
                      <a:r>
                        <a:rPr lang="en-US" altLang="zh-TW" sz="1200" u="none" strike="noStrike">
                          <a:effectLst/>
                        </a:rPr>
                        <a:t>2005/11/17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6023</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0</a:t>
                      </a:r>
                      <a:endParaRPr lang="en-US" altLang="zh-TW" sz="1200" b="0" i="0" u="none" strike="noStrike" dirty="0">
                        <a:solidFill>
                          <a:srgbClr val="FF0000"/>
                        </a:solidFill>
                        <a:effectLst/>
                        <a:latin typeface="新細明體"/>
                      </a:endParaRPr>
                    </a:p>
                  </a:txBody>
                  <a:tcPr marL="9525" marR="9525" marT="9525" marB="0" anchor="ctr"/>
                </a:tc>
                <a:tc>
                  <a:txBody>
                    <a:bodyPr/>
                    <a:lstStyle/>
                    <a:p>
                      <a:pPr algn="r" fontAlgn="ctr"/>
                      <a:r>
                        <a:rPr lang="en-US" altLang="zh-TW" sz="1200" u="none" strike="noStrike">
                          <a:effectLst/>
                        </a:rPr>
                        <a:t>140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121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0</a:t>
                      </a:r>
                      <a:endParaRPr lang="en-US" altLang="zh-TW" sz="1200" b="0" i="0" u="none" strike="noStrike" dirty="0">
                        <a:solidFill>
                          <a:srgbClr val="FF0000"/>
                        </a:solidFill>
                        <a:effectLst/>
                        <a:latin typeface="新細明體"/>
                      </a:endParaRPr>
                    </a:p>
                  </a:txBody>
                  <a:tcPr marL="9525" marR="9525" marT="9525" marB="0" anchor="ctr"/>
                </a:tc>
              </a:tr>
              <a:tr h="288032">
                <a:tc>
                  <a:txBody>
                    <a:bodyPr/>
                    <a:lstStyle/>
                    <a:p>
                      <a:pPr algn="r" fontAlgn="ctr"/>
                      <a:r>
                        <a:rPr lang="en-US" altLang="zh-TW" sz="1200" u="none" strike="noStrike">
                          <a:effectLst/>
                        </a:rPr>
                        <a:t>2005/11/28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6213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190</a:t>
                      </a:r>
                      <a:endParaRPr lang="en-US" altLang="zh-TW" sz="1200" b="0" i="0" u="none" strike="noStrike" dirty="0">
                        <a:solidFill>
                          <a:srgbClr val="FF0000"/>
                        </a:solidFill>
                        <a:effectLst/>
                        <a:latin typeface="新細明體"/>
                      </a:endParaRPr>
                    </a:p>
                  </a:txBody>
                  <a:tcPr marL="9525" marR="9525" marT="9525" marB="0" anchor="ctr"/>
                </a:tc>
                <a:tc>
                  <a:txBody>
                    <a:bodyPr/>
                    <a:lstStyle/>
                    <a:p>
                      <a:pPr algn="r" fontAlgn="ctr"/>
                      <a:r>
                        <a:rPr lang="en-US" altLang="zh-TW" sz="1200" u="none" strike="noStrike">
                          <a:effectLst/>
                        </a:rPr>
                        <a:t>270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223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204</a:t>
                      </a:r>
                      <a:endParaRPr lang="en-US" altLang="zh-TW" sz="1200" b="0" i="0" u="none" strike="noStrike" dirty="0">
                        <a:solidFill>
                          <a:srgbClr val="FF0000"/>
                        </a:solidFill>
                        <a:effectLst/>
                        <a:latin typeface="新細明體"/>
                      </a:endParaRPr>
                    </a:p>
                  </a:txBody>
                  <a:tcPr marL="9525" marR="9525" marT="9525" marB="0" anchor="ctr"/>
                </a:tc>
              </a:tr>
              <a:tr h="288032">
                <a:tc>
                  <a:txBody>
                    <a:bodyPr/>
                    <a:lstStyle/>
                    <a:p>
                      <a:pPr algn="r" fontAlgn="ctr"/>
                      <a:r>
                        <a:rPr lang="en-US" altLang="zh-TW" sz="1200" u="none" strike="noStrike" dirty="0">
                          <a:effectLst/>
                        </a:rPr>
                        <a:t>2005/12/20</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6433</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410</a:t>
                      </a:r>
                      <a:endParaRPr lang="en-US" altLang="zh-TW" sz="1200" b="0" i="0" u="none" strike="noStrike" dirty="0">
                        <a:solidFill>
                          <a:srgbClr val="FF0000"/>
                        </a:solidFill>
                        <a:effectLst/>
                        <a:latin typeface="新細明體"/>
                      </a:endParaRPr>
                    </a:p>
                  </a:txBody>
                  <a:tcPr marL="9525" marR="9525" marT="9525" marB="0" anchor="ctr"/>
                </a:tc>
                <a:tc>
                  <a:txBody>
                    <a:bodyPr/>
                    <a:lstStyle/>
                    <a:p>
                      <a:pPr algn="r" fontAlgn="ctr"/>
                      <a:r>
                        <a:rPr lang="en-US" altLang="zh-TW" sz="1200" u="none" strike="noStrike">
                          <a:effectLst/>
                        </a:rPr>
                        <a:t>437</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436</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solidFill>
                            <a:srgbClr val="FF0000"/>
                          </a:solidFill>
                          <a:effectLst/>
                        </a:rPr>
                        <a:t>417</a:t>
                      </a:r>
                      <a:endParaRPr lang="en-US" altLang="zh-TW" sz="1200" b="0" i="0" u="none" strike="noStrike" dirty="0">
                        <a:solidFill>
                          <a:srgbClr val="FF0000"/>
                        </a:solidFill>
                        <a:effectLst/>
                        <a:latin typeface="新細明體"/>
                      </a:endParaRPr>
                    </a:p>
                  </a:txBody>
                  <a:tcPr marL="9525" marR="9525" marT="9525" marB="0" anchor="ctr"/>
                </a:tc>
              </a:tr>
            </a:tbl>
          </a:graphicData>
        </a:graphic>
      </p:graphicFrame>
      <p:sp>
        <p:nvSpPr>
          <p:cNvPr id="8" name="投影片編號版面配置區 7"/>
          <p:cNvSpPr>
            <a:spLocks noGrp="1"/>
          </p:cNvSpPr>
          <p:nvPr>
            <p:ph type="sldNum" sz="quarter" idx="12"/>
          </p:nvPr>
        </p:nvSpPr>
        <p:spPr/>
        <p:txBody>
          <a:bodyPr/>
          <a:lstStyle/>
          <a:p>
            <a:fld id="{61CE0EF3-BED3-4C45-BF26-D9A701798C12}" type="slidenum">
              <a:rPr lang="zh-TW" altLang="en-US" smtClean="0"/>
              <a:t>63</a:t>
            </a:fld>
            <a:endParaRPr lang="zh-TW" altLang="en-US"/>
          </a:p>
        </p:txBody>
      </p:sp>
    </p:spTree>
    <p:extLst>
      <p:ext uri="{BB962C8B-B14F-4D97-AF65-F5344CB8AC3E}">
        <p14:creationId xmlns:p14="http://schemas.microsoft.com/office/powerpoint/2010/main" val="331365413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以選擇權來合成時，手續費及稅可能低於期貨交易</a:t>
            </a:r>
            <a:endParaRPr lang="en-US" altLang="zh-TW" dirty="0"/>
          </a:p>
          <a:p>
            <a:endParaRPr lang="en-US" altLang="zh-TW" dirty="0" smtClean="0"/>
          </a:p>
          <a:p>
            <a:r>
              <a:rPr lang="zh-TW" altLang="en-US" dirty="0" smtClean="0"/>
              <a:t>其它合成部位：</a:t>
            </a:r>
            <a:endParaRPr lang="en-US" altLang="zh-TW" dirty="0" smtClean="0"/>
          </a:p>
          <a:p>
            <a:pPr marL="109728" indent="0">
              <a:buNone/>
            </a:pPr>
            <a:r>
              <a:rPr lang="en-US" altLang="zh-TW" dirty="0" smtClean="0"/>
              <a:t>	short </a:t>
            </a:r>
            <a:r>
              <a:rPr lang="en-US" altLang="zh-TW" dirty="0"/>
              <a:t>call + long put = short </a:t>
            </a:r>
            <a:r>
              <a:rPr lang="en-US" altLang="zh-TW" dirty="0" smtClean="0"/>
              <a:t>future</a:t>
            </a:r>
          </a:p>
          <a:p>
            <a:pPr marL="109728" indent="0">
              <a:buNone/>
            </a:pPr>
            <a:r>
              <a:rPr lang="en-US" altLang="zh-TW" dirty="0" smtClean="0"/>
              <a:t>	long future + long put = long call</a:t>
            </a:r>
          </a:p>
          <a:p>
            <a:pPr marL="109728" indent="0">
              <a:buNone/>
            </a:pPr>
            <a:r>
              <a:rPr lang="en-US" altLang="zh-TW" dirty="0" smtClean="0"/>
              <a:t>	short future + long call = long put</a:t>
            </a:r>
          </a:p>
          <a:p>
            <a:pPr marL="109728" indent="0">
              <a:buNone/>
            </a:pPr>
            <a:r>
              <a:rPr lang="en-US" altLang="zh-TW" dirty="0"/>
              <a:t>	</a:t>
            </a:r>
            <a:r>
              <a:rPr lang="en-US" altLang="zh-TW" dirty="0" smtClean="0"/>
              <a:t>……</a:t>
            </a:r>
          </a:p>
          <a:p>
            <a:pPr marL="109728" indent="0">
              <a:buNone/>
            </a:pPr>
            <a:r>
              <a:rPr lang="en-US" altLang="zh-TW" dirty="0"/>
              <a:t>		</a:t>
            </a:r>
          </a:p>
          <a:p>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400" dirty="0" smtClean="0"/>
              <a:t>–- </a:t>
            </a:r>
            <a:r>
              <a:rPr lang="zh-TW" altLang="en-US" sz="2400" dirty="0" smtClean="0"/>
              <a:t>合成</a:t>
            </a:r>
            <a:r>
              <a:rPr lang="zh-TW" altLang="en-US" sz="2400" dirty="0"/>
              <a:t>期貨（</a:t>
            </a:r>
            <a:r>
              <a:rPr lang="en-US" altLang="zh-TW" sz="2400" dirty="0"/>
              <a:t>synthetic future</a:t>
            </a:r>
            <a:r>
              <a:rPr lang="zh-TW" altLang="en-US" sz="2400"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64</a:t>
            </a:fld>
            <a:endParaRPr lang="zh-TW" altLang="en-US"/>
          </a:p>
        </p:txBody>
      </p:sp>
    </p:spTree>
    <p:extLst>
      <p:ext uri="{BB962C8B-B14F-4D97-AF65-F5344CB8AC3E}">
        <p14:creationId xmlns:p14="http://schemas.microsoft.com/office/powerpoint/2010/main" val="33136541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spread </a:t>
            </a:r>
            <a:r>
              <a:rPr lang="zh-TW" altLang="en-US" dirty="0" smtClean="0"/>
              <a:t>和 </a:t>
            </a:r>
            <a:r>
              <a:rPr lang="en-US" altLang="zh-TW" dirty="0" smtClean="0"/>
              <a:t>ratio spread</a:t>
            </a:r>
            <a:endParaRPr lang="zh-TW" altLang="en-US"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a:t>
            </a:r>
            <a:r>
              <a:rPr lang="zh-TW" altLang="en-US" sz="2800" dirty="0"/>
              <a:t>比率</a:t>
            </a:r>
            <a:r>
              <a:rPr lang="zh-TW" altLang="en-US" sz="2800" dirty="0" smtClean="0"/>
              <a:t>交易</a:t>
            </a:r>
            <a:endParaRPr lang="zh-TW" altLang="en-US" sz="2800" dirty="0"/>
          </a:p>
        </p:txBody>
      </p:sp>
      <p:pic>
        <p:nvPicPr>
          <p:cNvPr id="40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3504" y="3098254"/>
            <a:ext cx="57150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表格 4"/>
          <p:cNvGraphicFramePr>
            <a:graphicFrameLocks noGrp="1"/>
          </p:cNvGraphicFramePr>
          <p:nvPr>
            <p:extLst>
              <p:ext uri="{D42A27DB-BD31-4B8C-83A1-F6EECF244321}">
                <p14:modId xmlns:p14="http://schemas.microsoft.com/office/powerpoint/2010/main" val="1570334453"/>
              </p:ext>
            </p:extLst>
          </p:nvPr>
        </p:nvGraphicFramePr>
        <p:xfrm>
          <a:off x="107504" y="4635971"/>
          <a:ext cx="2952328" cy="1457325"/>
        </p:xfrm>
        <a:graphic>
          <a:graphicData uri="http://schemas.openxmlformats.org/drawingml/2006/table">
            <a:tbl>
              <a:tblPr>
                <a:tableStyleId>{5C22544A-7EE6-4342-B048-85BDC9FD1C3A}</a:tableStyleId>
              </a:tblPr>
              <a:tblGrid>
                <a:gridCol w="994635"/>
                <a:gridCol w="1105149"/>
                <a:gridCol w="852544"/>
              </a:tblGrid>
              <a:tr h="219075">
                <a:tc gridSpan="2">
                  <a:txBody>
                    <a:bodyPr/>
                    <a:lstStyle/>
                    <a:p>
                      <a:pPr algn="ctr" rtl="0" fontAlgn="ctr"/>
                      <a:r>
                        <a:rPr lang="en-US" sz="1200" u="none" strike="noStrike" dirty="0">
                          <a:effectLst/>
                        </a:rPr>
                        <a:t>call</a:t>
                      </a:r>
                      <a:endParaRPr lang="en-US" sz="1200" b="0" i="0" u="none" strike="noStrike" dirty="0">
                        <a:solidFill>
                          <a:srgbClr val="000000"/>
                        </a:solidFill>
                        <a:effectLst/>
                        <a:latin typeface="Lucida Sans Unicode"/>
                      </a:endParaRPr>
                    </a:p>
                  </a:txBody>
                  <a:tcPr marL="9525" marR="9525" marT="9525" marB="0" anchor="ctr"/>
                </a:tc>
                <a:tc hMerge="1">
                  <a:txBody>
                    <a:bodyPr/>
                    <a:lstStyle/>
                    <a:p>
                      <a:endParaRPr lang="zh-TW" altLang="en-US"/>
                    </a:p>
                  </a:txBody>
                  <a:tcPr/>
                </a:tc>
                <a:tc rowSpan="2">
                  <a:txBody>
                    <a:bodyPr/>
                    <a:lstStyle/>
                    <a:p>
                      <a:pPr algn="ctr" rtl="0" fontAlgn="ctr"/>
                      <a:r>
                        <a:rPr lang="zh-TW" altLang="en-US" sz="1200" u="none" strike="noStrike">
                          <a:effectLst/>
                        </a:rPr>
                        <a:t>履約價</a:t>
                      </a:r>
                      <a:endParaRPr lang="zh-TW" altLang="en-US" sz="1200" b="0" i="0" u="none" strike="noStrike">
                        <a:solidFill>
                          <a:srgbClr val="000000"/>
                        </a:solidFill>
                        <a:effectLst/>
                        <a:latin typeface="Arial"/>
                      </a:endParaRPr>
                    </a:p>
                  </a:txBody>
                  <a:tcPr marL="9525" marR="9525" marT="9525" marB="0" anchor="ctr"/>
                </a:tc>
              </a:tr>
              <a:tr h="219075">
                <a:tc>
                  <a:txBody>
                    <a:bodyPr/>
                    <a:lstStyle/>
                    <a:p>
                      <a:pPr algn="ctr" rtl="0" fontAlgn="ctr"/>
                      <a:r>
                        <a:rPr lang="zh-TW" altLang="en-US" sz="1200" u="none" strike="noStrike">
                          <a:effectLst/>
                        </a:rPr>
                        <a:t>買進</a:t>
                      </a:r>
                      <a:endParaRPr lang="zh-TW" altLang="en-US" sz="1200" b="0" i="0" u="none" strike="noStrike">
                        <a:solidFill>
                          <a:srgbClr val="000000"/>
                        </a:solidFill>
                        <a:effectLst/>
                        <a:latin typeface="Arial"/>
                      </a:endParaRPr>
                    </a:p>
                  </a:txBody>
                  <a:tcPr marL="9525" marR="9525" marT="9525" marB="0" anchor="ctr"/>
                </a:tc>
                <a:tc>
                  <a:txBody>
                    <a:bodyPr/>
                    <a:lstStyle/>
                    <a:p>
                      <a:pPr algn="ctr" rtl="0" fontAlgn="ctr"/>
                      <a:r>
                        <a:rPr lang="zh-TW" altLang="en-US" sz="1200" u="none" strike="noStrike">
                          <a:effectLst/>
                        </a:rPr>
                        <a:t>賣出</a:t>
                      </a:r>
                      <a:endParaRPr lang="zh-TW" altLang="en-US" sz="1200" b="0" i="0" u="none" strike="noStrike">
                        <a:solidFill>
                          <a:srgbClr val="000000"/>
                        </a:solidFill>
                        <a:effectLst/>
                        <a:latin typeface="Arial"/>
                      </a:endParaRPr>
                    </a:p>
                  </a:txBody>
                  <a:tcPr marL="9525" marR="9525" marT="9525" marB="0" anchor="ctr"/>
                </a:tc>
                <a:tc vMerge="1">
                  <a:txBody>
                    <a:bodyPr/>
                    <a:lstStyle/>
                    <a:p>
                      <a:endParaRPr lang="zh-TW" altLang="en-US"/>
                    </a:p>
                  </a:txBody>
                  <a:tcPr/>
                </a:tc>
              </a:tr>
              <a:tr h="409575">
                <a:tc>
                  <a:txBody>
                    <a:bodyPr/>
                    <a:lstStyle/>
                    <a:p>
                      <a:pPr algn="ctr" rtl="0"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Lucida Sans Unicode"/>
                      </a:endParaRPr>
                    </a:p>
                  </a:txBody>
                  <a:tcPr marL="9525" marR="9525" marT="9525" marB="0" anchor="ctr"/>
                </a:tc>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a:effectLst/>
                        </a:rPr>
                        <a:t>6000</a:t>
                      </a:r>
                      <a:endParaRPr lang="en-US" altLang="zh-TW" sz="1200" b="0" i="0" u="none" strike="noStrike">
                        <a:solidFill>
                          <a:srgbClr val="000000"/>
                        </a:solidFill>
                        <a:effectLst/>
                        <a:latin typeface="Lucida Sans Unicode"/>
                      </a:endParaRPr>
                    </a:p>
                  </a:txBody>
                  <a:tcPr marL="9525" marR="9525" marT="9525" marB="0" anchor="ctr"/>
                </a:tc>
              </a:tr>
              <a:tr h="304800">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a:effectLst/>
                        </a:rPr>
                        <a:t>6100</a:t>
                      </a:r>
                      <a:endParaRPr lang="en-US" altLang="zh-TW" sz="1200" b="0" i="0" u="none" strike="noStrike">
                        <a:solidFill>
                          <a:srgbClr val="000000"/>
                        </a:solidFill>
                        <a:effectLst/>
                        <a:latin typeface="Lucida Sans Unicode"/>
                      </a:endParaRPr>
                    </a:p>
                  </a:txBody>
                  <a:tcPr marL="9525" marR="9525" marT="9525" marB="0" anchor="ctr"/>
                </a:tc>
              </a:tr>
              <a:tr h="304800">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a:effectLst/>
                        </a:rPr>
                        <a:t>2</a:t>
                      </a:r>
                      <a:r>
                        <a:rPr lang="zh-TW" altLang="en-US" sz="1200" u="none" strike="noStrike">
                          <a:effectLst/>
                        </a:rPr>
                        <a:t>口 </a:t>
                      </a:r>
                      <a:r>
                        <a:rPr lang="en-US" altLang="zh-TW" sz="1200" u="none" strike="noStrike">
                          <a:effectLst/>
                        </a:rPr>
                        <a:t>× 56</a:t>
                      </a:r>
                      <a:r>
                        <a:rPr lang="zh-TW" altLang="en-US" sz="1200" u="none" strike="noStrike">
                          <a:effectLst/>
                        </a:rPr>
                        <a:t>點</a:t>
                      </a:r>
                      <a:endParaRPr lang="zh-TW" altLang="en-US" sz="1200" b="0" i="0" u="none" strike="noStrike">
                        <a:solidFill>
                          <a:srgbClr val="000000"/>
                        </a:solidFill>
                        <a:effectLst/>
                        <a:latin typeface="Lucida Sans Unicode"/>
                      </a:endParaRPr>
                    </a:p>
                  </a:txBody>
                  <a:tcPr marL="9525" marR="9525" marT="9525" marB="0" anchor="ctr"/>
                </a:tc>
                <a:tc>
                  <a:txBody>
                    <a:bodyPr/>
                    <a:lstStyle/>
                    <a:p>
                      <a:pPr algn="ctr" rtl="0" fontAlgn="ctr"/>
                      <a:r>
                        <a:rPr lang="en-US" altLang="zh-TW" sz="1200" u="none" strike="noStrike" dirty="0">
                          <a:effectLst/>
                        </a:rPr>
                        <a:t>6200</a:t>
                      </a:r>
                      <a:endParaRPr lang="en-US" altLang="zh-TW" sz="1200" b="0" i="0" u="none" strike="noStrike" dirty="0">
                        <a:solidFill>
                          <a:srgbClr val="000000"/>
                        </a:solidFill>
                        <a:effectLst/>
                        <a:latin typeface="Lucida Sans Unicode"/>
                      </a:endParaRPr>
                    </a:p>
                  </a:txBody>
                  <a:tcPr marL="9525" marR="9525" marT="9525" marB="0"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3489018614"/>
              </p:ext>
            </p:extLst>
          </p:nvPr>
        </p:nvGraphicFramePr>
        <p:xfrm>
          <a:off x="107503" y="2924944"/>
          <a:ext cx="2948855" cy="1457325"/>
        </p:xfrm>
        <a:graphic>
          <a:graphicData uri="http://schemas.openxmlformats.org/drawingml/2006/table">
            <a:tbl>
              <a:tblPr>
                <a:tableStyleId>{5C22544A-7EE6-4342-B048-85BDC9FD1C3A}</a:tableStyleId>
              </a:tblPr>
              <a:tblGrid>
                <a:gridCol w="993465"/>
                <a:gridCol w="1103849"/>
                <a:gridCol w="851541"/>
              </a:tblGrid>
              <a:tr h="219075">
                <a:tc gridSpan="2">
                  <a:txBody>
                    <a:bodyPr/>
                    <a:lstStyle/>
                    <a:p>
                      <a:pPr algn="ctr" rtl="0" fontAlgn="ctr"/>
                      <a:r>
                        <a:rPr lang="en-US" sz="1200" u="none" strike="noStrike" dirty="0">
                          <a:effectLst/>
                        </a:rPr>
                        <a:t>call</a:t>
                      </a:r>
                      <a:endParaRPr lang="en-US" sz="1200" b="0" i="0" u="none" strike="noStrike" dirty="0">
                        <a:solidFill>
                          <a:srgbClr val="000000"/>
                        </a:solidFill>
                        <a:effectLst/>
                        <a:latin typeface="Lucida Sans Unicode"/>
                      </a:endParaRPr>
                    </a:p>
                  </a:txBody>
                  <a:tcPr marL="9525" marR="9525" marT="9525" marB="0" anchor="ctr"/>
                </a:tc>
                <a:tc hMerge="1">
                  <a:txBody>
                    <a:bodyPr/>
                    <a:lstStyle/>
                    <a:p>
                      <a:endParaRPr lang="zh-TW" altLang="en-US"/>
                    </a:p>
                  </a:txBody>
                  <a:tcPr/>
                </a:tc>
                <a:tc rowSpan="2">
                  <a:txBody>
                    <a:bodyPr/>
                    <a:lstStyle/>
                    <a:p>
                      <a:pPr algn="ctr" rtl="0" fontAlgn="ctr"/>
                      <a:r>
                        <a:rPr lang="zh-TW" altLang="en-US" sz="1200" u="none" strike="noStrike">
                          <a:effectLst/>
                        </a:rPr>
                        <a:t>履約價</a:t>
                      </a:r>
                      <a:endParaRPr lang="zh-TW" altLang="en-US" sz="1200" b="0" i="0" u="none" strike="noStrike">
                        <a:solidFill>
                          <a:srgbClr val="000000"/>
                        </a:solidFill>
                        <a:effectLst/>
                        <a:latin typeface="Arial"/>
                      </a:endParaRPr>
                    </a:p>
                  </a:txBody>
                  <a:tcPr marL="9525" marR="9525" marT="9525" marB="0" anchor="ctr"/>
                </a:tc>
              </a:tr>
              <a:tr h="219075">
                <a:tc>
                  <a:txBody>
                    <a:bodyPr/>
                    <a:lstStyle/>
                    <a:p>
                      <a:pPr algn="ctr" rtl="0" fontAlgn="ctr"/>
                      <a:r>
                        <a:rPr lang="zh-TW" altLang="en-US" sz="1200" u="none" strike="noStrike">
                          <a:effectLst/>
                        </a:rPr>
                        <a:t>買進</a:t>
                      </a:r>
                      <a:endParaRPr lang="zh-TW" altLang="en-US" sz="1200" b="0" i="0" u="none" strike="noStrike">
                        <a:solidFill>
                          <a:srgbClr val="000000"/>
                        </a:solidFill>
                        <a:effectLst/>
                        <a:latin typeface="Arial"/>
                      </a:endParaRPr>
                    </a:p>
                  </a:txBody>
                  <a:tcPr marL="9525" marR="9525" marT="9525" marB="0" anchor="ctr"/>
                </a:tc>
                <a:tc>
                  <a:txBody>
                    <a:bodyPr/>
                    <a:lstStyle/>
                    <a:p>
                      <a:pPr algn="ctr" rtl="0" fontAlgn="ctr"/>
                      <a:r>
                        <a:rPr lang="zh-TW" altLang="en-US" sz="1200" u="none" strike="noStrike">
                          <a:effectLst/>
                        </a:rPr>
                        <a:t>賣出</a:t>
                      </a:r>
                      <a:endParaRPr lang="zh-TW" altLang="en-US" sz="1200" b="0" i="0" u="none" strike="noStrike">
                        <a:solidFill>
                          <a:srgbClr val="000000"/>
                        </a:solidFill>
                        <a:effectLst/>
                        <a:latin typeface="Arial"/>
                      </a:endParaRPr>
                    </a:p>
                  </a:txBody>
                  <a:tcPr marL="9525" marR="9525" marT="9525" marB="0" anchor="ctr"/>
                </a:tc>
                <a:tc vMerge="1">
                  <a:txBody>
                    <a:bodyPr/>
                    <a:lstStyle/>
                    <a:p>
                      <a:endParaRPr lang="zh-TW" altLang="en-US"/>
                    </a:p>
                  </a:txBody>
                  <a:tcPr/>
                </a:tc>
              </a:tr>
              <a:tr h="409575">
                <a:tc>
                  <a:txBody>
                    <a:bodyPr/>
                    <a:lstStyle/>
                    <a:p>
                      <a:pPr algn="ctr" rtl="0"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Lucida Sans Unicode"/>
                      </a:endParaRPr>
                    </a:p>
                  </a:txBody>
                  <a:tcPr marL="9525" marR="9525" marT="9525" marB="0" anchor="ctr"/>
                </a:tc>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dirty="0">
                          <a:effectLst/>
                        </a:rPr>
                        <a:t>6000</a:t>
                      </a:r>
                      <a:endParaRPr lang="en-US" altLang="zh-TW" sz="1200" b="0" i="0" u="none" strike="noStrike" dirty="0">
                        <a:solidFill>
                          <a:srgbClr val="000000"/>
                        </a:solidFill>
                        <a:effectLst/>
                        <a:latin typeface="Lucida Sans Unicode"/>
                      </a:endParaRPr>
                    </a:p>
                  </a:txBody>
                  <a:tcPr marL="9525" marR="9525" marT="9525" marB="0" anchor="ctr"/>
                </a:tc>
              </a:tr>
              <a:tr h="304800">
                <a:tc>
                  <a:txBody>
                    <a:bodyPr/>
                    <a:lstStyle/>
                    <a:p>
                      <a:pPr algn="ctr" fontAlgn="ctr"/>
                      <a:r>
                        <a:rPr lang="zh-TW" altLang="en-US" sz="1800" u="none" strike="noStrike" dirty="0">
                          <a:effectLst/>
                        </a:rPr>
                        <a:t>　</a:t>
                      </a:r>
                      <a:endParaRPr lang="zh-TW" altLang="en-US" sz="1800" b="0" i="0" u="none" strike="noStrike" dirty="0">
                        <a:solidFill>
                          <a:srgbClr val="000000"/>
                        </a:solidFill>
                        <a:effectLst/>
                        <a:latin typeface="Arial"/>
                      </a:endParaRPr>
                    </a:p>
                  </a:txBody>
                  <a:tcPr marL="9525" marR="9525" marT="9525" marB="0" anchor="ctr"/>
                </a:tc>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a:effectLst/>
                        </a:rPr>
                        <a:t>6100</a:t>
                      </a:r>
                      <a:endParaRPr lang="en-US" altLang="zh-TW" sz="1200" b="0" i="0" u="none" strike="noStrike">
                        <a:solidFill>
                          <a:srgbClr val="000000"/>
                        </a:solidFill>
                        <a:effectLst/>
                        <a:latin typeface="Lucida Sans Unicode"/>
                      </a:endParaRPr>
                    </a:p>
                  </a:txBody>
                  <a:tcPr marL="9525" marR="9525" marT="9525" marB="0" anchor="ctr"/>
                </a:tc>
              </a:tr>
              <a:tr h="304800">
                <a:tc>
                  <a:txBody>
                    <a:bodyPr/>
                    <a:lstStyle/>
                    <a:p>
                      <a:pPr algn="ctr" fontAlgn="ctr"/>
                      <a:r>
                        <a:rPr lang="zh-TW" altLang="en-US" sz="1800" u="none" strike="noStrike">
                          <a:effectLst/>
                        </a:rPr>
                        <a:t>　</a:t>
                      </a:r>
                      <a:endParaRPr lang="zh-TW" altLang="en-US" sz="1800" b="0" i="0" u="none" strike="noStrike">
                        <a:solidFill>
                          <a:srgbClr val="000000"/>
                        </a:solidFill>
                        <a:effectLst/>
                        <a:latin typeface="Arial"/>
                      </a:endParaRPr>
                    </a:p>
                  </a:txBody>
                  <a:tcPr marL="9525" marR="9525" marT="9525" marB="0" anchor="ctr"/>
                </a:tc>
                <a:tc>
                  <a:txBody>
                    <a:bodyPr/>
                    <a:lstStyle/>
                    <a:p>
                      <a:pPr algn="ctr" rtl="0" fontAlgn="ctr"/>
                      <a:r>
                        <a:rPr lang="en-US" altLang="zh-TW" sz="1200" u="none" strike="noStrike">
                          <a:effectLst/>
                        </a:rPr>
                        <a:t>1</a:t>
                      </a:r>
                      <a:r>
                        <a:rPr lang="zh-TW" altLang="en-US" sz="1200" u="none" strike="noStrike">
                          <a:effectLst/>
                        </a:rPr>
                        <a:t>口 </a:t>
                      </a:r>
                      <a:r>
                        <a:rPr lang="en-US" altLang="zh-TW" sz="1200" u="none" strike="noStrike">
                          <a:effectLst/>
                        </a:rPr>
                        <a:t>× 56</a:t>
                      </a:r>
                      <a:r>
                        <a:rPr lang="zh-TW" altLang="en-US" sz="1200" u="none" strike="noStrike">
                          <a:effectLst/>
                        </a:rPr>
                        <a:t>點</a:t>
                      </a:r>
                      <a:endParaRPr lang="zh-TW" altLang="en-US" sz="1200" b="0" i="0" u="none" strike="noStrike">
                        <a:solidFill>
                          <a:srgbClr val="000000"/>
                        </a:solidFill>
                        <a:effectLst/>
                        <a:latin typeface="Lucida Sans Unicode"/>
                      </a:endParaRPr>
                    </a:p>
                  </a:txBody>
                  <a:tcPr marL="9525" marR="9525" marT="9525" marB="0" anchor="ctr"/>
                </a:tc>
                <a:tc>
                  <a:txBody>
                    <a:bodyPr/>
                    <a:lstStyle/>
                    <a:p>
                      <a:pPr algn="ctr" rtl="0" fontAlgn="ctr"/>
                      <a:r>
                        <a:rPr lang="en-US" altLang="zh-TW" sz="1200" u="none" strike="noStrike" dirty="0">
                          <a:effectLst/>
                        </a:rPr>
                        <a:t>6200</a:t>
                      </a:r>
                      <a:endParaRPr lang="en-US" altLang="zh-TW" sz="1200" b="0" i="0" u="none" strike="noStrike" dirty="0">
                        <a:solidFill>
                          <a:srgbClr val="000000"/>
                        </a:solidFill>
                        <a:effectLst/>
                        <a:latin typeface="Lucida Sans Unicode"/>
                      </a:endParaRPr>
                    </a:p>
                  </a:txBody>
                  <a:tcPr marL="9525" marR="9525" marT="9525" marB="0" anchor="ctr"/>
                </a:tc>
              </a:tr>
            </a:tbl>
          </a:graphicData>
        </a:graphic>
      </p:graphicFrame>
      <p:sp>
        <p:nvSpPr>
          <p:cNvPr id="9" name="投影片編號版面配置區 8"/>
          <p:cNvSpPr>
            <a:spLocks noGrp="1"/>
          </p:cNvSpPr>
          <p:nvPr>
            <p:ph type="sldNum" sz="quarter" idx="12"/>
          </p:nvPr>
        </p:nvSpPr>
        <p:spPr/>
        <p:txBody>
          <a:bodyPr/>
          <a:lstStyle/>
          <a:p>
            <a:fld id="{61CE0EF3-BED3-4C45-BF26-D9A701798C12}" type="slidenum">
              <a:rPr lang="zh-TW" altLang="en-US" smtClean="0"/>
              <a:t>65</a:t>
            </a:fld>
            <a:endParaRPr lang="zh-TW" altLang="en-US"/>
          </a:p>
        </p:txBody>
      </p:sp>
    </p:spTree>
    <p:extLst>
      <p:ext uri="{BB962C8B-B14F-4D97-AF65-F5344CB8AC3E}">
        <p14:creationId xmlns:p14="http://schemas.microsoft.com/office/powerpoint/2010/main" val="33136541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若預期將上漲但漲幅有限，可採用 </a:t>
            </a:r>
            <a:r>
              <a:rPr lang="en-US" altLang="zh-TW" dirty="0" smtClean="0"/>
              <a:t>bull spread</a:t>
            </a:r>
            <a:r>
              <a:rPr lang="zh-TW" altLang="en-US" dirty="0" smtClean="0"/>
              <a:t>。以 </a:t>
            </a:r>
            <a:r>
              <a:rPr lang="en-US" altLang="zh-TW" dirty="0" smtClean="0"/>
              <a:t>bull call spread </a:t>
            </a:r>
            <a:r>
              <a:rPr lang="zh-TW" altLang="en-US" dirty="0" smtClean="0"/>
              <a:t>為例，買進低履約價 </a:t>
            </a:r>
            <a:r>
              <a:rPr lang="en-US" altLang="zh-TW" dirty="0" smtClean="0"/>
              <a:t>call</a:t>
            </a:r>
            <a:r>
              <a:rPr lang="zh-TW" altLang="en-US" dirty="0" smtClean="0"/>
              <a:t>，賣出高履約價 </a:t>
            </a:r>
            <a:r>
              <a:rPr lang="en-US" altLang="zh-TW" dirty="0" smtClean="0"/>
              <a:t>call</a:t>
            </a:r>
            <a:r>
              <a:rPr lang="zh-TW" altLang="en-US" dirty="0" smtClean="0"/>
              <a:t>，各一口</a:t>
            </a:r>
            <a:endParaRPr lang="en-US" altLang="zh-TW" dirty="0" smtClean="0"/>
          </a:p>
          <a:p>
            <a:endParaRPr lang="en-US" altLang="zh-TW" dirty="0"/>
          </a:p>
          <a:p>
            <a:r>
              <a:rPr lang="zh-TW" altLang="en-US" dirty="0" smtClean="0"/>
              <a:t>若買賣口數不同，就形成 </a:t>
            </a:r>
            <a:r>
              <a:rPr lang="en-US" altLang="zh-TW" dirty="0" smtClean="0"/>
              <a:t>ratio spread</a:t>
            </a:r>
            <a:r>
              <a:rPr lang="zh-TW" altLang="en-US" dirty="0" smtClean="0"/>
              <a:t>，使用時機同上。</a:t>
            </a:r>
            <a:endParaRPr lang="en-US" altLang="zh-TW" dirty="0" smtClean="0"/>
          </a:p>
          <a:p>
            <a:endParaRPr lang="en-US" altLang="zh-TW" dirty="0"/>
          </a:p>
          <a:p>
            <a:r>
              <a:rPr lang="zh-TW" altLang="en-US" dirty="0" smtClean="0"/>
              <a:t>如上策略「買多賣少」稱為比率價差（</a:t>
            </a:r>
            <a:r>
              <a:rPr lang="en-US" altLang="zh-TW" dirty="0" smtClean="0"/>
              <a:t>ratio spread</a:t>
            </a:r>
            <a:r>
              <a:rPr lang="zh-TW" altLang="en-US" dirty="0" smtClean="0"/>
              <a:t>），若是「買少賣多」則為逆比率價差（</a:t>
            </a:r>
            <a:r>
              <a:rPr lang="en-US" altLang="zh-TW" dirty="0" smtClean="0"/>
              <a:t>ratio </a:t>
            </a:r>
            <a:r>
              <a:rPr lang="en-US" altLang="zh-TW" dirty="0" err="1" smtClean="0"/>
              <a:t>backspread</a:t>
            </a:r>
            <a:r>
              <a:rPr lang="zh-TW" altLang="en-US" dirty="0" smtClean="0"/>
              <a:t>）</a:t>
            </a:r>
            <a:endParaRPr lang="en-US" altLang="zh-TW" dirty="0" smtClean="0"/>
          </a:p>
          <a:p>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66</a:t>
            </a:fld>
            <a:endParaRPr lang="zh-TW" altLang="en-US"/>
          </a:p>
        </p:txBody>
      </p:sp>
    </p:spTree>
    <p:extLst>
      <p:ext uri="{BB962C8B-B14F-4D97-AF65-F5344CB8AC3E}">
        <p14:creationId xmlns:p14="http://schemas.microsoft.com/office/powerpoint/2010/main" val="33136541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若行情判斷錯誤指數下跌，最大損失為 </a:t>
            </a:r>
            <a:r>
              <a:rPr lang="en-US" altLang="zh-TW" dirty="0"/>
              <a:t>28 </a:t>
            </a:r>
            <a:r>
              <a:rPr lang="zh-TW" altLang="en-US" dirty="0"/>
              <a:t>點，遠小於原本的 </a:t>
            </a:r>
            <a:r>
              <a:rPr lang="en-US" altLang="zh-TW" dirty="0"/>
              <a:t>84 </a:t>
            </a:r>
            <a:r>
              <a:rPr lang="zh-TW" altLang="en-US" dirty="0" smtClean="0"/>
              <a:t>點</a:t>
            </a:r>
            <a:r>
              <a:rPr lang="zh-TW" altLang="en-US" dirty="0"/>
              <a:t>。</a:t>
            </a:r>
            <a:r>
              <a:rPr lang="zh-TW" altLang="en-US" dirty="0" smtClean="0"/>
              <a:t>此外，策略由 </a:t>
            </a:r>
            <a:r>
              <a:rPr lang="en-US" altLang="zh-TW" dirty="0" smtClean="0"/>
              <a:t>spread </a:t>
            </a:r>
            <a:r>
              <a:rPr lang="zh-TW" altLang="en-US" dirty="0" smtClean="0"/>
              <a:t>改變為 </a:t>
            </a:r>
            <a:r>
              <a:rPr lang="en-US" altLang="zh-TW" dirty="0" smtClean="0"/>
              <a:t>ratio spread </a:t>
            </a:r>
            <a:r>
              <a:rPr lang="zh-TW" altLang="en-US" dirty="0" smtClean="0"/>
              <a:t>之後</a:t>
            </a:r>
            <a:endParaRPr lang="en-US" altLang="zh-TW" dirty="0"/>
          </a:p>
          <a:p>
            <a:pPr lvl="1"/>
            <a:r>
              <a:rPr lang="zh-TW" altLang="en-US" dirty="0" smtClean="0"/>
              <a:t>最大獲利：由 </a:t>
            </a:r>
            <a:r>
              <a:rPr lang="en-US" altLang="zh-TW" dirty="0" smtClean="0"/>
              <a:t>116 </a:t>
            </a:r>
            <a:r>
              <a:rPr lang="zh-TW" altLang="en-US" dirty="0" smtClean="0"/>
              <a:t>點上升至 </a:t>
            </a:r>
            <a:r>
              <a:rPr lang="en-US" altLang="zh-TW" dirty="0" smtClean="0"/>
              <a:t>172</a:t>
            </a:r>
          </a:p>
          <a:p>
            <a:pPr lvl="1"/>
            <a:r>
              <a:rPr lang="zh-TW" altLang="en-US" dirty="0" smtClean="0"/>
              <a:t>損益</a:t>
            </a:r>
            <a:r>
              <a:rPr lang="zh-TW" altLang="en-US" dirty="0"/>
              <a:t>平衡</a:t>
            </a:r>
            <a:r>
              <a:rPr lang="zh-TW" altLang="en-US" dirty="0" smtClean="0"/>
              <a:t>點：指數</a:t>
            </a:r>
            <a:r>
              <a:rPr lang="zh-TW" altLang="en-US" dirty="0"/>
              <a:t>超過 </a:t>
            </a:r>
            <a:r>
              <a:rPr lang="en-US" altLang="zh-TW" dirty="0"/>
              <a:t>6028 </a:t>
            </a:r>
            <a:r>
              <a:rPr lang="zh-TW" altLang="en-US" dirty="0"/>
              <a:t>點即開始</a:t>
            </a:r>
            <a:r>
              <a:rPr lang="zh-TW" altLang="en-US" dirty="0" smtClean="0"/>
              <a:t>獲利，原為 </a:t>
            </a:r>
            <a:r>
              <a:rPr lang="en-US" altLang="zh-TW" dirty="0" smtClean="0"/>
              <a:t>6100</a:t>
            </a:r>
          </a:p>
          <a:p>
            <a:pPr lvl="1"/>
            <a:endParaRPr lang="en-US" altLang="zh-TW" dirty="0" smtClean="0"/>
          </a:p>
          <a:p>
            <a:r>
              <a:rPr lang="zh-TW" altLang="en-US" dirty="0" smtClean="0"/>
              <a:t>代價是若指數大漲則風險無限</a:t>
            </a:r>
            <a:endParaRPr lang="en-US" altLang="zh-TW" dirty="0"/>
          </a:p>
          <a:p>
            <a:endParaRPr lang="en-US" altLang="zh-TW" dirty="0" smtClean="0"/>
          </a:p>
          <a:p>
            <a:r>
              <a:rPr lang="zh-TW" altLang="en-US" dirty="0" smtClean="0"/>
              <a:t>但若指數大漲到超過預期高點 </a:t>
            </a:r>
            <a:r>
              <a:rPr lang="en-US" altLang="zh-TW" dirty="0" smtClean="0"/>
              <a:t>6200</a:t>
            </a:r>
            <a:r>
              <a:rPr lang="zh-TW" altLang="en-US" dirty="0" smtClean="0"/>
              <a:t>，並不會馬上面臨虧損，還有 </a:t>
            </a:r>
            <a:r>
              <a:rPr lang="en-US" altLang="zh-TW" dirty="0" smtClean="0"/>
              <a:t>172 </a:t>
            </a:r>
            <a:r>
              <a:rPr lang="zh-TW" altLang="en-US" dirty="0" smtClean="0"/>
              <a:t>點可緩衝</a:t>
            </a:r>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67</a:t>
            </a:fld>
            <a:endParaRPr lang="zh-TW" altLang="en-US"/>
          </a:p>
        </p:txBody>
      </p:sp>
    </p:spTree>
    <p:extLst>
      <p:ext uri="{BB962C8B-B14F-4D97-AF65-F5344CB8AC3E}">
        <p14:creationId xmlns:p14="http://schemas.microsoft.com/office/powerpoint/2010/main" val="72130149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a:t>s</a:t>
            </a:r>
            <a:r>
              <a:rPr lang="en-US" altLang="zh-TW" dirty="0" smtClean="0"/>
              <a:t>trip &amp; strap</a:t>
            </a:r>
            <a:r>
              <a:rPr lang="zh-TW" altLang="en-US" dirty="0" smtClean="0"/>
              <a:t>，分別代表偏空跨式和偏多跨</a:t>
            </a:r>
            <a:r>
              <a:rPr lang="zh-TW" altLang="en-US" dirty="0"/>
              <a:t>式</a:t>
            </a:r>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2276872"/>
            <a:ext cx="78581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投影片編號版面配置區 6"/>
          <p:cNvSpPr>
            <a:spLocks noGrp="1"/>
          </p:cNvSpPr>
          <p:nvPr>
            <p:ph type="sldNum" sz="quarter" idx="12"/>
          </p:nvPr>
        </p:nvSpPr>
        <p:spPr/>
        <p:txBody>
          <a:bodyPr/>
          <a:lstStyle/>
          <a:p>
            <a:fld id="{61CE0EF3-BED3-4C45-BF26-D9A701798C12}" type="slidenum">
              <a:rPr lang="zh-TW" altLang="en-US" smtClean="0"/>
              <a:t>68</a:t>
            </a:fld>
            <a:endParaRPr lang="zh-TW" altLang="en-US"/>
          </a:p>
        </p:txBody>
      </p:sp>
    </p:spTree>
    <p:extLst>
      <p:ext uri="{BB962C8B-B14F-4D97-AF65-F5344CB8AC3E}">
        <p14:creationId xmlns:p14="http://schemas.microsoft.com/office/powerpoint/2010/main" val="247823288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上圖為 </a:t>
            </a:r>
            <a:r>
              <a:rPr lang="en-US" altLang="zh-TW" dirty="0" smtClean="0"/>
              <a:t>straddle</a:t>
            </a:r>
            <a:r>
              <a:rPr lang="zh-TW" altLang="en-US" dirty="0" smtClean="0"/>
              <a:t>，下為 </a:t>
            </a:r>
            <a:r>
              <a:rPr lang="en-US" altLang="zh-TW" dirty="0" smtClean="0"/>
              <a:t>strip</a:t>
            </a:r>
          </a:p>
          <a:p>
            <a:endParaRPr lang="en-US" altLang="zh-TW" dirty="0"/>
          </a:p>
          <a:p>
            <a:r>
              <a:rPr lang="zh-TW" altLang="en-US" dirty="0" smtClean="0"/>
              <a:t>開始獲利位置由 </a:t>
            </a:r>
            <a:r>
              <a:rPr lang="en-US" altLang="zh-TW" dirty="0" smtClean="0"/>
              <a:t>5809 </a:t>
            </a:r>
          </a:p>
          <a:p>
            <a:pPr marL="393192" lvl="1" indent="0">
              <a:buNone/>
            </a:pPr>
            <a:r>
              <a:rPr lang="zh-TW" altLang="en-US" sz="2700" dirty="0" smtClean="0"/>
              <a:t>提早至 </a:t>
            </a:r>
            <a:r>
              <a:rPr lang="en-US" altLang="zh-TW" sz="2700" dirty="0" smtClean="0"/>
              <a:t>5739</a:t>
            </a:r>
          </a:p>
          <a:p>
            <a:endParaRPr lang="en-US" altLang="zh-TW" dirty="0"/>
          </a:p>
          <a:p>
            <a:r>
              <a:rPr lang="zh-TW" altLang="en-US" dirty="0" smtClean="0"/>
              <a:t>但權利金支出 </a:t>
            </a:r>
            <a:r>
              <a:rPr lang="en-US" altLang="zh-TW" dirty="0" smtClean="0"/>
              <a:t>382 </a:t>
            </a:r>
            <a:r>
              <a:rPr lang="zh-TW" altLang="en-US" dirty="0" smtClean="0"/>
              <a:t>點相</a:t>
            </a:r>
            <a:r>
              <a:rPr lang="en-US" altLang="zh-TW" dirty="0" smtClean="0"/>
              <a:t> </a:t>
            </a:r>
          </a:p>
          <a:p>
            <a:pPr marL="393192" lvl="1" indent="0">
              <a:buNone/>
            </a:pPr>
            <a:r>
              <a:rPr lang="zh-TW" altLang="en-US" sz="2700" dirty="0" smtClean="0"/>
              <a:t>當昂貴，若大行情沒出現</a:t>
            </a:r>
            <a:endParaRPr lang="en-US" altLang="zh-TW" sz="2700" dirty="0" smtClean="0"/>
          </a:p>
          <a:p>
            <a:pPr marL="393192" lvl="1" indent="0">
              <a:buNone/>
            </a:pPr>
            <a:r>
              <a:rPr lang="zh-TW" altLang="en-US" sz="2700" dirty="0" smtClean="0"/>
              <a:t>，損失慘重</a:t>
            </a:r>
            <a:endParaRPr lang="en-US" altLang="zh-TW" sz="2700" dirty="0"/>
          </a:p>
          <a:p>
            <a:pPr marL="393192" lvl="1" indent="0">
              <a:buNone/>
            </a:pPr>
            <a:endParaRPr lang="en-US" altLang="zh-TW" dirty="0" smtClean="0"/>
          </a:p>
          <a:p>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4860" y="2189559"/>
            <a:ext cx="2857500"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內容版面配置區 4"/>
          <p:cNvGraphicFramePr>
            <a:graphicFrameLocks/>
          </p:cNvGraphicFramePr>
          <p:nvPr>
            <p:extLst>
              <p:ext uri="{D42A27DB-BD31-4B8C-83A1-F6EECF244321}">
                <p14:modId xmlns:p14="http://schemas.microsoft.com/office/powerpoint/2010/main" val="599195707"/>
              </p:ext>
            </p:extLst>
          </p:nvPr>
        </p:nvGraphicFramePr>
        <p:xfrm>
          <a:off x="6113115" y="4463008"/>
          <a:ext cx="2880321" cy="838200"/>
        </p:xfrm>
        <a:graphic>
          <a:graphicData uri="http://schemas.openxmlformats.org/drawingml/2006/table">
            <a:tbl>
              <a:tblPr>
                <a:tableStyleId>{5C22544A-7EE6-4342-B048-85BDC9FD1C3A}</a:tableStyleId>
              </a:tblPr>
              <a:tblGrid>
                <a:gridCol w="1039291"/>
                <a:gridCol w="801739"/>
                <a:gridCol w="1039291"/>
              </a:tblGrid>
              <a:tr h="209550">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2</a:t>
                      </a:r>
                      <a:r>
                        <a:rPr lang="zh-TW" altLang="en-US" sz="1200" u="none" strike="noStrike">
                          <a:effectLst/>
                        </a:rPr>
                        <a:t>口 </a:t>
                      </a:r>
                      <a:r>
                        <a:rPr lang="en-US" altLang="zh-TW" sz="1200" u="none" strike="noStrike">
                          <a:effectLst/>
                        </a:rPr>
                        <a:t>× 121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6100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7" name="內容版面配置區 4"/>
          <p:cNvGraphicFramePr>
            <a:graphicFrameLocks/>
          </p:cNvGraphicFramePr>
          <p:nvPr>
            <p:extLst>
              <p:ext uri="{D42A27DB-BD31-4B8C-83A1-F6EECF244321}">
                <p14:modId xmlns:p14="http://schemas.microsoft.com/office/powerpoint/2010/main" val="2640966649"/>
              </p:ext>
            </p:extLst>
          </p:nvPr>
        </p:nvGraphicFramePr>
        <p:xfrm>
          <a:off x="6084168" y="1438672"/>
          <a:ext cx="2880321" cy="838200"/>
        </p:xfrm>
        <a:graphic>
          <a:graphicData uri="http://schemas.openxmlformats.org/drawingml/2006/table">
            <a:tbl>
              <a:tblPr>
                <a:tableStyleId>{5C22544A-7EE6-4342-B048-85BDC9FD1C3A}</a:tableStyleId>
              </a:tblPr>
              <a:tblGrid>
                <a:gridCol w="1039291"/>
                <a:gridCol w="801739"/>
                <a:gridCol w="1039291"/>
              </a:tblGrid>
              <a:tr h="209550">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1</a:t>
                      </a:r>
                      <a:r>
                        <a:rPr lang="zh-TW" altLang="en-US" sz="1200" u="none" strike="noStrike" dirty="0" smtClean="0">
                          <a:effectLst/>
                        </a:rPr>
                        <a:t>口 </a:t>
                      </a:r>
                      <a:r>
                        <a:rPr lang="en-US" altLang="zh-TW" sz="1200" u="none" strike="noStrike" dirty="0">
                          <a:effectLst/>
                        </a:rPr>
                        <a:t>× 121</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6100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
        <p:nvSpPr>
          <p:cNvPr id="9" name="投影片編號版面配置區 8"/>
          <p:cNvSpPr>
            <a:spLocks noGrp="1"/>
          </p:cNvSpPr>
          <p:nvPr>
            <p:ph type="sldNum" sz="quarter" idx="12"/>
          </p:nvPr>
        </p:nvSpPr>
        <p:spPr/>
        <p:txBody>
          <a:bodyPr/>
          <a:lstStyle/>
          <a:p>
            <a:fld id="{61CE0EF3-BED3-4C45-BF26-D9A701798C12}" type="slidenum">
              <a:rPr lang="zh-TW" altLang="en-US" smtClean="0"/>
              <a:t>69</a:t>
            </a:fld>
            <a:endParaRPr lang="zh-TW" altLang="en-US"/>
          </a:p>
        </p:txBody>
      </p:sp>
    </p:spTree>
    <p:extLst>
      <p:ext uri="{BB962C8B-B14F-4D97-AF65-F5344CB8AC3E}">
        <p14:creationId xmlns:p14="http://schemas.microsoft.com/office/powerpoint/2010/main" val="2478232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契約乘數：以指數每點新台幣 </a:t>
            </a:r>
            <a:r>
              <a:rPr lang="en-US" altLang="zh-TW" dirty="0" smtClean="0"/>
              <a:t>50 </a:t>
            </a:r>
            <a:r>
              <a:rPr lang="zh-TW" altLang="en-US" dirty="0" smtClean="0"/>
              <a:t>元</a:t>
            </a:r>
            <a:endParaRPr lang="en-US" altLang="zh-TW" dirty="0" smtClean="0"/>
          </a:p>
          <a:p>
            <a:endParaRPr lang="en-US" altLang="zh-TW" dirty="0" smtClean="0"/>
          </a:p>
          <a:p>
            <a:r>
              <a:rPr lang="zh-TW" altLang="en-US" dirty="0" smtClean="0"/>
              <a:t>交易時間：營業日上午 </a:t>
            </a:r>
            <a:r>
              <a:rPr lang="en-US" altLang="zh-TW" dirty="0" smtClean="0"/>
              <a:t>8:45 </a:t>
            </a:r>
            <a:r>
              <a:rPr lang="zh-TW" altLang="en-US" dirty="0" smtClean="0"/>
              <a:t>至下午 </a:t>
            </a:r>
            <a:r>
              <a:rPr lang="en-US" altLang="zh-TW" dirty="0" smtClean="0"/>
              <a:t>1:45</a:t>
            </a:r>
          </a:p>
          <a:p>
            <a:endParaRPr lang="en-US" altLang="zh-TW" dirty="0" smtClean="0"/>
          </a:p>
          <a:p>
            <a:r>
              <a:rPr lang="zh-TW" altLang="en-US" dirty="0" smtClean="0"/>
              <a:t>每日漲跌幅：權利金每日最大漲跌點數，以前一營業日「加權股價指數」收盤價之 </a:t>
            </a:r>
            <a:r>
              <a:rPr lang="en-US" altLang="zh-TW" dirty="0" smtClean="0"/>
              <a:t>7</a:t>
            </a:r>
            <a:r>
              <a:rPr lang="zh-TW" altLang="en-US" dirty="0" smtClean="0"/>
              <a:t>％ 為限</a:t>
            </a:r>
            <a:endParaRPr lang="en-US" altLang="zh-TW" dirty="0" smtClean="0"/>
          </a:p>
          <a:p>
            <a:endParaRPr lang="en-US" altLang="zh-TW" dirty="0" smtClean="0"/>
          </a:p>
          <a:p>
            <a:endParaRPr lang="en-US" altLang="zh-TW" dirty="0" smtClean="0"/>
          </a:p>
        </p:txBody>
      </p:sp>
      <p:sp>
        <p:nvSpPr>
          <p:cNvPr id="3" name="標題 2"/>
          <p:cNvSpPr>
            <a:spLocks noGrp="1"/>
          </p:cNvSpPr>
          <p:nvPr>
            <p:ph type="title"/>
          </p:nvPr>
        </p:nvSpPr>
        <p:spPr/>
        <p:txBody>
          <a:bodyPr>
            <a:normAutofit/>
          </a:bodyPr>
          <a:lstStyle/>
          <a:p>
            <a:r>
              <a:rPr lang="zh-TW" altLang="en-US" dirty="0" smtClean="0"/>
              <a:t>台指選擇權市場機制</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a:t>
            </a:fld>
            <a:endParaRPr lang="zh-TW" altLang="en-US"/>
          </a:p>
        </p:txBody>
      </p:sp>
    </p:spTree>
    <p:extLst>
      <p:ext uri="{BB962C8B-B14F-4D97-AF65-F5344CB8AC3E}">
        <p14:creationId xmlns:p14="http://schemas.microsoft.com/office/powerpoint/2010/main" val="56166873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strip </a:t>
            </a:r>
            <a:r>
              <a:rPr lang="zh-TW" altLang="en-US" dirty="0" smtClean="0"/>
              <a:t>泛指所有偏空的 </a:t>
            </a:r>
            <a:r>
              <a:rPr lang="en-US" altLang="zh-TW" dirty="0" smtClean="0"/>
              <a:t>straddle </a:t>
            </a:r>
            <a:r>
              <a:rPr lang="zh-TW" altLang="en-US" dirty="0" smtClean="0"/>
              <a:t>或 </a:t>
            </a:r>
            <a:r>
              <a:rPr lang="en-US" altLang="zh-TW" dirty="0" smtClean="0"/>
              <a:t>strangle</a:t>
            </a:r>
            <a:r>
              <a:rPr lang="zh-TW" altLang="en-US" dirty="0" smtClean="0"/>
              <a:t>，</a:t>
            </a:r>
            <a:r>
              <a:rPr lang="en-US" altLang="zh-TW" dirty="0" smtClean="0"/>
              <a:t>strap </a:t>
            </a:r>
            <a:r>
              <a:rPr lang="zh-TW" altLang="en-US" dirty="0" smtClean="0"/>
              <a:t>則是指偏多的</a:t>
            </a:r>
            <a:endParaRPr lang="en-US" altLang="zh-TW" dirty="0" smtClean="0"/>
          </a:p>
          <a:p>
            <a:endParaRPr lang="en-US" altLang="zh-TW" dirty="0" smtClean="0"/>
          </a:p>
          <a:p>
            <a:r>
              <a:rPr lang="zh-TW" altLang="en-US" dirty="0" smtClean="0"/>
              <a:t>實務上 </a:t>
            </a:r>
            <a:r>
              <a:rPr lang="en-US" altLang="zh-TW" dirty="0" smtClean="0"/>
              <a:t>straddle </a:t>
            </a:r>
            <a:r>
              <a:rPr lang="zh-TW" altLang="en-US" dirty="0" smtClean="0"/>
              <a:t>成本過高，使用率較 </a:t>
            </a:r>
            <a:r>
              <a:rPr lang="en-US" altLang="zh-TW" dirty="0" smtClean="0"/>
              <a:t>strangle</a:t>
            </a:r>
            <a:r>
              <a:rPr lang="zh-TW" altLang="en-US" dirty="0"/>
              <a:t> </a:t>
            </a:r>
            <a:r>
              <a:rPr lang="zh-TW" altLang="en-US" dirty="0" smtClean="0"/>
              <a:t>低</a:t>
            </a:r>
            <a:endParaRPr lang="en-US" altLang="zh-TW" dirty="0" smtClean="0"/>
          </a:p>
          <a:p>
            <a:endParaRPr lang="en-US" altLang="zh-TW" dirty="0"/>
          </a:p>
          <a:p>
            <a:endParaRPr lang="en-US" altLang="zh-TW" dirty="0" smtClean="0"/>
          </a:p>
          <a:p>
            <a:endParaRPr lang="en-US" altLang="zh-TW" dirty="0"/>
          </a:p>
          <a:p>
            <a:endParaRPr lang="en-US" altLang="zh-TW" dirty="0"/>
          </a:p>
          <a:p>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70</a:t>
            </a:fld>
            <a:endParaRPr lang="zh-TW" altLang="en-US"/>
          </a:p>
        </p:txBody>
      </p:sp>
    </p:spTree>
    <p:extLst>
      <p:ext uri="{BB962C8B-B14F-4D97-AF65-F5344CB8AC3E}">
        <p14:creationId xmlns:p14="http://schemas.microsoft.com/office/powerpoint/2010/main" val="24782328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買進偏空跨式部位後，若事件「雷聲大雨點小」和平落幕，該如何收場？</a:t>
            </a:r>
            <a:endParaRPr lang="en-US" altLang="zh-TW" dirty="0" smtClean="0"/>
          </a:p>
          <a:p>
            <a:endParaRPr lang="en-US" altLang="zh-TW" dirty="0"/>
          </a:p>
          <a:p>
            <a:r>
              <a:rPr lang="zh-TW" altLang="en-US" dirty="0" smtClean="0"/>
              <a:t>以重大事件而言，買進偏空跨式部位會有極佳操作彈性，但若遇到事件平和落幕，自應調整部位或停損出場，畢竟操作背景已不復存在，當坦然面對，不宜在一般市況採用昂貴成本策略</a:t>
            </a:r>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smtClean="0"/>
              <a:t> </a:t>
            </a:r>
            <a:r>
              <a:rPr lang="en-US" altLang="zh-TW" sz="2800" dirty="0" smtClean="0"/>
              <a:t>–- </a:t>
            </a:r>
            <a:r>
              <a:rPr lang="zh-TW" altLang="en-US" sz="2800" dirty="0" smtClean="0"/>
              <a:t>不等比率交易</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71</a:t>
            </a:fld>
            <a:endParaRPr lang="zh-TW" altLang="en-US"/>
          </a:p>
        </p:txBody>
      </p:sp>
    </p:spTree>
    <p:extLst>
      <p:ext uri="{BB962C8B-B14F-4D97-AF65-F5344CB8AC3E}">
        <p14:creationId xmlns:p14="http://schemas.microsoft.com/office/powerpoint/2010/main" val="35724484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1"/>
            <a:r>
              <a:rPr lang="zh-TW" altLang="en-US" dirty="0" smtClean="0"/>
              <a:t>以上即為所有常用策略。但是，誠如上述，</a:t>
            </a:r>
            <a:r>
              <a:rPr lang="zh-TW" altLang="en-US" dirty="0" smtClean="0">
                <a:solidFill>
                  <a:srgbClr val="FF0000"/>
                </a:solidFill>
              </a:rPr>
              <a:t>了解</a:t>
            </a:r>
            <a:r>
              <a:rPr lang="zh-TW" altLang="en-US" dirty="0" smtClean="0"/>
              <a:t>其功能與限制是一回事，</a:t>
            </a:r>
            <a:r>
              <a:rPr lang="zh-TW" altLang="en-US" dirty="0" smtClean="0">
                <a:solidFill>
                  <a:srgbClr val="FF0000"/>
                </a:solidFill>
              </a:rPr>
              <a:t>熟稔</a:t>
            </a:r>
            <a:r>
              <a:rPr lang="zh-TW" altLang="en-US" dirty="0" smtClean="0"/>
              <a:t>應用技巧與</a:t>
            </a:r>
            <a:r>
              <a:rPr lang="zh-TW" altLang="en-US" dirty="0" smtClean="0">
                <a:solidFill>
                  <a:srgbClr val="FF0000"/>
                </a:solidFill>
              </a:rPr>
              <a:t>經驗</a:t>
            </a:r>
            <a:r>
              <a:rPr lang="zh-TW" altLang="en-US" dirty="0" smtClean="0"/>
              <a:t>是另一回事</a:t>
            </a:r>
            <a:endParaRPr lang="en-US" altLang="zh-TW" dirty="0"/>
          </a:p>
          <a:p>
            <a:pPr lvl="1"/>
            <a:endParaRPr lang="en-US" altLang="zh-TW" dirty="0" smtClean="0"/>
          </a:p>
          <a:p>
            <a:pPr lvl="1"/>
            <a:r>
              <a:rPr lang="zh-TW" altLang="en-US" dirty="0" smtClean="0"/>
              <a:t>只了解選擇權「工具箱」內各種工具的使用時機、功能限制、使用方法</a:t>
            </a:r>
            <a:r>
              <a:rPr lang="en-US" altLang="zh-TW" dirty="0" smtClean="0"/>
              <a:t>……</a:t>
            </a:r>
            <a:r>
              <a:rPr lang="zh-TW" altLang="en-US" dirty="0" smtClean="0"/>
              <a:t>仍無助於工作進行</a:t>
            </a:r>
            <a:endParaRPr lang="en-US" altLang="zh-TW" dirty="0" smtClean="0"/>
          </a:p>
          <a:p>
            <a:pPr lvl="1"/>
            <a:endParaRPr lang="en-US" altLang="zh-TW" dirty="0"/>
          </a:p>
          <a:p>
            <a:pPr lvl="1"/>
            <a:r>
              <a:rPr lang="zh-TW" altLang="en-US" dirty="0" smtClean="0"/>
              <a:t>熟稔所有交易策略並不表示勝算較高，還是需要累積實務操作經驗，工具愈用</a:t>
            </a:r>
            <a:r>
              <a:rPr lang="zh-TW" altLang="en-US" dirty="0"/>
              <a:t>愈</a:t>
            </a:r>
            <a:r>
              <a:rPr lang="zh-TW" altLang="en-US" dirty="0" smtClean="0"/>
              <a:t>熟，交易策略也是一樣，</a:t>
            </a:r>
            <a:r>
              <a:rPr lang="zh-TW" altLang="en-US" dirty="0"/>
              <a:t>愈用愈</a:t>
            </a:r>
            <a:r>
              <a:rPr lang="zh-TW" altLang="en-US" dirty="0" smtClean="0"/>
              <a:t>熟，不同的市況來評價使用交易策略的合適性，有時答案都會完全相反，這也是選擇權交易策略不易在短時間一窺其奧妙之處</a:t>
            </a:r>
            <a:endParaRPr lang="en-US" altLang="zh-TW" dirty="0"/>
          </a:p>
        </p:txBody>
      </p:sp>
      <p:sp>
        <p:nvSpPr>
          <p:cNvPr id="4" name="標題 2"/>
          <p:cNvSpPr txBox="1">
            <a:spLocks/>
          </p:cNvSpPr>
          <p:nvPr/>
        </p:nvSpPr>
        <p:spPr>
          <a:xfrm>
            <a:off x="467544" y="269776"/>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zh-TW" altLang="en-US" dirty="0" smtClean="0"/>
              <a:t>常用策略介紹</a:t>
            </a:r>
            <a:r>
              <a:rPr lang="zh-TW" altLang="en-US" sz="2400" dirty="0"/>
              <a:t> </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72</a:t>
            </a:fld>
            <a:endParaRPr lang="zh-TW" altLang="en-US"/>
          </a:p>
        </p:txBody>
      </p:sp>
    </p:spTree>
    <p:extLst>
      <p:ext uri="{BB962C8B-B14F-4D97-AF65-F5344CB8AC3E}">
        <p14:creationId xmlns:p14="http://schemas.microsoft.com/office/powerpoint/2010/main" val="11452155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chemeClr val="bg1">
                    <a:lumMod val="75000"/>
                  </a:schemeClr>
                </a:solidFill>
              </a:rPr>
              <a:t>台指選擇權市場機制</a:t>
            </a:r>
            <a:endParaRPr lang="en-US" altLang="zh-TW" dirty="0">
              <a:solidFill>
                <a:schemeClr val="bg1">
                  <a:lumMod val="75000"/>
                </a:schemeClr>
              </a:solidFill>
            </a:endParaRPr>
          </a:p>
          <a:p>
            <a:endParaRPr lang="en-US" altLang="zh-TW" dirty="0"/>
          </a:p>
          <a:p>
            <a:r>
              <a:rPr lang="zh-TW" altLang="en-US" dirty="0">
                <a:solidFill>
                  <a:schemeClr val="bg1">
                    <a:lumMod val="75000"/>
                  </a:schemeClr>
                </a:solidFill>
              </a:rPr>
              <a:t>時間價值</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常用策略介紹</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rgbClr val="FF0000"/>
                </a:solidFill>
              </a:rPr>
              <a:t>套利及避險</a:t>
            </a:r>
            <a:endParaRPr lang="en-US" altLang="zh-TW" dirty="0">
              <a:solidFill>
                <a:srgbClr val="FF0000"/>
              </a:solidFill>
            </a:endParaRPr>
          </a:p>
          <a:p>
            <a:endParaRPr lang="en-US" altLang="zh-TW" dirty="0">
              <a:solidFill>
                <a:schemeClr val="bg1">
                  <a:lumMod val="75000"/>
                </a:schemeClr>
              </a:solidFill>
            </a:endParaRPr>
          </a:p>
          <a:p>
            <a:r>
              <a:rPr lang="zh-TW" altLang="en-US" dirty="0">
                <a:solidFill>
                  <a:schemeClr val="bg1">
                    <a:lumMod val="75000"/>
                  </a:schemeClr>
                </a:solidFill>
              </a:rPr>
              <a:t>動態調整</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其它經驗</a:t>
            </a:r>
            <a:r>
              <a:rPr lang="zh-TW" altLang="en-US" dirty="0" smtClean="0">
                <a:solidFill>
                  <a:schemeClr val="bg1">
                    <a:lumMod val="75000"/>
                  </a:schemeClr>
                </a:solidFill>
              </a:rPr>
              <a:t>法則</a:t>
            </a:r>
            <a:endParaRPr lang="zh-TW" altLang="en-US" dirty="0">
              <a:solidFill>
                <a:schemeClr val="bg1">
                  <a:lumMod val="75000"/>
                </a:schemeClr>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73</a:t>
            </a:fld>
            <a:endParaRPr lang="zh-TW" altLang="en-US"/>
          </a:p>
        </p:txBody>
      </p:sp>
    </p:spTree>
    <p:extLst>
      <p:ext uri="{BB962C8B-B14F-4D97-AF65-F5344CB8AC3E}">
        <p14:creationId xmlns:p14="http://schemas.microsoft.com/office/powerpoint/2010/main" val="42904603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8"/>
            <a:ext cx="8229600" cy="4900000"/>
          </a:xfrm>
        </p:spPr>
        <p:txBody>
          <a:bodyPr>
            <a:normAutofit lnSpcReduction="10000"/>
          </a:bodyPr>
          <a:lstStyle/>
          <a:p>
            <a:r>
              <a:rPr lang="zh-TW" altLang="en-US" dirty="0" smtClean="0"/>
              <a:t>台指期貨與台指選擇權</a:t>
            </a:r>
            <a:r>
              <a:rPr lang="zh-TW" altLang="en-US" dirty="0" smtClean="0">
                <a:solidFill>
                  <a:srgbClr val="FF0000"/>
                </a:solidFill>
              </a:rPr>
              <a:t>到期日相同</a:t>
            </a:r>
            <a:r>
              <a:rPr lang="zh-TW" altLang="en-US" dirty="0"/>
              <a:t>，</a:t>
            </a:r>
            <a:r>
              <a:rPr lang="zh-TW" altLang="en-US" dirty="0" smtClean="0"/>
              <a:t>因此台</a:t>
            </a:r>
            <a:r>
              <a:rPr lang="zh-TW" altLang="en-US" dirty="0"/>
              <a:t>指選擇權合成</a:t>
            </a:r>
            <a:r>
              <a:rPr lang="zh-TW" altLang="en-US" dirty="0" smtClean="0"/>
              <a:t>期貨在到「台指期到期日」已無任何時間價值，價格和台指期一定會相等</a:t>
            </a:r>
            <a:endParaRPr lang="en-US" altLang="zh-TW" dirty="0" smtClean="0"/>
          </a:p>
          <a:p>
            <a:endParaRPr lang="en-US" altLang="zh-TW" dirty="0"/>
          </a:p>
          <a:p>
            <a:r>
              <a:rPr lang="zh-TW" altLang="en-US" dirty="0" smtClean="0"/>
              <a:t>因此在任何時間，</a:t>
            </a:r>
            <a:r>
              <a:rPr lang="zh-TW" altLang="en-US" dirty="0"/>
              <a:t>台指選擇權合成</a:t>
            </a:r>
            <a:r>
              <a:rPr lang="zh-TW" altLang="en-US" dirty="0" smtClean="0"/>
              <a:t>期貨與台指期貨若出現明顯的價差即可買低賣高賺取無風險利潤</a:t>
            </a:r>
            <a:endParaRPr lang="en-US" altLang="zh-TW" dirty="0" smtClean="0"/>
          </a:p>
          <a:p>
            <a:endParaRPr lang="en-US" altLang="zh-TW" dirty="0"/>
          </a:p>
          <a:p>
            <a:r>
              <a:rPr lang="zh-TW" altLang="en-US" dirty="0" smtClean="0"/>
              <a:t>然而，近年來套利交易因資訊發達，不合理空間越來越小，有些市場甚至穩定到一整年沒有套利空間</a:t>
            </a:r>
            <a:endParaRPr lang="en-US" altLang="zh-TW" dirty="0" smtClean="0"/>
          </a:p>
          <a:p>
            <a:endParaRPr lang="en-US" altLang="zh-TW" dirty="0"/>
          </a:p>
          <a:p>
            <a:r>
              <a:rPr lang="zh-TW" altLang="en-US" dirty="0"/>
              <a:t>即使套利空間出現，執行時尚需</a:t>
            </a:r>
            <a:r>
              <a:rPr lang="zh-TW" altLang="en-US" dirty="0" smtClean="0"/>
              <a:t>注意 </a:t>
            </a:r>
            <a:r>
              <a:rPr lang="en-US" altLang="zh-TW" dirty="0" smtClean="0">
                <a:solidFill>
                  <a:srgbClr val="FF0000"/>
                </a:solidFill>
              </a:rPr>
              <a:t>1. </a:t>
            </a:r>
            <a:r>
              <a:rPr lang="zh-TW" altLang="en-US" dirty="0" smtClean="0">
                <a:solidFill>
                  <a:srgbClr val="FF0000"/>
                </a:solidFill>
              </a:rPr>
              <a:t>滑</a:t>
            </a:r>
            <a:r>
              <a:rPr lang="zh-TW" altLang="en-US" dirty="0">
                <a:solidFill>
                  <a:srgbClr val="FF0000"/>
                </a:solidFill>
              </a:rPr>
              <a:t>價</a:t>
            </a:r>
            <a:r>
              <a:rPr lang="zh-TW" altLang="en-US" dirty="0" smtClean="0">
                <a:solidFill>
                  <a:srgbClr val="FF0000"/>
                </a:solidFill>
              </a:rPr>
              <a:t>風險 </a:t>
            </a:r>
            <a:r>
              <a:rPr lang="en-US" altLang="zh-TW" dirty="0" smtClean="0">
                <a:solidFill>
                  <a:srgbClr val="FF0000"/>
                </a:solidFill>
              </a:rPr>
              <a:t>2. </a:t>
            </a:r>
            <a:r>
              <a:rPr lang="zh-TW" altLang="en-US" dirty="0" smtClean="0">
                <a:solidFill>
                  <a:srgbClr val="FF0000"/>
                </a:solidFill>
              </a:rPr>
              <a:t>流通性風險 </a:t>
            </a:r>
            <a:r>
              <a:rPr lang="en-US" altLang="zh-TW" dirty="0" smtClean="0">
                <a:solidFill>
                  <a:srgbClr val="FF0000"/>
                </a:solidFill>
              </a:rPr>
              <a:t>3. </a:t>
            </a:r>
            <a:r>
              <a:rPr lang="zh-TW" altLang="en-US" dirty="0" smtClean="0">
                <a:solidFill>
                  <a:srgbClr val="FF0000"/>
                </a:solidFill>
              </a:rPr>
              <a:t>交易稅 </a:t>
            </a:r>
            <a:r>
              <a:rPr lang="en-US" altLang="zh-TW" dirty="0" smtClean="0">
                <a:solidFill>
                  <a:srgbClr val="FF0000"/>
                </a:solidFill>
              </a:rPr>
              <a:t>4. </a:t>
            </a:r>
            <a:r>
              <a:rPr lang="zh-TW" altLang="en-US" dirty="0" smtClean="0">
                <a:solidFill>
                  <a:srgbClr val="FF0000"/>
                </a:solidFill>
              </a:rPr>
              <a:t>手續費</a:t>
            </a:r>
            <a:endParaRPr lang="en-US" altLang="zh-TW" dirty="0">
              <a:solidFill>
                <a:srgbClr val="FF0000"/>
              </a:solidFill>
            </a:endParaRPr>
          </a:p>
          <a:p>
            <a:endParaRPr lang="en-US" altLang="zh-TW" dirty="0" smtClean="0"/>
          </a:p>
        </p:txBody>
      </p:sp>
      <p:sp>
        <p:nvSpPr>
          <p:cNvPr id="3" name="標題 2"/>
          <p:cNvSpPr>
            <a:spLocks noGrp="1"/>
          </p:cNvSpPr>
          <p:nvPr>
            <p:ph type="title"/>
          </p:nvPr>
        </p:nvSpPr>
        <p:spPr/>
        <p:txBody>
          <a:bodyPr/>
          <a:lstStyle/>
          <a:p>
            <a:r>
              <a:rPr lang="zh-TW" altLang="en-US" dirty="0" smtClean="0"/>
              <a:t>套利（</a:t>
            </a:r>
            <a:r>
              <a:rPr lang="en-US" altLang="zh-TW" dirty="0" smtClean="0"/>
              <a:t>arbitrage</a:t>
            </a:r>
            <a:r>
              <a:rPr lang="zh-TW" altLang="en-US" dirty="0" smtClean="0"/>
              <a:t>）</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74</a:t>
            </a:fld>
            <a:endParaRPr lang="zh-TW" altLang="en-US"/>
          </a:p>
        </p:txBody>
      </p:sp>
    </p:spTree>
    <p:extLst>
      <p:ext uri="{BB962C8B-B14F-4D97-AF65-F5344CB8AC3E}">
        <p14:creationId xmlns:p14="http://schemas.microsoft.com/office/powerpoint/2010/main" val="119040645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8"/>
            <a:ext cx="8229600" cy="4900000"/>
          </a:xfrm>
        </p:spPr>
        <p:txBody>
          <a:bodyPr>
            <a:normAutofit/>
          </a:bodyPr>
          <a:lstStyle/>
          <a:p>
            <a:r>
              <a:rPr lang="zh-TW" altLang="en-US" dirty="0"/>
              <a:t>前面提過，履約價為 </a:t>
            </a:r>
            <a:r>
              <a:rPr lang="en-US" altLang="zh-TW" dirty="0"/>
              <a:t>6000 </a:t>
            </a:r>
            <a:r>
              <a:rPr lang="zh-TW" altLang="en-US" dirty="0"/>
              <a:t>的選擇權合成</a:t>
            </a:r>
            <a:r>
              <a:rPr lang="zh-TW" altLang="en-US" dirty="0" smtClean="0"/>
              <a:t>期貨成本為權利金 </a:t>
            </a:r>
            <a:r>
              <a:rPr lang="en-US" altLang="zh-TW" dirty="0" smtClean="0"/>
              <a:t>19 </a:t>
            </a:r>
            <a:r>
              <a:rPr lang="zh-TW" altLang="en-US" dirty="0" smtClean="0"/>
              <a:t>點，</a:t>
            </a:r>
            <a:r>
              <a:rPr lang="zh-TW" altLang="en-US" dirty="0"/>
              <a:t>比台指</a:t>
            </a:r>
            <a:r>
              <a:rPr lang="zh-TW" altLang="en-US" dirty="0" smtClean="0"/>
              <a:t>期便宜</a:t>
            </a:r>
            <a:r>
              <a:rPr lang="zh-TW" altLang="en-US" dirty="0"/>
              <a:t>了 </a:t>
            </a:r>
            <a:r>
              <a:rPr lang="en-US" altLang="zh-TW" dirty="0"/>
              <a:t>4 </a:t>
            </a:r>
            <a:r>
              <a:rPr lang="zh-TW" altLang="en-US" dirty="0" smtClean="0"/>
              <a:t>點（當時台指期為 </a:t>
            </a:r>
            <a:r>
              <a:rPr lang="en-US" altLang="zh-TW" dirty="0" smtClean="0"/>
              <a:t>6023 </a:t>
            </a:r>
            <a:r>
              <a:rPr lang="zh-TW" altLang="en-US" dirty="0" smtClean="0"/>
              <a:t>點）但</a:t>
            </a:r>
            <a:r>
              <a:rPr lang="zh-TW" altLang="en-US" dirty="0"/>
              <a:t>若做多 </a:t>
            </a:r>
            <a:r>
              <a:rPr lang="en-US" altLang="zh-TW" dirty="0"/>
              <a:t>6000 </a:t>
            </a:r>
            <a:r>
              <a:rPr lang="zh-TW" altLang="en-US" dirty="0"/>
              <a:t>選擇權合成期貨，放空台指期，這 </a:t>
            </a:r>
            <a:r>
              <a:rPr lang="en-US" altLang="zh-TW" dirty="0"/>
              <a:t>4 </a:t>
            </a:r>
            <a:r>
              <a:rPr lang="zh-TW" altLang="en-US" dirty="0"/>
              <a:t>點的價差扣掉手續費之後幾乎毫無獲利</a:t>
            </a:r>
            <a:endParaRPr lang="en-US" altLang="zh-TW" dirty="0"/>
          </a:p>
          <a:p>
            <a:endParaRPr lang="en-US" altLang="zh-TW" dirty="0" smtClean="0"/>
          </a:p>
          <a:p>
            <a:r>
              <a:rPr lang="en-US" altLang="zh-TW" dirty="0" smtClean="0"/>
              <a:t>put-call parity</a:t>
            </a:r>
          </a:p>
          <a:p>
            <a:endParaRPr lang="en-US" altLang="zh-TW" dirty="0"/>
          </a:p>
          <a:p>
            <a:endParaRPr lang="en-US" altLang="zh-TW" dirty="0" smtClean="0"/>
          </a:p>
          <a:p>
            <a:pPr lvl="1"/>
            <a:r>
              <a:rPr lang="en-US" altLang="zh-TW" i="1" dirty="0" smtClean="0"/>
              <a:t>c</a:t>
            </a:r>
            <a:r>
              <a:rPr lang="en-US" altLang="zh-TW" dirty="0" smtClean="0"/>
              <a:t> </a:t>
            </a:r>
            <a:r>
              <a:rPr lang="zh-TW" altLang="en-US" dirty="0" smtClean="0"/>
              <a:t>與 </a:t>
            </a:r>
            <a:r>
              <a:rPr lang="en-US" altLang="zh-TW" i="1" dirty="0" smtClean="0"/>
              <a:t>p</a:t>
            </a:r>
            <a:r>
              <a:rPr lang="en-US" altLang="zh-TW" dirty="0" smtClean="0"/>
              <a:t> </a:t>
            </a:r>
            <a:r>
              <a:rPr lang="zh-TW" altLang="en-US" dirty="0" smtClean="0"/>
              <a:t>分別為以履約價為 </a:t>
            </a:r>
            <a:r>
              <a:rPr lang="en-US" altLang="zh-TW" i="1" dirty="0" smtClean="0"/>
              <a:t>K</a:t>
            </a:r>
            <a:r>
              <a:rPr lang="en-US" altLang="zh-TW" dirty="0" smtClean="0"/>
              <a:t> </a:t>
            </a:r>
            <a:r>
              <a:rPr lang="zh-TW" altLang="en-US" dirty="0" smtClean="0"/>
              <a:t>的買權價格，</a:t>
            </a:r>
            <a:r>
              <a:rPr lang="en-US" altLang="zh-TW" i="1" dirty="0" smtClean="0"/>
              <a:t>F</a:t>
            </a:r>
            <a:r>
              <a:rPr lang="en-US" altLang="zh-TW" dirty="0" smtClean="0"/>
              <a:t> </a:t>
            </a:r>
            <a:r>
              <a:rPr lang="zh-TW" altLang="en-US" dirty="0" smtClean="0"/>
              <a:t>為期貨價格</a:t>
            </a:r>
            <a:endParaRPr lang="en-US" altLang="zh-TW" dirty="0" smtClean="0"/>
          </a:p>
          <a:p>
            <a:endParaRPr lang="en-US" altLang="zh-TW" dirty="0" smtClean="0"/>
          </a:p>
        </p:txBody>
      </p:sp>
      <p:sp>
        <p:nvSpPr>
          <p:cNvPr id="3" name="標題 2"/>
          <p:cNvSpPr>
            <a:spLocks noGrp="1"/>
          </p:cNvSpPr>
          <p:nvPr>
            <p:ph type="title"/>
          </p:nvPr>
        </p:nvSpPr>
        <p:spPr/>
        <p:txBody>
          <a:bodyPr/>
          <a:lstStyle/>
          <a:p>
            <a:r>
              <a:rPr lang="zh-TW" altLang="en-US" dirty="0" smtClean="0"/>
              <a:t>套利（</a:t>
            </a:r>
            <a:r>
              <a:rPr lang="en-US" altLang="zh-TW" dirty="0" smtClean="0"/>
              <a:t>arbitrage</a:t>
            </a:r>
            <a:r>
              <a:rPr lang="zh-TW" altLang="en-US" dirty="0" smtClean="0"/>
              <a:t>）</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75</a:t>
            </a:fld>
            <a:endParaRPr lang="zh-TW" altLang="en-US"/>
          </a:p>
        </p:txBody>
      </p:sp>
      <p:pic>
        <p:nvPicPr>
          <p:cNvPr id="5" name="圖片 4" descr="http://mathurl.com/render.cgi?%5Ctextmode%0D%0A%5CHuge%7B%0D%0A%24%24%0D%0Ac%20-%20p%20+%20K%20%3D%20F%0D%0A%24%24%0D%0A%7D%5Cnocache"/>
          <p:cNvPicPr/>
          <p:nvPr/>
        </p:nvPicPr>
        <p:blipFill>
          <a:blip r:embed="rId2">
            <a:extLst>
              <a:ext uri="{28A0092B-C50C-407E-A947-70E740481C1C}">
                <a14:useLocalDpi xmlns:a14="http://schemas.microsoft.com/office/drawing/2010/main" val="0"/>
              </a:ext>
            </a:extLst>
          </a:blip>
          <a:srcRect/>
          <a:stretch>
            <a:fillRect/>
          </a:stretch>
        </p:blipFill>
        <p:spPr bwMode="auto">
          <a:xfrm>
            <a:off x="3346941" y="4797152"/>
            <a:ext cx="2449195" cy="349885"/>
          </a:xfrm>
          <a:prstGeom prst="rect">
            <a:avLst/>
          </a:prstGeom>
          <a:noFill/>
          <a:ln>
            <a:noFill/>
          </a:ln>
        </p:spPr>
      </p:pic>
      <p:graphicFrame>
        <p:nvGraphicFramePr>
          <p:cNvPr id="7" name="表格 6"/>
          <p:cNvGraphicFramePr>
            <a:graphicFrameLocks noGrp="1"/>
          </p:cNvGraphicFramePr>
          <p:nvPr>
            <p:extLst>
              <p:ext uri="{D42A27DB-BD31-4B8C-83A1-F6EECF244321}">
                <p14:modId xmlns:p14="http://schemas.microsoft.com/office/powerpoint/2010/main" val="2699434456"/>
              </p:ext>
            </p:extLst>
          </p:nvPr>
        </p:nvGraphicFramePr>
        <p:xfrm>
          <a:off x="5220072" y="3496940"/>
          <a:ext cx="3334990" cy="724148"/>
        </p:xfrm>
        <a:graphic>
          <a:graphicData uri="http://schemas.openxmlformats.org/drawingml/2006/table">
            <a:tbl>
              <a:tblPr>
                <a:tableStyleId>{5C22544A-7EE6-4342-B048-85BDC9FD1C3A}</a:tableStyleId>
              </a:tblPr>
              <a:tblGrid>
                <a:gridCol w="1261888"/>
                <a:gridCol w="811214"/>
                <a:gridCol w="1261888"/>
              </a:tblGrid>
              <a:tr h="259467">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r>
              <a:tr h="464681">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140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1</a:t>
                      </a:r>
                      <a:r>
                        <a:rPr lang="zh-TW" altLang="en-US" sz="1200" u="none" strike="noStrike" dirty="0">
                          <a:effectLst/>
                        </a:rPr>
                        <a:t>口 </a:t>
                      </a:r>
                      <a:r>
                        <a:rPr lang="en-US" altLang="zh-TW" sz="1200" u="none" strike="noStrike" dirty="0">
                          <a:effectLst/>
                        </a:rPr>
                        <a:t>× 121</a:t>
                      </a:r>
                      <a:r>
                        <a:rPr lang="zh-TW" altLang="en-US" sz="1200" u="none" strike="noStrike" dirty="0">
                          <a:effectLst/>
                        </a:rPr>
                        <a:t>點</a:t>
                      </a:r>
                      <a:endParaRPr lang="zh-TW" altLang="en-US"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47047784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a:t>選擇權矩陣套利：</a:t>
            </a:r>
            <a:endParaRPr lang="en-US" altLang="zh-TW" dirty="0"/>
          </a:p>
          <a:p>
            <a:pPr lvl="1"/>
            <a:endParaRPr lang="en-US" altLang="zh-TW" dirty="0"/>
          </a:p>
          <a:p>
            <a:pPr lvl="1"/>
            <a:r>
              <a:rPr lang="zh-TW" altLang="en-US" dirty="0"/>
              <a:t>所有履約價，只要有成交量，皆可用來構造合成期貨</a:t>
            </a:r>
            <a:endParaRPr lang="en-US" altLang="zh-TW" dirty="0"/>
          </a:p>
          <a:p>
            <a:pPr lvl="1"/>
            <a:endParaRPr lang="en-US" altLang="zh-TW" dirty="0"/>
          </a:p>
          <a:p>
            <a:pPr lvl="1"/>
            <a:r>
              <a:rPr lang="zh-TW" altLang="en-US" dirty="0"/>
              <a:t>如果這麼多的合成期貨和台指期之間皆無套利空間，那它們相互</a:t>
            </a:r>
            <a:r>
              <a:rPr lang="zh-TW" altLang="en-US" dirty="0" smtClean="0"/>
              <a:t>之間的套利可行性又如何呢？</a:t>
            </a:r>
            <a:endParaRPr lang="en-US" altLang="zh-TW" dirty="0" smtClean="0"/>
          </a:p>
          <a:p>
            <a:pPr lvl="1"/>
            <a:endParaRPr lang="en-US" altLang="zh-TW" dirty="0"/>
          </a:p>
          <a:p>
            <a:endParaRPr lang="en-US" altLang="zh-TW" dirty="0" smtClean="0"/>
          </a:p>
          <a:p>
            <a:endParaRPr lang="en-US" altLang="zh-TW" dirty="0" smtClean="0"/>
          </a:p>
        </p:txBody>
      </p:sp>
      <p:sp>
        <p:nvSpPr>
          <p:cNvPr id="3" name="標題 2"/>
          <p:cNvSpPr>
            <a:spLocks noGrp="1"/>
          </p:cNvSpPr>
          <p:nvPr>
            <p:ph type="title"/>
          </p:nvPr>
        </p:nvSpPr>
        <p:spPr/>
        <p:txBody>
          <a:bodyPr/>
          <a:lstStyle/>
          <a:p>
            <a:r>
              <a:rPr lang="zh-TW" altLang="en-US" dirty="0" smtClean="0"/>
              <a:t>套利（</a:t>
            </a:r>
            <a:r>
              <a:rPr lang="en-US" altLang="zh-TW" dirty="0" smtClean="0"/>
              <a:t>arbitrage</a:t>
            </a:r>
            <a:r>
              <a:rPr lang="zh-TW" altLang="en-US" dirty="0" smtClean="0"/>
              <a:t>）</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76</a:t>
            </a:fld>
            <a:endParaRPr lang="zh-TW" altLang="en-US"/>
          </a:p>
        </p:txBody>
      </p:sp>
      <p:pic>
        <p:nvPicPr>
          <p:cNvPr id="7" name="圖片 6" descr="http://mathurl.com/render.cgi?%5Ctextmode%0D%0A%5CHuge%7B%0D%0A%24%24%0D%0Ac_1%20-%20p_1%20+%20K_1%20%3D%20c_2%20-%20p_2%20+%20K_2%20%0D%0A%24%24%0D%0A%7D%5Cnocache"/>
          <p:cNvPicPr/>
          <p:nvPr/>
        </p:nvPicPr>
        <p:blipFill>
          <a:blip r:embed="rId2">
            <a:extLst>
              <a:ext uri="{28A0092B-C50C-407E-A947-70E740481C1C}">
                <a14:useLocalDpi xmlns:a14="http://schemas.microsoft.com/office/drawing/2010/main" val="0"/>
              </a:ext>
            </a:extLst>
          </a:blip>
          <a:srcRect/>
          <a:stretch>
            <a:fillRect/>
          </a:stretch>
        </p:blipFill>
        <p:spPr bwMode="auto">
          <a:xfrm>
            <a:off x="2234247" y="4591283"/>
            <a:ext cx="4675505" cy="349885"/>
          </a:xfrm>
          <a:prstGeom prst="rect">
            <a:avLst/>
          </a:prstGeom>
          <a:noFill/>
          <a:ln>
            <a:noFill/>
          </a:ln>
        </p:spPr>
      </p:pic>
    </p:spTree>
    <p:extLst>
      <p:ext uri="{BB962C8B-B14F-4D97-AF65-F5344CB8AC3E}">
        <p14:creationId xmlns:p14="http://schemas.microsoft.com/office/powerpoint/2010/main" val="88835098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兩選擇權合成期貨間進行買低賣高的套利行為，這種策略稱為盒式價差（</a:t>
            </a:r>
            <a:r>
              <a:rPr lang="en-US" altLang="zh-TW" dirty="0" smtClean="0"/>
              <a:t>box spread</a:t>
            </a:r>
            <a:r>
              <a:rPr lang="zh-TW" altLang="en-US" dirty="0" smtClean="0"/>
              <a:t>）。基本上組成就是 </a:t>
            </a:r>
            <a:r>
              <a:rPr lang="en-US" altLang="zh-TW" dirty="0" smtClean="0">
                <a:solidFill>
                  <a:srgbClr val="FF0000"/>
                </a:solidFill>
              </a:rPr>
              <a:t>long call A + short put A</a:t>
            </a:r>
            <a:r>
              <a:rPr lang="en-US" altLang="zh-TW" dirty="0" smtClean="0"/>
              <a:t> + </a:t>
            </a:r>
            <a:r>
              <a:rPr lang="en-US" altLang="zh-TW" dirty="0" smtClean="0">
                <a:solidFill>
                  <a:srgbClr val="00B050"/>
                </a:solidFill>
              </a:rPr>
              <a:t>short call B + long put B</a:t>
            </a:r>
            <a:r>
              <a:rPr lang="zh-TW" altLang="en-US" dirty="0" smtClean="0"/>
              <a:t>。前半為做多由履約價為 </a:t>
            </a:r>
            <a:r>
              <a:rPr lang="en-US" altLang="zh-TW" dirty="0" smtClean="0"/>
              <a:t>A </a:t>
            </a:r>
            <a:r>
              <a:rPr lang="zh-TW" altLang="en-US" dirty="0" smtClean="0"/>
              <a:t>之選擇權組合而成之合成期貨，後半為放空</a:t>
            </a:r>
            <a:r>
              <a:rPr lang="zh-TW" altLang="en-US" dirty="0"/>
              <a:t>履約價為 </a:t>
            </a:r>
            <a:r>
              <a:rPr lang="en-US" altLang="zh-TW" dirty="0" smtClean="0"/>
              <a:t>B </a:t>
            </a:r>
            <a:r>
              <a:rPr lang="zh-TW" altLang="en-US" dirty="0" smtClean="0"/>
              <a:t>的</a:t>
            </a:r>
            <a:endParaRPr lang="en-US" altLang="zh-TW" dirty="0" smtClean="0"/>
          </a:p>
          <a:p>
            <a:endParaRPr lang="en-US" altLang="zh-TW" dirty="0">
              <a:solidFill>
                <a:srgbClr val="00B050"/>
              </a:solidFill>
            </a:endParaRPr>
          </a:p>
          <a:p>
            <a:r>
              <a:rPr lang="zh-TW" altLang="en-US" dirty="0" smtClean="0"/>
              <a:t>同 </a:t>
            </a:r>
            <a:r>
              <a:rPr lang="en-US" altLang="zh-TW" dirty="0" smtClean="0"/>
              <a:t>put-call parity</a:t>
            </a:r>
            <a:r>
              <a:rPr lang="zh-TW" altLang="en-US" dirty="0" smtClean="0"/>
              <a:t>，要利用盒式價差進行套利幾乎不可能。即使瞬間產生套利空間，由於價格持續跳動，實際執行上也很難同時鎖住這樣的價格成交</a:t>
            </a:r>
            <a:endParaRPr lang="zh-TW" altLang="en-US" dirty="0">
              <a:solidFill>
                <a:srgbClr val="00B050"/>
              </a:solidFill>
            </a:endParaRPr>
          </a:p>
        </p:txBody>
      </p:sp>
      <p:sp>
        <p:nvSpPr>
          <p:cNvPr id="3" name="標題 2"/>
          <p:cNvSpPr>
            <a:spLocks noGrp="1"/>
          </p:cNvSpPr>
          <p:nvPr>
            <p:ph type="title"/>
          </p:nvPr>
        </p:nvSpPr>
        <p:spPr/>
        <p:txBody>
          <a:bodyPr/>
          <a:lstStyle/>
          <a:p>
            <a:r>
              <a:rPr lang="zh-TW" altLang="en-US" dirty="0"/>
              <a:t>套利（</a:t>
            </a:r>
            <a:r>
              <a:rPr lang="en-US" altLang="zh-TW" dirty="0"/>
              <a:t>arbitrage</a:t>
            </a:r>
            <a:r>
              <a:rPr lang="zh-TW" altLang="en-US"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77</a:t>
            </a:fld>
            <a:endParaRPr lang="zh-TW" altLang="en-US"/>
          </a:p>
        </p:txBody>
      </p:sp>
    </p:spTree>
    <p:extLst>
      <p:ext uri="{BB962C8B-B14F-4D97-AF65-F5344CB8AC3E}">
        <p14:creationId xmlns:p14="http://schemas.microsoft.com/office/powerpoint/2010/main" val="383756189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除了</a:t>
            </a:r>
            <a:r>
              <a:rPr lang="zh-TW" altLang="en-US" dirty="0"/>
              <a:t>合成期貨之外，有一種套利空間是台股曾經出現過</a:t>
            </a:r>
            <a:r>
              <a:rPr lang="zh-TW" altLang="en-US" dirty="0" smtClean="0"/>
              <a:t>的，即遠月權利金小於近月</a:t>
            </a:r>
            <a:endParaRPr lang="zh-TW" altLang="en-US" dirty="0">
              <a:solidFill>
                <a:srgbClr val="00B050"/>
              </a:solidFill>
            </a:endParaRPr>
          </a:p>
          <a:p>
            <a:endParaRPr lang="en-US" altLang="zh-TW" dirty="0" smtClean="0"/>
          </a:p>
          <a:p>
            <a:r>
              <a:rPr lang="zh-TW" altLang="en-US" dirty="0" smtClean="0"/>
              <a:t>一般情況下同履約價的 </a:t>
            </a:r>
            <a:r>
              <a:rPr lang="en-US" altLang="zh-TW" dirty="0" smtClean="0"/>
              <a:t>put </a:t>
            </a:r>
            <a:r>
              <a:rPr lang="zh-TW" altLang="en-US" dirty="0" smtClean="0"/>
              <a:t>必滿足「遠月權利金 </a:t>
            </a:r>
            <a:r>
              <a:rPr lang="en-US" altLang="zh-TW" dirty="0" smtClean="0"/>
              <a:t>&gt; </a:t>
            </a:r>
            <a:r>
              <a:rPr lang="zh-TW" altLang="en-US" dirty="0" smtClean="0"/>
              <a:t>近月權利</a:t>
            </a:r>
            <a:r>
              <a:rPr lang="zh-TW" altLang="en-US" dirty="0"/>
              <a:t>金</a:t>
            </a:r>
            <a:r>
              <a:rPr lang="zh-TW" altLang="en-US" dirty="0" smtClean="0"/>
              <a:t>」，通常</a:t>
            </a:r>
            <a:r>
              <a:rPr lang="zh-TW" altLang="en-US" dirty="0"/>
              <a:t>遠</a:t>
            </a:r>
            <a:r>
              <a:rPr lang="zh-TW" altLang="en-US" dirty="0" smtClean="0"/>
              <a:t>月較近</a:t>
            </a:r>
            <a:r>
              <a:rPr lang="zh-TW" altLang="en-US" dirty="0"/>
              <a:t>月</a:t>
            </a:r>
            <a:r>
              <a:rPr lang="zh-TW" altLang="en-US" dirty="0" smtClean="0"/>
              <a:t>高約 </a:t>
            </a:r>
            <a:r>
              <a:rPr lang="en-US" altLang="zh-TW" dirty="0" smtClean="0"/>
              <a:t>30</a:t>
            </a:r>
            <a:r>
              <a:rPr lang="zh-TW" altLang="en-US" dirty="0"/>
              <a:t>～</a:t>
            </a:r>
            <a:r>
              <a:rPr lang="en-US" altLang="zh-TW" dirty="0"/>
              <a:t>50 </a:t>
            </a:r>
            <a:r>
              <a:rPr lang="zh-TW" altLang="en-US" dirty="0"/>
              <a:t>點</a:t>
            </a:r>
            <a:endParaRPr lang="en-US" altLang="zh-TW" dirty="0"/>
          </a:p>
          <a:p>
            <a:endParaRPr lang="en-US" altLang="zh-TW" dirty="0" smtClean="0"/>
          </a:p>
          <a:p>
            <a:r>
              <a:rPr lang="zh-TW" altLang="en-US" dirty="0"/>
              <a:t>當近月結算時</a:t>
            </a:r>
            <a:r>
              <a:rPr lang="zh-TW" altLang="en-US" dirty="0" smtClean="0"/>
              <a:t>，近月內涵價值 </a:t>
            </a:r>
            <a:r>
              <a:rPr lang="en-US" altLang="zh-TW" dirty="0"/>
              <a:t>= </a:t>
            </a:r>
            <a:r>
              <a:rPr lang="zh-TW" altLang="en-US" dirty="0"/>
              <a:t>遠月內函價值，但遠月 </a:t>
            </a:r>
            <a:r>
              <a:rPr lang="en-US" altLang="zh-TW" dirty="0"/>
              <a:t>put </a:t>
            </a:r>
            <a:r>
              <a:rPr lang="zh-TW" altLang="en-US" dirty="0"/>
              <a:t>尚有時間價值，因此權利金必滿足「遠月 </a:t>
            </a:r>
            <a:r>
              <a:rPr lang="en-US" altLang="zh-TW" dirty="0"/>
              <a:t>&gt; </a:t>
            </a:r>
            <a:r>
              <a:rPr lang="zh-TW" altLang="en-US" dirty="0"/>
              <a:t>近月</a:t>
            </a:r>
            <a:r>
              <a:rPr lang="zh-TW" altLang="en-US" dirty="0" smtClean="0"/>
              <a:t>」</a:t>
            </a:r>
            <a:endParaRPr lang="en-US" altLang="zh-TW" dirty="0"/>
          </a:p>
        </p:txBody>
      </p:sp>
      <p:sp>
        <p:nvSpPr>
          <p:cNvPr id="3" name="標題 2"/>
          <p:cNvSpPr>
            <a:spLocks noGrp="1"/>
          </p:cNvSpPr>
          <p:nvPr>
            <p:ph type="title"/>
          </p:nvPr>
        </p:nvSpPr>
        <p:spPr/>
        <p:txBody>
          <a:bodyPr/>
          <a:lstStyle/>
          <a:p>
            <a:r>
              <a:rPr lang="zh-TW" altLang="en-US" dirty="0"/>
              <a:t>套利（</a:t>
            </a:r>
            <a:r>
              <a:rPr lang="en-US" altLang="zh-TW" dirty="0"/>
              <a:t>arbitrage</a:t>
            </a:r>
            <a:r>
              <a:rPr lang="zh-TW" altLang="en-US" dirty="0"/>
              <a:t>）</a:t>
            </a:r>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78</a:t>
            </a:fld>
            <a:endParaRPr lang="zh-TW" altLang="en-US"/>
          </a:p>
        </p:txBody>
      </p:sp>
    </p:spTree>
    <p:extLst>
      <p:ext uri="{BB962C8B-B14F-4D97-AF65-F5344CB8AC3E}">
        <p14:creationId xmlns:p14="http://schemas.microsoft.com/office/powerpoint/2010/main" val="330369100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若突然發生大利空，近月價平附近 </a:t>
            </a:r>
            <a:r>
              <a:rPr lang="en-US" altLang="zh-TW" dirty="0" smtClean="0"/>
              <a:t>put </a:t>
            </a:r>
            <a:r>
              <a:rPr lang="zh-TW" altLang="en-US" dirty="0" smtClean="0"/>
              <a:t>漲停屬正常現象，但若深度價外 </a:t>
            </a:r>
            <a:r>
              <a:rPr lang="en-US" altLang="zh-TW" dirty="0" smtClean="0"/>
              <a:t>put</a:t>
            </a:r>
            <a:r>
              <a:rPr lang="zh-TW" altLang="en-US" dirty="0" smtClean="0"/>
              <a:t> 也漲停，甚至出現遠</a:t>
            </a:r>
            <a:r>
              <a:rPr lang="zh-TW" altLang="en-US" dirty="0"/>
              <a:t>月權利金小於近</a:t>
            </a:r>
            <a:r>
              <a:rPr lang="zh-TW" altLang="en-US" dirty="0" smtClean="0"/>
              <a:t>月，則可賣近月買遠月套利</a:t>
            </a:r>
            <a:endParaRPr lang="en-US" altLang="zh-TW" dirty="0" smtClean="0"/>
          </a:p>
          <a:p>
            <a:endParaRPr lang="en-US" altLang="zh-TW" dirty="0">
              <a:solidFill>
                <a:srgbClr val="00B050"/>
              </a:solidFill>
            </a:endParaRPr>
          </a:p>
          <a:p>
            <a:r>
              <a:rPr lang="en-US" altLang="zh-TW" dirty="0" smtClean="0"/>
              <a:t>2004 </a:t>
            </a:r>
            <a:r>
              <a:rPr lang="zh-TW" altLang="en-US" dirty="0" smtClean="0"/>
              <a:t>總統大選後，連續開盤二日 </a:t>
            </a:r>
            <a:r>
              <a:rPr lang="en-US" altLang="zh-TW" dirty="0" smtClean="0"/>
              <a:t>put </a:t>
            </a:r>
            <a:r>
              <a:rPr lang="zh-TW" altLang="en-US" dirty="0" smtClean="0"/>
              <a:t>漲停，盤中深度價外 </a:t>
            </a:r>
            <a:r>
              <a:rPr lang="en-US" altLang="zh-TW" dirty="0" smtClean="0"/>
              <a:t>put </a:t>
            </a:r>
            <a:r>
              <a:rPr lang="zh-TW" altLang="en-US" dirty="0" smtClean="0"/>
              <a:t>曾發生每口套利空間達 </a:t>
            </a:r>
            <a:r>
              <a:rPr lang="en-US" altLang="zh-TW" dirty="0" smtClean="0"/>
              <a:t>400 </a:t>
            </a:r>
            <a:r>
              <a:rPr lang="zh-TW" altLang="en-US" dirty="0" smtClean="0"/>
              <a:t>點</a:t>
            </a:r>
            <a:endParaRPr lang="zh-TW" altLang="en-US" dirty="0"/>
          </a:p>
          <a:p>
            <a:endParaRPr lang="en-US" altLang="zh-TW" dirty="0" smtClean="0"/>
          </a:p>
        </p:txBody>
      </p:sp>
      <p:sp>
        <p:nvSpPr>
          <p:cNvPr id="3" name="標題 2"/>
          <p:cNvSpPr>
            <a:spLocks noGrp="1"/>
          </p:cNvSpPr>
          <p:nvPr>
            <p:ph type="title"/>
          </p:nvPr>
        </p:nvSpPr>
        <p:spPr/>
        <p:txBody>
          <a:bodyPr/>
          <a:lstStyle/>
          <a:p>
            <a:r>
              <a:rPr lang="zh-TW" altLang="en-US" dirty="0" smtClean="0"/>
              <a:t>套利（</a:t>
            </a:r>
            <a:r>
              <a:rPr lang="en-US" altLang="zh-TW" dirty="0" smtClean="0"/>
              <a:t>arbitrage</a:t>
            </a:r>
            <a:r>
              <a:rPr lang="zh-TW" altLang="en-US" dirty="0" smtClean="0"/>
              <a:t>）</a:t>
            </a:r>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79</a:t>
            </a:fld>
            <a:endParaRPr lang="zh-TW" altLang="en-US"/>
          </a:p>
        </p:txBody>
      </p:sp>
    </p:spTree>
    <p:extLst>
      <p:ext uri="{BB962C8B-B14F-4D97-AF65-F5344CB8AC3E}">
        <p14:creationId xmlns:p14="http://schemas.microsoft.com/office/powerpoint/2010/main" val="202846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smtClean="0"/>
              <a:t>最後</a:t>
            </a:r>
            <a:r>
              <a:rPr lang="zh-TW" altLang="en-US" dirty="0"/>
              <a:t>交易日：該契約交割月份之第三個</a:t>
            </a:r>
            <a:r>
              <a:rPr lang="zh-TW" altLang="en-US" dirty="0" smtClean="0"/>
              <a:t>星期三</a:t>
            </a:r>
            <a:endParaRPr lang="en-US" altLang="zh-TW" dirty="0" smtClean="0"/>
          </a:p>
          <a:p>
            <a:endParaRPr lang="en-US" altLang="zh-TW" dirty="0"/>
          </a:p>
          <a:p>
            <a:r>
              <a:rPr lang="zh-TW" altLang="en-US" dirty="0"/>
              <a:t>到期日：最後交易日之次一營業</a:t>
            </a:r>
            <a:r>
              <a:rPr lang="zh-TW" altLang="en-US" dirty="0" smtClean="0"/>
              <a:t>日</a:t>
            </a:r>
            <a:endParaRPr lang="en-US" altLang="zh-TW" dirty="0" smtClean="0"/>
          </a:p>
          <a:p>
            <a:endParaRPr lang="en-US" altLang="zh-TW" dirty="0"/>
          </a:p>
          <a:p>
            <a:r>
              <a:rPr lang="zh-TW" altLang="en-US" dirty="0"/>
              <a:t>結算價：以到期日台灣證交所提供依標的指數各成份股當日交易時間開始後 </a:t>
            </a:r>
            <a:r>
              <a:rPr lang="en-US" altLang="zh-TW" dirty="0"/>
              <a:t>15 </a:t>
            </a:r>
            <a:r>
              <a:rPr lang="zh-TW" altLang="en-US" dirty="0"/>
              <a:t>分鐘內之平均價計算之指數訂之，平均價係採每筆成交價之成交量加權</a:t>
            </a:r>
            <a:r>
              <a:rPr lang="zh-TW" altLang="en-US" dirty="0" smtClean="0"/>
              <a:t>平均</a:t>
            </a:r>
            <a:endParaRPr lang="en-US" altLang="zh-TW" dirty="0" smtClean="0"/>
          </a:p>
          <a:p>
            <a:endParaRPr lang="en-US" altLang="zh-TW" dirty="0"/>
          </a:p>
          <a:p>
            <a:r>
              <a:rPr lang="zh-TW" altLang="en-US" dirty="0" smtClean="0"/>
              <a:t>權利期間：到期日距今的時間，分為一個月（近月），二個月，三個月四個月，半年（遠月），以近月成交量最大，以下策略討論以近月為主</a:t>
            </a:r>
            <a:endParaRPr lang="en-US" altLang="zh-TW" dirty="0" smtClean="0"/>
          </a:p>
          <a:p>
            <a:endParaRPr lang="en-US" altLang="zh-TW" dirty="0" smtClean="0"/>
          </a:p>
        </p:txBody>
      </p:sp>
      <p:sp>
        <p:nvSpPr>
          <p:cNvPr id="3" name="標題 2"/>
          <p:cNvSpPr>
            <a:spLocks noGrp="1"/>
          </p:cNvSpPr>
          <p:nvPr>
            <p:ph type="title"/>
          </p:nvPr>
        </p:nvSpPr>
        <p:spPr/>
        <p:txBody>
          <a:bodyPr>
            <a:normAutofit/>
          </a:bodyPr>
          <a:lstStyle/>
          <a:p>
            <a:r>
              <a:rPr lang="zh-TW" altLang="en-US" dirty="0" smtClean="0"/>
              <a:t>台指選擇權市場機制</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8</a:t>
            </a:fld>
            <a:endParaRPr lang="zh-TW" altLang="en-US"/>
          </a:p>
        </p:txBody>
      </p:sp>
    </p:spTree>
    <p:extLst>
      <p:ext uri="{BB962C8B-B14F-4D97-AF65-F5344CB8AC3E}">
        <p14:creationId xmlns:p14="http://schemas.microsoft.com/office/powerpoint/2010/main" val="34837009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由於指數的波動而造成手中股票部位的損失，稱為系統性風險。台指選擇權只能避掉這種風險</a:t>
            </a:r>
            <a:endParaRPr lang="en-US" altLang="zh-TW" dirty="0" smtClean="0"/>
          </a:p>
          <a:p>
            <a:endParaRPr lang="en-US" altLang="zh-TW" dirty="0" smtClean="0"/>
          </a:p>
          <a:p>
            <a:r>
              <a:rPr lang="zh-TW" altLang="en-US" dirty="0" smtClean="0"/>
              <a:t>為手中的持股做避險首先要考慮</a:t>
            </a:r>
            <a:r>
              <a:rPr lang="en-US" altLang="zh-TW" dirty="0" smtClean="0"/>
              <a:t> β </a:t>
            </a:r>
            <a:r>
              <a:rPr lang="zh-TW" altLang="en-US" dirty="0"/>
              <a:t>值</a:t>
            </a:r>
            <a:r>
              <a:rPr lang="zh-TW" altLang="en-US" dirty="0" smtClean="0"/>
              <a:t>：</a:t>
            </a:r>
            <a:endParaRPr lang="en-US" altLang="zh-TW" dirty="0"/>
          </a:p>
          <a:p>
            <a:pPr lvl="1"/>
            <a:r>
              <a:rPr lang="zh-TW" altLang="en-US" dirty="0"/>
              <a:t>衡量資產組合對</a:t>
            </a:r>
            <a:r>
              <a:rPr lang="zh-TW" altLang="en-US" dirty="0" smtClean="0"/>
              <a:t>市值變動</a:t>
            </a:r>
            <a:r>
              <a:rPr lang="zh-TW" altLang="en-US" dirty="0"/>
              <a:t>的敏感度</a:t>
            </a:r>
            <a:endParaRPr lang="en-US" altLang="zh-TW" dirty="0"/>
          </a:p>
          <a:p>
            <a:pPr lvl="1"/>
            <a:r>
              <a:rPr lang="en-US" altLang="zh-TW" dirty="0"/>
              <a:t>β = 1 </a:t>
            </a:r>
            <a:r>
              <a:rPr lang="zh-TW" altLang="en-US" dirty="0"/>
              <a:t>表持有股票組合和指數漲跌方向、幅度完全一致</a:t>
            </a:r>
            <a:endParaRPr lang="en-US" altLang="zh-TW" dirty="0"/>
          </a:p>
          <a:p>
            <a:pPr lvl="1"/>
            <a:r>
              <a:rPr lang="el-GR" altLang="zh-TW" dirty="0"/>
              <a:t>Β</a:t>
            </a:r>
            <a:r>
              <a:rPr lang="en-US" altLang="zh-TW" dirty="0"/>
              <a:t> = 0.7 </a:t>
            </a:r>
            <a:r>
              <a:rPr lang="zh-TW" altLang="en-US" dirty="0"/>
              <a:t>表股票組合的漲幅 </a:t>
            </a:r>
            <a:r>
              <a:rPr lang="en-US" altLang="zh-TW" dirty="0"/>
              <a:t>= 0.7 </a:t>
            </a:r>
            <a:r>
              <a:rPr lang="zh-TW" altLang="en-US" dirty="0"/>
              <a:t>倍指數漲幅</a:t>
            </a:r>
            <a:endParaRPr lang="en-US" altLang="zh-TW" dirty="0"/>
          </a:p>
          <a:p>
            <a:endParaRPr lang="en-US" altLang="zh-TW" dirty="0" smtClean="0"/>
          </a:p>
          <a:p>
            <a:endParaRPr lang="en-US" altLang="zh-TW" dirty="0" smtClean="0"/>
          </a:p>
          <a:p>
            <a:pPr lvl="1"/>
            <a:endParaRPr lang="en-US" altLang="zh-TW" dirty="0"/>
          </a:p>
          <a:p>
            <a:pPr marL="393192" lvl="1" indent="0">
              <a:buNone/>
            </a:pPr>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80</a:t>
            </a:fld>
            <a:endParaRPr lang="zh-TW" altLang="en-US"/>
          </a:p>
        </p:txBody>
      </p:sp>
      <p:sp>
        <p:nvSpPr>
          <p:cNvPr id="4" name="標題 3"/>
          <p:cNvSpPr>
            <a:spLocks noGrp="1"/>
          </p:cNvSpPr>
          <p:nvPr>
            <p:ph type="title"/>
          </p:nvPr>
        </p:nvSpPr>
        <p:spPr/>
        <p:txBody>
          <a:bodyPr/>
          <a:lstStyle/>
          <a:p>
            <a:r>
              <a:rPr lang="zh-TW" altLang="en-US" dirty="0" smtClean="0"/>
              <a:t>避險（</a:t>
            </a:r>
            <a:r>
              <a:rPr lang="en-US" altLang="zh-TW" dirty="0" smtClean="0"/>
              <a:t>hedge</a:t>
            </a:r>
            <a:r>
              <a:rPr lang="zh-TW" altLang="en-US" dirty="0" smtClean="0"/>
              <a:t>）</a:t>
            </a:r>
            <a:endParaRPr lang="zh-TW" altLang="en-US" dirty="0"/>
          </a:p>
        </p:txBody>
      </p:sp>
    </p:spTree>
    <p:extLst>
      <p:ext uri="{BB962C8B-B14F-4D97-AF65-F5344CB8AC3E}">
        <p14:creationId xmlns:p14="http://schemas.microsoft.com/office/powerpoint/2010/main" val="39608020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假設某投資組合</a:t>
            </a:r>
            <a:r>
              <a:rPr lang="en-US" altLang="zh-TW" dirty="0"/>
              <a:t> β =</a:t>
            </a:r>
            <a:r>
              <a:rPr lang="zh-TW" altLang="en-US" dirty="0"/>
              <a:t> </a:t>
            </a:r>
            <a:r>
              <a:rPr lang="en-US" altLang="zh-TW" dirty="0"/>
              <a:t>1</a:t>
            </a:r>
            <a:r>
              <a:rPr lang="zh-TW" altLang="en-US" dirty="0"/>
              <a:t>，使用 </a:t>
            </a:r>
            <a:r>
              <a:rPr lang="en-US" altLang="zh-TW" dirty="0" smtClean="0"/>
              <a:t>long </a:t>
            </a:r>
            <a:r>
              <a:rPr lang="en-US" altLang="zh-TW" dirty="0"/>
              <a:t>put </a:t>
            </a:r>
            <a:r>
              <a:rPr lang="zh-TW" altLang="en-US" dirty="0"/>
              <a:t>為持股買保險，成本分析如下</a:t>
            </a:r>
            <a:r>
              <a:rPr lang="zh-TW" altLang="en-US" dirty="0" smtClean="0"/>
              <a:t>：</a:t>
            </a:r>
            <a:endParaRPr lang="en-US" altLang="zh-TW" dirty="0" smtClean="0"/>
          </a:p>
          <a:p>
            <a:endParaRPr lang="en-US" altLang="zh-TW" dirty="0"/>
          </a:p>
          <a:p>
            <a:pPr lvl="1"/>
            <a:r>
              <a:rPr lang="zh-TW" altLang="en-US" dirty="0"/>
              <a:t>指數 </a:t>
            </a:r>
            <a:r>
              <a:rPr lang="en-US" altLang="zh-TW" dirty="0"/>
              <a:t>6000 </a:t>
            </a:r>
            <a:r>
              <a:rPr lang="zh-TW" altLang="en-US" dirty="0"/>
              <a:t>時一口選擇權市值為 </a:t>
            </a:r>
            <a:r>
              <a:rPr lang="en-US" altLang="zh-TW" dirty="0"/>
              <a:t>6000×50</a:t>
            </a:r>
            <a:r>
              <a:rPr lang="zh-TW" altLang="en-US" dirty="0"/>
              <a:t>元</a:t>
            </a:r>
            <a:r>
              <a:rPr lang="en-US" altLang="zh-TW" dirty="0"/>
              <a:t>/</a:t>
            </a:r>
            <a:r>
              <a:rPr lang="zh-TW" altLang="en-US" dirty="0"/>
              <a:t>點 </a:t>
            </a:r>
            <a:r>
              <a:rPr lang="en-US" altLang="zh-TW" dirty="0"/>
              <a:t>= 30</a:t>
            </a:r>
            <a:r>
              <a:rPr lang="zh-TW" altLang="en-US" dirty="0"/>
              <a:t> 萬</a:t>
            </a:r>
            <a:r>
              <a:rPr lang="zh-TW" altLang="en-US" dirty="0" smtClean="0"/>
              <a:t>元</a:t>
            </a:r>
            <a:r>
              <a:rPr lang="zh-TW" altLang="en-US" dirty="0"/>
              <a:t>。</a:t>
            </a:r>
            <a:r>
              <a:rPr lang="zh-TW" altLang="en-US" dirty="0" smtClean="0"/>
              <a:t>假設手中持股價值為 </a:t>
            </a:r>
            <a:r>
              <a:rPr lang="en-US" altLang="zh-TW" dirty="0" smtClean="0"/>
              <a:t>30 </a:t>
            </a:r>
            <a:r>
              <a:rPr lang="zh-TW" altLang="en-US" dirty="0" smtClean="0"/>
              <a:t>萬元，為</a:t>
            </a:r>
            <a:r>
              <a:rPr lang="zh-TW" altLang="en-US" dirty="0"/>
              <a:t>使股票</a:t>
            </a:r>
            <a:r>
              <a:rPr lang="zh-TW" altLang="en-US" dirty="0" smtClean="0"/>
              <a:t>一遇下跌選擇權能立即獲利，須買進 </a:t>
            </a:r>
            <a:r>
              <a:rPr lang="en-US" altLang="zh-TW" dirty="0" smtClean="0"/>
              <a:t>6000 put</a:t>
            </a:r>
            <a:r>
              <a:rPr lang="zh-TW" altLang="en-US" dirty="0" smtClean="0"/>
              <a:t>，權利金為 </a:t>
            </a:r>
            <a:r>
              <a:rPr lang="en-US" altLang="zh-TW" dirty="0" smtClean="0"/>
              <a:t>121 </a:t>
            </a:r>
            <a:r>
              <a:rPr lang="zh-TW" altLang="en-US" dirty="0" smtClean="0"/>
              <a:t>點，即 </a:t>
            </a:r>
            <a:r>
              <a:rPr lang="en-US" altLang="zh-TW" dirty="0" smtClean="0"/>
              <a:t>6050 </a:t>
            </a:r>
            <a:r>
              <a:rPr lang="zh-TW" altLang="en-US" dirty="0" smtClean="0"/>
              <a:t>元，相對市值 </a:t>
            </a:r>
            <a:r>
              <a:rPr lang="en-US" altLang="zh-TW" dirty="0" smtClean="0"/>
              <a:t>30 </a:t>
            </a:r>
            <a:r>
              <a:rPr lang="zh-TW" altLang="en-US" dirty="0" smtClean="0"/>
              <a:t>萬的股票保險比重為 </a:t>
            </a:r>
            <a:r>
              <a:rPr lang="en-US" altLang="zh-TW" dirty="0" smtClean="0"/>
              <a:t>6050/30</a:t>
            </a:r>
            <a:r>
              <a:rPr lang="zh-TW" altLang="en-US" dirty="0" smtClean="0"/>
              <a:t>萬 </a:t>
            </a:r>
            <a:r>
              <a:rPr lang="en-US" altLang="zh-TW" dirty="0" smtClean="0"/>
              <a:t>= 2.01</a:t>
            </a:r>
            <a:r>
              <a:rPr lang="zh-TW" altLang="en-US" dirty="0" smtClean="0"/>
              <a:t>％。也就是說，為市值 </a:t>
            </a:r>
            <a:r>
              <a:rPr lang="en-US" altLang="zh-TW" dirty="0" smtClean="0"/>
              <a:t>30 </a:t>
            </a:r>
            <a:r>
              <a:rPr lang="zh-TW" altLang="en-US" dirty="0" smtClean="0"/>
              <a:t>萬元且 </a:t>
            </a:r>
            <a:r>
              <a:rPr lang="en-US" altLang="zh-TW" dirty="0" smtClean="0"/>
              <a:t>β = 1 </a:t>
            </a:r>
            <a:r>
              <a:rPr lang="zh-TW" altLang="en-US" dirty="0" smtClean="0"/>
              <a:t>的投資組合完全避免系統性風險，代價為 </a:t>
            </a:r>
            <a:r>
              <a:rPr lang="en-US" altLang="zh-TW" dirty="0" smtClean="0"/>
              <a:t>2.01</a:t>
            </a:r>
            <a:r>
              <a:rPr lang="zh-TW" altLang="en-US" dirty="0" smtClean="0"/>
              <a:t>％</a:t>
            </a:r>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81</a:t>
            </a:fld>
            <a:endParaRPr lang="zh-TW" altLang="en-US"/>
          </a:p>
        </p:txBody>
      </p:sp>
      <p:sp>
        <p:nvSpPr>
          <p:cNvPr id="4" name="標題 3"/>
          <p:cNvSpPr>
            <a:spLocks noGrp="1"/>
          </p:cNvSpPr>
          <p:nvPr>
            <p:ph type="title"/>
          </p:nvPr>
        </p:nvSpPr>
        <p:spPr/>
        <p:txBody>
          <a:bodyPr/>
          <a:lstStyle/>
          <a:p>
            <a:r>
              <a:rPr lang="zh-TW" altLang="en-US" dirty="0" smtClean="0"/>
              <a:t>避險（</a:t>
            </a:r>
            <a:r>
              <a:rPr lang="en-US" altLang="zh-TW" dirty="0" smtClean="0"/>
              <a:t>hedge</a:t>
            </a:r>
            <a:r>
              <a:rPr lang="zh-TW" altLang="en-US" dirty="0" smtClean="0"/>
              <a:t>）</a:t>
            </a:r>
            <a:endParaRPr lang="zh-TW" altLang="en-US" dirty="0"/>
          </a:p>
        </p:txBody>
      </p:sp>
    </p:spTree>
    <p:extLst>
      <p:ext uri="{BB962C8B-B14F-4D97-AF65-F5344CB8AC3E}">
        <p14:creationId xmlns:p14="http://schemas.microsoft.com/office/powerpoint/2010/main" val="11594278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也可以買進價外 </a:t>
            </a:r>
            <a:r>
              <a:rPr lang="en-US" altLang="zh-TW" dirty="0" smtClean="0"/>
              <a:t>put</a:t>
            </a:r>
            <a:r>
              <a:rPr lang="zh-TW" altLang="en-US" dirty="0" smtClean="0"/>
              <a:t>：</a:t>
            </a:r>
            <a:endParaRPr lang="en-US" altLang="zh-TW" dirty="0" smtClean="0"/>
          </a:p>
          <a:p>
            <a:endParaRPr lang="en-US" altLang="zh-TW" dirty="0" smtClean="0"/>
          </a:p>
          <a:p>
            <a:pPr lvl="1"/>
            <a:r>
              <a:rPr lang="en-US" altLang="zh-TW" dirty="0" smtClean="0"/>
              <a:t>2.01</a:t>
            </a:r>
            <a:r>
              <a:rPr lang="zh-TW" altLang="en-US" dirty="0" smtClean="0"/>
              <a:t>％ </a:t>
            </a:r>
            <a:r>
              <a:rPr lang="en-US" altLang="zh-TW" dirty="0" smtClean="0"/>
              <a:t>× 12</a:t>
            </a:r>
            <a:r>
              <a:rPr lang="zh-TW" altLang="en-US" dirty="0" smtClean="0"/>
              <a:t>個月 </a:t>
            </a:r>
            <a:r>
              <a:rPr lang="en-US" altLang="zh-TW" dirty="0" smtClean="0"/>
              <a:t>= 24.12</a:t>
            </a:r>
            <a:r>
              <a:rPr lang="zh-TW" altLang="en-US" dirty="0" smtClean="0"/>
              <a:t>％，手中的投資組合一年下來漲幅必須超過這個數字才開始有獲利，成本實在昂貴。若避險者較擔心非理性因素大跌，避險策略首重突發的系統性風險，可買進深價外買權，價格控制在 </a:t>
            </a:r>
            <a:r>
              <a:rPr lang="en-US" altLang="zh-TW" dirty="0" smtClean="0"/>
              <a:t>15 </a:t>
            </a:r>
            <a:r>
              <a:rPr lang="zh-TW" altLang="en-US" dirty="0" smtClean="0"/>
              <a:t>點左右，能防住崩盤即可。例如 </a:t>
            </a:r>
            <a:r>
              <a:rPr lang="en-US" altLang="zh-TW" dirty="0" smtClean="0"/>
              <a:t>long</a:t>
            </a:r>
            <a:r>
              <a:rPr lang="zh-TW" altLang="en-US" dirty="0" smtClean="0"/>
              <a:t> </a:t>
            </a:r>
            <a:r>
              <a:rPr lang="en-US" altLang="zh-TW" dirty="0" smtClean="0"/>
              <a:t>5600 put</a:t>
            </a:r>
            <a:r>
              <a:rPr lang="zh-TW" altLang="en-US" dirty="0" smtClean="0"/>
              <a:t>，支付權利金 </a:t>
            </a:r>
            <a:r>
              <a:rPr lang="en-US" altLang="zh-TW" dirty="0" smtClean="0"/>
              <a:t>20.5 </a:t>
            </a:r>
            <a:r>
              <a:rPr lang="zh-TW" altLang="en-US" dirty="0" smtClean="0"/>
              <a:t>點，為 </a:t>
            </a:r>
            <a:r>
              <a:rPr lang="en-US" altLang="zh-TW" dirty="0" smtClean="0"/>
              <a:t>30 </a:t>
            </a:r>
            <a:r>
              <a:rPr lang="zh-TW" altLang="en-US" dirty="0" smtClean="0"/>
              <a:t>萬元市值的股票買保險的成本僅 </a:t>
            </a:r>
            <a:r>
              <a:rPr lang="en-US" altLang="zh-TW" dirty="0" smtClean="0"/>
              <a:t>20.5/6000 = 0.34</a:t>
            </a:r>
            <a:r>
              <a:rPr lang="zh-TW" altLang="en-US" dirty="0" smtClean="0"/>
              <a:t>％，一年不超過 </a:t>
            </a:r>
            <a:r>
              <a:rPr lang="en-US" altLang="zh-TW" dirty="0" smtClean="0"/>
              <a:t>4.1</a:t>
            </a:r>
            <a:r>
              <a:rPr lang="zh-TW" altLang="en-US" dirty="0" smtClean="0"/>
              <a:t>％，似乎還值得考慮使用</a:t>
            </a:r>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82</a:t>
            </a:fld>
            <a:endParaRPr lang="zh-TW" altLang="en-US"/>
          </a:p>
        </p:txBody>
      </p:sp>
      <p:sp>
        <p:nvSpPr>
          <p:cNvPr id="4" name="標題 3"/>
          <p:cNvSpPr>
            <a:spLocks noGrp="1"/>
          </p:cNvSpPr>
          <p:nvPr>
            <p:ph type="title"/>
          </p:nvPr>
        </p:nvSpPr>
        <p:spPr/>
        <p:txBody>
          <a:bodyPr/>
          <a:lstStyle/>
          <a:p>
            <a:r>
              <a:rPr lang="zh-TW" altLang="en-US" dirty="0" smtClean="0"/>
              <a:t>避險（</a:t>
            </a:r>
            <a:r>
              <a:rPr lang="en-US" altLang="zh-TW" dirty="0" smtClean="0"/>
              <a:t>hedge</a:t>
            </a:r>
            <a:r>
              <a:rPr lang="zh-TW" altLang="en-US" dirty="0" smtClean="0"/>
              <a:t>）</a:t>
            </a:r>
            <a:endParaRPr lang="zh-TW" altLang="en-US" dirty="0"/>
          </a:p>
        </p:txBody>
      </p:sp>
    </p:spTree>
    <p:extLst>
      <p:ext uri="{BB962C8B-B14F-4D97-AF65-F5344CB8AC3E}">
        <p14:creationId xmlns:p14="http://schemas.microsoft.com/office/powerpoint/2010/main" val="115942785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使用選擇權為手中持股避險不一定要只用單一部位 </a:t>
            </a:r>
            <a:r>
              <a:rPr lang="en-US" altLang="zh-TW" dirty="0" smtClean="0"/>
              <a:t>long call</a:t>
            </a:r>
            <a:r>
              <a:rPr lang="zh-TW" altLang="en-US" dirty="0" smtClean="0"/>
              <a:t>、</a:t>
            </a:r>
            <a:r>
              <a:rPr lang="en-US" altLang="zh-TW" dirty="0" smtClean="0"/>
              <a:t>long put</a:t>
            </a:r>
          </a:p>
          <a:p>
            <a:endParaRPr lang="en-US" altLang="zh-TW" dirty="0"/>
          </a:p>
          <a:p>
            <a:r>
              <a:rPr lang="zh-TW" altLang="en-US" dirty="0" smtClean="0"/>
              <a:t>例如，若手中持股與指數漲跌方向相同，選用 </a:t>
            </a:r>
            <a:r>
              <a:rPr lang="en-US" altLang="zh-TW" dirty="0" smtClean="0"/>
              <a:t>long 6000 put </a:t>
            </a:r>
            <a:r>
              <a:rPr lang="zh-TW" altLang="en-US" dirty="0" smtClean="0"/>
              <a:t>為持股避險，但</a:t>
            </a:r>
            <a:r>
              <a:rPr lang="zh-TW" altLang="en-US" dirty="0"/>
              <a:t>避險</a:t>
            </a:r>
            <a:r>
              <a:rPr lang="zh-TW" altLang="en-US" dirty="0" smtClean="0"/>
              <a:t>者相信即使遇突發性事件指數也不可能跌低於 </a:t>
            </a:r>
            <a:r>
              <a:rPr lang="en-US" altLang="zh-TW" dirty="0" smtClean="0"/>
              <a:t>5700</a:t>
            </a:r>
            <a:r>
              <a:rPr lang="zh-TW" altLang="en-US" dirty="0" smtClean="0"/>
              <a:t>，則可再 </a:t>
            </a:r>
            <a:r>
              <a:rPr lang="en-US" altLang="zh-TW" dirty="0" smtClean="0"/>
              <a:t>short 5700 put </a:t>
            </a:r>
            <a:r>
              <a:rPr lang="zh-TW" altLang="en-US" dirty="0" smtClean="0"/>
              <a:t>組成 </a:t>
            </a:r>
            <a:r>
              <a:rPr lang="en-US" altLang="zh-TW" dirty="0" smtClean="0"/>
              <a:t>bear spread</a:t>
            </a:r>
            <a:r>
              <a:rPr lang="zh-TW" altLang="en-US" dirty="0" smtClean="0"/>
              <a:t>，如此權利金較便宜</a:t>
            </a:r>
            <a:endParaRPr lang="en-US" altLang="zh-TW" dirty="0" smtClean="0"/>
          </a:p>
          <a:p>
            <a:endParaRPr lang="en-US" altLang="zh-TW" dirty="0"/>
          </a:p>
          <a:p>
            <a:r>
              <a:rPr lang="zh-TW" altLang="en-US" dirty="0" smtClean="0"/>
              <a:t>避險時，許多前面所列「常用策略」皆具參考價值</a:t>
            </a:r>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83</a:t>
            </a:fld>
            <a:endParaRPr lang="zh-TW" altLang="en-US"/>
          </a:p>
        </p:txBody>
      </p:sp>
      <p:sp>
        <p:nvSpPr>
          <p:cNvPr id="4" name="標題 3"/>
          <p:cNvSpPr>
            <a:spLocks noGrp="1"/>
          </p:cNvSpPr>
          <p:nvPr>
            <p:ph type="title"/>
          </p:nvPr>
        </p:nvSpPr>
        <p:spPr/>
        <p:txBody>
          <a:bodyPr/>
          <a:lstStyle/>
          <a:p>
            <a:r>
              <a:rPr lang="zh-TW" altLang="en-US" dirty="0" smtClean="0"/>
              <a:t>避險（</a:t>
            </a:r>
            <a:r>
              <a:rPr lang="en-US" altLang="zh-TW" dirty="0" smtClean="0"/>
              <a:t>hedge</a:t>
            </a:r>
            <a:r>
              <a:rPr lang="zh-TW" altLang="en-US" dirty="0" smtClean="0"/>
              <a:t>）</a:t>
            </a:r>
            <a:endParaRPr lang="zh-TW" altLang="en-US" dirty="0"/>
          </a:p>
        </p:txBody>
      </p:sp>
    </p:spTree>
    <p:extLst>
      <p:ext uri="{BB962C8B-B14F-4D97-AF65-F5344CB8AC3E}">
        <p14:creationId xmlns:p14="http://schemas.microsoft.com/office/powerpoint/2010/main" val="3281987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chemeClr val="bg1">
                    <a:lumMod val="75000"/>
                  </a:schemeClr>
                </a:solidFill>
              </a:rPr>
              <a:t>台指選擇權市場機制</a:t>
            </a:r>
            <a:endParaRPr lang="en-US" altLang="zh-TW" dirty="0">
              <a:solidFill>
                <a:schemeClr val="bg1">
                  <a:lumMod val="75000"/>
                </a:schemeClr>
              </a:solidFill>
            </a:endParaRPr>
          </a:p>
          <a:p>
            <a:endParaRPr lang="en-US" altLang="zh-TW" dirty="0"/>
          </a:p>
          <a:p>
            <a:r>
              <a:rPr lang="zh-TW" altLang="en-US" dirty="0">
                <a:solidFill>
                  <a:schemeClr val="bg1">
                    <a:lumMod val="75000"/>
                  </a:schemeClr>
                </a:solidFill>
              </a:rPr>
              <a:t>時間價值</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常用策略介紹</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套利及避險</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rgbClr val="FF0000"/>
                </a:solidFill>
              </a:rPr>
              <a:t>動態調整</a:t>
            </a:r>
            <a:endParaRPr lang="en-US" altLang="zh-TW" dirty="0">
              <a:solidFill>
                <a:srgbClr val="FF0000"/>
              </a:solidFill>
            </a:endParaRPr>
          </a:p>
          <a:p>
            <a:endParaRPr lang="en-US" altLang="zh-TW" dirty="0">
              <a:solidFill>
                <a:schemeClr val="bg1">
                  <a:lumMod val="75000"/>
                </a:schemeClr>
              </a:solidFill>
            </a:endParaRPr>
          </a:p>
          <a:p>
            <a:r>
              <a:rPr lang="zh-TW" altLang="en-US" dirty="0">
                <a:solidFill>
                  <a:schemeClr val="bg1">
                    <a:lumMod val="75000"/>
                  </a:schemeClr>
                </a:solidFill>
              </a:rPr>
              <a:t>其它經驗</a:t>
            </a:r>
            <a:r>
              <a:rPr lang="zh-TW" altLang="en-US" dirty="0" smtClean="0">
                <a:solidFill>
                  <a:schemeClr val="bg1">
                    <a:lumMod val="75000"/>
                  </a:schemeClr>
                </a:solidFill>
              </a:rPr>
              <a:t>法則</a:t>
            </a:r>
            <a:endParaRPr lang="zh-TW" altLang="en-US" dirty="0">
              <a:solidFill>
                <a:schemeClr val="bg1">
                  <a:lumMod val="75000"/>
                </a:schemeClr>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84</a:t>
            </a:fld>
            <a:endParaRPr lang="zh-TW" altLang="en-US"/>
          </a:p>
        </p:txBody>
      </p:sp>
    </p:spTree>
    <p:extLst>
      <p:ext uri="{BB962C8B-B14F-4D97-AF65-F5344CB8AC3E}">
        <p14:creationId xmlns:p14="http://schemas.microsoft.com/office/powerpoint/2010/main" val="75227509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選擇權在布局一段時間之後，指數走勢正符合我們預期的情況並不多見。動態調整，即是隨著後市狀況持續調整布局的操作概念</a:t>
            </a:r>
            <a:endParaRPr lang="en-US" altLang="zh-TW" dirty="0" smtClean="0"/>
          </a:p>
          <a:p>
            <a:endParaRPr lang="en-US" altLang="zh-TW" dirty="0"/>
          </a:p>
          <a:p>
            <a:r>
              <a:rPr lang="zh-TW" altLang="en-US" dirty="0" smtClean="0"/>
              <a:t>調整分為重新布局和移動</a:t>
            </a:r>
            <a:endParaRPr lang="en-US" altLang="zh-TW" dirty="0" smtClean="0"/>
          </a:p>
          <a:p>
            <a:endParaRPr lang="en-US" altLang="zh-TW" dirty="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85</a:t>
            </a:fld>
            <a:endParaRPr lang="zh-TW" altLang="en-US"/>
          </a:p>
        </p:txBody>
      </p:sp>
      <p:sp>
        <p:nvSpPr>
          <p:cNvPr id="4" name="標題 3"/>
          <p:cNvSpPr>
            <a:spLocks noGrp="1"/>
          </p:cNvSpPr>
          <p:nvPr>
            <p:ph type="title"/>
          </p:nvPr>
        </p:nvSpPr>
        <p:spPr/>
        <p:txBody>
          <a:bodyPr/>
          <a:lstStyle/>
          <a:p>
            <a:r>
              <a:rPr lang="zh-TW" altLang="en-US" dirty="0" smtClean="0"/>
              <a:t>動態調整</a:t>
            </a:r>
            <a:endParaRPr lang="zh-TW" altLang="en-US" sz="2800" dirty="0"/>
          </a:p>
        </p:txBody>
      </p:sp>
    </p:spTree>
    <p:extLst>
      <p:ext uri="{BB962C8B-B14F-4D97-AF65-F5344CB8AC3E}">
        <p14:creationId xmlns:p14="http://schemas.microsoft.com/office/powerpoint/2010/main" val="382424216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移動即是先將舊部位的一部分（例如 </a:t>
            </a:r>
            <a:r>
              <a:rPr lang="en-US" altLang="zh-TW" dirty="0" smtClean="0"/>
              <a:t>long call</a:t>
            </a:r>
            <a:r>
              <a:rPr lang="zh-TW" altLang="en-US" dirty="0" smtClean="0"/>
              <a:t>）平倉，再重新下單同性質的新部位（也就是一定要下 </a:t>
            </a:r>
            <a:r>
              <a:rPr lang="en-US" altLang="zh-TW" dirty="0" smtClean="0"/>
              <a:t>long call</a:t>
            </a:r>
            <a:r>
              <a:rPr lang="zh-TW" altLang="en-US" dirty="0" smtClean="0"/>
              <a:t>）。</a:t>
            </a:r>
            <a:endParaRPr lang="en-US" altLang="zh-TW" dirty="0" smtClean="0"/>
          </a:p>
          <a:p>
            <a:endParaRPr lang="en-US" altLang="zh-TW" dirty="0"/>
          </a:p>
          <a:p>
            <a:r>
              <a:rPr lang="zh-TW" altLang="en-US" dirty="0" smtClean="0"/>
              <a:t>移動分為</a:t>
            </a:r>
            <a:r>
              <a:rPr lang="zh-TW" altLang="en-US" dirty="0"/>
              <a:t>三</a:t>
            </a:r>
            <a:r>
              <a:rPr lang="zh-TW" altLang="en-US" dirty="0" smtClean="0"/>
              <a:t>種</a:t>
            </a:r>
            <a:endParaRPr lang="en-US" altLang="zh-TW" dirty="0" smtClean="0"/>
          </a:p>
          <a:p>
            <a:pPr lvl="1"/>
            <a:r>
              <a:rPr lang="zh-TW" altLang="en-US" dirty="0" smtClean="0"/>
              <a:t>垂直移動：同月份但不同履約價的移動</a:t>
            </a:r>
            <a:endParaRPr lang="en-US" altLang="zh-TW" dirty="0" smtClean="0"/>
          </a:p>
          <a:p>
            <a:pPr lvl="1"/>
            <a:r>
              <a:rPr lang="zh-TW" altLang="en-US" dirty="0" smtClean="0"/>
              <a:t>水平移動：同履約價但不同月份的移動</a:t>
            </a:r>
            <a:endParaRPr lang="en-US" altLang="zh-TW" dirty="0" smtClean="0"/>
          </a:p>
          <a:p>
            <a:pPr lvl="1"/>
            <a:r>
              <a:rPr lang="zh-TW" altLang="en-US" dirty="0" smtClean="0"/>
              <a:t>對角移動：不同履約價不同月分的移動</a:t>
            </a:r>
            <a:endParaRPr lang="en-US" altLang="zh-TW" dirty="0"/>
          </a:p>
          <a:p>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86</a:t>
            </a:fld>
            <a:endParaRPr lang="zh-TW" altLang="en-US"/>
          </a:p>
        </p:txBody>
      </p:sp>
      <p:sp>
        <p:nvSpPr>
          <p:cNvPr id="4" name="標題 3"/>
          <p:cNvSpPr>
            <a:spLocks noGrp="1"/>
          </p:cNvSpPr>
          <p:nvPr>
            <p:ph type="title"/>
          </p:nvPr>
        </p:nvSpPr>
        <p:spPr/>
        <p:txBody>
          <a:bodyPr/>
          <a:lstStyle/>
          <a:p>
            <a:r>
              <a:rPr lang="zh-TW" altLang="en-US" dirty="0" smtClean="0"/>
              <a:t>動態調整 </a:t>
            </a:r>
            <a:r>
              <a:rPr lang="en-US" altLang="zh-TW" sz="2800" dirty="0" smtClean="0"/>
              <a:t>–- </a:t>
            </a:r>
            <a:r>
              <a:rPr lang="zh-TW" altLang="en-US" sz="2800" dirty="0"/>
              <a:t>移動</a:t>
            </a:r>
          </a:p>
        </p:txBody>
      </p:sp>
    </p:spTree>
    <p:extLst>
      <p:ext uri="{BB962C8B-B14F-4D97-AF65-F5344CB8AC3E}">
        <p14:creationId xmlns:p14="http://schemas.microsoft.com/office/powerpoint/2010/main" val="115904106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1"/>
            <a:r>
              <a:rPr lang="zh-TW" altLang="en-US" dirty="0" smtClean="0"/>
              <a:t>某交易人在指數為 </a:t>
            </a:r>
            <a:r>
              <a:rPr lang="en-US" altLang="zh-TW" dirty="0" smtClean="0"/>
              <a:t>5661 </a:t>
            </a:r>
            <a:r>
              <a:rPr lang="zh-TW" altLang="en-US" dirty="0" smtClean="0"/>
              <a:t>時看空，賣出 </a:t>
            </a:r>
            <a:r>
              <a:rPr lang="en-US" altLang="zh-TW" dirty="0" smtClean="0"/>
              <a:t>10 </a:t>
            </a:r>
            <a:r>
              <a:rPr lang="zh-TW" altLang="en-US" dirty="0" smtClean="0"/>
              <a:t>口履約價 </a:t>
            </a:r>
            <a:r>
              <a:rPr lang="en-US" altLang="zh-TW" dirty="0" smtClean="0"/>
              <a:t>5700 call</a:t>
            </a:r>
            <a:r>
              <a:rPr lang="zh-TW" altLang="en-US" dirty="0" smtClean="0"/>
              <a:t>，收取權利金 </a:t>
            </a:r>
            <a:r>
              <a:rPr lang="en-US" altLang="zh-TW" dirty="0" smtClean="0"/>
              <a:t>92 </a:t>
            </a:r>
            <a:r>
              <a:rPr lang="zh-TW" altLang="en-US" dirty="0" smtClean="0"/>
              <a:t>點</a:t>
            </a:r>
            <a:endParaRPr lang="en-US" altLang="zh-TW" dirty="0"/>
          </a:p>
          <a:p>
            <a:pPr lvl="1"/>
            <a:endParaRPr lang="en-US" altLang="zh-TW" dirty="0" smtClean="0"/>
          </a:p>
          <a:p>
            <a:pPr lvl="1"/>
            <a:endParaRPr lang="en-US" altLang="zh-TW" dirty="0" smtClean="0"/>
          </a:p>
          <a:p>
            <a:pPr lvl="1"/>
            <a:endParaRPr lang="en-US" altLang="zh-TW" dirty="0"/>
          </a:p>
          <a:p>
            <a:pPr lvl="1"/>
            <a:endParaRPr lang="en-US" altLang="zh-TW" dirty="0" smtClean="0"/>
          </a:p>
          <a:p>
            <a:pPr lvl="1"/>
            <a:r>
              <a:rPr lang="zh-TW" altLang="en-US" dirty="0" smtClean="0"/>
              <a:t>結果不幸指數大漲 </a:t>
            </a:r>
            <a:r>
              <a:rPr lang="en-US" altLang="zh-TW" dirty="0" smtClean="0"/>
              <a:t>152 </a:t>
            </a:r>
            <a:r>
              <a:rPr lang="zh-TW" altLang="en-US" dirty="0" smtClean="0"/>
              <a:t>點來到 </a:t>
            </a:r>
            <a:r>
              <a:rPr lang="en-US" altLang="zh-TW" dirty="0" smtClean="0"/>
              <a:t>5813</a:t>
            </a:r>
            <a:r>
              <a:rPr lang="zh-TW" altLang="en-US" dirty="0" smtClean="0"/>
              <a:t>，這時 </a:t>
            </a:r>
            <a:r>
              <a:rPr lang="en-US" altLang="zh-TW" dirty="0" smtClean="0"/>
              <a:t>5700 call </a:t>
            </a:r>
            <a:r>
              <a:rPr lang="zh-TW" altLang="en-US" dirty="0" smtClean="0"/>
              <a:t>權利金已經變成 </a:t>
            </a:r>
            <a:r>
              <a:rPr lang="en-US" altLang="zh-TW" dirty="0" smtClean="0"/>
              <a:t>167 </a:t>
            </a:r>
            <a:r>
              <a:rPr lang="zh-TW" altLang="en-US" dirty="0" smtClean="0"/>
              <a:t>點，交易部位開始出現虧損，新的報價如下：</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87</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406829493"/>
              </p:ext>
            </p:extLst>
          </p:nvPr>
        </p:nvGraphicFramePr>
        <p:xfrm>
          <a:off x="2843808" y="2453258"/>
          <a:ext cx="2987650" cy="1047750"/>
        </p:xfrm>
        <a:graphic>
          <a:graphicData uri="http://schemas.openxmlformats.org/drawingml/2006/table">
            <a:tbl>
              <a:tblPr>
                <a:tableStyleId>{5C22544A-7EE6-4342-B048-85BDC9FD1C3A}</a:tableStyleId>
              </a:tblPr>
              <a:tblGrid>
                <a:gridCol w="1007881"/>
                <a:gridCol w="1115870"/>
                <a:gridCol w="863899"/>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zh-TW" altLang="en-US" sz="1200" u="none" strike="noStrike">
                          <a:effectLst/>
                        </a:rPr>
                        <a:t> </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92</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5900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900612907"/>
              </p:ext>
            </p:extLst>
          </p:nvPr>
        </p:nvGraphicFramePr>
        <p:xfrm>
          <a:off x="2880495" y="4901530"/>
          <a:ext cx="2987650" cy="1047750"/>
        </p:xfrm>
        <a:graphic>
          <a:graphicData uri="http://schemas.openxmlformats.org/drawingml/2006/table">
            <a:tbl>
              <a:tblPr>
                <a:tableStyleId>{5C22544A-7EE6-4342-B048-85BDC9FD1C3A}</a:tableStyleId>
              </a:tblPr>
              <a:tblGrid>
                <a:gridCol w="1007881"/>
                <a:gridCol w="1115870"/>
                <a:gridCol w="863899"/>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成交價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漲跌</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en-US" altLang="zh-TW" sz="1200" u="none" strike="noStrike">
                          <a:effectLst/>
                        </a:rPr>
                        <a:t>167</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a:t>
                      </a:r>
                      <a:r>
                        <a:rPr lang="en-US" altLang="zh-TW" sz="1200" u="none" strike="noStrike">
                          <a:effectLst/>
                        </a:rPr>
                        <a:t>75</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5700</a:t>
                      </a: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72</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a:t>
                      </a:r>
                      <a:r>
                        <a:rPr lang="en-US" altLang="zh-TW" sz="1200" u="none" strike="noStrike">
                          <a:effectLst/>
                        </a:rPr>
                        <a:t>36.5</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5900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17914737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pPr lvl="1"/>
            <a:r>
              <a:rPr lang="zh-TW" altLang="en-US" dirty="0"/>
              <a:t>此時交易人深信指數「再漲有限」，而且不太有機會越過 </a:t>
            </a:r>
            <a:r>
              <a:rPr lang="en-US" altLang="zh-TW" dirty="0"/>
              <a:t>5900</a:t>
            </a:r>
            <a:r>
              <a:rPr lang="zh-TW" altLang="en-US" dirty="0"/>
              <a:t>，因此採取垂直移動</a:t>
            </a:r>
            <a:r>
              <a:rPr lang="zh-TW" altLang="en-US" dirty="0" smtClean="0"/>
              <a:t>：</a:t>
            </a:r>
            <a:endParaRPr lang="en-US" altLang="zh-TW" dirty="0" smtClean="0"/>
          </a:p>
          <a:p>
            <a:pPr lvl="1"/>
            <a:endParaRPr lang="en-US" altLang="zh-TW" dirty="0" smtClean="0"/>
          </a:p>
          <a:p>
            <a:pPr lvl="2"/>
            <a:r>
              <a:rPr lang="zh-TW" altLang="en-US" dirty="0" smtClean="0"/>
              <a:t>先</a:t>
            </a:r>
            <a:r>
              <a:rPr lang="zh-TW" altLang="en-US" dirty="0"/>
              <a:t>將 </a:t>
            </a:r>
            <a:r>
              <a:rPr lang="en-US" altLang="zh-TW" dirty="0"/>
              <a:t>5700 call 10 </a:t>
            </a:r>
            <a:r>
              <a:rPr lang="zh-TW" altLang="en-US" dirty="0"/>
              <a:t>口平倉</a:t>
            </a:r>
            <a:endParaRPr lang="en-US" altLang="zh-TW" dirty="0"/>
          </a:p>
          <a:p>
            <a:pPr lvl="2"/>
            <a:r>
              <a:rPr lang="zh-TW" altLang="en-US" dirty="0"/>
              <a:t>再下新單 </a:t>
            </a:r>
            <a:r>
              <a:rPr lang="en-US" altLang="zh-TW" dirty="0"/>
              <a:t>short 5900 call 10 </a:t>
            </a:r>
            <a:r>
              <a:rPr lang="zh-TW" altLang="en-US" dirty="0" smtClean="0"/>
              <a:t>口</a:t>
            </a:r>
            <a:endParaRPr lang="en-US" altLang="zh-TW" dirty="0" smtClean="0"/>
          </a:p>
          <a:p>
            <a:pPr lvl="2"/>
            <a:endParaRPr lang="en-US" altLang="zh-TW" dirty="0" smtClean="0"/>
          </a:p>
          <a:p>
            <a:pPr lvl="1"/>
            <a:r>
              <a:rPr lang="zh-TW" altLang="en-US" dirty="0" smtClean="0"/>
              <a:t>因此新部位如右表：</a:t>
            </a:r>
            <a:endParaRPr lang="en-US" altLang="zh-TW" dirty="0"/>
          </a:p>
          <a:p>
            <a:pPr lvl="1"/>
            <a:r>
              <a:rPr lang="zh-TW" altLang="en-US" dirty="0" smtClean="0"/>
              <a:t>整個過程中交易人的權</a:t>
            </a:r>
            <a:r>
              <a:rPr lang="zh-TW" altLang="en-US" dirty="0"/>
              <a:t>利</a:t>
            </a:r>
            <a:r>
              <a:rPr lang="zh-TW" altLang="en-US" dirty="0" smtClean="0"/>
              <a:t>金變化為：</a:t>
            </a:r>
            <a:endParaRPr lang="en-US" altLang="zh-TW" dirty="0" smtClean="0"/>
          </a:p>
          <a:p>
            <a:pPr lvl="1"/>
            <a:endParaRPr lang="en-US" altLang="zh-TW" dirty="0" smtClean="0"/>
          </a:p>
          <a:p>
            <a:pPr lvl="2"/>
            <a:r>
              <a:rPr lang="en-US" altLang="zh-TW" dirty="0"/>
              <a:t>short 5700 call </a:t>
            </a:r>
            <a:r>
              <a:rPr lang="zh-TW" altLang="en-US" dirty="0"/>
              <a:t>權利金 </a:t>
            </a:r>
            <a:r>
              <a:rPr lang="en-US" altLang="zh-TW" dirty="0"/>
              <a:t>+</a:t>
            </a:r>
            <a:r>
              <a:rPr lang="en-US" altLang="zh-TW" dirty="0" smtClean="0"/>
              <a:t>92 </a:t>
            </a:r>
            <a:r>
              <a:rPr lang="zh-TW" altLang="en-US" dirty="0" smtClean="0"/>
              <a:t>點</a:t>
            </a:r>
            <a:endParaRPr lang="en-US" altLang="zh-TW" dirty="0"/>
          </a:p>
          <a:p>
            <a:pPr lvl="2"/>
            <a:r>
              <a:rPr lang="en-US" altLang="zh-TW" dirty="0"/>
              <a:t>long 5700 call </a:t>
            </a:r>
            <a:r>
              <a:rPr lang="zh-TW" altLang="en-US" dirty="0"/>
              <a:t>權利金 </a:t>
            </a:r>
            <a:r>
              <a:rPr lang="en-US" altLang="zh-TW" dirty="0"/>
              <a:t>-</a:t>
            </a:r>
            <a:r>
              <a:rPr lang="en-US" altLang="zh-TW" dirty="0" smtClean="0"/>
              <a:t>167 </a:t>
            </a:r>
            <a:r>
              <a:rPr lang="zh-TW" altLang="en-US" dirty="0" smtClean="0"/>
              <a:t>點</a:t>
            </a:r>
            <a:endParaRPr lang="en-US" altLang="zh-TW" dirty="0"/>
          </a:p>
          <a:p>
            <a:pPr lvl="2"/>
            <a:r>
              <a:rPr lang="en-US" altLang="zh-TW" dirty="0"/>
              <a:t>short 5900 call</a:t>
            </a:r>
            <a:r>
              <a:rPr lang="zh-TW" altLang="en-US" dirty="0"/>
              <a:t> 權利金 </a:t>
            </a:r>
            <a:r>
              <a:rPr lang="en-US" altLang="zh-TW" dirty="0"/>
              <a:t>+</a:t>
            </a:r>
            <a:r>
              <a:rPr lang="en-US" altLang="zh-TW" dirty="0" smtClean="0"/>
              <a:t>72 </a:t>
            </a:r>
            <a:r>
              <a:rPr lang="zh-TW" altLang="en-US" dirty="0" smtClean="0"/>
              <a:t>點</a:t>
            </a:r>
            <a:endParaRPr lang="en-US" altLang="zh-TW" dirty="0" smtClean="0"/>
          </a:p>
          <a:p>
            <a:pPr lvl="2"/>
            <a:endParaRPr lang="en-US" altLang="zh-TW" dirty="0" smtClean="0"/>
          </a:p>
          <a:p>
            <a:pPr lvl="1"/>
            <a:r>
              <a:rPr lang="zh-TW" altLang="en-US" dirty="0" smtClean="0"/>
              <a:t>淨損益只剩 </a:t>
            </a:r>
            <a:r>
              <a:rPr lang="en-US" altLang="zh-TW" dirty="0" smtClean="0"/>
              <a:t>-3 </a:t>
            </a:r>
            <a:r>
              <a:rPr lang="zh-TW" altLang="en-US" dirty="0" smtClean="0"/>
              <a:t>點</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88</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536620559"/>
              </p:ext>
            </p:extLst>
          </p:nvPr>
        </p:nvGraphicFramePr>
        <p:xfrm>
          <a:off x="5436096" y="2453258"/>
          <a:ext cx="2987650" cy="1047750"/>
        </p:xfrm>
        <a:graphic>
          <a:graphicData uri="http://schemas.openxmlformats.org/drawingml/2006/table">
            <a:tbl>
              <a:tblPr>
                <a:tableStyleId>{5C22544A-7EE6-4342-B048-85BDC9FD1C3A}</a:tableStyleId>
              </a:tblPr>
              <a:tblGrid>
                <a:gridCol w="1007881"/>
                <a:gridCol w="1115870"/>
                <a:gridCol w="863899"/>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zh-TW" altLang="en-US" sz="1200" u="none" strike="noStrike">
                          <a:effectLst/>
                        </a:rPr>
                        <a:t> </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5800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10</a:t>
                      </a:r>
                      <a:r>
                        <a:rPr lang="zh-TW" altLang="en-US" sz="1200" u="none" strike="noStrike" dirty="0" smtClean="0">
                          <a:effectLst/>
                        </a:rPr>
                        <a:t>口 </a:t>
                      </a:r>
                      <a:r>
                        <a:rPr lang="en-US" altLang="zh-TW" sz="1200" u="none" strike="noStrike" dirty="0" smtClean="0">
                          <a:effectLst/>
                        </a:rPr>
                        <a:t>× 72</a:t>
                      </a:r>
                      <a:r>
                        <a:rPr lang="zh-TW" altLang="en-US" sz="1200" u="none" strike="noStrike" dirty="0" smtClean="0">
                          <a:effectLst/>
                        </a:rPr>
                        <a:t>點</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5900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151451957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lvl="1"/>
            <a:r>
              <a:rPr lang="zh-TW" altLang="en-US" dirty="0" smtClean="0"/>
              <a:t>下表給出各策略結算時的獲利（以點</a:t>
            </a:r>
            <a:r>
              <a:rPr lang="zh-TW" altLang="en-US" dirty="0"/>
              <a:t>為</a:t>
            </a:r>
            <a:r>
              <a:rPr lang="zh-TW" altLang="en-US" dirty="0" smtClean="0"/>
              <a:t>單位）：</a:t>
            </a:r>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smtClean="0"/>
          </a:p>
          <a:p>
            <a:endParaRPr lang="en-US" altLang="zh-TW" dirty="0"/>
          </a:p>
          <a:p>
            <a:endParaRPr lang="en-US" altLang="zh-TW" dirty="0" smtClean="0"/>
          </a:p>
          <a:p>
            <a:pPr lvl="1"/>
            <a:r>
              <a:rPr lang="zh-TW" altLang="en-US" dirty="0" smtClean="0"/>
              <a:t>當然此移動有利有弊，若指數自 </a:t>
            </a:r>
            <a:r>
              <a:rPr lang="en-US" altLang="zh-TW" dirty="0" smtClean="0"/>
              <a:t>5813 </a:t>
            </a:r>
            <a:r>
              <a:rPr lang="zh-TW" altLang="en-US" dirty="0" smtClean="0"/>
              <a:t>又跌回 </a:t>
            </a:r>
            <a:r>
              <a:rPr lang="en-US" altLang="zh-TW" dirty="0" smtClean="0"/>
              <a:t>5700</a:t>
            </a:r>
            <a:r>
              <a:rPr lang="zh-TW" altLang="en-US" dirty="0" smtClean="0"/>
              <a:t>，移動等於白忙一場，雖無太大損失但也失去可能獲利的機會</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89</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graphicFrame>
        <p:nvGraphicFramePr>
          <p:cNvPr id="6" name="表格 5"/>
          <p:cNvGraphicFramePr>
            <a:graphicFrameLocks noGrp="1"/>
          </p:cNvGraphicFramePr>
          <p:nvPr>
            <p:extLst>
              <p:ext uri="{D42A27DB-BD31-4B8C-83A1-F6EECF244321}">
                <p14:modId xmlns:p14="http://schemas.microsoft.com/office/powerpoint/2010/main" val="2974361169"/>
              </p:ext>
            </p:extLst>
          </p:nvPr>
        </p:nvGraphicFramePr>
        <p:xfrm>
          <a:off x="1979712" y="2082677"/>
          <a:ext cx="5128220" cy="2786483"/>
        </p:xfrm>
        <a:graphic>
          <a:graphicData uri="http://schemas.openxmlformats.org/drawingml/2006/table">
            <a:tbl>
              <a:tblPr>
                <a:tableStyleId>{5C22544A-7EE6-4342-B048-85BDC9FD1C3A}</a:tableStyleId>
              </a:tblPr>
              <a:tblGrid>
                <a:gridCol w="825147"/>
                <a:gridCol w="1302864"/>
                <a:gridCol w="1986869"/>
                <a:gridCol w="1013340"/>
              </a:tblGrid>
              <a:tr h="462458">
                <a:tc>
                  <a:txBody>
                    <a:bodyPr/>
                    <a:lstStyle/>
                    <a:p>
                      <a:pPr algn="ctr" fontAlgn="ctr"/>
                      <a:r>
                        <a:rPr lang="zh-TW" altLang="en-US" sz="1200" u="none" strike="noStrike" dirty="0">
                          <a:effectLst/>
                        </a:rPr>
                        <a:t>結算指數</a:t>
                      </a: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放空 </a:t>
                      </a:r>
                      <a:r>
                        <a:rPr lang="en-US" altLang="zh-TW" sz="1200" u="none" strike="noStrike">
                          <a:effectLst/>
                        </a:rPr>
                        <a:t>5661 </a:t>
                      </a:r>
                      <a:r>
                        <a:rPr lang="zh-TW" altLang="en-US" sz="1200" u="none" strike="noStrike">
                          <a:effectLst/>
                        </a:rPr>
                        <a:t>期貨</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a:effectLst/>
                        </a:rPr>
                        <a:t>short 5700 call </a:t>
                      </a:r>
                      <a:r>
                        <a:rPr lang="zh-TW" altLang="en-US" sz="1200" u="none" strike="noStrike">
                          <a:effectLst/>
                        </a:rPr>
                        <a:t>且不移動</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如上述移動</a:t>
                      </a:r>
                      <a:endParaRPr lang="zh-TW" altLang="en-US" sz="1200" b="0" i="0" u="none" strike="noStrike" dirty="0">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5600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61</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92</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a:t>
                      </a:r>
                      <a:endParaRPr lang="en-US" altLang="zh-TW" sz="1200" b="0" i="0" u="none" strike="noStrike">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5700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a:t>
                      </a:r>
                      <a:endParaRPr lang="en-US" altLang="zh-TW" sz="1200" b="0" i="0" u="none" strike="noStrike">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5750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-89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a:t>
                      </a:r>
                      <a:endParaRPr lang="en-US" altLang="zh-TW" sz="1200" b="0" i="0" u="none" strike="noStrike">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dirty="0">
                          <a:effectLst/>
                        </a:rPr>
                        <a:t>5800</a:t>
                      </a:r>
                      <a:endParaRPr lang="en-US" altLang="zh-TW"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92 - 50 = 42</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a:t>
                      </a:r>
                      <a:endParaRPr lang="en-US" altLang="zh-TW" sz="1200" b="0" i="0" u="none" strike="noStrike">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dirty="0">
                          <a:solidFill>
                            <a:srgbClr val="00B0F0"/>
                          </a:solidFill>
                          <a:effectLst/>
                        </a:rPr>
                        <a:t>5813</a:t>
                      </a:r>
                      <a:endParaRPr lang="en-US" altLang="zh-TW" sz="1200" b="0" i="0" u="none" strike="noStrike" dirty="0">
                        <a:solidFill>
                          <a:srgbClr val="00B0F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-152</a:t>
                      </a:r>
                      <a:endParaRPr lang="en-US" altLang="zh-TW" sz="1200" b="0" i="0" u="none" strike="noStrike" dirty="0">
                        <a:solidFill>
                          <a:srgbClr val="00B0F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92 - 113 = -21</a:t>
                      </a:r>
                      <a:endParaRPr lang="en-US" altLang="zh-TW" sz="1200" b="0" i="0" u="none" strike="noStrike" dirty="0">
                        <a:solidFill>
                          <a:srgbClr val="00B0F0"/>
                        </a:solidFill>
                        <a:effectLst/>
                        <a:latin typeface="新細明體"/>
                      </a:endParaRPr>
                    </a:p>
                  </a:txBody>
                  <a:tcPr marL="9525" marR="9525" marT="9525" marB="0" anchor="ctr"/>
                </a:tc>
                <a:tc>
                  <a:txBody>
                    <a:bodyPr/>
                    <a:lstStyle/>
                    <a:p>
                      <a:pPr algn="r" fontAlgn="ctr"/>
                      <a:r>
                        <a:rPr lang="en-US" altLang="zh-TW" sz="1200" u="none" strike="noStrike" dirty="0">
                          <a:solidFill>
                            <a:srgbClr val="00B0F0"/>
                          </a:solidFill>
                          <a:effectLst/>
                        </a:rPr>
                        <a:t>-3</a:t>
                      </a:r>
                      <a:endParaRPr lang="en-US" altLang="zh-TW" sz="1200" b="0" i="0" u="none" strike="noStrike" dirty="0">
                        <a:solidFill>
                          <a:srgbClr val="00B0F0"/>
                        </a:solidFill>
                        <a:effectLst/>
                        <a:latin typeface="新細明體"/>
                      </a:endParaRPr>
                    </a:p>
                  </a:txBody>
                  <a:tcPr marL="9525" marR="9525" marT="9525" marB="0" anchor="ctr"/>
                </a:tc>
              </a:tr>
              <a:tr h="258225">
                <a:tc>
                  <a:txBody>
                    <a:bodyPr/>
                    <a:lstStyle/>
                    <a:p>
                      <a:pPr algn="r" fontAlgn="ctr"/>
                      <a:r>
                        <a:rPr lang="en-US" altLang="zh-TW" sz="1200" u="none" strike="noStrike">
                          <a:effectLst/>
                        </a:rPr>
                        <a:t>5850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-189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92 - 150 = -58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-3</a:t>
                      </a:r>
                      <a:endParaRPr lang="en-US" altLang="zh-TW" sz="1200" b="0" i="0" u="none" strike="noStrike" dirty="0">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5900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92 - 200 = -108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-3</a:t>
                      </a:r>
                      <a:endParaRPr lang="en-US" altLang="zh-TW" sz="1200" b="0" i="0" u="none" strike="noStrike" dirty="0">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5950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-289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92 - 250 = -158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-53</a:t>
                      </a:r>
                      <a:endParaRPr lang="en-US" altLang="zh-TW" sz="1200" b="0" i="0" u="none" strike="noStrike" dirty="0">
                        <a:solidFill>
                          <a:srgbClr val="000000"/>
                        </a:solidFill>
                        <a:effectLst/>
                        <a:latin typeface="新細明體"/>
                      </a:endParaRPr>
                    </a:p>
                  </a:txBody>
                  <a:tcPr marL="9525" marR="9525" marT="9525" marB="0" anchor="ctr"/>
                </a:tc>
              </a:tr>
              <a:tr h="258225">
                <a:tc>
                  <a:txBody>
                    <a:bodyPr/>
                    <a:lstStyle/>
                    <a:p>
                      <a:pPr algn="r" fontAlgn="ctr"/>
                      <a:r>
                        <a:rPr lang="en-US" altLang="zh-TW" sz="1200" u="none" strike="noStrike">
                          <a:effectLst/>
                        </a:rPr>
                        <a:t>6000</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-339</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92 - 300 = -208</a:t>
                      </a:r>
                      <a:endParaRPr lang="en-US" altLang="zh-TW"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-103</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1735854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交易稅：</a:t>
            </a:r>
            <a:endParaRPr lang="en-US" altLang="zh-TW" dirty="0" smtClean="0"/>
          </a:p>
          <a:p>
            <a:pPr lvl="1"/>
            <a:endParaRPr lang="en-US" altLang="zh-TW" dirty="0" smtClean="0"/>
          </a:p>
          <a:p>
            <a:pPr lvl="1"/>
            <a:r>
              <a:rPr lang="zh-TW" altLang="en-US" dirty="0" smtClean="0"/>
              <a:t>交易時，買賣雙方都必須支付交易稅，分為一般狀況和參加結算，稅率不同</a:t>
            </a:r>
            <a:endParaRPr lang="en-US" altLang="zh-TW" dirty="0" smtClean="0"/>
          </a:p>
          <a:p>
            <a:pPr lvl="1"/>
            <a:endParaRPr lang="en-US" altLang="zh-TW" dirty="0"/>
          </a:p>
          <a:p>
            <a:pPr lvl="1"/>
            <a:r>
              <a:rPr lang="zh-TW" altLang="en-US" dirty="0" smtClean="0"/>
              <a:t>不論成交新倉或將部位平倉都要逐筆計算交易稅，此為一般狀況</a:t>
            </a:r>
            <a:endParaRPr lang="en-US" altLang="zh-TW" dirty="0" smtClean="0"/>
          </a:p>
          <a:p>
            <a:pPr lvl="2"/>
            <a:r>
              <a:rPr lang="zh-TW" altLang="en-US" dirty="0" smtClean="0">
                <a:solidFill>
                  <a:srgbClr val="FF0000"/>
                </a:solidFill>
              </a:rPr>
              <a:t>交易稅 </a:t>
            </a:r>
            <a:r>
              <a:rPr lang="en-US" altLang="zh-TW" dirty="0" smtClean="0">
                <a:solidFill>
                  <a:srgbClr val="FF0000"/>
                </a:solidFill>
              </a:rPr>
              <a:t>= </a:t>
            </a:r>
            <a:r>
              <a:rPr lang="zh-TW" altLang="en-US" dirty="0" smtClean="0">
                <a:solidFill>
                  <a:srgbClr val="FF0000"/>
                </a:solidFill>
              </a:rPr>
              <a:t>權利金市值 </a:t>
            </a:r>
            <a:r>
              <a:rPr lang="en-US" altLang="zh-TW" dirty="0" smtClean="0">
                <a:solidFill>
                  <a:srgbClr val="FF0000"/>
                </a:solidFill>
              </a:rPr>
              <a:t>× 0.001</a:t>
            </a:r>
            <a:r>
              <a:rPr lang="zh-TW" altLang="en-US" dirty="0">
                <a:solidFill>
                  <a:srgbClr val="FF0000"/>
                </a:solidFill>
              </a:rPr>
              <a:t> </a:t>
            </a:r>
            <a:r>
              <a:rPr lang="zh-TW" altLang="en-US" dirty="0" smtClean="0"/>
              <a:t>再四捨五入至整數位</a:t>
            </a:r>
            <a:endParaRPr lang="en-US" altLang="zh-TW" dirty="0"/>
          </a:p>
          <a:p>
            <a:pPr lvl="1"/>
            <a:endParaRPr lang="en-US" altLang="zh-TW" dirty="0"/>
          </a:p>
          <a:p>
            <a:pPr lvl="1"/>
            <a:r>
              <a:rPr lang="zh-TW" altLang="en-US" dirty="0" smtClean="0"/>
              <a:t>若參加結算</a:t>
            </a:r>
            <a:endParaRPr lang="en-US" altLang="zh-TW" dirty="0" smtClean="0"/>
          </a:p>
          <a:p>
            <a:pPr lvl="2"/>
            <a:r>
              <a:rPr lang="zh-TW" altLang="en-US" dirty="0" smtClean="0">
                <a:solidFill>
                  <a:srgbClr val="FF0000"/>
                </a:solidFill>
              </a:rPr>
              <a:t>交易稅 </a:t>
            </a:r>
            <a:r>
              <a:rPr lang="en-US" altLang="zh-TW" dirty="0">
                <a:solidFill>
                  <a:srgbClr val="FF0000"/>
                </a:solidFill>
              </a:rPr>
              <a:t>= </a:t>
            </a:r>
            <a:r>
              <a:rPr lang="zh-TW" altLang="en-US" dirty="0" smtClean="0">
                <a:solidFill>
                  <a:srgbClr val="FF0000"/>
                </a:solidFill>
              </a:rPr>
              <a:t>結算價市值 </a:t>
            </a:r>
            <a:r>
              <a:rPr lang="en-US" altLang="zh-TW" dirty="0">
                <a:solidFill>
                  <a:srgbClr val="FF0000"/>
                </a:solidFill>
              </a:rPr>
              <a:t>× </a:t>
            </a:r>
            <a:r>
              <a:rPr lang="en-US" altLang="zh-TW" dirty="0" smtClean="0">
                <a:solidFill>
                  <a:srgbClr val="FF0000"/>
                </a:solidFill>
              </a:rPr>
              <a:t>0.0001</a:t>
            </a:r>
            <a:r>
              <a:rPr lang="zh-TW" altLang="en-US" dirty="0" smtClean="0">
                <a:solidFill>
                  <a:srgbClr val="FF0000"/>
                </a:solidFill>
              </a:rPr>
              <a:t> </a:t>
            </a:r>
            <a:r>
              <a:rPr lang="zh-TW" altLang="en-US" dirty="0" smtClean="0"/>
              <a:t>一樣四捨五入</a:t>
            </a:r>
            <a:r>
              <a:rPr lang="zh-TW" altLang="en-US" dirty="0"/>
              <a:t>至</a:t>
            </a:r>
            <a:r>
              <a:rPr lang="zh-TW" altLang="en-US" dirty="0" smtClean="0"/>
              <a:t>整數</a:t>
            </a:r>
            <a:endParaRPr lang="en-US" altLang="zh-TW" dirty="0"/>
          </a:p>
          <a:p>
            <a:pPr lvl="1"/>
            <a:endParaRPr lang="en-US" altLang="zh-TW" dirty="0"/>
          </a:p>
          <a:p>
            <a:endParaRPr lang="en-US" altLang="zh-TW" dirty="0" smtClean="0"/>
          </a:p>
        </p:txBody>
      </p:sp>
      <p:sp>
        <p:nvSpPr>
          <p:cNvPr id="3" name="標題 2"/>
          <p:cNvSpPr>
            <a:spLocks noGrp="1"/>
          </p:cNvSpPr>
          <p:nvPr>
            <p:ph type="title"/>
          </p:nvPr>
        </p:nvSpPr>
        <p:spPr/>
        <p:txBody>
          <a:bodyPr>
            <a:normAutofit/>
          </a:bodyPr>
          <a:lstStyle/>
          <a:p>
            <a:r>
              <a:rPr lang="zh-TW" altLang="en-US" dirty="0" smtClean="0"/>
              <a:t>台指選擇權市場機制</a:t>
            </a:r>
            <a:endParaRPr lang="zh-TW" altLang="en-US" sz="2800"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9</a:t>
            </a:fld>
            <a:endParaRPr lang="zh-TW" altLang="en-US"/>
          </a:p>
        </p:txBody>
      </p:sp>
    </p:spTree>
    <p:extLst>
      <p:ext uri="{BB962C8B-B14F-4D97-AF65-F5344CB8AC3E}">
        <p14:creationId xmlns:p14="http://schemas.microsoft.com/office/powerpoint/2010/main" val="341335946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lnSpcReduction="10000"/>
          </a:bodyPr>
          <a:lstStyle/>
          <a:p>
            <a:pPr lvl="1"/>
            <a:r>
              <a:rPr lang="zh-TW" altLang="en-US" dirty="0" smtClean="0"/>
              <a:t>在下面這個範例的情況下做移動有益無害：</a:t>
            </a:r>
            <a:endParaRPr lang="en-US" altLang="zh-TW" dirty="0" smtClean="0"/>
          </a:p>
          <a:p>
            <a:pPr lvl="1"/>
            <a:endParaRPr lang="en-US" altLang="zh-TW" dirty="0"/>
          </a:p>
          <a:p>
            <a:pPr lvl="1"/>
            <a:r>
              <a:rPr lang="en-US" altLang="zh-TW" dirty="0" smtClean="0"/>
              <a:t>2007/3/21 </a:t>
            </a:r>
            <a:r>
              <a:rPr lang="zh-TW" altLang="en-US" dirty="0" smtClean="0"/>
              <a:t>為該月最後交易日。某交易人在接近收盤時仍持有 </a:t>
            </a:r>
            <a:r>
              <a:rPr lang="en-US" altLang="zh-TW" dirty="0" smtClean="0"/>
              <a:t>10 </a:t>
            </a:r>
            <a:r>
              <a:rPr lang="zh-TW" altLang="en-US" dirty="0" smtClean="0"/>
              <a:t>口 </a:t>
            </a:r>
            <a:r>
              <a:rPr lang="en-US" altLang="zh-TW" dirty="0" smtClean="0"/>
              <a:t>7600 call</a:t>
            </a:r>
            <a:r>
              <a:rPr lang="zh-TW" altLang="en-US" dirty="0" smtClean="0"/>
              <a:t>，當時</a:t>
            </a:r>
            <a:r>
              <a:rPr lang="zh-TW" altLang="en-US" dirty="0"/>
              <a:t>期指為 </a:t>
            </a:r>
            <a:r>
              <a:rPr lang="en-US" altLang="zh-TW" dirty="0" smtClean="0"/>
              <a:t>7750</a:t>
            </a:r>
            <a:r>
              <a:rPr lang="zh-TW" altLang="en-US" dirty="0" smtClean="0"/>
              <a:t>，選擇權報價如下：</a:t>
            </a:r>
            <a:endParaRPr lang="en-US" altLang="zh-TW" dirty="0" smtClean="0"/>
          </a:p>
          <a:p>
            <a:pPr lvl="1"/>
            <a:endParaRPr lang="en-US" altLang="zh-TW" dirty="0"/>
          </a:p>
          <a:p>
            <a:pPr marL="393192" lvl="1" indent="0">
              <a:buNone/>
            </a:pPr>
            <a:endParaRPr lang="en-US" altLang="zh-TW" dirty="0"/>
          </a:p>
          <a:p>
            <a:pPr lvl="1"/>
            <a:endParaRPr lang="en-US" altLang="zh-TW" dirty="0" smtClean="0"/>
          </a:p>
          <a:p>
            <a:pPr lvl="1"/>
            <a:r>
              <a:rPr lang="zh-TW" altLang="en-US" dirty="0" smtClean="0"/>
              <a:t>此交易人應將部位移動至 </a:t>
            </a:r>
            <a:r>
              <a:rPr lang="en-US" altLang="zh-TW" dirty="0" smtClean="0"/>
              <a:t>7700 call</a:t>
            </a:r>
            <a:r>
              <a:rPr lang="zh-TW" altLang="en-US" dirty="0" smtClean="0"/>
              <a:t>（同樣 </a:t>
            </a:r>
            <a:r>
              <a:rPr lang="en-US" altLang="zh-TW" dirty="0" smtClean="0"/>
              <a:t>10 </a:t>
            </a:r>
            <a:r>
              <a:rPr lang="zh-TW" altLang="en-US" dirty="0" smtClean="0"/>
              <a:t>口）</a:t>
            </a:r>
            <a:endParaRPr lang="en-US" altLang="zh-TW" dirty="0" smtClean="0"/>
          </a:p>
          <a:p>
            <a:pPr lvl="1"/>
            <a:r>
              <a:rPr lang="zh-TW" altLang="en-US" dirty="0" smtClean="0"/>
              <a:t>若結算拉高，則移動與否皆有差不多的獲利</a:t>
            </a:r>
            <a:endParaRPr lang="en-US" altLang="zh-TW" dirty="0"/>
          </a:p>
          <a:p>
            <a:pPr lvl="1"/>
            <a:r>
              <a:rPr lang="zh-TW" altLang="en-US" dirty="0" smtClean="0"/>
              <a:t>若結算大跌至低於 </a:t>
            </a:r>
            <a:r>
              <a:rPr lang="en-US" altLang="zh-TW" dirty="0" smtClean="0"/>
              <a:t>7700</a:t>
            </a:r>
            <a:r>
              <a:rPr lang="zh-TW" altLang="en-US" dirty="0" smtClean="0"/>
              <a:t>，則移動可確保 </a:t>
            </a:r>
            <a:r>
              <a:rPr lang="en-US" altLang="zh-TW" dirty="0" smtClean="0"/>
              <a:t>150 – 51 = 99 </a:t>
            </a:r>
            <a:r>
              <a:rPr lang="zh-TW" altLang="en-US" dirty="0" smtClean="0"/>
              <a:t>點的獲利</a:t>
            </a:r>
            <a:endParaRPr lang="en-US" altLang="zh-TW"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90</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46169563"/>
              </p:ext>
            </p:extLst>
          </p:nvPr>
        </p:nvGraphicFramePr>
        <p:xfrm>
          <a:off x="3645272" y="3166864"/>
          <a:ext cx="1574800" cy="838200"/>
        </p:xfrm>
        <a:graphic>
          <a:graphicData uri="http://schemas.openxmlformats.org/drawingml/2006/table">
            <a:tbl>
              <a:tblPr>
                <a:tableStyleId>{5C22544A-7EE6-4342-B048-85BDC9FD1C3A}</a:tableStyleId>
              </a:tblPr>
              <a:tblGrid>
                <a:gridCol w="889000"/>
                <a:gridCol w="685800"/>
              </a:tblGrid>
              <a:tr h="209550">
                <a:tc>
                  <a:txBody>
                    <a:bodyPr/>
                    <a:lstStyle/>
                    <a:p>
                      <a:pPr algn="ctr" fontAlgn="ctr"/>
                      <a:r>
                        <a:rPr lang="en-US" sz="1200" u="none" strike="noStrike" dirty="0" smtClean="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dirty="0">
                          <a:effectLst/>
                        </a:rPr>
                        <a:t>履約價</a:t>
                      </a:r>
                      <a:endParaRPr lang="zh-TW" altLang="en-US"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dirty="0">
                          <a:effectLst/>
                        </a:rPr>
                        <a:t>150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7600</a:t>
                      </a: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dirty="0">
                          <a:effectLst/>
                        </a:rPr>
                        <a:t>51</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7700</a:t>
                      </a: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dirty="0">
                          <a:effectLst/>
                        </a:rPr>
                        <a:t>6.5</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7800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972519209"/>
              </p:ext>
            </p:extLst>
          </p:nvPr>
        </p:nvGraphicFramePr>
        <p:xfrm>
          <a:off x="3059832" y="5661248"/>
          <a:ext cx="2957933" cy="838200"/>
        </p:xfrm>
        <a:graphic>
          <a:graphicData uri="http://schemas.openxmlformats.org/drawingml/2006/table">
            <a:tbl>
              <a:tblPr>
                <a:tableStyleId>{5C22544A-7EE6-4342-B048-85BDC9FD1C3A}</a:tableStyleId>
              </a:tblPr>
              <a:tblGrid>
                <a:gridCol w="1065726"/>
                <a:gridCol w="1109225"/>
                <a:gridCol w="782982"/>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150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7600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51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7700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45713976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lvl="1"/>
            <a:r>
              <a:rPr lang="zh-TW" altLang="en-US" dirty="0" smtClean="0"/>
              <a:t>同樣情況下，若交易人做以下的布局：</a:t>
            </a:r>
            <a:endParaRPr lang="en-US" altLang="zh-TW" dirty="0" smtClean="0"/>
          </a:p>
          <a:p>
            <a:pPr lvl="1"/>
            <a:endParaRPr lang="en-US" altLang="zh-TW" dirty="0"/>
          </a:p>
          <a:p>
            <a:pPr lvl="1"/>
            <a:endParaRPr lang="en-US" altLang="zh-TW" dirty="0"/>
          </a:p>
          <a:p>
            <a:pPr lvl="1"/>
            <a:endParaRPr lang="en-US" altLang="zh-TW" dirty="0" smtClean="0"/>
          </a:p>
          <a:p>
            <a:pPr lvl="1"/>
            <a:endParaRPr lang="en-US" altLang="zh-TW" dirty="0"/>
          </a:p>
          <a:p>
            <a:pPr lvl="1"/>
            <a:r>
              <a:rPr lang="zh-TW" altLang="en-US" dirty="0" smtClean="0"/>
              <a:t>保證獲利剩下 </a:t>
            </a:r>
            <a:r>
              <a:rPr lang="en-US" altLang="zh-TW" dirty="0" smtClean="0"/>
              <a:t>150 – 51 - 6.5 = 92.5 </a:t>
            </a:r>
            <a:r>
              <a:rPr lang="zh-TW" altLang="en-US" dirty="0" smtClean="0"/>
              <a:t>點，但卻得到結算</a:t>
            </a:r>
            <a:r>
              <a:rPr lang="zh-TW" altLang="en-US" dirty="0"/>
              <a:t>超過 </a:t>
            </a:r>
            <a:r>
              <a:rPr lang="en-US" altLang="zh-TW" dirty="0" smtClean="0"/>
              <a:t>7800 </a:t>
            </a:r>
            <a:r>
              <a:rPr lang="zh-TW" altLang="en-US" dirty="0" smtClean="0"/>
              <a:t>時獲利的可能</a:t>
            </a:r>
            <a:endParaRPr lang="en-US" altLang="zh-TW" dirty="0" smtClean="0"/>
          </a:p>
          <a:p>
            <a:pPr lvl="1"/>
            <a:endParaRPr lang="en-US" altLang="zh-TW" dirty="0"/>
          </a:p>
          <a:p>
            <a:pPr lvl="1"/>
            <a:r>
              <a:rPr lang="zh-TW" altLang="en-US" dirty="0" smtClean="0"/>
              <a:t>結果第二天結算價為 </a:t>
            </a:r>
            <a:r>
              <a:rPr lang="en-US" altLang="zh-TW" dirty="0" smtClean="0"/>
              <a:t>7843</a:t>
            </a:r>
            <a:r>
              <a:rPr lang="zh-TW" altLang="en-US" dirty="0" smtClean="0"/>
              <a:t>。事實上最後交易日收盤前價外 </a:t>
            </a:r>
            <a:r>
              <a:rPr lang="en-US" altLang="zh-TW" dirty="0" smtClean="0"/>
              <a:t>7800 </a:t>
            </a:r>
            <a:r>
              <a:rPr lang="zh-TW" altLang="en-US" dirty="0" smtClean="0"/>
              <a:t>買權竟然還有 </a:t>
            </a:r>
            <a:r>
              <a:rPr lang="en-US" altLang="zh-TW" dirty="0" smtClean="0"/>
              <a:t>6.5 </a:t>
            </a:r>
            <a:r>
              <a:rPr lang="zh-TW" altLang="en-US" dirty="0" smtClean="0"/>
              <a:t>點之多的時間價值，代表相當多的交易人看好隔天開高超過 </a:t>
            </a:r>
            <a:r>
              <a:rPr lang="en-US" altLang="zh-TW" dirty="0" smtClean="0"/>
              <a:t>7800</a:t>
            </a: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91</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graphicFrame>
        <p:nvGraphicFramePr>
          <p:cNvPr id="6" name="表格 5"/>
          <p:cNvGraphicFramePr>
            <a:graphicFrameLocks noGrp="1"/>
          </p:cNvGraphicFramePr>
          <p:nvPr>
            <p:extLst>
              <p:ext uri="{D42A27DB-BD31-4B8C-83A1-F6EECF244321}">
                <p14:modId xmlns:p14="http://schemas.microsoft.com/office/powerpoint/2010/main" val="212323959"/>
              </p:ext>
            </p:extLst>
          </p:nvPr>
        </p:nvGraphicFramePr>
        <p:xfrm>
          <a:off x="3203848" y="2132856"/>
          <a:ext cx="2957934" cy="1047750"/>
        </p:xfrm>
        <a:graphic>
          <a:graphicData uri="http://schemas.openxmlformats.org/drawingml/2006/table">
            <a:tbl>
              <a:tblPr>
                <a:tableStyleId>{5C22544A-7EE6-4342-B048-85BDC9FD1C3A}</a:tableStyleId>
              </a:tblPr>
              <a:tblGrid>
                <a:gridCol w="1065726"/>
                <a:gridCol w="1109225"/>
                <a:gridCol w="782983"/>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150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7600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51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l"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7700</a:t>
                      </a:r>
                      <a:endParaRPr lang="en-US" altLang="zh-TW" sz="1200" b="0" i="0" u="none" strike="noStrike">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10</a:t>
                      </a:r>
                      <a:r>
                        <a:rPr lang="zh-TW" altLang="en-US" sz="1200" u="none" strike="noStrike">
                          <a:effectLst/>
                        </a:rPr>
                        <a:t>口 </a:t>
                      </a:r>
                      <a:r>
                        <a:rPr lang="en-US" altLang="zh-TW" sz="1200" u="none" strike="noStrike">
                          <a:effectLst/>
                        </a:rPr>
                        <a:t>× 6.5</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effectLst/>
                        </a:rPr>
                        <a:t>7800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55895812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lvl="1"/>
            <a:r>
              <a:rPr lang="zh-TW" altLang="en-US" dirty="0"/>
              <a:t>當然，上例中若交易人將 </a:t>
            </a:r>
            <a:r>
              <a:rPr lang="en-US" altLang="zh-TW" dirty="0"/>
              <a:t>7600 call </a:t>
            </a:r>
            <a:r>
              <a:rPr lang="zh-TW" altLang="en-US" dirty="0"/>
              <a:t>賣出，所得權利金盡數投入 </a:t>
            </a:r>
            <a:r>
              <a:rPr lang="en-US" altLang="zh-TW" dirty="0"/>
              <a:t>7800 call</a:t>
            </a:r>
            <a:r>
              <a:rPr lang="zh-TW" altLang="en-US" dirty="0"/>
              <a:t>，然後放至結算，即可得到</a:t>
            </a:r>
            <a:endParaRPr lang="en-US" altLang="zh-TW" dirty="0"/>
          </a:p>
          <a:p>
            <a:pPr lvl="1"/>
            <a:endParaRPr lang="en-US" altLang="zh-TW" dirty="0"/>
          </a:p>
          <a:p>
            <a:pPr marL="630936" lvl="2" indent="0">
              <a:buNone/>
            </a:pPr>
            <a:r>
              <a:rPr lang="en-US" altLang="zh-TW" dirty="0"/>
              <a:t>	</a:t>
            </a:r>
            <a:r>
              <a:rPr lang="zh-TW" altLang="en-US" dirty="0"/>
              <a:t>（</a:t>
            </a:r>
            <a:r>
              <a:rPr lang="en-US" altLang="zh-TW" dirty="0"/>
              <a:t>150/6.5</a:t>
            </a:r>
            <a:r>
              <a:rPr lang="zh-TW" altLang="en-US" dirty="0"/>
              <a:t>）</a:t>
            </a:r>
            <a:r>
              <a:rPr lang="en-US" altLang="zh-TW" dirty="0"/>
              <a:t>×</a:t>
            </a:r>
            <a:r>
              <a:rPr lang="zh-TW" altLang="en-US" dirty="0"/>
              <a:t>（</a:t>
            </a:r>
            <a:r>
              <a:rPr lang="en-US" altLang="zh-TW" dirty="0"/>
              <a:t>7843 - 7800</a:t>
            </a:r>
            <a:r>
              <a:rPr lang="zh-TW" altLang="en-US" dirty="0"/>
              <a:t>）</a:t>
            </a:r>
            <a:r>
              <a:rPr lang="en-US" altLang="zh-TW" dirty="0"/>
              <a:t>= 992 </a:t>
            </a:r>
            <a:r>
              <a:rPr lang="zh-TW" altLang="en-US" dirty="0"/>
              <a:t>點</a:t>
            </a:r>
            <a:endParaRPr lang="en-US" altLang="zh-TW" dirty="0"/>
          </a:p>
          <a:p>
            <a:pPr lvl="1"/>
            <a:endParaRPr lang="en-US" altLang="zh-TW" dirty="0" smtClean="0"/>
          </a:p>
          <a:p>
            <a:pPr lvl="1"/>
            <a:r>
              <a:rPr lang="zh-TW" altLang="en-US" dirty="0" smtClean="0"/>
              <a:t>這是鉅額的報酬！但只是事後的分析。採取此做法若結算未超過 </a:t>
            </a:r>
            <a:r>
              <a:rPr lang="en-US" altLang="zh-TW" dirty="0" smtClean="0"/>
              <a:t>7800 </a:t>
            </a:r>
            <a:r>
              <a:rPr lang="zh-TW" altLang="en-US" dirty="0" smtClean="0"/>
              <a:t>則獲利盡數歸零。</a:t>
            </a:r>
            <a:r>
              <a:rPr lang="zh-TW" altLang="en-US" dirty="0"/>
              <a:t>已</a:t>
            </a:r>
            <a:r>
              <a:rPr lang="zh-TW" altLang="en-US" dirty="0" smtClean="0"/>
              <a:t>臨結算，將所有的部位轉換至價外是極端冒險的方式</a:t>
            </a:r>
            <a:endParaRPr lang="en-US" altLang="zh-TW" dirty="0" smtClean="0"/>
          </a:p>
          <a:p>
            <a:pPr lvl="1"/>
            <a:endParaRPr lang="en-US" altLang="zh-TW" dirty="0"/>
          </a:p>
          <a:p>
            <a:pPr lvl="1"/>
            <a:r>
              <a:rPr lang="zh-TW" altLang="en-US" dirty="0" smtClean="0"/>
              <a:t>一個攻守兼備的方式是，將獲利的一成獲利了解，其餘 </a:t>
            </a:r>
            <a:r>
              <a:rPr lang="en-US" altLang="zh-TW" dirty="0" smtClean="0"/>
              <a:t>7 </a:t>
            </a:r>
            <a:r>
              <a:rPr lang="zh-TW" altLang="en-US" dirty="0" smtClean="0"/>
              <a:t>成的一半投入做部位轉換，另一半則保留原部位</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92</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a:t>移動</a:t>
            </a:r>
            <a:endParaRPr lang="zh-TW" altLang="en-US" dirty="0"/>
          </a:p>
        </p:txBody>
      </p:sp>
    </p:spTree>
    <p:extLst>
      <p:ext uri="{BB962C8B-B14F-4D97-AF65-F5344CB8AC3E}">
        <p14:creationId xmlns:p14="http://schemas.microsoft.com/office/powerpoint/2010/main" val="36032613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布局後若走勢完全不如預期，為了可重新布局，一開始一定要將資金分批</a:t>
            </a:r>
            <a:r>
              <a:rPr lang="zh-TW" altLang="en-US" dirty="0" smtClean="0"/>
              <a:t>投入</a:t>
            </a:r>
            <a:endParaRPr lang="en-US" altLang="zh-TW" dirty="0" smtClean="0"/>
          </a:p>
          <a:p>
            <a:endParaRPr lang="en-US" altLang="zh-TW" dirty="0"/>
          </a:p>
          <a:p>
            <a:r>
              <a:rPr lang="zh-TW" altLang="en-US" dirty="0" smtClean="0"/>
              <a:t>不一定要虧損或行情不如預期才重新布局，若布局已獲利也可重新部局</a:t>
            </a:r>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93</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smtClean="0"/>
              <a:t>重新布局</a:t>
            </a:r>
            <a:endParaRPr lang="zh-TW" altLang="en-US" dirty="0"/>
          </a:p>
        </p:txBody>
      </p:sp>
    </p:spTree>
    <p:extLst>
      <p:ext uri="{BB962C8B-B14F-4D97-AF65-F5344CB8AC3E}">
        <p14:creationId xmlns:p14="http://schemas.microsoft.com/office/powerpoint/2010/main" val="137041071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1"/>
            <a:r>
              <a:rPr lang="zh-TW" altLang="en-US" dirty="0" smtClean="0"/>
              <a:t>假設在 </a:t>
            </a:r>
            <a:r>
              <a:rPr lang="en-US" altLang="zh-TW" dirty="0" smtClean="0"/>
              <a:t>2005/11/17</a:t>
            </a:r>
            <a:r>
              <a:rPr lang="zh-TW" altLang="en-US" dirty="0" smtClean="0"/>
              <a:t>，某交易人預期指數將上漲，於是 買進近月 </a:t>
            </a:r>
            <a:r>
              <a:rPr lang="en-US" altLang="zh-TW" dirty="0" smtClean="0"/>
              <a:t>6200 call </a:t>
            </a:r>
            <a:r>
              <a:rPr lang="zh-TW" altLang="en-US" dirty="0" smtClean="0"/>
              <a:t>一口，支付權利金 </a:t>
            </a:r>
            <a:r>
              <a:rPr lang="en-US" altLang="zh-TW" dirty="0" smtClean="0"/>
              <a:t>56 </a:t>
            </a:r>
            <a:r>
              <a:rPr lang="zh-TW" altLang="en-US" dirty="0" smtClean="0"/>
              <a:t>點，當時期指為 </a:t>
            </a:r>
            <a:r>
              <a:rPr lang="en-US" altLang="zh-TW" dirty="0" smtClean="0"/>
              <a:t>6023 </a:t>
            </a:r>
            <a:r>
              <a:rPr lang="zh-TW" altLang="en-US" dirty="0" smtClean="0"/>
              <a:t>點。</a:t>
            </a:r>
            <a:endParaRPr lang="en-US" altLang="zh-TW" dirty="0" smtClean="0"/>
          </a:p>
          <a:p>
            <a:pPr lvl="1"/>
            <a:endParaRPr lang="en-US" altLang="zh-TW" dirty="0" smtClean="0"/>
          </a:p>
          <a:p>
            <a:pPr lvl="1"/>
            <a:r>
              <a:rPr lang="zh-TW" altLang="en-US" dirty="0" smtClean="0"/>
              <a:t>到了 </a:t>
            </a:r>
            <a:r>
              <a:rPr lang="en-US" altLang="zh-TW" dirty="0" smtClean="0"/>
              <a:t>11/28</a:t>
            </a:r>
            <a:r>
              <a:rPr lang="zh-TW" altLang="en-US" dirty="0" smtClean="0"/>
              <a:t>，期指果然上漲來到 </a:t>
            </a:r>
            <a:r>
              <a:rPr lang="en-US" altLang="zh-TW" dirty="0" smtClean="0"/>
              <a:t>6213 </a:t>
            </a:r>
            <a:r>
              <a:rPr lang="zh-TW" altLang="en-US" dirty="0" smtClean="0"/>
              <a:t>點，當時權利金報價如下：</a:t>
            </a:r>
            <a:endParaRPr lang="en-US" altLang="zh-TW" dirty="0" smtClean="0"/>
          </a:p>
          <a:p>
            <a:pPr lvl="2"/>
            <a:r>
              <a:rPr lang="en-US" altLang="zh-TW" dirty="0" smtClean="0"/>
              <a:t>6000 call 270 </a:t>
            </a:r>
            <a:r>
              <a:rPr lang="zh-TW" altLang="en-US" dirty="0" smtClean="0"/>
              <a:t>點</a:t>
            </a:r>
            <a:endParaRPr lang="en-US" altLang="zh-TW" dirty="0" smtClean="0"/>
          </a:p>
          <a:p>
            <a:pPr lvl="2"/>
            <a:r>
              <a:rPr lang="en-US" altLang="zh-TW" dirty="0" smtClean="0"/>
              <a:t>6200 call 124</a:t>
            </a:r>
            <a:r>
              <a:rPr lang="en-US" altLang="zh-TW" dirty="0"/>
              <a:t> </a:t>
            </a:r>
            <a:r>
              <a:rPr lang="zh-TW" altLang="en-US" dirty="0"/>
              <a:t>點</a:t>
            </a:r>
            <a:endParaRPr lang="en-US" altLang="zh-TW" dirty="0" smtClean="0"/>
          </a:p>
          <a:p>
            <a:pPr lvl="2"/>
            <a:r>
              <a:rPr lang="en-US" altLang="zh-TW" dirty="0" smtClean="0"/>
              <a:t>6400 call 41</a:t>
            </a:r>
            <a:r>
              <a:rPr lang="en-US" altLang="zh-TW" dirty="0"/>
              <a:t> </a:t>
            </a:r>
            <a:r>
              <a:rPr lang="zh-TW" altLang="en-US" dirty="0" smtClean="0"/>
              <a:t>點</a:t>
            </a:r>
            <a:endParaRPr lang="en-US" altLang="zh-TW" dirty="0" smtClean="0"/>
          </a:p>
          <a:p>
            <a:pPr lvl="2"/>
            <a:endParaRPr lang="en-US" altLang="zh-TW" dirty="0" smtClean="0"/>
          </a:p>
          <a:p>
            <a:pPr lvl="1"/>
            <a:r>
              <a:rPr lang="zh-TW" altLang="en-US" dirty="0" smtClean="0"/>
              <a:t>此時</a:t>
            </a:r>
            <a:r>
              <a:rPr lang="en-US" altLang="zh-TW" dirty="0"/>
              <a:t> </a:t>
            </a:r>
            <a:r>
              <a:rPr lang="en-US" altLang="zh-TW" dirty="0" smtClean="0"/>
              <a:t>6200 call </a:t>
            </a:r>
            <a:r>
              <a:rPr lang="zh-TW" altLang="en-US" dirty="0" smtClean="0"/>
              <a:t>之時間價值已高，無以小搏大特性，若要繼續看多</a:t>
            </a:r>
            <a:r>
              <a:rPr lang="zh-TW" altLang="en-US" dirty="0"/>
              <a:t>可</a:t>
            </a:r>
            <a:r>
              <a:rPr lang="zh-TW" altLang="en-US" dirty="0" smtClean="0"/>
              <a:t>做垂直移動至價外如 </a:t>
            </a:r>
            <a:r>
              <a:rPr lang="en-US" altLang="zh-TW" dirty="0" smtClean="0"/>
              <a:t>6400 call</a:t>
            </a: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94</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smtClean="0"/>
              <a:t>重新布局</a:t>
            </a:r>
            <a:endParaRPr lang="zh-TW" altLang="en-US" dirty="0"/>
          </a:p>
        </p:txBody>
      </p:sp>
    </p:spTree>
    <p:extLst>
      <p:ext uri="{BB962C8B-B14F-4D97-AF65-F5344CB8AC3E}">
        <p14:creationId xmlns:p14="http://schemas.microsoft.com/office/powerpoint/2010/main" val="152184488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lvl="1"/>
            <a:r>
              <a:rPr lang="zh-TW" altLang="en-US" dirty="0" smtClean="0"/>
              <a:t>但若此時交易人對指數已經沒有特別的預期，可直接將 </a:t>
            </a:r>
            <a:r>
              <a:rPr lang="en-US" altLang="zh-TW" dirty="0" smtClean="0"/>
              <a:t>6200 call </a:t>
            </a:r>
            <a:r>
              <a:rPr lang="zh-TW" altLang="en-US" dirty="0" smtClean="0"/>
              <a:t>賣出收回</a:t>
            </a:r>
            <a:r>
              <a:rPr lang="zh-TW" altLang="en-US" dirty="0"/>
              <a:t>權利金</a:t>
            </a:r>
            <a:r>
              <a:rPr lang="en-US" altLang="zh-TW" dirty="0" smtClean="0"/>
              <a:t>124 </a:t>
            </a:r>
            <a:r>
              <a:rPr lang="zh-TW" altLang="en-US" dirty="0" smtClean="0"/>
              <a:t>點，再重新布局 </a:t>
            </a:r>
            <a:r>
              <a:rPr lang="en-US" altLang="zh-TW" dirty="0" smtClean="0"/>
              <a:t>long </a:t>
            </a:r>
            <a:r>
              <a:rPr lang="zh-TW" altLang="en-US" dirty="0" smtClean="0"/>
              <a:t> </a:t>
            </a:r>
            <a:r>
              <a:rPr lang="en-US" altLang="zh-TW" dirty="0" smtClean="0"/>
              <a:t>6000-6200-6400 butterfly</a:t>
            </a:r>
            <a:r>
              <a:rPr lang="zh-TW" altLang="en-US" dirty="0" smtClean="0"/>
              <a:t>：</a:t>
            </a:r>
            <a:endParaRPr lang="en-US" altLang="zh-TW" dirty="0" smtClean="0"/>
          </a:p>
          <a:p>
            <a:pPr lvl="1"/>
            <a:endParaRPr lang="en-US" altLang="zh-TW" dirty="0"/>
          </a:p>
          <a:p>
            <a:pPr lvl="1"/>
            <a:endParaRPr lang="en-US" altLang="zh-TW" dirty="0" smtClean="0"/>
          </a:p>
          <a:p>
            <a:pPr lvl="1"/>
            <a:endParaRPr lang="en-US" altLang="zh-TW" dirty="0"/>
          </a:p>
          <a:p>
            <a:pPr lvl="1"/>
            <a:endParaRPr lang="en-US" altLang="zh-TW" dirty="0" smtClean="0"/>
          </a:p>
          <a:p>
            <a:pPr lvl="1"/>
            <a:endParaRPr lang="en-US" altLang="zh-TW" dirty="0"/>
          </a:p>
          <a:p>
            <a:pPr lvl="1"/>
            <a:r>
              <a:rPr lang="zh-TW" altLang="en-US" dirty="0" smtClean="0"/>
              <a:t>本月總權利金收支為 </a:t>
            </a:r>
            <a:r>
              <a:rPr lang="en-US" altLang="zh-TW" dirty="0" smtClean="0"/>
              <a:t>-56</a:t>
            </a:r>
            <a:r>
              <a:rPr lang="zh-TW" altLang="en-US" dirty="0" smtClean="0"/>
              <a:t>（原始成本）</a:t>
            </a:r>
            <a:r>
              <a:rPr lang="en-US" altLang="zh-TW" dirty="0" smtClean="0"/>
              <a:t>+124</a:t>
            </a:r>
            <a:r>
              <a:rPr lang="zh-TW" altLang="en-US" dirty="0" smtClean="0"/>
              <a:t>（賣出平倉） </a:t>
            </a:r>
            <a:r>
              <a:rPr lang="en-US" altLang="zh-TW" dirty="0" smtClean="0"/>
              <a:t>- 270 + 124 + 124 – 41 = 5</a:t>
            </a:r>
            <a:r>
              <a:rPr lang="zh-TW" altLang="en-US" dirty="0" smtClean="0"/>
              <a:t>，成為完全零成本的 </a:t>
            </a:r>
            <a:r>
              <a:rPr lang="en-US" altLang="zh-TW" dirty="0"/>
              <a:t>long </a:t>
            </a:r>
            <a:r>
              <a:rPr lang="zh-TW" altLang="en-US" dirty="0"/>
              <a:t> </a:t>
            </a:r>
            <a:r>
              <a:rPr lang="en-US" altLang="zh-TW" dirty="0" smtClean="0"/>
              <a:t>butterfly</a:t>
            </a:r>
            <a:r>
              <a:rPr lang="zh-TW" altLang="en-US" dirty="0" smtClean="0"/>
              <a:t>，只要指數結算在 </a:t>
            </a:r>
            <a:r>
              <a:rPr lang="en-US" altLang="zh-TW" dirty="0" smtClean="0"/>
              <a:t>6000-6400 </a:t>
            </a:r>
            <a:r>
              <a:rPr lang="zh-TW" altLang="en-US" dirty="0" smtClean="0"/>
              <a:t>間本月皆有獲利</a:t>
            </a:r>
            <a:endParaRPr lang="en-US" altLang="zh-TW" dirty="0" smtClean="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95</a:t>
            </a:fld>
            <a:endParaRPr lang="zh-TW" altLang="en-US"/>
          </a:p>
        </p:txBody>
      </p:sp>
      <p:sp>
        <p:nvSpPr>
          <p:cNvPr id="4" name="標題 3"/>
          <p:cNvSpPr>
            <a:spLocks noGrp="1"/>
          </p:cNvSpPr>
          <p:nvPr>
            <p:ph type="title"/>
          </p:nvPr>
        </p:nvSpPr>
        <p:spPr/>
        <p:txBody>
          <a:bodyPr/>
          <a:lstStyle/>
          <a:p>
            <a:r>
              <a:rPr lang="zh-TW" altLang="en-US" dirty="0"/>
              <a:t>動態調整 </a:t>
            </a:r>
            <a:r>
              <a:rPr lang="en-US" altLang="zh-TW" sz="2800" dirty="0"/>
              <a:t>–- </a:t>
            </a:r>
            <a:r>
              <a:rPr lang="zh-TW" altLang="en-US" sz="2800" dirty="0" smtClean="0"/>
              <a:t>重新布局</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2502485239"/>
              </p:ext>
            </p:extLst>
          </p:nvPr>
        </p:nvGraphicFramePr>
        <p:xfrm>
          <a:off x="2980060" y="2826246"/>
          <a:ext cx="3176116" cy="1466850"/>
        </p:xfrm>
        <a:graphic>
          <a:graphicData uri="http://schemas.openxmlformats.org/drawingml/2006/table">
            <a:tbl>
              <a:tblPr>
                <a:tableStyleId>{5C22544A-7EE6-4342-B048-85BDC9FD1C3A}</a:tableStyleId>
              </a:tblPr>
              <a:tblGrid>
                <a:gridCol w="1144879"/>
                <a:gridCol w="1144879"/>
                <a:gridCol w="886358"/>
              </a:tblGrid>
              <a:tr h="209550">
                <a:tc gridSpan="2">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hMerge="1">
                  <a:txBody>
                    <a:bodyPr/>
                    <a:lstStyle/>
                    <a:p>
                      <a:endParaRPr lang="zh-TW" altLang="en-US"/>
                    </a:p>
                  </a:txBody>
                  <a:tcPr/>
                </a:tc>
                <a:tc rowSpan="2">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r>
              <a:tr h="209550">
                <a:tc>
                  <a:txBody>
                    <a:bodyPr/>
                    <a:lstStyle/>
                    <a:p>
                      <a:pPr algn="ctr" fontAlgn="ctr"/>
                      <a:r>
                        <a:rPr lang="zh-TW" altLang="en-US" sz="1200" u="none" strike="noStrike">
                          <a:effectLst/>
                        </a:rPr>
                        <a:t>買進</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賣出</a:t>
                      </a:r>
                      <a:endParaRPr lang="zh-TW" altLang="en-US" sz="1200" b="0" i="0" u="none" strike="noStrike">
                        <a:solidFill>
                          <a:srgbClr val="000000"/>
                        </a:solidFill>
                        <a:effectLst/>
                        <a:latin typeface="新細明體"/>
                      </a:endParaRPr>
                    </a:p>
                  </a:txBody>
                  <a:tcPr marL="9525" marR="9525" marT="9525" marB="0" anchor="ctr"/>
                </a:tc>
                <a:tc vMerge="1">
                  <a:txBody>
                    <a:bodyPr/>
                    <a:lstStyle/>
                    <a:p>
                      <a:endParaRPr lang="zh-TW" altLang="en-US"/>
                    </a:p>
                  </a:txBody>
                  <a:tcP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270</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6000</a:t>
                      </a: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dirty="0">
                        <a:solidFill>
                          <a:srgbClr val="000000"/>
                        </a:solidFill>
                        <a:effectLst/>
                        <a:latin typeface="新細明體"/>
                      </a:endParaRPr>
                    </a:p>
                  </a:txBody>
                  <a:tcPr marL="9525" marR="9525" marT="9525" marB="0" anchor="ctr"/>
                </a:tc>
                <a:tc>
                  <a:txBody>
                    <a:bodyPr/>
                    <a:lstStyle/>
                    <a:p>
                      <a:pPr algn="ctr" fontAlgn="ct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a:effectLst/>
                        </a:rPr>
                        <a:t>2</a:t>
                      </a:r>
                      <a:r>
                        <a:rPr lang="zh-TW" altLang="en-US" sz="1200" u="none" strike="noStrike">
                          <a:effectLst/>
                        </a:rPr>
                        <a:t>口 </a:t>
                      </a:r>
                      <a:r>
                        <a:rPr lang="en-US" altLang="zh-TW" sz="1200" u="none" strike="noStrike">
                          <a:effectLst/>
                        </a:rPr>
                        <a:t>× 124</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6200</a:t>
                      </a: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en-US" altLang="zh-TW" sz="1200" b="0" i="0" u="none" strike="noStrike" dirty="0">
                        <a:solidFill>
                          <a:srgbClr val="000000"/>
                        </a:solidFill>
                        <a:effectLst/>
                        <a:latin typeface="新細明體"/>
                      </a:endParaRPr>
                    </a:p>
                  </a:txBody>
                  <a:tcPr marL="9525" marR="9525" marT="9525" marB="0" anchor="ctr"/>
                </a:tc>
              </a:tr>
              <a:tr h="209550">
                <a:tc>
                  <a:txBody>
                    <a:bodyPr/>
                    <a:lstStyle/>
                    <a:p>
                      <a:pPr algn="ctr" fontAlgn="ctr"/>
                      <a:r>
                        <a:rPr lang="en-US" altLang="zh-TW" sz="1200" u="none" strike="noStrike">
                          <a:effectLst/>
                        </a:rPr>
                        <a:t>1</a:t>
                      </a:r>
                      <a:r>
                        <a:rPr lang="zh-TW" altLang="en-US" sz="1200" u="none" strike="noStrike">
                          <a:effectLst/>
                        </a:rPr>
                        <a:t>口 </a:t>
                      </a:r>
                      <a:r>
                        <a:rPr lang="en-US" altLang="zh-TW" sz="1200" u="none" strike="noStrike">
                          <a:effectLst/>
                        </a:rPr>
                        <a:t>× 41</a:t>
                      </a:r>
                      <a:r>
                        <a:rPr lang="zh-TW" altLang="en-US" sz="1200" u="none" strike="noStrike">
                          <a:effectLst/>
                        </a:rPr>
                        <a:t>點</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effectLst/>
                        </a:rPr>
                        <a:t>6400</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29959676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r>
              <a:rPr lang="zh-TW" altLang="en-US" dirty="0">
                <a:solidFill>
                  <a:schemeClr val="bg1">
                    <a:lumMod val="75000"/>
                  </a:schemeClr>
                </a:solidFill>
              </a:rPr>
              <a:t>台指選擇權市場機制</a:t>
            </a:r>
            <a:endParaRPr lang="en-US" altLang="zh-TW" dirty="0">
              <a:solidFill>
                <a:schemeClr val="bg1">
                  <a:lumMod val="75000"/>
                </a:schemeClr>
              </a:solidFill>
            </a:endParaRPr>
          </a:p>
          <a:p>
            <a:endParaRPr lang="en-US" altLang="zh-TW" dirty="0"/>
          </a:p>
          <a:p>
            <a:r>
              <a:rPr lang="zh-TW" altLang="en-US" dirty="0">
                <a:solidFill>
                  <a:schemeClr val="bg1">
                    <a:lumMod val="75000"/>
                  </a:schemeClr>
                </a:solidFill>
              </a:rPr>
              <a:t>時間價值</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常用策略介紹</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套利及避險</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chemeClr val="bg1">
                    <a:lumMod val="75000"/>
                  </a:schemeClr>
                </a:solidFill>
              </a:rPr>
              <a:t>動態調整</a:t>
            </a:r>
            <a:endParaRPr lang="en-US" altLang="zh-TW" dirty="0">
              <a:solidFill>
                <a:schemeClr val="bg1">
                  <a:lumMod val="75000"/>
                </a:schemeClr>
              </a:solidFill>
            </a:endParaRPr>
          </a:p>
          <a:p>
            <a:endParaRPr lang="en-US" altLang="zh-TW" dirty="0">
              <a:solidFill>
                <a:schemeClr val="bg1">
                  <a:lumMod val="75000"/>
                </a:schemeClr>
              </a:solidFill>
            </a:endParaRPr>
          </a:p>
          <a:p>
            <a:r>
              <a:rPr lang="zh-TW" altLang="en-US" dirty="0">
                <a:solidFill>
                  <a:srgbClr val="FF0000"/>
                </a:solidFill>
              </a:rPr>
              <a:t>其它經驗</a:t>
            </a:r>
            <a:r>
              <a:rPr lang="zh-TW" altLang="en-US" dirty="0" smtClean="0">
                <a:solidFill>
                  <a:srgbClr val="FF0000"/>
                </a:solidFill>
              </a:rPr>
              <a:t>法則</a:t>
            </a:r>
            <a:endParaRPr lang="zh-TW" altLang="en-US" dirty="0">
              <a:solidFill>
                <a:srgbClr val="FF0000"/>
              </a:solidFill>
            </a:endParaRPr>
          </a:p>
        </p:txBody>
      </p:sp>
      <p:sp>
        <p:nvSpPr>
          <p:cNvPr id="3" name="標題 2"/>
          <p:cNvSpPr>
            <a:spLocks noGrp="1"/>
          </p:cNvSpPr>
          <p:nvPr>
            <p:ph type="title"/>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61CE0EF3-BED3-4C45-BF26-D9A701798C12}" type="slidenum">
              <a:rPr lang="zh-TW" altLang="en-US" smtClean="0"/>
              <a:t>96</a:t>
            </a:fld>
            <a:endParaRPr lang="zh-TW" altLang="en-US"/>
          </a:p>
        </p:txBody>
      </p:sp>
    </p:spTree>
    <p:extLst>
      <p:ext uri="{BB962C8B-B14F-4D97-AF65-F5344CB8AC3E}">
        <p14:creationId xmlns:p14="http://schemas.microsoft.com/office/powerpoint/2010/main" val="282741131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結算後立即當買方長期只有一個時機能贏錢，那就是</a:t>
            </a:r>
            <a:r>
              <a:rPr lang="zh-TW" altLang="en-US" dirty="0" smtClean="0">
                <a:solidFill>
                  <a:srgbClr val="FF0000"/>
                </a:solidFill>
              </a:rPr>
              <a:t>低權利金</a:t>
            </a:r>
            <a:endParaRPr lang="en-US" altLang="zh-TW" dirty="0" smtClean="0">
              <a:solidFill>
                <a:srgbClr val="FF0000"/>
              </a:solidFill>
            </a:endParaRPr>
          </a:p>
          <a:p>
            <a:endParaRPr lang="en-US" altLang="zh-TW" dirty="0" smtClean="0"/>
          </a:p>
          <a:p>
            <a:r>
              <a:rPr lang="zh-TW" altLang="en-US" dirty="0" smtClean="0"/>
              <a:t>開倉低權利金定義：</a:t>
            </a:r>
            <a:r>
              <a:rPr lang="zh-TW" altLang="en-US" dirty="0" smtClean="0">
                <a:solidFill>
                  <a:srgbClr val="FF0000"/>
                </a:solidFill>
              </a:rPr>
              <a:t>近月價平 </a:t>
            </a:r>
            <a:r>
              <a:rPr lang="en-US" altLang="zh-TW" dirty="0" smtClean="0">
                <a:solidFill>
                  <a:srgbClr val="FF0000"/>
                </a:solidFill>
              </a:rPr>
              <a:t>call + put &lt; 250</a:t>
            </a:r>
            <a:endParaRPr lang="en-US" altLang="zh-TW" dirty="0">
              <a:solidFill>
                <a:srgbClr val="FF0000"/>
              </a:solidFill>
            </a:endParaRPr>
          </a:p>
          <a:p>
            <a:endParaRPr lang="en-US" altLang="zh-TW" dirty="0" smtClean="0"/>
          </a:p>
          <a:p>
            <a:r>
              <a:rPr lang="zh-TW" altLang="en-US" dirty="0" smtClean="0"/>
              <a:t>開倉高權利金定義：</a:t>
            </a:r>
            <a:r>
              <a:rPr lang="zh-TW" altLang="en-US" dirty="0" smtClean="0">
                <a:solidFill>
                  <a:srgbClr val="FF0000"/>
                </a:solidFill>
              </a:rPr>
              <a:t>近</a:t>
            </a:r>
            <a:r>
              <a:rPr lang="zh-TW" altLang="en-US" dirty="0">
                <a:solidFill>
                  <a:srgbClr val="FF0000"/>
                </a:solidFill>
              </a:rPr>
              <a:t>月價平 </a:t>
            </a:r>
            <a:r>
              <a:rPr lang="en-US" altLang="zh-TW" dirty="0">
                <a:solidFill>
                  <a:srgbClr val="FF0000"/>
                </a:solidFill>
              </a:rPr>
              <a:t>call + put </a:t>
            </a:r>
            <a:r>
              <a:rPr lang="en-US" altLang="zh-TW" dirty="0" smtClean="0">
                <a:solidFill>
                  <a:srgbClr val="FF0000"/>
                </a:solidFill>
              </a:rPr>
              <a:t>&gt; 330</a:t>
            </a:r>
            <a:endParaRPr lang="en-US" altLang="zh-TW" dirty="0"/>
          </a:p>
          <a:p>
            <a:endParaRPr lang="en-US" altLang="zh-TW" dirty="0">
              <a:solidFill>
                <a:srgbClr val="FF0000"/>
              </a:solidFill>
            </a:endParaRPr>
          </a:p>
          <a:p>
            <a:r>
              <a:rPr lang="zh-TW" altLang="en-US" dirty="0"/>
              <a:t>若某月開倉滿足低權利金定義，不猜多空買進 </a:t>
            </a:r>
            <a:r>
              <a:rPr lang="en-US" altLang="zh-TW" dirty="0"/>
              <a:t>call + put</a:t>
            </a:r>
            <a:r>
              <a:rPr lang="zh-TW" altLang="en-US" dirty="0"/>
              <a:t> 放至結算，勝率達 </a:t>
            </a:r>
            <a:r>
              <a:rPr lang="en-US" altLang="zh-TW" dirty="0"/>
              <a:t>67</a:t>
            </a:r>
            <a:r>
              <a:rPr lang="zh-TW" altLang="en-US" dirty="0" smtClean="0"/>
              <a:t>％</a:t>
            </a:r>
            <a:endParaRPr lang="en-US" altLang="zh-TW" dirty="0">
              <a:solidFill>
                <a:srgbClr val="FF0000"/>
              </a:solidFill>
            </a:endParaRPr>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97</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spTree>
    <p:extLst>
      <p:ext uri="{BB962C8B-B14F-4D97-AF65-F5344CB8AC3E}">
        <p14:creationId xmlns:p14="http://schemas.microsoft.com/office/powerpoint/2010/main" val="264963243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以 </a:t>
            </a:r>
            <a:r>
              <a:rPr lang="en-US" altLang="zh-TW" dirty="0" smtClean="0"/>
              <a:t>2003/12/18 </a:t>
            </a:r>
            <a:r>
              <a:rPr lang="zh-TW" altLang="en-US" dirty="0" smtClean="0"/>
              <a:t>為例，當時價平為 </a:t>
            </a:r>
            <a:r>
              <a:rPr lang="en-US" altLang="zh-TW" dirty="0" smtClean="0"/>
              <a:t>5800</a:t>
            </a:r>
            <a:r>
              <a:rPr lang="zh-TW" altLang="en-US" dirty="0" smtClean="0"/>
              <a:t>，符合低權利金定義，各檔 </a:t>
            </a:r>
            <a:r>
              <a:rPr lang="en-US" altLang="zh-TW" dirty="0" smtClean="0"/>
              <a:t>put</a:t>
            </a:r>
            <a:r>
              <a:rPr lang="zh-TW" altLang="en-US" dirty="0" smtClean="0"/>
              <a:t>、</a:t>
            </a:r>
            <a:r>
              <a:rPr lang="en-US" altLang="zh-TW" dirty="0" smtClean="0"/>
              <a:t>call </a:t>
            </a:r>
            <a:r>
              <a:rPr lang="zh-TW" altLang="en-US" dirty="0" smtClean="0"/>
              <a:t>報價如下表左，而 </a:t>
            </a:r>
            <a:r>
              <a:rPr lang="en-US" altLang="zh-TW" dirty="0" smtClean="0"/>
              <a:t>2004/1 </a:t>
            </a:r>
            <a:r>
              <a:rPr lang="zh-TW" altLang="en-US" dirty="0" smtClean="0"/>
              <a:t>結算價為 </a:t>
            </a:r>
            <a:r>
              <a:rPr lang="en-US" altLang="zh-TW" dirty="0" smtClean="0"/>
              <a:t>6348 </a:t>
            </a:r>
            <a:r>
              <a:rPr lang="zh-TW" altLang="en-US" dirty="0" smtClean="0"/>
              <a:t>點</a:t>
            </a:r>
            <a:endParaRPr lang="en-US" altLang="zh-TW" dirty="0" smtClean="0"/>
          </a:p>
          <a:p>
            <a:endParaRPr lang="en-US" altLang="zh-TW" dirty="0"/>
          </a:p>
          <a:p>
            <a:r>
              <a:rPr lang="zh-TW" altLang="en-US" dirty="0"/>
              <a:t>若買進價平、價外一檔、二檔、三</a:t>
            </a:r>
            <a:r>
              <a:rPr lang="zh-TW" altLang="en-US" dirty="0" smtClean="0"/>
              <a:t>檔放至結算，損益如下表右：</a:t>
            </a:r>
            <a:endParaRPr lang="en-US" altLang="zh-TW" dirty="0"/>
          </a:p>
          <a:p>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98</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2645490829"/>
              </p:ext>
            </p:extLst>
          </p:nvPr>
        </p:nvGraphicFramePr>
        <p:xfrm>
          <a:off x="1959124" y="4365104"/>
          <a:ext cx="2540868" cy="2036440"/>
        </p:xfrm>
        <a:graphic>
          <a:graphicData uri="http://schemas.openxmlformats.org/drawingml/2006/table">
            <a:tbl>
              <a:tblPr>
                <a:tableStyleId>{5C22544A-7EE6-4342-B048-85BDC9FD1C3A}</a:tableStyleId>
              </a:tblPr>
              <a:tblGrid>
                <a:gridCol w="846956"/>
                <a:gridCol w="846956"/>
                <a:gridCol w="846956"/>
              </a:tblGrid>
              <a:tr h="254555">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smtClean="0">
                          <a:effectLst/>
                        </a:rPr>
                        <a:t>Put</a:t>
                      </a:r>
                      <a:endParaRPr lang="en-US"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a:effectLst/>
                        </a:rPr>
                        <a:t>303</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5500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14</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a:effectLst/>
                        </a:rPr>
                        <a:t>225</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5600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31.5</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a:effectLst/>
                        </a:rPr>
                        <a:t>156</a:t>
                      </a:r>
                      <a:endParaRPr lang="en-US" altLang="zh-TW" sz="1200" b="0" i="0" u="none" strike="noStrike">
                        <a:solidFill>
                          <a:srgbClr val="00000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5700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64</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a:solidFill>
                            <a:srgbClr val="00B0F0"/>
                          </a:solidFill>
                          <a:effectLst/>
                        </a:rPr>
                        <a:t>101</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5800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108</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a:solidFill>
                            <a:srgbClr val="00B0F0"/>
                          </a:solidFill>
                          <a:effectLst/>
                        </a:rPr>
                        <a:t>61</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5900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a:effectLst/>
                        </a:rPr>
                        <a:t>168</a:t>
                      </a:r>
                      <a:endParaRPr lang="en-US" altLang="zh-TW" sz="1200" b="0" i="0" u="none" strike="noStrike">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a:solidFill>
                            <a:srgbClr val="00B0F0"/>
                          </a:solidFill>
                          <a:effectLst/>
                        </a:rPr>
                        <a:t>32</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6000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a:effectLst/>
                        </a:rPr>
                        <a:t>243</a:t>
                      </a:r>
                      <a:endParaRPr lang="en-US" altLang="zh-TW" sz="1200" b="0" i="0" u="none" strike="noStrike">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a:solidFill>
                            <a:srgbClr val="00B0F0"/>
                          </a:solidFill>
                          <a:effectLst/>
                        </a:rPr>
                        <a:t>18.5</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solidFill>
                            <a:srgbClr val="00B0F0"/>
                          </a:solidFill>
                          <a:effectLst/>
                        </a:rPr>
                        <a:t>6100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a:effectLst/>
                        </a:rPr>
                        <a:t>326</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4212910065"/>
              </p:ext>
            </p:extLst>
          </p:nvPr>
        </p:nvGraphicFramePr>
        <p:xfrm>
          <a:off x="6372200" y="4149080"/>
          <a:ext cx="1656184" cy="2304256"/>
        </p:xfrm>
        <a:graphic>
          <a:graphicData uri="http://schemas.openxmlformats.org/drawingml/2006/table">
            <a:tbl>
              <a:tblPr>
                <a:tableStyleId>{5C22544A-7EE6-4342-B048-85BDC9FD1C3A}</a:tableStyleId>
              </a:tblPr>
              <a:tblGrid>
                <a:gridCol w="828092"/>
                <a:gridCol w="828092"/>
              </a:tblGrid>
              <a:tr h="288032">
                <a:tc>
                  <a:txBody>
                    <a:bodyPr/>
                    <a:lstStyle/>
                    <a:p>
                      <a:pPr algn="l" fontAlgn="ctr"/>
                      <a:r>
                        <a:rPr lang="en-US" sz="1200" u="none" strike="noStrike" dirty="0">
                          <a:effectLst/>
                        </a:rPr>
                        <a:t>5500 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5600 put</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5700 put</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5800 put</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5800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340</a:t>
                      </a:r>
                      <a:r>
                        <a:rPr lang="en-US" altLang="zh-TW" sz="1200" u="none" strike="noStrike" dirty="0">
                          <a:effectLst/>
                        </a:rPr>
                        <a:t>%</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5900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534</a:t>
                      </a:r>
                      <a:r>
                        <a:rPr lang="en-US" altLang="zh-TW" sz="1200" u="none" strike="noStrike" dirty="0">
                          <a:effectLst/>
                        </a:rPr>
                        <a:t>%</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6000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888</a:t>
                      </a:r>
                      <a:r>
                        <a:rPr lang="en-US" altLang="zh-TW" sz="1200" u="none" strike="noStrike" dirty="0">
                          <a:effectLst/>
                        </a:rPr>
                        <a:t>%</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a:effectLst/>
                        </a:rPr>
                        <a:t>6100 call</a:t>
                      </a:r>
                      <a:endParaRPr lang="en-US" sz="1200" b="0" i="0" u="none" strike="noStrike">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24</a:t>
                      </a:r>
                      <a:r>
                        <a:rPr lang="en-US" altLang="zh-TW" sz="1200" u="none" strike="noStrike" dirty="0">
                          <a:effectLst/>
                        </a:rPr>
                        <a:t>%</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294826625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以 </a:t>
            </a:r>
            <a:r>
              <a:rPr lang="en-US" altLang="zh-TW" dirty="0"/>
              <a:t>2003/5/22 </a:t>
            </a:r>
            <a:r>
              <a:rPr lang="zh-TW" altLang="en-US" dirty="0"/>
              <a:t>為例，當時價平為 </a:t>
            </a:r>
            <a:r>
              <a:rPr lang="en-US" altLang="zh-TW" dirty="0"/>
              <a:t>4200</a:t>
            </a:r>
            <a:r>
              <a:rPr lang="zh-TW" altLang="en-US" dirty="0"/>
              <a:t>，符合低權利金定義，各檔 </a:t>
            </a:r>
            <a:r>
              <a:rPr lang="en-US" altLang="zh-TW" dirty="0"/>
              <a:t>put</a:t>
            </a:r>
            <a:r>
              <a:rPr lang="zh-TW" altLang="en-US" dirty="0"/>
              <a:t>、</a:t>
            </a:r>
            <a:r>
              <a:rPr lang="en-US" altLang="zh-TW" dirty="0"/>
              <a:t>call </a:t>
            </a:r>
            <a:r>
              <a:rPr lang="zh-TW" altLang="en-US" dirty="0"/>
              <a:t>報價如下表左，而 </a:t>
            </a:r>
            <a:r>
              <a:rPr lang="en-US" altLang="zh-TW" dirty="0"/>
              <a:t>2003/6 </a:t>
            </a:r>
            <a:r>
              <a:rPr lang="zh-TW" altLang="en-US" dirty="0"/>
              <a:t>結算價為 </a:t>
            </a:r>
            <a:r>
              <a:rPr lang="en-US" altLang="zh-TW" dirty="0"/>
              <a:t>5031 </a:t>
            </a:r>
            <a:r>
              <a:rPr lang="zh-TW" altLang="en-US" dirty="0"/>
              <a:t>點</a:t>
            </a:r>
            <a:endParaRPr lang="en-US" altLang="zh-TW" dirty="0"/>
          </a:p>
          <a:p>
            <a:endParaRPr lang="en-US" altLang="zh-TW" dirty="0"/>
          </a:p>
          <a:p>
            <a:r>
              <a:rPr lang="zh-TW" altLang="en-US" dirty="0"/>
              <a:t>若買進價平、價外</a:t>
            </a:r>
            <a:r>
              <a:rPr lang="zh-TW" altLang="en-US" dirty="0" smtClean="0"/>
              <a:t>一二三檔</a:t>
            </a:r>
            <a:r>
              <a:rPr lang="zh-TW" altLang="en-US" dirty="0"/>
              <a:t>放至結算</a:t>
            </a:r>
            <a:r>
              <a:rPr lang="zh-TW" altLang="en-US" dirty="0" smtClean="0"/>
              <a:t>，損益如下表右：</a:t>
            </a:r>
            <a:endParaRPr lang="en-US" altLang="zh-TW" dirty="0"/>
          </a:p>
          <a:p>
            <a:endParaRPr lang="en-US" altLang="zh-TW" dirty="0" smtClean="0"/>
          </a:p>
          <a:p>
            <a:endParaRPr lang="en-US" altLang="zh-TW" dirty="0"/>
          </a:p>
          <a:p>
            <a:endParaRPr lang="en-US" altLang="zh-TW" dirty="0" smtClean="0"/>
          </a:p>
          <a:p>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61CE0EF3-BED3-4C45-BF26-D9A701798C12}" type="slidenum">
              <a:rPr lang="zh-TW" altLang="en-US" smtClean="0"/>
              <a:t>99</a:t>
            </a:fld>
            <a:endParaRPr lang="zh-TW" altLang="en-US"/>
          </a:p>
        </p:txBody>
      </p:sp>
      <p:sp>
        <p:nvSpPr>
          <p:cNvPr id="4" name="標題 3"/>
          <p:cNvSpPr>
            <a:spLocks noGrp="1"/>
          </p:cNvSpPr>
          <p:nvPr>
            <p:ph type="title"/>
          </p:nvPr>
        </p:nvSpPr>
        <p:spPr/>
        <p:txBody>
          <a:bodyPr/>
          <a:lstStyle/>
          <a:p>
            <a:r>
              <a:rPr lang="zh-TW" altLang="en-US" dirty="0" smtClean="0"/>
              <a:t>其它經驗法則</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282215072"/>
              </p:ext>
            </p:extLst>
          </p:nvPr>
        </p:nvGraphicFramePr>
        <p:xfrm>
          <a:off x="1959124" y="4365104"/>
          <a:ext cx="2540868" cy="2036440"/>
        </p:xfrm>
        <a:graphic>
          <a:graphicData uri="http://schemas.openxmlformats.org/drawingml/2006/table">
            <a:tbl>
              <a:tblPr>
                <a:tableStyleId>{5C22544A-7EE6-4342-B048-85BDC9FD1C3A}</a:tableStyleId>
              </a:tblPr>
              <a:tblGrid>
                <a:gridCol w="846956"/>
                <a:gridCol w="846956"/>
                <a:gridCol w="846956"/>
              </a:tblGrid>
              <a:tr h="254555">
                <a:tc>
                  <a:txBody>
                    <a:bodyPr/>
                    <a:lstStyle/>
                    <a:p>
                      <a:pPr algn="ctr" fontAlgn="ct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ctr" fontAlgn="ctr"/>
                      <a:r>
                        <a:rPr lang="zh-TW" altLang="en-US" sz="1200" u="none" strike="noStrike">
                          <a:effectLst/>
                        </a:rPr>
                        <a:t>履約價</a:t>
                      </a:r>
                      <a:endParaRPr lang="zh-TW" altLang="en-US" sz="1200" b="0" i="0" u="none" strike="noStrike">
                        <a:solidFill>
                          <a:srgbClr val="000000"/>
                        </a:solidFill>
                        <a:effectLst/>
                        <a:latin typeface="新細明體"/>
                      </a:endParaRPr>
                    </a:p>
                  </a:txBody>
                  <a:tcPr marL="9525" marR="9525" marT="9525" marB="0" anchor="ctr"/>
                </a:tc>
                <a:tc>
                  <a:txBody>
                    <a:bodyPr/>
                    <a:lstStyle/>
                    <a:p>
                      <a:pPr algn="ctr" fontAlgn="ctr"/>
                      <a:r>
                        <a:rPr lang="en-US" sz="1200" u="none" strike="noStrike" dirty="0" smtClean="0">
                          <a:effectLst/>
                        </a:rPr>
                        <a:t>Put</a:t>
                      </a:r>
                      <a:endParaRPr lang="en-US"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360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3900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15</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280</a:t>
                      </a:r>
                      <a:endParaRPr lang="en-US" altLang="zh-TW" sz="1200" b="0" i="0" u="none" strike="noStrike" dirty="0">
                        <a:solidFill>
                          <a:srgbClr val="00000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4000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28</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effectLst/>
                        </a:rPr>
                        <a:t>195</a:t>
                      </a:r>
                    </a:p>
                  </a:txBody>
                  <a:tcPr marL="9525" marR="9525" marT="9525" marB="0" anchor="ctr"/>
                </a:tc>
                <a:tc>
                  <a:txBody>
                    <a:bodyPr/>
                    <a:lstStyle/>
                    <a:p>
                      <a:pPr algn="ctr" fontAlgn="ctr"/>
                      <a:r>
                        <a:rPr lang="en-US" altLang="zh-TW" sz="1200" u="none" strike="noStrike" dirty="0" smtClean="0">
                          <a:solidFill>
                            <a:srgbClr val="00B0F0"/>
                          </a:solidFill>
                          <a:effectLst/>
                        </a:rPr>
                        <a:t>4100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51</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u="none" strike="noStrike" dirty="0" smtClean="0">
                          <a:solidFill>
                            <a:srgbClr val="00B0F0"/>
                          </a:solidFill>
                          <a:effectLst/>
                        </a:rPr>
                        <a:t>139</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4200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rgbClr val="00B0F0"/>
                          </a:solidFill>
                          <a:effectLst/>
                          <a:latin typeface="+mn-lt"/>
                        </a:rPr>
                        <a:t>89</a:t>
                      </a:r>
                      <a:endParaRPr lang="en-US" altLang="zh-TW" sz="1200" b="0" i="0" u="none" strike="noStrike" dirty="0">
                        <a:solidFill>
                          <a:srgbClr val="00B0F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95</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4300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141</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b="0" i="0" u="none" strike="noStrike" dirty="0" smtClean="0">
                          <a:solidFill>
                            <a:srgbClr val="00B0F0"/>
                          </a:solidFill>
                          <a:effectLst/>
                          <a:latin typeface="+mn-lt"/>
                        </a:rPr>
                        <a:t>62</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4400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208</a:t>
                      </a:r>
                      <a:endParaRPr lang="en-US" altLang="zh-TW" sz="1200" b="0" i="0" u="none" strike="noStrike" dirty="0">
                        <a:solidFill>
                          <a:srgbClr val="000000"/>
                        </a:solidFill>
                        <a:effectLst/>
                        <a:latin typeface="新細明體"/>
                      </a:endParaRPr>
                    </a:p>
                  </a:txBody>
                  <a:tcPr marL="9525" marR="9525" marT="9525" marB="0" anchor="ctr"/>
                </a:tc>
              </a:tr>
              <a:tr h="254555">
                <a:tc>
                  <a:txBody>
                    <a:bodyPr/>
                    <a:lstStyle/>
                    <a:p>
                      <a:pPr algn="ctr" fontAlgn="ctr"/>
                      <a:r>
                        <a:rPr lang="en-US" altLang="zh-TW" sz="1200" u="none" strike="noStrike" dirty="0" smtClean="0">
                          <a:solidFill>
                            <a:srgbClr val="00B0F0"/>
                          </a:solidFill>
                          <a:effectLst/>
                        </a:rPr>
                        <a:t>37.5</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u="none" strike="noStrike" dirty="0" smtClean="0">
                          <a:solidFill>
                            <a:srgbClr val="00B0F0"/>
                          </a:solidFill>
                          <a:effectLst/>
                        </a:rPr>
                        <a:t>4500</a:t>
                      </a:r>
                      <a:endParaRPr lang="en-US" altLang="zh-TW" sz="1200" b="0" i="0" u="none" strike="noStrike" dirty="0">
                        <a:solidFill>
                          <a:srgbClr val="00B0F0"/>
                        </a:solidFill>
                        <a:effectLst/>
                        <a:latin typeface="新細明體"/>
                      </a:endParaRPr>
                    </a:p>
                  </a:txBody>
                  <a:tcPr marL="9525" marR="9525" marT="9525" marB="0" anchor="ctr"/>
                </a:tc>
                <a:tc>
                  <a:txBody>
                    <a:bodyPr/>
                    <a:lstStyle/>
                    <a:p>
                      <a:pPr algn="ctr" fontAlgn="ctr"/>
                      <a:r>
                        <a:rPr lang="en-US" altLang="zh-TW" sz="1200" b="0" i="0" u="none" strike="noStrike" dirty="0" smtClean="0">
                          <a:solidFill>
                            <a:schemeClr val="dk1"/>
                          </a:solidFill>
                          <a:effectLst/>
                          <a:latin typeface="+mn-lt"/>
                        </a:rPr>
                        <a:t>288</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1665733197"/>
              </p:ext>
            </p:extLst>
          </p:nvPr>
        </p:nvGraphicFramePr>
        <p:xfrm>
          <a:off x="6372200" y="4149080"/>
          <a:ext cx="1656184" cy="2304256"/>
        </p:xfrm>
        <a:graphic>
          <a:graphicData uri="http://schemas.openxmlformats.org/drawingml/2006/table">
            <a:tbl>
              <a:tblPr>
                <a:tableStyleId>{5C22544A-7EE6-4342-B048-85BDC9FD1C3A}</a:tableStyleId>
              </a:tblPr>
              <a:tblGrid>
                <a:gridCol w="828092"/>
                <a:gridCol w="828092"/>
              </a:tblGrid>
              <a:tr h="288032">
                <a:tc>
                  <a:txBody>
                    <a:bodyPr/>
                    <a:lstStyle/>
                    <a:p>
                      <a:pPr algn="l" fontAlgn="ctr"/>
                      <a:r>
                        <a:rPr lang="en-US" sz="1200" u="none" strike="noStrike" dirty="0" smtClean="0">
                          <a:effectLst/>
                        </a:rPr>
                        <a:t>3900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a:effectLst/>
                        </a:rPr>
                        <a:t>-100%</a:t>
                      </a:r>
                      <a:endParaRPr lang="en-US" altLang="zh-TW" sz="1200" b="0" i="0" u="none" strike="noStrike">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4000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4100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4200 </a:t>
                      </a:r>
                      <a:r>
                        <a:rPr lang="en-US" sz="1200" u="none" strike="noStrike" dirty="0">
                          <a:effectLst/>
                        </a:rPr>
                        <a:t>put</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a:effectLst/>
                        </a:rPr>
                        <a:t>-100%</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4200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398%</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4300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569%</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4400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818%</a:t>
                      </a:r>
                      <a:endParaRPr lang="en-US" altLang="zh-TW" sz="1200" b="0" i="0" u="none" strike="noStrike" dirty="0">
                        <a:solidFill>
                          <a:srgbClr val="000000"/>
                        </a:solidFill>
                        <a:effectLst/>
                        <a:latin typeface="新細明體"/>
                      </a:endParaRPr>
                    </a:p>
                  </a:txBody>
                  <a:tcPr marL="9525" marR="9525" marT="9525" marB="0" anchor="ctr"/>
                </a:tc>
              </a:tr>
              <a:tr h="288032">
                <a:tc>
                  <a:txBody>
                    <a:bodyPr/>
                    <a:lstStyle/>
                    <a:p>
                      <a:pPr algn="l" fontAlgn="ctr"/>
                      <a:r>
                        <a:rPr lang="en-US" sz="1200" u="none" strike="noStrike" dirty="0" smtClean="0">
                          <a:effectLst/>
                        </a:rPr>
                        <a:t>4500 </a:t>
                      </a:r>
                      <a:r>
                        <a:rPr lang="en-US" sz="1200" u="none" strike="noStrike" dirty="0">
                          <a:effectLst/>
                        </a:rPr>
                        <a:t>call</a:t>
                      </a:r>
                      <a:endParaRPr lang="en-US" sz="1200" b="0" i="0" u="none" strike="noStrike" dirty="0">
                        <a:solidFill>
                          <a:srgbClr val="000000"/>
                        </a:solidFill>
                        <a:effectLst/>
                        <a:latin typeface="新細明體"/>
                      </a:endParaRPr>
                    </a:p>
                  </a:txBody>
                  <a:tcPr marL="9525" marR="9525" marT="9525" marB="0" anchor="ctr"/>
                </a:tc>
                <a:tc>
                  <a:txBody>
                    <a:bodyPr/>
                    <a:lstStyle/>
                    <a:p>
                      <a:pPr algn="r" fontAlgn="ctr"/>
                      <a:r>
                        <a:rPr lang="en-US" altLang="zh-TW" sz="1200" u="none" strike="noStrike" dirty="0" smtClean="0">
                          <a:effectLst/>
                        </a:rPr>
                        <a:t>1216%</a:t>
                      </a:r>
                      <a:endParaRPr lang="en-US" altLang="zh-TW" sz="1200" b="0" i="0" u="none" strike="noStrike" dirty="0">
                        <a:solidFill>
                          <a:srgbClr val="000000"/>
                        </a:solidFill>
                        <a:effectLst/>
                        <a:latin typeface="新細明體"/>
                      </a:endParaRPr>
                    </a:p>
                  </a:txBody>
                  <a:tcPr marL="9525" marR="9525" marT="9525" marB="0" anchor="ctr"/>
                </a:tc>
              </a:tr>
            </a:tbl>
          </a:graphicData>
        </a:graphic>
      </p:graphicFrame>
    </p:spTree>
    <p:extLst>
      <p:ext uri="{BB962C8B-B14F-4D97-AF65-F5344CB8AC3E}">
        <p14:creationId xmlns:p14="http://schemas.microsoft.com/office/powerpoint/2010/main" val="34507907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匯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15105</TotalTime>
  <Words>9274</Words>
  <Application>Microsoft Office PowerPoint</Application>
  <PresentationFormat>如螢幕大小 (4:3)</PresentationFormat>
  <Paragraphs>1725</Paragraphs>
  <Slides>125</Slides>
  <Notes>2</Notes>
  <HiddenSlides>0</HiddenSlides>
  <MMClips>0</MMClips>
  <ScaleCrop>false</ScaleCrop>
  <HeadingPairs>
    <vt:vector size="4" baseType="variant">
      <vt:variant>
        <vt:lpstr>佈景主題</vt:lpstr>
      </vt:variant>
      <vt:variant>
        <vt:i4>1</vt:i4>
      </vt:variant>
      <vt:variant>
        <vt:lpstr>投影片標題</vt:lpstr>
      </vt:variant>
      <vt:variant>
        <vt:i4>125</vt:i4>
      </vt:variant>
    </vt:vector>
  </HeadingPairs>
  <TitlesOfParts>
    <vt:vector size="126" baseType="lpstr">
      <vt:lpstr>匯合</vt:lpstr>
      <vt:lpstr>選擇權實戰策略</vt:lpstr>
      <vt:lpstr>報告大綱</vt:lpstr>
      <vt:lpstr>PowerPoint 簡報</vt:lpstr>
      <vt:lpstr>台指選擇權市場機制</vt:lpstr>
      <vt:lpstr>台指選擇權市場機制</vt:lpstr>
      <vt:lpstr>PowerPoint 簡報</vt:lpstr>
      <vt:lpstr>台指選擇權市場機制</vt:lpstr>
      <vt:lpstr>台指選擇權市場機制</vt:lpstr>
      <vt:lpstr>台指選擇權市場機制</vt:lpstr>
      <vt:lpstr>台指選擇權市場機制</vt:lpstr>
      <vt:lpstr>台指選擇權市場機制</vt:lpstr>
      <vt:lpstr>台指選擇權市場機制</vt:lpstr>
      <vt:lpstr>台指選擇權市場機制</vt:lpstr>
      <vt:lpstr>台指選擇權市場機制</vt:lpstr>
      <vt:lpstr>PowerPoint 簡報</vt:lpstr>
      <vt:lpstr>時間價值</vt:lpstr>
      <vt:lpstr>時間價值</vt:lpstr>
      <vt:lpstr>時間價值</vt:lpstr>
      <vt:lpstr>時間價值</vt:lpstr>
      <vt:lpstr>時間價值</vt:lpstr>
      <vt:lpstr>時間價值</vt:lpstr>
      <vt:lpstr>PowerPoint 簡報</vt:lpstr>
      <vt:lpstr>PowerPoint 簡報</vt:lpstr>
      <vt:lpstr>常用策略分類</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套利（arbitrage）</vt:lpstr>
      <vt:lpstr>套利（arbitrage）</vt:lpstr>
      <vt:lpstr>套利（arbitrage）</vt:lpstr>
      <vt:lpstr>套利（arbitrage）</vt:lpstr>
      <vt:lpstr>套利（arbitrage）</vt:lpstr>
      <vt:lpstr>套利（arbitrage）</vt:lpstr>
      <vt:lpstr>避險（hedge）</vt:lpstr>
      <vt:lpstr>避險（hedge）</vt:lpstr>
      <vt:lpstr>避險（hedge）</vt:lpstr>
      <vt:lpstr>避險（hedge）</vt:lpstr>
      <vt:lpstr>PowerPoint 簡報</vt:lpstr>
      <vt:lpstr>動態調整</vt:lpstr>
      <vt:lpstr>動態調整 –- 移動</vt:lpstr>
      <vt:lpstr>動態調整 –- 移動</vt:lpstr>
      <vt:lpstr>動態調整 –- 移動</vt:lpstr>
      <vt:lpstr>動態調整 –- 移動</vt:lpstr>
      <vt:lpstr>動態調整 –- 移動</vt:lpstr>
      <vt:lpstr>動態調整 –- 移動</vt:lpstr>
      <vt:lpstr>動態調整 –- 移動</vt:lpstr>
      <vt:lpstr>動態調整 –- 重新布局</vt:lpstr>
      <vt:lpstr>動態調整 –- 重新布局</vt:lpstr>
      <vt:lpstr>動態調整 –- 重新布局</vt:lpstr>
      <vt:lpstr>PowerPoint 簡報</vt:lpstr>
      <vt:lpstr>其它經驗法則</vt:lpstr>
      <vt:lpstr>其它經驗法則</vt:lpstr>
      <vt:lpstr>其它經驗法則</vt:lpstr>
      <vt:lpstr>其它經驗法則</vt:lpstr>
      <vt:lpstr>其它經驗法則</vt:lpstr>
      <vt:lpstr>其它經驗法則</vt:lpstr>
      <vt:lpstr>其它經驗法則</vt:lpstr>
      <vt:lpstr>其它經驗法則</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案例分析 – 2011/8</vt:lpstr>
      <vt:lpstr>各履約價 call 走勢圖</vt:lpstr>
      <vt:lpstr>案例分析 – 2011/8</vt:lpstr>
      <vt:lpstr>參考書目</vt:lpstr>
      <vt:lpstr>報告完畢 謝謝指教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lab313</dc:creator>
  <cp:lastModifiedBy>lab313</cp:lastModifiedBy>
  <cp:revision>239</cp:revision>
  <dcterms:created xsi:type="dcterms:W3CDTF">2011-08-27T10:57:05Z</dcterms:created>
  <dcterms:modified xsi:type="dcterms:W3CDTF">2011-11-12T16:02:57Z</dcterms:modified>
</cp:coreProperties>
</file>