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0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2011/11/15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Warrant exercise and bond conversion in competitive market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 smtClean="0"/>
              <a:t>資管所</a:t>
            </a:r>
            <a:r>
              <a:rPr lang="en-US" altLang="zh-TW" dirty="0" smtClean="0"/>
              <a:t>	</a:t>
            </a:r>
            <a:r>
              <a:rPr lang="zh-TW" altLang="en-US" dirty="0" smtClean="0"/>
              <a:t>黃立文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7083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629320" y="188640"/>
                <a:ext cx="7969682" cy="3693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And the remaining capital will be invested in a riskless production process over the </a:t>
                </a:r>
              </a:p>
              <a:p>
                <a:r>
                  <a:rPr lang="en-US" altLang="zh-TW" dirty="0" smtClean="0"/>
                  <a:t>next year, and earns the riskless rate of interest, taken to be 10%.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So, the firm value after one year becomes</a:t>
                </a:r>
              </a:p>
              <a:p>
                <a:endParaRPr lang="en-US" altLang="zh-TW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∗0.95</m:t>
                      </m:r>
                      <m:r>
                        <a:rPr lang="en-US" altLang="zh-TW" b="0" i="1" smtClean="0">
                          <a:latin typeface="Cambria Math"/>
                        </a:rPr>
                        <m:t>∗1.10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warrant are exercised at maturity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𝑓𝑖𝑟𝑚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𝑣𝑎𝑙𝑢𝑒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∗0.05∗1.10+9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𝑃𝑟𝑖𝑐𝑒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𝑝𝑒𝑟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𝑠h𝑎𝑟𝑒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i="1">
                              <a:latin typeface="Cambria Math"/>
                            </a:rPr>
                            <m:t>∗0.05∗1.10+9</m:t>
                          </m:r>
                          <m:sSup>
                            <m:sSup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/(500+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altLang="zh-TW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zh-TW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20" y="188640"/>
                <a:ext cx="7969682" cy="3693319"/>
              </a:xfrm>
              <a:prstGeom prst="rect">
                <a:avLst/>
              </a:prstGeom>
              <a:blipFill rotWithShape="1">
                <a:blip r:embed="rId2"/>
                <a:stretch>
                  <a:fillRect l="-612" t="-8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016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395536" y="427849"/>
                <a:ext cx="8208912" cy="51463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 – The block warrant holder’s problem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One block warrant holder, holds the entire issue of 500 warrants and is constrained to exercise them as one block, whenever he decides to exercise them. He chooses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=0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=0,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/>
                          </a:rPr>
                          <m:t>=500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,(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=500,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</a:rPr>
                      <m:t>=0)</m:t>
                    </m:r>
                  </m:oMath>
                </a14:m>
                <a:r>
                  <a:rPr lang="en-US" altLang="zh-TW" dirty="0" smtClean="0"/>
                  <a:t> to maximize the present value of cash flows.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−9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∗0.05∗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9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1.1</m:t>
                          </m:r>
                        </m:den>
                      </m:f>
                    </m:oMath>
                  </m:oMathPara>
                </a14:m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∗0.95∗1.10+9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1.1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∗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The optimal decision is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(</m:t>
                    </m:r>
                    <m:r>
                      <a:rPr lang="en-US" altLang="zh-TW" i="1">
                        <a:latin typeface="Cambria Math"/>
                      </a:rPr>
                      <m:t>𝑦</m:t>
                    </m:r>
                    <m:r>
                      <a:rPr lang="en-US" altLang="zh-TW" i="1">
                        <a:latin typeface="Cambria Math"/>
                      </a:rPr>
                      <m:t>=500,</m:t>
                    </m:r>
                    <m:sSup>
                      <m:sSupPr>
                        <m:ctrlPr>
                          <a:rPr lang="en-US" altLang="zh-T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altLang="zh-TW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altLang="zh-TW" i="1">
                        <a:latin typeface="Cambria Math"/>
                      </a:rPr>
                      <m:t>=0)</m:t>
                    </m:r>
                  </m:oMath>
                </a14:m>
                <a:r>
                  <a:rPr lang="en-US" altLang="zh-TW" dirty="0" smtClean="0"/>
                  <a:t> , exercise all warrant now , and present value of cash flow is $2750, and the warrant price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zh-TW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 smtClean="0"/>
                  <a:t>=2750/500 = 5.50.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This price is compare to the warrant price in the competitive warrant holders’ equilibrium. 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7849"/>
                <a:ext cx="8208912" cy="5146345"/>
              </a:xfrm>
              <a:prstGeom prst="rect">
                <a:avLst/>
              </a:prstGeom>
              <a:blipFill rotWithShape="1">
                <a:blip r:embed="rId2"/>
                <a:stretch>
                  <a:fillRect l="-669" t="-592" r="-520" b="-9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979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548680"/>
                <a:ext cx="7848872" cy="3690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 – The competitive </a:t>
                </a:r>
                <a:r>
                  <a:rPr lang="en-US" altLang="zh-TW" b="1" dirty="0"/>
                  <a:t>warrant holder’s problem</a:t>
                </a:r>
              </a:p>
              <a:p>
                <a:r>
                  <a:rPr lang="en-US" altLang="zh-TW" dirty="0" smtClean="0"/>
                  <a:t>Assume that the warrants are infinitely divisible and are held by a large number of</a:t>
                </a:r>
              </a:p>
              <a:p>
                <a:r>
                  <a:rPr lang="en-US" altLang="zh-TW" b="1" dirty="0" smtClean="0"/>
                  <a:t>Non-colluding, rational investors</a:t>
                </a:r>
                <a:r>
                  <a:rPr lang="en-US" altLang="zh-TW" dirty="0" smtClean="0"/>
                  <a:t>, </a:t>
                </a:r>
                <a:r>
                  <a:rPr lang="en-US" altLang="zh-TW" b="1" dirty="0" smtClean="0"/>
                  <a:t>none of which holds  sufficiently large fraction of the warrant to be able to affect prices through warrant exercise. </a:t>
                </a:r>
              </a:p>
              <a:p>
                <a:endParaRPr lang="en-US" altLang="zh-TW" b="1" dirty="0"/>
              </a:p>
              <a:p>
                <a:r>
                  <a:rPr lang="en-US" altLang="zh-TW" dirty="0" smtClean="0"/>
                  <a:t>Each holder makes following calculation : taking as given the aggregate number, y, of exercised warrants, the present value of the proceeds of a live warrant exercised one year from now, is</a:t>
                </a:r>
              </a:p>
              <a:p>
                <a:endParaRPr lang="en-US" altLang="zh-TW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/>
                      </a:rPr>
                      <m:t>𝑊</m:t>
                    </m:r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10000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9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∗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95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∗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10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500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/>
                          </a:rPr>
                          <m:t>∗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1000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∗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den>
                    </m:f>
                    <m:r>
                      <a:rPr lang="en-US" altLang="zh-TW" sz="24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altLang="zh-TW" dirty="0" smtClean="0"/>
                  <a:t>  </a:t>
                </a:r>
              </a:p>
              <a:p>
                <a:pPr algn="ctr"/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48680"/>
                <a:ext cx="7848872" cy="3690049"/>
              </a:xfrm>
              <a:prstGeom prst="rect">
                <a:avLst/>
              </a:prstGeom>
              <a:blipFill rotWithShape="1">
                <a:blip r:embed="rId2"/>
                <a:stretch>
                  <a:fillRect l="-621" t="-826" r="-3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755576" y="3915682"/>
                <a:ext cx="7471212" cy="1484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But it can’t sustained in a competitive equilibrium at y =500. Because the</a:t>
                </a:r>
              </a:p>
              <a:p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zh-TW" alt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/>
                  <a:t>=2750/500 = </a:t>
                </a:r>
                <a:r>
                  <a:rPr lang="en-US" altLang="zh-TW" dirty="0" smtClean="0"/>
                  <a:t>5.50 but the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𝑊</m:t>
                    </m:r>
                  </m:oMath>
                </a14:m>
                <a:r>
                  <a:rPr lang="en-US" altLang="zh-TW" dirty="0" smtClean="0"/>
                  <a:t> = 5.59 , so each holder has incentive of $0.09</a:t>
                </a:r>
              </a:p>
              <a:p>
                <a:r>
                  <a:rPr lang="en-US" altLang="zh-TW" dirty="0"/>
                  <a:t>p</a:t>
                </a:r>
                <a:r>
                  <a:rPr lang="en-US" altLang="zh-TW" dirty="0" smtClean="0"/>
                  <a:t>er warrant. (see next page.) </a:t>
                </a: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915682"/>
                <a:ext cx="7471212" cy="1484765"/>
              </a:xfrm>
              <a:prstGeom prst="rect">
                <a:avLst/>
              </a:prstGeom>
              <a:blipFill rotWithShape="1">
                <a:blip r:embed="rId3"/>
                <a:stretch>
                  <a:fillRect l="-734" t="-20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7266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323"/>
            <a:ext cx="7203847" cy="685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線接點 5"/>
          <p:cNvCxnSpPr/>
          <p:nvPr/>
        </p:nvCxnSpPr>
        <p:spPr>
          <a:xfrm flipH="1">
            <a:off x="1814473" y="5301208"/>
            <a:ext cx="165239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H="1">
            <a:off x="1215655" y="757079"/>
            <a:ext cx="187993" cy="88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47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683568" y="548680"/>
                <a:ext cx="7704856" cy="24749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dirty="0" smtClean="0"/>
                  <a:t>Now, taking as the given aggregate number, y, of exercised warrants, the present </a:t>
                </a:r>
              </a:p>
              <a:p>
                <a:r>
                  <a:rPr lang="en-US" altLang="zh-TW" dirty="0" smtClean="0"/>
                  <a:t>value of proceeds of exercising one warrant now is :</a:t>
                </a:r>
              </a:p>
              <a:p>
                <a:endParaRPr lang="en-US" altLang="zh-TW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−9=−9+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10000+9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∗0.05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500+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10000+9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∗0.95∗1.10+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500−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∗9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1.1∗1000</m:t>
                        </m:r>
                      </m:den>
                    </m:f>
                  </m:oMath>
                </a14:m>
                <a:r>
                  <a:rPr lang="en-US" altLang="zh-TW" dirty="0" smtClean="0"/>
                  <a:t>  </a:t>
                </a:r>
              </a:p>
              <a:p>
                <a:pPr algn="ctr"/>
                <a:endParaRPr lang="en-US" altLang="zh-TW" dirty="0"/>
              </a:p>
              <a:p>
                <a:r>
                  <a:rPr lang="en-US" altLang="zh-TW" dirty="0" smtClean="0"/>
                  <a:t>So the competitive equilibrium occurs 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dirty="0">
                        <a:latin typeface="Cambria Math"/>
                      </a:rPr>
                      <m:t>W</m:t>
                    </m:r>
                    <m:r>
                      <a:rPr lang="en-US" altLang="zh-TW" b="0" i="0" dirty="0" smtClean="0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𝑆</m:t>
                    </m:r>
                    <m:r>
                      <a:rPr lang="en-US" altLang="zh-TW" i="1">
                        <a:latin typeface="Cambria Math"/>
                      </a:rPr>
                      <m:t>−9=5.50 </m:t>
                    </m:r>
                    <m:r>
                      <a:rPr lang="en-US" altLang="zh-TW" b="0" i="1" smtClean="0">
                        <a:latin typeface="Cambria Math"/>
                      </a:rPr>
                      <m:t>𝑎𝑛𝑑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=247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pPr algn="ctr"/>
                <a:endParaRPr lang="en-US" altLang="zh-TW" dirty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48680"/>
                <a:ext cx="7704856" cy="2474908"/>
              </a:xfrm>
              <a:prstGeom prst="rect">
                <a:avLst/>
              </a:prstGeom>
              <a:blipFill rotWithShape="1">
                <a:blip r:embed="rId2"/>
                <a:stretch>
                  <a:fillRect l="-633" t="-1232" r="-5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882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107504" y="373325"/>
                <a:ext cx="8568952" cy="6755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Next, we try to illustrate Propositions 2 and 3 by a two competitive equilibrium</a:t>
                </a:r>
              </a:p>
              <a:p>
                <a:r>
                  <a:rPr lang="en-US" altLang="zh-TW" dirty="0"/>
                  <a:t>e</a:t>
                </a:r>
                <a:r>
                  <a:rPr lang="en-US" altLang="zh-TW" dirty="0" smtClean="0"/>
                  <a:t>xample.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first, the competitive warrant holders exercise his warrant at the same time</a:t>
                </a:r>
              </a:p>
              <a:p>
                <a:r>
                  <a:rPr lang="en-US" altLang="zh-TW" dirty="0" smtClean="0"/>
                  <a:t>that the block warrant holder exercises his warrant, that is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. The price of </a:t>
                </a:r>
              </a:p>
              <a:p>
                <a:r>
                  <a:rPr lang="en-US" altLang="zh-TW" dirty="0" smtClean="0"/>
                  <a:t>divisible warrant is equal to block warrant.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In the second, </a:t>
                </a:r>
                <a:r>
                  <a:rPr lang="en-US" altLang="zh-TW" dirty="0"/>
                  <a:t>the competitive warrant holders exercise his warrant </a:t>
                </a:r>
                <a:r>
                  <a:rPr lang="en-US" altLang="zh-TW" dirty="0" smtClean="0"/>
                  <a:t>before</a:t>
                </a:r>
              </a:p>
              <a:p>
                <a:r>
                  <a:rPr lang="en-US" altLang="zh-TW" dirty="0" smtClean="0"/>
                  <a:t> </a:t>
                </a:r>
                <a:r>
                  <a:rPr lang="en-US" altLang="zh-TW" dirty="0"/>
                  <a:t>the block warrant holder exercises his warrant, that is 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. </a:t>
                </a:r>
                <a:r>
                  <a:rPr lang="en-US" altLang="zh-TW" dirty="0"/>
                  <a:t>The price of </a:t>
                </a:r>
              </a:p>
              <a:p>
                <a:r>
                  <a:rPr lang="en-US" altLang="zh-TW" dirty="0"/>
                  <a:t>divisible warrant is </a:t>
                </a:r>
                <a:r>
                  <a:rPr lang="en-US" altLang="zh-TW" dirty="0" smtClean="0"/>
                  <a:t>less than block </a:t>
                </a:r>
                <a:r>
                  <a:rPr lang="en-US" altLang="zh-TW" dirty="0"/>
                  <a:t>warrant.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altLang="zh-TW" dirty="0" smtClean="0"/>
                  <a:t>)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We modify the previous example in two respects:</a:t>
                </a:r>
              </a:p>
              <a:p>
                <a:pPr marL="342900" indent="-342900">
                  <a:buAutoNum type="arabicParenBoth"/>
                </a:pPr>
                <a:r>
                  <a:rPr lang="en-US" altLang="zh-TW" dirty="0" smtClean="0"/>
                  <a:t>Exercise price is 12 now.</a:t>
                </a:r>
              </a:p>
              <a:p>
                <a:pPr marL="342900" indent="-342900">
                  <a:buAutoNum type="arabicParenBoth"/>
                </a:pPr>
                <a:r>
                  <a:rPr lang="en-US" altLang="zh-TW" dirty="0" smtClean="0"/>
                  <a:t>Dividend policy is modified as following:</a:t>
                </a:r>
              </a:p>
              <a:p>
                <a:pPr algn="ctr"/>
                <a:r>
                  <a:rPr lang="en-US" altLang="zh-TW" dirty="0"/>
                  <a:t>	</a:t>
                </a:r>
                <a:endParaRPr lang="en-US" altLang="zh-TW" dirty="0" smtClean="0"/>
              </a:p>
              <a:p>
                <a:pPr algn="ctr"/>
                <a:r>
                  <a:rPr lang="en-US" altLang="zh-TW" b="0" dirty="0" smtClean="0"/>
                  <a:t>	</a:t>
                </a:r>
              </a:p>
              <a:p>
                <a:pPr algn="ctr"/>
                <a:r>
                  <a:rPr lang="en-US" altLang="zh-TW" dirty="0"/>
                  <a:t>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𝑇𝑜𝑡𝑎𝑙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𝑑𝑖𝑣𝑖𝑑𝑒𝑛𝑑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𝑛𝑜𝑤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b="0" dirty="0" smtClean="0"/>
                  <a:t>	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10000</m:t>
                    </m:r>
                    <m:r>
                      <a:rPr lang="en-US" altLang="zh-TW" i="1">
                        <a:latin typeface="Cambria Math"/>
                      </a:rPr>
                      <m:t>∗</m:t>
                    </m:r>
                    <m:r>
                      <a:rPr lang="en-US" altLang="zh-TW" i="1">
                        <a:latin typeface="Cambria Math"/>
                      </a:rPr>
                      <m:t>0</m:t>
                    </m:r>
                    <m:r>
                      <a:rPr lang="en-US" altLang="zh-TW" i="1">
                        <a:latin typeface="Cambria Math"/>
                      </a:rPr>
                      <m:t>.</m:t>
                    </m:r>
                    <m:r>
                      <a:rPr lang="en-US" altLang="zh-TW" i="1">
                        <a:latin typeface="Cambria Math"/>
                      </a:rPr>
                      <m:t>05</m:t>
                    </m:r>
                    <m:r>
                      <a:rPr lang="en-US" altLang="zh-TW" i="1">
                        <a:latin typeface="Cambria Math"/>
                      </a:rPr>
                      <m:t> ;</m:t>
                    </m:r>
                    <m:r>
                      <a:rPr lang="en-US" altLang="zh-TW" i="1">
                        <a:latin typeface="Cambria Math"/>
                      </a:rPr>
                      <m:t>𝑖𝑓</m:t>
                    </m:r>
                    <m:r>
                      <a:rPr lang="en-US" altLang="zh-TW" i="1">
                        <a:latin typeface="Cambria Math"/>
                      </a:rPr>
                      <m:t> </m:t>
                    </m:r>
                    <m:r>
                      <a:rPr lang="en-US" altLang="zh-TW" i="1">
                        <a:latin typeface="Cambria Math"/>
                      </a:rPr>
                      <m:t>0</m:t>
                    </m:r>
                    <m:r>
                      <a:rPr lang="en-US" altLang="zh-TW" i="1">
                        <a:latin typeface="Cambria Math"/>
                      </a:rPr>
                      <m:t> ≤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 ≤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altLang="zh-TW" b="0" dirty="0" smtClean="0"/>
                  <a:t>			</a:t>
                </a:r>
              </a:p>
              <a:p>
                <a:pPr algn="ctr"/>
                <a:r>
                  <a:rPr lang="en-US" altLang="zh-TW" b="0" dirty="0" smtClean="0"/>
                  <a:t>		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10000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12</m:t>
                    </m:r>
                    <m:r>
                      <a:rPr lang="en-US" altLang="zh-TW" b="0" i="1" smtClean="0">
                        <a:latin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</a:rPr>
                      <m:t> ;</m:t>
                    </m:r>
                    <m:r>
                      <a:rPr lang="en-US" altLang="zh-TW" b="0" i="1" smtClean="0">
                        <a:latin typeface="Cambria Math"/>
                      </a:rPr>
                      <m:t>𝑖𝑓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</a:rPr>
                      <m:t>1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 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500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3325"/>
                <a:ext cx="8568952" cy="6755183"/>
              </a:xfrm>
              <a:prstGeom prst="rect">
                <a:avLst/>
              </a:prstGeom>
              <a:blipFill rotWithShape="1">
                <a:blip r:embed="rId2"/>
                <a:stretch>
                  <a:fillRect l="-641" t="-4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左大括弧 2"/>
          <p:cNvSpPr/>
          <p:nvPr/>
        </p:nvSpPr>
        <p:spPr>
          <a:xfrm>
            <a:off x="3707904" y="4869160"/>
            <a:ext cx="288032" cy="72008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588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476672"/>
                <a:ext cx="7704856" cy="5797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For the holders of block warrant,</a:t>
                </a:r>
              </a:p>
              <a:p>
                <a:endParaRPr lang="en-US" altLang="zh-TW" dirty="0" smtClean="0"/>
              </a:p>
              <a:p>
                <a:r>
                  <a:rPr lang="en-US" altLang="zh-TW" b="1" dirty="0" smtClean="0"/>
                  <a:t>Exercise now 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=−</m:t>
                      </m:r>
                      <m:r>
                        <a:rPr lang="en-US" altLang="zh-TW" b="0" i="1" smtClean="0">
                          <a:latin typeface="Cambria Math"/>
                        </a:rPr>
                        <m:t>12</m:t>
                      </m:r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12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500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b="1" dirty="0" smtClean="0"/>
                  <a:t>Exercise at maturity:</a:t>
                </a:r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95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500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4</m:t>
                      </m:r>
                      <m:r>
                        <a:rPr lang="en-US" altLang="zh-TW" b="0" i="1" smtClean="0">
                          <a:latin typeface="Cambria Math"/>
                        </a:rPr>
                        <m:t>.</m:t>
                      </m:r>
                      <m:r>
                        <a:rPr lang="en-US" altLang="zh-TW" b="0" i="1" smtClean="0">
                          <a:latin typeface="Cambria Math"/>
                        </a:rPr>
                        <m:t>045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So, the holders tend to exercise at maturity.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And the ex-dividend stock price should be: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𝑒𝑥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95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500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12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10000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14</m:t>
                      </m:r>
                      <m:r>
                        <a:rPr lang="en-US" altLang="zh-TW" b="0" i="1" smtClean="0">
                          <a:latin typeface="Cambria Math"/>
                        </a:rPr>
                        <m:t>.</m:t>
                      </m:r>
                      <m:r>
                        <a:rPr lang="en-US" altLang="zh-TW" b="0" i="1" smtClean="0">
                          <a:latin typeface="Cambria Math"/>
                        </a:rPr>
                        <m:t>954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𝑐𝑢𝑚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TW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i="1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 </m:t>
                              </m:r>
                            </m:sub>
                          </m:sSub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𝑒𝑥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/>
                            </a:rPr>
                            <m:t>10000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0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05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</m:t>
                          </m:r>
                        </m:den>
                      </m:f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15</m:t>
                      </m:r>
                      <m:r>
                        <a:rPr lang="en-US" altLang="zh-TW" b="0" i="1" smtClean="0">
                          <a:latin typeface="Cambria Math"/>
                        </a:rPr>
                        <m:t>.</m:t>
                      </m:r>
                      <m:r>
                        <a:rPr lang="en-US" altLang="zh-TW" b="0" i="1" smtClean="0">
                          <a:latin typeface="Cambria Math"/>
                        </a:rPr>
                        <m:t>954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76672"/>
                <a:ext cx="7704856" cy="5797293"/>
              </a:xfrm>
              <a:prstGeom prst="rect">
                <a:avLst/>
              </a:prstGeom>
              <a:blipFill rotWithShape="1">
                <a:blip r:embed="rId2"/>
                <a:stretch>
                  <a:fillRect l="-633" t="-5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0466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755576" y="548680"/>
                <a:ext cx="7980005" cy="5704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 smtClean="0"/>
                  <a:t>For the competitive warrant holders: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first competitive equilibrium, none of warrants are exercised now, and all </a:t>
                </a:r>
              </a:p>
              <a:p>
                <a:r>
                  <a:rPr lang="en-US" altLang="zh-TW" dirty="0"/>
                  <a:t>w</a:t>
                </a:r>
                <a:r>
                  <a:rPr lang="en-US" altLang="zh-TW" dirty="0" smtClean="0"/>
                  <a:t>arrants are exercised at maturity. So the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𝑊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=4.045,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𝑒𝑥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=14.95,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𝑐𝑢𝑚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=15.95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b="1" dirty="0" smtClean="0"/>
                  <a:t>In this equilibrium,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b="1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b="1" i="1">
                            <a:latin typeface="Cambria Math"/>
                          </a:rPr>
                          <m:t>𝝉</m:t>
                        </m:r>
                      </m:e>
                    </m:acc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r>
                      <a:rPr lang="zh-TW" altLang="en-US" b="1" i="1">
                        <a:latin typeface="Cambria Math"/>
                      </a:rPr>
                      <m:t>𝝉</m:t>
                    </m:r>
                  </m:oMath>
                </a14:m>
                <a:r>
                  <a:rPr lang="en-US" altLang="zh-TW" b="1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latin typeface="Cambria Math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endParaRPr lang="en-US" altLang="zh-TW" b="1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In the second </a:t>
                </a:r>
                <a:r>
                  <a:rPr lang="en-US" altLang="zh-TW" dirty="0"/>
                  <a:t>competitive </a:t>
                </a:r>
                <a:r>
                  <a:rPr lang="en-US" altLang="zh-TW" dirty="0" smtClean="0"/>
                  <a:t>equilibrium, all the warrants are exercise now.</a:t>
                </a:r>
              </a:p>
              <a:p>
                <a:r>
                  <a:rPr lang="en-US" altLang="zh-TW" dirty="0" smtClean="0"/>
                  <a:t>This also is a rational expectations equilibrium.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The warrant price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𝑊</m:t>
                    </m:r>
                    <m:r>
                      <a:rPr lang="en-US" altLang="zh-TW" b="0" i="1" smtClean="0">
                        <a:latin typeface="Cambria Math"/>
                      </a:rPr>
                      <m:t>=−12+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10000+12∗500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1000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=4</m:t>
                    </m:r>
                  </m:oMath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And cum-dividend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𝑐𝑢𝑚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10000+12∗500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500+500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=16.00</m:t>
                    </m:r>
                  </m:oMath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Ex-dividend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 </m:t>
                            </m:r>
                          </m:sub>
                        </m:sSub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𝑒𝑥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=0   </m:t>
                    </m:r>
                  </m:oMath>
                </a14:m>
                <a:r>
                  <a:rPr lang="en-US" altLang="zh-TW" dirty="0" smtClean="0"/>
                  <a:t>(no assets remaining.)</a:t>
                </a:r>
                <a:endParaRPr lang="zh-TW" altLang="en-US" dirty="0"/>
              </a:p>
              <a:p>
                <a:endParaRPr lang="en-US" altLang="zh-TW" dirty="0" smtClean="0"/>
              </a:p>
              <a:p>
                <a:r>
                  <a:rPr lang="en-US" altLang="zh-TW" b="1" dirty="0"/>
                  <a:t>In this equilibrium,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b="1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b="1" i="1">
                            <a:latin typeface="Cambria Math"/>
                          </a:rPr>
                          <m:t>𝝉</m:t>
                        </m:r>
                      </m:e>
                    </m:acc>
                    <m:r>
                      <a:rPr lang="en-US" altLang="zh-TW" b="1" i="1" smtClean="0">
                        <a:latin typeface="Cambria Math"/>
                      </a:rPr>
                      <m:t>&gt;</m:t>
                    </m:r>
                    <m:r>
                      <a:rPr lang="zh-TW" altLang="en-US" b="1" i="1">
                        <a:latin typeface="Cambria Math"/>
                      </a:rPr>
                      <m:t>𝝉</m:t>
                    </m:r>
                  </m:oMath>
                </a14:m>
                <a:r>
                  <a:rPr lang="en-US" altLang="zh-TW" b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/>
                          </a:rPr>
                          <m:t>𝑾</m:t>
                        </m:r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𝒕</m:t>
                        </m:r>
                      </m:sub>
                    </m:sSub>
                    <m:r>
                      <a:rPr lang="en-US" altLang="zh-TW" b="1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zh-TW" b="1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b="1" i="1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altLang="zh-T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latin typeface="Cambria Math"/>
                                  </a:rPr>
                                  <m:t>𝑾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latin typeface="Cambria Math"/>
                                  </a:rPr>
                                  <m:t>𝒕</m:t>
                                </m:r>
                              </m:sub>
                            </m:sSub>
                          </m:e>
                        </m:acc>
                      </m:e>
                      <m:sub>
                        <m:r>
                          <a:rPr lang="en-US" altLang="zh-TW" b="1" i="1"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altLang="zh-TW" dirty="0" smtClean="0"/>
                  <a:t>,whereas the holders are better off if they </a:t>
                </a:r>
              </a:p>
              <a:p>
                <a:r>
                  <a:rPr lang="en-US" altLang="zh-TW" dirty="0"/>
                  <a:t>a</a:t>
                </a:r>
                <a:r>
                  <a:rPr lang="en-US" altLang="zh-TW" dirty="0" smtClean="0"/>
                  <a:t>ll wait until maturity to exercise, the fear that some holders will exercise warrant</a:t>
                </a:r>
              </a:p>
              <a:p>
                <a:r>
                  <a:rPr lang="en-US" altLang="zh-TW" dirty="0" smtClean="0"/>
                  <a:t>now leads all the other holders to follow suit and the expectation is fulfilled.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48680"/>
                <a:ext cx="7980005" cy="5704062"/>
              </a:xfrm>
              <a:prstGeom prst="rect">
                <a:avLst/>
              </a:prstGeom>
              <a:blipFill rotWithShape="1">
                <a:blip r:embed="rId2"/>
                <a:stretch>
                  <a:fillRect l="-688" t="-534" b="-7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186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Properties of all competitive </a:t>
            </a:r>
            <a:r>
              <a:rPr lang="en-US" altLang="zh-TW" dirty="0" err="1" smtClean="0"/>
              <a:t>equilibria</a:t>
            </a:r>
            <a:endParaRPr lang="en-US" altLang="zh-TW" dirty="0" smtClean="0"/>
          </a:p>
          <a:p>
            <a:r>
              <a:rPr lang="en-US" altLang="zh-TW" dirty="0" smtClean="0"/>
              <a:t>An example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64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683568" y="692696"/>
                <a:ext cx="7776864" cy="4891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dirty="0" smtClean="0"/>
                  <a:t>The definition of the firm’s value is</a:t>
                </a:r>
              </a:p>
              <a:p>
                <a:endParaRPr lang="en-US" altLang="zh-TW" sz="20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b="0" dirty="0" smtClean="0"/>
                  <a:t>	</a:t>
                </a:r>
                <a:r>
                  <a:rPr lang="en-US" altLang="zh-TW" sz="2000" b="0" dirty="0" smtClean="0">
                    <a:solidFill>
                      <a:srgbClr val="FF0000"/>
                    </a:solidFill>
                  </a:rPr>
                  <a:t>(1)</a:t>
                </a:r>
              </a:p>
              <a:p>
                <a:endParaRPr lang="en-US" altLang="zh-TW" sz="2000" dirty="0" smtClean="0"/>
              </a:p>
              <a:p>
                <a:r>
                  <a:rPr lang="en-US" altLang="zh-TW" sz="2000" dirty="0" smtClean="0"/>
                  <a:t>This implies the following useful lemma: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i="1" dirty="0" smtClean="0">
                  <a:latin typeface="Cambria Math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𝑜𝑟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≥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0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	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(2)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i="1" dirty="0" smtClean="0">
                  <a:latin typeface="Cambria Math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𝑜𝑟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≤(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)/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		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(3)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i="1" dirty="0" smtClean="0">
                  <a:latin typeface="Cambria Math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𝑜𝑟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≥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altLang="zh-TW" sz="200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−(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)/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(4)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dirty="0">
                  <a:solidFill>
                    <a:srgbClr val="FF0000"/>
                  </a:solidFill>
                </a:endParaRPr>
              </a:p>
              <a:p>
                <a:endParaRPr lang="en-US" altLang="zh-TW" sz="2000" dirty="0" smtClean="0"/>
              </a:p>
              <a:p>
                <a:r>
                  <a:rPr lang="en-US" altLang="zh-TW" sz="2000" dirty="0" smtClean="0"/>
                  <a:t>Eq.(1) together with any one of inequalities (2),(3),and(4) implies the other two inequalities, and this completes the proof of the lemma. 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692696"/>
                <a:ext cx="7776864" cy="4891660"/>
              </a:xfrm>
              <a:prstGeom prst="rect">
                <a:avLst/>
              </a:prstGeom>
              <a:blipFill rotWithShape="1">
                <a:blip r:embed="rId2"/>
                <a:stretch>
                  <a:fillRect l="-784" t="-623" r="-862" b="-13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75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467544" y="404664"/>
                <a:ext cx="7848872" cy="583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By (1)</a:t>
                </a:r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zh-TW" b="0" i="0" smtClean="0">
                              <a:latin typeface="Cambria Math"/>
                            </a:rPr>
                            <m:t>−(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zh-TW" b="0" i="0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zh-TW" b="0" i="0" smtClean="0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If   (2)	</a:t>
                </a:r>
              </a:p>
              <a:p>
                <a:endParaRPr lang="en-US" altLang="zh-TW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TW" altLang="en-US" b="0" i="0" smtClean="0">
                              <a:latin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t</m:t>
                            </m:r>
                          </m:sub>
                        </m:sSub>
                        <m:r>
                          <a:rPr lang="en-US" altLang="zh-TW" i="0">
                            <a:latin typeface="Cambria Math"/>
                          </a:rPr>
                          <m:t>−(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t</m:t>
                            </m:r>
                          </m:sub>
                        </m:sSub>
                        <m:r>
                          <a:rPr lang="en-US" altLang="zh-TW" i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t</m:t>
                            </m:r>
                          </m:sub>
                        </m:sSub>
                        <m:r>
                          <a:rPr lang="en-US" altLang="zh-TW" i="0">
                            <a:latin typeface="Cambria Math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t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n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0">
                                <a:latin typeface="Cambria Math"/>
                              </a:rPr>
                              <m:t>t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dirty="0" smtClean="0"/>
                  <a:t>&gt;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0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0">
                            <a:latin typeface="Cambria Math"/>
                          </a:rPr>
                          <m:t>t</m:t>
                        </m:r>
                      </m:sub>
                    </m:sSub>
                    <m:r>
                      <a:rPr lang="en-US" altLang="zh-TW" i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zh-TW" altLang="en-US" i="0">
                            <a:latin typeface="Cambria Math"/>
                          </a:rPr>
                          <m:t>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0">
                            <a:latin typeface="Cambria Math"/>
                          </a:rPr>
                          <m:t>t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i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zh-TW" i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TW" altLang="en-US" b="0" i="0" smtClean="0">
                              <a:latin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TW" altLang="en-US" b="0" i="0" smtClean="0">
                              <a:latin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+</m:t>
                      </m:r>
                      <m:r>
                        <a:rPr lang="en-US" altLang="zh-TW" i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i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i="0">
                          <a:latin typeface="Cambria Math"/>
                        </a:rPr>
                        <m:t>)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i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TW" altLang="en-US" i="0">
                              <a:latin typeface="Cambria Math"/>
                            </a:rPr>
                            <m:t>β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i="0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altLang="zh-TW" i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TW" altLang="en-US" i="0">
                                  <a:latin typeface="Cambria Math"/>
                                </a:rPr>
                                <m:t>β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N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i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</m:den>
                      </m:f>
                      <m:r>
                        <a:rPr lang="en-US" altLang="zh-TW" b="0" i="0" smtClean="0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i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altLang="zh-TW" b="0" i="0" smtClean="0">
                          <a:latin typeface="Cambria Math"/>
                        </a:rPr>
                        <m:t>     (3)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4664"/>
                <a:ext cx="7848872" cy="5834226"/>
              </a:xfrm>
              <a:prstGeom prst="rect">
                <a:avLst/>
              </a:prstGeom>
              <a:blipFill rotWithShape="1">
                <a:blip r:embed="rId2"/>
                <a:stretch>
                  <a:fillRect l="-699" t="-5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749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476672"/>
                <a:ext cx="7848872" cy="612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000" b="1" dirty="0" smtClean="0"/>
                  <a:t>Proposition 1.</a:t>
                </a:r>
              </a:p>
              <a:p>
                <a:r>
                  <a:rPr lang="en-US" altLang="zh-TW" sz="2000" dirty="0" smtClean="0"/>
                  <a:t>If assumptions 1 and 2 hold, and if the competitive warrant holders are indifferent between exercising their warrants or not at time t, then the stock and warrants are priced at time t as if all warrants are exercised immediately.</a:t>
                </a:r>
              </a:p>
              <a:p>
                <a:endParaRPr lang="en-US" altLang="zh-TW" sz="2000" dirty="0"/>
              </a:p>
              <a:p>
                <a:r>
                  <a:rPr lang="en-US" altLang="zh-TW" sz="2000" dirty="0" smtClean="0"/>
                  <a:t>Since </a:t>
                </a:r>
                <a:r>
                  <a:rPr lang="en-US" altLang="zh-TW" sz="2000" dirty="0"/>
                  <a:t>warrant holders are indifferent between exercising their warrants or </a:t>
                </a:r>
                <a:r>
                  <a:rPr lang="en-US" altLang="zh-TW" sz="2000" dirty="0" smtClean="0"/>
                  <a:t>not, inequality (2) holds as an equality and therefore (3), and (4) are also equality.</a:t>
                </a:r>
              </a:p>
              <a:p>
                <a:endParaRPr lang="en-US" altLang="zh-TW" sz="2000" dirty="0"/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		</a:t>
                </a:r>
                <a:r>
                  <a:rPr lang="en-US" altLang="zh-TW" sz="2000" dirty="0" smtClean="0"/>
                  <a:t>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2)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i="1" dirty="0">
                  <a:latin typeface="Cambria Math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  <a:ea typeface="Cambria Math"/>
                      </a:rPr>
                      <m:t>)/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			</a:t>
                </a:r>
                <a:r>
                  <a:rPr lang="en-US" altLang="zh-TW" sz="2000" dirty="0" smtClean="0"/>
                  <a:t>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3)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i="1" dirty="0">
                  <a:latin typeface="Cambria Math"/>
                </a:endParaRPr>
              </a:p>
              <a:p>
                <a:pPr marL="342900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en-US" altLang="zh-TW" sz="200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=(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−(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)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/>
                      </a:rPr>
                      <m:t>)/</m:t>
                    </m:r>
                    <m:sSub>
                      <m:sSubPr>
                        <m:ctrlPr>
                          <a:rPr lang="en-US" altLang="zh-TW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 smtClean="0"/>
                  <a:t>		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(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4</a:t>
                </a:r>
                <a:r>
                  <a:rPr lang="en-US" altLang="zh-TW" sz="2000" dirty="0" smtClean="0">
                    <a:solidFill>
                      <a:srgbClr val="FF0000"/>
                    </a:solidFill>
                  </a:rPr>
                  <a:t>)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endParaRPr lang="en-US" altLang="zh-TW" sz="2000" dirty="0">
                  <a:solidFill>
                    <a:srgbClr val="FF0000"/>
                  </a:solidFill>
                </a:endParaRPr>
              </a:p>
              <a:p>
                <a:endParaRPr lang="en-US" altLang="zh-TW" sz="2000" dirty="0" smtClean="0"/>
              </a:p>
              <a:p>
                <a:endParaRPr lang="en-US" altLang="zh-TW" sz="2000" dirty="0"/>
              </a:p>
              <a:p>
                <a:endParaRPr lang="zh-TW" altLang="en-US" sz="2000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76672"/>
                <a:ext cx="7848872" cy="6122766"/>
              </a:xfrm>
              <a:prstGeom prst="rect">
                <a:avLst/>
              </a:prstGeom>
              <a:blipFill rotWithShape="1">
                <a:blip r:embed="rId2"/>
                <a:stretch>
                  <a:fillRect l="-776" t="-498" r="-9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49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11560" y="476672"/>
                <a:ext cx="7992888" cy="4817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Proposition </a:t>
                </a:r>
                <a:r>
                  <a:rPr lang="en-US" altLang="zh-TW" dirty="0"/>
                  <a:t>1 is also holds if the firm has senior debt, provided that the value of the senior debt is independent of the warrant exercise</a:t>
                </a:r>
                <a:r>
                  <a:rPr lang="en-US" altLang="zh-TW" dirty="0" smtClean="0"/>
                  <a:t>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Proposition 1 motivates the definition of a useful theoretical construct</a:t>
                </a:r>
                <a:r>
                  <a:rPr lang="en-US" altLang="zh-TW" b="1" dirty="0" smtClean="0"/>
                  <a:t>, the block warrant.</a:t>
                </a:r>
                <a:endParaRPr lang="en-US" altLang="zh-TW" b="1" dirty="0"/>
              </a:p>
              <a:p>
                <a:endParaRPr lang="en-US" altLang="zh-TW" dirty="0" smtClean="0"/>
              </a:p>
              <a:p>
                <a:r>
                  <a:rPr lang="en-US" altLang="zh-TW" b="1" dirty="0" smtClean="0"/>
                  <a:t>Definition: A block warrant is an indivisible warrant issue which may be traded and exercised only as one block.</a:t>
                </a:r>
              </a:p>
              <a:p>
                <a:endParaRPr lang="en-US" altLang="zh-TW" b="1" dirty="0" smtClean="0"/>
              </a:p>
              <a:p>
                <a:r>
                  <a:rPr lang="en-US" altLang="zh-TW" dirty="0"/>
                  <a:t>We consider a firm identical to the one with competitive warrant holders, except that the warrant is a block. </a:t>
                </a:r>
                <a:endParaRPr lang="en-US" altLang="zh-TW" dirty="0" smtClean="0"/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en-US" altLang="zh-TW" b="0" i="1" smtClean="0">
                          <a:latin typeface="Cambria Math"/>
                        </a:rPr>
                        <m:t>:</m:t>
                      </m:r>
                      <m:r>
                        <a:rPr lang="en-US" altLang="zh-TW" b="0" i="1" smtClean="0">
                          <a:latin typeface="Cambria Math"/>
                        </a:rPr>
                        <m:t>𝐸𝑥</m:t>
                      </m:r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r>
                        <a:rPr lang="en-US" altLang="zh-TW" b="0" i="1" smtClean="0">
                          <a:latin typeface="Cambria Math"/>
                        </a:rPr>
                        <m:t>𝑐𝑜𝑢𝑝𝑜𝑛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𝑤𝑎𝑟𝑟𝑎𝑛𝑡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𝑝𝑟𝑖𝑐𝑒</m:t>
                      </m:r>
                      <m:r>
                        <a:rPr lang="en-US" altLang="zh-TW" b="0" i="1" smtClean="0">
                          <a:latin typeface="Cambria Math"/>
                        </a:rPr>
                        <m:t>, </m:t>
                      </m:r>
                      <m:r>
                        <a:rPr lang="en-US" altLang="zh-TW" b="0" i="1" smtClean="0">
                          <a:latin typeface="Cambria Math"/>
                        </a:rPr>
                        <m:t>𝑖𝑓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𝑡h𝑒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𝑤𝑎𝑟𝑟𝑎𝑛𝑡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𝑖𝑠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𝑎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𝑏𝑙𝑜𝑐𝑘</m:t>
                      </m:r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TW" altLang="en-US" i="1"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en-US" altLang="zh-TW" i="1">
                          <a:latin typeface="Cambria Math"/>
                        </a:rPr>
                        <m:t>:</m:t>
                      </m:r>
                      <m:r>
                        <a:rPr lang="en-US" altLang="zh-TW" b="0" i="1" smtClean="0">
                          <a:latin typeface="Cambria Math"/>
                        </a:rPr>
                        <m:t>𝐶𝑢𝑚</m:t>
                      </m:r>
                      <m:r>
                        <a:rPr lang="en-US" altLang="zh-TW" b="0" i="1" smtClean="0">
                          <a:latin typeface="Cambria Math"/>
                        </a:rPr>
                        <m:t>−</m:t>
                      </m:r>
                      <m:r>
                        <a:rPr lang="en-US" altLang="zh-TW" b="0" i="1" smtClean="0">
                          <a:latin typeface="Cambria Math"/>
                        </a:rPr>
                        <m:t>𝑑𝑖𝑣𝑖𝑑𝑒𝑛𝑑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𝑝𝑟𝑖𝑐𝑒</m:t>
                      </m:r>
                      <m:r>
                        <a:rPr lang="en-US" altLang="zh-TW" i="1">
                          <a:latin typeface="Cambria Math"/>
                        </a:rPr>
                        <m:t>, </m:t>
                      </m:r>
                      <m:r>
                        <a:rPr lang="en-US" altLang="zh-TW" i="1">
                          <a:latin typeface="Cambria Math"/>
                        </a:rPr>
                        <m:t>𝑖𝑓</m:t>
                      </m:r>
                      <m:r>
                        <a:rPr lang="en-US" altLang="zh-TW" i="1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𝑡h𝑒</m:t>
                      </m:r>
                      <m:r>
                        <a:rPr lang="en-US" altLang="zh-TW" i="1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𝑤𝑎𝑟𝑟𝑎𝑛𝑡</m:t>
                      </m:r>
                      <m:r>
                        <a:rPr lang="en-US" altLang="zh-TW" i="1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𝑖𝑠</m:t>
                      </m:r>
                      <m:r>
                        <a:rPr lang="en-US" altLang="zh-TW" i="1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𝑎</m:t>
                      </m:r>
                      <m:r>
                        <a:rPr lang="en-US" altLang="zh-TW" i="1">
                          <a:latin typeface="Cambria Math"/>
                        </a:rPr>
                        <m:t> </m:t>
                      </m:r>
                      <m:r>
                        <a:rPr lang="en-US" altLang="zh-TW" i="1">
                          <a:latin typeface="Cambria Math"/>
                        </a:rPr>
                        <m:t>𝑏𝑙𝑜𝑐𝑘</m:t>
                      </m:r>
                    </m:oMath>
                  </m:oMathPara>
                </a14:m>
                <a:endParaRPr lang="en-US" altLang="zh-TW" dirty="0"/>
              </a:p>
              <a:p>
                <a:endParaRPr lang="en-US" altLang="zh-TW" b="0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76672"/>
                <a:ext cx="7992888" cy="4817794"/>
              </a:xfrm>
              <a:prstGeom prst="rect">
                <a:avLst/>
              </a:prstGeom>
              <a:blipFill rotWithShape="1">
                <a:blip r:embed="rId2"/>
                <a:stretch>
                  <a:fillRect l="-610" t="-632" r="-6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82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539552" y="332656"/>
                <a:ext cx="7992888" cy="7105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Proposition 2. </a:t>
                </a:r>
              </a:p>
              <a:p>
                <a:r>
                  <a:rPr lang="en-US" altLang="zh-TW" dirty="0" smtClean="0"/>
                  <a:t>If assumption 1 and 2 hold, then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r>
                  <a:rPr lang="en-US" altLang="zh-TW" b="1" dirty="0" smtClean="0"/>
                  <a:t>Proof.</a:t>
                </a:r>
              </a:p>
              <a:p>
                <a:r>
                  <a:rPr lang="en-US" altLang="zh-TW" dirty="0" smtClean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in period t ,let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𝜏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zh-TW" altLang="en-US" b="0" i="1" smtClean="0">
                        <a:latin typeface="Cambria Math"/>
                      </a:rPr>
                      <m:t>𝜏</m:t>
                    </m:r>
                    <m:r>
                      <a:rPr lang="zh-TW" altLang="en-US" b="0" i="1" smtClean="0">
                        <a:latin typeface="Cambria Math"/>
                      </a:rPr>
                      <m:t>≥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be the first time at which the competitive warrant holders exercise some of their warrants. Then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By lemma1,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  <m:r>
                        <a:rPr lang="en-US" altLang="zh-TW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</m:sub>
                      </m:sSub>
                    </m:oMath>
                  </m:oMathPara>
                </a14:m>
                <a:endParaRPr lang="en-US" altLang="zh-TW" dirty="0"/>
              </a:p>
              <a:p>
                <a:r>
                  <a:rPr lang="en-US" altLang="zh-TW" dirty="0" smtClean="0"/>
                  <a:t>In the holders of block warrant follow the generally suboptimal policy of doing nothing over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[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zh-TW" altLang="en-US" b="0" i="1" smtClean="0">
                        <a:latin typeface="Cambria Math"/>
                      </a:rPr>
                      <m:t>𝜏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exercising his warrant at time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𝜏</m:t>
                    </m:r>
                    <m:r>
                      <a:rPr lang="en-US" altLang="zh-TW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dirty="0" smtClean="0"/>
                  <a:t>, then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sub>
                          </m:sSub>
                        </m:den>
                      </m:f>
                      <m:r>
                        <a:rPr lang="en-US" altLang="zh-TW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And therefore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/>
                                </a:rPr>
                                <m:t>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If the holder follow its optimal policy instead, his warrant is at least as valuable as when he follow the suboptimal policy.</a:t>
                </a: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2656"/>
                <a:ext cx="7992888" cy="7105087"/>
              </a:xfrm>
              <a:prstGeom prst="rect">
                <a:avLst/>
              </a:prstGeom>
              <a:blipFill rotWithShape="1">
                <a:blip r:embed="rId2"/>
                <a:stretch>
                  <a:fillRect l="-686" t="-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90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83568" y="332656"/>
                <a:ext cx="7848872" cy="7762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Proposition3.</a:t>
                </a:r>
              </a:p>
              <a:p>
                <a:r>
                  <a:rPr lang="en-US" altLang="zh-TW" dirty="0" smtClean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/>
                  <a:t>,let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</a:rPr>
                      <m:t>𝜏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  <m:r>
                      <a:rPr lang="zh-TW" altLang="en-US" i="1">
                        <a:latin typeface="Cambria Math"/>
                      </a:rPr>
                      <m:t>≥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>,be the first time after t at which the competitive warrant holders are indifferent between exercising or not some warrants; and </a:t>
                </a:r>
                <a:r>
                  <a:rPr lang="en-US" altLang="zh-TW" dirty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 smtClean="0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zh-TW" altLang="en-US" i="1" smtClean="0">
                        <a:latin typeface="Cambria Math"/>
                      </a:rPr>
                      <m:t> </m:t>
                    </m:r>
                    <m:acc>
                      <m:accPr>
                        <m:chr m:val="̂"/>
                        <m:ctrlPr>
                          <a:rPr lang="zh-TW" alt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 smtClean="0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zh-TW" altLang="en-US" i="1">
                        <a:latin typeface="Cambria Math"/>
                      </a:rPr>
                      <m:t>≥</m:t>
                    </m:r>
                    <m:r>
                      <a:rPr lang="en-US" altLang="zh-TW" i="1">
                        <a:latin typeface="Cambria Math"/>
                      </a:rPr>
                      <m:t>𝑡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,be the first time after t at which the </a:t>
                </a:r>
                <a:r>
                  <a:rPr lang="en-US" altLang="zh-TW" dirty="0" smtClean="0"/>
                  <a:t>block </a:t>
                </a:r>
                <a:r>
                  <a:rPr lang="en-US" altLang="zh-TW" dirty="0"/>
                  <a:t>warrant holders are indifferent between exercising or not </a:t>
                </a:r>
                <a:r>
                  <a:rPr lang="en-US" altLang="zh-TW" dirty="0" smtClean="0"/>
                  <a:t>his warrant block if assumption1,2 hold, then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zh-TW" alt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zh-TW" altLang="en-US" i="1">
                              <a:latin typeface="Cambria Math"/>
                            </a:rPr>
                            <m:t>𝜏</m:t>
                          </m:r>
                        </m:e>
                      </m:acc>
                      <m:r>
                        <a:rPr lang="zh-TW" altLang="en-US" i="1">
                          <a:latin typeface="Cambria Math"/>
                        </a:rPr>
                        <m:t>≥</m:t>
                      </m:r>
                      <m:r>
                        <a:rPr lang="zh-TW" altLang="en-US" i="1" smtClean="0">
                          <a:latin typeface="Cambria Math"/>
                        </a:rPr>
                        <m:t>𝜏</m:t>
                      </m:r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b="1" dirty="0" smtClean="0"/>
                  <a:t>Proof.</a:t>
                </a:r>
              </a:p>
              <a:p>
                <a:r>
                  <a:rPr lang="en-US" altLang="zh-TW" dirty="0" smtClean="0"/>
                  <a:t>By the definition of the stopping time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</m:oMath>
                </a14:m>
                <a:endParaRPr lang="en-US" altLang="zh-TW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  <m:r>
                            <a:rPr lang="zh-TW" altLang="en-US" i="1" smtClean="0">
                              <a:latin typeface="Cambria Math"/>
                            </a:rPr>
                            <m:t> ̂</m:t>
                          </m:r>
                        </m:sub>
                      </m:sSub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acc>
                                <m:accPr>
                                  <m:chr m:val="̂"/>
                                  <m:ctrlPr>
                                    <a:rPr lang="zh-TW" altLang="en-US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zh-TW" altLang="en-US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acc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</a:rPr>
                                <m:t> ̂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</a:rPr>
                                <m:t> ̂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</a:rPr>
                                <m:t> ̂</m:t>
                              </m:r>
                            </m:sub>
                          </m:sSub>
                        </m:e>
                      </m:d>
                      <m:r>
                        <a:rPr lang="en-US" altLang="zh-TW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 ̂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ea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 ̂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 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  <m:r>
                                <a:rPr lang="zh-TW" altLang="en-US" i="1" smtClean="0">
                                  <a:latin typeface="Cambria Math"/>
                                  <a:ea typeface="Cambria Math"/>
                                </a:rPr>
                                <m:t> ̂</m:t>
                              </m:r>
                            </m:sub>
                          </m:sSub>
                        </m:den>
                      </m:f>
                      <m:r>
                        <a:rPr lang="en-US" altLang="zh-TW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/>
                            </a:rPr>
                            <m:t>𝛽</m:t>
                          </m:r>
                        </m:e>
                        <m:sub>
                          <m:r>
                            <a:rPr lang="zh-TW" altLang="en-US" i="1" smtClean="0">
                              <a:latin typeface="Cambria Math"/>
                            </a:rPr>
                            <m:t>𝜏</m:t>
                          </m:r>
                          <m:r>
                            <a:rPr lang="zh-TW" altLang="en-US" i="1" smtClean="0">
                              <a:latin typeface="Cambria Math"/>
                            </a:rPr>
                            <m:t> ̂</m:t>
                          </m:r>
                        </m:sub>
                      </m:sSub>
                    </m:oMath>
                  </m:oMathPara>
                </a14:m>
                <a:endParaRPr lang="en-US" altLang="zh-TW" dirty="0" smtClean="0"/>
              </a:p>
              <a:p>
                <a:endParaRPr lang="en-US" altLang="zh-TW" dirty="0"/>
              </a:p>
              <a:p>
                <a:r>
                  <a:rPr lang="en-US" altLang="zh-TW" dirty="0" smtClean="0"/>
                  <a:t>If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zh-TW" altLang="en-US" i="1">
                        <a:latin typeface="Cambria Math"/>
                      </a:rPr>
                      <m:t>&lt;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r>
                  <a:rPr lang="en-US" altLang="zh-TW" dirty="0" smtClean="0"/>
                  <a:t> then in the competitive equilibrium</a:t>
                </a:r>
              </a:p>
              <a:p>
                <a:endParaRPr lang="en-US" altLang="zh-TW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  <m:r>
                          <a:rPr lang="zh-TW" altLang="en-US" i="1">
                            <a:latin typeface="Cambria Math"/>
                          </a:rPr>
                          <m:t> ̂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  <m:r>
                          <a:rPr lang="zh-TW" altLang="en-US" i="1">
                            <a:latin typeface="Cambria Math"/>
                          </a:rPr>
                          <m:t> ̂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  <m:r>
                          <a:rPr lang="zh-TW" altLang="en-US" i="1">
                            <a:latin typeface="Cambria Math"/>
                          </a:rPr>
                          <m:t> ̂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algn="ctr"/>
                <a:endParaRPr lang="en-US" altLang="zh-TW" dirty="0" smtClean="0"/>
              </a:p>
              <a:p>
                <a:pPr algn="ctr"/>
                <a:r>
                  <a:rPr lang="en-US" altLang="zh-TW" dirty="0" smtClean="0"/>
                  <a:t>	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  <a:ea typeface="Cambria Math"/>
                      </a:rPr>
                      <m:t>&gt;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 ̂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 ̂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  <a:ea typeface="Cambria Math"/>
                              </a:rPr>
                              <m:t> ̂</m:t>
                            </m:r>
                          </m:sub>
                        </m:sSub>
                      </m:den>
                    </m:f>
                    <m:r>
                      <a:rPr lang="en-US" altLang="zh-TW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𝛽</m:t>
                        </m:r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  <m:r>
                          <a:rPr lang="zh-TW" altLang="en-US" i="1">
                            <a:latin typeface="Cambria Math"/>
                          </a:rPr>
                          <m:t> ̂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algn="ctr"/>
                <a:endParaRPr lang="en-US" altLang="zh-TW" b="0" i="1" dirty="0" smtClean="0">
                  <a:latin typeface="Cambria Math"/>
                </a:endParaRPr>
              </a:p>
              <a:p>
                <a:pPr algn="ctr"/>
                <a:r>
                  <a:rPr lang="en-US" altLang="zh-TW" i="1" dirty="0">
                    <a:latin typeface="Cambria Math"/>
                  </a:rPr>
                  <a:t>	 </a:t>
                </a:r>
                <a:r>
                  <a:rPr lang="en-US" altLang="zh-TW" i="1" dirty="0" smtClean="0">
                    <a:latin typeface="Cambria Math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𝑊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  <m:r>
                          <a:rPr lang="zh-TW" altLang="en-US" i="1">
                            <a:latin typeface="Cambria Math"/>
                          </a:rPr>
                          <m:t> ̂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zh-TW" alt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zh-TW" altLang="en-US" i="1">
                                    <a:latin typeface="Cambria Math"/>
                                  </a:rPr>
                                  <m:t>𝜏</m:t>
                                </m:r>
                              </m:e>
                            </m:acc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/>
                              </a:rPr>
                              <m:t>𝜏</m:t>
                            </m:r>
                            <m:r>
                              <a:rPr lang="zh-TW" altLang="en-US" i="1">
                                <a:latin typeface="Cambria Math"/>
                              </a:rPr>
                              <m:t> ̂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Contradicts proposition2, therefore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/>
                          </a:rPr>
                          <m:t>𝜏</m:t>
                        </m:r>
                      </m:e>
                    </m:acc>
                    <m:r>
                      <a:rPr lang="zh-TW" altLang="en-US" i="1">
                        <a:latin typeface="Cambria Math"/>
                      </a:rPr>
                      <m:t>≥</m:t>
                    </m:r>
                    <m:r>
                      <a:rPr lang="zh-TW" altLang="en-US" i="1">
                        <a:latin typeface="Cambria Math"/>
                      </a:rPr>
                      <m:t>𝜏</m:t>
                    </m:r>
                  </m:oMath>
                </a14:m>
                <a:endParaRPr lang="en-US" altLang="zh-TW" dirty="0"/>
              </a:p>
              <a:p>
                <a:endParaRPr lang="en-US" altLang="zh-TW" dirty="0" smtClean="0"/>
              </a:p>
              <a:p>
                <a:pPr algn="ctr"/>
                <a:endParaRPr lang="en-US" altLang="zh-TW" dirty="0"/>
              </a:p>
              <a:p>
                <a:endParaRPr lang="en-US" altLang="zh-TW" dirty="0" smtClean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32656"/>
                <a:ext cx="7848872" cy="7762638"/>
              </a:xfrm>
              <a:prstGeom prst="rect">
                <a:avLst/>
              </a:prstGeom>
              <a:blipFill rotWithShape="1">
                <a:blip r:embed="rId2"/>
                <a:stretch>
                  <a:fillRect l="-621" t="-393" r="-3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5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634114" y="17190"/>
                <a:ext cx="7898326" cy="7325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 smtClean="0"/>
                  <a:t>An example-introduction</a:t>
                </a:r>
              </a:p>
              <a:p>
                <a:r>
                  <a:rPr lang="en-US" altLang="zh-TW" dirty="0" smtClean="0"/>
                  <a:t>A firm has 500 shares of stock with cum dividend price S per share, and 500 warrants with price W per warrant. Warrant can be exercised only at one of two time, now and maturity, which is one year from now.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-Warrant exercise price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𝛽</m:t>
                    </m:r>
                    <m:r>
                      <a:rPr lang="en-US" altLang="zh-TW" b="0" i="1" smtClean="0">
                        <a:latin typeface="Cambria Math"/>
                      </a:rPr>
                      <m:t>=9</m:t>
                    </m:r>
                  </m:oMath>
                </a14:m>
                <a:endParaRPr lang="en-US" altLang="zh-TW" b="0" dirty="0" smtClean="0"/>
              </a:p>
              <a:p>
                <a:r>
                  <a:rPr lang="en-US" altLang="zh-TW" dirty="0" smtClean="0"/>
                  <a:t>-Conversion ratio : unity</a:t>
                </a:r>
              </a:p>
              <a:p>
                <a:r>
                  <a:rPr lang="en-US" altLang="zh-TW" dirty="0" smtClean="0"/>
                  <a:t>-Dividend : 5% of its assets , declared and paid one day from now and one day after maturity.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Firm value before any warrants are exercised and any dividends are paid:</a:t>
                </a:r>
              </a:p>
              <a:p>
                <a:pPr algn="ctr"/>
                <a:endParaRPr lang="en-US" altLang="zh-TW" b="0" i="1" dirty="0" smtClean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500</m:t>
                      </m:r>
                      <m:r>
                        <a:rPr lang="en-US" altLang="zh-TW" b="0" i="1" smtClean="0">
                          <a:latin typeface="Cambria Math"/>
                        </a:rPr>
                        <m:t>𝑆</m:t>
                      </m:r>
                      <m:r>
                        <a:rPr lang="en-US" altLang="zh-TW" b="0" i="1" smtClean="0">
                          <a:latin typeface="Cambria Math"/>
                        </a:rPr>
                        <m:t>+500</m:t>
                      </m:r>
                      <m:r>
                        <a:rPr lang="en-US" altLang="zh-TW" b="0" i="1" smtClean="0">
                          <a:latin typeface="Cambria Math"/>
                        </a:rPr>
                        <m:t>𝑊</m:t>
                      </m:r>
                      <m:r>
                        <a:rPr lang="en-US" altLang="zh-TW" b="0" i="1" smtClean="0">
                          <a:latin typeface="Cambria Math"/>
                        </a:rPr>
                        <m:t>=10000</m:t>
                      </m:r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 </a:t>
                </a:r>
              </a:p>
              <a:p>
                <a:r>
                  <a:rPr lang="en-US" altLang="zh-TW" dirty="0" smtClean="0"/>
                  <a:t>If y warrant are exercised now , then the firm value will be</a:t>
                </a:r>
              </a:p>
              <a:p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10000+9</m:t>
                      </m:r>
                      <m:r>
                        <a:rPr lang="en-US" altLang="zh-TW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One day from now, the firm declares and pays out 5% of assets as dividends.</a:t>
                </a:r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𝐷𝑃𝑆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10000+9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/>
                            </a:rPr>
                            <m:t>∗0.05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/>
                            </a:rPr>
                            <m:t>500+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𝑟𝑒𝑚𝑎𝑖𝑛𝑖𝑛𝑔</m:t>
                      </m:r>
                      <m:r>
                        <a:rPr lang="en-US" altLang="zh-TW" b="0" i="1" smtClean="0">
                          <a:latin typeface="Cambria Math"/>
                        </a:rPr>
                        <m:t> </m:t>
                      </m:r>
                      <m:r>
                        <a:rPr lang="en-US" altLang="zh-TW" b="0" i="1" smtClean="0">
                          <a:latin typeface="Cambria Math"/>
                        </a:rPr>
                        <m:t>𝑐𝑎𝑝𝑖𝑡𝑎𝑙</m:t>
                      </m:r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10000+9</m:t>
                          </m:r>
                          <m:r>
                            <a:rPr lang="en-US" altLang="zh-TW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∗0.95</m:t>
                      </m:r>
                    </m:oMath>
                  </m:oMathPara>
                </a14:m>
                <a:endParaRPr lang="en-US" altLang="zh-TW" b="0" dirty="0" smtClean="0"/>
              </a:p>
              <a:p>
                <a:endParaRPr lang="en-US" altLang="zh-TW" dirty="0"/>
              </a:p>
              <a:p>
                <a:endParaRPr lang="zh-TW" altLang="en-US" b="1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14" y="17190"/>
                <a:ext cx="7898326" cy="7325147"/>
              </a:xfrm>
              <a:prstGeom prst="rect">
                <a:avLst/>
              </a:prstGeom>
              <a:blipFill rotWithShape="1">
                <a:blip r:embed="rId2"/>
                <a:stretch>
                  <a:fillRect l="-617" t="-4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3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2150</Words>
  <Application>Microsoft Office PowerPoint</Application>
  <PresentationFormat>如螢幕大小 (4:3)</PresentationFormat>
  <Paragraphs>215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Office 佈景主題</vt:lpstr>
      <vt:lpstr>Warrant exercise and bond conversion in competitive market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Warrant exercise and bond conversion in competitive market</dc:title>
  <dc:creator>L.W.Huang</dc:creator>
  <cp:lastModifiedBy>L.W.Huang</cp:lastModifiedBy>
  <cp:revision>40</cp:revision>
  <dcterms:created xsi:type="dcterms:W3CDTF">2011-09-26T12:30:50Z</dcterms:created>
  <dcterms:modified xsi:type="dcterms:W3CDTF">2011-11-15T13:23:52Z</dcterms:modified>
</cp:coreProperties>
</file>