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256" r:id="rId3"/>
    <p:sldId id="257" r:id="rId4"/>
    <p:sldId id="259" r:id="rId5"/>
    <p:sldId id="258" r:id="rId6"/>
    <p:sldId id="260" r:id="rId7"/>
    <p:sldId id="264" r:id="rId8"/>
    <p:sldId id="261" r:id="rId9"/>
    <p:sldId id="262" r:id="rId10"/>
    <p:sldId id="266" r:id="rId11"/>
    <p:sldId id="265" r:id="rId12"/>
    <p:sldId id="263"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23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9AF4F0-FAB5-4A51-8758-339F127B493F}" type="datetimeFigureOut">
              <a:rPr lang="zh-TW" altLang="en-US" smtClean="0"/>
              <a:t>2012/4/11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8412D0-E1D3-4C92-A1DA-E7D845B21AFB}" type="slidenum">
              <a:rPr lang="zh-TW" altLang="en-US" smtClean="0"/>
              <a:t>‹#›</a:t>
            </a:fld>
            <a:endParaRPr lang="zh-TW" altLang="en-US"/>
          </a:p>
        </p:txBody>
      </p:sp>
    </p:spTree>
    <p:extLst>
      <p:ext uri="{BB962C8B-B14F-4D97-AF65-F5344CB8AC3E}">
        <p14:creationId xmlns:p14="http://schemas.microsoft.com/office/powerpoint/2010/main" val="3974214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58412D0-E1D3-4C92-A1DA-E7D845B21AFB}" type="slidenum">
              <a:rPr lang="zh-TW" altLang="en-US" smtClean="0"/>
              <a:t>28</a:t>
            </a:fld>
            <a:endParaRPr lang="zh-TW" altLang="en-US"/>
          </a:p>
        </p:txBody>
      </p:sp>
    </p:spTree>
    <p:extLst>
      <p:ext uri="{BB962C8B-B14F-4D97-AF65-F5344CB8AC3E}">
        <p14:creationId xmlns:p14="http://schemas.microsoft.com/office/powerpoint/2010/main" val="2337693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880108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839454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2704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678020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4574107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7127008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6995204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520744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715432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2031516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68797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2012/4/11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t>2012/4/11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70978-D187-473A-A267-775E88B38A1B}" type="datetimeFigureOut">
              <a:rPr lang="zh-TW" altLang="en-US" smtClean="0">
                <a:solidFill>
                  <a:prstClr val="black">
                    <a:tint val="75000"/>
                  </a:prstClr>
                </a:solidFill>
              </a:rPr>
              <a:pPr/>
              <a:t>2012/4/11</a:t>
            </a:fld>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solidFill>
                <a:prstClr val="black">
                  <a:tint val="75000"/>
                </a:prst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A9FC47-0A75-4D78-A3D8-7916FC5D9AB7}"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9409348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latin typeface="MS UI Gothic" pitchFamily="34" charset="-128"/>
                <a:ea typeface="MS UI Gothic" pitchFamily="34" charset="-128"/>
              </a:rPr>
              <a:t>論文進度報告</a:t>
            </a:r>
            <a:endParaRPr lang="zh-TW" altLang="en-US" dirty="0">
              <a:latin typeface="MS UI Gothic" pitchFamily="34" charset="-128"/>
              <a:ea typeface="MS UI Gothic" pitchFamily="34" charset="-128"/>
            </a:endParaRPr>
          </a:p>
        </p:txBody>
      </p:sp>
      <p:sp>
        <p:nvSpPr>
          <p:cNvPr id="3" name="副標題 2"/>
          <p:cNvSpPr>
            <a:spLocks noGrp="1"/>
          </p:cNvSpPr>
          <p:nvPr>
            <p:ph type="subTitle" idx="1"/>
          </p:nvPr>
        </p:nvSpPr>
        <p:spPr/>
        <p:txBody>
          <a:bodyPr/>
          <a:lstStyle/>
          <a:p>
            <a:r>
              <a:rPr lang="zh-TW" altLang="en-US" dirty="0">
                <a:latin typeface="MS UI Gothic" pitchFamily="34" charset="-128"/>
                <a:ea typeface="MS UI Gothic" pitchFamily="34" charset="-128"/>
              </a:rPr>
              <a:t>指導教授</a:t>
            </a:r>
            <a:r>
              <a:rPr lang="en-US" altLang="zh-TW" dirty="0">
                <a:latin typeface="MS UI Gothic" pitchFamily="34" charset="-128"/>
                <a:ea typeface="MS UI Gothic" pitchFamily="34" charset="-128"/>
              </a:rPr>
              <a:t>	</a:t>
            </a:r>
            <a:r>
              <a:rPr lang="zh-TW" altLang="en-US" dirty="0">
                <a:latin typeface="MS UI Gothic" pitchFamily="34" charset="-128"/>
                <a:ea typeface="MS UI Gothic" pitchFamily="34" charset="-128"/>
              </a:rPr>
              <a:t>戴天時博士</a:t>
            </a:r>
          </a:p>
          <a:p>
            <a:endParaRPr lang="en-US" altLang="zh-TW" dirty="0" smtClean="0">
              <a:latin typeface="MS UI Gothic" pitchFamily="34" charset="-128"/>
              <a:ea typeface="MS UI Gothic" pitchFamily="34" charset="-128"/>
            </a:endParaRPr>
          </a:p>
          <a:p>
            <a:r>
              <a:rPr lang="zh-TW" altLang="en-US" dirty="0" smtClean="0">
                <a:latin typeface="MS UI Gothic" pitchFamily="34" charset="-128"/>
                <a:ea typeface="MS UI Gothic" pitchFamily="34" charset="-128"/>
              </a:rPr>
              <a:t>資管所</a:t>
            </a:r>
            <a:r>
              <a:rPr lang="en-US" altLang="zh-TW" dirty="0" smtClean="0">
                <a:latin typeface="MS UI Gothic" pitchFamily="34" charset="-128"/>
                <a:ea typeface="MS UI Gothic" pitchFamily="34" charset="-128"/>
              </a:rPr>
              <a:t>	</a:t>
            </a:r>
            <a:r>
              <a:rPr lang="zh-TW" altLang="en-US" dirty="0" smtClean="0">
                <a:latin typeface="MS UI Gothic" pitchFamily="34" charset="-128"/>
                <a:ea typeface="MS UI Gothic" pitchFamily="34" charset="-128"/>
              </a:rPr>
              <a:t>黃立文</a:t>
            </a:r>
            <a:endParaRPr lang="en-US" altLang="zh-TW" dirty="0" smtClean="0">
              <a:latin typeface="MS UI Gothic" pitchFamily="34" charset="-128"/>
              <a:ea typeface="MS UI Gothic" pitchFamily="34" charset="-128"/>
            </a:endParaRPr>
          </a:p>
        </p:txBody>
      </p:sp>
    </p:spTree>
    <p:extLst>
      <p:ext uri="{BB962C8B-B14F-4D97-AF65-F5344CB8AC3E}">
        <p14:creationId xmlns:p14="http://schemas.microsoft.com/office/powerpoint/2010/main" val="3198834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764704"/>
            <a:ext cx="8229600" cy="5361459"/>
          </a:xfrm>
        </p:spPr>
        <p:txBody>
          <a:bodyPr/>
          <a:lstStyle/>
          <a:p>
            <a:r>
              <a:rPr lang="zh-TW" altLang="zh-TW" b="1" dirty="0" smtClean="0"/>
              <a:t>使用</a:t>
            </a:r>
            <a:r>
              <a:rPr lang="zh-TW" altLang="zh-TW" b="1" dirty="0"/>
              <a:t>倒推法</a:t>
            </a:r>
            <a:r>
              <a:rPr lang="en-US" altLang="zh-TW" b="1" dirty="0"/>
              <a:t>(Backward induction)</a:t>
            </a:r>
            <a:r>
              <a:rPr lang="zh-TW" altLang="zh-TW" b="1" dirty="0"/>
              <a:t>倒推可轉換公司債環境的模擬</a:t>
            </a:r>
            <a:endParaRPr lang="zh-TW" altLang="zh-TW" dirty="0"/>
          </a:p>
          <a:p>
            <a:pPr lvl="1"/>
            <a:r>
              <a:rPr lang="zh-TW" altLang="zh-TW" dirty="0"/>
              <a:t>依序求出各時點的普通債價值、可轉換公司債的價值、以及股東權益，將時點分為：</a:t>
            </a:r>
          </a:p>
          <a:p>
            <a:pPr lvl="2"/>
            <a:r>
              <a:rPr lang="zh-TW" altLang="zh-TW" dirty="0"/>
              <a:t>到期日</a:t>
            </a:r>
            <a:r>
              <a:rPr lang="en-US" altLang="zh-TW" dirty="0"/>
              <a:t>(Maturity)</a:t>
            </a:r>
            <a:endParaRPr lang="zh-TW" altLang="zh-TW" dirty="0"/>
          </a:p>
          <a:p>
            <a:pPr lvl="2"/>
            <a:r>
              <a:rPr lang="zh-TW" altLang="zh-TW" dirty="0"/>
              <a:t>到期日之前</a:t>
            </a:r>
            <a:r>
              <a:rPr lang="en-US" altLang="zh-TW" dirty="0"/>
              <a:t>(Prior to maturity)</a:t>
            </a:r>
            <a:endParaRPr lang="zh-TW" altLang="zh-TW" dirty="0"/>
          </a:p>
          <a:p>
            <a:pPr lvl="2"/>
            <a:r>
              <a:rPr lang="zh-TW" altLang="zh-TW" dirty="0"/>
              <a:t>發行日</a:t>
            </a:r>
            <a:r>
              <a:rPr lang="en-US" altLang="zh-TW" dirty="0"/>
              <a:t>(Issuance)</a:t>
            </a:r>
            <a:endParaRPr lang="zh-TW" altLang="zh-TW" dirty="0"/>
          </a:p>
          <a:p>
            <a:endParaRPr lang="zh-TW" altLang="en-US" dirty="0"/>
          </a:p>
        </p:txBody>
      </p:sp>
    </p:spTree>
    <p:extLst>
      <p:ext uri="{BB962C8B-B14F-4D97-AF65-F5344CB8AC3E}">
        <p14:creationId xmlns:p14="http://schemas.microsoft.com/office/powerpoint/2010/main" val="422958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到期日時股東權益</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zh-TW" altLang="zh-TW" sz="1800" dirty="0"/>
                  <a:t>而討論到期日之股東權益時，又因為可轉債通常具有可贖回條款，所以必須分成三種不同情況討論</a:t>
                </a:r>
                <a:r>
                  <a:rPr lang="zh-TW" altLang="zh-TW" sz="1800" dirty="0" smtClean="0"/>
                  <a:t>：</a:t>
                </a:r>
                <a:endParaRPr lang="en-US" altLang="zh-TW" sz="1800" dirty="0" smtClean="0"/>
              </a:p>
              <a:p>
                <a:pPr lvl="1"/>
                <a:r>
                  <a:rPr lang="zh-TW" altLang="zh-TW" sz="1800" dirty="0"/>
                  <a:t>可轉債到期時被</a:t>
                </a:r>
                <a:r>
                  <a:rPr lang="zh-TW" altLang="zh-TW" sz="1800" dirty="0" smtClean="0"/>
                  <a:t>贖回</a:t>
                </a:r>
                <a:r>
                  <a:rPr lang="zh-TW" altLang="en-US" sz="1800" dirty="0" smtClean="0"/>
                  <a:t>：</a:t>
                </a:r>
                <a:r>
                  <a:rPr lang="zh-TW" altLang="zh-TW" sz="1800" dirty="0" smtClean="0"/>
                  <a:t>在</a:t>
                </a:r>
                <a:r>
                  <a:rPr lang="zh-TW" altLang="zh-TW" sz="1800" dirty="0"/>
                  <a:t>到期日之時，如果可轉換公司債的債權價值</a:t>
                </a:r>
                <a:r>
                  <a:rPr lang="en-US" altLang="zh-TW" sz="1800" dirty="0"/>
                  <a:t>(</a:t>
                </a:r>
                <a:r>
                  <a:rPr lang="zh-TW" altLang="zh-TW" sz="1800" dirty="0"/>
                  <a:t>面額加上利息</a:t>
                </a:r>
                <a:r>
                  <a:rPr lang="en-US" altLang="zh-TW" sz="1800" dirty="0"/>
                  <a:t>)</a:t>
                </a:r>
                <a:r>
                  <a:rPr lang="zh-TW" altLang="zh-TW" sz="1800" dirty="0"/>
                  <a:t>大於贖回價格，則公司會執行贖回權利，贖回尚未轉換成為股票的可轉換公司債</a:t>
                </a:r>
                <a:r>
                  <a:rPr lang="zh-TW" altLang="zh-TW" sz="1800" dirty="0" smtClean="0"/>
                  <a:t>。</a:t>
                </a:r>
                <a:endParaRPr lang="en-US" altLang="zh-TW" sz="1800" dirty="0" smtClean="0"/>
              </a:p>
              <a:p>
                <a:pPr lvl="1"/>
                <a:endParaRPr lang="en-US" altLang="zh-TW" sz="1800" dirty="0"/>
              </a:p>
              <a:p>
                <a:pPr marL="457200" lvl="1" indent="0">
                  <a:buNone/>
                </a:pPr>
                <a14:m>
                  <m:oMathPara xmlns:m="http://schemas.openxmlformats.org/officeDocument/2006/math">
                    <m:oMathParaPr>
                      <m:jc m:val="centerGroup"/>
                    </m:oMathParaPr>
                    <m:oMath xmlns:m="http://schemas.openxmlformats.org/officeDocument/2006/math">
                      <m:sSub>
                        <m:sSubPr>
                          <m:ctrlPr>
                            <a:rPr lang="zh-TW" altLang="zh-TW" sz="1800" i="1">
                              <a:latin typeface="Cambria Math"/>
                            </a:rPr>
                          </m:ctrlPr>
                        </m:sSubPr>
                        <m:e>
                          <m:r>
                            <m:rPr>
                              <m:sty m:val="p"/>
                            </m:rPr>
                            <a:rPr lang="en-US" altLang="zh-TW" sz="1800">
                              <a:latin typeface="Cambria Math"/>
                            </a:rPr>
                            <m:t>E</m:t>
                          </m:r>
                        </m:e>
                        <m:sub>
                          <m:r>
                            <m:rPr>
                              <m:sty m:val="p"/>
                            </m:rPr>
                            <a:rPr lang="en-US" altLang="zh-TW" sz="1800">
                              <a:latin typeface="Cambria Math"/>
                            </a:rPr>
                            <m:t>T</m:t>
                          </m:r>
                        </m:sub>
                      </m:sSub>
                      <m:d>
                        <m:dPr>
                          <m:ctrlPr>
                            <a:rPr lang="zh-TW" altLang="zh-TW" sz="1800" i="1">
                              <a:latin typeface="Cambria Math"/>
                            </a:rPr>
                          </m:ctrlPr>
                        </m:dPr>
                        <m:e>
                          <m:r>
                            <m:rPr>
                              <m:sty m:val="p"/>
                            </m:rPr>
                            <a:rPr lang="en-US" altLang="zh-TW" sz="1800">
                              <a:latin typeface="Cambria Math"/>
                            </a:rPr>
                            <m:t>y</m:t>
                          </m:r>
                          <m:r>
                            <a:rPr lang="en-US" altLang="zh-TW" sz="1800">
                              <a:latin typeface="Cambria Math"/>
                            </a:rPr>
                            <m:t>%</m:t>
                          </m:r>
                        </m:e>
                      </m:d>
                      <m:r>
                        <a:rPr lang="en-US" altLang="zh-TW" sz="1800">
                          <a:latin typeface="Cambria Math"/>
                        </a:rPr>
                        <m:t>=</m:t>
                      </m:r>
                      <m:func>
                        <m:funcPr>
                          <m:ctrlPr>
                            <a:rPr lang="zh-TW" altLang="zh-TW" sz="1800" i="1">
                              <a:latin typeface="Cambria Math"/>
                            </a:rPr>
                          </m:ctrlPr>
                        </m:funcPr>
                        <m:fName>
                          <m:r>
                            <m:rPr>
                              <m:sty m:val="p"/>
                            </m:rPr>
                            <a:rPr lang="en-US" altLang="zh-TW" sz="1800">
                              <a:latin typeface="Cambria Math"/>
                            </a:rPr>
                            <m:t>max</m:t>
                          </m:r>
                        </m:fName>
                        <m:e>
                          <m:d>
                            <m:dPr>
                              <m:begChr m:val="["/>
                              <m:endChr m:val="]"/>
                              <m:ctrlPr>
                                <a:rPr lang="zh-TW" altLang="zh-TW" sz="1800" i="1">
                                  <a:latin typeface="Cambria Math"/>
                                </a:rPr>
                              </m:ctrlPr>
                            </m:dPr>
                            <m:e>
                              <m:d>
                                <m:dPr>
                                  <m:ctrlPr>
                                    <a:rPr lang="zh-TW" altLang="zh-TW" sz="1800" i="1">
                                      <a:latin typeface="Cambria Math"/>
                                    </a:rPr>
                                  </m:ctrlPr>
                                </m:dPr>
                                <m:e>
                                  <m:sSub>
                                    <m:sSubPr>
                                      <m:ctrlPr>
                                        <a:rPr lang="zh-TW" altLang="zh-TW" sz="1800" i="1">
                                          <a:latin typeface="Cambria Math"/>
                                        </a:rPr>
                                      </m:ctrlPr>
                                    </m:sSubPr>
                                    <m:e>
                                      <m:r>
                                        <m:rPr>
                                          <m:sty m:val="p"/>
                                        </m:rPr>
                                        <a:rPr lang="en-US" altLang="zh-TW" sz="1800">
                                          <a:latin typeface="Cambria Math"/>
                                        </a:rPr>
                                        <m:t>V</m:t>
                                      </m:r>
                                    </m:e>
                                    <m:sub>
                                      <m:r>
                                        <m:rPr>
                                          <m:sty m:val="p"/>
                                        </m:rPr>
                                        <a:rPr lang="en-US" altLang="zh-TW" sz="1800">
                                          <a:latin typeface="Cambria Math"/>
                                        </a:rPr>
                                        <m:t>T</m:t>
                                      </m:r>
                                    </m:sub>
                                  </m:sSub>
                                  <m:r>
                                    <a:rPr lang="en-US" altLang="zh-TW" sz="1800">
                                      <a:latin typeface="Cambria Math"/>
                                    </a:rPr>
                                    <m:t>+</m:t>
                                  </m:r>
                                  <m:sSub>
                                    <m:sSubPr>
                                      <m:ctrlPr>
                                        <a:rPr lang="zh-TW" altLang="zh-TW" sz="1800" i="1">
                                          <a:latin typeface="Cambria Math"/>
                                        </a:rPr>
                                      </m:ctrlPr>
                                    </m:sSubPr>
                                    <m:e>
                                      <m:r>
                                        <m:rPr>
                                          <m:sty m:val="p"/>
                                        </m:rPr>
                                        <a:rPr lang="en-US" altLang="zh-TW" sz="1800">
                                          <a:latin typeface="Cambria Math"/>
                                        </a:rPr>
                                        <m:t>δ</m:t>
                                      </m:r>
                                    </m:e>
                                    <m:sub>
                                      <m:r>
                                        <m:rPr>
                                          <m:sty m:val="p"/>
                                        </m:rPr>
                                        <a:rPr lang="en-US" altLang="zh-TW" sz="1800">
                                          <a:latin typeface="Cambria Math"/>
                                        </a:rPr>
                                        <m:t>T</m:t>
                                      </m:r>
                                    </m:sub>
                                  </m:sSub>
                                </m:e>
                              </m:d>
                              <m:r>
                                <a:rPr lang="en-US" altLang="zh-TW" sz="1800" i="1">
                                  <a:latin typeface="Cambria Math"/>
                                </a:rPr>
                                <m:t>−</m:t>
                              </m:r>
                              <m:sSub>
                                <m:sSubPr>
                                  <m:ctrlPr>
                                    <a:rPr lang="zh-TW" altLang="zh-TW" sz="1800" i="1">
                                      <a:latin typeface="Cambria Math"/>
                                    </a:rPr>
                                  </m:ctrlPr>
                                </m:sSubPr>
                                <m:e>
                                  <m:r>
                                    <m:rPr>
                                      <m:sty m:val="p"/>
                                    </m:rPr>
                                    <a:rPr lang="en-US" altLang="zh-TW" sz="1800">
                                      <a:latin typeface="Cambria Math"/>
                                    </a:rPr>
                                    <m:t>N</m:t>
                                  </m:r>
                                </m:e>
                                <m:sub>
                                  <m:r>
                                    <m:rPr>
                                      <m:sty m:val="p"/>
                                    </m:rPr>
                                    <a:rPr lang="en-US" altLang="zh-TW" sz="1800">
                                      <a:latin typeface="Cambria Math"/>
                                    </a:rPr>
                                    <m:t>B</m:t>
                                  </m:r>
                                </m:sub>
                              </m:sSub>
                              <m:r>
                                <a:rPr lang="en-US" altLang="zh-TW" sz="1800" i="1">
                                  <a:latin typeface="Cambria Math"/>
                                </a:rPr>
                                <m:t>∗</m:t>
                              </m:r>
                              <m:sSub>
                                <m:sSubPr>
                                  <m:ctrlPr>
                                    <a:rPr lang="zh-TW" altLang="zh-TW" sz="1800" i="1">
                                      <a:latin typeface="Cambria Math"/>
                                    </a:rPr>
                                  </m:ctrlPr>
                                </m:sSubPr>
                                <m:e>
                                  <m:r>
                                    <m:rPr>
                                      <m:sty m:val="p"/>
                                    </m:rPr>
                                    <a:rPr lang="en-US" altLang="zh-TW" sz="1800">
                                      <a:latin typeface="Cambria Math"/>
                                    </a:rPr>
                                    <m:t>F</m:t>
                                  </m:r>
                                </m:e>
                                <m:sub>
                                  <m:r>
                                    <m:rPr>
                                      <m:sty m:val="p"/>
                                    </m:rPr>
                                    <a:rPr lang="en-US" altLang="zh-TW" sz="1800">
                                      <a:latin typeface="Cambria Math"/>
                                    </a:rPr>
                                    <m:t>B</m:t>
                                  </m:r>
                                </m:sub>
                              </m:sSub>
                              <m:r>
                                <a:rPr lang="en-US" altLang="zh-TW" sz="1800" i="1">
                                  <a:latin typeface="Cambria Math"/>
                                </a:rPr>
                                <m:t>∗</m:t>
                              </m:r>
                              <m:d>
                                <m:dPr>
                                  <m:ctrlPr>
                                    <a:rPr lang="zh-TW" altLang="zh-TW" sz="1800" i="1">
                                      <a:latin typeface="Cambria Math"/>
                                    </a:rPr>
                                  </m:ctrlPr>
                                </m:dPr>
                                <m:e>
                                  <m:r>
                                    <a:rPr lang="en-US" altLang="zh-TW" sz="1800">
                                      <a:latin typeface="Cambria Math"/>
                                    </a:rPr>
                                    <m:t>1+</m:t>
                                  </m:r>
                                  <m:sSub>
                                    <m:sSubPr>
                                      <m:ctrlPr>
                                        <a:rPr lang="zh-TW" altLang="zh-TW" sz="1800" i="1">
                                          <a:latin typeface="Cambria Math"/>
                                        </a:rPr>
                                      </m:ctrlPr>
                                    </m:sSubPr>
                                    <m:e>
                                      <m:r>
                                        <m:rPr>
                                          <m:sty m:val="p"/>
                                        </m:rPr>
                                        <a:rPr lang="en-US" altLang="zh-TW" sz="1800">
                                          <a:latin typeface="Cambria Math"/>
                                        </a:rPr>
                                        <m:t>C</m:t>
                                      </m:r>
                                    </m:e>
                                    <m:sub>
                                      <m:r>
                                        <m:rPr>
                                          <m:sty m:val="p"/>
                                        </m:rPr>
                                        <a:rPr lang="en-US" altLang="zh-TW" sz="1800">
                                          <a:latin typeface="Cambria Math"/>
                                        </a:rPr>
                                        <m:t>B</m:t>
                                      </m:r>
                                    </m:sub>
                                  </m:sSub>
                                  <m:r>
                                    <a:rPr lang="en-US" altLang="zh-TW" sz="1800" i="1">
                                      <a:latin typeface="Cambria Math"/>
                                    </a:rPr>
                                    <m:t>∗</m:t>
                                  </m:r>
                                  <m:d>
                                    <m:dPr>
                                      <m:ctrlPr>
                                        <a:rPr lang="zh-TW" altLang="zh-TW" sz="1800" i="1">
                                          <a:latin typeface="Cambria Math"/>
                                        </a:rPr>
                                      </m:ctrlPr>
                                    </m:dPr>
                                    <m:e>
                                      <m:r>
                                        <a:rPr lang="en-US" altLang="zh-TW" sz="1800">
                                          <a:latin typeface="Cambria Math"/>
                                        </a:rPr>
                                        <m:t>1</m:t>
                                      </m:r>
                                      <m:r>
                                        <a:rPr lang="en-US" altLang="zh-TW" sz="1800" i="1">
                                          <a:latin typeface="Cambria Math"/>
                                        </a:rPr>
                                        <m:t>−</m:t>
                                      </m:r>
                                      <m:r>
                                        <m:rPr>
                                          <m:sty m:val="p"/>
                                        </m:rPr>
                                        <a:rPr lang="en-US" altLang="zh-TW" sz="1800">
                                          <a:latin typeface="Cambria Math"/>
                                        </a:rPr>
                                        <m:t>τ</m:t>
                                      </m:r>
                                    </m:e>
                                  </m:d>
                                  <m:r>
                                    <a:rPr lang="en-US" altLang="zh-TW" sz="1800" i="1">
                                      <a:latin typeface="Cambria Math"/>
                                    </a:rPr>
                                    <m:t>∗</m:t>
                                  </m:r>
                                  <m:r>
                                    <a:rPr lang="en-US" altLang="zh-TW" sz="1800">
                                      <a:latin typeface="Cambria Math"/>
                                    </a:rPr>
                                    <m:t>∆</m:t>
                                  </m:r>
                                  <m:r>
                                    <m:rPr>
                                      <m:sty m:val="p"/>
                                    </m:rPr>
                                    <a:rPr lang="en-US" altLang="zh-TW" sz="1800">
                                      <a:latin typeface="Cambria Math"/>
                                    </a:rPr>
                                    <m:t>t</m:t>
                                  </m:r>
                                </m:e>
                              </m:d>
                              <m:r>
                                <a:rPr lang="en-US" altLang="zh-TW" sz="1800" i="1">
                                  <a:latin typeface="Cambria Math"/>
                                </a:rPr>
                                <m:t>−</m:t>
                              </m:r>
                              <m:sSub>
                                <m:sSubPr>
                                  <m:ctrlPr>
                                    <a:rPr lang="zh-TW" altLang="zh-TW" sz="1800" i="1">
                                      <a:latin typeface="Cambria Math"/>
                                    </a:rPr>
                                  </m:ctrlPr>
                                </m:sSubPr>
                                <m:e>
                                  <m:r>
                                    <m:rPr>
                                      <m:sty m:val="p"/>
                                    </m:rPr>
                                    <a:rPr lang="en-US" altLang="zh-TW" sz="1800">
                                      <a:latin typeface="Cambria Math"/>
                                    </a:rPr>
                                    <m:t>N</m:t>
                                  </m:r>
                                </m:e>
                                <m:sub>
                                  <m:r>
                                    <m:rPr>
                                      <m:sty m:val="p"/>
                                    </m:rPr>
                                    <a:rPr lang="en-US" altLang="zh-TW" sz="1800">
                                      <a:latin typeface="Cambria Math"/>
                                    </a:rPr>
                                    <m:t>C</m:t>
                                  </m:r>
                                </m:sub>
                              </m:sSub>
                              <m:r>
                                <a:rPr lang="en-US" altLang="zh-TW" sz="1800" i="1">
                                  <a:latin typeface="Cambria Math"/>
                                </a:rPr>
                                <m:t>∗</m:t>
                              </m:r>
                              <m:d>
                                <m:dPr>
                                  <m:ctrlPr>
                                    <a:rPr lang="zh-TW" altLang="zh-TW" sz="1800" i="1">
                                      <a:latin typeface="Cambria Math"/>
                                    </a:rPr>
                                  </m:ctrlPr>
                                </m:dPr>
                                <m:e>
                                  <m:r>
                                    <a:rPr lang="en-US" altLang="zh-TW" sz="1800">
                                      <a:latin typeface="Cambria Math"/>
                                    </a:rPr>
                                    <m:t>1</m:t>
                                  </m:r>
                                  <m:r>
                                    <a:rPr lang="en-US" altLang="zh-TW" sz="1800" i="1">
                                      <a:latin typeface="Cambria Math"/>
                                    </a:rPr>
                                    <m:t>−</m:t>
                                  </m:r>
                                  <m:r>
                                    <m:rPr>
                                      <m:sty m:val="p"/>
                                    </m:rPr>
                                    <a:rPr lang="en-US" altLang="zh-TW" sz="1800">
                                      <a:latin typeface="Cambria Math"/>
                                    </a:rPr>
                                    <m:t>y</m:t>
                                  </m:r>
                                  <m:r>
                                    <a:rPr lang="en-US" altLang="zh-TW" sz="1800">
                                      <a:latin typeface="Cambria Math"/>
                                    </a:rPr>
                                    <m:t>%</m:t>
                                  </m:r>
                                </m:e>
                              </m:d>
                              <m:r>
                                <a:rPr lang="en-US" altLang="zh-TW" sz="1800" i="1">
                                  <a:latin typeface="Cambria Math"/>
                                </a:rPr>
                                <m:t>∗</m:t>
                              </m:r>
                              <m:r>
                                <m:rPr>
                                  <m:sty m:val="p"/>
                                </m:rPr>
                                <a:rPr lang="en-US" altLang="zh-TW" sz="1800">
                                  <a:latin typeface="Cambria Math"/>
                                </a:rPr>
                                <m:t>CP</m:t>
                              </m:r>
                              <m:r>
                                <a:rPr lang="en-US" altLang="zh-TW" sz="1800">
                                  <a:latin typeface="Cambria Math"/>
                                </a:rPr>
                                <m:t>  ,0</m:t>
                              </m:r>
                            </m:e>
                          </m:d>
                        </m:e>
                      </m:func>
                    </m:oMath>
                  </m:oMathPara>
                </a14:m>
                <a:endParaRPr lang="zh-TW" altLang="zh-TW" sz="1800" dirty="0"/>
              </a:p>
              <a:p>
                <a:pPr lvl="1"/>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444" t="-53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6515230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到期日時股東權益</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pPr lvl="1"/>
                <a:r>
                  <a:rPr lang="zh-TW" altLang="zh-TW" sz="1600" dirty="0"/>
                  <a:t>可轉債到期時不被</a:t>
                </a:r>
                <a:r>
                  <a:rPr lang="zh-TW" altLang="zh-TW" sz="1600" dirty="0" smtClean="0"/>
                  <a:t>贖回</a:t>
                </a:r>
                <a:r>
                  <a:rPr lang="zh-TW" altLang="en-US" sz="1600" dirty="0" smtClean="0"/>
                  <a:t>：</a:t>
                </a:r>
                <a:r>
                  <a:rPr lang="zh-TW" altLang="zh-TW" sz="1600" dirty="0"/>
                  <a:t>可轉債面額加上利息小於贖回價格，則公司不會執行贖回</a:t>
                </a:r>
                <a:r>
                  <a:rPr lang="zh-TW" altLang="zh-TW" sz="1600" dirty="0" smtClean="0"/>
                  <a:t>動作</a:t>
                </a:r>
                <a:endParaRPr lang="en-US" altLang="zh-TW" sz="1600" dirty="0" smtClean="0"/>
              </a:p>
              <a:p>
                <a:pPr marL="0" indent="0">
                  <a:buNone/>
                </a:pPr>
                <a:endParaRPr lang="en-US" altLang="zh-TW" sz="2000" i="1" dirty="0" smtClean="0"/>
              </a:p>
              <a:p>
                <a:pPr marL="0" indent="0">
                  <a:buNone/>
                </a:pPr>
                <a14:m>
                  <m:oMathPara xmlns:m="http://schemas.openxmlformats.org/officeDocument/2006/math">
                    <m:oMathParaPr>
                      <m:jc m:val="centerGroup"/>
                    </m:oMathParaPr>
                    <m:oMath xmlns:m="http://schemas.openxmlformats.org/officeDocument/2006/math">
                      <m:sSub>
                        <m:sSubPr>
                          <m:ctrlPr>
                            <a:rPr lang="zh-TW" altLang="zh-TW" sz="2000" i="1">
                              <a:latin typeface="Cambria Math"/>
                            </a:rPr>
                          </m:ctrlPr>
                        </m:sSubPr>
                        <m:e>
                          <m:r>
                            <m:rPr>
                              <m:sty m:val="p"/>
                            </m:rPr>
                            <a:rPr lang="en-US" altLang="zh-TW" sz="2000">
                              <a:latin typeface="Cambria Math"/>
                            </a:rPr>
                            <m:t>E</m:t>
                          </m:r>
                        </m:e>
                        <m:sub>
                          <m:r>
                            <m:rPr>
                              <m:sty m:val="p"/>
                            </m:rPr>
                            <a:rPr lang="en-US" altLang="zh-TW" sz="2000">
                              <a:latin typeface="Cambria Math"/>
                            </a:rPr>
                            <m:t>T</m:t>
                          </m:r>
                        </m:sub>
                      </m:sSub>
                      <m:d>
                        <m:dPr>
                          <m:ctrlPr>
                            <a:rPr lang="zh-TW" altLang="zh-TW" sz="2000" i="1">
                              <a:latin typeface="Cambria Math"/>
                            </a:rPr>
                          </m:ctrlPr>
                        </m:dPr>
                        <m:e>
                          <m:r>
                            <m:rPr>
                              <m:sty m:val="p"/>
                            </m:rPr>
                            <a:rPr lang="en-US" altLang="zh-TW" sz="2000">
                              <a:latin typeface="Cambria Math"/>
                            </a:rPr>
                            <m:t>y</m:t>
                          </m:r>
                          <m:r>
                            <a:rPr lang="en-US" altLang="zh-TW" sz="2000">
                              <a:latin typeface="Cambria Math"/>
                            </a:rPr>
                            <m:t>%</m:t>
                          </m:r>
                        </m:e>
                      </m:d>
                      <m:r>
                        <a:rPr lang="en-US" altLang="zh-TW" sz="2000">
                          <a:latin typeface="Cambria Math"/>
                        </a:rPr>
                        <m:t>=</m:t>
                      </m:r>
                      <m:func>
                        <m:funcPr>
                          <m:ctrlPr>
                            <a:rPr lang="zh-TW" altLang="zh-TW" sz="2000" i="1">
                              <a:latin typeface="Cambria Math"/>
                            </a:rPr>
                          </m:ctrlPr>
                        </m:funcPr>
                        <m:fName>
                          <m:r>
                            <m:rPr>
                              <m:sty m:val="p"/>
                            </m:rPr>
                            <a:rPr lang="en-US" altLang="zh-TW" sz="2000">
                              <a:latin typeface="Cambria Math"/>
                            </a:rPr>
                            <m:t>max</m:t>
                          </m:r>
                        </m:fName>
                        <m:e>
                          <m:d>
                            <m:dPr>
                              <m:begChr m:val="["/>
                              <m:endChr m:val="]"/>
                              <m:ctrlPr>
                                <a:rPr lang="zh-TW" altLang="zh-TW" sz="2000" i="1">
                                  <a:latin typeface="Cambria Math"/>
                                </a:rPr>
                              </m:ctrlPr>
                            </m:dPr>
                            <m:e>
                              <m:d>
                                <m:dPr>
                                  <m:ctrlPr>
                                    <a:rPr lang="zh-TW" altLang="zh-TW" sz="2000" i="1">
                                      <a:latin typeface="Cambria Math"/>
                                    </a:rPr>
                                  </m:ctrlPr>
                                </m:dPr>
                                <m:e>
                                  <m:sSub>
                                    <m:sSubPr>
                                      <m:ctrlPr>
                                        <a:rPr lang="zh-TW" altLang="zh-TW" sz="2000" i="1">
                                          <a:latin typeface="Cambria Math"/>
                                        </a:rPr>
                                      </m:ctrlPr>
                                    </m:sSubPr>
                                    <m:e>
                                      <m:r>
                                        <m:rPr>
                                          <m:sty m:val="p"/>
                                        </m:rPr>
                                        <a:rPr lang="en-US" altLang="zh-TW" sz="2000">
                                          <a:latin typeface="Cambria Math"/>
                                        </a:rPr>
                                        <m:t>V</m:t>
                                      </m:r>
                                    </m:e>
                                    <m:sub>
                                      <m:r>
                                        <m:rPr>
                                          <m:sty m:val="p"/>
                                        </m:rPr>
                                        <a:rPr lang="en-US" altLang="zh-TW" sz="2000">
                                          <a:latin typeface="Cambria Math"/>
                                        </a:rPr>
                                        <m:t>T</m:t>
                                      </m:r>
                                    </m:sub>
                                  </m:sSub>
                                  <m:r>
                                    <a:rPr lang="en-US" altLang="zh-TW" sz="2000">
                                      <a:latin typeface="Cambria Math"/>
                                    </a:rPr>
                                    <m:t>+</m:t>
                                  </m:r>
                                  <m:sSub>
                                    <m:sSubPr>
                                      <m:ctrlPr>
                                        <a:rPr lang="zh-TW" altLang="zh-TW" sz="2000" i="1">
                                          <a:latin typeface="Cambria Math"/>
                                        </a:rPr>
                                      </m:ctrlPr>
                                    </m:sSubPr>
                                    <m:e>
                                      <m:r>
                                        <m:rPr>
                                          <m:sty m:val="p"/>
                                        </m:rPr>
                                        <a:rPr lang="en-US" altLang="zh-TW" sz="2000">
                                          <a:latin typeface="Cambria Math"/>
                                        </a:rPr>
                                        <m:t>δ</m:t>
                                      </m:r>
                                    </m:e>
                                    <m:sub>
                                      <m:r>
                                        <m:rPr>
                                          <m:sty m:val="p"/>
                                        </m:rPr>
                                        <a:rPr lang="en-US" altLang="zh-TW" sz="2000">
                                          <a:latin typeface="Cambria Math"/>
                                        </a:rPr>
                                        <m:t>T</m:t>
                                      </m:r>
                                    </m:sub>
                                  </m:sSub>
                                </m:e>
                              </m:d>
                              <m:r>
                                <a:rPr lang="en-US" altLang="zh-TW" sz="2000" i="1">
                                  <a:latin typeface="Cambria Math"/>
                                </a:rPr>
                                <m:t>−</m:t>
                              </m:r>
                              <m:sSub>
                                <m:sSubPr>
                                  <m:ctrlPr>
                                    <a:rPr lang="zh-TW" altLang="zh-TW" sz="2000" i="1">
                                      <a:latin typeface="Cambria Math"/>
                                    </a:rPr>
                                  </m:ctrlPr>
                                </m:sSubPr>
                                <m:e>
                                  <m:r>
                                    <m:rPr>
                                      <m:sty m:val="p"/>
                                    </m:rPr>
                                    <a:rPr lang="en-US" altLang="zh-TW" sz="2000">
                                      <a:latin typeface="Cambria Math"/>
                                    </a:rPr>
                                    <m:t>N</m:t>
                                  </m:r>
                                </m:e>
                                <m:sub>
                                  <m:r>
                                    <m:rPr>
                                      <m:sty m:val="p"/>
                                    </m:rPr>
                                    <a:rPr lang="en-US" altLang="zh-TW" sz="2000">
                                      <a:latin typeface="Cambria Math"/>
                                    </a:rPr>
                                    <m:t>B</m:t>
                                  </m:r>
                                </m:sub>
                              </m:sSub>
                              <m:r>
                                <a:rPr lang="en-US" altLang="zh-TW" sz="2000" i="1">
                                  <a:latin typeface="Cambria Math"/>
                                </a:rPr>
                                <m:t>∗</m:t>
                              </m:r>
                              <m:sSub>
                                <m:sSubPr>
                                  <m:ctrlPr>
                                    <a:rPr lang="zh-TW" altLang="zh-TW" sz="2000" i="1">
                                      <a:latin typeface="Cambria Math"/>
                                    </a:rPr>
                                  </m:ctrlPr>
                                </m:sSubPr>
                                <m:e>
                                  <m:r>
                                    <m:rPr>
                                      <m:sty m:val="p"/>
                                    </m:rPr>
                                    <a:rPr lang="en-US" altLang="zh-TW" sz="2000">
                                      <a:latin typeface="Cambria Math"/>
                                    </a:rPr>
                                    <m:t>F</m:t>
                                  </m:r>
                                </m:e>
                                <m:sub>
                                  <m:r>
                                    <m:rPr>
                                      <m:sty m:val="p"/>
                                    </m:rPr>
                                    <a:rPr lang="en-US" altLang="zh-TW" sz="2000">
                                      <a:latin typeface="Cambria Math"/>
                                    </a:rPr>
                                    <m:t>B</m:t>
                                  </m:r>
                                </m:sub>
                              </m:sSub>
                              <m:r>
                                <a:rPr lang="en-US" altLang="zh-TW" sz="2000" i="1">
                                  <a:latin typeface="Cambria Math"/>
                                </a:rPr>
                                <m:t>∗</m:t>
                              </m:r>
                              <m:d>
                                <m:dPr>
                                  <m:ctrlPr>
                                    <a:rPr lang="zh-TW" altLang="zh-TW" sz="2000" i="1">
                                      <a:latin typeface="Cambria Math"/>
                                    </a:rPr>
                                  </m:ctrlPr>
                                </m:dPr>
                                <m:e>
                                  <m:r>
                                    <a:rPr lang="en-US" altLang="zh-TW" sz="2000">
                                      <a:latin typeface="Cambria Math"/>
                                    </a:rPr>
                                    <m:t>1+</m:t>
                                  </m:r>
                                  <m:sSub>
                                    <m:sSubPr>
                                      <m:ctrlPr>
                                        <a:rPr lang="zh-TW" altLang="zh-TW" sz="2000" i="1">
                                          <a:latin typeface="Cambria Math"/>
                                        </a:rPr>
                                      </m:ctrlPr>
                                    </m:sSubPr>
                                    <m:e>
                                      <m:r>
                                        <m:rPr>
                                          <m:sty m:val="p"/>
                                        </m:rPr>
                                        <a:rPr lang="en-US" altLang="zh-TW" sz="2000">
                                          <a:latin typeface="Cambria Math"/>
                                        </a:rPr>
                                        <m:t>C</m:t>
                                      </m:r>
                                    </m:e>
                                    <m:sub>
                                      <m:r>
                                        <m:rPr>
                                          <m:sty m:val="p"/>
                                        </m:rPr>
                                        <a:rPr lang="en-US" altLang="zh-TW" sz="2000">
                                          <a:latin typeface="Cambria Math"/>
                                        </a:rPr>
                                        <m:t>B</m:t>
                                      </m:r>
                                    </m:sub>
                                  </m:sSub>
                                  <m:r>
                                    <a:rPr lang="en-US" altLang="zh-TW" sz="2000" i="1">
                                      <a:latin typeface="Cambria Math"/>
                                    </a:rPr>
                                    <m:t>∗</m:t>
                                  </m:r>
                                  <m:d>
                                    <m:dPr>
                                      <m:ctrlPr>
                                        <a:rPr lang="zh-TW" altLang="zh-TW" sz="2000" i="1">
                                          <a:latin typeface="Cambria Math"/>
                                        </a:rPr>
                                      </m:ctrlPr>
                                    </m:dPr>
                                    <m:e>
                                      <m:r>
                                        <a:rPr lang="en-US" altLang="zh-TW" sz="2000">
                                          <a:latin typeface="Cambria Math"/>
                                        </a:rPr>
                                        <m:t>1</m:t>
                                      </m:r>
                                      <m:r>
                                        <a:rPr lang="en-US" altLang="zh-TW" sz="2000" i="1">
                                          <a:latin typeface="Cambria Math"/>
                                        </a:rPr>
                                        <m:t>−</m:t>
                                      </m:r>
                                      <m:r>
                                        <m:rPr>
                                          <m:sty m:val="p"/>
                                        </m:rPr>
                                        <a:rPr lang="en-US" altLang="zh-TW" sz="2000">
                                          <a:latin typeface="Cambria Math"/>
                                        </a:rPr>
                                        <m:t>τ</m:t>
                                      </m:r>
                                    </m:e>
                                  </m:d>
                                  <m:r>
                                    <a:rPr lang="en-US" altLang="zh-TW" sz="2000" i="1">
                                      <a:latin typeface="Cambria Math"/>
                                    </a:rPr>
                                    <m:t>∗</m:t>
                                  </m:r>
                                  <m:r>
                                    <a:rPr lang="en-US" altLang="zh-TW" sz="2000">
                                      <a:latin typeface="Cambria Math"/>
                                    </a:rPr>
                                    <m:t>∆</m:t>
                                  </m:r>
                                  <m:r>
                                    <m:rPr>
                                      <m:sty m:val="p"/>
                                    </m:rPr>
                                    <a:rPr lang="en-US" altLang="zh-TW" sz="2000">
                                      <a:latin typeface="Cambria Math"/>
                                    </a:rPr>
                                    <m:t>t</m:t>
                                  </m:r>
                                </m:e>
                              </m:d>
                              <m:r>
                                <a:rPr lang="en-US" altLang="zh-TW" sz="2000" i="1">
                                  <a:latin typeface="Cambria Math"/>
                                </a:rPr>
                                <m:t>−</m:t>
                              </m:r>
                              <m:sSub>
                                <m:sSubPr>
                                  <m:ctrlPr>
                                    <a:rPr lang="zh-TW" altLang="zh-TW" sz="2000" i="1">
                                      <a:latin typeface="Cambria Math"/>
                                    </a:rPr>
                                  </m:ctrlPr>
                                </m:sSubPr>
                                <m:e>
                                  <m:r>
                                    <m:rPr>
                                      <m:sty m:val="p"/>
                                    </m:rPr>
                                    <a:rPr lang="en-US" altLang="zh-TW" sz="2000">
                                      <a:latin typeface="Cambria Math"/>
                                    </a:rPr>
                                    <m:t>N</m:t>
                                  </m:r>
                                </m:e>
                                <m:sub>
                                  <m:r>
                                    <m:rPr>
                                      <m:sty m:val="p"/>
                                    </m:rPr>
                                    <a:rPr lang="en-US" altLang="zh-TW" sz="2000">
                                      <a:latin typeface="Cambria Math"/>
                                    </a:rPr>
                                    <m:t>C</m:t>
                                  </m:r>
                                </m:sub>
                              </m:sSub>
                              <m:r>
                                <a:rPr lang="en-US" altLang="zh-TW" sz="2000" i="1">
                                  <a:latin typeface="Cambria Math"/>
                                </a:rPr>
                                <m:t>∗</m:t>
                              </m:r>
                              <m:sSub>
                                <m:sSubPr>
                                  <m:ctrlPr>
                                    <a:rPr lang="zh-TW" altLang="zh-TW" sz="2000" i="1">
                                      <a:latin typeface="Cambria Math"/>
                                    </a:rPr>
                                  </m:ctrlPr>
                                </m:sSubPr>
                                <m:e>
                                  <m:r>
                                    <m:rPr>
                                      <m:sty m:val="p"/>
                                    </m:rPr>
                                    <a:rPr lang="en-US" altLang="zh-TW" sz="2000">
                                      <a:latin typeface="Cambria Math"/>
                                    </a:rPr>
                                    <m:t>F</m:t>
                                  </m:r>
                                </m:e>
                                <m:sub>
                                  <m:r>
                                    <m:rPr>
                                      <m:sty m:val="p"/>
                                    </m:rPr>
                                    <a:rPr lang="en-US" altLang="zh-TW" sz="2000">
                                      <a:latin typeface="Cambria Math"/>
                                    </a:rPr>
                                    <m:t>C</m:t>
                                  </m:r>
                                </m:sub>
                              </m:sSub>
                              <m:r>
                                <a:rPr lang="zh-TW" altLang="en-US" sz="2000" i="1">
                                  <a:latin typeface="Cambria Math"/>
                                </a:rPr>
                                <m:t>∗</m:t>
                              </m:r>
                              <m:d>
                                <m:dPr>
                                  <m:ctrlPr>
                                    <a:rPr lang="zh-TW" altLang="zh-TW" sz="2000" i="1">
                                      <a:latin typeface="Cambria Math"/>
                                    </a:rPr>
                                  </m:ctrlPr>
                                </m:dPr>
                                <m:e>
                                  <m:r>
                                    <a:rPr lang="en-US" altLang="zh-TW" sz="2000">
                                      <a:latin typeface="Cambria Math"/>
                                    </a:rPr>
                                    <m:t>1</m:t>
                                  </m:r>
                                  <m:r>
                                    <a:rPr lang="en-US" altLang="zh-TW" sz="2000" i="1">
                                      <a:latin typeface="Cambria Math"/>
                                    </a:rPr>
                                    <m:t>−</m:t>
                                  </m:r>
                                  <m:r>
                                    <m:rPr>
                                      <m:sty m:val="p"/>
                                    </m:rPr>
                                    <a:rPr lang="en-US" altLang="zh-TW" sz="2000">
                                      <a:latin typeface="Cambria Math"/>
                                    </a:rPr>
                                    <m:t>y</m:t>
                                  </m:r>
                                  <m:r>
                                    <a:rPr lang="en-US" altLang="zh-TW" sz="2000">
                                      <a:latin typeface="Cambria Math"/>
                                    </a:rPr>
                                    <m:t>%</m:t>
                                  </m:r>
                                </m:e>
                              </m:d>
                              <m:r>
                                <a:rPr lang="en-US" altLang="zh-TW" sz="2000" i="1">
                                  <a:latin typeface="Cambria Math"/>
                                </a:rPr>
                                <m:t>∗</m:t>
                              </m:r>
                              <m:d>
                                <m:dPr>
                                  <m:ctrlPr>
                                    <a:rPr lang="zh-TW" altLang="zh-TW" sz="2000" i="1">
                                      <a:latin typeface="Cambria Math"/>
                                    </a:rPr>
                                  </m:ctrlPr>
                                </m:dPr>
                                <m:e>
                                  <m:r>
                                    <a:rPr lang="en-US" altLang="zh-TW" sz="2000">
                                      <a:latin typeface="Cambria Math"/>
                                    </a:rPr>
                                    <m:t>1+</m:t>
                                  </m:r>
                                  <m:sSub>
                                    <m:sSubPr>
                                      <m:ctrlPr>
                                        <a:rPr lang="zh-TW" altLang="zh-TW" sz="2000" i="1">
                                          <a:latin typeface="Cambria Math"/>
                                        </a:rPr>
                                      </m:ctrlPr>
                                    </m:sSubPr>
                                    <m:e>
                                      <m:r>
                                        <m:rPr>
                                          <m:sty m:val="p"/>
                                        </m:rPr>
                                        <a:rPr lang="en-US" altLang="zh-TW" sz="2000">
                                          <a:latin typeface="Cambria Math"/>
                                        </a:rPr>
                                        <m:t>C</m:t>
                                      </m:r>
                                    </m:e>
                                    <m:sub>
                                      <m:r>
                                        <m:rPr>
                                          <m:sty m:val="p"/>
                                        </m:rPr>
                                        <a:rPr lang="en-US" altLang="zh-TW" sz="2000">
                                          <a:latin typeface="Cambria Math"/>
                                        </a:rPr>
                                        <m:t>C</m:t>
                                      </m:r>
                                    </m:sub>
                                  </m:sSub>
                                  <m:r>
                                    <a:rPr lang="en-US" altLang="zh-TW" sz="2000" i="1">
                                      <a:latin typeface="Cambria Math"/>
                                    </a:rPr>
                                    <m:t>∗</m:t>
                                  </m:r>
                                  <m:d>
                                    <m:dPr>
                                      <m:ctrlPr>
                                        <a:rPr lang="zh-TW" altLang="zh-TW" sz="2000" i="1">
                                          <a:latin typeface="Cambria Math"/>
                                        </a:rPr>
                                      </m:ctrlPr>
                                    </m:dPr>
                                    <m:e>
                                      <m:r>
                                        <a:rPr lang="en-US" altLang="zh-TW" sz="2000">
                                          <a:latin typeface="Cambria Math"/>
                                        </a:rPr>
                                        <m:t>1</m:t>
                                      </m:r>
                                      <m:r>
                                        <a:rPr lang="en-US" altLang="zh-TW" sz="2000" i="1">
                                          <a:latin typeface="Cambria Math"/>
                                        </a:rPr>
                                        <m:t>−</m:t>
                                      </m:r>
                                      <m:r>
                                        <m:rPr>
                                          <m:sty m:val="p"/>
                                        </m:rPr>
                                        <a:rPr lang="en-US" altLang="zh-TW" sz="2000">
                                          <a:latin typeface="Cambria Math"/>
                                        </a:rPr>
                                        <m:t>τ</m:t>
                                      </m:r>
                                    </m:e>
                                  </m:d>
                                  <m:r>
                                    <a:rPr lang="en-US" altLang="zh-TW" sz="2000" i="1">
                                      <a:latin typeface="Cambria Math"/>
                                    </a:rPr>
                                    <m:t>∗</m:t>
                                  </m:r>
                                  <m:r>
                                    <a:rPr lang="en-US" altLang="zh-TW" sz="2000">
                                      <a:latin typeface="Cambria Math"/>
                                    </a:rPr>
                                    <m:t>∆</m:t>
                                  </m:r>
                                  <m:r>
                                    <m:rPr>
                                      <m:sty m:val="p"/>
                                    </m:rPr>
                                    <a:rPr lang="en-US" altLang="zh-TW" sz="2000">
                                      <a:latin typeface="Cambria Math"/>
                                    </a:rPr>
                                    <m:t>t</m:t>
                                  </m:r>
                                </m:e>
                              </m:d>
                              <m:r>
                                <a:rPr lang="en-US" altLang="zh-TW" sz="2000">
                                  <a:latin typeface="Cambria Math"/>
                                </a:rPr>
                                <m:t> ,0</m:t>
                              </m:r>
                            </m:e>
                          </m:d>
                        </m:e>
                      </m:func>
                    </m:oMath>
                  </m:oMathPara>
                </a14:m>
                <a:endParaRPr lang="zh-TW" altLang="zh-TW" sz="2000" dirty="0"/>
              </a:p>
              <a:p>
                <a:pPr marL="342900" lvl="1" indent="-342900">
                  <a:buFont typeface="Arial" pitchFamily="34" charset="0"/>
                  <a:buChar char="•"/>
                </a:pPr>
                <a:endParaRPr lang="en-US" altLang="zh-TW" sz="2000" dirty="0" smtClean="0"/>
              </a:p>
              <a:p>
                <a:pPr marL="342900" lvl="1" indent="-342900">
                  <a:buFont typeface="Arial" pitchFamily="34" charset="0"/>
                  <a:buChar char="•"/>
                </a:pPr>
                <a:endParaRPr lang="en-US" altLang="zh-TW" sz="2000" dirty="0"/>
              </a:p>
              <a:p>
                <a:pPr marL="342900" lvl="1" indent="-342900">
                  <a:buFont typeface="Arial" pitchFamily="34" charset="0"/>
                  <a:buChar char="•"/>
                </a:pPr>
                <a:endParaRPr lang="en-US" altLang="zh-TW" sz="2000" dirty="0" smtClean="0"/>
              </a:p>
              <a:p>
                <a:pPr marL="742950" lvl="2" indent="-342900"/>
                <a:r>
                  <a:rPr lang="zh-TW" altLang="zh-TW" sz="1600" dirty="0" smtClean="0"/>
                  <a:t>可</a:t>
                </a:r>
                <a:r>
                  <a:rPr lang="zh-TW" altLang="zh-TW" sz="1600" dirty="0"/>
                  <a:t>轉債在之前已被</a:t>
                </a:r>
                <a:r>
                  <a:rPr lang="zh-TW" altLang="zh-TW" sz="1600" dirty="0" smtClean="0"/>
                  <a:t>贖回</a:t>
                </a:r>
                <a:r>
                  <a:rPr lang="zh-TW" altLang="en-US" sz="1600" dirty="0" smtClean="0"/>
                  <a:t>：此</a:t>
                </a:r>
                <a:r>
                  <a:rPr lang="zh-TW" altLang="en-US" sz="1600" dirty="0"/>
                  <a:t>種狀況為可轉換公司債有可能在到期日之前，即發生贖回的情況，因此在這種狀況底下到期日已不存在可轉換公司債。</a:t>
                </a:r>
                <a:endParaRPr lang="en-US" altLang="zh-TW" sz="1600" dirty="0" smtClean="0"/>
              </a:p>
              <a:p>
                <a:pPr marL="0" lvl="1" indent="0">
                  <a:buNone/>
                </a:pPr>
                <a:endParaRPr lang="en-US" altLang="zh-TW" sz="2000" i="1" dirty="0" smtClean="0"/>
              </a:p>
              <a:p>
                <a:pPr marL="0" lvl="1" indent="0">
                  <a:buNone/>
                </a:pPr>
                <a14:m>
                  <m:oMathPara xmlns:m="http://schemas.openxmlformats.org/officeDocument/2006/math">
                    <m:oMathParaPr>
                      <m:jc m:val="centerGroup"/>
                    </m:oMathParaPr>
                    <m:oMath xmlns:m="http://schemas.openxmlformats.org/officeDocument/2006/math">
                      <m:sSub>
                        <m:sSubPr>
                          <m:ctrlPr>
                            <a:rPr lang="zh-TW" altLang="zh-TW" sz="2000" i="1">
                              <a:latin typeface="Cambria Math"/>
                            </a:rPr>
                          </m:ctrlPr>
                        </m:sSubPr>
                        <m:e>
                          <m:r>
                            <m:rPr>
                              <m:sty m:val="p"/>
                            </m:rPr>
                            <a:rPr lang="en-US" altLang="zh-TW" sz="2000">
                              <a:latin typeface="Cambria Math"/>
                            </a:rPr>
                            <m:t>E</m:t>
                          </m:r>
                        </m:e>
                        <m:sub>
                          <m:r>
                            <m:rPr>
                              <m:sty m:val="p"/>
                            </m:rPr>
                            <a:rPr lang="en-US" altLang="zh-TW" sz="2000">
                              <a:latin typeface="Cambria Math"/>
                            </a:rPr>
                            <m:t>T</m:t>
                          </m:r>
                        </m:sub>
                      </m:sSub>
                      <m:d>
                        <m:dPr>
                          <m:ctrlPr>
                            <a:rPr lang="zh-TW" altLang="zh-TW" sz="2000" i="1">
                              <a:latin typeface="Cambria Math"/>
                            </a:rPr>
                          </m:ctrlPr>
                        </m:dPr>
                        <m:e>
                          <m:r>
                            <m:rPr>
                              <m:sty m:val="p"/>
                            </m:rPr>
                            <a:rPr lang="en-US" altLang="zh-TW" sz="2000">
                              <a:latin typeface="Cambria Math"/>
                            </a:rPr>
                            <m:t>y</m:t>
                          </m:r>
                          <m:r>
                            <a:rPr lang="en-US" altLang="zh-TW" sz="2000">
                              <a:latin typeface="Cambria Math"/>
                            </a:rPr>
                            <m:t>%</m:t>
                          </m:r>
                        </m:e>
                      </m:d>
                      <m:r>
                        <a:rPr lang="en-US" altLang="zh-TW" sz="2000">
                          <a:latin typeface="Cambria Math"/>
                        </a:rPr>
                        <m:t>=</m:t>
                      </m:r>
                      <m:func>
                        <m:funcPr>
                          <m:ctrlPr>
                            <a:rPr lang="zh-TW" altLang="zh-TW" sz="2000" i="1">
                              <a:latin typeface="Cambria Math"/>
                            </a:rPr>
                          </m:ctrlPr>
                        </m:funcPr>
                        <m:fName>
                          <m:r>
                            <m:rPr>
                              <m:sty m:val="p"/>
                            </m:rPr>
                            <a:rPr lang="en-US" altLang="zh-TW" sz="2000">
                              <a:latin typeface="Cambria Math"/>
                            </a:rPr>
                            <m:t>max</m:t>
                          </m:r>
                        </m:fName>
                        <m:e>
                          <m:d>
                            <m:dPr>
                              <m:begChr m:val="["/>
                              <m:endChr m:val="]"/>
                              <m:ctrlPr>
                                <a:rPr lang="zh-TW" altLang="zh-TW" sz="2000" i="1">
                                  <a:latin typeface="Cambria Math"/>
                                </a:rPr>
                              </m:ctrlPr>
                            </m:dPr>
                            <m:e>
                              <m:d>
                                <m:dPr>
                                  <m:ctrlPr>
                                    <a:rPr lang="zh-TW" altLang="zh-TW" sz="2000" i="1">
                                      <a:latin typeface="Cambria Math"/>
                                    </a:rPr>
                                  </m:ctrlPr>
                                </m:dPr>
                                <m:e>
                                  <m:sSub>
                                    <m:sSubPr>
                                      <m:ctrlPr>
                                        <a:rPr lang="zh-TW" altLang="zh-TW" sz="2000" i="1">
                                          <a:latin typeface="Cambria Math"/>
                                        </a:rPr>
                                      </m:ctrlPr>
                                    </m:sSubPr>
                                    <m:e>
                                      <m:r>
                                        <m:rPr>
                                          <m:sty m:val="p"/>
                                        </m:rPr>
                                        <a:rPr lang="en-US" altLang="zh-TW" sz="2000">
                                          <a:latin typeface="Cambria Math"/>
                                        </a:rPr>
                                        <m:t>V</m:t>
                                      </m:r>
                                    </m:e>
                                    <m:sub>
                                      <m:r>
                                        <m:rPr>
                                          <m:sty m:val="p"/>
                                        </m:rPr>
                                        <a:rPr lang="en-US" altLang="zh-TW" sz="2000">
                                          <a:latin typeface="Cambria Math"/>
                                        </a:rPr>
                                        <m:t>T</m:t>
                                      </m:r>
                                    </m:sub>
                                  </m:sSub>
                                  <m:r>
                                    <a:rPr lang="en-US" altLang="zh-TW" sz="2000">
                                      <a:latin typeface="Cambria Math"/>
                                    </a:rPr>
                                    <m:t>+</m:t>
                                  </m:r>
                                  <m:sSub>
                                    <m:sSubPr>
                                      <m:ctrlPr>
                                        <a:rPr lang="zh-TW" altLang="zh-TW" sz="2000" i="1">
                                          <a:latin typeface="Cambria Math"/>
                                        </a:rPr>
                                      </m:ctrlPr>
                                    </m:sSubPr>
                                    <m:e>
                                      <m:r>
                                        <m:rPr>
                                          <m:sty m:val="p"/>
                                        </m:rPr>
                                        <a:rPr lang="en-US" altLang="zh-TW" sz="2000">
                                          <a:latin typeface="Cambria Math"/>
                                        </a:rPr>
                                        <m:t>δ</m:t>
                                      </m:r>
                                    </m:e>
                                    <m:sub>
                                      <m:r>
                                        <m:rPr>
                                          <m:sty m:val="p"/>
                                        </m:rPr>
                                        <a:rPr lang="en-US" altLang="zh-TW" sz="2000">
                                          <a:latin typeface="Cambria Math"/>
                                        </a:rPr>
                                        <m:t>T</m:t>
                                      </m:r>
                                    </m:sub>
                                  </m:sSub>
                                </m:e>
                              </m:d>
                              <m:r>
                                <a:rPr lang="en-US" altLang="zh-TW" sz="2000" i="1">
                                  <a:latin typeface="Cambria Math"/>
                                </a:rPr>
                                <m:t>−</m:t>
                              </m:r>
                              <m:sSub>
                                <m:sSubPr>
                                  <m:ctrlPr>
                                    <a:rPr lang="zh-TW" altLang="zh-TW" sz="2000" i="1">
                                      <a:latin typeface="Cambria Math"/>
                                    </a:rPr>
                                  </m:ctrlPr>
                                </m:sSubPr>
                                <m:e>
                                  <m:r>
                                    <m:rPr>
                                      <m:sty m:val="p"/>
                                    </m:rPr>
                                    <a:rPr lang="en-US" altLang="zh-TW" sz="2000">
                                      <a:latin typeface="Cambria Math"/>
                                    </a:rPr>
                                    <m:t>N</m:t>
                                  </m:r>
                                </m:e>
                                <m:sub>
                                  <m:r>
                                    <m:rPr>
                                      <m:sty m:val="p"/>
                                    </m:rPr>
                                    <a:rPr lang="en-US" altLang="zh-TW" sz="2000">
                                      <a:latin typeface="Cambria Math"/>
                                    </a:rPr>
                                    <m:t>B</m:t>
                                  </m:r>
                                </m:sub>
                              </m:sSub>
                              <m:r>
                                <a:rPr lang="en-US" altLang="zh-TW" sz="2000" i="1">
                                  <a:latin typeface="Cambria Math"/>
                                </a:rPr>
                                <m:t>∗</m:t>
                              </m:r>
                              <m:sSub>
                                <m:sSubPr>
                                  <m:ctrlPr>
                                    <a:rPr lang="zh-TW" altLang="zh-TW" sz="2000" i="1">
                                      <a:latin typeface="Cambria Math"/>
                                    </a:rPr>
                                  </m:ctrlPr>
                                </m:sSubPr>
                                <m:e>
                                  <m:r>
                                    <m:rPr>
                                      <m:sty m:val="p"/>
                                    </m:rPr>
                                    <a:rPr lang="en-US" altLang="zh-TW" sz="2000">
                                      <a:latin typeface="Cambria Math"/>
                                    </a:rPr>
                                    <m:t>F</m:t>
                                  </m:r>
                                </m:e>
                                <m:sub>
                                  <m:r>
                                    <m:rPr>
                                      <m:sty m:val="p"/>
                                    </m:rPr>
                                    <a:rPr lang="en-US" altLang="zh-TW" sz="2000">
                                      <a:latin typeface="Cambria Math"/>
                                    </a:rPr>
                                    <m:t>B</m:t>
                                  </m:r>
                                </m:sub>
                              </m:sSub>
                              <m:r>
                                <a:rPr lang="en-US" altLang="zh-TW" sz="2000" i="1">
                                  <a:latin typeface="Cambria Math"/>
                                </a:rPr>
                                <m:t>∗</m:t>
                              </m:r>
                              <m:d>
                                <m:dPr>
                                  <m:ctrlPr>
                                    <a:rPr lang="zh-TW" altLang="zh-TW" sz="2000" i="1">
                                      <a:latin typeface="Cambria Math"/>
                                    </a:rPr>
                                  </m:ctrlPr>
                                </m:dPr>
                                <m:e>
                                  <m:r>
                                    <a:rPr lang="en-US" altLang="zh-TW" sz="2000">
                                      <a:latin typeface="Cambria Math"/>
                                    </a:rPr>
                                    <m:t>1+</m:t>
                                  </m:r>
                                  <m:sSub>
                                    <m:sSubPr>
                                      <m:ctrlPr>
                                        <a:rPr lang="zh-TW" altLang="zh-TW" sz="2000" i="1">
                                          <a:latin typeface="Cambria Math"/>
                                        </a:rPr>
                                      </m:ctrlPr>
                                    </m:sSubPr>
                                    <m:e>
                                      <m:r>
                                        <m:rPr>
                                          <m:sty m:val="p"/>
                                        </m:rPr>
                                        <a:rPr lang="en-US" altLang="zh-TW" sz="2000">
                                          <a:latin typeface="Cambria Math"/>
                                        </a:rPr>
                                        <m:t>C</m:t>
                                      </m:r>
                                    </m:e>
                                    <m:sub>
                                      <m:r>
                                        <m:rPr>
                                          <m:sty m:val="p"/>
                                        </m:rPr>
                                        <a:rPr lang="en-US" altLang="zh-TW" sz="2000">
                                          <a:latin typeface="Cambria Math"/>
                                        </a:rPr>
                                        <m:t>B</m:t>
                                      </m:r>
                                    </m:sub>
                                  </m:sSub>
                                  <m:r>
                                    <a:rPr lang="en-US" altLang="zh-TW" sz="2000" i="1">
                                      <a:latin typeface="Cambria Math"/>
                                    </a:rPr>
                                    <m:t>∗</m:t>
                                  </m:r>
                                  <m:d>
                                    <m:dPr>
                                      <m:ctrlPr>
                                        <a:rPr lang="zh-TW" altLang="zh-TW" sz="2000" i="1">
                                          <a:latin typeface="Cambria Math"/>
                                        </a:rPr>
                                      </m:ctrlPr>
                                    </m:dPr>
                                    <m:e>
                                      <m:r>
                                        <a:rPr lang="en-US" altLang="zh-TW" sz="2000">
                                          <a:latin typeface="Cambria Math"/>
                                        </a:rPr>
                                        <m:t>1</m:t>
                                      </m:r>
                                      <m:r>
                                        <a:rPr lang="en-US" altLang="zh-TW" sz="2000" i="1">
                                          <a:latin typeface="Cambria Math"/>
                                        </a:rPr>
                                        <m:t>−</m:t>
                                      </m:r>
                                      <m:r>
                                        <m:rPr>
                                          <m:sty m:val="p"/>
                                        </m:rPr>
                                        <a:rPr lang="en-US" altLang="zh-TW" sz="2000">
                                          <a:latin typeface="Cambria Math"/>
                                        </a:rPr>
                                        <m:t>τ</m:t>
                                      </m:r>
                                    </m:e>
                                  </m:d>
                                  <m:r>
                                    <a:rPr lang="en-US" altLang="zh-TW" sz="2000" i="1">
                                      <a:latin typeface="Cambria Math"/>
                                    </a:rPr>
                                    <m:t>∗</m:t>
                                  </m:r>
                                  <m:r>
                                    <a:rPr lang="en-US" altLang="zh-TW" sz="2000">
                                      <a:latin typeface="Cambria Math"/>
                                    </a:rPr>
                                    <m:t>∆</m:t>
                                  </m:r>
                                  <m:r>
                                    <m:rPr>
                                      <m:sty m:val="p"/>
                                    </m:rPr>
                                    <a:rPr lang="en-US" altLang="zh-TW" sz="2000">
                                      <a:latin typeface="Cambria Math"/>
                                    </a:rPr>
                                    <m:t>t</m:t>
                                  </m:r>
                                </m:e>
                              </m:d>
                              <m:r>
                                <a:rPr lang="en-US" altLang="zh-TW" sz="2000">
                                  <a:latin typeface="Cambria Math"/>
                                </a:rPr>
                                <m:t>  ,0</m:t>
                              </m:r>
                            </m:e>
                          </m:d>
                        </m:e>
                      </m:func>
                    </m:oMath>
                  </m:oMathPara>
                </a14:m>
                <a:endParaRPr lang="zh-TW" altLang="zh-TW" sz="2000"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t="-40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547257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到期日時股東權益</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zh-TW" altLang="zh-TW" sz="2000" dirty="0"/>
                  <a:t>而到期日的股價，即為股東權益，除以原本已流通在外股數，加上新增加由可轉換公司債債權人行駛轉換權時，依據轉換比例</a:t>
                </a:r>
                <a14:m>
                  <m:oMath xmlns:m="http://schemas.openxmlformats.org/officeDocument/2006/math">
                    <m:r>
                      <a:rPr lang="zh-TW" altLang="zh-TW" sz="2000">
                        <a:latin typeface="Cambria Math"/>
                      </a:rPr>
                      <m:t> </m:t>
                    </m:r>
                    <m:r>
                      <m:rPr>
                        <m:sty m:val="p"/>
                      </m:rPr>
                      <a:rPr lang="en-US" altLang="zh-TW" sz="2000">
                        <a:latin typeface="Cambria Math"/>
                      </a:rPr>
                      <m:t>γ</m:t>
                    </m:r>
                    <m:r>
                      <a:rPr lang="en-US" altLang="zh-TW" sz="2000">
                        <a:latin typeface="Cambria Math"/>
                      </a:rPr>
                      <m:t> </m:t>
                    </m:r>
                  </m:oMath>
                </a14:m>
                <a:r>
                  <a:rPr lang="zh-TW" altLang="zh-TW" sz="2000" dirty="0"/>
                  <a:t>轉換而來的新股數：</a:t>
                </a:r>
                <a:endParaRPr lang="en-US" altLang="zh-TW" sz="2000" dirty="0" smtClean="0"/>
              </a:p>
              <a:p>
                <a:pPr marL="0" indent="0">
                  <a:buNone/>
                </a:pPr>
                <a:endParaRPr lang="en-US" altLang="zh-TW" sz="2000" i="1" dirty="0"/>
              </a:p>
              <a:p>
                <a:pPr marL="0" indent="0">
                  <a:buNone/>
                </a:pPr>
                <a14:m>
                  <m:oMathPara xmlns:m="http://schemas.openxmlformats.org/officeDocument/2006/math">
                    <m:oMathParaPr>
                      <m:jc m:val="centerGroup"/>
                    </m:oMathParaPr>
                    <m:oMath xmlns:m="http://schemas.openxmlformats.org/officeDocument/2006/math">
                      <m:sSub>
                        <m:sSubPr>
                          <m:ctrlPr>
                            <a:rPr lang="zh-TW" altLang="zh-TW" sz="2000" i="1">
                              <a:latin typeface="Cambria Math"/>
                            </a:rPr>
                          </m:ctrlPr>
                        </m:sSubPr>
                        <m:e>
                          <m:r>
                            <m:rPr>
                              <m:sty m:val="p"/>
                            </m:rPr>
                            <a:rPr lang="en-US" altLang="zh-TW" sz="2000">
                              <a:latin typeface="Cambria Math"/>
                            </a:rPr>
                            <m:t>StockPrice</m:t>
                          </m:r>
                        </m:e>
                        <m:sub>
                          <m:r>
                            <m:rPr>
                              <m:sty m:val="p"/>
                            </m:rPr>
                            <a:rPr lang="en-US" altLang="zh-TW" sz="2000">
                              <a:latin typeface="Cambria Math"/>
                            </a:rPr>
                            <m:t>T</m:t>
                          </m:r>
                        </m:sub>
                      </m:sSub>
                      <m:d>
                        <m:dPr>
                          <m:ctrlPr>
                            <a:rPr lang="zh-TW" altLang="zh-TW" sz="2000" i="1">
                              <a:latin typeface="Cambria Math"/>
                            </a:rPr>
                          </m:ctrlPr>
                        </m:dPr>
                        <m:e>
                          <m:r>
                            <m:rPr>
                              <m:sty m:val="p"/>
                            </m:rPr>
                            <a:rPr lang="en-US" altLang="zh-TW" sz="2000">
                              <a:latin typeface="Cambria Math"/>
                            </a:rPr>
                            <m:t>y</m:t>
                          </m:r>
                          <m:r>
                            <a:rPr lang="en-US" altLang="zh-TW" sz="2000">
                              <a:latin typeface="Cambria Math"/>
                            </a:rPr>
                            <m:t>%</m:t>
                          </m:r>
                        </m:e>
                      </m:d>
                      <m:r>
                        <a:rPr lang="en-US" altLang="zh-TW" sz="2000">
                          <a:latin typeface="Cambria Math"/>
                        </a:rPr>
                        <m:t>= </m:t>
                      </m:r>
                      <m:f>
                        <m:fPr>
                          <m:ctrlPr>
                            <a:rPr lang="zh-TW" altLang="zh-TW" sz="2000" i="1">
                              <a:latin typeface="Cambria Math"/>
                            </a:rPr>
                          </m:ctrlPr>
                        </m:fPr>
                        <m:num>
                          <m:sSub>
                            <m:sSubPr>
                              <m:ctrlPr>
                                <a:rPr lang="zh-TW" altLang="zh-TW" sz="2000" i="1">
                                  <a:latin typeface="Cambria Math"/>
                                </a:rPr>
                              </m:ctrlPr>
                            </m:sSubPr>
                            <m:e>
                              <m:r>
                                <m:rPr>
                                  <m:sty m:val="p"/>
                                </m:rPr>
                                <a:rPr lang="en-US" altLang="zh-TW" sz="2000">
                                  <a:latin typeface="Cambria Math"/>
                                </a:rPr>
                                <m:t>E</m:t>
                              </m:r>
                            </m:e>
                            <m:sub>
                              <m:r>
                                <m:rPr>
                                  <m:sty m:val="p"/>
                                </m:rPr>
                                <a:rPr lang="en-US" altLang="zh-TW" sz="2000">
                                  <a:latin typeface="Cambria Math"/>
                                </a:rPr>
                                <m:t>T</m:t>
                              </m:r>
                            </m:sub>
                          </m:sSub>
                          <m:d>
                            <m:dPr>
                              <m:ctrlPr>
                                <a:rPr lang="zh-TW" altLang="zh-TW" sz="2000" i="1">
                                  <a:latin typeface="Cambria Math"/>
                                </a:rPr>
                              </m:ctrlPr>
                            </m:dPr>
                            <m:e>
                              <m:r>
                                <m:rPr>
                                  <m:sty m:val="p"/>
                                </m:rPr>
                                <a:rPr lang="en-US" altLang="zh-TW" sz="2000">
                                  <a:latin typeface="Cambria Math"/>
                                </a:rPr>
                                <m:t>y</m:t>
                              </m:r>
                              <m:r>
                                <a:rPr lang="en-US" altLang="zh-TW" sz="2000">
                                  <a:latin typeface="Cambria Math"/>
                                </a:rPr>
                                <m:t>%</m:t>
                              </m:r>
                            </m:e>
                          </m:d>
                        </m:num>
                        <m:den>
                          <m:sSub>
                            <m:sSubPr>
                              <m:ctrlPr>
                                <a:rPr lang="zh-TW" altLang="zh-TW" sz="2000" i="1">
                                  <a:latin typeface="Cambria Math"/>
                                </a:rPr>
                              </m:ctrlPr>
                            </m:sSubPr>
                            <m:e>
                              <m:r>
                                <m:rPr>
                                  <m:sty m:val="p"/>
                                </m:rPr>
                                <a:rPr lang="en-US" altLang="zh-TW" sz="2000">
                                  <a:latin typeface="Cambria Math"/>
                                </a:rPr>
                                <m:t>N</m:t>
                              </m:r>
                            </m:e>
                            <m:sub>
                              <m:r>
                                <a:rPr lang="en-US" altLang="zh-TW" sz="2000">
                                  <a:latin typeface="Cambria Math"/>
                                </a:rPr>
                                <m:t>0</m:t>
                              </m:r>
                            </m:sub>
                          </m:sSub>
                          <m:r>
                            <a:rPr lang="en-US" altLang="zh-TW" sz="2000">
                              <a:latin typeface="Cambria Math"/>
                            </a:rPr>
                            <m:t>+</m:t>
                          </m:r>
                          <m:sSub>
                            <m:sSubPr>
                              <m:ctrlPr>
                                <a:rPr lang="zh-TW" altLang="zh-TW" sz="2000" i="1">
                                  <a:latin typeface="Cambria Math"/>
                                </a:rPr>
                              </m:ctrlPr>
                            </m:sSubPr>
                            <m:e>
                              <m:r>
                                <m:rPr>
                                  <m:sty m:val="p"/>
                                </m:rPr>
                                <a:rPr lang="en-US" altLang="zh-TW" sz="2000">
                                  <a:latin typeface="Cambria Math"/>
                                </a:rPr>
                                <m:t>N</m:t>
                              </m:r>
                            </m:e>
                            <m:sub>
                              <m:r>
                                <m:rPr>
                                  <m:sty m:val="p"/>
                                </m:rPr>
                                <a:rPr lang="en-US" altLang="zh-TW" sz="2000">
                                  <a:latin typeface="Cambria Math"/>
                                </a:rPr>
                                <m:t>C</m:t>
                              </m:r>
                            </m:sub>
                          </m:sSub>
                          <m:r>
                            <a:rPr lang="en-US" altLang="zh-TW" sz="2000" i="1">
                              <a:latin typeface="Cambria Math"/>
                            </a:rPr>
                            <m:t>∗</m:t>
                          </m:r>
                          <m:r>
                            <m:rPr>
                              <m:sty m:val="p"/>
                            </m:rPr>
                            <a:rPr lang="en-US" altLang="zh-TW" sz="2000">
                              <a:latin typeface="Cambria Math"/>
                            </a:rPr>
                            <m:t>y</m:t>
                          </m:r>
                          <m:r>
                            <a:rPr lang="en-US" altLang="zh-TW" sz="2000">
                              <a:latin typeface="Cambria Math"/>
                            </a:rPr>
                            <m:t>%</m:t>
                          </m:r>
                          <m:r>
                            <a:rPr lang="en-US" altLang="zh-TW" sz="2000" i="1">
                              <a:latin typeface="Cambria Math"/>
                            </a:rPr>
                            <m:t>∗</m:t>
                          </m:r>
                          <m:r>
                            <m:rPr>
                              <m:sty m:val="p"/>
                            </m:rPr>
                            <a:rPr lang="en-US" altLang="zh-TW" sz="2000">
                              <a:latin typeface="Cambria Math"/>
                            </a:rPr>
                            <m:t>γ</m:t>
                          </m:r>
                        </m:den>
                      </m:f>
                    </m:oMath>
                  </m:oMathPara>
                </a14:m>
                <a:endParaRPr lang="en-US" altLang="zh-TW" sz="2000" dirty="0" smtClean="0"/>
              </a:p>
              <a:p>
                <a:pPr marL="0" indent="0">
                  <a:buNone/>
                </a:pPr>
                <a:endParaRPr lang="en-US" altLang="zh-TW" sz="2000" dirty="0"/>
              </a:p>
              <a:p>
                <a:r>
                  <a:rPr lang="zh-TW" altLang="en-US" sz="2000" dirty="0"/>
                  <a:t>而此提到之股價，由於我們在考量股東權益時加入了每期支出現金 </a:t>
                </a:r>
                <a14:m>
                  <m:oMath xmlns:m="http://schemas.openxmlformats.org/officeDocument/2006/math">
                    <m:sSub>
                      <m:sSubPr>
                        <m:ctrlPr>
                          <a:rPr lang="zh-TW" altLang="zh-TW" sz="2000" i="1">
                            <a:latin typeface="Cambria Math"/>
                          </a:rPr>
                        </m:ctrlPr>
                      </m:sSubPr>
                      <m:e>
                        <m:r>
                          <m:rPr>
                            <m:sty m:val="p"/>
                          </m:rPr>
                          <a:rPr lang="en-US" altLang="zh-TW" sz="2000">
                            <a:latin typeface="Cambria Math"/>
                          </a:rPr>
                          <m:t>δ</m:t>
                        </m:r>
                      </m:e>
                      <m:sub>
                        <m:r>
                          <m:rPr>
                            <m:sty m:val="p"/>
                          </m:rPr>
                          <a:rPr lang="en-US" altLang="zh-TW" sz="2000">
                            <a:latin typeface="Cambria Math"/>
                          </a:rPr>
                          <m:t>T</m:t>
                        </m:r>
                      </m:sub>
                    </m:sSub>
                  </m:oMath>
                </a14:m>
                <a:r>
                  <a:rPr lang="zh-TW" altLang="en-US" sz="2000" dirty="0" smtClean="0"/>
                  <a:t>的</a:t>
                </a:r>
                <a:r>
                  <a:rPr lang="zh-TW" altLang="en-US" sz="2000" dirty="0"/>
                  <a:t>因素，而如果當此金額足以償付債務時，剩下的部分便會以股利的形式發給股東，而當公司債務金額過大，超過每期支出現金 </a:t>
                </a:r>
                <a14:m>
                  <m:oMath xmlns:m="http://schemas.openxmlformats.org/officeDocument/2006/math">
                    <m:sSub>
                      <m:sSubPr>
                        <m:ctrlPr>
                          <a:rPr lang="zh-TW" altLang="zh-TW" sz="2000" i="1">
                            <a:latin typeface="Cambria Math"/>
                          </a:rPr>
                        </m:ctrlPr>
                      </m:sSubPr>
                      <m:e>
                        <m:r>
                          <m:rPr>
                            <m:sty m:val="p"/>
                          </m:rPr>
                          <a:rPr lang="en-US" altLang="zh-TW" sz="2000">
                            <a:latin typeface="Cambria Math"/>
                          </a:rPr>
                          <m:t>δ</m:t>
                        </m:r>
                      </m:e>
                      <m:sub>
                        <m:r>
                          <m:rPr>
                            <m:sty m:val="p"/>
                          </m:rPr>
                          <a:rPr lang="en-US" altLang="zh-TW" sz="2000">
                            <a:latin typeface="Cambria Math"/>
                          </a:rPr>
                          <m:t>T</m:t>
                        </m:r>
                      </m:sub>
                    </m:sSub>
                  </m:oMath>
                </a14:m>
                <a:r>
                  <a:rPr lang="zh-TW" altLang="en-US" sz="2000" dirty="0" smtClean="0"/>
                  <a:t>時</a:t>
                </a:r>
                <a:r>
                  <a:rPr lang="zh-TW" altLang="en-US" sz="2000" dirty="0"/>
                  <a:t>，公司也不會發放股利，因此這邊的股價實際上已經包含了股利的價值在其中，亦即每股股價加上每股股利的價值。</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593" t="-674" r="-51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53024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en-US" dirty="0"/>
              <a:t>到期日之普通債</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zh-TW" altLang="en-US" sz="2000" dirty="0"/>
                  <a:t>普通債到期時公司必須償還面額以及利息，公司發生違約時，普通債償債順序優於可轉債，因此普通債可取得公司的剩餘價值直至取回應得金額或是公司價值歸零，因此普通債在已轉換</a:t>
                </a:r>
                <a:r>
                  <a:rPr lang="en-US" altLang="zh-TW" sz="2000" dirty="0"/>
                  <a:t>y%</a:t>
                </a:r>
                <a:r>
                  <a:rPr lang="zh-TW" altLang="en-US" sz="2000" dirty="0"/>
                  <a:t>時的價值為</a:t>
                </a:r>
                <a:r>
                  <a:rPr lang="zh-TW" altLang="en-US" sz="2000" dirty="0" smtClean="0"/>
                  <a:t>：</a:t>
                </a:r>
                <a:endParaRPr lang="en-US" altLang="zh-TW" sz="2000" dirty="0" smtClean="0"/>
              </a:p>
              <a:p>
                <a:endParaRPr lang="en-US" altLang="zh-TW" sz="2000" dirty="0"/>
              </a:p>
              <a:p>
                <a:pPr marL="0" indent="0">
                  <a:buNone/>
                </a:pPr>
                <a14:m>
                  <m:oMath xmlns:m="http://schemas.openxmlformats.org/officeDocument/2006/math">
                    <m:sSub>
                      <m:sSubPr>
                        <m:ctrlPr>
                          <a:rPr lang="zh-TW" altLang="zh-TW" sz="2000" i="1">
                            <a:latin typeface="Cambria Math"/>
                          </a:rPr>
                        </m:ctrlPr>
                      </m:sSubPr>
                      <m:e>
                        <m:r>
                          <m:rPr>
                            <m:sty m:val="p"/>
                          </m:rPr>
                          <a:rPr lang="en-US" altLang="zh-TW" sz="2000">
                            <a:latin typeface="Cambria Math"/>
                          </a:rPr>
                          <m:t>SB</m:t>
                        </m:r>
                      </m:e>
                      <m:sub>
                        <m:r>
                          <m:rPr>
                            <m:sty m:val="p"/>
                          </m:rPr>
                          <a:rPr lang="en-US" altLang="zh-TW" sz="2000">
                            <a:latin typeface="Cambria Math"/>
                          </a:rPr>
                          <m:t>T</m:t>
                        </m:r>
                      </m:sub>
                    </m:sSub>
                    <m:d>
                      <m:dPr>
                        <m:ctrlPr>
                          <a:rPr lang="zh-TW" altLang="zh-TW" sz="2000" i="1">
                            <a:latin typeface="Cambria Math"/>
                          </a:rPr>
                        </m:ctrlPr>
                      </m:dPr>
                      <m:e>
                        <m:r>
                          <m:rPr>
                            <m:sty m:val="p"/>
                          </m:rPr>
                          <a:rPr lang="en-US" altLang="zh-TW" sz="2000">
                            <a:latin typeface="Cambria Math"/>
                          </a:rPr>
                          <m:t>y</m:t>
                        </m:r>
                        <m:r>
                          <a:rPr lang="en-US" altLang="zh-TW" sz="2000">
                            <a:latin typeface="Cambria Math"/>
                          </a:rPr>
                          <m:t>%</m:t>
                        </m:r>
                      </m:e>
                    </m:d>
                  </m:oMath>
                </a14:m>
                <a:r>
                  <a:rPr lang="en-US" altLang="zh-TW" sz="2000" dirty="0"/>
                  <a:t>	</a:t>
                </a:r>
              </a:p>
              <a:p>
                <a:pPr marL="0" indent="0">
                  <a:buNone/>
                </a:pPr>
                <a:endParaRPr lang="en-US" altLang="zh-TW" sz="2000" dirty="0" smtClean="0"/>
              </a:p>
              <a:p>
                <a:pPr marL="0" indent="0">
                  <a:buNone/>
                </a:pPr>
                <a14:m>
                  <m:oMathPara xmlns:m="http://schemas.openxmlformats.org/officeDocument/2006/math">
                    <m:oMathParaPr>
                      <m:jc m:val="centerGroup"/>
                    </m:oMathParaPr>
                    <m:oMath xmlns:m="http://schemas.openxmlformats.org/officeDocument/2006/math">
                      <m:r>
                        <a:rPr lang="en-US" altLang="zh-TW" sz="2000">
                          <a:latin typeface="Cambria Math"/>
                        </a:rPr>
                        <m:t>= </m:t>
                      </m:r>
                      <m:sSub>
                        <m:sSubPr>
                          <m:ctrlPr>
                            <a:rPr lang="zh-TW" altLang="zh-TW" sz="2000" i="1">
                              <a:latin typeface="Cambria Math"/>
                            </a:rPr>
                          </m:ctrlPr>
                        </m:sSubPr>
                        <m:e>
                          <m:r>
                            <m:rPr>
                              <m:sty m:val="p"/>
                            </m:rPr>
                            <a:rPr lang="en-US" altLang="zh-TW" sz="2000">
                              <a:latin typeface="Cambria Math"/>
                            </a:rPr>
                            <m:t>N</m:t>
                          </m:r>
                        </m:e>
                        <m:sub>
                          <m:r>
                            <m:rPr>
                              <m:sty m:val="p"/>
                            </m:rPr>
                            <a:rPr lang="en-US" altLang="zh-TW" sz="2000">
                              <a:latin typeface="Cambria Math"/>
                            </a:rPr>
                            <m:t>B</m:t>
                          </m:r>
                        </m:sub>
                      </m:sSub>
                      <m:r>
                        <a:rPr lang="en-US" altLang="zh-TW" sz="2000" i="1">
                          <a:latin typeface="Cambria Math"/>
                        </a:rPr>
                        <m:t>∗</m:t>
                      </m:r>
                      <m:sSub>
                        <m:sSubPr>
                          <m:ctrlPr>
                            <a:rPr lang="zh-TW" altLang="zh-TW" sz="2000" i="1">
                              <a:latin typeface="Cambria Math"/>
                            </a:rPr>
                          </m:ctrlPr>
                        </m:sSubPr>
                        <m:e>
                          <m:r>
                            <m:rPr>
                              <m:sty m:val="p"/>
                            </m:rPr>
                            <a:rPr lang="en-US" altLang="zh-TW" sz="2000">
                              <a:latin typeface="Cambria Math"/>
                            </a:rPr>
                            <m:t>F</m:t>
                          </m:r>
                        </m:e>
                        <m:sub>
                          <m:r>
                            <m:rPr>
                              <m:sty m:val="p"/>
                            </m:rPr>
                            <a:rPr lang="en-US" altLang="zh-TW" sz="2000">
                              <a:latin typeface="Cambria Math"/>
                            </a:rPr>
                            <m:t>B</m:t>
                          </m:r>
                        </m:sub>
                      </m:sSub>
                      <m:r>
                        <a:rPr lang="en-US" altLang="zh-TW" sz="2000" i="1">
                          <a:latin typeface="Cambria Math"/>
                        </a:rPr>
                        <m:t>∗</m:t>
                      </m:r>
                      <m:d>
                        <m:dPr>
                          <m:ctrlPr>
                            <a:rPr lang="zh-TW" altLang="zh-TW" sz="2000" i="1">
                              <a:latin typeface="Cambria Math"/>
                            </a:rPr>
                          </m:ctrlPr>
                        </m:dPr>
                        <m:e>
                          <m:r>
                            <a:rPr lang="en-US" altLang="zh-TW" sz="2000">
                              <a:latin typeface="Cambria Math"/>
                            </a:rPr>
                            <m:t>1+</m:t>
                          </m:r>
                          <m:sSub>
                            <m:sSubPr>
                              <m:ctrlPr>
                                <a:rPr lang="zh-TW" altLang="zh-TW" sz="2000" i="1">
                                  <a:latin typeface="Cambria Math"/>
                                </a:rPr>
                              </m:ctrlPr>
                            </m:sSubPr>
                            <m:e>
                              <m:r>
                                <m:rPr>
                                  <m:sty m:val="p"/>
                                </m:rPr>
                                <a:rPr lang="en-US" altLang="zh-TW" sz="2000">
                                  <a:latin typeface="Cambria Math"/>
                                </a:rPr>
                                <m:t>C</m:t>
                              </m:r>
                            </m:e>
                            <m:sub>
                              <m:r>
                                <m:rPr>
                                  <m:sty m:val="p"/>
                                </m:rPr>
                                <a:rPr lang="en-US" altLang="zh-TW" sz="2000">
                                  <a:latin typeface="Cambria Math"/>
                                </a:rPr>
                                <m:t>B</m:t>
                              </m:r>
                            </m:sub>
                          </m:sSub>
                          <m:r>
                            <a:rPr lang="en-US" altLang="zh-TW" sz="2000" i="1">
                              <a:latin typeface="Cambria Math"/>
                            </a:rPr>
                            <m:t>∗</m:t>
                          </m:r>
                          <m:r>
                            <a:rPr lang="en-US" altLang="zh-TW" sz="2000">
                              <a:latin typeface="Cambria Math"/>
                            </a:rPr>
                            <m:t>∆</m:t>
                          </m:r>
                          <m:r>
                            <m:rPr>
                              <m:sty m:val="p"/>
                            </m:rPr>
                            <a:rPr lang="en-US" altLang="zh-TW" sz="2000">
                              <a:latin typeface="Cambria Math"/>
                            </a:rPr>
                            <m:t>t</m:t>
                          </m:r>
                        </m:e>
                      </m:d>
                      <m:r>
                        <a:rPr lang="en-US" altLang="zh-TW" sz="2000">
                          <a:latin typeface="Cambria Math"/>
                        </a:rPr>
                        <m:t>  ;  </m:t>
                      </m:r>
                      <m:r>
                        <m:rPr>
                          <m:sty m:val="p"/>
                        </m:rPr>
                        <a:rPr lang="en-US" altLang="zh-TW" sz="2000">
                          <a:latin typeface="Cambria Math"/>
                        </a:rPr>
                        <m:t>if</m:t>
                      </m:r>
                      <m:r>
                        <a:rPr lang="en-US" altLang="zh-TW" sz="2000">
                          <a:latin typeface="Cambria Math"/>
                        </a:rPr>
                        <m:t> </m:t>
                      </m:r>
                      <m:sSub>
                        <m:sSubPr>
                          <m:ctrlPr>
                            <a:rPr lang="zh-TW" altLang="zh-TW" sz="2000" i="1">
                              <a:latin typeface="Cambria Math"/>
                            </a:rPr>
                          </m:ctrlPr>
                        </m:sSubPr>
                        <m:e>
                          <m:r>
                            <m:rPr>
                              <m:sty m:val="p"/>
                            </m:rPr>
                            <a:rPr lang="en-US" altLang="zh-TW" sz="2000">
                              <a:latin typeface="Cambria Math"/>
                            </a:rPr>
                            <m:t>E</m:t>
                          </m:r>
                        </m:e>
                        <m:sub>
                          <m:r>
                            <m:rPr>
                              <m:sty m:val="p"/>
                            </m:rPr>
                            <a:rPr lang="en-US" altLang="zh-TW" sz="2000">
                              <a:latin typeface="Cambria Math"/>
                            </a:rPr>
                            <m:t>T</m:t>
                          </m:r>
                        </m:sub>
                      </m:sSub>
                      <m:d>
                        <m:dPr>
                          <m:ctrlPr>
                            <a:rPr lang="zh-TW" altLang="zh-TW" sz="2000" i="1">
                              <a:latin typeface="Cambria Math"/>
                            </a:rPr>
                          </m:ctrlPr>
                        </m:dPr>
                        <m:e>
                          <m:r>
                            <m:rPr>
                              <m:sty m:val="p"/>
                            </m:rPr>
                            <a:rPr lang="en-US" altLang="zh-TW" sz="2000">
                              <a:latin typeface="Cambria Math"/>
                            </a:rPr>
                            <m:t>y</m:t>
                          </m:r>
                          <m:r>
                            <a:rPr lang="en-US" altLang="zh-TW" sz="2000">
                              <a:latin typeface="Cambria Math"/>
                            </a:rPr>
                            <m:t>%</m:t>
                          </m:r>
                        </m:e>
                      </m:d>
                      <m:r>
                        <a:rPr lang="en-US" altLang="zh-TW" sz="2000">
                          <a:latin typeface="Cambria Math"/>
                        </a:rPr>
                        <m:t>&gt;0 </m:t>
                      </m:r>
                    </m:oMath>
                  </m:oMathPara>
                </a14:m>
                <a:endParaRPr lang="zh-TW" altLang="zh-TW" sz="2000" dirty="0"/>
              </a:p>
              <a:p>
                <a:pPr marL="0" indent="0">
                  <a:buNone/>
                </a:pPr>
                <a:endParaRPr lang="en-US" altLang="zh-TW" sz="2000" dirty="0" smtClean="0"/>
              </a:p>
              <a:p>
                <a:pPr marL="0" indent="0">
                  <a:buNone/>
                </a:pPr>
                <a14:m>
                  <m:oMathPara xmlns:m="http://schemas.openxmlformats.org/officeDocument/2006/math">
                    <m:oMathParaPr>
                      <m:jc m:val="centerGroup"/>
                    </m:oMathParaPr>
                    <m:oMath xmlns:m="http://schemas.openxmlformats.org/officeDocument/2006/math">
                      <m:r>
                        <a:rPr lang="en-US" altLang="zh-TW" sz="2000">
                          <a:latin typeface="Cambria Math"/>
                        </a:rPr>
                        <m:t>=</m:t>
                      </m:r>
                      <m:func>
                        <m:funcPr>
                          <m:ctrlPr>
                            <a:rPr lang="zh-TW" altLang="zh-TW" sz="2000" i="1">
                              <a:latin typeface="Cambria Math"/>
                            </a:rPr>
                          </m:ctrlPr>
                        </m:funcPr>
                        <m:fName>
                          <m:r>
                            <m:rPr>
                              <m:sty m:val="p"/>
                            </m:rPr>
                            <a:rPr lang="en-US" altLang="zh-TW" sz="2000">
                              <a:latin typeface="Cambria Math"/>
                            </a:rPr>
                            <m:t>min</m:t>
                          </m:r>
                        </m:fName>
                        <m:e>
                          <m:d>
                            <m:dPr>
                              <m:begChr m:val="["/>
                              <m:endChr m:val="]"/>
                              <m:ctrlPr>
                                <a:rPr lang="zh-TW" altLang="zh-TW" sz="2000" i="1">
                                  <a:latin typeface="Cambria Math"/>
                                </a:rPr>
                              </m:ctrlPr>
                            </m:dPr>
                            <m:e>
                              <m:d>
                                <m:dPr>
                                  <m:ctrlPr>
                                    <a:rPr lang="zh-TW" altLang="zh-TW" sz="2000" i="1">
                                      <a:latin typeface="Cambria Math"/>
                                    </a:rPr>
                                  </m:ctrlPr>
                                </m:dPr>
                                <m:e>
                                  <m:r>
                                    <a:rPr lang="en-US" altLang="zh-TW" sz="2000">
                                      <a:latin typeface="Cambria Math"/>
                                    </a:rPr>
                                    <m:t>1</m:t>
                                  </m:r>
                                  <m:r>
                                    <a:rPr lang="en-US" altLang="zh-TW" sz="2000" i="1">
                                      <a:latin typeface="Cambria Math"/>
                                    </a:rPr>
                                    <m:t>−</m:t>
                                  </m:r>
                                  <m:r>
                                    <m:rPr>
                                      <m:sty m:val="p"/>
                                    </m:rPr>
                                    <a:rPr lang="en-US" altLang="zh-TW" sz="2000">
                                      <a:latin typeface="Cambria Math"/>
                                    </a:rPr>
                                    <m:t>ρ</m:t>
                                  </m:r>
                                </m:e>
                              </m:d>
                              <m:r>
                                <a:rPr lang="en-US" altLang="zh-TW" sz="2000" i="1">
                                  <a:latin typeface="Cambria Math"/>
                                </a:rPr>
                                <m:t>∗</m:t>
                              </m:r>
                              <m:d>
                                <m:dPr>
                                  <m:ctrlPr>
                                    <a:rPr lang="zh-TW" altLang="zh-TW" sz="2000" i="1">
                                      <a:latin typeface="Cambria Math"/>
                                    </a:rPr>
                                  </m:ctrlPr>
                                </m:dPr>
                                <m:e>
                                  <m:sSub>
                                    <m:sSubPr>
                                      <m:ctrlPr>
                                        <a:rPr lang="zh-TW" altLang="zh-TW" sz="2000" i="1">
                                          <a:latin typeface="Cambria Math"/>
                                        </a:rPr>
                                      </m:ctrlPr>
                                    </m:sSubPr>
                                    <m:e>
                                      <m:r>
                                        <m:rPr>
                                          <m:sty m:val="p"/>
                                        </m:rPr>
                                        <a:rPr lang="en-US" altLang="zh-TW" sz="2000">
                                          <a:latin typeface="Cambria Math"/>
                                        </a:rPr>
                                        <m:t>V</m:t>
                                      </m:r>
                                    </m:e>
                                    <m:sub>
                                      <m:r>
                                        <m:rPr>
                                          <m:sty m:val="p"/>
                                        </m:rPr>
                                        <a:rPr lang="en-US" altLang="zh-TW" sz="2000">
                                          <a:latin typeface="Cambria Math"/>
                                        </a:rPr>
                                        <m:t>T</m:t>
                                      </m:r>
                                    </m:sub>
                                  </m:sSub>
                                  <m:r>
                                    <a:rPr lang="en-US" altLang="zh-TW" sz="2000">
                                      <a:latin typeface="Cambria Math"/>
                                    </a:rPr>
                                    <m:t>+</m:t>
                                  </m:r>
                                  <m:sSub>
                                    <m:sSubPr>
                                      <m:ctrlPr>
                                        <a:rPr lang="zh-TW" altLang="zh-TW" sz="2000" i="1">
                                          <a:latin typeface="Cambria Math"/>
                                        </a:rPr>
                                      </m:ctrlPr>
                                    </m:sSubPr>
                                    <m:e>
                                      <m:r>
                                        <m:rPr>
                                          <m:sty m:val="p"/>
                                        </m:rPr>
                                        <a:rPr lang="en-US" altLang="zh-TW" sz="2000">
                                          <a:latin typeface="Cambria Math"/>
                                        </a:rPr>
                                        <m:t>δ</m:t>
                                      </m:r>
                                    </m:e>
                                    <m:sub>
                                      <m:r>
                                        <m:rPr>
                                          <m:sty m:val="p"/>
                                        </m:rPr>
                                        <a:rPr lang="en-US" altLang="zh-TW" sz="2000">
                                          <a:latin typeface="Cambria Math"/>
                                        </a:rPr>
                                        <m:t>T</m:t>
                                      </m:r>
                                    </m:sub>
                                  </m:sSub>
                                </m:e>
                              </m:d>
                              <m:r>
                                <a:rPr lang="en-US" altLang="zh-TW" sz="2000">
                                  <a:latin typeface="Cambria Math"/>
                                </a:rPr>
                                <m:t> , </m:t>
                              </m:r>
                              <m:sSub>
                                <m:sSubPr>
                                  <m:ctrlPr>
                                    <a:rPr lang="zh-TW" altLang="zh-TW" sz="2000" i="1">
                                      <a:latin typeface="Cambria Math"/>
                                    </a:rPr>
                                  </m:ctrlPr>
                                </m:sSubPr>
                                <m:e>
                                  <m:r>
                                    <m:rPr>
                                      <m:sty m:val="p"/>
                                    </m:rPr>
                                    <a:rPr lang="en-US" altLang="zh-TW" sz="2000">
                                      <a:latin typeface="Cambria Math"/>
                                    </a:rPr>
                                    <m:t>N</m:t>
                                  </m:r>
                                </m:e>
                                <m:sub>
                                  <m:r>
                                    <m:rPr>
                                      <m:sty m:val="p"/>
                                    </m:rPr>
                                    <a:rPr lang="en-US" altLang="zh-TW" sz="2000">
                                      <a:latin typeface="Cambria Math"/>
                                    </a:rPr>
                                    <m:t>B</m:t>
                                  </m:r>
                                </m:sub>
                              </m:sSub>
                              <m:r>
                                <a:rPr lang="en-US" altLang="zh-TW" sz="2000" i="1">
                                  <a:latin typeface="Cambria Math"/>
                                </a:rPr>
                                <m:t>∗</m:t>
                              </m:r>
                              <m:sSub>
                                <m:sSubPr>
                                  <m:ctrlPr>
                                    <a:rPr lang="zh-TW" altLang="zh-TW" sz="2000" i="1">
                                      <a:latin typeface="Cambria Math"/>
                                    </a:rPr>
                                  </m:ctrlPr>
                                </m:sSubPr>
                                <m:e>
                                  <m:r>
                                    <m:rPr>
                                      <m:sty m:val="p"/>
                                    </m:rPr>
                                    <a:rPr lang="en-US" altLang="zh-TW" sz="2000">
                                      <a:latin typeface="Cambria Math"/>
                                    </a:rPr>
                                    <m:t>F</m:t>
                                  </m:r>
                                </m:e>
                                <m:sub>
                                  <m:r>
                                    <m:rPr>
                                      <m:sty m:val="p"/>
                                    </m:rPr>
                                    <a:rPr lang="en-US" altLang="zh-TW" sz="2000">
                                      <a:latin typeface="Cambria Math"/>
                                    </a:rPr>
                                    <m:t>B</m:t>
                                  </m:r>
                                </m:sub>
                              </m:sSub>
                              <m:r>
                                <a:rPr lang="en-US" altLang="zh-TW" sz="2000" i="1">
                                  <a:latin typeface="Cambria Math"/>
                                </a:rPr>
                                <m:t>∗</m:t>
                              </m:r>
                              <m:d>
                                <m:dPr>
                                  <m:ctrlPr>
                                    <a:rPr lang="zh-TW" altLang="zh-TW" sz="2000" i="1">
                                      <a:latin typeface="Cambria Math"/>
                                    </a:rPr>
                                  </m:ctrlPr>
                                </m:dPr>
                                <m:e>
                                  <m:r>
                                    <a:rPr lang="en-US" altLang="zh-TW" sz="2000">
                                      <a:latin typeface="Cambria Math"/>
                                    </a:rPr>
                                    <m:t>1+</m:t>
                                  </m:r>
                                  <m:sSub>
                                    <m:sSubPr>
                                      <m:ctrlPr>
                                        <a:rPr lang="zh-TW" altLang="zh-TW" sz="2000" i="1">
                                          <a:latin typeface="Cambria Math"/>
                                        </a:rPr>
                                      </m:ctrlPr>
                                    </m:sSubPr>
                                    <m:e>
                                      <m:r>
                                        <m:rPr>
                                          <m:sty m:val="p"/>
                                        </m:rPr>
                                        <a:rPr lang="en-US" altLang="zh-TW" sz="2000">
                                          <a:latin typeface="Cambria Math"/>
                                        </a:rPr>
                                        <m:t>C</m:t>
                                      </m:r>
                                    </m:e>
                                    <m:sub>
                                      <m:r>
                                        <m:rPr>
                                          <m:sty m:val="p"/>
                                        </m:rPr>
                                        <a:rPr lang="en-US" altLang="zh-TW" sz="2000">
                                          <a:latin typeface="Cambria Math"/>
                                        </a:rPr>
                                        <m:t>B</m:t>
                                      </m:r>
                                    </m:sub>
                                  </m:sSub>
                                  <m:r>
                                    <a:rPr lang="en-US" altLang="zh-TW" sz="2000" i="1">
                                      <a:latin typeface="Cambria Math"/>
                                    </a:rPr>
                                    <m:t>∗</m:t>
                                  </m:r>
                                  <m:r>
                                    <a:rPr lang="en-US" altLang="zh-TW" sz="2000">
                                      <a:latin typeface="Cambria Math"/>
                                    </a:rPr>
                                    <m:t>∆</m:t>
                                  </m:r>
                                  <m:r>
                                    <m:rPr>
                                      <m:sty m:val="p"/>
                                    </m:rPr>
                                    <a:rPr lang="en-US" altLang="zh-TW" sz="2000">
                                      <a:latin typeface="Cambria Math"/>
                                    </a:rPr>
                                    <m:t>t</m:t>
                                  </m:r>
                                </m:e>
                              </m:d>
                            </m:e>
                          </m:d>
                        </m:e>
                      </m:func>
                      <m:r>
                        <a:rPr lang="en-US" altLang="zh-TW" sz="2000">
                          <a:latin typeface="Cambria Math"/>
                        </a:rPr>
                        <m:t>  ;  </m:t>
                      </m:r>
                      <m:r>
                        <m:rPr>
                          <m:sty m:val="p"/>
                        </m:rPr>
                        <a:rPr lang="en-US" altLang="zh-TW" sz="2000">
                          <a:latin typeface="Cambria Math"/>
                        </a:rPr>
                        <m:t>if</m:t>
                      </m:r>
                      <m:r>
                        <a:rPr lang="en-US" altLang="zh-TW" sz="2000">
                          <a:latin typeface="Cambria Math"/>
                        </a:rPr>
                        <m:t> </m:t>
                      </m:r>
                      <m:sSub>
                        <m:sSubPr>
                          <m:ctrlPr>
                            <a:rPr lang="zh-TW" altLang="zh-TW" sz="2000" i="1">
                              <a:latin typeface="Cambria Math"/>
                            </a:rPr>
                          </m:ctrlPr>
                        </m:sSubPr>
                        <m:e>
                          <m:r>
                            <m:rPr>
                              <m:sty m:val="p"/>
                            </m:rPr>
                            <a:rPr lang="en-US" altLang="zh-TW" sz="2000">
                              <a:latin typeface="Cambria Math"/>
                            </a:rPr>
                            <m:t>E</m:t>
                          </m:r>
                        </m:e>
                        <m:sub>
                          <m:r>
                            <m:rPr>
                              <m:sty m:val="p"/>
                            </m:rPr>
                            <a:rPr lang="en-US" altLang="zh-TW" sz="2000">
                              <a:latin typeface="Cambria Math"/>
                            </a:rPr>
                            <m:t>T</m:t>
                          </m:r>
                        </m:sub>
                      </m:sSub>
                      <m:d>
                        <m:dPr>
                          <m:ctrlPr>
                            <a:rPr lang="zh-TW" altLang="zh-TW" sz="2000" i="1">
                              <a:latin typeface="Cambria Math"/>
                            </a:rPr>
                          </m:ctrlPr>
                        </m:dPr>
                        <m:e>
                          <m:r>
                            <m:rPr>
                              <m:sty m:val="p"/>
                            </m:rPr>
                            <a:rPr lang="en-US" altLang="zh-TW" sz="2000">
                              <a:latin typeface="Cambria Math"/>
                            </a:rPr>
                            <m:t>y</m:t>
                          </m:r>
                          <m:r>
                            <a:rPr lang="en-US" altLang="zh-TW" sz="2000">
                              <a:latin typeface="Cambria Math"/>
                            </a:rPr>
                            <m:t>%</m:t>
                          </m:r>
                        </m:e>
                      </m:d>
                      <m:r>
                        <a:rPr lang="en-US" altLang="zh-TW" sz="2000">
                          <a:latin typeface="Cambria Math"/>
                        </a:rPr>
                        <m:t> ≤0</m:t>
                      </m:r>
                    </m:oMath>
                  </m:oMathPara>
                </a14:m>
                <a:endParaRPr lang="zh-TW" altLang="zh-TW" sz="2000" dirty="0"/>
              </a:p>
              <a:p>
                <a:endParaRPr lang="zh-TW" altLang="en-US" sz="20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593" t="-674"/>
                </a:stretch>
              </a:blipFill>
            </p:spPr>
            <p:txBody>
              <a:bodyPr/>
              <a:lstStyle/>
              <a:p>
                <a:r>
                  <a:rPr lang="zh-TW" altLang="en-US">
                    <a:noFill/>
                  </a:rPr>
                  <a:t> </a:t>
                </a:r>
              </a:p>
            </p:txBody>
          </p:sp>
        </mc:Fallback>
      </mc:AlternateContent>
      <p:sp>
        <p:nvSpPr>
          <p:cNvPr id="4" name="左大括弧 3"/>
          <p:cNvSpPr/>
          <p:nvPr/>
        </p:nvSpPr>
        <p:spPr>
          <a:xfrm>
            <a:off x="611560" y="3645024"/>
            <a:ext cx="144016" cy="93610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2548682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到期日之可轉換公司債</a:t>
            </a:r>
          </a:p>
        </p:txBody>
      </p:sp>
      <p:sp>
        <p:nvSpPr>
          <p:cNvPr id="3" name="內容版面配置區 2"/>
          <p:cNvSpPr>
            <a:spLocks noGrp="1"/>
          </p:cNvSpPr>
          <p:nvPr>
            <p:ph idx="1"/>
          </p:nvPr>
        </p:nvSpPr>
        <p:spPr/>
        <p:txBody>
          <a:bodyPr>
            <a:normAutofit/>
          </a:bodyPr>
          <a:lstStyle/>
          <a:p>
            <a:r>
              <a:rPr lang="zh-TW" altLang="en-US" sz="2000" dirty="0"/>
              <a:t>由於可轉債有可贖回的性質，因此在討論可轉債價值時，一樣需要分為是否有被贖回的情況來討論</a:t>
            </a:r>
            <a:r>
              <a:rPr lang="zh-TW" altLang="en-US" sz="2000" dirty="0" smtClean="0"/>
              <a:t>：</a:t>
            </a:r>
            <a:endParaRPr lang="en-US" altLang="zh-TW" sz="2000" dirty="0" smtClean="0"/>
          </a:p>
          <a:p>
            <a:pPr lvl="1"/>
            <a:endParaRPr lang="en-US" altLang="zh-TW" sz="1600" dirty="0" smtClean="0"/>
          </a:p>
          <a:p>
            <a:pPr lvl="1"/>
            <a:r>
              <a:rPr lang="zh-TW" altLang="zh-TW" sz="1600" dirty="0" smtClean="0"/>
              <a:t>可</a:t>
            </a:r>
            <a:r>
              <a:rPr lang="zh-TW" altLang="zh-TW" sz="1600" dirty="0"/>
              <a:t>轉債在到期日被</a:t>
            </a:r>
            <a:r>
              <a:rPr lang="zh-TW" altLang="zh-TW" sz="1600" dirty="0" smtClean="0"/>
              <a:t>贖回</a:t>
            </a:r>
            <a:r>
              <a:rPr lang="zh-TW" altLang="en-US" sz="1600" dirty="0" smtClean="0"/>
              <a:t>：</a:t>
            </a:r>
            <a:r>
              <a:rPr lang="zh-TW" altLang="zh-TW" sz="1600" dirty="0"/>
              <a:t>如未轉換之可轉債面額加上利息高於贖回價格時，公司會選擇贖回可轉債，此時可轉債價值為贖回價格加上已經轉換為股票部分的價值</a:t>
            </a:r>
            <a:r>
              <a:rPr lang="zh-TW" altLang="zh-TW" sz="1600" dirty="0" smtClean="0"/>
              <a:t>。</a:t>
            </a:r>
            <a:endParaRPr lang="en-US" altLang="zh-TW" sz="1600" dirty="0" smtClean="0"/>
          </a:p>
          <a:p>
            <a:pPr lvl="1"/>
            <a:r>
              <a:rPr lang="zh-TW" altLang="en-US" sz="1600" dirty="0"/>
              <a:t>當公司違約時，可轉債由於償債順序低於普通債，故必須等待到普通債持有人取回應得債務後，剩餘價值才開始分配到可轉債持有</a:t>
            </a:r>
            <a:r>
              <a:rPr lang="zh-TW" altLang="en-US" sz="1600" dirty="0" smtClean="0"/>
              <a:t>人。</a:t>
            </a:r>
            <a:endParaRPr lang="en-US" altLang="zh-TW" sz="1600" dirty="0" smtClean="0"/>
          </a:p>
          <a:p>
            <a:pPr lvl="1"/>
            <a:endParaRPr lang="en-US" altLang="zh-TW" sz="1600" dirty="0"/>
          </a:p>
          <a:p>
            <a:pPr lvl="1"/>
            <a:endParaRPr lang="zh-TW" altLang="zh-TW" sz="16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7307" y="4149080"/>
            <a:ext cx="7733526"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左大括弧 3"/>
          <p:cNvSpPr/>
          <p:nvPr/>
        </p:nvSpPr>
        <p:spPr>
          <a:xfrm>
            <a:off x="2051720" y="4293096"/>
            <a:ext cx="72008" cy="115212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3604763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到期日之可轉換公司債</a:t>
            </a:r>
          </a:p>
        </p:txBody>
      </p:sp>
      <p:sp>
        <p:nvSpPr>
          <p:cNvPr id="3" name="內容版面配置區 2"/>
          <p:cNvSpPr>
            <a:spLocks noGrp="1"/>
          </p:cNvSpPr>
          <p:nvPr>
            <p:ph idx="1"/>
          </p:nvPr>
        </p:nvSpPr>
        <p:spPr>
          <a:xfrm>
            <a:off x="467544" y="1412776"/>
            <a:ext cx="8229600" cy="4525963"/>
          </a:xfrm>
        </p:spPr>
        <p:txBody>
          <a:bodyPr/>
          <a:lstStyle/>
          <a:p>
            <a:pPr lvl="1"/>
            <a:r>
              <a:rPr lang="zh-TW" altLang="zh-TW" sz="1600" dirty="0" smtClean="0"/>
              <a:t>可</a:t>
            </a:r>
            <a:r>
              <a:rPr lang="zh-TW" altLang="zh-TW" sz="1600" dirty="0"/>
              <a:t>轉債在到期日未被</a:t>
            </a:r>
            <a:r>
              <a:rPr lang="zh-TW" altLang="zh-TW" sz="1600" dirty="0" smtClean="0"/>
              <a:t>贖回</a:t>
            </a:r>
            <a:r>
              <a:rPr lang="zh-TW" altLang="en-US" sz="1600" dirty="0" smtClean="0"/>
              <a:t>：</a:t>
            </a:r>
            <a:r>
              <a:rPr lang="zh-TW" altLang="zh-TW" sz="1600" dirty="0"/>
              <a:t>如未轉換之可轉債面額加上利息低於贖回價格時，公司會選擇不贖回可轉</a:t>
            </a:r>
            <a:r>
              <a:rPr lang="zh-TW" altLang="zh-TW" sz="1600" dirty="0" smtClean="0"/>
              <a:t>債</a:t>
            </a:r>
            <a:r>
              <a:rPr lang="zh-TW" altLang="en-US" sz="1600" dirty="0" smtClean="0"/>
              <a:t>，此時</a:t>
            </a:r>
            <a:r>
              <a:rPr lang="zh-TW" altLang="en-US" sz="1600" dirty="0"/>
              <a:t>的可轉換公司債價值則為尚未轉換為股票的部分可轉債之面額加上利息，並且加上轉換為股票之比例的</a:t>
            </a:r>
            <a:r>
              <a:rPr lang="zh-TW" altLang="en-US" sz="1600" dirty="0" smtClean="0"/>
              <a:t>價值。</a:t>
            </a:r>
            <a:endParaRPr lang="zh-TW" altLang="zh-TW" sz="1600" dirty="0"/>
          </a:p>
          <a:p>
            <a:pPr marL="457200" lvl="1" indent="0">
              <a:buNone/>
            </a:pPr>
            <a:endParaRPr lang="en-US" altLang="zh-TW" dirty="0" smtClean="0"/>
          </a:p>
          <a:p>
            <a:pPr lvl="1"/>
            <a:endParaRPr lang="en-US" altLang="zh-TW" dirty="0"/>
          </a:p>
          <a:p>
            <a:pPr lvl="1"/>
            <a:endParaRPr lang="en-US" altLang="zh-TW" dirty="0" smtClean="0"/>
          </a:p>
          <a:p>
            <a:pPr lvl="1"/>
            <a:endParaRPr lang="en-US" altLang="zh-TW" sz="1600" dirty="0" smtClean="0"/>
          </a:p>
          <a:p>
            <a:pPr lvl="1"/>
            <a:r>
              <a:rPr lang="zh-TW" altLang="en-US" sz="1600" dirty="0" smtClean="0"/>
              <a:t>而</a:t>
            </a:r>
            <a:r>
              <a:rPr lang="zh-TW" altLang="en-US" sz="1600" dirty="0"/>
              <a:t>如果在到期日來臨之前可轉債便被贖回，可轉債已不存在，故價值為零</a:t>
            </a:r>
            <a:r>
              <a:rPr lang="zh-TW" altLang="en-US" sz="1600" dirty="0" smtClean="0"/>
              <a:t>。</a:t>
            </a:r>
            <a:endParaRPr lang="en-US" altLang="zh-TW" sz="1600" dirty="0"/>
          </a:p>
          <a:p>
            <a:pPr lvl="1"/>
            <a:endParaRPr lang="en-US" altLang="zh-TW" sz="1600" dirty="0"/>
          </a:p>
          <a:p>
            <a:r>
              <a:rPr lang="zh-TW" altLang="zh-TW" sz="2000" b="1" dirty="0"/>
              <a:t>最佳轉換比例</a:t>
            </a:r>
            <a:endParaRPr lang="zh-TW" altLang="zh-TW" sz="2000" dirty="0"/>
          </a:p>
          <a:p>
            <a:pPr lvl="1"/>
            <a:r>
              <a:rPr lang="zh-TW" altLang="zh-TW" sz="1600" dirty="0"/>
              <a:t>而各時點的最佳轉換比例即為可轉換公司債持有人在考慮將可轉換公司債價值最大化時所決定之轉換</a:t>
            </a:r>
            <a:r>
              <a:rPr lang="zh-TW" altLang="zh-TW" sz="1600" dirty="0" smtClean="0"/>
              <a:t>比例。</a:t>
            </a:r>
            <a:endParaRPr lang="zh-TW" altLang="zh-TW" sz="1600" dirty="0"/>
          </a:p>
          <a:p>
            <a:pPr lvl="1"/>
            <a:endParaRPr lang="en-US" altLang="zh-TW" sz="16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2420888"/>
            <a:ext cx="5800144"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888" y="5661248"/>
            <a:ext cx="7075712" cy="92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左大括弧 3"/>
          <p:cNvSpPr/>
          <p:nvPr/>
        </p:nvSpPr>
        <p:spPr>
          <a:xfrm>
            <a:off x="2627784" y="2852936"/>
            <a:ext cx="72008" cy="108012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3485426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到期日之前的股東權益</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zh-TW" altLang="en-US" sz="2000" dirty="0" smtClean="0"/>
                  <a:t>而在討論到期日之前的股東權益時，一樣因為可轉債的性質，可分成三種情況來分別討論：</a:t>
                </a:r>
                <a:endParaRPr lang="en-US" altLang="zh-TW" sz="2000" dirty="0" smtClean="0"/>
              </a:p>
              <a:p>
                <a:pPr lvl="1"/>
                <a:r>
                  <a:rPr lang="zh-TW" altLang="zh-TW" sz="1600" dirty="0"/>
                  <a:t>可轉換公司債在當期被</a:t>
                </a:r>
                <a:r>
                  <a:rPr lang="zh-TW" altLang="zh-TW" sz="1600" dirty="0" smtClean="0"/>
                  <a:t>贖回</a:t>
                </a:r>
                <a:endParaRPr lang="en-US" altLang="zh-TW" sz="1600" dirty="0" smtClean="0"/>
              </a:p>
              <a:p>
                <a:pPr lvl="2"/>
                <a:r>
                  <a:rPr lang="zh-TW" altLang="zh-TW" sz="1200" dirty="0"/>
                  <a:t>當仍未轉換成為股票的可轉債的未來期望折現值價值大於贖回價格</a:t>
                </a:r>
                <a:r>
                  <a:rPr lang="zh-TW" altLang="zh-TW" sz="1200" dirty="0" smtClean="0"/>
                  <a:t>時</a:t>
                </a:r>
                <a:endParaRPr lang="en-US" altLang="zh-TW" sz="1200" dirty="0" smtClean="0"/>
              </a:p>
              <a:p>
                <a:pPr lvl="2"/>
                <a:endParaRPr lang="en-US" altLang="zh-TW" sz="1200" dirty="0"/>
              </a:p>
              <a:p>
                <a:pPr lvl="2"/>
                <a:endParaRPr lang="en-US" altLang="zh-TW" sz="1200" dirty="0" smtClean="0"/>
              </a:p>
              <a:p>
                <a:pPr lvl="2"/>
                <a:endParaRPr lang="en-US" altLang="zh-TW" sz="1200" dirty="0"/>
              </a:p>
              <a:p>
                <a:pPr lvl="2"/>
                <a:endParaRPr lang="en-US" altLang="zh-TW" sz="1200" dirty="0" smtClean="0"/>
              </a:p>
              <a:p>
                <a:pPr lvl="2"/>
                <a:endParaRPr lang="en-US" altLang="zh-TW" sz="1200" dirty="0"/>
              </a:p>
              <a:p>
                <a:pPr lvl="2"/>
                <a:endParaRPr lang="en-US" altLang="zh-TW" sz="1200" dirty="0" smtClean="0"/>
              </a:p>
              <a:p>
                <a:pPr lvl="2"/>
                <a:endParaRPr lang="en-US" altLang="zh-TW" sz="1200" dirty="0"/>
              </a:p>
              <a:p>
                <a:pPr lvl="2"/>
                <a:endParaRPr lang="en-US" altLang="zh-TW" sz="1200" dirty="0" smtClean="0"/>
              </a:p>
              <a:p>
                <a:pPr lvl="2"/>
                <a:endParaRPr lang="en-US" altLang="zh-TW" sz="1200" dirty="0"/>
              </a:p>
              <a:p>
                <a:pPr lvl="2"/>
                <a:endParaRPr lang="en-US" altLang="zh-TW" sz="1200" dirty="0" smtClean="0"/>
              </a:p>
              <a:p>
                <a:pPr lvl="2"/>
                <a:endParaRPr lang="en-US" altLang="zh-TW" sz="1200" dirty="0"/>
              </a:p>
              <a:p>
                <a:pPr lvl="2"/>
                <a:r>
                  <a:rPr lang="zh-TW" altLang="zh-TW" sz="1200" dirty="0"/>
                  <a:t>而當中的</a:t>
                </a:r>
                <a14:m>
                  <m:oMath xmlns:m="http://schemas.openxmlformats.org/officeDocument/2006/math">
                    <m:sSub>
                      <m:sSubPr>
                        <m:ctrlPr>
                          <a:rPr lang="zh-TW" altLang="zh-TW" sz="1200" i="1">
                            <a:latin typeface="Cambria Math"/>
                          </a:rPr>
                        </m:ctrlPr>
                      </m:sSubPr>
                      <m:e>
                        <m:r>
                          <m:rPr>
                            <m:sty m:val="p"/>
                          </m:rPr>
                          <a:rPr lang="en-US" altLang="zh-TW" sz="1200">
                            <a:latin typeface="Cambria Math"/>
                          </a:rPr>
                          <m:t>S</m:t>
                        </m:r>
                      </m:e>
                      <m:sub>
                        <m:r>
                          <m:rPr>
                            <m:sty m:val="p"/>
                          </m:rPr>
                          <a:rPr lang="en-US" altLang="zh-TW" sz="1200">
                            <a:latin typeface="Cambria Math"/>
                          </a:rPr>
                          <m:t>t</m:t>
                        </m:r>
                        <m:r>
                          <a:rPr lang="en-US" altLang="zh-TW" sz="1200">
                            <a:latin typeface="Cambria Math"/>
                          </a:rPr>
                          <m:t>+1,</m:t>
                        </m:r>
                        <m:r>
                          <m:rPr>
                            <m:sty m:val="p"/>
                          </m:rPr>
                          <a:rPr lang="en-US" altLang="zh-TW" sz="1200">
                            <a:latin typeface="Cambria Math"/>
                          </a:rPr>
                          <m:t>u</m:t>
                        </m:r>
                      </m:sub>
                    </m:sSub>
                    <m:d>
                      <m:dPr>
                        <m:ctrlPr>
                          <a:rPr lang="zh-TW" altLang="zh-TW" sz="1200" i="1">
                            <a:latin typeface="Cambria Math"/>
                          </a:rPr>
                        </m:ctrlPr>
                      </m:dPr>
                      <m:e>
                        <m:r>
                          <a:rPr lang="en-US" altLang="zh-TW" sz="1200" b="0" i="1" smtClean="0">
                            <a:latin typeface="Cambria Math"/>
                          </a:rPr>
                          <m:t>𝑦</m:t>
                        </m:r>
                        <m:r>
                          <a:rPr lang="en-US" altLang="zh-TW" sz="1200" b="0" i="1" smtClean="0">
                            <a:latin typeface="Cambria Math"/>
                          </a:rPr>
                          <m:t>%</m:t>
                        </m:r>
                      </m:e>
                    </m:d>
                  </m:oMath>
                </a14:m>
                <a:r>
                  <a:rPr lang="zh-TW" altLang="zh-TW" sz="1200" dirty="0"/>
                  <a:t>以及</a:t>
                </a:r>
                <a14:m>
                  <m:oMath xmlns:m="http://schemas.openxmlformats.org/officeDocument/2006/math">
                    <m:sSub>
                      <m:sSubPr>
                        <m:ctrlPr>
                          <a:rPr lang="zh-TW" altLang="zh-TW" sz="1200" i="1">
                            <a:latin typeface="Cambria Math"/>
                          </a:rPr>
                        </m:ctrlPr>
                      </m:sSubPr>
                      <m:e>
                        <m:r>
                          <m:rPr>
                            <m:sty m:val="p"/>
                          </m:rPr>
                          <a:rPr lang="en-US" altLang="zh-TW" sz="1200">
                            <a:latin typeface="Cambria Math"/>
                          </a:rPr>
                          <m:t>S</m:t>
                        </m:r>
                      </m:e>
                      <m:sub>
                        <m:r>
                          <m:rPr>
                            <m:sty m:val="p"/>
                          </m:rPr>
                          <a:rPr lang="en-US" altLang="zh-TW" sz="1200">
                            <a:latin typeface="Cambria Math"/>
                          </a:rPr>
                          <m:t>t</m:t>
                        </m:r>
                        <m:r>
                          <a:rPr lang="en-US" altLang="zh-TW" sz="1200">
                            <a:latin typeface="Cambria Math"/>
                          </a:rPr>
                          <m:t>+1,</m:t>
                        </m:r>
                        <m:r>
                          <m:rPr>
                            <m:sty m:val="p"/>
                          </m:rPr>
                          <a:rPr lang="en-US" altLang="zh-TW" sz="1200">
                            <a:latin typeface="Cambria Math"/>
                          </a:rPr>
                          <m:t>d</m:t>
                        </m:r>
                      </m:sub>
                    </m:sSub>
                    <m:d>
                      <m:dPr>
                        <m:ctrlPr>
                          <a:rPr lang="zh-TW" altLang="zh-TW" sz="1200" i="1">
                            <a:latin typeface="Cambria Math"/>
                          </a:rPr>
                        </m:ctrlPr>
                      </m:dPr>
                      <m:e>
                        <m:r>
                          <a:rPr lang="en-US" altLang="zh-TW" sz="1200" b="0" i="1" smtClean="0">
                            <a:latin typeface="Cambria Math"/>
                          </a:rPr>
                          <m:t>𝑦</m:t>
                        </m:r>
                        <m:r>
                          <a:rPr lang="en-US" altLang="zh-TW" sz="1200" b="0" i="1" smtClean="0">
                            <a:latin typeface="Cambria Math"/>
                          </a:rPr>
                          <m:t>%</m:t>
                        </m:r>
                      </m:e>
                    </m:d>
                  </m:oMath>
                </a14:m>
                <a:r>
                  <a:rPr lang="zh-TW" altLang="zh-TW" sz="1200" dirty="0"/>
                  <a:t>由於在此時點已經決定贖回，因此參照的</a:t>
                </a:r>
                <a:r>
                  <a:rPr lang="zh-TW" altLang="zh-TW" sz="1200" dirty="0" smtClean="0"/>
                  <a:t>下一</a:t>
                </a:r>
                <a:endParaRPr lang="en-US" altLang="zh-TW" sz="1200" dirty="0" smtClean="0"/>
              </a:p>
              <a:p>
                <a:pPr marL="914400" lvl="2" indent="0">
                  <a:buNone/>
                </a:pPr>
                <a:r>
                  <a:rPr lang="zh-TW" altLang="en-US" sz="1200" dirty="0" smtClean="0"/>
                  <a:t>      </a:t>
                </a:r>
                <a:r>
                  <a:rPr lang="zh-TW" altLang="zh-TW" sz="1200" dirty="0" smtClean="0"/>
                  <a:t>期</a:t>
                </a:r>
                <a:r>
                  <a:rPr lang="zh-TW" altLang="zh-TW" sz="1200" dirty="0"/>
                  <a:t>股價為「之前已贖回」的股價</a:t>
                </a:r>
                <a:endParaRPr lang="en-US" altLang="zh-TW" sz="1200" dirty="0" smtClean="0"/>
              </a:p>
              <a:p>
                <a:pPr lvl="2"/>
                <a:endParaRPr lang="zh-TW" altLang="zh-TW" sz="1200" dirty="0"/>
              </a:p>
              <a:p>
                <a:pPr lvl="1"/>
                <a:endParaRPr lang="en-US" altLang="zh-TW" sz="1600" dirty="0" smtClean="0"/>
              </a:p>
              <a:p>
                <a:pPr lvl="1"/>
                <a:endParaRPr lang="en-US" altLang="zh-TW" sz="1600" dirty="0"/>
              </a:p>
              <a:p>
                <a:pPr lvl="1"/>
                <a:endParaRPr lang="en-US" altLang="zh-TW" sz="1600" dirty="0" smtClean="0"/>
              </a:p>
              <a:p>
                <a:pPr lvl="1"/>
                <a:endParaRPr lang="en-US" altLang="zh-TW" sz="1600" dirty="0"/>
              </a:p>
              <a:p>
                <a:pPr lvl="1"/>
                <a:endParaRPr lang="en-US" altLang="zh-TW" sz="1600" dirty="0" smtClean="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593" t="-674"/>
                </a:stretch>
              </a:blipFill>
            </p:spPr>
            <p:txBody>
              <a:bodyPr/>
              <a:lstStyle/>
              <a:p>
                <a:r>
                  <a:rPr lang="zh-TW" altLang="en-US">
                    <a:noFill/>
                  </a:rPr>
                  <a:t> </a:t>
                </a:r>
              </a:p>
            </p:txBody>
          </p:sp>
        </mc:Fallback>
      </mc:AlternateContent>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356992"/>
            <a:ext cx="8568952" cy="1489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62445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到期日之前的股東權益</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457200" y="1340768"/>
                <a:ext cx="8229600" cy="4525963"/>
              </a:xfrm>
            </p:spPr>
            <p:txBody>
              <a:bodyPr/>
              <a:lstStyle/>
              <a:p>
                <a:pPr lvl="1"/>
                <a:r>
                  <a:rPr lang="zh-TW" altLang="zh-TW" sz="1600" dirty="0">
                    <a:solidFill>
                      <a:prstClr val="black"/>
                    </a:solidFill>
                  </a:rPr>
                  <a:t>可轉換公司債在當期不贖回</a:t>
                </a:r>
                <a:endParaRPr lang="en-US" altLang="zh-TW" sz="1600" dirty="0">
                  <a:solidFill>
                    <a:prstClr val="black"/>
                  </a:solidFill>
                </a:endParaRPr>
              </a:p>
              <a:p>
                <a:pPr lvl="2"/>
                <a:r>
                  <a:rPr lang="zh-TW" altLang="zh-TW" sz="1200" dirty="0">
                    <a:solidFill>
                      <a:prstClr val="black"/>
                    </a:solidFill>
                  </a:rPr>
                  <a:t>當仍未轉換成為股票的可轉債的未來期望折現值價值低於贖回價格</a:t>
                </a:r>
                <a:endParaRPr lang="en-US" altLang="zh-TW" sz="1200" dirty="0">
                  <a:solidFill>
                    <a:prstClr val="black"/>
                  </a:solidFill>
                </a:endParaRPr>
              </a:p>
              <a:p>
                <a:pPr lvl="1"/>
                <a:endParaRPr lang="en-US" altLang="zh-TW" sz="1600" dirty="0" smtClean="0">
                  <a:solidFill>
                    <a:prstClr val="black"/>
                  </a:solidFill>
                </a:endParaRPr>
              </a:p>
              <a:p>
                <a:pPr lvl="1"/>
                <a:endParaRPr lang="en-US" altLang="zh-TW" sz="1600" dirty="0">
                  <a:solidFill>
                    <a:prstClr val="black"/>
                  </a:solidFill>
                </a:endParaRPr>
              </a:p>
              <a:p>
                <a:pPr lvl="1"/>
                <a:endParaRPr lang="en-US" altLang="zh-TW" sz="1600" dirty="0" smtClean="0">
                  <a:solidFill>
                    <a:prstClr val="black"/>
                  </a:solidFill>
                </a:endParaRPr>
              </a:p>
              <a:p>
                <a:pPr lvl="1"/>
                <a:endParaRPr lang="en-US" altLang="zh-TW" sz="1600" dirty="0">
                  <a:solidFill>
                    <a:prstClr val="black"/>
                  </a:solidFill>
                </a:endParaRPr>
              </a:p>
              <a:p>
                <a:pPr lvl="1"/>
                <a:endParaRPr lang="en-US" altLang="zh-TW" sz="1600" dirty="0" smtClean="0">
                  <a:solidFill>
                    <a:prstClr val="black"/>
                  </a:solidFill>
                </a:endParaRPr>
              </a:p>
              <a:p>
                <a:pPr lvl="1"/>
                <a:endParaRPr lang="en-US" altLang="zh-TW" sz="1600" dirty="0">
                  <a:solidFill>
                    <a:prstClr val="black"/>
                  </a:solidFill>
                </a:endParaRPr>
              </a:p>
              <a:p>
                <a:pPr lvl="1"/>
                <a:endParaRPr lang="en-US" altLang="zh-TW" sz="1600" dirty="0" smtClean="0">
                  <a:solidFill>
                    <a:prstClr val="black"/>
                  </a:solidFill>
                </a:endParaRPr>
              </a:p>
              <a:p>
                <a:pPr lvl="2"/>
                <a:r>
                  <a:rPr lang="zh-TW" altLang="zh-TW" sz="1200" dirty="0"/>
                  <a:t>而在此的</a:t>
                </a:r>
                <a14:m>
                  <m:oMath xmlns:m="http://schemas.openxmlformats.org/officeDocument/2006/math">
                    <m:sSub>
                      <m:sSubPr>
                        <m:ctrlPr>
                          <a:rPr lang="zh-TW" altLang="zh-TW" sz="1200" i="1">
                            <a:latin typeface="Cambria Math"/>
                          </a:rPr>
                        </m:ctrlPr>
                      </m:sSubPr>
                      <m:e>
                        <m:r>
                          <m:rPr>
                            <m:sty m:val="p"/>
                          </m:rPr>
                          <a:rPr lang="en-US" altLang="zh-TW" sz="1200">
                            <a:latin typeface="Cambria Math"/>
                          </a:rPr>
                          <m:t>S</m:t>
                        </m:r>
                      </m:e>
                      <m:sub>
                        <m:r>
                          <m:rPr>
                            <m:sty m:val="p"/>
                          </m:rPr>
                          <a:rPr lang="en-US" altLang="zh-TW" sz="1200">
                            <a:latin typeface="Cambria Math"/>
                          </a:rPr>
                          <m:t>t</m:t>
                        </m:r>
                        <m:r>
                          <a:rPr lang="en-US" altLang="zh-TW" sz="1200">
                            <a:latin typeface="Cambria Math"/>
                          </a:rPr>
                          <m:t>+1,</m:t>
                        </m:r>
                        <m:r>
                          <m:rPr>
                            <m:sty m:val="p"/>
                          </m:rPr>
                          <a:rPr lang="en-US" altLang="zh-TW" sz="1200">
                            <a:latin typeface="Cambria Math"/>
                          </a:rPr>
                          <m:t>u</m:t>
                        </m:r>
                      </m:sub>
                    </m:sSub>
                    <m:d>
                      <m:dPr>
                        <m:ctrlPr>
                          <a:rPr lang="zh-TW" altLang="zh-TW" sz="1200" i="1">
                            <a:latin typeface="Cambria Math"/>
                          </a:rPr>
                        </m:ctrlPr>
                      </m:dPr>
                      <m:e>
                        <m:sSub>
                          <m:sSubPr>
                            <m:ctrlPr>
                              <a:rPr lang="zh-TW" altLang="zh-TW" sz="1200" i="1">
                                <a:latin typeface="Cambria Math"/>
                              </a:rPr>
                            </m:ctrlPr>
                          </m:sSubPr>
                          <m:e>
                            <m:r>
                              <a:rPr lang="en-US" altLang="zh-TW" sz="1200" i="1">
                                <a:latin typeface="Cambria Math"/>
                              </a:rPr>
                              <m:t>𝛼</m:t>
                            </m:r>
                          </m:e>
                          <m:sub>
                            <m:r>
                              <a:rPr lang="en-US" altLang="zh-TW" sz="1200" i="1">
                                <a:latin typeface="Cambria Math"/>
                              </a:rPr>
                              <m:t>𝑡</m:t>
                            </m:r>
                            <m:r>
                              <a:rPr lang="en-US" altLang="zh-TW" sz="1200" i="1">
                                <a:latin typeface="Cambria Math"/>
                              </a:rPr>
                              <m:t>+1,</m:t>
                            </m:r>
                            <m:r>
                              <a:rPr lang="en-US" altLang="zh-TW" sz="1200" i="1">
                                <a:latin typeface="Cambria Math"/>
                              </a:rPr>
                              <m:t>𝑢</m:t>
                            </m:r>
                          </m:sub>
                        </m:sSub>
                      </m:e>
                    </m:d>
                  </m:oMath>
                </a14:m>
                <a:r>
                  <a:rPr lang="zh-TW" altLang="zh-TW" sz="1200" dirty="0"/>
                  <a:t>以及</a:t>
                </a:r>
                <a14:m>
                  <m:oMath xmlns:m="http://schemas.openxmlformats.org/officeDocument/2006/math">
                    <m:sSub>
                      <m:sSubPr>
                        <m:ctrlPr>
                          <a:rPr lang="zh-TW" altLang="zh-TW" sz="1200" i="1">
                            <a:latin typeface="Cambria Math"/>
                          </a:rPr>
                        </m:ctrlPr>
                      </m:sSubPr>
                      <m:e>
                        <m:r>
                          <m:rPr>
                            <m:sty m:val="p"/>
                          </m:rPr>
                          <a:rPr lang="en-US" altLang="zh-TW" sz="1200">
                            <a:latin typeface="Cambria Math"/>
                          </a:rPr>
                          <m:t>S</m:t>
                        </m:r>
                      </m:e>
                      <m:sub>
                        <m:r>
                          <m:rPr>
                            <m:sty m:val="p"/>
                          </m:rPr>
                          <a:rPr lang="en-US" altLang="zh-TW" sz="1200">
                            <a:latin typeface="Cambria Math"/>
                          </a:rPr>
                          <m:t>t</m:t>
                        </m:r>
                        <m:r>
                          <a:rPr lang="en-US" altLang="zh-TW" sz="1200">
                            <a:latin typeface="Cambria Math"/>
                          </a:rPr>
                          <m:t>+1,</m:t>
                        </m:r>
                        <m:r>
                          <m:rPr>
                            <m:sty m:val="p"/>
                          </m:rPr>
                          <a:rPr lang="en-US" altLang="zh-TW" sz="1200">
                            <a:latin typeface="Cambria Math"/>
                          </a:rPr>
                          <m:t>d</m:t>
                        </m:r>
                      </m:sub>
                    </m:sSub>
                    <m:d>
                      <m:dPr>
                        <m:ctrlPr>
                          <a:rPr lang="zh-TW" altLang="zh-TW" sz="1200" i="1">
                            <a:latin typeface="Cambria Math"/>
                          </a:rPr>
                        </m:ctrlPr>
                      </m:dPr>
                      <m:e>
                        <m:sSub>
                          <m:sSubPr>
                            <m:ctrlPr>
                              <a:rPr lang="zh-TW" altLang="zh-TW" sz="1200" i="1">
                                <a:latin typeface="Cambria Math"/>
                              </a:rPr>
                            </m:ctrlPr>
                          </m:sSubPr>
                          <m:e>
                            <m:r>
                              <a:rPr lang="en-US" altLang="zh-TW" sz="1200" i="1">
                                <a:latin typeface="Cambria Math"/>
                              </a:rPr>
                              <m:t>𝛼</m:t>
                            </m:r>
                          </m:e>
                          <m:sub>
                            <m:r>
                              <a:rPr lang="en-US" altLang="zh-TW" sz="1200" i="1">
                                <a:latin typeface="Cambria Math"/>
                              </a:rPr>
                              <m:t>𝑡</m:t>
                            </m:r>
                            <m:r>
                              <a:rPr lang="en-US" altLang="zh-TW" sz="1200" i="1">
                                <a:latin typeface="Cambria Math"/>
                              </a:rPr>
                              <m:t>+1,</m:t>
                            </m:r>
                            <m:r>
                              <a:rPr lang="en-US" altLang="zh-TW" sz="1200" i="1">
                                <a:latin typeface="Cambria Math"/>
                              </a:rPr>
                              <m:t>𝑑</m:t>
                            </m:r>
                          </m:sub>
                        </m:sSub>
                      </m:e>
                    </m:d>
                  </m:oMath>
                </a14:m>
                <a:r>
                  <a:rPr lang="zh-TW" altLang="zh-TW" sz="1200" dirty="0"/>
                  <a:t>則必須要依照下一期的狀況來決定，由於我們是採取</a:t>
                </a:r>
                <a:r>
                  <a:rPr lang="en-US" altLang="zh-TW" sz="1200" dirty="0"/>
                  <a:t>Backward induction</a:t>
                </a:r>
                <a:r>
                  <a:rPr lang="zh-TW" altLang="zh-TW" sz="1200" dirty="0"/>
                  <a:t>的方式，所以如果下一期時點發生贖回，這邊所參照的股價就必須為下一期最佳轉換決策的「當期贖回」股價，否則則參照下一期的「當期不贖回」股價來進行股東權益的期望值折現。</a:t>
                </a:r>
              </a:p>
              <a:p>
                <a:pPr lvl="2"/>
                <a:endParaRPr lang="en-US" altLang="zh-TW" sz="1200" dirty="0" smtClean="0">
                  <a:solidFill>
                    <a:prstClr val="black"/>
                  </a:solidFill>
                </a:endParaRPr>
              </a:p>
              <a:p>
                <a:pPr lvl="1"/>
                <a:r>
                  <a:rPr lang="zh-TW" altLang="zh-TW" sz="1600" dirty="0" smtClean="0">
                    <a:solidFill>
                      <a:prstClr val="black"/>
                    </a:solidFill>
                  </a:rPr>
                  <a:t>可</a:t>
                </a:r>
                <a:r>
                  <a:rPr lang="zh-TW" altLang="zh-TW" sz="1600" dirty="0">
                    <a:solidFill>
                      <a:prstClr val="black"/>
                    </a:solidFill>
                  </a:rPr>
                  <a:t>轉換</a:t>
                </a:r>
                <a:r>
                  <a:rPr lang="zh-TW" altLang="zh-TW" sz="1600" dirty="0" smtClean="0">
                    <a:solidFill>
                      <a:prstClr val="black"/>
                    </a:solidFill>
                  </a:rPr>
                  <a:t>公司債在</a:t>
                </a:r>
                <a:r>
                  <a:rPr lang="zh-TW" altLang="en-US" sz="1600" dirty="0" smtClean="0">
                    <a:solidFill>
                      <a:prstClr val="black"/>
                    </a:solidFill>
                  </a:rPr>
                  <a:t>之前</a:t>
                </a:r>
                <a:r>
                  <a:rPr lang="zh-TW" altLang="en-US" sz="1600" dirty="0">
                    <a:solidFill>
                      <a:prstClr val="black"/>
                    </a:solidFill>
                  </a:rPr>
                  <a:t>已被</a:t>
                </a:r>
                <a:r>
                  <a:rPr lang="zh-TW" altLang="zh-TW" sz="1600" dirty="0" smtClean="0">
                    <a:solidFill>
                      <a:prstClr val="black"/>
                    </a:solidFill>
                  </a:rPr>
                  <a:t>贖回</a:t>
                </a:r>
                <a:endParaRPr lang="en-US" altLang="zh-TW" sz="1600" dirty="0" smtClean="0">
                  <a:solidFill>
                    <a:prstClr val="black"/>
                  </a:solidFill>
                </a:endParaRPr>
              </a:p>
              <a:p>
                <a:pPr lvl="2"/>
                <a:r>
                  <a:rPr lang="zh-TW" altLang="zh-TW" sz="1200" dirty="0" smtClean="0">
                    <a:solidFill>
                      <a:prstClr val="black"/>
                    </a:solidFill>
                  </a:rPr>
                  <a:t>在這種狀況之下可轉債已不存在</a:t>
                </a:r>
                <a:endParaRPr lang="zh-TW" altLang="en-US" sz="1200" dirty="0" smtClean="0">
                  <a:solidFill>
                    <a:prstClr val="black"/>
                  </a:solidFill>
                </a:endParaRPr>
              </a:p>
              <a:p>
                <a:pPr lvl="2"/>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457200" y="1340768"/>
                <a:ext cx="8229600" cy="4525963"/>
              </a:xfrm>
              <a:blipFill rotWithShape="1">
                <a:blip r:embed="rId2"/>
                <a:stretch>
                  <a:fillRect t="-539"/>
                </a:stretch>
              </a:blipFill>
            </p:spPr>
            <p:txBody>
              <a:bodyPr/>
              <a:lstStyle/>
              <a:p>
                <a:r>
                  <a:rPr lang="zh-TW" altLang="en-US">
                    <a:noFill/>
                  </a:rPr>
                  <a:t> </a:t>
                </a:r>
              </a:p>
            </p:txBody>
          </p:sp>
        </mc:Fallback>
      </mc:AlternateContent>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7073" y="1884834"/>
            <a:ext cx="574490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2097" y="5445224"/>
            <a:ext cx="6006207" cy="1043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6261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到期日之前的普通債</a:t>
            </a:r>
          </a:p>
        </p:txBody>
      </p:sp>
      <p:sp>
        <p:nvSpPr>
          <p:cNvPr id="3" name="內容版面配置區 2"/>
          <p:cNvSpPr>
            <a:spLocks noGrp="1"/>
          </p:cNvSpPr>
          <p:nvPr>
            <p:ph idx="1"/>
          </p:nvPr>
        </p:nvSpPr>
        <p:spPr/>
        <p:txBody>
          <a:bodyPr/>
          <a:lstStyle/>
          <a:p>
            <a:r>
              <a:rPr lang="zh-TW" altLang="zh-TW" sz="2000" dirty="0"/>
              <a:t>到期日之前的普通債價值，可視為領取當期債息，以及繼續持有普通債兩個部分的價值，因此當公司如果未發生違約情況，普通債價值可以普通債的未來價值做期望值折現，加上當期的利息求出；而如果公司發生違約，由於償債順序高於可轉債的特性，可轉債可優先領取公司的剩餘價值，直至取回所有應該拿回的金額為止</a:t>
            </a:r>
            <a:r>
              <a:rPr lang="zh-TW" altLang="zh-TW" sz="2000" dirty="0" smtClean="0"/>
              <a:t>：</a:t>
            </a:r>
            <a:endParaRPr lang="en-US" altLang="zh-TW" sz="2000" dirty="0" smtClean="0"/>
          </a:p>
          <a:p>
            <a:endParaRPr lang="zh-TW" altLang="zh-TW" sz="2000" dirty="0"/>
          </a:p>
          <a:p>
            <a:endParaRPr lang="zh-TW" alt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282" y="3657549"/>
            <a:ext cx="7733526"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947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introduction</a:t>
            </a:r>
            <a:endParaRPr lang="zh-TW" altLang="en-US" dirty="0"/>
          </a:p>
        </p:txBody>
      </p:sp>
      <p:sp>
        <p:nvSpPr>
          <p:cNvPr id="3" name="內容版面配置區 2"/>
          <p:cNvSpPr>
            <a:spLocks noGrp="1"/>
          </p:cNvSpPr>
          <p:nvPr>
            <p:ph idx="1"/>
          </p:nvPr>
        </p:nvSpPr>
        <p:spPr/>
        <p:txBody>
          <a:bodyPr/>
          <a:lstStyle/>
          <a:p>
            <a:pPr marL="0" lvl="0" indent="0">
              <a:spcBef>
                <a:spcPts val="0"/>
              </a:spcBef>
              <a:buNone/>
            </a:pPr>
            <a:r>
              <a:rPr lang="zh-TW" altLang="en-US" sz="1800" dirty="0">
                <a:solidFill>
                  <a:prstClr val="black"/>
                </a:solidFill>
                <a:latin typeface="+mn-ea"/>
              </a:rPr>
              <a:t>在</a:t>
            </a:r>
            <a:r>
              <a:rPr lang="en-US" altLang="zh-TW" sz="1800" dirty="0">
                <a:solidFill>
                  <a:prstClr val="black"/>
                </a:solidFill>
                <a:latin typeface="+mn-ea"/>
              </a:rPr>
              <a:t>(</a:t>
            </a:r>
            <a:r>
              <a:rPr lang="zh-TW" altLang="en-US" sz="1800" dirty="0">
                <a:solidFill>
                  <a:prstClr val="black"/>
                </a:solidFill>
                <a:latin typeface="+mn-ea"/>
              </a:rPr>
              <a:t>在稅盾與破產成本的考量下評價可轉換公司債</a:t>
            </a:r>
            <a:r>
              <a:rPr lang="en-US" altLang="zh-TW" sz="1800" dirty="0">
                <a:solidFill>
                  <a:prstClr val="black"/>
                </a:solidFill>
                <a:latin typeface="+mn-ea"/>
              </a:rPr>
              <a:t>,</a:t>
            </a:r>
            <a:r>
              <a:rPr lang="zh-TW" altLang="en-US" sz="1800" dirty="0">
                <a:solidFill>
                  <a:prstClr val="black"/>
                </a:solidFill>
                <a:latin typeface="+mn-ea"/>
              </a:rPr>
              <a:t>詹鈞傑</a:t>
            </a:r>
            <a:r>
              <a:rPr lang="en-US" altLang="zh-TW" sz="1800" dirty="0">
                <a:solidFill>
                  <a:prstClr val="black"/>
                </a:solidFill>
                <a:latin typeface="+mn-ea"/>
              </a:rPr>
              <a:t>,2011)</a:t>
            </a:r>
            <a:r>
              <a:rPr lang="zh-TW" altLang="en-US" sz="1800" dirty="0">
                <a:solidFill>
                  <a:prstClr val="black"/>
                </a:solidFill>
                <a:latin typeface="+mn-ea"/>
              </a:rPr>
              <a:t>中，討論了在加入稅盾、破產成本的考量下</a:t>
            </a:r>
            <a:r>
              <a:rPr lang="zh-TW" altLang="en-US" sz="1800" dirty="0" smtClean="0">
                <a:solidFill>
                  <a:prstClr val="black"/>
                </a:solidFill>
                <a:latin typeface="+mn-ea"/>
              </a:rPr>
              <a:t>，評價</a:t>
            </a:r>
            <a:r>
              <a:rPr lang="zh-TW" altLang="en-US" sz="1800" dirty="0">
                <a:solidFill>
                  <a:prstClr val="black"/>
                </a:solidFill>
                <a:latin typeface="+mn-ea"/>
              </a:rPr>
              <a:t>可轉換公司債的方法。</a:t>
            </a:r>
            <a:endParaRPr lang="en-US" altLang="zh-TW" sz="1800" dirty="0">
              <a:solidFill>
                <a:prstClr val="black"/>
              </a:solidFill>
              <a:latin typeface="+mn-ea"/>
            </a:endParaRPr>
          </a:p>
          <a:p>
            <a:pPr marL="0" lvl="0" indent="0">
              <a:spcBef>
                <a:spcPts val="0"/>
              </a:spcBef>
              <a:buNone/>
            </a:pPr>
            <a:endParaRPr lang="en-US" altLang="zh-TW" sz="1800" dirty="0">
              <a:solidFill>
                <a:prstClr val="black"/>
              </a:solidFill>
              <a:latin typeface="+mn-ea"/>
            </a:endParaRPr>
          </a:p>
          <a:p>
            <a:pPr marL="0" lvl="0" indent="0">
              <a:spcBef>
                <a:spcPts val="0"/>
              </a:spcBef>
              <a:buNone/>
            </a:pPr>
            <a:r>
              <a:rPr lang="zh-TW" altLang="en-US" sz="1800" dirty="0">
                <a:solidFill>
                  <a:prstClr val="black"/>
                </a:solidFill>
                <a:latin typeface="+mn-ea"/>
              </a:rPr>
              <a:t>而除了討論可轉換公司債是為單一持有或是多人持有的狀況之外，</a:t>
            </a:r>
            <a:endParaRPr lang="en-US" altLang="zh-TW" sz="1800" dirty="0">
              <a:solidFill>
                <a:prstClr val="black"/>
              </a:solidFill>
              <a:latin typeface="+mn-ea"/>
            </a:endParaRPr>
          </a:p>
          <a:p>
            <a:pPr marL="0" lvl="0" indent="0">
              <a:spcBef>
                <a:spcPts val="0"/>
              </a:spcBef>
              <a:buNone/>
            </a:pPr>
            <a:r>
              <a:rPr lang="zh-TW" altLang="en-US" sz="1800" dirty="0">
                <a:solidFill>
                  <a:prstClr val="black"/>
                </a:solidFill>
                <a:latin typeface="+mn-ea"/>
              </a:rPr>
              <a:t>還存在一個值得考量的議題，也就是公司的股利發放。</a:t>
            </a:r>
            <a:endParaRPr lang="en-US" altLang="zh-TW" sz="1800" dirty="0">
              <a:solidFill>
                <a:prstClr val="black"/>
              </a:solidFill>
              <a:latin typeface="+mn-ea"/>
            </a:endParaRPr>
          </a:p>
          <a:p>
            <a:pPr marL="0" lvl="0" indent="0">
              <a:spcBef>
                <a:spcPts val="0"/>
              </a:spcBef>
              <a:buNone/>
            </a:pPr>
            <a:endParaRPr lang="en-US" altLang="zh-TW" sz="1800" dirty="0">
              <a:solidFill>
                <a:prstClr val="black"/>
              </a:solidFill>
              <a:latin typeface="+mn-ea"/>
            </a:endParaRPr>
          </a:p>
          <a:p>
            <a:pPr marL="0" lvl="0" indent="0">
              <a:spcBef>
                <a:spcPts val="0"/>
              </a:spcBef>
              <a:buNone/>
            </a:pPr>
            <a:r>
              <a:rPr lang="zh-TW" altLang="en-US" sz="1800" dirty="0">
                <a:solidFill>
                  <a:prstClr val="black"/>
                </a:solidFill>
                <a:latin typeface="+mn-ea"/>
              </a:rPr>
              <a:t>然而公司的股利發放政策可能受許多因素影響，包括：</a:t>
            </a:r>
            <a:endParaRPr lang="en-US" altLang="zh-TW" sz="1800" dirty="0">
              <a:solidFill>
                <a:prstClr val="black"/>
              </a:solidFill>
              <a:latin typeface="+mn-ea"/>
            </a:endParaRPr>
          </a:p>
          <a:p>
            <a:pPr marL="285750" lvl="0" indent="-285750">
              <a:spcBef>
                <a:spcPts val="0"/>
              </a:spcBef>
            </a:pPr>
            <a:endParaRPr lang="en-US" altLang="zh-TW" sz="1800" dirty="0">
              <a:solidFill>
                <a:prstClr val="black"/>
              </a:solidFill>
              <a:latin typeface="+mn-ea"/>
            </a:endParaRPr>
          </a:p>
          <a:p>
            <a:pPr marL="285750" lvl="0" indent="-285750">
              <a:spcBef>
                <a:spcPts val="0"/>
              </a:spcBef>
            </a:pPr>
            <a:r>
              <a:rPr lang="zh-TW" altLang="en-US" sz="1800" dirty="0">
                <a:solidFill>
                  <a:prstClr val="black"/>
                </a:solidFill>
                <a:latin typeface="+mn-ea"/>
              </a:rPr>
              <a:t>公司是否有獲利，存在保留盈餘</a:t>
            </a:r>
            <a:endParaRPr lang="en-US" altLang="zh-TW" sz="1800" dirty="0">
              <a:solidFill>
                <a:prstClr val="black"/>
              </a:solidFill>
              <a:latin typeface="+mn-ea"/>
            </a:endParaRPr>
          </a:p>
          <a:p>
            <a:pPr marL="285750" lvl="0" indent="-285750">
              <a:spcBef>
                <a:spcPts val="0"/>
              </a:spcBef>
            </a:pPr>
            <a:r>
              <a:rPr lang="zh-TW" altLang="en-US" sz="1800" dirty="0">
                <a:solidFill>
                  <a:prstClr val="black"/>
                </a:solidFill>
                <a:latin typeface="+mn-ea"/>
              </a:rPr>
              <a:t>公司是否具有投資計畫</a:t>
            </a:r>
            <a:endParaRPr lang="en-US" altLang="zh-TW" sz="1800" dirty="0">
              <a:solidFill>
                <a:prstClr val="black"/>
              </a:solidFill>
              <a:latin typeface="+mn-ea"/>
            </a:endParaRPr>
          </a:p>
          <a:p>
            <a:pPr marL="0" lvl="0" indent="0">
              <a:spcBef>
                <a:spcPts val="0"/>
              </a:spcBef>
              <a:buNone/>
            </a:pPr>
            <a:endParaRPr lang="en-US" altLang="zh-TW" sz="1800" dirty="0">
              <a:solidFill>
                <a:prstClr val="black"/>
              </a:solidFill>
              <a:latin typeface="+mn-ea"/>
            </a:endParaRPr>
          </a:p>
          <a:p>
            <a:pPr marL="0" lvl="0" indent="0">
              <a:spcBef>
                <a:spcPts val="0"/>
              </a:spcBef>
              <a:buNone/>
            </a:pPr>
            <a:r>
              <a:rPr lang="zh-TW" altLang="en-US" sz="1800" dirty="0">
                <a:solidFill>
                  <a:prstClr val="black"/>
                </a:solidFill>
                <a:latin typeface="+mn-ea"/>
              </a:rPr>
              <a:t>然而由於這些因素很難被預測或是以估計的方式推算出來，而也還未存在一個明確用來模擬股東權益變動過程的模型，所以我們試著修改並使用其他現有已存在的模型，來呈現股利的發放。</a:t>
            </a:r>
            <a:endParaRPr lang="en-US" altLang="zh-TW" sz="1800" dirty="0">
              <a:solidFill>
                <a:prstClr val="black"/>
              </a:solidFill>
              <a:latin typeface="+mn-ea"/>
            </a:endParaRPr>
          </a:p>
          <a:p>
            <a:pPr marL="0" indent="0">
              <a:buNone/>
            </a:pPr>
            <a:endParaRPr lang="en-US" altLang="zh-TW" dirty="0" smtClean="0"/>
          </a:p>
        </p:txBody>
      </p:sp>
    </p:spTree>
    <p:extLst>
      <p:ext uri="{BB962C8B-B14F-4D97-AF65-F5344CB8AC3E}">
        <p14:creationId xmlns:p14="http://schemas.microsoft.com/office/powerpoint/2010/main" val="36431062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到期日之前的可轉換公司債</a:t>
            </a:r>
          </a:p>
        </p:txBody>
      </p:sp>
      <p:sp>
        <p:nvSpPr>
          <p:cNvPr id="3" name="內容版面配置區 2"/>
          <p:cNvSpPr>
            <a:spLocks noGrp="1"/>
          </p:cNvSpPr>
          <p:nvPr>
            <p:ph idx="1"/>
          </p:nvPr>
        </p:nvSpPr>
        <p:spPr/>
        <p:txBody>
          <a:bodyPr>
            <a:normAutofit/>
          </a:bodyPr>
          <a:lstStyle/>
          <a:p>
            <a:r>
              <a:rPr lang="zh-TW" altLang="en-US" sz="2000" dirty="0"/>
              <a:t>而在到期前的可轉換公司債亦同樣存在是否被贖回兩種</a:t>
            </a:r>
            <a:r>
              <a:rPr lang="zh-TW" altLang="en-US" sz="2000" dirty="0" smtClean="0"/>
              <a:t>狀況，分別</a:t>
            </a:r>
            <a:r>
              <a:rPr lang="zh-TW" altLang="en-US" sz="2000" dirty="0"/>
              <a:t>討論如下</a:t>
            </a:r>
            <a:r>
              <a:rPr lang="zh-TW" altLang="en-US" sz="2000" dirty="0" smtClean="0"/>
              <a:t>：</a:t>
            </a:r>
            <a:endParaRPr lang="en-US" altLang="zh-TW" sz="2000" dirty="0" smtClean="0"/>
          </a:p>
          <a:p>
            <a:endParaRPr lang="en-US" altLang="zh-TW" sz="2000" dirty="0" smtClean="0"/>
          </a:p>
          <a:p>
            <a:pPr lvl="1"/>
            <a:r>
              <a:rPr lang="zh-TW" altLang="zh-TW" sz="2000" dirty="0"/>
              <a:t>可轉換公司債在當期被</a:t>
            </a:r>
            <a:r>
              <a:rPr lang="zh-TW" altLang="zh-TW" sz="2000" dirty="0" smtClean="0"/>
              <a:t>贖回</a:t>
            </a:r>
            <a:r>
              <a:rPr lang="zh-TW" altLang="en-US" sz="2000" dirty="0"/>
              <a:t>：可轉債的價值，可分為公司進行贖回所付出的金額以及轉換為股權的價值兩個部分，而如果公司違約，則需先待普通債的債務償還完畢之後，剩餘價值才歸於可轉債持有人</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7" y="4293096"/>
            <a:ext cx="7569217" cy="197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8321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到期日之前的可轉換公司債</a:t>
            </a:r>
          </a:p>
        </p:txBody>
      </p:sp>
      <p:sp>
        <p:nvSpPr>
          <p:cNvPr id="3" name="內容版面配置區 2"/>
          <p:cNvSpPr>
            <a:spLocks noGrp="1"/>
          </p:cNvSpPr>
          <p:nvPr>
            <p:ph idx="1"/>
          </p:nvPr>
        </p:nvSpPr>
        <p:spPr/>
        <p:txBody>
          <a:bodyPr>
            <a:normAutofit/>
          </a:bodyPr>
          <a:lstStyle/>
          <a:p>
            <a:pPr lvl="1"/>
            <a:r>
              <a:rPr lang="zh-TW" altLang="en-US" sz="2000" dirty="0" smtClean="0"/>
              <a:t>可</a:t>
            </a:r>
            <a:r>
              <a:rPr lang="zh-TW" altLang="en-US" sz="2000" dirty="0"/>
              <a:t>轉換公司債在當期不被</a:t>
            </a:r>
            <a:r>
              <a:rPr lang="zh-TW" altLang="en-US" sz="2000" dirty="0" smtClean="0"/>
              <a:t>贖回：而</a:t>
            </a:r>
            <a:r>
              <a:rPr lang="zh-TW" altLang="en-US" sz="2000" dirty="0"/>
              <a:t>當贖回條件不滿足時，可轉換公司債的價值則分別為，繼續持有，當期利息，以及股票轉換權利三個</a:t>
            </a:r>
            <a:r>
              <a:rPr lang="zh-TW" altLang="en-US" sz="2000" dirty="0" smtClean="0"/>
              <a:t>部分</a:t>
            </a:r>
            <a:endParaRPr lang="en-US" altLang="zh-TW" sz="2000" dirty="0" smtClean="0"/>
          </a:p>
          <a:p>
            <a:pPr lvl="1"/>
            <a:endParaRPr lang="en-US" altLang="zh-TW" sz="2000" dirty="0"/>
          </a:p>
          <a:p>
            <a:pPr lvl="1"/>
            <a:endParaRPr lang="zh-TW" altLang="en-US" sz="2000"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852936"/>
            <a:ext cx="7954484"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3170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發行日之股東權益</a:t>
            </a:r>
          </a:p>
        </p:txBody>
      </p:sp>
      <p:sp>
        <p:nvSpPr>
          <p:cNvPr id="3" name="內容版面配置區 2"/>
          <p:cNvSpPr>
            <a:spLocks noGrp="1"/>
          </p:cNvSpPr>
          <p:nvPr>
            <p:ph idx="1"/>
          </p:nvPr>
        </p:nvSpPr>
        <p:spPr/>
        <p:txBody>
          <a:bodyPr/>
          <a:lstStyle/>
          <a:p>
            <a:r>
              <a:rPr lang="zh-TW" altLang="zh-TW" sz="2000" dirty="0"/>
              <a:t>在發行日時的股東權益，同樣依照贖回與否分為兩種情況</a:t>
            </a:r>
            <a:r>
              <a:rPr lang="zh-TW" altLang="zh-TW" sz="2000" dirty="0" smtClean="0"/>
              <a:t>：</a:t>
            </a:r>
            <a:endParaRPr lang="en-US" altLang="zh-TW" sz="2000" dirty="0" smtClean="0"/>
          </a:p>
          <a:p>
            <a:pPr lvl="1"/>
            <a:r>
              <a:rPr lang="zh-TW" altLang="zh-TW" sz="2000" dirty="0"/>
              <a:t>可轉換公司債當期被贖回</a:t>
            </a:r>
          </a:p>
          <a:p>
            <a:pPr lvl="1"/>
            <a:endParaRPr lang="en-US" altLang="zh-TW" dirty="0" smtClean="0"/>
          </a:p>
          <a:p>
            <a:pPr lvl="1"/>
            <a:endParaRPr lang="en-US" altLang="zh-TW" dirty="0"/>
          </a:p>
          <a:p>
            <a:pPr lvl="1"/>
            <a:endParaRPr lang="en-US" altLang="zh-TW" dirty="0" smtClean="0"/>
          </a:p>
          <a:p>
            <a:pPr lvl="1"/>
            <a:endParaRPr lang="en-US" altLang="zh-TW" sz="2000" dirty="0" smtClean="0"/>
          </a:p>
          <a:p>
            <a:pPr lvl="1"/>
            <a:endParaRPr lang="en-US" altLang="zh-TW" sz="2000" dirty="0" smtClean="0"/>
          </a:p>
          <a:p>
            <a:pPr lvl="1"/>
            <a:r>
              <a:rPr lang="zh-TW" altLang="zh-TW" sz="2000" dirty="0" smtClean="0"/>
              <a:t>可</a:t>
            </a:r>
            <a:r>
              <a:rPr lang="zh-TW" altLang="zh-TW" sz="2000" dirty="0"/>
              <a:t>轉換公司債當</a:t>
            </a:r>
            <a:r>
              <a:rPr lang="zh-TW" altLang="zh-TW" sz="2000" dirty="0" smtClean="0"/>
              <a:t>期</a:t>
            </a:r>
            <a:r>
              <a:rPr lang="zh-TW" altLang="en-US" sz="2000" dirty="0" smtClean="0"/>
              <a:t>不</a:t>
            </a:r>
            <a:r>
              <a:rPr lang="zh-TW" altLang="zh-TW" sz="2000" dirty="0" smtClean="0"/>
              <a:t>被</a:t>
            </a:r>
            <a:r>
              <a:rPr lang="zh-TW" altLang="zh-TW" sz="2000" dirty="0"/>
              <a:t>贖回</a:t>
            </a:r>
          </a:p>
          <a:p>
            <a:pPr lvl="1"/>
            <a:endParaRPr lang="zh-TW" alt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304" y="2708920"/>
            <a:ext cx="7457329"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276" y="5429268"/>
            <a:ext cx="7779384" cy="1014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0200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發行日之普通債</a:t>
            </a:r>
          </a:p>
        </p:txBody>
      </p:sp>
      <p:sp>
        <p:nvSpPr>
          <p:cNvPr id="3" name="內容版面配置區 2"/>
          <p:cNvSpPr>
            <a:spLocks noGrp="1"/>
          </p:cNvSpPr>
          <p:nvPr>
            <p:ph idx="1"/>
          </p:nvPr>
        </p:nvSpPr>
        <p:spPr/>
        <p:txBody>
          <a:bodyPr>
            <a:normAutofit/>
          </a:bodyPr>
          <a:lstStyle/>
          <a:p>
            <a:r>
              <a:rPr lang="zh-TW" altLang="en-US" sz="2000" dirty="0"/>
              <a:t>發行日的普通債債券，價值為後一期的普通債價值進行期望值折現，而因為發行日並不存在利息，所以在此不會有利息的影響</a:t>
            </a: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692" y="3356992"/>
            <a:ext cx="8928992" cy="1163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699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發行日之可轉換公司債</a:t>
            </a:r>
          </a:p>
        </p:txBody>
      </p:sp>
      <p:sp>
        <p:nvSpPr>
          <p:cNvPr id="3" name="內容版面配置區 2"/>
          <p:cNvSpPr>
            <a:spLocks noGrp="1"/>
          </p:cNvSpPr>
          <p:nvPr>
            <p:ph idx="1"/>
          </p:nvPr>
        </p:nvSpPr>
        <p:spPr/>
        <p:txBody>
          <a:bodyPr>
            <a:normAutofit/>
          </a:bodyPr>
          <a:lstStyle/>
          <a:p>
            <a:r>
              <a:rPr lang="zh-TW" altLang="en-US" sz="2000" dirty="0"/>
              <a:t>在發行日時，可轉換公司債一樣不會有利息的支付，所以依照贖回與否可分為以下狀況</a:t>
            </a:r>
            <a:r>
              <a:rPr lang="zh-TW" altLang="en-US" sz="2000" dirty="0" smtClean="0"/>
              <a:t>：</a:t>
            </a:r>
            <a:endParaRPr lang="en-US" altLang="zh-TW" sz="2000" dirty="0" smtClean="0"/>
          </a:p>
          <a:p>
            <a:pPr lvl="1"/>
            <a:r>
              <a:rPr lang="zh-TW" altLang="en-US" sz="1600" dirty="0" smtClean="0"/>
              <a:t>可</a:t>
            </a:r>
            <a:r>
              <a:rPr lang="zh-TW" altLang="en-US" sz="1600" dirty="0"/>
              <a:t>轉換公司債在當期贖回：如果可轉換公司債的未來價值期望折現後大於贖回價格，則公司會進行贖回的</a:t>
            </a:r>
            <a:r>
              <a:rPr lang="zh-TW" altLang="en-US" sz="1600" dirty="0" smtClean="0"/>
              <a:t>動作</a:t>
            </a:r>
            <a:endParaRPr lang="en-US" altLang="zh-TW" sz="1600" dirty="0" smtClean="0"/>
          </a:p>
          <a:p>
            <a:pPr lvl="1"/>
            <a:endParaRPr lang="en-US" altLang="zh-TW" sz="1600" dirty="0"/>
          </a:p>
          <a:p>
            <a:pPr lvl="1"/>
            <a:endParaRPr lang="en-US" altLang="zh-TW" sz="1600" dirty="0" smtClean="0"/>
          </a:p>
          <a:p>
            <a:pPr lvl="1"/>
            <a:endParaRPr lang="en-US" altLang="zh-TW" sz="1600" dirty="0"/>
          </a:p>
          <a:p>
            <a:pPr lvl="1"/>
            <a:endParaRPr lang="en-US" altLang="zh-TW" sz="1600" dirty="0" smtClean="0"/>
          </a:p>
          <a:p>
            <a:pPr lvl="1"/>
            <a:endParaRPr lang="en-US" altLang="zh-TW" sz="1600" dirty="0" smtClean="0"/>
          </a:p>
          <a:p>
            <a:pPr lvl="1"/>
            <a:r>
              <a:rPr lang="zh-TW" altLang="en-US" sz="1600" dirty="0" smtClean="0"/>
              <a:t>可</a:t>
            </a:r>
            <a:r>
              <a:rPr lang="zh-TW" altLang="en-US" sz="1600" dirty="0"/>
              <a:t>轉換公司債在當期不贖回：如果可轉債的未來價值期望折現小於贖回價格則公司不會進行贖回</a:t>
            </a:r>
          </a:p>
        </p:txBody>
      </p:sp>
      <p:pic>
        <p:nvPicPr>
          <p:cNvPr id="1229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2914650"/>
            <a:ext cx="6681382" cy="13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009" y="5157192"/>
            <a:ext cx="7043032"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2331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196752"/>
            <a:ext cx="8229600" cy="4929411"/>
          </a:xfrm>
        </p:spPr>
        <p:txBody>
          <a:bodyPr>
            <a:normAutofit/>
          </a:bodyPr>
          <a:lstStyle/>
          <a:p>
            <a:pPr marL="0" indent="0">
              <a:buNone/>
            </a:pPr>
            <a:endParaRPr lang="en-US" altLang="zh-TW" sz="2000" dirty="0"/>
          </a:p>
        </p:txBody>
      </p:sp>
      <p:sp>
        <p:nvSpPr>
          <p:cNvPr id="4" name="文字方塊 3"/>
          <p:cNvSpPr txBox="1"/>
          <p:nvPr/>
        </p:nvSpPr>
        <p:spPr>
          <a:xfrm>
            <a:off x="971600" y="476672"/>
            <a:ext cx="1402563" cy="369332"/>
          </a:xfrm>
          <a:prstGeom prst="rect">
            <a:avLst/>
          </a:prstGeom>
          <a:noFill/>
        </p:spPr>
        <p:txBody>
          <a:bodyPr wrap="none" rtlCol="0">
            <a:spAutoFit/>
          </a:bodyPr>
          <a:lstStyle/>
          <a:p>
            <a:r>
              <a:rPr lang="en-US" altLang="zh-TW" dirty="0" smtClean="0"/>
              <a:t>Excel </a:t>
            </a:r>
            <a:r>
              <a:rPr lang="zh-TW" altLang="en-US" dirty="0" smtClean="0"/>
              <a:t>範例檔</a:t>
            </a:r>
            <a:endParaRPr lang="zh-TW" altLang="en-US" dirty="0"/>
          </a:p>
        </p:txBody>
      </p:sp>
    </p:spTree>
    <p:extLst>
      <p:ext uri="{BB962C8B-B14F-4D97-AF65-F5344CB8AC3E}">
        <p14:creationId xmlns:p14="http://schemas.microsoft.com/office/powerpoint/2010/main" val="2870926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資產支出</a:t>
            </a:r>
            <a:r>
              <a:rPr lang="zh-TW" altLang="en-US" dirty="0" smtClean="0"/>
              <a:t>比例對可轉債價值的影響</a:t>
            </a:r>
            <a:endParaRPr lang="zh-TW" altLang="en-US" dirty="0"/>
          </a:p>
        </p:txBody>
      </p:sp>
      <p:sp>
        <p:nvSpPr>
          <p:cNvPr id="5" name="文字方塊 4"/>
          <p:cNvSpPr txBox="1"/>
          <p:nvPr/>
        </p:nvSpPr>
        <p:spPr>
          <a:xfrm>
            <a:off x="899591" y="5164667"/>
            <a:ext cx="3264035" cy="1754326"/>
          </a:xfrm>
          <a:prstGeom prst="rect">
            <a:avLst/>
          </a:prstGeom>
          <a:noFill/>
        </p:spPr>
        <p:txBody>
          <a:bodyPr wrap="none" rtlCol="0">
            <a:spAutoFit/>
          </a:bodyPr>
          <a:lstStyle/>
          <a:p>
            <a:r>
              <a:rPr lang="zh-TW" altLang="en-US" dirty="0" smtClean="0"/>
              <a:t>縱軸 </a:t>
            </a:r>
            <a:r>
              <a:rPr lang="en-US" altLang="zh-TW" dirty="0" smtClean="0"/>
              <a:t>: </a:t>
            </a:r>
            <a:r>
              <a:rPr lang="zh-TW" altLang="en-US" dirty="0" smtClean="0"/>
              <a:t>可轉債價值</a:t>
            </a:r>
            <a:endParaRPr lang="en-US" altLang="zh-TW" dirty="0" smtClean="0"/>
          </a:p>
          <a:p>
            <a:r>
              <a:rPr lang="zh-TW" altLang="en-US" dirty="0" smtClean="0"/>
              <a:t>橫軸</a:t>
            </a:r>
            <a:r>
              <a:rPr lang="zh-TW" altLang="en-US" dirty="0"/>
              <a:t> </a:t>
            </a:r>
            <a:r>
              <a:rPr lang="en-US" altLang="zh-TW" dirty="0" smtClean="0"/>
              <a:t>:</a:t>
            </a:r>
            <a:r>
              <a:rPr lang="zh-TW" altLang="en-US" dirty="0" smtClean="0"/>
              <a:t> 資產支出比例</a:t>
            </a:r>
            <a:r>
              <a:rPr lang="en-US" altLang="zh-TW" dirty="0">
                <a:solidFill>
                  <a:prstClr val="black"/>
                </a:solidFill>
              </a:rPr>
              <a:t>(</a:t>
            </a:r>
            <a:r>
              <a:rPr lang="zh-TW" altLang="en-US" dirty="0">
                <a:solidFill>
                  <a:prstClr val="black"/>
                </a:solidFill>
              </a:rPr>
              <a:t>千分之一</a:t>
            </a:r>
            <a:r>
              <a:rPr lang="en-US" altLang="zh-TW" dirty="0">
                <a:solidFill>
                  <a:prstClr val="black"/>
                </a:solidFill>
              </a:rPr>
              <a:t>)</a:t>
            </a:r>
            <a:endParaRPr lang="en-US" altLang="zh-TW" dirty="0" smtClean="0"/>
          </a:p>
          <a:p>
            <a:r>
              <a:rPr lang="zh-TW" altLang="en-US" dirty="0" smtClean="0"/>
              <a:t>初始資產</a:t>
            </a:r>
            <a:r>
              <a:rPr lang="en-US" altLang="zh-TW" dirty="0" smtClean="0"/>
              <a:t>:317</a:t>
            </a:r>
          </a:p>
          <a:p>
            <a:r>
              <a:rPr lang="zh-TW" altLang="en-US" dirty="0"/>
              <a:t>贖回價格</a:t>
            </a:r>
            <a:r>
              <a:rPr lang="en-US" altLang="zh-TW" dirty="0" smtClean="0"/>
              <a:t>:106</a:t>
            </a:r>
          </a:p>
          <a:p>
            <a:r>
              <a:rPr lang="zh-TW" altLang="en-US" dirty="0" smtClean="0"/>
              <a:t>參數</a:t>
            </a:r>
            <a:r>
              <a:rPr lang="zh-TW" altLang="en-US" dirty="0"/>
              <a:t>皆</a:t>
            </a:r>
            <a:r>
              <a:rPr lang="zh-TW" altLang="en-US" dirty="0" smtClean="0"/>
              <a:t>與</a:t>
            </a:r>
            <a:r>
              <a:rPr lang="en-US" altLang="zh-TW" dirty="0" smtClean="0"/>
              <a:t>Excel</a:t>
            </a:r>
            <a:r>
              <a:rPr lang="zh-TW" altLang="en-US" dirty="0" smtClean="0"/>
              <a:t>範例相同</a:t>
            </a:r>
            <a:endParaRPr lang="en-US" altLang="zh-TW" dirty="0" smtClean="0"/>
          </a:p>
          <a:p>
            <a:endParaRPr lang="zh-TW" altLang="en-US" dirty="0"/>
          </a:p>
        </p:txBody>
      </p:sp>
      <p:pic>
        <p:nvPicPr>
          <p:cNvPr id="14" name="內容版面配置區 1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5696" y="1340768"/>
            <a:ext cx="4978323" cy="3727088"/>
          </a:xfrm>
        </p:spPr>
      </p:pic>
    </p:spTree>
    <p:extLst>
      <p:ext uri="{BB962C8B-B14F-4D97-AF65-F5344CB8AC3E}">
        <p14:creationId xmlns:p14="http://schemas.microsoft.com/office/powerpoint/2010/main" val="1527029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資產支出</a:t>
            </a:r>
            <a:r>
              <a:rPr lang="zh-TW" altLang="en-US" dirty="0" smtClean="0"/>
              <a:t>比例對可轉債價值的影響</a:t>
            </a:r>
            <a:endParaRPr lang="zh-TW" altLang="en-US" dirty="0"/>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707" y="1484784"/>
            <a:ext cx="4417393" cy="3307139"/>
          </a:xfrm>
        </p:spPr>
      </p:pic>
      <p:sp>
        <p:nvSpPr>
          <p:cNvPr id="5" name="文字方塊 4"/>
          <p:cNvSpPr txBox="1"/>
          <p:nvPr/>
        </p:nvSpPr>
        <p:spPr>
          <a:xfrm>
            <a:off x="898779" y="4772977"/>
            <a:ext cx="3264035" cy="1754326"/>
          </a:xfrm>
          <a:prstGeom prst="rect">
            <a:avLst/>
          </a:prstGeom>
          <a:noFill/>
        </p:spPr>
        <p:txBody>
          <a:bodyPr wrap="none" rtlCol="0">
            <a:spAutoFit/>
          </a:bodyPr>
          <a:lstStyle/>
          <a:p>
            <a:r>
              <a:rPr lang="zh-TW" altLang="en-US" dirty="0" smtClean="0"/>
              <a:t>縱軸 </a:t>
            </a:r>
            <a:r>
              <a:rPr lang="en-US" altLang="zh-TW" dirty="0" smtClean="0"/>
              <a:t>: </a:t>
            </a:r>
            <a:r>
              <a:rPr lang="zh-TW" altLang="en-US" dirty="0" smtClean="0"/>
              <a:t>可轉債價值</a:t>
            </a:r>
            <a:endParaRPr lang="en-US" altLang="zh-TW" dirty="0" smtClean="0"/>
          </a:p>
          <a:p>
            <a:r>
              <a:rPr lang="zh-TW" altLang="en-US" dirty="0" smtClean="0"/>
              <a:t>橫軸</a:t>
            </a:r>
            <a:r>
              <a:rPr lang="zh-TW" altLang="en-US" dirty="0"/>
              <a:t> </a:t>
            </a:r>
            <a:r>
              <a:rPr lang="en-US" altLang="zh-TW" dirty="0" smtClean="0"/>
              <a:t>:</a:t>
            </a:r>
            <a:r>
              <a:rPr lang="zh-TW" altLang="en-US" dirty="0" smtClean="0"/>
              <a:t> 資產支出比例</a:t>
            </a:r>
            <a:r>
              <a:rPr lang="en-US" altLang="zh-TW" dirty="0">
                <a:solidFill>
                  <a:prstClr val="black"/>
                </a:solidFill>
              </a:rPr>
              <a:t>(</a:t>
            </a:r>
            <a:r>
              <a:rPr lang="zh-TW" altLang="en-US" dirty="0">
                <a:solidFill>
                  <a:prstClr val="black"/>
                </a:solidFill>
              </a:rPr>
              <a:t>千分之一</a:t>
            </a:r>
            <a:r>
              <a:rPr lang="en-US" altLang="zh-TW" dirty="0">
                <a:solidFill>
                  <a:prstClr val="black"/>
                </a:solidFill>
              </a:rPr>
              <a:t>)</a:t>
            </a:r>
            <a:endParaRPr lang="en-US" altLang="zh-TW" dirty="0" smtClean="0"/>
          </a:p>
          <a:p>
            <a:r>
              <a:rPr lang="zh-TW" altLang="en-US" dirty="0"/>
              <a:t>初始</a:t>
            </a:r>
            <a:r>
              <a:rPr lang="zh-TW" altLang="en-US" dirty="0" smtClean="0"/>
              <a:t>資產</a:t>
            </a:r>
            <a:r>
              <a:rPr lang="en-US" altLang="zh-TW" dirty="0" smtClean="0"/>
              <a:t>: 317</a:t>
            </a:r>
          </a:p>
          <a:p>
            <a:r>
              <a:rPr lang="zh-TW" altLang="en-US" dirty="0" smtClean="0"/>
              <a:t>贖回</a:t>
            </a:r>
            <a:r>
              <a:rPr lang="zh-TW" altLang="en-US" dirty="0"/>
              <a:t>價格 </a:t>
            </a:r>
            <a:r>
              <a:rPr lang="en-US" altLang="zh-TW" dirty="0"/>
              <a:t>: </a:t>
            </a:r>
            <a:r>
              <a:rPr lang="en-US" altLang="zh-TW" dirty="0" smtClean="0"/>
              <a:t>130</a:t>
            </a:r>
          </a:p>
          <a:p>
            <a:r>
              <a:rPr lang="zh-TW" altLang="en-US" dirty="0"/>
              <a:t>其餘參數皆</a:t>
            </a:r>
            <a:r>
              <a:rPr lang="zh-TW" altLang="en-US" dirty="0" smtClean="0"/>
              <a:t>與</a:t>
            </a:r>
            <a:r>
              <a:rPr lang="en-US" altLang="zh-TW" dirty="0" smtClean="0"/>
              <a:t>Excel</a:t>
            </a:r>
            <a:r>
              <a:rPr lang="zh-TW" altLang="en-US" dirty="0" smtClean="0"/>
              <a:t>範例相同</a:t>
            </a:r>
            <a:endParaRPr lang="en-US" altLang="zh-TW" dirty="0" smtClean="0"/>
          </a:p>
          <a:p>
            <a:endParaRPr lang="zh-TW" altLang="en-US" dirty="0"/>
          </a:p>
        </p:txBody>
      </p:sp>
      <p:sp>
        <p:nvSpPr>
          <p:cNvPr id="6" name="文字方塊 5"/>
          <p:cNvSpPr txBox="1"/>
          <p:nvPr/>
        </p:nvSpPr>
        <p:spPr>
          <a:xfrm>
            <a:off x="2399763" y="3070701"/>
            <a:ext cx="1061509" cy="369332"/>
          </a:xfrm>
          <a:prstGeom prst="rect">
            <a:avLst/>
          </a:prstGeom>
          <a:noFill/>
        </p:spPr>
        <p:txBody>
          <a:bodyPr wrap="none" rtlCol="0">
            <a:spAutoFit/>
          </a:bodyPr>
          <a:lstStyle/>
          <a:p>
            <a:r>
              <a:rPr lang="en-US" altLang="zh-TW" dirty="0" smtClean="0"/>
              <a:t>108.3022</a:t>
            </a:r>
            <a:endParaRPr lang="zh-TW" altLang="en-US" dirty="0"/>
          </a:p>
        </p:txBody>
      </p:sp>
      <p:sp>
        <p:nvSpPr>
          <p:cNvPr id="9" name="文字方塊 8"/>
          <p:cNvSpPr txBox="1"/>
          <p:nvPr/>
        </p:nvSpPr>
        <p:spPr>
          <a:xfrm>
            <a:off x="2638611" y="3431576"/>
            <a:ext cx="583814" cy="369332"/>
          </a:xfrm>
          <a:prstGeom prst="rect">
            <a:avLst/>
          </a:prstGeom>
          <a:noFill/>
        </p:spPr>
        <p:txBody>
          <a:bodyPr wrap="none" rtlCol="0">
            <a:spAutoFit/>
          </a:bodyPr>
          <a:lstStyle/>
          <a:p>
            <a:r>
              <a:rPr lang="en-US" altLang="zh-TW" dirty="0" smtClean="0"/>
              <a:t>48%</a:t>
            </a:r>
            <a:endParaRPr lang="zh-TW" altLang="en-US" dirty="0"/>
          </a:p>
        </p:txBody>
      </p:sp>
      <p:cxnSp>
        <p:nvCxnSpPr>
          <p:cNvPr id="11" name="直線單箭頭接點 10"/>
          <p:cNvCxnSpPr/>
          <p:nvPr/>
        </p:nvCxnSpPr>
        <p:spPr>
          <a:xfrm flipH="1">
            <a:off x="2458591" y="3731006"/>
            <a:ext cx="360040" cy="574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171" y="1495530"/>
            <a:ext cx="4403041" cy="3296394"/>
          </a:xfrm>
          <a:prstGeom prst="rect">
            <a:avLst/>
          </a:prstGeom>
        </p:spPr>
      </p:pic>
      <p:sp>
        <p:nvSpPr>
          <p:cNvPr id="12" name="文字方塊 11"/>
          <p:cNvSpPr txBox="1"/>
          <p:nvPr/>
        </p:nvSpPr>
        <p:spPr>
          <a:xfrm>
            <a:off x="5145945" y="4737587"/>
            <a:ext cx="3264035" cy="1754326"/>
          </a:xfrm>
          <a:prstGeom prst="rect">
            <a:avLst/>
          </a:prstGeom>
          <a:noFill/>
        </p:spPr>
        <p:txBody>
          <a:bodyPr wrap="none" rtlCol="0">
            <a:spAutoFit/>
          </a:bodyPr>
          <a:lstStyle/>
          <a:p>
            <a:r>
              <a:rPr lang="zh-TW" altLang="en-US" dirty="0" smtClean="0"/>
              <a:t>縱軸 </a:t>
            </a:r>
            <a:r>
              <a:rPr lang="en-US" altLang="zh-TW" dirty="0" smtClean="0"/>
              <a:t>: </a:t>
            </a:r>
            <a:r>
              <a:rPr lang="zh-TW" altLang="en-US" dirty="0" smtClean="0"/>
              <a:t>可轉債價值</a:t>
            </a:r>
            <a:endParaRPr lang="en-US" altLang="zh-TW" dirty="0" smtClean="0"/>
          </a:p>
          <a:p>
            <a:r>
              <a:rPr lang="zh-TW" altLang="en-US" dirty="0" smtClean="0"/>
              <a:t>橫軸</a:t>
            </a:r>
            <a:r>
              <a:rPr lang="zh-TW" altLang="en-US" dirty="0"/>
              <a:t> </a:t>
            </a:r>
            <a:r>
              <a:rPr lang="en-US" altLang="zh-TW" dirty="0" smtClean="0"/>
              <a:t>:</a:t>
            </a:r>
            <a:r>
              <a:rPr lang="zh-TW" altLang="en-US" dirty="0" smtClean="0"/>
              <a:t> 資產支出比例</a:t>
            </a:r>
            <a:r>
              <a:rPr lang="en-US" altLang="zh-TW" dirty="0">
                <a:solidFill>
                  <a:prstClr val="black"/>
                </a:solidFill>
              </a:rPr>
              <a:t>(</a:t>
            </a:r>
            <a:r>
              <a:rPr lang="zh-TW" altLang="en-US" dirty="0">
                <a:solidFill>
                  <a:prstClr val="black"/>
                </a:solidFill>
              </a:rPr>
              <a:t>千分之一</a:t>
            </a:r>
            <a:r>
              <a:rPr lang="en-US" altLang="zh-TW" dirty="0">
                <a:solidFill>
                  <a:prstClr val="black"/>
                </a:solidFill>
              </a:rPr>
              <a:t>)</a:t>
            </a:r>
            <a:endParaRPr lang="en-US" altLang="zh-TW" dirty="0" smtClean="0"/>
          </a:p>
          <a:p>
            <a:r>
              <a:rPr lang="zh-TW" altLang="en-US" dirty="0" smtClean="0"/>
              <a:t>初始資產 </a:t>
            </a:r>
            <a:r>
              <a:rPr lang="en-US" altLang="zh-TW" dirty="0" smtClean="0"/>
              <a:t>: 317</a:t>
            </a:r>
          </a:p>
          <a:p>
            <a:r>
              <a:rPr lang="zh-TW" altLang="en-US" dirty="0" smtClean="0"/>
              <a:t>贖回</a:t>
            </a:r>
            <a:r>
              <a:rPr lang="zh-TW" altLang="en-US" dirty="0"/>
              <a:t>價格 </a:t>
            </a:r>
            <a:r>
              <a:rPr lang="en-US" altLang="zh-TW" dirty="0"/>
              <a:t>: </a:t>
            </a:r>
            <a:r>
              <a:rPr lang="en-US" altLang="zh-TW" dirty="0" smtClean="0"/>
              <a:t>180</a:t>
            </a:r>
          </a:p>
          <a:p>
            <a:r>
              <a:rPr lang="zh-TW" altLang="en-US" dirty="0"/>
              <a:t>其餘參數皆</a:t>
            </a:r>
            <a:r>
              <a:rPr lang="zh-TW" altLang="en-US" dirty="0" smtClean="0"/>
              <a:t>與</a:t>
            </a:r>
            <a:r>
              <a:rPr lang="en-US" altLang="zh-TW" dirty="0" smtClean="0"/>
              <a:t>Excel</a:t>
            </a:r>
            <a:r>
              <a:rPr lang="zh-TW" altLang="en-US" dirty="0" smtClean="0"/>
              <a:t>範例相同</a:t>
            </a:r>
            <a:endParaRPr lang="en-US" altLang="zh-TW" dirty="0" smtClean="0"/>
          </a:p>
          <a:p>
            <a:endParaRPr lang="zh-TW" altLang="en-US" dirty="0"/>
          </a:p>
        </p:txBody>
      </p:sp>
      <p:sp>
        <p:nvSpPr>
          <p:cNvPr id="13" name="文字方塊 12"/>
          <p:cNvSpPr txBox="1"/>
          <p:nvPr/>
        </p:nvSpPr>
        <p:spPr>
          <a:xfrm>
            <a:off x="6592914" y="3091497"/>
            <a:ext cx="1061509" cy="369332"/>
          </a:xfrm>
          <a:prstGeom prst="rect">
            <a:avLst/>
          </a:prstGeom>
          <a:noFill/>
        </p:spPr>
        <p:txBody>
          <a:bodyPr wrap="none" rtlCol="0">
            <a:spAutoFit/>
          </a:bodyPr>
          <a:lstStyle/>
          <a:p>
            <a:r>
              <a:rPr lang="en-US" altLang="zh-TW" dirty="0" smtClean="0"/>
              <a:t>108.3022</a:t>
            </a:r>
            <a:endParaRPr lang="zh-TW" altLang="en-US" dirty="0"/>
          </a:p>
        </p:txBody>
      </p:sp>
      <p:sp>
        <p:nvSpPr>
          <p:cNvPr id="14" name="文字方塊 13"/>
          <p:cNvSpPr txBox="1"/>
          <p:nvPr/>
        </p:nvSpPr>
        <p:spPr>
          <a:xfrm>
            <a:off x="6831762" y="3452372"/>
            <a:ext cx="583814" cy="369332"/>
          </a:xfrm>
          <a:prstGeom prst="rect">
            <a:avLst/>
          </a:prstGeom>
          <a:noFill/>
        </p:spPr>
        <p:txBody>
          <a:bodyPr wrap="none" rtlCol="0">
            <a:spAutoFit/>
          </a:bodyPr>
          <a:lstStyle/>
          <a:p>
            <a:r>
              <a:rPr lang="en-US" altLang="zh-TW" dirty="0" smtClean="0"/>
              <a:t>48%</a:t>
            </a:r>
            <a:endParaRPr lang="zh-TW" altLang="en-US" dirty="0"/>
          </a:p>
        </p:txBody>
      </p:sp>
      <p:cxnSp>
        <p:nvCxnSpPr>
          <p:cNvPr id="15" name="直線單箭頭接點 14"/>
          <p:cNvCxnSpPr/>
          <p:nvPr/>
        </p:nvCxnSpPr>
        <p:spPr>
          <a:xfrm flipH="1">
            <a:off x="6651742" y="3751802"/>
            <a:ext cx="360040" cy="574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112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資產支出比例對可轉債價值的影響</a:t>
            </a:r>
          </a:p>
        </p:txBody>
      </p:sp>
      <p:pic>
        <p:nvPicPr>
          <p:cNvPr id="4" name="內容版面配置區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38811" y="1412776"/>
            <a:ext cx="4240834" cy="3174956"/>
          </a:xfrm>
        </p:spPr>
      </p:pic>
      <p:sp>
        <p:nvSpPr>
          <p:cNvPr id="5" name="矩形 4"/>
          <p:cNvSpPr/>
          <p:nvPr/>
        </p:nvSpPr>
        <p:spPr>
          <a:xfrm>
            <a:off x="5122120" y="4849667"/>
            <a:ext cx="3182264" cy="1477328"/>
          </a:xfrm>
          <a:prstGeom prst="rect">
            <a:avLst/>
          </a:prstGeom>
        </p:spPr>
        <p:txBody>
          <a:bodyPr wrap="square">
            <a:spAutoFit/>
          </a:bodyPr>
          <a:lstStyle/>
          <a:p>
            <a:pPr lvl="0"/>
            <a:r>
              <a:rPr lang="zh-TW" altLang="en-US" dirty="0">
                <a:solidFill>
                  <a:prstClr val="black"/>
                </a:solidFill>
              </a:rPr>
              <a:t>縱軸 </a:t>
            </a:r>
            <a:r>
              <a:rPr lang="en-US" altLang="zh-TW" dirty="0">
                <a:solidFill>
                  <a:prstClr val="black"/>
                </a:solidFill>
              </a:rPr>
              <a:t>: </a:t>
            </a:r>
            <a:r>
              <a:rPr lang="zh-TW" altLang="en-US" dirty="0">
                <a:solidFill>
                  <a:prstClr val="black"/>
                </a:solidFill>
              </a:rPr>
              <a:t>可轉債價值</a:t>
            </a:r>
            <a:endParaRPr lang="en-US" altLang="zh-TW" dirty="0">
              <a:solidFill>
                <a:prstClr val="black"/>
              </a:solidFill>
            </a:endParaRPr>
          </a:p>
          <a:p>
            <a:pPr lvl="0"/>
            <a:r>
              <a:rPr lang="zh-TW" altLang="en-US" dirty="0">
                <a:solidFill>
                  <a:prstClr val="black"/>
                </a:solidFill>
              </a:rPr>
              <a:t>橫軸 </a:t>
            </a:r>
            <a:r>
              <a:rPr lang="en-US" altLang="zh-TW" dirty="0">
                <a:solidFill>
                  <a:prstClr val="black"/>
                </a:solidFill>
              </a:rPr>
              <a:t>:</a:t>
            </a:r>
            <a:r>
              <a:rPr lang="zh-TW" altLang="en-US" dirty="0">
                <a:solidFill>
                  <a:prstClr val="black"/>
                </a:solidFill>
              </a:rPr>
              <a:t> 資產支出</a:t>
            </a:r>
            <a:r>
              <a:rPr lang="zh-TW" altLang="en-US" dirty="0" smtClean="0">
                <a:solidFill>
                  <a:prstClr val="black"/>
                </a:solidFill>
              </a:rPr>
              <a:t>比例</a:t>
            </a:r>
            <a:r>
              <a:rPr lang="en-US" altLang="zh-TW" dirty="0" smtClean="0">
                <a:solidFill>
                  <a:prstClr val="black"/>
                </a:solidFill>
              </a:rPr>
              <a:t>(</a:t>
            </a:r>
            <a:r>
              <a:rPr lang="zh-TW" altLang="en-US" dirty="0" smtClean="0">
                <a:solidFill>
                  <a:prstClr val="black"/>
                </a:solidFill>
              </a:rPr>
              <a:t>千分之一</a:t>
            </a:r>
            <a:r>
              <a:rPr lang="en-US" altLang="zh-TW" dirty="0" smtClean="0">
                <a:solidFill>
                  <a:prstClr val="black"/>
                </a:solidFill>
              </a:rPr>
              <a:t>)</a:t>
            </a:r>
            <a:endParaRPr lang="en-US" altLang="zh-TW" dirty="0">
              <a:solidFill>
                <a:prstClr val="black"/>
              </a:solidFill>
            </a:endParaRPr>
          </a:p>
          <a:p>
            <a:pPr lvl="0"/>
            <a:r>
              <a:rPr lang="zh-TW" altLang="en-US" dirty="0">
                <a:solidFill>
                  <a:prstClr val="black"/>
                </a:solidFill>
              </a:rPr>
              <a:t>贖回價格 </a:t>
            </a:r>
            <a:r>
              <a:rPr lang="en-US" altLang="zh-TW" dirty="0">
                <a:solidFill>
                  <a:prstClr val="black"/>
                </a:solidFill>
              </a:rPr>
              <a:t>: </a:t>
            </a:r>
            <a:r>
              <a:rPr lang="en-US" altLang="zh-TW" dirty="0" smtClean="0">
                <a:solidFill>
                  <a:prstClr val="black"/>
                </a:solidFill>
              </a:rPr>
              <a:t>180</a:t>
            </a:r>
            <a:endParaRPr lang="en-US" altLang="zh-TW" dirty="0">
              <a:solidFill>
                <a:prstClr val="black"/>
              </a:solidFill>
            </a:endParaRPr>
          </a:p>
          <a:p>
            <a:pPr lvl="0"/>
            <a:r>
              <a:rPr lang="zh-TW" altLang="en-US" dirty="0" smtClean="0">
                <a:solidFill>
                  <a:prstClr val="black"/>
                </a:solidFill>
              </a:rPr>
              <a:t>初始資產</a:t>
            </a:r>
            <a:r>
              <a:rPr lang="en-US" altLang="zh-TW" dirty="0" smtClean="0">
                <a:solidFill>
                  <a:prstClr val="black"/>
                </a:solidFill>
              </a:rPr>
              <a:t>: 310</a:t>
            </a:r>
          </a:p>
          <a:p>
            <a:pPr lvl="0"/>
            <a:r>
              <a:rPr lang="zh-TW" altLang="en-US" dirty="0" smtClean="0">
                <a:solidFill>
                  <a:prstClr val="black"/>
                </a:solidFill>
              </a:rPr>
              <a:t>其餘</a:t>
            </a:r>
            <a:r>
              <a:rPr lang="zh-TW" altLang="en-US" dirty="0">
                <a:solidFill>
                  <a:prstClr val="black"/>
                </a:solidFill>
              </a:rPr>
              <a:t>參數皆與</a:t>
            </a:r>
            <a:r>
              <a:rPr lang="en-US" altLang="zh-TW" dirty="0">
                <a:solidFill>
                  <a:prstClr val="black"/>
                </a:solidFill>
              </a:rPr>
              <a:t>Excel</a:t>
            </a:r>
            <a:r>
              <a:rPr lang="zh-TW" altLang="en-US" dirty="0">
                <a:solidFill>
                  <a:prstClr val="black"/>
                </a:solidFill>
              </a:rPr>
              <a:t>範例相同</a:t>
            </a:r>
            <a:endParaRPr lang="en-US" altLang="zh-TW" dirty="0">
              <a:solidFill>
                <a:prstClr val="black"/>
              </a:solidFill>
            </a:endParaRPr>
          </a:p>
        </p:txBody>
      </p:sp>
      <p:sp>
        <p:nvSpPr>
          <p:cNvPr id="6" name="文字方塊 5"/>
          <p:cNvSpPr txBox="1"/>
          <p:nvPr/>
        </p:nvSpPr>
        <p:spPr>
          <a:xfrm>
            <a:off x="6713252" y="2745755"/>
            <a:ext cx="1061509" cy="369332"/>
          </a:xfrm>
          <a:prstGeom prst="rect">
            <a:avLst/>
          </a:prstGeom>
          <a:noFill/>
        </p:spPr>
        <p:txBody>
          <a:bodyPr wrap="none" rtlCol="0">
            <a:spAutoFit/>
          </a:bodyPr>
          <a:lstStyle/>
          <a:p>
            <a:r>
              <a:rPr lang="en-US" altLang="zh-TW" dirty="0" smtClean="0"/>
              <a:t>104.8022</a:t>
            </a:r>
            <a:endParaRPr lang="zh-TW" altLang="en-US" dirty="0"/>
          </a:p>
        </p:txBody>
      </p:sp>
      <p:sp>
        <p:nvSpPr>
          <p:cNvPr id="7" name="文字方塊 6"/>
          <p:cNvSpPr txBox="1"/>
          <p:nvPr/>
        </p:nvSpPr>
        <p:spPr>
          <a:xfrm>
            <a:off x="6952100" y="3106630"/>
            <a:ext cx="758541" cy="369332"/>
          </a:xfrm>
          <a:prstGeom prst="rect">
            <a:avLst/>
          </a:prstGeom>
          <a:noFill/>
        </p:spPr>
        <p:txBody>
          <a:bodyPr wrap="none" rtlCol="0">
            <a:spAutoFit/>
          </a:bodyPr>
          <a:lstStyle/>
          <a:p>
            <a:r>
              <a:rPr lang="en-US" altLang="zh-TW" dirty="0" smtClean="0"/>
              <a:t>49.6%</a:t>
            </a:r>
            <a:endParaRPr lang="zh-TW" altLang="en-US" dirty="0"/>
          </a:p>
        </p:txBody>
      </p:sp>
      <p:cxnSp>
        <p:nvCxnSpPr>
          <p:cNvPr id="8" name="直線單箭頭接點 7"/>
          <p:cNvCxnSpPr/>
          <p:nvPr/>
        </p:nvCxnSpPr>
        <p:spPr>
          <a:xfrm flipH="1">
            <a:off x="6772080" y="3406060"/>
            <a:ext cx="360040" cy="574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309" y="1393283"/>
            <a:ext cx="4263405" cy="3191854"/>
          </a:xfrm>
          <a:prstGeom prst="rect">
            <a:avLst/>
          </a:prstGeom>
        </p:spPr>
      </p:pic>
      <p:sp>
        <p:nvSpPr>
          <p:cNvPr id="10" name="文字方塊 9"/>
          <p:cNvSpPr txBox="1"/>
          <p:nvPr/>
        </p:nvSpPr>
        <p:spPr>
          <a:xfrm>
            <a:off x="2439011" y="2804544"/>
            <a:ext cx="1061509" cy="369332"/>
          </a:xfrm>
          <a:prstGeom prst="rect">
            <a:avLst/>
          </a:prstGeom>
          <a:noFill/>
        </p:spPr>
        <p:txBody>
          <a:bodyPr wrap="none" rtlCol="0">
            <a:spAutoFit/>
          </a:bodyPr>
          <a:lstStyle/>
          <a:p>
            <a:r>
              <a:rPr lang="en-US" altLang="zh-TW" dirty="0" smtClean="0"/>
              <a:t>104.8022</a:t>
            </a:r>
            <a:endParaRPr lang="zh-TW" altLang="en-US" dirty="0"/>
          </a:p>
        </p:txBody>
      </p:sp>
      <p:sp>
        <p:nvSpPr>
          <p:cNvPr id="11" name="文字方塊 10"/>
          <p:cNvSpPr txBox="1"/>
          <p:nvPr/>
        </p:nvSpPr>
        <p:spPr>
          <a:xfrm>
            <a:off x="2677859" y="3165419"/>
            <a:ext cx="758541" cy="369332"/>
          </a:xfrm>
          <a:prstGeom prst="rect">
            <a:avLst/>
          </a:prstGeom>
          <a:noFill/>
        </p:spPr>
        <p:txBody>
          <a:bodyPr wrap="none" rtlCol="0">
            <a:spAutoFit/>
          </a:bodyPr>
          <a:lstStyle/>
          <a:p>
            <a:r>
              <a:rPr lang="en-US" altLang="zh-TW" dirty="0" smtClean="0"/>
              <a:t>49.6%</a:t>
            </a:r>
            <a:endParaRPr lang="zh-TW" altLang="en-US" dirty="0"/>
          </a:p>
        </p:txBody>
      </p:sp>
      <p:cxnSp>
        <p:nvCxnSpPr>
          <p:cNvPr id="12" name="直線單箭頭接點 11"/>
          <p:cNvCxnSpPr/>
          <p:nvPr/>
        </p:nvCxnSpPr>
        <p:spPr>
          <a:xfrm flipH="1">
            <a:off x="2497839" y="3464849"/>
            <a:ext cx="360040" cy="574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678605" y="4838470"/>
            <a:ext cx="3892109" cy="1754326"/>
          </a:xfrm>
          <a:prstGeom prst="rect">
            <a:avLst/>
          </a:prstGeom>
        </p:spPr>
        <p:txBody>
          <a:bodyPr wrap="square">
            <a:spAutoFit/>
          </a:bodyPr>
          <a:lstStyle/>
          <a:p>
            <a:pPr lvl="0"/>
            <a:r>
              <a:rPr lang="zh-TW" altLang="en-US" dirty="0">
                <a:solidFill>
                  <a:prstClr val="black"/>
                </a:solidFill>
              </a:rPr>
              <a:t>縱軸 </a:t>
            </a:r>
            <a:r>
              <a:rPr lang="en-US" altLang="zh-TW" dirty="0">
                <a:solidFill>
                  <a:prstClr val="black"/>
                </a:solidFill>
              </a:rPr>
              <a:t>: </a:t>
            </a:r>
            <a:r>
              <a:rPr lang="zh-TW" altLang="en-US" dirty="0">
                <a:solidFill>
                  <a:prstClr val="black"/>
                </a:solidFill>
              </a:rPr>
              <a:t>可轉債價值</a:t>
            </a:r>
            <a:endParaRPr lang="en-US" altLang="zh-TW" dirty="0">
              <a:solidFill>
                <a:prstClr val="black"/>
              </a:solidFill>
            </a:endParaRPr>
          </a:p>
          <a:p>
            <a:pPr lvl="0"/>
            <a:r>
              <a:rPr lang="zh-TW" altLang="en-US" dirty="0">
                <a:solidFill>
                  <a:prstClr val="black"/>
                </a:solidFill>
              </a:rPr>
              <a:t>橫軸 </a:t>
            </a:r>
            <a:r>
              <a:rPr lang="en-US" altLang="zh-TW" dirty="0">
                <a:solidFill>
                  <a:prstClr val="black"/>
                </a:solidFill>
              </a:rPr>
              <a:t>:</a:t>
            </a:r>
            <a:r>
              <a:rPr lang="zh-TW" altLang="en-US" dirty="0">
                <a:solidFill>
                  <a:prstClr val="black"/>
                </a:solidFill>
              </a:rPr>
              <a:t> 資產支出</a:t>
            </a:r>
            <a:r>
              <a:rPr lang="zh-TW" altLang="en-US" dirty="0" smtClean="0">
                <a:solidFill>
                  <a:prstClr val="black"/>
                </a:solidFill>
              </a:rPr>
              <a:t>比例</a:t>
            </a:r>
            <a:r>
              <a:rPr lang="en-US" altLang="zh-TW" dirty="0" smtClean="0">
                <a:solidFill>
                  <a:prstClr val="black"/>
                </a:solidFill>
              </a:rPr>
              <a:t>(</a:t>
            </a:r>
            <a:r>
              <a:rPr lang="zh-TW" altLang="en-US" dirty="0" smtClean="0">
                <a:solidFill>
                  <a:prstClr val="black"/>
                </a:solidFill>
              </a:rPr>
              <a:t>千分之一</a:t>
            </a:r>
            <a:r>
              <a:rPr lang="en-US" altLang="zh-TW" dirty="0" smtClean="0">
                <a:solidFill>
                  <a:prstClr val="black"/>
                </a:solidFill>
              </a:rPr>
              <a:t>)</a:t>
            </a:r>
            <a:endParaRPr lang="en-US" altLang="zh-TW" dirty="0">
              <a:solidFill>
                <a:prstClr val="black"/>
              </a:solidFill>
            </a:endParaRPr>
          </a:p>
          <a:p>
            <a:pPr lvl="0"/>
            <a:r>
              <a:rPr lang="zh-TW" altLang="en-US" dirty="0">
                <a:solidFill>
                  <a:prstClr val="black"/>
                </a:solidFill>
              </a:rPr>
              <a:t>贖回價格 </a:t>
            </a:r>
            <a:r>
              <a:rPr lang="en-US" altLang="zh-TW" dirty="0">
                <a:solidFill>
                  <a:prstClr val="black"/>
                </a:solidFill>
              </a:rPr>
              <a:t>: </a:t>
            </a:r>
            <a:r>
              <a:rPr lang="en-US" altLang="zh-TW" dirty="0" smtClean="0">
                <a:solidFill>
                  <a:prstClr val="black"/>
                </a:solidFill>
              </a:rPr>
              <a:t>130</a:t>
            </a:r>
            <a:endParaRPr lang="en-US" altLang="zh-TW" dirty="0">
              <a:solidFill>
                <a:prstClr val="black"/>
              </a:solidFill>
            </a:endParaRPr>
          </a:p>
          <a:p>
            <a:pPr lvl="0"/>
            <a:r>
              <a:rPr lang="zh-TW" altLang="en-US" dirty="0" smtClean="0">
                <a:solidFill>
                  <a:prstClr val="black"/>
                </a:solidFill>
              </a:rPr>
              <a:t>初始資產</a:t>
            </a:r>
            <a:r>
              <a:rPr lang="en-US" altLang="zh-TW" dirty="0" smtClean="0">
                <a:solidFill>
                  <a:prstClr val="black"/>
                </a:solidFill>
              </a:rPr>
              <a:t>: 310</a:t>
            </a:r>
          </a:p>
          <a:p>
            <a:pPr lvl="0"/>
            <a:r>
              <a:rPr lang="zh-TW" altLang="en-US" dirty="0" smtClean="0">
                <a:solidFill>
                  <a:prstClr val="black"/>
                </a:solidFill>
              </a:rPr>
              <a:t>其餘</a:t>
            </a:r>
            <a:r>
              <a:rPr lang="zh-TW" altLang="en-US" dirty="0">
                <a:solidFill>
                  <a:prstClr val="black"/>
                </a:solidFill>
              </a:rPr>
              <a:t>參數皆與</a:t>
            </a:r>
            <a:r>
              <a:rPr lang="en-US" altLang="zh-TW" dirty="0">
                <a:solidFill>
                  <a:prstClr val="black"/>
                </a:solidFill>
              </a:rPr>
              <a:t>Excel</a:t>
            </a:r>
            <a:r>
              <a:rPr lang="zh-TW" altLang="en-US" dirty="0">
                <a:solidFill>
                  <a:prstClr val="black"/>
                </a:solidFill>
              </a:rPr>
              <a:t>範例</a:t>
            </a:r>
            <a:r>
              <a:rPr lang="zh-TW" altLang="en-US" dirty="0" smtClean="0">
                <a:solidFill>
                  <a:prstClr val="black"/>
                </a:solidFill>
              </a:rPr>
              <a:t>相同</a:t>
            </a:r>
            <a:endParaRPr lang="en-US" altLang="zh-TW" dirty="0" smtClean="0">
              <a:solidFill>
                <a:prstClr val="black"/>
              </a:solidFill>
            </a:endParaRPr>
          </a:p>
          <a:p>
            <a:pPr lvl="0"/>
            <a:endParaRPr lang="en-US" altLang="zh-TW" dirty="0">
              <a:solidFill>
                <a:prstClr val="black"/>
              </a:solidFill>
            </a:endParaRPr>
          </a:p>
        </p:txBody>
      </p:sp>
    </p:spTree>
    <p:extLst>
      <p:ext uri="{BB962C8B-B14F-4D97-AF65-F5344CB8AC3E}">
        <p14:creationId xmlns:p14="http://schemas.microsoft.com/office/powerpoint/2010/main" val="738306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1043608" y="620688"/>
                <a:ext cx="7201715" cy="2862322"/>
              </a:xfrm>
              <a:prstGeom prst="rect">
                <a:avLst/>
              </a:prstGeom>
              <a:noFill/>
            </p:spPr>
            <p:txBody>
              <a:bodyPr wrap="none" rtlCol="0">
                <a:spAutoFit/>
              </a:bodyPr>
              <a:lstStyle/>
              <a:p>
                <a:r>
                  <a:rPr lang="zh-TW" altLang="en-US" dirty="0" smtClean="0">
                    <a:solidFill>
                      <a:prstClr val="black"/>
                    </a:solidFill>
                  </a:rPr>
                  <a:t>所以我們試著使用</a:t>
                </a:r>
                <a:r>
                  <a:rPr lang="en-US" altLang="zh-TW" dirty="0" err="1" smtClean="0">
                    <a:solidFill>
                      <a:prstClr val="black"/>
                    </a:solidFill>
                  </a:rPr>
                  <a:t>Brodie</a:t>
                </a:r>
                <a:r>
                  <a:rPr lang="en-US" altLang="zh-TW" dirty="0" smtClean="0">
                    <a:solidFill>
                      <a:prstClr val="black"/>
                    </a:solidFill>
                  </a:rPr>
                  <a:t> and Kaya(2007)</a:t>
                </a:r>
                <a:r>
                  <a:rPr lang="zh-TW" altLang="en-US" dirty="0" smtClean="0">
                    <a:solidFill>
                      <a:prstClr val="black"/>
                    </a:solidFill>
                  </a:rPr>
                  <a:t> 所提出的</a:t>
                </a:r>
                <a:r>
                  <a:rPr lang="zh-TW" altLang="en-US" dirty="0">
                    <a:solidFill>
                      <a:prstClr val="black"/>
                    </a:solidFill>
                  </a:rPr>
                  <a:t>理論</a:t>
                </a:r>
                <a:r>
                  <a:rPr lang="zh-TW" altLang="en-US" dirty="0" smtClean="0">
                    <a:solidFill>
                      <a:prstClr val="black"/>
                    </a:solidFill>
                  </a:rPr>
                  <a:t>，針對公司資產</a:t>
                </a:r>
                <a:endParaRPr lang="en-US" altLang="zh-TW" dirty="0" smtClean="0">
                  <a:solidFill>
                    <a:prstClr val="black"/>
                  </a:solidFill>
                </a:endParaRPr>
              </a:p>
              <a:p>
                <a:r>
                  <a:rPr lang="zh-TW" altLang="en-US" dirty="0">
                    <a:solidFill>
                      <a:prstClr val="black"/>
                    </a:solidFill>
                  </a:rPr>
                  <a:t>所做出的</a:t>
                </a:r>
                <a:r>
                  <a:rPr lang="zh-TW" altLang="en-US" dirty="0" smtClean="0">
                    <a:solidFill>
                      <a:prstClr val="black"/>
                    </a:solidFill>
                  </a:rPr>
                  <a:t>假設：</a:t>
                </a:r>
                <a:endParaRPr lang="en-US" altLang="zh-TW" dirty="0" smtClean="0">
                  <a:solidFill>
                    <a:prstClr val="black"/>
                  </a:solidFill>
                </a:endParaRPr>
              </a:p>
              <a:p>
                <a:endParaRPr lang="en-US" altLang="zh-TW" dirty="0" smtClean="0">
                  <a:solidFill>
                    <a:prstClr val="black"/>
                  </a:solidFill>
                </a:endParaRPr>
              </a:p>
              <a:p>
                <a:r>
                  <a:rPr lang="zh-TW" altLang="en-US" dirty="0" smtClean="0">
                    <a:solidFill>
                      <a:prstClr val="black"/>
                    </a:solidFill>
                  </a:rPr>
                  <a:t>假定時間</a:t>
                </a:r>
                <a:r>
                  <a:rPr lang="en-US" altLang="zh-TW" dirty="0">
                    <a:solidFill>
                      <a:prstClr val="black"/>
                    </a:solidFill>
                  </a:rPr>
                  <a:t>t</a:t>
                </a:r>
                <a:r>
                  <a:rPr lang="zh-TW" altLang="en-US" dirty="0" smtClean="0">
                    <a:solidFill>
                      <a:prstClr val="black"/>
                    </a:solidFill>
                  </a:rPr>
                  <a:t>且公司資產為</a:t>
                </a:r>
                <a14:m>
                  <m:oMath xmlns:m="http://schemas.openxmlformats.org/officeDocument/2006/math">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sub>
                    </m:sSub>
                  </m:oMath>
                </a14:m>
                <a:r>
                  <a:rPr lang="zh-TW" altLang="en-US" dirty="0" smtClean="0">
                    <a:solidFill>
                      <a:prstClr val="black"/>
                    </a:solidFill>
                  </a:rPr>
                  <a:t>時的現金流量為</a:t>
                </a:r>
                <a:r>
                  <a:rPr lang="zh-TW" altLang="en-US" dirty="0">
                    <a:solidFill>
                      <a:prstClr val="black"/>
                    </a:solidFill>
                  </a:rPr>
                  <a:t>：</a:t>
                </a:r>
                <a:endParaRPr lang="en-US" altLang="zh-TW" dirty="0" smtClean="0">
                  <a:solidFill>
                    <a:prstClr val="black"/>
                  </a:solidFill>
                </a:endParaRPr>
              </a:p>
              <a:p>
                <a:pPr algn="ctr"/>
                <a:endParaRPr lang="en-US" altLang="zh-TW" i="1" dirty="0" smtClean="0">
                  <a:solidFill>
                    <a:prstClr val="black"/>
                  </a:solidFill>
                  <a:latin typeface="Cambria Math"/>
                </a:endParaRPr>
              </a:p>
              <a:p>
                <a:pPr algn="ctr"/>
                <a14:m>
                  <m:oMath xmlns:m="http://schemas.openxmlformats.org/officeDocument/2006/math">
                    <m:sSub>
                      <m:sSubPr>
                        <m:ctrlPr>
                          <a:rPr lang="en-US" altLang="zh-TW" i="1" smtClean="0">
                            <a:solidFill>
                              <a:prstClr val="black"/>
                            </a:solidFill>
                            <a:latin typeface="Cambria Math"/>
                          </a:rPr>
                        </m:ctrlPr>
                      </m:sSubPr>
                      <m:e>
                        <m:r>
                          <a:rPr lang="zh-TW" altLang="en-US" i="1" smtClean="0">
                            <a:solidFill>
                              <a:prstClr val="black"/>
                            </a:solidFill>
                            <a:latin typeface="Cambria Math"/>
                          </a:rPr>
                          <m:t>𝛿</m:t>
                        </m:r>
                      </m:e>
                      <m:sub>
                        <m:r>
                          <a:rPr lang="en-US" altLang="zh-TW" i="1" smtClean="0">
                            <a:solidFill>
                              <a:prstClr val="black"/>
                            </a:solidFill>
                            <a:latin typeface="Cambria Math"/>
                          </a:rPr>
                          <m:t>𝑡</m:t>
                        </m:r>
                      </m:sub>
                    </m:sSub>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sub>
                    </m:sSub>
                    <m:sSup>
                      <m:sSupPr>
                        <m:ctrlPr>
                          <a:rPr lang="en-US" altLang="zh-TW" i="1" smtClean="0">
                            <a:solidFill>
                              <a:prstClr val="black"/>
                            </a:solidFill>
                            <a:latin typeface="Cambria Math"/>
                          </a:rPr>
                        </m:ctrlPr>
                      </m:sSupPr>
                      <m:e>
                        <m:r>
                          <a:rPr lang="en-US" altLang="zh-TW" i="1" smtClean="0">
                            <a:solidFill>
                              <a:prstClr val="black"/>
                            </a:solidFill>
                            <a:latin typeface="Cambria Math"/>
                          </a:rPr>
                          <m:t>𝑒</m:t>
                        </m:r>
                      </m:e>
                      <m:sup>
                        <m:r>
                          <a:rPr lang="en-US" altLang="zh-TW" i="1" smtClean="0">
                            <a:solidFill>
                              <a:prstClr val="black"/>
                            </a:solidFill>
                            <a:latin typeface="Cambria Math"/>
                          </a:rPr>
                          <m:t>𝑞</m:t>
                        </m:r>
                        <m:r>
                          <a:rPr lang="en-US" altLang="zh-TW" i="1" smtClean="0">
                            <a:solidFill>
                              <a:prstClr val="black"/>
                            </a:solidFill>
                            <a:latin typeface="Cambria Math"/>
                          </a:rPr>
                          <m:t>△</m:t>
                        </m:r>
                        <m:r>
                          <a:rPr lang="en-US" altLang="zh-TW" i="1" smtClean="0">
                            <a:solidFill>
                              <a:prstClr val="black"/>
                            </a:solidFill>
                            <a:latin typeface="Cambria Math"/>
                          </a:rPr>
                          <m:t>𝑡</m:t>
                        </m:r>
                      </m:sup>
                    </m:sSup>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sub>
                    </m:sSub>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sub>
                    </m:sSub>
                  </m:oMath>
                </a14:m>
                <a:r>
                  <a:rPr lang="en-US" altLang="zh-TW" dirty="0" smtClean="0">
                    <a:solidFill>
                      <a:prstClr val="black"/>
                    </a:solidFill>
                  </a:rPr>
                  <a:t>(</a:t>
                </a:r>
                <a14:m>
                  <m:oMath xmlns:m="http://schemas.openxmlformats.org/officeDocument/2006/math">
                    <m:sSup>
                      <m:sSupPr>
                        <m:ctrlPr>
                          <a:rPr lang="en-US" altLang="zh-TW" i="1" smtClean="0">
                            <a:solidFill>
                              <a:prstClr val="black"/>
                            </a:solidFill>
                            <a:latin typeface="Cambria Math"/>
                          </a:rPr>
                        </m:ctrlPr>
                      </m:sSupPr>
                      <m:e>
                        <m:r>
                          <a:rPr lang="en-US" altLang="zh-TW" i="1" smtClean="0">
                            <a:solidFill>
                              <a:prstClr val="black"/>
                            </a:solidFill>
                            <a:latin typeface="Cambria Math"/>
                          </a:rPr>
                          <m:t>𝑒</m:t>
                        </m:r>
                      </m:e>
                      <m:sup>
                        <m:r>
                          <a:rPr lang="en-US" altLang="zh-TW" i="1" smtClean="0">
                            <a:solidFill>
                              <a:prstClr val="black"/>
                            </a:solidFill>
                            <a:latin typeface="Cambria Math"/>
                          </a:rPr>
                          <m:t>𝑞</m:t>
                        </m:r>
                        <m:r>
                          <a:rPr lang="en-US" altLang="zh-TW" i="1" smtClean="0">
                            <a:solidFill>
                              <a:prstClr val="black"/>
                            </a:solidFill>
                            <a:latin typeface="Cambria Math"/>
                          </a:rPr>
                          <m:t>△</m:t>
                        </m:r>
                        <m:r>
                          <a:rPr lang="en-US" altLang="zh-TW" i="1" smtClean="0">
                            <a:solidFill>
                              <a:prstClr val="black"/>
                            </a:solidFill>
                            <a:latin typeface="Cambria Math"/>
                          </a:rPr>
                          <m:t>𝑡</m:t>
                        </m:r>
                      </m:sup>
                    </m:sSup>
                    <m:r>
                      <a:rPr lang="en-US" altLang="zh-TW" i="1" smtClean="0">
                        <a:solidFill>
                          <a:prstClr val="black"/>
                        </a:solidFill>
                        <a:latin typeface="Cambria Math"/>
                      </a:rPr>
                      <m:t>−1</m:t>
                    </m:r>
                  </m:oMath>
                </a14:m>
                <a:r>
                  <a:rPr lang="en-US" altLang="zh-TW" dirty="0" smtClean="0">
                    <a:solidFill>
                      <a:prstClr val="black"/>
                    </a:solidFill>
                  </a:rPr>
                  <a:t>)</a:t>
                </a:r>
              </a:p>
              <a:p>
                <a:endParaRPr lang="en-US" altLang="zh-TW" dirty="0" smtClean="0">
                  <a:solidFill>
                    <a:prstClr val="black"/>
                  </a:solidFill>
                </a:endParaRPr>
              </a:p>
              <a:p>
                <a:r>
                  <a:rPr lang="zh-TW" altLang="en-US" dirty="0" smtClean="0">
                    <a:solidFill>
                      <a:prstClr val="black"/>
                    </a:solidFill>
                  </a:rPr>
                  <a:t>而</a:t>
                </a:r>
                <a:r>
                  <a:rPr lang="zh-TW" altLang="en-US" dirty="0">
                    <a:solidFill>
                      <a:prstClr val="black"/>
                    </a:solidFill>
                  </a:rPr>
                  <a:t>利用二元樹模擬公司</a:t>
                </a:r>
                <a:r>
                  <a:rPr lang="zh-TW" altLang="en-US" dirty="0" smtClean="0">
                    <a:solidFill>
                      <a:prstClr val="black"/>
                    </a:solidFill>
                  </a:rPr>
                  <a:t>資產：</a:t>
                </a:r>
                <a:endParaRPr lang="en-US" altLang="zh-TW" dirty="0" smtClean="0">
                  <a:solidFill>
                    <a:prstClr val="black"/>
                  </a:solidFill>
                </a:endParaRPr>
              </a:p>
              <a:p>
                <a:pPr algn="ctr"/>
                <a:endParaRPr lang="en-US" altLang="zh-TW" dirty="0" smtClean="0">
                  <a:solidFill>
                    <a:prstClr val="black"/>
                  </a:solidFill>
                </a:endParaRPr>
              </a:p>
              <a:p>
                <a:endParaRPr lang="zh-TW" altLang="en-US" dirty="0">
                  <a:solidFill>
                    <a:prstClr val="black"/>
                  </a:solidFill>
                </a:endParaRPr>
              </a:p>
            </p:txBody>
          </p:sp>
        </mc:Choice>
        <mc:Fallback xmlns="">
          <p:sp>
            <p:nvSpPr>
              <p:cNvPr id="2" name="文字方塊 1"/>
              <p:cNvSpPr txBox="1">
                <a:spLocks noRot="1" noChangeAspect="1" noMove="1" noResize="1" noEditPoints="1" noAdjustHandles="1" noChangeArrowheads="1" noChangeShapeType="1" noTextEdit="1"/>
              </p:cNvSpPr>
              <p:nvPr/>
            </p:nvSpPr>
            <p:spPr>
              <a:xfrm>
                <a:off x="1043608" y="620688"/>
                <a:ext cx="7201715" cy="2862322"/>
              </a:xfrm>
              <a:prstGeom prst="rect">
                <a:avLst/>
              </a:prstGeom>
              <a:blipFill rotWithShape="1">
                <a:blip r:embed="rId2"/>
                <a:stretch>
                  <a:fillRect l="-677" t="-1066"/>
                </a:stretch>
              </a:blipFill>
            </p:spPr>
            <p:txBody>
              <a:bodyPr/>
              <a:lstStyle/>
              <a:p>
                <a:r>
                  <a:rPr lang="zh-TW" altLang="en-US">
                    <a:noFill/>
                  </a:rPr>
                  <a:t> </a:t>
                </a:r>
              </a:p>
            </p:txBody>
          </p:sp>
        </mc:Fallback>
      </mc:AlternateContent>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037" y="3429000"/>
            <a:ext cx="4084460"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8" name="文字方塊 17"/>
              <p:cNvSpPr txBox="1"/>
              <p:nvPr/>
            </p:nvSpPr>
            <p:spPr>
              <a:xfrm>
                <a:off x="5127496" y="4149080"/>
                <a:ext cx="3791999" cy="98193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r>
                            <a:rPr lang="en-US" altLang="zh-TW" i="1" smtClean="0">
                              <a:solidFill>
                                <a:prstClr val="black"/>
                              </a:solidFill>
                              <a:latin typeface="Cambria Math"/>
                            </a:rPr>
                            <m:t>+1,</m:t>
                          </m:r>
                          <m:r>
                            <a:rPr lang="en-US" altLang="zh-TW" i="1" smtClean="0">
                              <a:solidFill>
                                <a:prstClr val="black"/>
                              </a:solidFill>
                              <a:latin typeface="Cambria Math"/>
                            </a:rPr>
                            <m:t>𝑢</m:t>
                          </m:r>
                        </m:sub>
                      </m:sSub>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𝑃</m:t>
                          </m:r>
                        </m:e>
                        <m:sub>
                          <m:r>
                            <a:rPr lang="en-US" altLang="zh-TW" i="1" smtClean="0">
                              <a:solidFill>
                                <a:prstClr val="black"/>
                              </a:solidFill>
                              <a:latin typeface="Cambria Math"/>
                            </a:rPr>
                            <m:t>𝑢</m:t>
                          </m:r>
                        </m:sub>
                      </m:sSub>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r>
                            <a:rPr lang="en-US" altLang="zh-TW" i="1" smtClean="0">
                              <a:solidFill>
                                <a:prstClr val="black"/>
                              </a:solidFill>
                              <a:latin typeface="Cambria Math"/>
                            </a:rPr>
                            <m:t>+1,</m:t>
                          </m:r>
                          <m:r>
                            <a:rPr lang="en-US" altLang="zh-TW" i="1" smtClean="0">
                              <a:solidFill>
                                <a:prstClr val="black"/>
                              </a:solidFill>
                              <a:latin typeface="Cambria Math"/>
                            </a:rPr>
                            <m:t>𝑑</m:t>
                          </m:r>
                        </m:sub>
                      </m:sSub>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𝑃</m:t>
                          </m:r>
                        </m:e>
                        <m:sub>
                          <m:r>
                            <a:rPr lang="en-US" altLang="zh-TW" i="1" smtClean="0">
                              <a:solidFill>
                                <a:prstClr val="black"/>
                              </a:solidFill>
                              <a:latin typeface="Cambria Math"/>
                            </a:rPr>
                            <m:t>𝑑</m:t>
                          </m:r>
                        </m:sub>
                      </m:sSub>
                      <m:r>
                        <a:rPr lang="en-US" altLang="zh-TW" i="1" smtClean="0">
                          <a:solidFill>
                            <a:prstClr val="black"/>
                          </a:solidFill>
                          <a:latin typeface="Cambria Math"/>
                        </a:rPr>
                        <m:t>=</m:t>
                      </m:r>
                      <m:r>
                        <a:rPr lang="en-US" altLang="zh-TW" i="1" smtClean="0">
                          <a:solidFill>
                            <a:prstClr val="black"/>
                          </a:solidFill>
                          <a:latin typeface="Cambria Math"/>
                        </a:rPr>
                        <m:t>𝑉</m:t>
                      </m:r>
                      <m:sSup>
                        <m:sSupPr>
                          <m:ctrlPr>
                            <a:rPr lang="en-US" altLang="zh-TW" i="1" smtClean="0">
                              <a:solidFill>
                                <a:prstClr val="black"/>
                              </a:solidFill>
                              <a:latin typeface="Cambria Math"/>
                            </a:rPr>
                          </m:ctrlPr>
                        </m:sSupPr>
                        <m:e>
                          <m:r>
                            <a:rPr lang="en-US" altLang="zh-TW" i="1" smtClean="0">
                              <a:solidFill>
                                <a:prstClr val="black"/>
                              </a:solidFill>
                              <a:latin typeface="Cambria Math"/>
                            </a:rPr>
                            <m:t>𝑒</m:t>
                          </m:r>
                        </m:e>
                        <m:sup>
                          <m:r>
                            <a:rPr lang="en-US" altLang="zh-TW" i="1" smtClean="0">
                              <a:solidFill>
                                <a:prstClr val="black"/>
                              </a:solidFill>
                              <a:latin typeface="Cambria Math"/>
                            </a:rPr>
                            <m:t>(</m:t>
                          </m:r>
                          <m:r>
                            <a:rPr lang="en-US" altLang="zh-TW" i="1" smtClean="0">
                              <a:solidFill>
                                <a:prstClr val="black"/>
                              </a:solidFill>
                              <a:latin typeface="Cambria Math"/>
                            </a:rPr>
                            <m:t>𝑟</m:t>
                          </m:r>
                          <m:r>
                            <a:rPr lang="en-US" altLang="zh-TW" i="1" smtClean="0">
                              <a:solidFill>
                                <a:prstClr val="black"/>
                              </a:solidFill>
                              <a:latin typeface="Cambria Math"/>
                            </a:rPr>
                            <m:t>−</m:t>
                          </m:r>
                          <m:r>
                            <a:rPr lang="en-US" altLang="zh-TW" i="1" smtClean="0">
                              <a:solidFill>
                                <a:prstClr val="black"/>
                              </a:solidFill>
                              <a:latin typeface="Cambria Math"/>
                            </a:rPr>
                            <m:t>𝑞</m:t>
                          </m:r>
                          <m:r>
                            <a:rPr lang="en-US" altLang="zh-TW" i="1" smtClean="0">
                              <a:solidFill>
                                <a:prstClr val="black"/>
                              </a:solidFill>
                              <a:latin typeface="Cambria Math"/>
                            </a:rPr>
                            <m:t>)△</m:t>
                          </m:r>
                          <m:r>
                            <a:rPr lang="en-US" altLang="zh-TW" i="1" smtClean="0">
                              <a:solidFill>
                                <a:prstClr val="black"/>
                              </a:solidFill>
                              <a:latin typeface="Cambria Math"/>
                            </a:rPr>
                            <m:t>𝑡</m:t>
                          </m:r>
                        </m:sup>
                      </m:sSup>
                    </m:oMath>
                  </m:oMathPara>
                </a14:m>
                <a:endParaRPr lang="en-US" altLang="zh-TW" dirty="0" smtClean="0">
                  <a:solidFill>
                    <a:prstClr val="black"/>
                  </a:solidFill>
                </a:endParaRPr>
              </a:p>
              <a:p>
                <a:pPr/>
                <a14:m>
                  <m:oMathPara xmlns:m="http://schemas.openxmlformats.org/officeDocument/2006/math">
                    <m:oMathParaPr>
                      <m:jc m:val="centerGroup"/>
                    </m:oMathParaPr>
                    <m:oMath xmlns:m="http://schemas.openxmlformats.org/officeDocument/2006/math">
                      <m:sSub>
                        <m:sSubPr>
                          <m:ctrlPr>
                            <a:rPr lang="en-US" altLang="zh-TW" i="1" smtClean="0">
                              <a:solidFill>
                                <a:prstClr val="black"/>
                              </a:solidFill>
                              <a:latin typeface="Cambria Math"/>
                            </a:rPr>
                          </m:ctrlPr>
                        </m:sSubPr>
                        <m:e>
                          <m:r>
                            <a:rPr lang="zh-TW" altLang="en-US" i="1" smtClean="0">
                              <a:solidFill>
                                <a:prstClr val="black"/>
                              </a:solidFill>
                              <a:latin typeface="Cambria Math"/>
                            </a:rPr>
                            <m:t>𝛿</m:t>
                          </m:r>
                        </m:e>
                        <m:sub>
                          <m:r>
                            <a:rPr lang="en-US" altLang="zh-TW" i="1" smtClean="0">
                              <a:solidFill>
                                <a:prstClr val="black"/>
                              </a:solidFill>
                              <a:latin typeface="Cambria Math"/>
                            </a:rPr>
                            <m:t>𝑡</m:t>
                          </m:r>
                          <m:r>
                            <a:rPr lang="en-US" altLang="zh-TW" i="1" smtClean="0">
                              <a:solidFill>
                                <a:prstClr val="black"/>
                              </a:solidFill>
                              <a:latin typeface="Cambria Math"/>
                            </a:rPr>
                            <m:t>+1,</m:t>
                          </m:r>
                          <m:r>
                            <a:rPr lang="en-US" altLang="zh-TW" i="1" smtClean="0">
                              <a:solidFill>
                                <a:prstClr val="black"/>
                              </a:solidFill>
                              <a:latin typeface="Cambria Math"/>
                            </a:rPr>
                            <m:t>𝑢</m:t>
                          </m:r>
                        </m:sub>
                      </m:sSub>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r>
                            <a:rPr lang="en-US" altLang="zh-TW" i="1" smtClean="0">
                              <a:solidFill>
                                <a:prstClr val="black"/>
                              </a:solidFill>
                              <a:latin typeface="Cambria Math"/>
                            </a:rPr>
                            <m:t>+1,</m:t>
                          </m:r>
                          <m:r>
                            <a:rPr lang="en-US" altLang="zh-TW" i="1" smtClean="0">
                              <a:solidFill>
                                <a:prstClr val="black"/>
                              </a:solidFill>
                              <a:latin typeface="Cambria Math"/>
                            </a:rPr>
                            <m:t>𝑢</m:t>
                          </m:r>
                        </m:sub>
                      </m:sSub>
                      <m:sSup>
                        <m:sSupPr>
                          <m:ctrlPr>
                            <a:rPr lang="en-US" altLang="zh-TW" i="1" smtClean="0">
                              <a:solidFill>
                                <a:prstClr val="black"/>
                              </a:solidFill>
                              <a:latin typeface="Cambria Math"/>
                            </a:rPr>
                          </m:ctrlPr>
                        </m:sSupPr>
                        <m:e>
                          <m:r>
                            <a:rPr lang="en-US" altLang="zh-TW" i="1" smtClean="0">
                              <a:solidFill>
                                <a:prstClr val="black"/>
                              </a:solidFill>
                              <a:latin typeface="Cambria Math"/>
                            </a:rPr>
                            <m:t>𝑒</m:t>
                          </m:r>
                        </m:e>
                        <m:sup>
                          <m:r>
                            <a:rPr lang="en-US" altLang="zh-TW" i="1" smtClean="0">
                              <a:solidFill>
                                <a:prstClr val="black"/>
                              </a:solidFill>
                              <a:latin typeface="Cambria Math"/>
                            </a:rPr>
                            <m:t>𝑞</m:t>
                          </m:r>
                          <m:r>
                            <a:rPr lang="en-US" altLang="zh-TW" i="1" smtClean="0">
                              <a:solidFill>
                                <a:prstClr val="black"/>
                              </a:solidFill>
                              <a:latin typeface="Cambria Math"/>
                            </a:rPr>
                            <m:t>△</m:t>
                          </m:r>
                          <m:r>
                            <a:rPr lang="en-US" altLang="zh-TW" i="1" smtClean="0">
                              <a:solidFill>
                                <a:prstClr val="black"/>
                              </a:solidFill>
                              <a:latin typeface="Cambria Math"/>
                            </a:rPr>
                            <m:t>𝑡</m:t>
                          </m:r>
                        </m:sup>
                      </m:sSup>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r>
                            <a:rPr lang="en-US" altLang="zh-TW" i="1" smtClean="0">
                              <a:solidFill>
                                <a:prstClr val="black"/>
                              </a:solidFill>
                              <a:latin typeface="Cambria Math"/>
                            </a:rPr>
                            <m:t>+1,</m:t>
                          </m:r>
                          <m:r>
                            <a:rPr lang="en-US" altLang="zh-TW" i="1" smtClean="0">
                              <a:solidFill>
                                <a:prstClr val="black"/>
                              </a:solidFill>
                              <a:latin typeface="Cambria Math"/>
                            </a:rPr>
                            <m:t>𝑢</m:t>
                          </m:r>
                        </m:sub>
                      </m:sSub>
                    </m:oMath>
                  </m:oMathPara>
                </a14:m>
                <a:endParaRPr lang="en-US" altLang="zh-TW" dirty="0" smtClean="0">
                  <a:solidFill>
                    <a:prstClr val="black"/>
                  </a:solidFill>
                </a:endParaRPr>
              </a:p>
              <a:p>
                <a:pPr/>
                <a14:m>
                  <m:oMathPara xmlns:m="http://schemas.openxmlformats.org/officeDocument/2006/math">
                    <m:oMathParaPr>
                      <m:jc m:val="centerGroup"/>
                    </m:oMathParaPr>
                    <m:oMath xmlns:m="http://schemas.openxmlformats.org/officeDocument/2006/math">
                      <m:sSub>
                        <m:sSubPr>
                          <m:ctrlPr>
                            <a:rPr lang="en-US" altLang="zh-TW" i="1" smtClean="0">
                              <a:solidFill>
                                <a:prstClr val="black"/>
                              </a:solidFill>
                              <a:latin typeface="Cambria Math"/>
                            </a:rPr>
                          </m:ctrlPr>
                        </m:sSubPr>
                        <m:e>
                          <m:r>
                            <a:rPr lang="zh-TW" altLang="en-US" i="1" smtClean="0">
                              <a:solidFill>
                                <a:prstClr val="black"/>
                              </a:solidFill>
                              <a:latin typeface="Cambria Math"/>
                            </a:rPr>
                            <m:t>𝛿</m:t>
                          </m:r>
                        </m:e>
                        <m:sub>
                          <m:r>
                            <a:rPr lang="en-US" altLang="zh-TW" i="1" smtClean="0">
                              <a:solidFill>
                                <a:prstClr val="black"/>
                              </a:solidFill>
                              <a:latin typeface="Cambria Math"/>
                            </a:rPr>
                            <m:t>𝑡</m:t>
                          </m:r>
                          <m:r>
                            <a:rPr lang="en-US" altLang="zh-TW" i="1" smtClean="0">
                              <a:solidFill>
                                <a:prstClr val="black"/>
                              </a:solidFill>
                              <a:latin typeface="Cambria Math"/>
                            </a:rPr>
                            <m:t>+1,</m:t>
                          </m:r>
                          <m:r>
                            <a:rPr lang="en-US" altLang="zh-TW" i="1" smtClean="0">
                              <a:solidFill>
                                <a:prstClr val="black"/>
                              </a:solidFill>
                              <a:latin typeface="Cambria Math"/>
                            </a:rPr>
                            <m:t>𝑑</m:t>
                          </m:r>
                        </m:sub>
                      </m:sSub>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r>
                            <a:rPr lang="en-US" altLang="zh-TW" i="1" smtClean="0">
                              <a:solidFill>
                                <a:prstClr val="black"/>
                              </a:solidFill>
                              <a:latin typeface="Cambria Math"/>
                            </a:rPr>
                            <m:t>+1,</m:t>
                          </m:r>
                          <m:r>
                            <a:rPr lang="en-US" altLang="zh-TW" i="1" smtClean="0">
                              <a:solidFill>
                                <a:prstClr val="black"/>
                              </a:solidFill>
                              <a:latin typeface="Cambria Math"/>
                            </a:rPr>
                            <m:t>𝑑</m:t>
                          </m:r>
                        </m:sub>
                      </m:sSub>
                      <m:sSup>
                        <m:sSupPr>
                          <m:ctrlPr>
                            <a:rPr lang="en-US" altLang="zh-TW" i="1" smtClean="0">
                              <a:solidFill>
                                <a:prstClr val="black"/>
                              </a:solidFill>
                              <a:latin typeface="Cambria Math"/>
                            </a:rPr>
                          </m:ctrlPr>
                        </m:sSupPr>
                        <m:e>
                          <m:r>
                            <a:rPr lang="en-US" altLang="zh-TW" i="1" smtClean="0">
                              <a:solidFill>
                                <a:prstClr val="black"/>
                              </a:solidFill>
                              <a:latin typeface="Cambria Math"/>
                            </a:rPr>
                            <m:t>𝑒</m:t>
                          </m:r>
                        </m:e>
                        <m:sup>
                          <m:r>
                            <a:rPr lang="en-US" altLang="zh-TW" i="1" smtClean="0">
                              <a:solidFill>
                                <a:prstClr val="black"/>
                              </a:solidFill>
                              <a:latin typeface="Cambria Math"/>
                            </a:rPr>
                            <m:t>𝑞</m:t>
                          </m:r>
                          <m:r>
                            <a:rPr lang="en-US" altLang="zh-TW" i="1" smtClean="0">
                              <a:solidFill>
                                <a:prstClr val="black"/>
                              </a:solidFill>
                              <a:latin typeface="Cambria Math"/>
                            </a:rPr>
                            <m:t>△</m:t>
                          </m:r>
                          <m:r>
                            <a:rPr lang="en-US" altLang="zh-TW" i="1" smtClean="0">
                              <a:solidFill>
                                <a:prstClr val="black"/>
                              </a:solidFill>
                              <a:latin typeface="Cambria Math"/>
                            </a:rPr>
                            <m:t>𝑡</m:t>
                          </m:r>
                        </m:sup>
                      </m:sSup>
                      <m:r>
                        <a:rPr lang="en-US" altLang="zh-TW" i="1" smtClean="0">
                          <a:solidFill>
                            <a:prstClr val="black"/>
                          </a:solidFill>
                          <a:latin typeface="Cambria Math"/>
                        </a:rPr>
                        <m:t>−</m:t>
                      </m:r>
                      <m:sSub>
                        <m:sSubPr>
                          <m:ctrlPr>
                            <a:rPr lang="en-US" altLang="zh-TW" i="1" smtClean="0">
                              <a:solidFill>
                                <a:prstClr val="black"/>
                              </a:solidFill>
                              <a:latin typeface="Cambria Math"/>
                            </a:rPr>
                          </m:ctrlPr>
                        </m:sSubPr>
                        <m:e>
                          <m:r>
                            <a:rPr lang="en-US" altLang="zh-TW" i="1" smtClean="0">
                              <a:solidFill>
                                <a:prstClr val="black"/>
                              </a:solidFill>
                              <a:latin typeface="Cambria Math"/>
                            </a:rPr>
                            <m:t>𝑉</m:t>
                          </m:r>
                        </m:e>
                        <m:sub>
                          <m:r>
                            <a:rPr lang="en-US" altLang="zh-TW" i="1" smtClean="0">
                              <a:solidFill>
                                <a:prstClr val="black"/>
                              </a:solidFill>
                              <a:latin typeface="Cambria Math"/>
                            </a:rPr>
                            <m:t>𝑡</m:t>
                          </m:r>
                          <m:r>
                            <a:rPr lang="en-US" altLang="zh-TW" i="1" smtClean="0">
                              <a:solidFill>
                                <a:prstClr val="black"/>
                              </a:solidFill>
                              <a:latin typeface="Cambria Math"/>
                            </a:rPr>
                            <m:t>+1,</m:t>
                          </m:r>
                          <m:r>
                            <a:rPr lang="en-US" altLang="zh-TW" i="1" smtClean="0">
                              <a:solidFill>
                                <a:prstClr val="black"/>
                              </a:solidFill>
                              <a:latin typeface="Cambria Math"/>
                            </a:rPr>
                            <m:t>𝑑</m:t>
                          </m:r>
                        </m:sub>
                      </m:sSub>
                    </m:oMath>
                  </m:oMathPara>
                </a14:m>
                <a:endParaRPr lang="zh-TW" altLang="en-US" dirty="0">
                  <a:solidFill>
                    <a:prstClr val="black"/>
                  </a:solidFill>
                </a:endParaRPr>
              </a:p>
            </p:txBody>
          </p:sp>
        </mc:Choice>
        <mc:Fallback xmlns="">
          <p:sp>
            <p:nvSpPr>
              <p:cNvPr id="18" name="文字方塊 17"/>
              <p:cNvSpPr txBox="1">
                <a:spLocks noRot="1" noChangeAspect="1" noMove="1" noResize="1" noEditPoints="1" noAdjustHandles="1" noChangeArrowheads="1" noChangeShapeType="1" noTextEdit="1"/>
              </p:cNvSpPr>
              <p:nvPr/>
            </p:nvSpPr>
            <p:spPr>
              <a:xfrm>
                <a:off x="5127496" y="4149080"/>
                <a:ext cx="3791999" cy="981935"/>
              </a:xfrm>
              <a:prstGeom prst="rect">
                <a:avLst/>
              </a:prstGeom>
              <a:blipFill rotWithShape="1">
                <a:blip r:embed="rId4"/>
                <a:stretch>
                  <a:fillRect/>
                </a:stretch>
              </a:blipFill>
            </p:spPr>
            <p:txBody>
              <a:bodyPr/>
              <a:lstStyle/>
              <a:p>
                <a:r>
                  <a:rPr lang="zh-TW" altLang="en-US">
                    <a:noFill/>
                  </a:rPr>
                  <a:t> </a:t>
                </a:r>
              </a:p>
            </p:txBody>
          </p:sp>
        </mc:Fallback>
      </mc:AlternateContent>
      <p:sp>
        <p:nvSpPr>
          <p:cNvPr id="19" name="左大括弧 18"/>
          <p:cNvSpPr/>
          <p:nvPr/>
        </p:nvSpPr>
        <p:spPr>
          <a:xfrm>
            <a:off x="5508104" y="4640047"/>
            <a:ext cx="45719" cy="3162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prstClr val="black"/>
              </a:solidFill>
            </a:endParaRPr>
          </a:p>
        </p:txBody>
      </p:sp>
    </p:spTree>
    <p:extLst>
      <p:ext uri="{BB962C8B-B14F-4D97-AF65-F5344CB8AC3E}">
        <p14:creationId xmlns:p14="http://schemas.microsoft.com/office/powerpoint/2010/main" val="3672954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457200" y="404664"/>
                <a:ext cx="8229600" cy="5721499"/>
              </a:xfrm>
            </p:spPr>
            <p:txBody>
              <a:bodyPr/>
              <a:lstStyle/>
              <a:p>
                <a:pPr marL="0" lvl="0" indent="0">
                  <a:spcBef>
                    <a:spcPts val="0"/>
                  </a:spcBef>
                  <a:buNone/>
                </a:pPr>
                <a14:m>
                  <m:oMathPara xmlns:m="http://schemas.openxmlformats.org/officeDocument/2006/math">
                    <m:oMathParaPr>
                      <m:jc m:val="left"/>
                    </m:oMathParaPr>
                    <m:oMath xmlns:m="http://schemas.openxmlformats.org/officeDocument/2006/math">
                      <m:r>
                        <a:rPr lang="zh-TW" altLang="en-US" sz="1800" i="1">
                          <a:solidFill>
                            <a:prstClr val="black"/>
                          </a:solidFill>
                          <a:latin typeface="Cambria Math"/>
                        </a:rPr>
                        <m:t>因此，我們把</m:t>
                      </m:r>
                      <m:sSub>
                        <m:sSubPr>
                          <m:ctrlPr>
                            <a:rPr lang="en-US" altLang="zh-TW" sz="1800" i="1">
                              <a:solidFill>
                                <a:prstClr val="black"/>
                              </a:solidFill>
                              <a:latin typeface="Cambria Math"/>
                            </a:rPr>
                          </m:ctrlPr>
                        </m:sSubPr>
                        <m:e>
                          <m:r>
                            <a:rPr lang="zh-TW" altLang="en-US" sz="1800" i="1">
                              <a:solidFill>
                                <a:prstClr val="black"/>
                              </a:solidFill>
                              <a:latin typeface="Cambria Math"/>
                            </a:rPr>
                            <m:t>𝛿</m:t>
                          </m:r>
                        </m:e>
                        <m:sub>
                          <m:r>
                            <a:rPr lang="en-US" altLang="zh-TW" sz="1800" i="1">
                              <a:solidFill>
                                <a:prstClr val="black"/>
                              </a:solidFill>
                              <a:latin typeface="Cambria Math"/>
                            </a:rPr>
                            <m:t>𝑡</m:t>
                          </m:r>
                        </m:sub>
                      </m:sSub>
                      <m:r>
                        <a:rPr lang="zh-TW" altLang="en-US" sz="1800" i="1">
                          <a:solidFill>
                            <a:prstClr val="black"/>
                          </a:solidFill>
                          <a:latin typeface="Cambria Math"/>
                        </a:rPr>
                        <m:t> </m:t>
                      </m:r>
                      <m:r>
                        <a:rPr lang="zh-TW" altLang="en-US" sz="1800" i="1">
                          <a:solidFill>
                            <a:prstClr val="black"/>
                          </a:solidFill>
                          <a:latin typeface="Cambria Math"/>
                        </a:rPr>
                        <m:t>即當為當期的支出項目，而其中包括債券的利息，</m:t>
                      </m:r>
                    </m:oMath>
                  </m:oMathPara>
                </a14:m>
                <a:endParaRPr lang="en-US" altLang="zh-TW" sz="1800" i="1" dirty="0">
                  <a:solidFill>
                    <a:prstClr val="black"/>
                  </a:solidFill>
                  <a:latin typeface="Cambria Math"/>
                </a:endParaRPr>
              </a:p>
              <a:p>
                <a:pPr marL="0" lvl="0" indent="0">
                  <a:spcBef>
                    <a:spcPts val="0"/>
                  </a:spcBef>
                  <a:buNone/>
                </a:pPr>
                <a14:m>
                  <m:oMathPara xmlns:m="http://schemas.openxmlformats.org/officeDocument/2006/math">
                    <m:oMathParaPr>
                      <m:jc m:val="left"/>
                    </m:oMathParaPr>
                    <m:oMath xmlns:m="http://schemas.openxmlformats.org/officeDocument/2006/math">
                      <m:r>
                        <a:rPr lang="zh-TW" altLang="en-US" sz="1800" i="1">
                          <a:solidFill>
                            <a:prstClr val="black"/>
                          </a:solidFill>
                          <a:latin typeface="Cambria Math"/>
                        </a:rPr>
                        <m:t>以及股利的部分，</m:t>
                      </m:r>
                      <m:r>
                        <a:rPr lang="zh-TW" altLang="en-US" sz="1800" i="1" dirty="0">
                          <a:solidFill>
                            <a:prstClr val="black"/>
                          </a:solidFill>
                          <a:latin typeface="Cambria Math"/>
                        </a:rPr>
                        <m:t>因此：</m:t>
                      </m:r>
                    </m:oMath>
                  </m:oMathPara>
                </a14:m>
                <a:endParaRPr lang="en-US" altLang="zh-TW" sz="1800" i="1" dirty="0">
                  <a:solidFill>
                    <a:prstClr val="black"/>
                  </a:solidFill>
                  <a:latin typeface="Cambria Math"/>
                </a:endParaRPr>
              </a:p>
              <a:p>
                <a:pPr marL="0" lvl="0" indent="0">
                  <a:spcBef>
                    <a:spcPts val="0"/>
                  </a:spcBef>
                  <a:buNone/>
                </a:pPr>
                <a:endParaRPr lang="en-US" altLang="zh-TW" sz="1800" dirty="0">
                  <a:solidFill>
                    <a:prstClr val="black"/>
                  </a:solidFill>
                  <a:latin typeface="Cambria Math"/>
                </a:endParaRPr>
              </a:p>
              <a:p>
                <a:pPr marL="0" lvl="0" indent="0">
                  <a:spcBef>
                    <a:spcPts val="0"/>
                  </a:spcBef>
                  <a:buNone/>
                </a:pPr>
                <a14:m>
                  <m:oMathPara xmlns:m="http://schemas.openxmlformats.org/officeDocument/2006/math">
                    <m:oMathParaPr>
                      <m:jc m:val="center"/>
                    </m:oMathParaPr>
                    <m:oMath xmlns:m="http://schemas.openxmlformats.org/officeDocument/2006/math">
                      <m:r>
                        <m:rPr>
                          <m:sty m:val="p"/>
                        </m:rPr>
                        <a:rPr lang="en-US" altLang="zh-TW" sz="1800" dirty="0">
                          <a:solidFill>
                            <a:prstClr val="black"/>
                          </a:solidFill>
                          <a:latin typeface="Cambria Math"/>
                        </a:rPr>
                        <m:t>Dividend</m:t>
                      </m:r>
                      <m:r>
                        <a:rPr lang="en-US" altLang="zh-TW" sz="1800" dirty="0">
                          <a:solidFill>
                            <a:prstClr val="black"/>
                          </a:solidFill>
                          <a:latin typeface="Cambria Math"/>
                        </a:rPr>
                        <m:t> </m:t>
                      </m:r>
                      <m:r>
                        <m:rPr>
                          <m:sty m:val="p"/>
                        </m:rPr>
                        <a:rPr lang="en-US" altLang="zh-TW" sz="1800" dirty="0">
                          <a:solidFill>
                            <a:prstClr val="black"/>
                          </a:solidFill>
                          <a:latin typeface="Cambria Math"/>
                        </a:rPr>
                        <m:t>per</m:t>
                      </m:r>
                      <m:r>
                        <a:rPr lang="en-US" altLang="zh-TW" sz="1800" dirty="0">
                          <a:solidFill>
                            <a:prstClr val="black"/>
                          </a:solidFill>
                          <a:latin typeface="Cambria Math"/>
                        </a:rPr>
                        <m:t> </m:t>
                      </m:r>
                      <m:r>
                        <m:rPr>
                          <m:sty m:val="p"/>
                        </m:rPr>
                        <a:rPr lang="en-US" altLang="zh-TW" sz="1800" dirty="0">
                          <a:solidFill>
                            <a:prstClr val="black"/>
                          </a:solidFill>
                          <a:latin typeface="Cambria Math"/>
                        </a:rPr>
                        <m:t>share</m:t>
                      </m:r>
                      <m:r>
                        <a:rPr lang="en-US" altLang="zh-TW" sz="1800" dirty="0">
                          <a:solidFill>
                            <a:prstClr val="black"/>
                          </a:solidFill>
                          <a:latin typeface="Cambria Math"/>
                        </a:rPr>
                        <m:t>=</m:t>
                      </m:r>
                      <m:f>
                        <m:fPr>
                          <m:ctrlPr>
                            <a:rPr lang="en-US" altLang="zh-TW" sz="1800" i="1">
                              <a:solidFill>
                                <a:prstClr val="black"/>
                              </a:solidFill>
                              <a:latin typeface="Cambria Math"/>
                            </a:rPr>
                          </m:ctrlPr>
                        </m:fPr>
                        <m:num>
                          <m:sSub>
                            <m:sSubPr>
                              <m:ctrlPr>
                                <a:rPr lang="en-US" altLang="zh-TW" sz="1800" i="1">
                                  <a:solidFill>
                                    <a:prstClr val="black"/>
                                  </a:solidFill>
                                  <a:latin typeface="Cambria Math"/>
                                </a:rPr>
                              </m:ctrlPr>
                            </m:sSubPr>
                            <m:e>
                              <m:r>
                                <m:rPr>
                                  <m:sty m:val="p"/>
                                </m:rPr>
                                <a:rPr lang="zh-TW" altLang="en-US" sz="1800">
                                  <a:solidFill>
                                    <a:prstClr val="black"/>
                                  </a:solidFill>
                                  <a:latin typeface="Cambria Math"/>
                                </a:rPr>
                                <m:t>δ</m:t>
                              </m:r>
                            </m:e>
                            <m:sub>
                              <m:r>
                                <m:rPr>
                                  <m:sty m:val="p"/>
                                </m:rPr>
                                <a:rPr lang="en-US" altLang="zh-TW" sz="1800">
                                  <a:solidFill>
                                    <a:prstClr val="black"/>
                                  </a:solidFill>
                                  <a:latin typeface="Cambria Math"/>
                                </a:rPr>
                                <m:t>t</m:t>
                              </m:r>
                            </m:sub>
                          </m:sSub>
                          <m:r>
                            <a:rPr lang="en-US" altLang="zh-TW" sz="1800">
                              <a:solidFill>
                                <a:prstClr val="black"/>
                              </a:solidFill>
                              <a:latin typeface="Cambria Math"/>
                            </a:rPr>
                            <m:t>−</m:t>
                          </m:r>
                          <m:r>
                            <m:rPr>
                              <m:sty m:val="p"/>
                            </m:rPr>
                            <a:rPr lang="en-US" altLang="zh-TW" sz="1800">
                              <a:solidFill>
                                <a:prstClr val="black"/>
                              </a:solidFill>
                              <a:latin typeface="Cambria Math"/>
                            </a:rPr>
                            <m:t>Coupon</m:t>
                          </m:r>
                        </m:num>
                        <m:den>
                          <m:r>
                            <m:rPr>
                              <m:sty m:val="p"/>
                            </m:rPr>
                            <a:rPr lang="en-US" altLang="zh-TW" sz="1800">
                              <a:solidFill>
                                <a:prstClr val="black"/>
                              </a:solidFill>
                              <a:latin typeface="Cambria Math"/>
                            </a:rPr>
                            <m:t>outstanding</m:t>
                          </m:r>
                          <m:r>
                            <a:rPr lang="en-US" altLang="zh-TW" sz="1800">
                              <a:solidFill>
                                <a:prstClr val="black"/>
                              </a:solidFill>
                              <a:latin typeface="Cambria Math"/>
                            </a:rPr>
                            <m:t> </m:t>
                          </m:r>
                          <m:r>
                            <m:rPr>
                              <m:sty m:val="p"/>
                            </m:rPr>
                            <a:rPr lang="en-US" altLang="zh-TW" sz="1800">
                              <a:solidFill>
                                <a:prstClr val="black"/>
                              </a:solidFill>
                              <a:latin typeface="Cambria Math"/>
                            </a:rPr>
                            <m:t>share</m:t>
                          </m:r>
                        </m:den>
                      </m:f>
                    </m:oMath>
                  </m:oMathPara>
                </a14:m>
                <a:endParaRPr lang="en-US" altLang="zh-TW" sz="1800" dirty="0">
                  <a:solidFill>
                    <a:prstClr val="black"/>
                  </a:solidFill>
                </a:endParaRPr>
              </a:p>
              <a:p>
                <a:pPr marL="0" lvl="0" indent="0" algn="ctr">
                  <a:spcBef>
                    <a:spcPts val="0"/>
                  </a:spcBef>
                  <a:buNone/>
                </a:pPr>
                <a:endParaRPr lang="en-US" altLang="zh-TW" sz="1800" dirty="0" smtClean="0">
                  <a:solidFill>
                    <a:prstClr val="black"/>
                  </a:solidFill>
                  <a:latin typeface="Cambria Math"/>
                </a:endParaRPr>
              </a:p>
              <a:p>
                <a:pPr marL="0" lvl="0" indent="0" algn="ctr">
                  <a:spcBef>
                    <a:spcPts val="0"/>
                  </a:spcBef>
                  <a:buNone/>
                </a:pPr>
                <a14:m>
                  <m:oMathPara xmlns:m="http://schemas.openxmlformats.org/officeDocument/2006/math">
                    <m:oMathParaPr>
                      <m:jc m:val="center"/>
                    </m:oMathParaPr>
                    <m:oMath xmlns:m="http://schemas.openxmlformats.org/officeDocument/2006/math">
                      <m:r>
                        <m:rPr>
                          <m:sty m:val="p"/>
                        </m:rPr>
                        <a:rPr lang="en-US" altLang="zh-TW" sz="1800">
                          <a:solidFill>
                            <a:prstClr val="black"/>
                          </a:solidFill>
                          <a:latin typeface="Cambria Math"/>
                        </a:rPr>
                        <m:t>if</m:t>
                      </m:r>
                      <m:r>
                        <a:rPr lang="en-US" altLang="zh-TW" sz="1800">
                          <a:solidFill>
                            <a:prstClr val="black"/>
                          </a:solidFill>
                          <a:latin typeface="Cambria Math"/>
                        </a:rPr>
                        <m:t> </m:t>
                      </m:r>
                      <m:r>
                        <m:rPr>
                          <m:sty m:val="p"/>
                        </m:rPr>
                        <a:rPr lang="en-US" altLang="zh-TW" sz="1800">
                          <a:solidFill>
                            <a:prstClr val="black"/>
                          </a:solidFill>
                          <a:latin typeface="Cambria Math"/>
                        </a:rPr>
                        <m:t>positive</m:t>
                      </m:r>
                      <m:r>
                        <a:rPr lang="en-US" altLang="zh-TW" sz="1800">
                          <a:solidFill>
                            <a:prstClr val="black"/>
                          </a:solidFill>
                          <a:latin typeface="Cambria Math"/>
                        </a:rPr>
                        <m:t> ; </m:t>
                      </m:r>
                      <m:r>
                        <a:rPr lang="zh-TW" altLang="en-US" sz="1800">
                          <a:solidFill>
                            <a:prstClr val="black"/>
                          </a:solidFill>
                          <a:latin typeface="Cambria Math"/>
                        </a:rPr>
                        <m:t>將有足夠的能力發放股利</m:t>
                      </m:r>
                    </m:oMath>
                  </m:oMathPara>
                </a14:m>
                <a:endParaRPr lang="en-US" altLang="zh-TW" sz="1800" dirty="0">
                  <a:solidFill>
                    <a:prstClr val="black"/>
                  </a:solidFill>
                </a:endParaRPr>
              </a:p>
              <a:p>
                <a:pPr marL="0" lvl="0" indent="0" algn="ctr">
                  <a:spcBef>
                    <a:spcPts val="0"/>
                  </a:spcBef>
                  <a:buNone/>
                </a:pPr>
                <a14:m>
                  <m:oMathPara xmlns:m="http://schemas.openxmlformats.org/officeDocument/2006/math">
                    <m:oMathParaPr>
                      <m:jc m:val="center"/>
                    </m:oMathParaPr>
                    <m:oMath xmlns:m="http://schemas.openxmlformats.org/officeDocument/2006/math">
                      <m:r>
                        <m:rPr>
                          <m:sty m:val="p"/>
                        </m:rPr>
                        <a:rPr lang="en-US" altLang="zh-TW" sz="1800">
                          <a:solidFill>
                            <a:prstClr val="black"/>
                          </a:solidFill>
                          <a:latin typeface="Cambria Math"/>
                        </a:rPr>
                        <m:t>if</m:t>
                      </m:r>
                      <m:r>
                        <a:rPr lang="en-US" altLang="zh-TW" sz="1800">
                          <a:solidFill>
                            <a:prstClr val="black"/>
                          </a:solidFill>
                          <a:latin typeface="Cambria Math"/>
                        </a:rPr>
                        <m:t> </m:t>
                      </m:r>
                      <m:r>
                        <m:rPr>
                          <m:sty m:val="p"/>
                        </m:rPr>
                        <a:rPr lang="en-US" altLang="zh-TW" sz="1800">
                          <a:solidFill>
                            <a:prstClr val="black"/>
                          </a:solidFill>
                          <a:latin typeface="Cambria Math"/>
                        </a:rPr>
                        <m:t>negtive</m:t>
                      </m:r>
                      <m:r>
                        <a:rPr lang="en-US" altLang="zh-TW" sz="1800">
                          <a:solidFill>
                            <a:prstClr val="black"/>
                          </a:solidFill>
                          <a:latin typeface="Cambria Math"/>
                        </a:rPr>
                        <m:t> ; </m:t>
                      </m:r>
                      <m:r>
                        <a:rPr lang="zh-TW" altLang="en-US" sz="1800">
                          <a:solidFill>
                            <a:prstClr val="black"/>
                          </a:solidFill>
                          <a:latin typeface="Cambria Math"/>
                        </a:rPr>
                        <m:t>股東則需要再出資來填補債務</m:t>
                      </m:r>
                    </m:oMath>
                  </m:oMathPara>
                </a14:m>
                <a:endParaRPr lang="en-US" altLang="zh-TW" sz="1800" dirty="0">
                  <a:solidFill>
                    <a:prstClr val="black"/>
                  </a:solidFill>
                </a:endParaRPr>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457200" y="404664"/>
                <a:ext cx="8229600" cy="5721499"/>
              </a:xfrm>
              <a:blipFill rotWithShape="1">
                <a:blip r:embed="rId2"/>
                <a:stretch>
                  <a:fillRect l="-148"/>
                </a:stretch>
              </a:blipFill>
            </p:spPr>
            <p:txBody>
              <a:bodyPr/>
              <a:lstStyle/>
              <a:p>
                <a:r>
                  <a:rPr lang="zh-TW" altLang="en-US">
                    <a:noFill/>
                  </a:rPr>
                  <a:t> </a:t>
                </a:r>
              </a:p>
            </p:txBody>
          </p:sp>
        </mc:Fallback>
      </mc:AlternateContent>
      <p:sp>
        <p:nvSpPr>
          <p:cNvPr id="4" name="左大括弧 3"/>
          <p:cNvSpPr/>
          <p:nvPr/>
        </p:nvSpPr>
        <p:spPr>
          <a:xfrm>
            <a:off x="1979712" y="2060848"/>
            <a:ext cx="216024" cy="64807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1786530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8650" y="1426468"/>
            <a:ext cx="5772954" cy="3775149"/>
          </a:xfrm>
          <a:prstGeom prst="rect">
            <a:avLst/>
          </a:prstGeom>
          <a:noFill/>
        </p:spPr>
      </p:pic>
      <mc:AlternateContent xmlns:mc="http://schemas.openxmlformats.org/markup-compatibility/2006" xmlns:a14="http://schemas.microsoft.com/office/drawing/2010/main">
        <mc:Choice Requires="a14">
          <p:sp>
            <p:nvSpPr>
              <p:cNvPr id="5" name="矩形 4"/>
              <p:cNvSpPr/>
              <p:nvPr/>
            </p:nvSpPr>
            <p:spPr>
              <a:xfrm>
                <a:off x="5973291" y="1412776"/>
                <a:ext cx="3150096" cy="3970318"/>
              </a:xfrm>
              <a:prstGeom prst="rect">
                <a:avLst/>
              </a:prstGeom>
            </p:spPr>
            <p:txBody>
              <a:bodyPr wrap="square">
                <a:spAutoFit/>
              </a:bodyPr>
              <a:lstStyle/>
              <a:p>
                <a:r>
                  <a:rPr lang="en-US" altLang="zh-TW" dirty="0"/>
                  <a:t>γ</a:t>
                </a:r>
                <a:r>
                  <a:rPr lang="zh-TW" altLang="en-US" dirty="0"/>
                  <a:t>：可轉債轉換比例</a:t>
                </a:r>
              </a:p>
              <a:p>
                <a:r>
                  <a:rPr lang="en-US" altLang="zh-TW" dirty="0"/>
                  <a:t>τ</a:t>
                </a:r>
                <a:r>
                  <a:rPr lang="zh-TW" altLang="en-US" dirty="0"/>
                  <a:t>：稅率</a:t>
                </a:r>
              </a:p>
              <a:p>
                <a:r>
                  <a:rPr lang="en-US" altLang="zh-TW" dirty="0"/>
                  <a:t>q</a:t>
                </a:r>
                <a:r>
                  <a:rPr lang="zh-TW" altLang="en-US" dirty="0"/>
                  <a:t>：資產支出比例</a:t>
                </a:r>
              </a:p>
              <a:p>
                <a:r>
                  <a:rPr lang="en-US" altLang="zh-TW" dirty="0"/>
                  <a:t>ρ</a:t>
                </a:r>
                <a:r>
                  <a:rPr lang="zh-TW" altLang="en-US" dirty="0"/>
                  <a:t>：破產成本</a:t>
                </a:r>
              </a:p>
              <a:p>
                <a14:m>
                  <m:oMath xmlns:m="http://schemas.openxmlformats.org/officeDocument/2006/math">
                    <m:sSub>
                      <m:sSubPr>
                        <m:ctrlPr>
                          <a:rPr lang="zh-TW" altLang="zh-TW" i="1">
                            <a:latin typeface="Cambria Math"/>
                          </a:rPr>
                        </m:ctrlPr>
                      </m:sSubPr>
                      <m:e>
                        <m:r>
                          <m:rPr>
                            <m:sty m:val="p"/>
                          </m:rPr>
                          <a:rPr lang="en-US" altLang="zh-TW">
                            <a:latin typeface="Cambria Math"/>
                          </a:rPr>
                          <m:t>α</m:t>
                        </m:r>
                      </m:e>
                      <m:sub>
                        <m:r>
                          <m:rPr>
                            <m:sty m:val="p"/>
                          </m:rPr>
                          <a:rPr lang="en-US" altLang="zh-TW">
                            <a:latin typeface="Cambria Math"/>
                          </a:rPr>
                          <m:t>i</m:t>
                        </m:r>
                      </m:sub>
                    </m:sSub>
                  </m:oMath>
                </a14:m>
                <a:r>
                  <a:rPr lang="zh-TW" altLang="en-US" dirty="0" smtClean="0"/>
                  <a:t>：</a:t>
                </a:r>
                <a:r>
                  <a:rPr lang="zh-TW" altLang="en-US" dirty="0"/>
                  <a:t>第</a:t>
                </a:r>
                <a:r>
                  <a:rPr lang="en-US" altLang="zh-TW" dirty="0" err="1"/>
                  <a:t>i</a:t>
                </a:r>
                <a:r>
                  <a:rPr lang="zh-TW" altLang="en-US" dirty="0"/>
                  <a:t>期最佳轉換比例；</a:t>
                </a:r>
                <a:r>
                  <a:rPr lang="en-US" altLang="zh-TW" dirty="0" err="1"/>
                  <a:t>i</a:t>
                </a:r>
                <a:r>
                  <a:rPr lang="en-US" altLang="zh-TW" dirty="0"/>
                  <a:t> = 0,1,2,…,n</a:t>
                </a:r>
              </a:p>
              <a:p>
                <a:r>
                  <a:rPr lang="en-US" altLang="zh-TW" dirty="0"/>
                  <a:t>CP</a:t>
                </a:r>
                <a:r>
                  <a:rPr lang="zh-TW" altLang="en-US" dirty="0"/>
                  <a:t>：可轉換公司債價格</a:t>
                </a:r>
              </a:p>
              <a:p>
                <a:r>
                  <a:rPr lang="en-US" altLang="zh-TW" dirty="0"/>
                  <a:t>T</a:t>
                </a:r>
                <a:r>
                  <a:rPr lang="zh-TW" altLang="en-US" dirty="0"/>
                  <a:t>：普通債、可轉債之到期日</a:t>
                </a:r>
              </a:p>
              <a:p>
                <a:r>
                  <a:rPr lang="en-US" altLang="zh-TW" dirty="0"/>
                  <a:t>n</a:t>
                </a:r>
                <a:r>
                  <a:rPr lang="zh-TW" altLang="en-US" dirty="0"/>
                  <a:t>：資產樹期數</a:t>
                </a:r>
              </a:p>
              <a:p>
                <a:r>
                  <a:rPr lang="zh-TW" altLang="en-US" dirty="0"/>
                  <a:t>∆</a:t>
                </a:r>
                <a:r>
                  <a:rPr lang="en-US" altLang="zh-TW" dirty="0"/>
                  <a:t>t=T/n</a:t>
                </a:r>
                <a:r>
                  <a:rPr lang="zh-TW" altLang="en-US" dirty="0"/>
                  <a:t>：時間間隔</a:t>
                </a:r>
              </a:p>
              <a:p>
                <a:r>
                  <a:rPr lang="en-US" altLang="zh-TW" dirty="0"/>
                  <a:t>u</a:t>
                </a:r>
                <a:r>
                  <a:rPr lang="zh-TW" altLang="en-US" dirty="0"/>
                  <a:t>：資產上漲幅度</a:t>
                </a:r>
              </a:p>
              <a:p>
                <a:r>
                  <a:rPr lang="en-US" altLang="zh-TW" dirty="0"/>
                  <a:t>d</a:t>
                </a:r>
                <a:r>
                  <a:rPr lang="zh-TW" altLang="en-US" dirty="0"/>
                  <a:t>：資產下跌幅度</a:t>
                </a:r>
              </a:p>
              <a:p>
                <a:r>
                  <a:rPr lang="en-US" altLang="zh-TW" dirty="0"/>
                  <a:t>p</a:t>
                </a:r>
                <a:r>
                  <a:rPr lang="zh-TW" altLang="en-US" dirty="0"/>
                  <a:t>：資產上漲機率</a:t>
                </a:r>
              </a:p>
              <a:p>
                <a:r>
                  <a:rPr lang="en-US" altLang="zh-TW" dirty="0"/>
                  <a:t>p'</a:t>
                </a:r>
                <a:r>
                  <a:rPr lang="zh-TW" altLang="en-US" dirty="0"/>
                  <a:t>：資產下跌機率</a:t>
                </a:r>
              </a:p>
            </p:txBody>
          </p:sp>
        </mc:Choice>
        <mc:Fallback xmlns="">
          <p:sp>
            <p:nvSpPr>
              <p:cNvPr id="5" name="矩形 4"/>
              <p:cNvSpPr>
                <a:spLocks noRot="1" noChangeAspect="1" noMove="1" noResize="1" noEditPoints="1" noAdjustHandles="1" noChangeArrowheads="1" noChangeShapeType="1" noTextEdit="1"/>
              </p:cNvSpPr>
              <p:nvPr/>
            </p:nvSpPr>
            <p:spPr>
              <a:xfrm>
                <a:off x="5973291" y="1412776"/>
                <a:ext cx="3150096" cy="3970318"/>
              </a:xfrm>
              <a:prstGeom prst="rect">
                <a:avLst/>
              </a:prstGeom>
              <a:blipFill rotWithShape="1">
                <a:blip r:embed="rId3"/>
                <a:stretch>
                  <a:fillRect l="-1741" t="-768" b="-153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8252548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692696"/>
            <a:ext cx="8229600" cy="4525963"/>
          </a:xfrm>
        </p:spPr>
        <p:txBody>
          <a:bodyPr/>
          <a:lstStyle/>
          <a:p>
            <a:r>
              <a:rPr lang="zh-TW" altLang="zh-TW" dirty="0"/>
              <a:t>本文模型假設：</a:t>
            </a:r>
          </a:p>
          <a:p>
            <a:pPr lvl="1"/>
            <a:r>
              <a:rPr lang="zh-TW" altLang="zh-TW" dirty="0"/>
              <a:t>根據</a:t>
            </a:r>
            <a:r>
              <a:rPr lang="en-US" altLang="zh-TW" dirty="0"/>
              <a:t>Brennan and Schwartz</a:t>
            </a:r>
            <a:r>
              <a:rPr lang="zh-TW" altLang="zh-TW" dirty="0"/>
              <a:t>假設，公司資產由可轉換公司債、普通債、以及股東權益所組成。</a:t>
            </a:r>
          </a:p>
          <a:p>
            <a:pPr lvl="1"/>
            <a:r>
              <a:rPr lang="zh-TW" altLang="zh-TW" dirty="0"/>
              <a:t>普通債以及可轉換公司債的到期日是相同的。</a:t>
            </a:r>
          </a:p>
          <a:p>
            <a:pPr lvl="1"/>
            <a:r>
              <a:rPr lang="zh-TW" altLang="zh-TW" dirty="0"/>
              <a:t>根據</a:t>
            </a:r>
            <a:r>
              <a:rPr lang="en-US" altLang="zh-TW" dirty="0"/>
              <a:t>Brennan and Schwartz</a:t>
            </a:r>
            <a:r>
              <a:rPr lang="zh-TW" altLang="zh-TW" dirty="0"/>
              <a:t>假設，公司破產時普通債的償債順序高於可轉換公司債。</a:t>
            </a:r>
          </a:p>
          <a:p>
            <a:endParaRPr lang="zh-TW" altLang="en-US" dirty="0"/>
          </a:p>
        </p:txBody>
      </p:sp>
    </p:spTree>
    <p:extLst>
      <p:ext uri="{BB962C8B-B14F-4D97-AF65-F5344CB8AC3E}">
        <p14:creationId xmlns:p14="http://schemas.microsoft.com/office/powerpoint/2010/main" val="1294562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457200" y="620688"/>
                <a:ext cx="8229600" cy="5505475"/>
              </a:xfrm>
            </p:spPr>
            <p:txBody>
              <a:bodyPr>
                <a:normAutofit fontScale="92500"/>
              </a:bodyPr>
              <a:lstStyle/>
              <a:p>
                <a:r>
                  <a:rPr lang="zh-TW" altLang="zh-TW" sz="1900" dirty="0"/>
                  <a:t>根據</a:t>
                </a:r>
                <a:r>
                  <a:rPr lang="en-US" altLang="zh-TW" sz="1900" dirty="0"/>
                  <a:t>CRR</a:t>
                </a:r>
                <a:r>
                  <a:rPr lang="zh-TW" altLang="zh-TW" sz="1900" dirty="0"/>
                  <a:t>樹狀結構模擬出公司資產的上漲以及下跌狀況，相關參數分別為：</a:t>
                </a:r>
              </a:p>
              <a:p>
                <a:pPr lvl="1"/>
                <a14:m>
                  <m:oMath xmlns:m="http://schemas.openxmlformats.org/officeDocument/2006/math">
                    <m:sSub>
                      <m:sSubPr>
                        <m:ctrlPr>
                          <a:rPr lang="zh-TW" altLang="zh-TW" sz="1900" i="1">
                            <a:latin typeface="Cambria Math"/>
                          </a:rPr>
                        </m:ctrlPr>
                      </m:sSubPr>
                      <m:e>
                        <m:r>
                          <m:rPr>
                            <m:sty m:val="p"/>
                          </m:rPr>
                          <a:rPr lang="en-US" altLang="zh-TW" sz="1900">
                            <a:latin typeface="Cambria Math"/>
                          </a:rPr>
                          <m:t>V</m:t>
                        </m:r>
                      </m:e>
                      <m:sub>
                        <m:r>
                          <a:rPr lang="en-US" altLang="zh-TW" sz="1900">
                            <a:latin typeface="Cambria Math"/>
                          </a:rPr>
                          <m:t> 0</m:t>
                        </m:r>
                      </m:sub>
                    </m:sSub>
                  </m:oMath>
                </a14:m>
                <a:r>
                  <a:rPr lang="zh-TW" altLang="zh-TW" sz="1900" dirty="0"/>
                  <a:t>：初始資產</a:t>
                </a:r>
              </a:p>
              <a:p>
                <a:pPr lvl="1"/>
                <a14:m>
                  <m:oMath xmlns:m="http://schemas.openxmlformats.org/officeDocument/2006/math">
                    <m:sSub>
                      <m:sSubPr>
                        <m:ctrlPr>
                          <a:rPr lang="zh-TW" altLang="zh-TW" sz="1900" i="1">
                            <a:latin typeface="Cambria Math"/>
                          </a:rPr>
                        </m:ctrlPr>
                      </m:sSubPr>
                      <m:e>
                        <m:r>
                          <m:rPr>
                            <m:sty m:val="p"/>
                          </m:rPr>
                          <a:rPr lang="en-US" altLang="zh-TW" sz="1900">
                            <a:latin typeface="Cambria Math"/>
                          </a:rPr>
                          <m:t>σ</m:t>
                        </m:r>
                      </m:e>
                      <m:sub>
                        <m:r>
                          <m:rPr>
                            <m:sty m:val="p"/>
                          </m:rPr>
                          <a:rPr lang="en-US" altLang="zh-TW" sz="1900">
                            <a:latin typeface="Cambria Math"/>
                          </a:rPr>
                          <m:t>V</m:t>
                        </m:r>
                      </m:sub>
                    </m:sSub>
                  </m:oMath>
                </a14:m>
                <a:r>
                  <a:rPr lang="zh-TW" altLang="zh-TW" sz="1900" dirty="0"/>
                  <a:t>：資產波動度</a:t>
                </a:r>
              </a:p>
              <a:p>
                <a:pPr lvl="1"/>
                <a14:m>
                  <m:oMath xmlns:m="http://schemas.openxmlformats.org/officeDocument/2006/math">
                    <m:sSub>
                      <m:sSubPr>
                        <m:ctrlPr>
                          <a:rPr lang="zh-TW" altLang="zh-TW" sz="1900" i="1">
                            <a:latin typeface="Cambria Math"/>
                          </a:rPr>
                        </m:ctrlPr>
                      </m:sSubPr>
                      <m:e>
                        <m:r>
                          <m:rPr>
                            <m:sty m:val="p"/>
                          </m:rPr>
                          <a:rPr lang="en-US" altLang="zh-TW" sz="1900">
                            <a:latin typeface="Cambria Math"/>
                          </a:rPr>
                          <m:t>r</m:t>
                        </m:r>
                      </m:e>
                      <m:sub>
                        <m:r>
                          <m:rPr>
                            <m:sty m:val="p"/>
                          </m:rPr>
                          <a:rPr lang="en-US" altLang="zh-TW" sz="1900">
                            <a:latin typeface="Cambria Math"/>
                          </a:rPr>
                          <m:t>f</m:t>
                        </m:r>
                      </m:sub>
                    </m:sSub>
                  </m:oMath>
                </a14:m>
                <a:r>
                  <a:rPr lang="zh-TW" altLang="zh-TW" sz="1900" dirty="0"/>
                  <a:t>：無風險利率</a:t>
                </a:r>
              </a:p>
              <a:p>
                <a:pPr lvl="1"/>
                <a14:m>
                  <m:oMath xmlns:m="http://schemas.openxmlformats.org/officeDocument/2006/math">
                    <m:r>
                      <a:rPr lang="en-US" altLang="zh-TW" sz="1900">
                        <a:latin typeface="Cambria Math"/>
                      </a:rPr>
                      <m:t>∆</m:t>
                    </m:r>
                    <m:r>
                      <m:rPr>
                        <m:sty m:val="p"/>
                      </m:rPr>
                      <a:rPr lang="en-US" altLang="zh-TW" sz="1900">
                        <a:latin typeface="Cambria Math"/>
                      </a:rPr>
                      <m:t>t</m:t>
                    </m:r>
                    <m:r>
                      <a:rPr lang="en-US" altLang="zh-TW" sz="1900">
                        <a:latin typeface="Cambria Math"/>
                      </a:rPr>
                      <m:t>=</m:t>
                    </m:r>
                    <m:r>
                      <m:rPr>
                        <m:sty m:val="p"/>
                      </m:rPr>
                      <a:rPr lang="en-US" altLang="zh-TW" sz="1900">
                        <a:latin typeface="Cambria Math"/>
                      </a:rPr>
                      <m:t>T</m:t>
                    </m:r>
                    <m:r>
                      <a:rPr lang="en-US" altLang="zh-TW" sz="1900">
                        <a:latin typeface="Cambria Math"/>
                      </a:rPr>
                      <m:t>/</m:t>
                    </m:r>
                    <m:r>
                      <m:rPr>
                        <m:sty m:val="p"/>
                      </m:rPr>
                      <a:rPr lang="en-US" altLang="zh-TW" sz="1900">
                        <a:latin typeface="Cambria Math"/>
                      </a:rPr>
                      <m:t>n</m:t>
                    </m:r>
                  </m:oMath>
                </a14:m>
                <a:r>
                  <a:rPr lang="zh-TW" altLang="zh-TW" sz="1900" dirty="0"/>
                  <a:t>：時間間隔</a:t>
                </a:r>
              </a:p>
              <a:p>
                <a:r>
                  <a:rPr lang="zh-TW" altLang="zh-TW" sz="1900" dirty="0"/>
                  <a:t>且資產服從</a:t>
                </a:r>
                <a14:m>
                  <m:oMath xmlns:m="http://schemas.openxmlformats.org/officeDocument/2006/math">
                    <m:f>
                      <m:fPr>
                        <m:ctrlPr>
                          <a:rPr lang="zh-TW" altLang="zh-TW" sz="1900" i="1">
                            <a:latin typeface="Cambria Math"/>
                          </a:rPr>
                        </m:ctrlPr>
                      </m:fPr>
                      <m:num>
                        <m:r>
                          <a:rPr lang="en-US" altLang="zh-TW" sz="1900" i="1">
                            <a:latin typeface="Cambria Math"/>
                          </a:rPr>
                          <m:t>𝑑𝑉</m:t>
                        </m:r>
                      </m:num>
                      <m:den>
                        <m:r>
                          <a:rPr lang="en-US" altLang="zh-TW" sz="1900" i="1">
                            <a:latin typeface="Cambria Math"/>
                          </a:rPr>
                          <m:t>𝑉</m:t>
                        </m:r>
                      </m:den>
                    </m:f>
                    <m:r>
                      <a:rPr lang="en-US" altLang="zh-TW" sz="1900" i="1">
                        <a:latin typeface="Cambria Math"/>
                      </a:rPr>
                      <m:t>=</m:t>
                    </m:r>
                    <m:d>
                      <m:dPr>
                        <m:ctrlPr>
                          <a:rPr lang="zh-TW" altLang="zh-TW" sz="1900" i="1">
                            <a:latin typeface="Cambria Math"/>
                          </a:rPr>
                        </m:ctrlPr>
                      </m:dPr>
                      <m:e>
                        <m:r>
                          <a:rPr lang="en-US" altLang="zh-TW" sz="1900" i="1">
                            <a:latin typeface="Cambria Math"/>
                          </a:rPr>
                          <m:t>𝑟</m:t>
                        </m:r>
                        <m:r>
                          <a:rPr lang="en-US" altLang="zh-TW" sz="1900" i="1">
                            <a:latin typeface="Cambria Math"/>
                          </a:rPr>
                          <m:t>−</m:t>
                        </m:r>
                        <m:r>
                          <a:rPr lang="en-US" altLang="zh-TW" sz="1900" i="1">
                            <a:latin typeface="Cambria Math"/>
                          </a:rPr>
                          <m:t>𝑞</m:t>
                        </m:r>
                      </m:e>
                    </m:d>
                    <m:r>
                      <a:rPr lang="en-US" altLang="zh-TW" sz="1900" i="1">
                        <a:latin typeface="Cambria Math"/>
                      </a:rPr>
                      <m:t>𝑑𝑡</m:t>
                    </m:r>
                    <m:r>
                      <a:rPr lang="en-US" altLang="zh-TW" sz="1900" i="1">
                        <a:latin typeface="Cambria Math"/>
                      </a:rPr>
                      <m:t>+</m:t>
                    </m:r>
                    <m:r>
                      <a:rPr lang="en-US" altLang="zh-TW" sz="1900" i="1">
                        <a:latin typeface="Cambria Math"/>
                      </a:rPr>
                      <m:t>𝜎</m:t>
                    </m:r>
                    <m:r>
                      <a:rPr lang="en-US" altLang="zh-TW" sz="1900" i="1">
                        <a:latin typeface="Cambria Math"/>
                      </a:rPr>
                      <m:t>𝑑𝑧</m:t>
                    </m:r>
                  </m:oMath>
                </a14:m>
                <a:r>
                  <a:rPr lang="zh-TW" altLang="zh-TW" sz="1900" dirty="0"/>
                  <a:t>之過程</a:t>
                </a:r>
                <a:r>
                  <a:rPr lang="zh-TW" altLang="zh-TW" sz="1900" dirty="0" smtClean="0"/>
                  <a:t>。在</a:t>
                </a:r>
                <a:r>
                  <a:rPr lang="zh-TW" altLang="zh-TW" sz="1900" dirty="0"/>
                  <a:t>風險中立測度之下，公司資產的未來期望報酬折現值，理應和當期公司資產相等，故：</a:t>
                </a:r>
              </a:p>
              <a:p>
                <a:pPr marL="0" indent="0">
                  <a:buNone/>
                </a:pPr>
                <a:endParaRPr lang="en-US" altLang="zh-TW" sz="1900" dirty="0" smtClean="0"/>
              </a:p>
              <a:p>
                <a:pPr marL="0" indent="0">
                  <a:buNone/>
                </a:pPr>
                <a14:m>
                  <m:oMathPara xmlns:m="http://schemas.openxmlformats.org/officeDocument/2006/math">
                    <m:oMathParaPr>
                      <m:jc m:val="centerGroup"/>
                    </m:oMathParaPr>
                    <m:oMath xmlns:m="http://schemas.openxmlformats.org/officeDocument/2006/math">
                      <m:r>
                        <m:rPr>
                          <m:sty m:val="p"/>
                        </m:rPr>
                        <a:rPr lang="en-US" altLang="zh-TW" sz="1900">
                          <a:latin typeface="Cambria Math"/>
                        </a:rPr>
                        <m:t>u</m:t>
                      </m:r>
                      <m:r>
                        <a:rPr lang="en-US" altLang="zh-TW" sz="1900">
                          <a:latin typeface="Cambria Math"/>
                        </a:rPr>
                        <m:t>=</m:t>
                      </m:r>
                      <m:sSup>
                        <m:sSupPr>
                          <m:ctrlPr>
                            <a:rPr lang="zh-TW" altLang="zh-TW" sz="1900" i="1">
                              <a:latin typeface="Cambria Math"/>
                            </a:rPr>
                          </m:ctrlPr>
                        </m:sSupPr>
                        <m:e>
                          <m:r>
                            <m:rPr>
                              <m:sty m:val="p"/>
                            </m:rPr>
                            <a:rPr lang="en-US" altLang="zh-TW" sz="1900">
                              <a:latin typeface="Cambria Math"/>
                            </a:rPr>
                            <m:t>e</m:t>
                          </m:r>
                        </m:e>
                        <m:sup>
                          <m:sSub>
                            <m:sSubPr>
                              <m:ctrlPr>
                                <a:rPr lang="zh-TW" altLang="zh-TW" sz="1900" i="1">
                                  <a:latin typeface="Cambria Math"/>
                                </a:rPr>
                              </m:ctrlPr>
                            </m:sSubPr>
                            <m:e>
                              <m:r>
                                <m:rPr>
                                  <m:sty m:val="p"/>
                                </m:rPr>
                                <a:rPr lang="en-US" altLang="zh-TW" sz="1900">
                                  <a:latin typeface="Cambria Math"/>
                                </a:rPr>
                                <m:t>σ</m:t>
                              </m:r>
                            </m:e>
                            <m:sub>
                              <m:r>
                                <m:rPr>
                                  <m:sty m:val="p"/>
                                </m:rPr>
                                <a:rPr lang="en-US" altLang="zh-TW" sz="1900">
                                  <a:latin typeface="Cambria Math"/>
                                </a:rPr>
                                <m:t>V</m:t>
                              </m:r>
                            </m:sub>
                          </m:sSub>
                          <m:rad>
                            <m:radPr>
                              <m:degHide m:val="on"/>
                              <m:ctrlPr>
                                <a:rPr lang="zh-TW" altLang="zh-TW" sz="1900" i="1">
                                  <a:latin typeface="Cambria Math"/>
                                </a:rPr>
                              </m:ctrlPr>
                            </m:radPr>
                            <m:deg/>
                            <m:e>
                              <m:r>
                                <a:rPr lang="en-US" altLang="zh-TW" sz="1900">
                                  <a:latin typeface="Cambria Math"/>
                                </a:rPr>
                                <m:t>∆</m:t>
                              </m:r>
                              <m:r>
                                <m:rPr>
                                  <m:sty m:val="p"/>
                                </m:rPr>
                                <a:rPr lang="en-US" altLang="zh-TW" sz="1900">
                                  <a:latin typeface="Cambria Math"/>
                                </a:rPr>
                                <m:t>t</m:t>
                              </m:r>
                            </m:e>
                          </m:rad>
                        </m:sup>
                      </m:sSup>
                      <m:r>
                        <a:rPr lang="en-US" altLang="zh-TW" sz="1900">
                          <a:latin typeface="Cambria Math"/>
                        </a:rPr>
                        <m:t> </m:t>
                      </m:r>
                      <m:d>
                        <m:dPr>
                          <m:ctrlPr>
                            <a:rPr lang="zh-TW" altLang="zh-TW" sz="1900" i="1">
                              <a:latin typeface="Cambria Math"/>
                            </a:rPr>
                          </m:ctrlPr>
                        </m:dPr>
                        <m:e>
                          <m:r>
                            <a:rPr lang="zh-TW" altLang="zh-TW" sz="1900">
                              <a:latin typeface="Cambria Math"/>
                            </a:rPr>
                            <m:t>上漲幅度</m:t>
                          </m:r>
                        </m:e>
                      </m:d>
                    </m:oMath>
                  </m:oMathPara>
                </a14:m>
                <a:endParaRPr lang="zh-TW" altLang="zh-TW" sz="1900" dirty="0"/>
              </a:p>
              <a:p>
                <a:pPr marL="0" indent="0">
                  <a:buNone/>
                </a:pPr>
                <a:endParaRPr lang="en-US" altLang="zh-TW" sz="1900" dirty="0" smtClean="0"/>
              </a:p>
              <a:p>
                <a:pPr marL="0" indent="0">
                  <a:buNone/>
                </a:pPr>
                <a14:m>
                  <m:oMathPara xmlns:m="http://schemas.openxmlformats.org/officeDocument/2006/math">
                    <m:oMathParaPr>
                      <m:jc m:val="centerGroup"/>
                    </m:oMathParaPr>
                    <m:oMath xmlns:m="http://schemas.openxmlformats.org/officeDocument/2006/math">
                      <m:r>
                        <m:rPr>
                          <m:sty m:val="p"/>
                        </m:rPr>
                        <a:rPr lang="en-US" altLang="zh-TW" sz="1900">
                          <a:latin typeface="Cambria Math"/>
                        </a:rPr>
                        <m:t>d</m:t>
                      </m:r>
                      <m:r>
                        <a:rPr lang="en-US" altLang="zh-TW" sz="1900">
                          <a:latin typeface="Cambria Math"/>
                        </a:rPr>
                        <m:t>=</m:t>
                      </m:r>
                      <m:f>
                        <m:fPr>
                          <m:ctrlPr>
                            <a:rPr lang="zh-TW" altLang="zh-TW" sz="1900" i="1">
                              <a:latin typeface="Cambria Math"/>
                            </a:rPr>
                          </m:ctrlPr>
                        </m:fPr>
                        <m:num>
                          <m:r>
                            <a:rPr lang="en-US" altLang="zh-TW" sz="1900">
                              <a:latin typeface="Cambria Math"/>
                            </a:rPr>
                            <m:t>1</m:t>
                          </m:r>
                        </m:num>
                        <m:den>
                          <m:r>
                            <m:rPr>
                              <m:sty m:val="p"/>
                            </m:rPr>
                            <a:rPr lang="en-US" altLang="zh-TW" sz="1900">
                              <a:latin typeface="Cambria Math"/>
                            </a:rPr>
                            <m:t>u</m:t>
                          </m:r>
                        </m:den>
                      </m:f>
                      <m:r>
                        <a:rPr lang="en-US" altLang="zh-TW" sz="1900">
                          <a:latin typeface="Cambria Math"/>
                        </a:rPr>
                        <m:t> </m:t>
                      </m:r>
                      <m:d>
                        <m:dPr>
                          <m:ctrlPr>
                            <a:rPr lang="zh-TW" altLang="zh-TW" sz="1900" i="1">
                              <a:latin typeface="Cambria Math"/>
                            </a:rPr>
                          </m:ctrlPr>
                        </m:dPr>
                        <m:e>
                          <m:r>
                            <a:rPr lang="zh-TW" altLang="zh-TW" sz="1900">
                              <a:latin typeface="Cambria Math"/>
                            </a:rPr>
                            <m:t>下跌幅度</m:t>
                          </m:r>
                        </m:e>
                      </m:d>
                    </m:oMath>
                  </m:oMathPara>
                </a14:m>
                <a:endParaRPr lang="zh-TW" altLang="zh-TW" sz="1900" dirty="0"/>
              </a:p>
              <a:p>
                <a:pPr marL="0" indent="0">
                  <a:buNone/>
                </a:pPr>
                <a:endParaRPr lang="en-US" altLang="zh-TW" sz="1900" dirty="0" smtClean="0"/>
              </a:p>
              <a:p>
                <a:pPr marL="0" indent="0">
                  <a:buNone/>
                </a:pPr>
                <a14:m>
                  <m:oMathPara xmlns:m="http://schemas.openxmlformats.org/officeDocument/2006/math">
                    <m:oMathParaPr>
                      <m:jc m:val="centerGroup"/>
                    </m:oMathParaPr>
                    <m:oMath xmlns:m="http://schemas.openxmlformats.org/officeDocument/2006/math">
                      <m:r>
                        <m:rPr>
                          <m:sty m:val="p"/>
                        </m:rPr>
                        <a:rPr lang="en-US" altLang="zh-TW" sz="1900">
                          <a:latin typeface="Cambria Math"/>
                        </a:rPr>
                        <m:t>p</m:t>
                      </m:r>
                      <m:r>
                        <a:rPr lang="en-US" altLang="zh-TW" sz="1900">
                          <a:latin typeface="Cambria Math"/>
                        </a:rPr>
                        <m:t>=</m:t>
                      </m:r>
                      <m:f>
                        <m:fPr>
                          <m:ctrlPr>
                            <a:rPr lang="zh-TW" altLang="zh-TW" sz="1900" i="1">
                              <a:latin typeface="Cambria Math"/>
                            </a:rPr>
                          </m:ctrlPr>
                        </m:fPr>
                        <m:num>
                          <m:sSup>
                            <m:sSupPr>
                              <m:ctrlPr>
                                <a:rPr lang="zh-TW" altLang="zh-TW" sz="1900" i="1">
                                  <a:latin typeface="Cambria Math"/>
                                </a:rPr>
                              </m:ctrlPr>
                            </m:sSupPr>
                            <m:e>
                              <m:r>
                                <m:rPr>
                                  <m:sty m:val="p"/>
                                </m:rPr>
                                <a:rPr lang="en-US" altLang="zh-TW" sz="1900">
                                  <a:latin typeface="Cambria Math"/>
                                </a:rPr>
                                <m:t>e</m:t>
                              </m:r>
                            </m:e>
                            <m:sup>
                              <m:r>
                                <a:rPr lang="en-US" altLang="zh-TW" sz="1900">
                                  <a:latin typeface="Cambria Math"/>
                                </a:rPr>
                                <m:t>(</m:t>
                              </m:r>
                              <m:sSub>
                                <m:sSubPr>
                                  <m:ctrlPr>
                                    <a:rPr lang="zh-TW" altLang="zh-TW" sz="1900" i="1">
                                      <a:latin typeface="Cambria Math"/>
                                    </a:rPr>
                                  </m:ctrlPr>
                                </m:sSubPr>
                                <m:e>
                                  <m:r>
                                    <m:rPr>
                                      <m:sty m:val="p"/>
                                    </m:rPr>
                                    <a:rPr lang="en-US" altLang="zh-TW" sz="1900">
                                      <a:latin typeface="Cambria Math"/>
                                    </a:rPr>
                                    <m:t>r</m:t>
                                  </m:r>
                                </m:e>
                                <m:sub>
                                  <m:r>
                                    <m:rPr>
                                      <m:sty m:val="p"/>
                                    </m:rPr>
                                    <a:rPr lang="en-US" altLang="zh-TW" sz="1900">
                                      <a:latin typeface="Cambria Math"/>
                                    </a:rPr>
                                    <m:t>f</m:t>
                                  </m:r>
                                </m:sub>
                              </m:sSub>
                              <m:r>
                                <a:rPr lang="zh-TW" altLang="en-US" sz="1900" i="1">
                                  <a:latin typeface="Cambria Math"/>
                                </a:rPr>
                                <m:t>−</m:t>
                              </m:r>
                              <m:r>
                                <m:rPr>
                                  <m:sty m:val="p"/>
                                </m:rPr>
                                <a:rPr lang="en-US" altLang="zh-TW" sz="1900">
                                  <a:latin typeface="Cambria Math"/>
                                </a:rPr>
                                <m:t>q</m:t>
                              </m:r>
                              <m:r>
                                <a:rPr lang="en-US" altLang="zh-TW" sz="1900">
                                  <a:latin typeface="Cambria Math"/>
                                </a:rPr>
                                <m:t>)∆</m:t>
                              </m:r>
                              <m:r>
                                <m:rPr>
                                  <m:sty m:val="p"/>
                                </m:rPr>
                                <a:rPr lang="en-US" altLang="zh-TW" sz="1900">
                                  <a:latin typeface="Cambria Math"/>
                                </a:rPr>
                                <m:t>t</m:t>
                              </m:r>
                            </m:sup>
                          </m:sSup>
                          <m:r>
                            <a:rPr lang="en-US" altLang="zh-TW" sz="1900" i="1">
                              <a:latin typeface="Cambria Math"/>
                            </a:rPr>
                            <m:t>−</m:t>
                          </m:r>
                          <m:r>
                            <m:rPr>
                              <m:sty m:val="p"/>
                            </m:rPr>
                            <a:rPr lang="en-US" altLang="zh-TW" sz="1900">
                              <a:latin typeface="Cambria Math"/>
                            </a:rPr>
                            <m:t>d</m:t>
                          </m:r>
                        </m:num>
                        <m:den>
                          <m:r>
                            <m:rPr>
                              <m:sty m:val="p"/>
                            </m:rPr>
                            <a:rPr lang="en-US" altLang="zh-TW" sz="1900">
                              <a:latin typeface="Cambria Math"/>
                            </a:rPr>
                            <m:t>u</m:t>
                          </m:r>
                          <m:r>
                            <a:rPr lang="en-US" altLang="zh-TW" sz="1900" i="1">
                              <a:latin typeface="Cambria Math"/>
                            </a:rPr>
                            <m:t>−</m:t>
                          </m:r>
                          <m:r>
                            <m:rPr>
                              <m:sty m:val="p"/>
                            </m:rPr>
                            <a:rPr lang="en-US" altLang="zh-TW" sz="1900">
                              <a:latin typeface="Cambria Math"/>
                            </a:rPr>
                            <m:t>d</m:t>
                          </m:r>
                        </m:den>
                      </m:f>
                      <m:r>
                        <a:rPr lang="en-US" altLang="zh-TW" sz="1900">
                          <a:latin typeface="Cambria Math"/>
                        </a:rPr>
                        <m:t> </m:t>
                      </m:r>
                      <m:d>
                        <m:dPr>
                          <m:ctrlPr>
                            <a:rPr lang="zh-TW" altLang="zh-TW" sz="1900" i="1">
                              <a:latin typeface="Cambria Math"/>
                            </a:rPr>
                          </m:ctrlPr>
                        </m:dPr>
                        <m:e>
                          <m:r>
                            <a:rPr lang="zh-TW" altLang="zh-TW" sz="1900">
                              <a:latin typeface="Cambria Math"/>
                            </a:rPr>
                            <m:t>上漲機率</m:t>
                          </m:r>
                        </m:e>
                      </m:d>
                    </m:oMath>
                  </m:oMathPara>
                </a14:m>
                <a:endParaRPr lang="zh-TW" altLang="zh-TW" sz="1900" dirty="0"/>
              </a:p>
              <a:p>
                <a:pPr marL="0" indent="0">
                  <a:buNone/>
                </a:pPr>
                <a:endParaRPr lang="en-US" altLang="zh-TW" sz="1900" dirty="0" smtClean="0"/>
              </a:p>
              <a:p>
                <a:pPr marL="0" indent="0">
                  <a:buNone/>
                </a:pPr>
                <a14:m>
                  <m:oMathPara xmlns:m="http://schemas.openxmlformats.org/officeDocument/2006/math">
                    <m:oMathParaPr>
                      <m:jc m:val="centerGroup"/>
                    </m:oMathParaPr>
                    <m:oMath xmlns:m="http://schemas.openxmlformats.org/officeDocument/2006/math">
                      <m:r>
                        <m:rPr>
                          <m:sty m:val="p"/>
                        </m:rPr>
                        <a:rPr lang="en-US" altLang="zh-TW" sz="1900">
                          <a:latin typeface="Cambria Math"/>
                        </a:rPr>
                        <m:t>p</m:t>
                      </m:r>
                      <m:r>
                        <a:rPr lang="en-US" altLang="zh-TW" sz="1900" i="1">
                          <a:latin typeface="Cambria Math"/>
                        </a:rPr>
                        <m:t>′</m:t>
                      </m:r>
                      <m:r>
                        <a:rPr lang="en-US" altLang="zh-TW" sz="1900">
                          <a:latin typeface="Cambria Math"/>
                        </a:rPr>
                        <m:t>=1</m:t>
                      </m:r>
                      <m:r>
                        <a:rPr lang="en-US" altLang="zh-TW" sz="1900" i="1">
                          <a:latin typeface="Cambria Math"/>
                        </a:rPr>
                        <m:t>−</m:t>
                      </m:r>
                      <m:r>
                        <m:rPr>
                          <m:sty m:val="p"/>
                        </m:rPr>
                        <a:rPr lang="en-US" altLang="zh-TW" sz="1900">
                          <a:latin typeface="Cambria Math"/>
                        </a:rPr>
                        <m:t>p</m:t>
                      </m:r>
                      <m:r>
                        <a:rPr lang="en-US" altLang="zh-TW" sz="1900">
                          <a:latin typeface="Cambria Math"/>
                        </a:rPr>
                        <m:t> (</m:t>
                      </m:r>
                      <m:r>
                        <a:rPr lang="zh-TW" altLang="zh-TW" sz="1900">
                          <a:latin typeface="Cambria Math"/>
                        </a:rPr>
                        <m:t>下跌機率</m:t>
                      </m:r>
                      <m:r>
                        <a:rPr lang="en-US" altLang="zh-TW" sz="1900">
                          <a:latin typeface="Cambria Math"/>
                        </a:rPr>
                        <m:t>)</m:t>
                      </m:r>
                    </m:oMath>
                  </m:oMathPara>
                </a14:m>
                <a:endParaRPr lang="zh-TW" altLang="en-US" sz="19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457200" y="620688"/>
                <a:ext cx="8229600" cy="5505475"/>
              </a:xfrm>
              <a:blipFill rotWithShape="1">
                <a:blip r:embed="rId2"/>
                <a:stretch>
                  <a:fillRect l="-444" t="-55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62746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42" y="1628800"/>
            <a:ext cx="4355976" cy="3831581"/>
          </a:xfrm>
          <a:prstGeom prst="rect">
            <a:avLst/>
          </a:prstGeom>
          <a:noFill/>
          <a:ln>
            <a:noFill/>
          </a:ln>
        </p:spPr>
      </p:pic>
      <mc:AlternateContent xmlns:mc="http://schemas.openxmlformats.org/markup-compatibility/2006" xmlns:a14="http://schemas.microsoft.com/office/drawing/2010/main">
        <mc:Choice Requires="a14">
          <p:sp>
            <p:nvSpPr>
              <p:cNvPr id="5" name="矩形 4"/>
              <p:cNvSpPr/>
              <p:nvPr/>
            </p:nvSpPr>
            <p:spPr>
              <a:xfrm>
                <a:off x="4366655" y="3222506"/>
                <a:ext cx="410689"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en-US" altLang="zh-TW" b="0" i="1" smtClean="0">
                          <a:solidFill>
                            <a:prstClr val="black"/>
                          </a:solidFill>
                          <a:latin typeface="Cambria Math"/>
                        </a:rPr>
                        <m:t>+</m:t>
                      </m:r>
                    </m:oMath>
                  </m:oMathPara>
                </a14:m>
                <a:endParaRPr lang="en-US" altLang="zh-TW" dirty="0">
                  <a:solidFill>
                    <a:prstClr val="black"/>
                  </a:solidFill>
                </a:endParaRPr>
              </a:p>
            </p:txBody>
          </p:sp>
        </mc:Choice>
        <mc:Fallback xmlns="">
          <p:sp>
            <p:nvSpPr>
              <p:cNvPr id="5" name="矩形 4"/>
              <p:cNvSpPr>
                <a:spLocks noRot="1" noChangeAspect="1" noMove="1" noResize="1" noEditPoints="1" noAdjustHandles="1" noChangeArrowheads="1" noChangeShapeType="1" noTextEdit="1"/>
              </p:cNvSpPr>
              <p:nvPr/>
            </p:nvSpPr>
            <p:spPr>
              <a:xfrm>
                <a:off x="4366655" y="3222506"/>
                <a:ext cx="410689" cy="369332"/>
              </a:xfrm>
              <a:prstGeom prst="rect">
                <a:avLst/>
              </a:prstGeom>
              <a:blipFill rotWithShape="1">
                <a:blip r:embed="rId3"/>
                <a:stretch>
                  <a:fillRect/>
                </a:stretch>
              </a:blipFill>
            </p:spPr>
            <p:txBody>
              <a:bodyPr/>
              <a:lstStyle/>
              <a:p>
                <a:r>
                  <a:rPr lang="zh-TW" altLang="en-US">
                    <a:noFill/>
                  </a:rPr>
                  <a:t> </a:t>
                </a:r>
              </a:p>
            </p:txBody>
          </p:sp>
        </mc:Fallback>
      </mc:AlternateContent>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2078509"/>
            <a:ext cx="3667582" cy="2657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4600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692696"/>
            <a:ext cx="8229600" cy="5433467"/>
          </a:xfrm>
        </p:spPr>
        <p:txBody>
          <a:bodyPr>
            <a:normAutofit/>
          </a:bodyPr>
          <a:lstStyle/>
          <a:p>
            <a:r>
              <a:rPr lang="zh-TW" altLang="zh-TW" sz="1800" dirty="0"/>
              <a:t>在本文中我們使用了</a:t>
            </a:r>
            <a:r>
              <a:rPr lang="en-US" altLang="zh-TW" sz="1800" dirty="0"/>
              <a:t>Chun-</a:t>
            </a:r>
            <a:r>
              <a:rPr lang="en-US" altLang="zh-TW" sz="1800" dirty="0" err="1"/>
              <a:t>Chieh</a:t>
            </a:r>
            <a:r>
              <a:rPr lang="en-US" altLang="zh-TW" sz="1800" dirty="0"/>
              <a:t> Chan(2011)</a:t>
            </a:r>
            <a:r>
              <a:rPr lang="zh-TW" altLang="zh-TW" sz="1800" dirty="0"/>
              <a:t>在各節點假設上期可轉換公司債已轉換比例的方式，從</a:t>
            </a:r>
            <a:r>
              <a:rPr lang="en-US" altLang="zh-TW" sz="1800" dirty="0"/>
              <a:t>0%</a:t>
            </a:r>
            <a:r>
              <a:rPr lang="zh-TW" altLang="zh-TW" sz="1800" dirty="0"/>
              <a:t>到</a:t>
            </a:r>
            <a:r>
              <a:rPr lang="en-US" altLang="zh-TW" sz="1800" dirty="0"/>
              <a:t>100%</a:t>
            </a:r>
            <a:r>
              <a:rPr lang="zh-TW" altLang="zh-TW" sz="1800" dirty="0"/>
              <a:t>，之後再尋找當期最佳的轉換比例。</a:t>
            </a:r>
            <a:endParaRPr lang="zh-TW" altLang="en-US" sz="1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6829" y="1929383"/>
            <a:ext cx="5976664" cy="4016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04023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589</TotalTime>
  <Words>2527</Words>
  <Application>Microsoft Office PowerPoint</Application>
  <PresentationFormat>如螢幕大小 (4:3)</PresentationFormat>
  <Paragraphs>217</Paragraphs>
  <Slides>28</Slides>
  <Notes>1</Notes>
  <HiddenSlides>0</HiddenSlides>
  <MMClips>0</MMClips>
  <ScaleCrop>false</ScaleCrop>
  <HeadingPairs>
    <vt:vector size="4" baseType="variant">
      <vt:variant>
        <vt:lpstr>佈景主題</vt:lpstr>
      </vt:variant>
      <vt:variant>
        <vt:i4>2</vt:i4>
      </vt:variant>
      <vt:variant>
        <vt:lpstr>投影片標題</vt:lpstr>
      </vt:variant>
      <vt:variant>
        <vt:i4>28</vt:i4>
      </vt:variant>
    </vt:vector>
  </HeadingPairs>
  <TitlesOfParts>
    <vt:vector size="30" baseType="lpstr">
      <vt:lpstr>Office 佈景主題</vt:lpstr>
      <vt:lpstr>1_Office 佈景主題</vt:lpstr>
      <vt:lpstr>論文進度報告</vt:lpstr>
      <vt:lpstr>introduction</vt:lpstr>
      <vt:lpstr>PowerPoint 簡報</vt:lpstr>
      <vt:lpstr>PowerPoint 簡報</vt:lpstr>
      <vt:lpstr>PowerPoint 簡報</vt:lpstr>
      <vt:lpstr>PowerPoint 簡報</vt:lpstr>
      <vt:lpstr>PowerPoint 簡報</vt:lpstr>
      <vt:lpstr>PowerPoint 簡報</vt:lpstr>
      <vt:lpstr>PowerPoint 簡報</vt:lpstr>
      <vt:lpstr>PowerPoint 簡報</vt:lpstr>
      <vt:lpstr>到期日時股東權益</vt:lpstr>
      <vt:lpstr>到期日時股東權益</vt:lpstr>
      <vt:lpstr>到期日時股東權益</vt:lpstr>
      <vt:lpstr>到期日之普通債</vt:lpstr>
      <vt:lpstr>到期日之可轉換公司債</vt:lpstr>
      <vt:lpstr>到期日之可轉換公司債</vt:lpstr>
      <vt:lpstr>到期日之前的股東權益</vt:lpstr>
      <vt:lpstr>到期日之前的股東權益</vt:lpstr>
      <vt:lpstr>到期日之前的普通債</vt:lpstr>
      <vt:lpstr>到期日之前的可轉換公司債</vt:lpstr>
      <vt:lpstr>到期日之前的可轉換公司債</vt:lpstr>
      <vt:lpstr>發行日之股東權益</vt:lpstr>
      <vt:lpstr>發行日之普通債</vt:lpstr>
      <vt:lpstr>發行日之可轉換公司債</vt:lpstr>
      <vt:lpstr>PowerPoint 簡報</vt:lpstr>
      <vt:lpstr>資產支出比例對可轉債價值的影響</vt:lpstr>
      <vt:lpstr>資產支出比例對可轉債價值的影響</vt:lpstr>
      <vt:lpstr>資產支出比例對可轉債價值的影響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論文進度報告</dc:title>
  <dc:creator>L.W.Huang</dc:creator>
  <cp:lastModifiedBy>L.W.Huang</cp:lastModifiedBy>
  <cp:revision>23</cp:revision>
  <dcterms:created xsi:type="dcterms:W3CDTF">2012-03-27T10:49:45Z</dcterms:created>
  <dcterms:modified xsi:type="dcterms:W3CDTF">2012-04-11T10:06:31Z</dcterms:modified>
</cp:coreProperties>
</file>