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57" r:id="rId12"/>
    <p:sldId id="262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100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AD12-9A81-4E33-952F-F39E195D1086}" type="datetimeFigureOut">
              <a:rPr lang="zh-TW" altLang="en-US" smtClean="0"/>
              <a:t>2011/11/22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29D5-3E59-4695-98A9-E199C64747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6965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AD12-9A81-4E33-952F-F39E195D1086}" type="datetimeFigureOut">
              <a:rPr lang="zh-TW" altLang="en-US" smtClean="0"/>
              <a:t>2011/11/22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29D5-3E59-4695-98A9-E199C64747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231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AD12-9A81-4E33-952F-F39E195D1086}" type="datetimeFigureOut">
              <a:rPr lang="zh-TW" altLang="en-US" smtClean="0"/>
              <a:t>2011/11/22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29D5-3E59-4695-98A9-E199C64747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7857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AD12-9A81-4E33-952F-F39E195D1086}" type="datetimeFigureOut">
              <a:rPr lang="zh-TW" altLang="en-US" smtClean="0"/>
              <a:t>2011/11/22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29D5-3E59-4695-98A9-E199C64747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3470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AD12-9A81-4E33-952F-F39E195D1086}" type="datetimeFigureOut">
              <a:rPr lang="zh-TW" altLang="en-US" smtClean="0"/>
              <a:t>2011/11/22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29D5-3E59-4695-98A9-E199C64747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4985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AD12-9A81-4E33-952F-F39E195D1086}" type="datetimeFigureOut">
              <a:rPr lang="zh-TW" altLang="en-US" smtClean="0"/>
              <a:t>2011/11/22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29D5-3E59-4695-98A9-E199C64747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3235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AD12-9A81-4E33-952F-F39E195D1086}" type="datetimeFigureOut">
              <a:rPr lang="zh-TW" altLang="en-US" smtClean="0"/>
              <a:t>2011/11/22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29D5-3E59-4695-98A9-E199C64747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3850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AD12-9A81-4E33-952F-F39E195D1086}" type="datetimeFigureOut">
              <a:rPr lang="zh-TW" altLang="en-US" smtClean="0"/>
              <a:t>2011/11/22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29D5-3E59-4695-98A9-E199C64747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3537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AD12-9A81-4E33-952F-F39E195D1086}" type="datetimeFigureOut">
              <a:rPr lang="zh-TW" altLang="en-US" smtClean="0"/>
              <a:t>2011/11/22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29D5-3E59-4695-98A9-E199C64747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8544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AD12-9A81-4E33-952F-F39E195D1086}" type="datetimeFigureOut">
              <a:rPr lang="zh-TW" altLang="en-US" smtClean="0"/>
              <a:t>2011/11/22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29D5-3E59-4695-98A9-E199C64747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31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AD12-9A81-4E33-952F-F39E195D1086}" type="datetimeFigureOut">
              <a:rPr lang="zh-TW" altLang="en-US" smtClean="0"/>
              <a:t>2011/11/22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29D5-3E59-4695-98A9-E199C64747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2628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DAD12-9A81-4E33-952F-F39E195D1086}" type="datetimeFigureOut">
              <a:rPr lang="zh-TW" altLang="en-US" smtClean="0"/>
              <a:t>2011/11/22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129D5-3E59-4695-98A9-E199C64747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0943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碩士論文進度報告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zh-TW" altLang="en-US" dirty="0" smtClean="0"/>
              <a:t>指導老師</a:t>
            </a:r>
            <a:r>
              <a:rPr lang="en-US" altLang="zh-TW" dirty="0" smtClean="0"/>
              <a:t>	</a:t>
            </a:r>
            <a:r>
              <a:rPr lang="zh-TW" altLang="en-US" dirty="0" smtClean="0"/>
              <a:t>戴天時 老師</a:t>
            </a:r>
            <a:endParaRPr lang="en-US" altLang="zh-TW" dirty="0" smtClean="0"/>
          </a:p>
          <a:p>
            <a:pPr algn="r"/>
            <a:r>
              <a:rPr lang="zh-TW" altLang="en-US" dirty="0" smtClean="0"/>
              <a:t>資管所</a:t>
            </a:r>
            <a:r>
              <a:rPr lang="en-US" altLang="zh-TW" dirty="0" smtClean="0"/>
              <a:t>	</a:t>
            </a:r>
            <a:r>
              <a:rPr lang="zh-TW" altLang="en-US" dirty="0" smtClean="0"/>
              <a:t>黃立文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9795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755576" y="548680"/>
                <a:ext cx="7980005" cy="57040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/>
                  <a:t>For the competitive warrant holders: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In the first competitive equilibrium, none of warrants are exercised now, and all </a:t>
                </a:r>
              </a:p>
              <a:p>
                <a:r>
                  <a:rPr lang="en-US" altLang="zh-TW" dirty="0"/>
                  <a:t>w</a:t>
                </a:r>
                <a:r>
                  <a:rPr lang="en-US" altLang="zh-TW" dirty="0" smtClean="0"/>
                  <a:t>arrants are exercised at maturity. So the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𝑊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=4.045,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𝑒𝑥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=14.95,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𝑐𝑢𝑚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=15.95</m:t>
                    </m:r>
                  </m:oMath>
                </a14:m>
                <a:endParaRPr lang="en-US" altLang="zh-TW" dirty="0" smtClean="0"/>
              </a:p>
              <a:p>
                <a:r>
                  <a:rPr lang="en-US" altLang="zh-TW" b="1" dirty="0" smtClean="0"/>
                  <a:t>In this equilibrium,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en-US" b="1" i="1">
                            <a:latin typeface="Cambria Math"/>
                          </a:rPr>
                        </m:ctrlPr>
                      </m:accPr>
                      <m:e>
                        <m:r>
                          <a:rPr lang="zh-TW" altLang="en-US" b="1" i="1">
                            <a:latin typeface="Cambria Math"/>
                          </a:rPr>
                          <m:t>𝝉</m:t>
                        </m:r>
                      </m:e>
                    </m:acc>
                    <m:r>
                      <a:rPr lang="en-US" altLang="zh-TW" b="1" i="1" smtClean="0">
                        <a:latin typeface="Cambria Math"/>
                      </a:rPr>
                      <m:t>=</m:t>
                    </m:r>
                    <m:r>
                      <a:rPr lang="zh-TW" altLang="en-US" b="1" i="1">
                        <a:latin typeface="Cambria Math"/>
                      </a:rPr>
                      <m:t>𝝉</m:t>
                    </m:r>
                  </m:oMath>
                </a14:m>
                <a:r>
                  <a:rPr lang="en-US" altLang="zh-TW" b="1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>
                            <a:latin typeface="Cambria Math"/>
                          </a:rPr>
                          <m:t>𝑾</m:t>
                        </m:r>
                      </m:e>
                      <m:sub>
                        <m:r>
                          <a:rPr lang="en-US" altLang="zh-TW" b="1" i="1">
                            <a:latin typeface="Cambria Math"/>
                          </a:rPr>
                          <m:t>𝒕</m:t>
                        </m:r>
                      </m:sub>
                    </m:sSub>
                    <m:r>
                      <a:rPr lang="en-US" altLang="zh-TW" b="1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b="1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b="1" i="1"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altLang="zh-T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>
                                    <a:latin typeface="Cambria Math"/>
                                  </a:rPr>
                                  <m:t>𝑾</m:t>
                                </m:r>
                              </m:e>
                              <m:sub>
                                <m:r>
                                  <a:rPr lang="en-US" altLang="zh-TW" b="1" i="1">
                                    <a:latin typeface="Cambria Math"/>
                                  </a:rPr>
                                  <m:t>𝒕</m:t>
                                </m:r>
                              </m:sub>
                            </m:sSub>
                          </m:e>
                        </m:acc>
                      </m:e>
                      <m:sub>
                        <m:r>
                          <a:rPr lang="en-US" altLang="zh-TW" b="1" i="1"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endParaRPr lang="en-US" altLang="zh-TW" b="1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r>
                  <a:rPr lang="en-US" altLang="zh-TW" dirty="0" smtClean="0"/>
                  <a:t>In the second </a:t>
                </a:r>
                <a:r>
                  <a:rPr lang="en-US" altLang="zh-TW" dirty="0"/>
                  <a:t>competitive </a:t>
                </a:r>
                <a:r>
                  <a:rPr lang="en-US" altLang="zh-TW" dirty="0" smtClean="0"/>
                  <a:t>equilibrium, all the warrants are exercise now.</a:t>
                </a:r>
              </a:p>
              <a:p>
                <a:r>
                  <a:rPr lang="en-US" altLang="zh-TW" dirty="0" smtClean="0"/>
                  <a:t>This also is a rational expectations equilibrium.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The warrant price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𝑊</m:t>
                    </m:r>
                    <m:r>
                      <a:rPr lang="en-US" altLang="zh-TW" b="0" i="1" smtClean="0">
                        <a:latin typeface="Cambria Math"/>
                      </a:rPr>
                      <m:t>=−12+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10000+12∗500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1000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=4</m:t>
                    </m:r>
                  </m:oMath>
                </a14:m>
                <a:endParaRPr lang="en-US" altLang="zh-TW" b="0" dirty="0" smtClean="0"/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And cum-dividend price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</m:sub>
                        </m:sSub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𝑐𝑢𝑚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10000+12∗500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500+500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=16.00</m:t>
                    </m:r>
                  </m:oMath>
                </a14:m>
                <a:endParaRPr lang="en-US" altLang="zh-TW" b="0" dirty="0" smtClean="0"/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Ex-dividend price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</m:sub>
                        </m:sSub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𝑒𝑥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=0   </m:t>
                    </m:r>
                  </m:oMath>
                </a14:m>
                <a:r>
                  <a:rPr lang="en-US" altLang="zh-TW" dirty="0" smtClean="0"/>
                  <a:t>(no assets remaining.)</a:t>
                </a:r>
                <a:endParaRPr lang="zh-TW" altLang="en-US" dirty="0"/>
              </a:p>
              <a:p>
                <a:endParaRPr lang="en-US" altLang="zh-TW" dirty="0" smtClean="0"/>
              </a:p>
              <a:p>
                <a:r>
                  <a:rPr lang="en-US" altLang="zh-TW" b="1" dirty="0"/>
                  <a:t>In this equilibrium,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en-US" b="1" i="1">
                            <a:latin typeface="Cambria Math"/>
                          </a:rPr>
                        </m:ctrlPr>
                      </m:accPr>
                      <m:e>
                        <m:r>
                          <a:rPr lang="zh-TW" altLang="en-US" b="1" i="1">
                            <a:latin typeface="Cambria Math"/>
                          </a:rPr>
                          <m:t>𝝉</m:t>
                        </m:r>
                      </m:e>
                    </m:acc>
                    <m:r>
                      <a:rPr lang="en-US" altLang="zh-TW" b="1" i="1" smtClean="0">
                        <a:latin typeface="Cambria Math"/>
                      </a:rPr>
                      <m:t>&gt;</m:t>
                    </m:r>
                    <m:r>
                      <a:rPr lang="zh-TW" altLang="en-US" b="1" i="1">
                        <a:latin typeface="Cambria Math"/>
                      </a:rPr>
                      <m:t>𝝉</m:t>
                    </m:r>
                  </m:oMath>
                </a14:m>
                <a:r>
                  <a:rPr lang="en-US" altLang="zh-TW" b="1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>
                            <a:latin typeface="Cambria Math"/>
                          </a:rPr>
                          <m:t>𝑾</m:t>
                        </m:r>
                      </m:e>
                      <m:sub>
                        <m:r>
                          <a:rPr lang="en-US" altLang="zh-TW" b="1" i="1">
                            <a:latin typeface="Cambria Math"/>
                          </a:rPr>
                          <m:t>𝒕</m:t>
                        </m:r>
                      </m:sub>
                    </m:sSub>
                    <m:r>
                      <a:rPr lang="en-US" altLang="zh-TW" b="1" i="1" smtClean="0">
                        <a:latin typeface="Cambria Math"/>
                      </a:rPr>
                      <m:t>&lt;</m:t>
                    </m:r>
                    <m:sSub>
                      <m:sSubPr>
                        <m:ctrlPr>
                          <a:rPr lang="en-US" altLang="zh-TW" b="1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b="1" i="1"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altLang="zh-T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>
                                    <a:latin typeface="Cambria Math"/>
                                  </a:rPr>
                                  <m:t>𝑾</m:t>
                                </m:r>
                              </m:e>
                              <m:sub>
                                <m:r>
                                  <a:rPr lang="en-US" altLang="zh-TW" b="1" i="1">
                                    <a:latin typeface="Cambria Math"/>
                                  </a:rPr>
                                  <m:t>𝒕</m:t>
                                </m:r>
                              </m:sub>
                            </m:sSub>
                          </m:e>
                        </m:acc>
                      </m:e>
                      <m:sub>
                        <m:r>
                          <a:rPr lang="en-US" altLang="zh-TW" b="1" i="1"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altLang="zh-TW" dirty="0" smtClean="0"/>
                  <a:t>,whereas the holders are better off if they </a:t>
                </a:r>
              </a:p>
              <a:p>
                <a:r>
                  <a:rPr lang="en-US" altLang="zh-TW" dirty="0"/>
                  <a:t>a</a:t>
                </a:r>
                <a:r>
                  <a:rPr lang="en-US" altLang="zh-TW" dirty="0" smtClean="0"/>
                  <a:t>ll wait until maturity to exercise, the fear that some holders will exercise warrant</a:t>
                </a:r>
              </a:p>
              <a:p>
                <a:r>
                  <a:rPr lang="en-US" altLang="zh-TW" dirty="0" smtClean="0"/>
                  <a:t>now leads all the other holders to follow suit and the expectation is fulfilled.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548680"/>
                <a:ext cx="7980005" cy="5704062"/>
              </a:xfrm>
              <a:prstGeom prst="rect">
                <a:avLst/>
              </a:prstGeom>
              <a:blipFill rotWithShape="1">
                <a:blip r:embed="rId2"/>
                <a:stretch>
                  <a:fillRect l="-688" t="-534" b="-7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8200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000" dirty="0" smtClean="0"/>
              <a:t>Part II. A dual case of Reverse Exchange</a:t>
            </a:r>
            <a:endParaRPr lang="zh-TW" altLang="en-US" sz="3000" dirty="0"/>
          </a:p>
        </p:txBody>
      </p:sp>
      <p:cxnSp>
        <p:nvCxnSpPr>
          <p:cNvPr id="7" name="直線單箭頭接點 6"/>
          <p:cNvCxnSpPr/>
          <p:nvPr/>
        </p:nvCxnSpPr>
        <p:spPr>
          <a:xfrm flipV="1">
            <a:off x="971600" y="1988840"/>
            <a:ext cx="0" cy="42484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>
            <a:off x="971600" y="6237312"/>
            <a:ext cx="712879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971600" y="1556792"/>
            <a:ext cx="6192688" cy="468052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7956376" y="6321206"/>
                <a:ext cx="4631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6376" y="6321206"/>
                <a:ext cx="463139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/>
              <p:cNvSpPr txBox="1"/>
              <p:nvPr/>
            </p:nvSpPr>
            <p:spPr>
              <a:xfrm>
                <a:off x="467544" y="1988840"/>
                <a:ext cx="4566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988840"/>
                <a:ext cx="4566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5"/>
              <p:cNvSpPr txBox="1"/>
              <p:nvPr/>
            </p:nvSpPr>
            <p:spPr>
              <a:xfrm>
                <a:off x="971600" y="5640496"/>
                <a:ext cx="7344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45</m:t>
                          </m:r>
                        </m:e>
                        <m:sup>
                          <m:r>
                            <a:rPr lang="zh-TW" altLang="en-US" b="0" i="1" smtClean="0">
                              <a:latin typeface="Cambria Math"/>
                            </a:rPr>
                            <m:t>。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" name="文字方塊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5640496"/>
                <a:ext cx="734432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直線接點 17"/>
          <p:cNvCxnSpPr/>
          <p:nvPr/>
        </p:nvCxnSpPr>
        <p:spPr>
          <a:xfrm flipH="1">
            <a:off x="3203848" y="5003884"/>
            <a:ext cx="5730" cy="1233428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 flipV="1">
            <a:off x="971600" y="5003884"/>
            <a:ext cx="2237978" cy="12334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 flipH="1" flipV="1">
            <a:off x="3203848" y="3861048"/>
            <a:ext cx="5730" cy="11428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 flipV="1">
            <a:off x="3214406" y="2358172"/>
            <a:ext cx="1872208" cy="148986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 flipV="1">
            <a:off x="5132418" y="1077299"/>
            <a:ext cx="1656184" cy="1280873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>
            <a:off x="5086878" y="2358172"/>
            <a:ext cx="5279" cy="40974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 flipV="1">
            <a:off x="5086614" y="1268760"/>
            <a:ext cx="1933658" cy="149915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字方塊 31"/>
              <p:cNvSpPr txBox="1"/>
              <p:nvPr/>
            </p:nvSpPr>
            <p:spPr>
              <a:xfrm>
                <a:off x="1081041" y="6497715"/>
                <a:ext cx="35657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𝑆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𝐶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1−</m:t>
                          </m:r>
                          <m:r>
                            <a:rPr lang="zh-TW" altLang="en-US" b="0" i="1" smtClean="0">
                              <a:latin typeface="Cambria Math"/>
                            </a:rPr>
                            <m:t>𝜏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𝑆</m:t>
                          </m:r>
                        </m:sub>
                      </m:sSub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𝑆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𝐶</m:t>
                          </m:r>
                        </m:sub>
                      </m:sSub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𝐶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2" name="文字方塊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041" y="6497715"/>
                <a:ext cx="3565784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字方塊 32"/>
          <p:cNvSpPr txBox="1"/>
          <p:nvPr/>
        </p:nvSpPr>
        <p:spPr>
          <a:xfrm>
            <a:off x="1115615" y="4634552"/>
            <a:ext cx="1679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Bankruptcy cost</a:t>
            </a:r>
            <a:endParaRPr lang="zh-TW" altLang="en-US" dirty="0"/>
          </a:p>
        </p:txBody>
      </p:sp>
      <p:cxnSp>
        <p:nvCxnSpPr>
          <p:cNvPr id="35" name="直線接點 34"/>
          <p:cNvCxnSpPr/>
          <p:nvPr/>
        </p:nvCxnSpPr>
        <p:spPr>
          <a:xfrm>
            <a:off x="1955588" y="5003746"/>
            <a:ext cx="839973" cy="814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左大括弧 45"/>
          <p:cNvSpPr/>
          <p:nvPr/>
        </p:nvSpPr>
        <p:spPr>
          <a:xfrm>
            <a:off x="2879631" y="3897052"/>
            <a:ext cx="168139" cy="6480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文字方塊 46"/>
              <p:cNvSpPr txBox="1"/>
              <p:nvPr/>
            </p:nvSpPr>
            <p:spPr>
              <a:xfrm>
                <a:off x="1081041" y="4036422"/>
                <a:ext cx="16919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𝜏</m:t>
                    </m:r>
                  </m:oMath>
                </a14:m>
                <a:r>
                  <a:rPr lang="en-US" altLang="zh-TW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/>
                          </a:rPr>
                          <m:t>𝑆</m:t>
                        </m:r>
                      </m:sub>
                    </m:sSub>
                    <m:sSub>
                      <m:sSubPr>
                        <m:ctrlPr>
                          <a:rPr lang="en-US" altLang="zh-TW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/>
                          </a:rPr>
                          <m:t>𝑆</m:t>
                        </m:r>
                      </m:sub>
                    </m:sSub>
                    <m:r>
                      <a:rPr lang="en-US" altLang="zh-TW" b="0" i="1" dirty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/>
                          </a:rPr>
                          <m:t>𝐶</m:t>
                        </m:r>
                      </m:sub>
                    </m:sSub>
                    <m:sSub>
                      <m:sSubPr>
                        <m:ctrlPr>
                          <a:rPr lang="en-US" altLang="zh-TW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en-US" altLang="zh-TW" dirty="0" smtClean="0"/>
                  <a:t>)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47" name="文字方塊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041" y="4036422"/>
                <a:ext cx="1691938" cy="369332"/>
              </a:xfrm>
              <a:prstGeom prst="rect">
                <a:avLst/>
              </a:prstGeom>
              <a:blipFill rotWithShape="1">
                <a:blip r:embed="rId6"/>
                <a:stretch>
                  <a:fillRect t="-8197" r="-2518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文字方塊 47"/>
          <p:cNvSpPr txBox="1"/>
          <p:nvPr/>
        </p:nvSpPr>
        <p:spPr>
          <a:xfrm>
            <a:off x="2352517" y="5501996"/>
            <a:ext cx="7652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Mixed</a:t>
            </a:r>
          </a:p>
          <a:p>
            <a:r>
              <a:rPr lang="en-US" altLang="zh-TW" dirty="0" smtClean="0"/>
              <a:t>Debt.</a:t>
            </a:r>
            <a:endParaRPr lang="zh-TW" altLang="en-US" dirty="0"/>
          </a:p>
        </p:txBody>
      </p:sp>
      <p:cxnSp>
        <p:nvCxnSpPr>
          <p:cNvPr id="50" name="直線接點 49"/>
          <p:cNvCxnSpPr/>
          <p:nvPr/>
        </p:nvCxnSpPr>
        <p:spPr>
          <a:xfrm>
            <a:off x="5081335" y="3861048"/>
            <a:ext cx="301905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3203848" y="3861048"/>
            <a:ext cx="18774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/>
          <p:nvPr/>
        </p:nvCxnSpPr>
        <p:spPr>
          <a:xfrm>
            <a:off x="5081335" y="3861048"/>
            <a:ext cx="0" cy="684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>
            <a:off x="5081335" y="4545124"/>
            <a:ext cx="30190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58"/>
          <p:cNvCxnSpPr/>
          <p:nvPr/>
        </p:nvCxnSpPr>
        <p:spPr>
          <a:xfrm flipH="1">
            <a:off x="3209578" y="4545124"/>
            <a:ext cx="186647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接點 60"/>
          <p:cNvCxnSpPr/>
          <p:nvPr/>
        </p:nvCxnSpPr>
        <p:spPr>
          <a:xfrm>
            <a:off x="5081335" y="2767913"/>
            <a:ext cx="5279" cy="1129139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左大括弧 61"/>
          <p:cNvSpPr/>
          <p:nvPr/>
        </p:nvSpPr>
        <p:spPr>
          <a:xfrm>
            <a:off x="4814312" y="2358172"/>
            <a:ext cx="45719" cy="40974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文字方塊 62"/>
              <p:cNvSpPr txBox="1"/>
              <p:nvPr/>
            </p:nvSpPr>
            <p:spPr>
              <a:xfrm>
                <a:off x="3614552" y="2331591"/>
                <a:ext cx="10508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latin typeface="Cambria Math"/>
                        </a:rPr>
                        <m:t>𝜏</m:t>
                      </m:r>
                      <m:r>
                        <a:rPr lang="en-US" altLang="zh-TW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𝐶</m:t>
                          </m:r>
                        </m:sub>
                      </m:sSub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𝐶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3" name="文字方塊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552" y="2331591"/>
                <a:ext cx="1050800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文字方塊 63"/>
          <p:cNvSpPr txBox="1"/>
          <p:nvPr/>
        </p:nvSpPr>
        <p:spPr>
          <a:xfrm>
            <a:off x="924144" y="1451769"/>
            <a:ext cx="1247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At maturity</a:t>
            </a:r>
            <a:endParaRPr lang="zh-TW" altLang="en-US" dirty="0"/>
          </a:p>
        </p:txBody>
      </p:sp>
      <p:sp>
        <p:nvSpPr>
          <p:cNvPr id="65" name="文字方塊 64"/>
          <p:cNvSpPr txBox="1"/>
          <p:nvPr/>
        </p:nvSpPr>
        <p:spPr>
          <a:xfrm>
            <a:off x="3535133" y="5486543"/>
            <a:ext cx="32757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Convertible bond + straight bond</a:t>
            </a:r>
          </a:p>
          <a:p>
            <a:r>
              <a:rPr lang="en-US" altLang="zh-TW" dirty="0" smtClean="0"/>
              <a:t>(Face value + coupon)</a:t>
            </a:r>
            <a:endParaRPr lang="zh-TW" altLang="en-US" dirty="0"/>
          </a:p>
        </p:txBody>
      </p:sp>
      <p:sp>
        <p:nvSpPr>
          <p:cNvPr id="66" name="文字方塊 65"/>
          <p:cNvSpPr txBox="1"/>
          <p:nvPr/>
        </p:nvSpPr>
        <p:spPr>
          <a:xfrm>
            <a:off x="5619099" y="504446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SB</a:t>
            </a:r>
            <a:endParaRPr lang="zh-TW" altLang="en-US" dirty="0"/>
          </a:p>
        </p:txBody>
      </p:sp>
      <p:sp>
        <p:nvSpPr>
          <p:cNvPr id="67" name="文字方塊 66"/>
          <p:cNvSpPr txBox="1"/>
          <p:nvPr/>
        </p:nvSpPr>
        <p:spPr>
          <a:xfrm>
            <a:off x="3972442" y="4036422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CB</a:t>
            </a:r>
            <a:endParaRPr lang="zh-TW" altLang="en-US" dirty="0"/>
          </a:p>
        </p:txBody>
      </p:sp>
      <p:sp>
        <p:nvSpPr>
          <p:cNvPr id="68" name="文字方塊 67"/>
          <p:cNvSpPr txBox="1"/>
          <p:nvPr/>
        </p:nvSpPr>
        <p:spPr>
          <a:xfrm>
            <a:off x="4016851" y="3332482"/>
            <a:ext cx="771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Equity</a:t>
            </a:r>
            <a:endParaRPr lang="zh-TW" altLang="en-US" dirty="0"/>
          </a:p>
        </p:txBody>
      </p:sp>
      <p:sp>
        <p:nvSpPr>
          <p:cNvPr id="69" name="文字方塊 68"/>
          <p:cNvSpPr txBox="1"/>
          <p:nvPr/>
        </p:nvSpPr>
        <p:spPr>
          <a:xfrm>
            <a:off x="5753004" y="3147816"/>
            <a:ext cx="1411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Mixed equity</a:t>
            </a:r>
            <a:endParaRPr lang="zh-TW" altLang="en-US" dirty="0"/>
          </a:p>
        </p:txBody>
      </p:sp>
      <p:cxnSp>
        <p:nvCxnSpPr>
          <p:cNvPr id="4" name="直線接點 3"/>
          <p:cNvCxnSpPr/>
          <p:nvPr/>
        </p:nvCxnSpPr>
        <p:spPr>
          <a:xfrm>
            <a:off x="5086614" y="4545124"/>
            <a:ext cx="0" cy="16921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字方塊 4"/>
          <p:cNvSpPr txBox="1"/>
          <p:nvPr/>
        </p:nvSpPr>
        <p:spPr>
          <a:xfrm>
            <a:off x="4553361" y="6323465"/>
            <a:ext cx="1239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CB exercise</a:t>
            </a:r>
            <a:endParaRPr lang="zh-TW" altLang="en-US" dirty="0"/>
          </a:p>
        </p:txBody>
      </p:sp>
      <p:cxnSp>
        <p:nvCxnSpPr>
          <p:cNvPr id="8" name="直線單箭頭接點 7"/>
          <p:cNvCxnSpPr/>
          <p:nvPr/>
        </p:nvCxnSpPr>
        <p:spPr>
          <a:xfrm flipV="1">
            <a:off x="4646825" y="3897052"/>
            <a:ext cx="0" cy="15894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>
            <a:off x="4646825" y="6132874"/>
            <a:ext cx="0" cy="104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175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單箭頭接點 3"/>
          <p:cNvCxnSpPr/>
          <p:nvPr/>
        </p:nvCxnSpPr>
        <p:spPr>
          <a:xfrm flipV="1">
            <a:off x="971600" y="1988840"/>
            <a:ext cx="0" cy="42484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單箭頭接點 4"/>
          <p:cNvCxnSpPr/>
          <p:nvPr/>
        </p:nvCxnSpPr>
        <p:spPr>
          <a:xfrm>
            <a:off x="971600" y="6237312"/>
            <a:ext cx="712879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 flipV="1">
            <a:off x="971600" y="1556792"/>
            <a:ext cx="6192688" cy="468052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7956376" y="6321206"/>
                <a:ext cx="4631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6376" y="6321206"/>
                <a:ext cx="463139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467544" y="1988840"/>
                <a:ext cx="4566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988840"/>
                <a:ext cx="4566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971600" y="5640496"/>
                <a:ext cx="7344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45</m:t>
                          </m:r>
                        </m:e>
                        <m:sup>
                          <m:r>
                            <a:rPr lang="zh-TW" altLang="en-US" b="0" i="1" smtClean="0">
                              <a:latin typeface="Cambria Math"/>
                            </a:rPr>
                            <m:t>。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5640496"/>
                <a:ext cx="734432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線接點 9"/>
          <p:cNvCxnSpPr/>
          <p:nvPr/>
        </p:nvCxnSpPr>
        <p:spPr>
          <a:xfrm flipH="1">
            <a:off x="3203848" y="5003884"/>
            <a:ext cx="5730" cy="1233428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971600" y="5003884"/>
            <a:ext cx="2237978" cy="12334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 flipH="1" flipV="1">
            <a:off x="3203848" y="3861048"/>
            <a:ext cx="5730" cy="11428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 flipV="1">
            <a:off x="3203848" y="2398239"/>
            <a:ext cx="1882766" cy="146280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 flipV="1">
            <a:off x="5107747" y="1117366"/>
            <a:ext cx="1656184" cy="1280873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H="1">
            <a:off x="5081335" y="2398239"/>
            <a:ext cx="5279" cy="74957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 flipV="1">
            <a:off x="5081335" y="1648664"/>
            <a:ext cx="1938937" cy="148097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/>
              <p:cNvSpPr txBox="1"/>
              <p:nvPr/>
            </p:nvSpPr>
            <p:spPr>
              <a:xfrm>
                <a:off x="2112535" y="6337636"/>
                <a:ext cx="21883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𝐶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1−</m:t>
                          </m:r>
                          <m:r>
                            <a:rPr lang="zh-TW" altLang="en-US" b="0" i="1" smtClean="0">
                              <a:latin typeface="Cambria Math"/>
                            </a:rPr>
                            <m:t>𝜏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𝐶</m:t>
                          </m:r>
                        </m:sub>
                      </m:sSub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𝐶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7" name="文字方塊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2535" y="6337636"/>
                <a:ext cx="2188356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字方塊 17"/>
          <p:cNvSpPr txBox="1"/>
          <p:nvPr/>
        </p:nvSpPr>
        <p:spPr>
          <a:xfrm>
            <a:off x="1115615" y="4634552"/>
            <a:ext cx="1679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Bankruptcy cost</a:t>
            </a:r>
            <a:endParaRPr lang="zh-TW" altLang="en-US" dirty="0"/>
          </a:p>
        </p:txBody>
      </p:sp>
      <p:cxnSp>
        <p:nvCxnSpPr>
          <p:cNvPr id="19" name="直線接點 18"/>
          <p:cNvCxnSpPr/>
          <p:nvPr/>
        </p:nvCxnSpPr>
        <p:spPr>
          <a:xfrm>
            <a:off x="1955588" y="5003746"/>
            <a:ext cx="839973" cy="814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左大括弧 19"/>
          <p:cNvSpPr/>
          <p:nvPr/>
        </p:nvSpPr>
        <p:spPr>
          <a:xfrm>
            <a:off x="2879631" y="3897052"/>
            <a:ext cx="168139" cy="6480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字方塊 20"/>
              <p:cNvSpPr txBox="1"/>
              <p:nvPr/>
            </p:nvSpPr>
            <p:spPr>
              <a:xfrm>
                <a:off x="1554344" y="4084768"/>
                <a:ext cx="9466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𝜏</m:t>
                    </m:r>
                  </m:oMath>
                </a14:m>
                <a:r>
                  <a:rPr lang="en-US" altLang="zh-TW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/>
                          </a:rPr>
                          <m:t>𝐶</m:t>
                        </m:r>
                      </m:sub>
                    </m:sSub>
                    <m:sSub>
                      <m:sSubPr>
                        <m:ctrlPr>
                          <a:rPr lang="en-US" altLang="zh-TW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en-US" altLang="zh-TW" dirty="0" smtClean="0"/>
                  <a:t>)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1" name="文字方塊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344" y="4084768"/>
                <a:ext cx="946606" cy="369332"/>
              </a:xfrm>
              <a:prstGeom prst="rect">
                <a:avLst/>
              </a:prstGeom>
              <a:blipFill rotWithShape="1">
                <a:blip r:embed="rId6"/>
                <a:stretch>
                  <a:fillRect t="-8197" r="-5161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文字方塊 21"/>
          <p:cNvSpPr txBox="1"/>
          <p:nvPr/>
        </p:nvSpPr>
        <p:spPr>
          <a:xfrm>
            <a:off x="2352517" y="5501996"/>
            <a:ext cx="6982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CB</a:t>
            </a:r>
          </a:p>
          <a:p>
            <a:r>
              <a:rPr lang="en-US" altLang="zh-TW" dirty="0" smtClean="0"/>
              <a:t>Debt.</a:t>
            </a:r>
            <a:endParaRPr lang="zh-TW" altLang="en-US" dirty="0"/>
          </a:p>
        </p:txBody>
      </p:sp>
      <p:cxnSp>
        <p:nvCxnSpPr>
          <p:cNvPr id="23" name="直線接點 22"/>
          <p:cNvCxnSpPr/>
          <p:nvPr/>
        </p:nvCxnSpPr>
        <p:spPr>
          <a:xfrm>
            <a:off x="5081335" y="3861048"/>
            <a:ext cx="301905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/>
          <p:nvPr/>
        </p:nvCxnSpPr>
        <p:spPr>
          <a:xfrm>
            <a:off x="3203848" y="3861048"/>
            <a:ext cx="18774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5081335" y="3861048"/>
            <a:ext cx="26412" cy="2376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>
            <a:off x="5086614" y="3147816"/>
            <a:ext cx="0" cy="749236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左大括弧 28"/>
          <p:cNvSpPr/>
          <p:nvPr/>
        </p:nvSpPr>
        <p:spPr>
          <a:xfrm>
            <a:off x="4788024" y="2516258"/>
            <a:ext cx="72008" cy="61338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字方塊 29"/>
              <p:cNvSpPr txBox="1"/>
              <p:nvPr/>
            </p:nvSpPr>
            <p:spPr>
              <a:xfrm>
                <a:off x="3485196" y="2638285"/>
                <a:ext cx="10508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latin typeface="Cambria Math"/>
                        </a:rPr>
                        <m:t>𝜏</m:t>
                      </m:r>
                      <m:r>
                        <a:rPr lang="en-US" altLang="zh-TW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𝐶</m:t>
                          </m:r>
                        </m:sub>
                      </m:sSub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𝐶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0" name="文字方塊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5196" y="2638285"/>
                <a:ext cx="1050800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文字方塊 30"/>
          <p:cNvSpPr txBox="1"/>
          <p:nvPr/>
        </p:nvSpPr>
        <p:spPr>
          <a:xfrm>
            <a:off x="924144" y="1451769"/>
            <a:ext cx="1247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At maturity</a:t>
            </a:r>
            <a:endParaRPr lang="zh-TW" altLang="en-US" dirty="0"/>
          </a:p>
        </p:txBody>
      </p:sp>
      <p:sp>
        <p:nvSpPr>
          <p:cNvPr id="32" name="文字方塊 31"/>
          <p:cNvSpPr txBox="1"/>
          <p:nvPr/>
        </p:nvSpPr>
        <p:spPr>
          <a:xfrm>
            <a:off x="3323270" y="4587515"/>
            <a:ext cx="1805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Convertible bond</a:t>
            </a:r>
          </a:p>
          <a:p>
            <a:r>
              <a:rPr lang="en-US" altLang="zh-TW" dirty="0" smtClean="0"/>
              <a:t>Debt.</a:t>
            </a:r>
          </a:p>
          <a:p>
            <a:r>
              <a:rPr lang="en-US" altLang="zh-TW" dirty="0" smtClean="0"/>
              <a:t>(Face  + coupon)</a:t>
            </a:r>
            <a:endParaRPr lang="zh-TW" altLang="en-US" dirty="0"/>
          </a:p>
        </p:txBody>
      </p:sp>
      <p:sp>
        <p:nvSpPr>
          <p:cNvPr id="35" name="文字方塊 34"/>
          <p:cNvSpPr txBox="1"/>
          <p:nvPr/>
        </p:nvSpPr>
        <p:spPr>
          <a:xfrm>
            <a:off x="4016851" y="3332482"/>
            <a:ext cx="771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Equity</a:t>
            </a:r>
            <a:endParaRPr lang="zh-TW" altLang="en-US" dirty="0"/>
          </a:p>
        </p:txBody>
      </p:sp>
      <p:sp>
        <p:nvSpPr>
          <p:cNvPr id="36" name="文字方塊 35"/>
          <p:cNvSpPr txBox="1"/>
          <p:nvPr/>
        </p:nvSpPr>
        <p:spPr>
          <a:xfrm>
            <a:off x="5845657" y="4036422"/>
            <a:ext cx="1411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Mixed equity</a:t>
            </a:r>
            <a:endParaRPr lang="zh-TW" altLang="en-US" dirty="0"/>
          </a:p>
        </p:txBody>
      </p:sp>
      <p:sp>
        <p:nvSpPr>
          <p:cNvPr id="41" name="文字方塊 40"/>
          <p:cNvSpPr txBox="1"/>
          <p:nvPr/>
        </p:nvSpPr>
        <p:spPr>
          <a:xfrm>
            <a:off x="4702800" y="6358170"/>
            <a:ext cx="1239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CB exercise</a:t>
            </a:r>
            <a:endParaRPr lang="zh-TW" altLang="en-US" dirty="0"/>
          </a:p>
        </p:txBody>
      </p:sp>
      <p:cxnSp>
        <p:nvCxnSpPr>
          <p:cNvPr id="43" name="直線接點 42"/>
          <p:cNvCxnSpPr>
            <a:stCxn id="17" idx="0"/>
            <a:endCxn id="17" idx="0"/>
          </p:cNvCxnSpPr>
          <p:nvPr/>
        </p:nvCxnSpPr>
        <p:spPr>
          <a:xfrm>
            <a:off x="3206713" y="633763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endCxn id="41" idx="0"/>
          </p:cNvCxnSpPr>
          <p:nvPr/>
        </p:nvCxnSpPr>
        <p:spPr>
          <a:xfrm>
            <a:off x="5107747" y="6237312"/>
            <a:ext cx="214710" cy="1208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 45"/>
          <p:cNvSpPr/>
          <p:nvPr/>
        </p:nvSpPr>
        <p:spPr>
          <a:xfrm>
            <a:off x="840236" y="480715"/>
            <a:ext cx="7544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/>
              <a:t>Now we simplify the case… </a:t>
            </a:r>
          </a:p>
          <a:p>
            <a:r>
              <a:rPr lang="en-US" altLang="zh-TW" sz="2400" dirty="0" smtClean="0"/>
              <a:t>there are only convertible bonds.</a:t>
            </a:r>
            <a:endParaRPr lang="zh-TW" altLang="en-US" sz="2400" dirty="0"/>
          </a:p>
        </p:txBody>
      </p:sp>
      <p:cxnSp>
        <p:nvCxnSpPr>
          <p:cNvPr id="50" name="直線單箭頭接點 49"/>
          <p:cNvCxnSpPr>
            <a:stCxn id="32" idx="0"/>
          </p:cNvCxnSpPr>
          <p:nvPr/>
        </p:nvCxnSpPr>
        <p:spPr>
          <a:xfrm flipH="1" flipV="1">
            <a:off x="4226081" y="3861048"/>
            <a:ext cx="1" cy="7264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單箭頭接點 51"/>
          <p:cNvCxnSpPr>
            <a:stCxn id="32" idx="2"/>
          </p:cNvCxnSpPr>
          <p:nvPr/>
        </p:nvCxnSpPr>
        <p:spPr>
          <a:xfrm flipH="1">
            <a:off x="4226081" y="5510845"/>
            <a:ext cx="1" cy="7264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682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634114" y="17190"/>
                <a:ext cx="7898326" cy="7325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An example-introduction</a:t>
                </a:r>
              </a:p>
              <a:p>
                <a:r>
                  <a:rPr lang="en-US" altLang="zh-TW" dirty="0" smtClean="0"/>
                  <a:t>A firm has 500 shares of stock with cum dividend price S per share, and 500 warrants with price W per warrant. Warrant can be exercised only at one of two time, now and maturity, which is one year from now.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-Warrant exercise price 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𝛽</m:t>
                    </m:r>
                    <m:r>
                      <a:rPr lang="en-US" altLang="zh-TW" b="0" i="1" smtClean="0">
                        <a:latin typeface="Cambria Math"/>
                      </a:rPr>
                      <m:t>=9</m:t>
                    </m:r>
                  </m:oMath>
                </a14:m>
                <a:endParaRPr lang="en-US" altLang="zh-TW" b="0" dirty="0" smtClean="0"/>
              </a:p>
              <a:p>
                <a:r>
                  <a:rPr lang="en-US" altLang="zh-TW" dirty="0" smtClean="0"/>
                  <a:t>-Conversion ratio : unity</a:t>
                </a:r>
              </a:p>
              <a:p>
                <a:r>
                  <a:rPr lang="en-US" altLang="zh-TW" dirty="0" smtClean="0"/>
                  <a:t>-Dividend : 5% of its assets , declared and paid one day from now and one day after maturity.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Firm value before any warrants are exercised and any dividends are paid:</a:t>
                </a:r>
              </a:p>
              <a:p>
                <a:pPr algn="ctr"/>
                <a:endParaRPr lang="en-US" altLang="zh-TW" b="0" i="1" dirty="0" smtClean="0"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500</m:t>
                      </m:r>
                      <m:r>
                        <a:rPr lang="en-US" altLang="zh-TW" b="0" i="1" smtClean="0">
                          <a:latin typeface="Cambria Math"/>
                        </a:rPr>
                        <m:t>𝑆</m:t>
                      </m:r>
                      <m:r>
                        <a:rPr lang="en-US" altLang="zh-TW" b="0" i="1" smtClean="0">
                          <a:latin typeface="Cambria Math"/>
                        </a:rPr>
                        <m:t>+500</m:t>
                      </m:r>
                      <m:r>
                        <a:rPr lang="en-US" altLang="zh-TW" b="0" i="1" smtClean="0">
                          <a:latin typeface="Cambria Math"/>
                        </a:rPr>
                        <m:t>𝑊</m:t>
                      </m:r>
                      <m:r>
                        <a:rPr lang="en-US" altLang="zh-TW" b="0" i="1" smtClean="0">
                          <a:latin typeface="Cambria Math"/>
                        </a:rPr>
                        <m:t>=10000</m:t>
                      </m:r>
                    </m:oMath>
                  </m:oMathPara>
                </a14:m>
                <a:endParaRPr lang="en-US" altLang="zh-TW" dirty="0" smtClean="0"/>
              </a:p>
              <a:p>
                <a:r>
                  <a:rPr lang="en-US" altLang="zh-TW" dirty="0" smtClean="0"/>
                  <a:t> </a:t>
                </a:r>
              </a:p>
              <a:p>
                <a:r>
                  <a:rPr lang="en-US" altLang="zh-TW" dirty="0" smtClean="0"/>
                  <a:t>If y warrant are exercised now , then the firm value will be</a:t>
                </a:r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10000+9</m:t>
                      </m:r>
                      <m:r>
                        <a:rPr lang="en-US" altLang="zh-TW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altLang="zh-TW" b="0" dirty="0" smtClean="0"/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One day from now, the firm declares and pays out 5% of assets as dividends.</a:t>
                </a:r>
              </a:p>
              <a:p>
                <a:endParaRPr lang="en-US" altLang="zh-TW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𝐷𝑃𝑆</m:t>
                      </m:r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10000+9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/>
                            </a:rPr>
                            <m:t>∗0.05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500+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altLang="zh-TW" b="0" dirty="0" smtClean="0"/>
              </a:p>
              <a:p>
                <a:endParaRPr lang="en-US" altLang="zh-TW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𝑟𝑒𝑚𝑎𝑖𝑛𝑖𝑛𝑔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𝑐𝑎𝑝𝑖𝑡𝑎𝑙</m:t>
                      </m:r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10000+9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∗0.95</m:t>
                      </m:r>
                    </m:oMath>
                  </m:oMathPara>
                </a14:m>
                <a:endParaRPr lang="en-US" altLang="zh-TW" b="0" dirty="0" smtClean="0"/>
              </a:p>
              <a:p>
                <a:endParaRPr lang="en-US" altLang="zh-TW" dirty="0"/>
              </a:p>
              <a:p>
                <a:endParaRPr lang="zh-TW" altLang="en-US" b="1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14" y="17190"/>
                <a:ext cx="7898326" cy="7325147"/>
              </a:xfrm>
              <a:prstGeom prst="rect">
                <a:avLst/>
              </a:prstGeom>
              <a:blipFill rotWithShape="1">
                <a:blip r:embed="rId2"/>
                <a:stretch>
                  <a:fillRect l="-617" t="-41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919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629320" y="188640"/>
                <a:ext cx="7969682" cy="36933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/>
                  <a:t>And the remaining capital will be invested in a riskless production process over the </a:t>
                </a:r>
              </a:p>
              <a:p>
                <a:r>
                  <a:rPr lang="en-US" altLang="zh-TW" dirty="0" smtClean="0"/>
                  <a:t>next year, and earns the riskless rate of interest, taken to be 10%.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So, the firm value after one year becomes</a:t>
                </a:r>
              </a:p>
              <a:p>
                <a:endParaRPr lang="en-US" altLang="zh-TW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10000+9</m:t>
                          </m:r>
                          <m:r>
                            <a:rPr lang="en-US" altLang="zh-TW" i="1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altLang="zh-TW" i="1">
                          <a:latin typeface="Cambria Math"/>
                        </a:rPr>
                        <m:t>∗0.95</m:t>
                      </m:r>
                      <m:r>
                        <a:rPr lang="en-US" altLang="zh-TW" b="0" i="1" smtClean="0">
                          <a:latin typeface="Cambria Math"/>
                        </a:rPr>
                        <m:t>∗1.10</m:t>
                      </m:r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en-US" altLang="zh-TW" dirty="0" smtClean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dirty="0" smtClean="0"/>
                  <a:t>warrant are exercised at maturity</a:t>
                </a:r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𝑓𝑖𝑟𝑚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𝑣𝑎𝑙𝑢𝑒</m:t>
                      </m:r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10000+9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∗0.05∗1.10+9</m:t>
                      </m:r>
                      <m:sSup>
                        <m:sSup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altLang="zh-TW" i="1">
                              <a:latin typeface="Cambria Math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𝑃𝑟𝑖𝑐𝑒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𝑝𝑒𝑟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𝑠h𝑎𝑟𝑒</m:t>
                      </m:r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10000+9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  <m:r>
                            <a:rPr lang="en-US" altLang="zh-TW" i="1">
                              <a:latin typeface="Cambria Math"/>
                            </a:rPr>
                            <m:t>∗0.05∗1.10+9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/(500+</m:t>
                      </m:r>
                      <m:r>
                        <a:rPr lang="en-US" altLang="zh-TW" b="0" i="1" smtClean="0">
                          <a:latin typeface="Cambria Math"/>
                        </a:rPr>
                        <m:t>𝑦</m:t>
                      </m:r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altLang="zh-TW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zh-TW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320" y="188640"/>
                <a:ext cx="7969682" cy="3693319"/>
              </a:xfrm>
              <a:prstGeom prst="rect">
                <a:avLst/>
              </a:prstGeom>
              <a:blipFill rotWithShape="1">
                <a:blip r:embed="rId2"/>
                <a:stretch>
                  <a:fillRect l="-612" t="-8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412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395536" y="427849"/>
                <a:ext cx="8208912" cy="51463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An example – The block warrant holder’s problem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One block warrant holder, holds the entire issue of 500 warrants and is constrained to exercise them as one block, whenever he decides to exercise them. He chooses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𝑦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/>
                          </a:rPr>
                          <m:t>=0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,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𝑦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=0,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/>
                          </a:rPr>
                          <m:t>=500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,(</m:t>
                    </m:r>
                    <m:r>
                      <a:rPr lang="en-US" altLang="zh-TW" b="0" i="1" smtClean="0">
                        <a:latin typeface="Cambria Math"/>
                      </a:rPr>
                      <m:t>𝑦</m:t>
                    </m:r>
                    <m:r>
                      <a:rPr lang="en-US" altLang="zh-TW" b="0" i="1" smtClean="0">
                        <a:latin typeface="Cambria Math"/>
                      </a:rPr>
                      <m:t>=500,</m:t>
                    </m:r>
                    <m:sSup>
                      <m:sSup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altLang="zh-TW" b="0" i="1" smtClean="0">
                        <a:latin typeface="Cambria Math"/>
                      </a:rPr>
                      <m:t>=0)</m:t>
                    </m:r>
                  </m:oMath>
                </a14:m>
                <a:r>
                  <a:rPr lang="en-US" altLang="zh-TW" dirty="0" smtClean="0"/>
                  <a:t> to maximize the present value of cash flows.</a:t>
                </a:r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−9</m:t>
                      </m:r>
                      <m:r>
                        <a:rPr lang="en-US" altLang="zh-TW" b="0" i="1" smtClean="0">
                          <a:latin typeface="Cambria Math"/>
                        </a:rPr>
                        <m:t>𝑦</m:t>
                      </m:r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10000+9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∗0.05∗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𝑦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500+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𝑦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9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1.1</m:t>
                          </m:r>
                        </m:den>
                      </m:f>
                    </m:oMath>
                  </m:oMathPara>
                </a14:m>
                <a:endParaRPr lang="en-US" altLang="zh-TW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10000+9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/>
                            </a:rPr>
                            <m:t>∗0.95∗1.10+9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1.1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∗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𝑦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500+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𝑦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The optimal decision is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/>
                      </a:rPr>
                      <m:t>(</m:t>
                    </m:r>
                    <m:r>
                      <a:rPr lang="en-US" altLang="zh-TW" i="1">
                        <a:latin typeface="Cambria Math"/>
                      </a:rPr>
                      <m:t>𝑦</m:t>
                    </m:r>
                    <m:r>
                      <a:rPr lang="en-US" altLang="zh-TW" i="1">
                        <a:latin typeface="Cambria Math"/>
                      </a:rPr>
                      <m:t>=500,</m:t>
                    </m:r>
                    <m:sSup>
                      <m:sSupPr>
                        <m:ctrlPr>
                          <a:rPr lang="en-US" altLang="zh-TW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altLang="zh-TW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altLang="zh-TW" i="1">
                        <a:latin typeface="Cambria Math"/>
                      </a:rPr>
                      <m:t>=0)</m:t>
                    </m:r>
                  </m:oMath>
                </a14:m>
                <a:r>
                  <a:rPr lang="en-US" altLang="zh-TW" dirty="0" smtClean="0"/>
                  <a:t> , exercise all warrant now , and present value of cash flow is $2750, and the warrant price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𝑊</m:t>
                            </m:r>
                          </m:e>
                        </m:acc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zh-TW" alt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TW" dirty="0" smtClean="0"/>
                  <a:t>=2750/500 = 5.50.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This price is compare to the warrant price in the competitive warrant holders’ equilibrium. 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27849"/>
                <a:ext cx="8208912" cy="5146345"/>
              </a:xfrm>
              <a:prstGeom prst="rect">
                <a:avLst/>
              </a:prstGeom>
              <a:blipFill rotWithShape="1">
                <a:blip r:embed="rId2"/>
                <a:stretch>
                  <a:fillRect l="-669" t="-592" r="-520" b="-9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7437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611560" y="548680"/>
                <a:ext cx="7848872" cy="36900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An example – The competitive </a:t>
                </a:r>
                <a:r>
                  <a:rPr lang="en-US" altLang="zh-TW" b="1" dirty="0"/>
                  <a:t>warrant holder’s problem</a:t>
                </a:r>
              </a:p>
              <a:p>
                <a:r>
                  <a:rPr lang="en-US" altLang="zh-TW" dirty="0" smtClean="0"/>
                  <a:t>Assume that the warrants are infinitely divisible and are held by a large number of</a:t>
                </a:r>
              </a:p>
              <a:p>
                <a:r>
                  <a:rPr lang="en-US" altLang="zh-TW" b="1" dirty="0" smtClean="0"/>
                  <a:t>Non-colluding, rational investors</a:t>
                </a:r>
                <a:r>
                  <a:rPr lang="en-US" altLang="zh-TW" dirty="0" smtClean="0"/>
                  <a:t>, </a:t>
                </a:r>
                <a:r>
                  <a:rPr lang="en-US" altLang="zh-TW" b="1" dirty="0" smtClean="0"/>
                  <a:t>none of which holds  sufficiently large fraction of the warrant to be able to affect prices through warrant exercise. </a:t>
                </a:r>
              </a:p>
              <a:p>
                <a:endParaRPr lang="en-US" altLang="zh-TW" b="1" dirty="0"/>
              </a:p>
              <a:p>
                <a:r>
                  <a:rPr lang="en-US" altLang="zh-TW" dirty="0" smtClean="0"/>
                  <a:t>Each holder makes following calculation : taking as given the aggregate number, y, of exercised warrants, the present value of the proceeds of a live warrant exercised one year from now, is</a:t>
                </a:r>
              </a:p>
              <a:p>
                <a:endParaRPr lang="en-US" altLang="zh-TW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𝑊</m:t>
                    </m:r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altLang="zh-TW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10000+9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en-US" altLang="zh-TW" sz="2400" b="0" i="1" smtClean="0">
                            <a:latin typeface="Cambria Math"/>
                          </a:rPr>
                          <m:t>∗0.95∗1.10+</m:t>
                        </m:r>
                        <m:d>
                          <m:dPr>
                            <m:ctrlPr>
                              <a:rPr lang="en-US" altLang="zh-TW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500−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en-US" altLang="zh-TW" sz="2400" b="0" i="1" smtClean="0">
                            <a:latin typeface="Cambria Math"/>
                          </a:rPr>
                          <m:t>∗9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/>
                          </a:rPr>
                          <m:t>1000∗1.1</m:t>
                        </m:r>
                      </m:den>
                    </m:f>
                    <m:r>
                      <a:rPr lang="en-US" altLang="zh-TW" sz="2400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/>
                          </a:rPr>
                          <m:t>1.1</m:t>
                        </m:r>
                      </m:den>
                    </m:f>
                  </m:oMath>
                </a14:m>
                <a:r>
                  <a:rPr lang="en-US" altLang="zh-TW" dirty="0" smtClean="0"/>
                  <a:t>  </a:t>
                </a:r>
              </a:p>
              <a:p>
                <a:pPr algn="ctr"/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48680"/>
                <a:ext cx="7848872" cy="3690049"/>
              </a:xfrm>
              <a:prstGeom prst="rect">
                <a:avLst/>
              </a:prstGeom>
              <a:blipFill rotWithShape="1">
                <a:blip r:embed="rId2"/>
                <a:stretch>
                  <a:fillRect l="-621" t="-826" r="-38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字方塊 2"/>
              <p:cNvSpPr txBox="1"/>
              <p:nvPr/>
            </p:nvSpPr>
            <p:spPr>
              <a:xfrm>
                <a:off x="755576" y="3915682"/>
                <a:ext cx="7471212" cy="1207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/>
                  <a:t>But it can’t sustained in a competitive equilibrium at y =500. Because the</a:t>
                </a:r>
              </a:p>
              <a:p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𝑊</m:t>
                            </m:r>
                          </m:e>
                        </m:acc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zh-TW" alt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TW" dirty="0"/>
                  <a:t>=2750/500 = </a:t>
                </a:r>
                <a:r>
                  <a:rPr lang="en-US" altLang="zh-TW" dirty="0" smtClean="0"/>
                  <a:t>5.50 but the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𝑊</m:t>
                    </m:r>
                  </m:oMath>
                </a14:m>
                <a:r>
                  <a:rPr lang="en-US" altLang="zh-TW" dirty="0" smtClean="0"/>
                  <a:t> = 5.59 , so each holder has incentive of $0.09</a:t>
                </a:r>
              </a:p>
              <a:p>
                <a:r>
                  <a:rPr lang="en-US" altLang="zh-TW" dirty="0"/>
                  <a:t>p</a:t>
                </a:r>
                <a:r>
                  <a:rPr lang="en-US" altLang="zh-TW" dirty="0" smtClean="0"/>
                  <a:t>er warrant. </a:t>
                </a:r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915682"/>
                <a:ext cx="7471212" cy="1207767"/>
              </a:xfrm>
              <a:prstGeom prst="rect">
                <a:avLst/>
              </a:prstGeom>
              <a:blipFill rotWithShape="1">
                <a:blip r:embed="rId3"/>
                <a:stretch>
                  <a:fillRect l="-734" t="-25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3834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683568" y="548680"/>
                <a:ext cx="7704856" cy="24749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dirty="0" smtClean="0"/>
                  <a:t>Now, taking as the given aggregate number, y, of exercised warrants, the present </a:t>
                </a:r>
              </a:p>
              <a:p>
                <a:r>
                  <a:rPr lang="en-US" altLang="zh-TW" dirty="0" smtClean="0"/>
                  <a:t>value of proceeds of exercising one warrant now is :</a:t>
                </a:r>
              </a:p>
              <a:p>
                <a:endParaRPr lang="en-US" altLang="zh-TW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𝑆</m:t>
                    </m:r>
                    <m:r>
                      <a:rPr lang="en-US" altLang="zh-TW" b="0" i="1" smtClean="0">
                        <a:latin typeface="Cambria Math"/>
                      </a:rPr>
                      <m:t>−9=−9+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10000+9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∗0.05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500+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𝑦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10000+9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∗0.95∗1.10+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500−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∗9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1.1∗1000</m:t>
                        </m:r>
                      </m:den>
                    </m:f>
                  </m:oMath>
                </a14:m>
                <a:r>
                  <a:rPr lang="en-US" altLang="zh-TW" dirty="0" smtClean="0"/>
                  <a:t>  </a:t>
                </a:r>
              </a:p>
              <a:p>
                <a:pPr algn="ctr"/>
                <a:endParaRPr lang="en-US" altLang="zh-TW" dirty="0"/>
              </a:p>
              <a:p>
                <a:r>
                  <a:rPr lang="en-US" altLang="zh-TW" dirty="0" smtClean="0"/>
                  <a:t>So the competitive equilibrium occurs  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dirty="0">
                        <a:latin typeface="Cambria Math"/>
                      </a:rPr>
                      <m:t>W</m:t>
                    </m:r>
                    <m:r>
                      <a:rPr lang="en-US" altLang="zh-TW" b="0" i="0" dirty="0" smtClean="0">
                        <a:latin typeface="Cambria Math"/>
                      </a:rPr>
                      <m:t>=</m:t>
                    </m:r>
                    <m:r>
                      <a:rPr lang="en-US" altLang="zh-TW" i="1">
                        <a:latin typeface="Cambria Math"/>
                      </a:rPr>
                      <m:t>𝑆</m:t>
                    </m:r>
                    <m:r>
                      <a:rPr lang="en-US" altLang="zh-TW" i="1">
                        <a:latin typeface="Cambria Math"/>
                      </a:rPr>
                      <m:t>−9=5.50 </m:t>
                    </m:r>
                    <m:r>
                      <a:rPr lang="en-US" altLang="zh-TW" b="0" i="1" smtClean="0">
                        <a:latin typeface="Cambria Math"/>
                      </a:rPr>
                      <m:t>𝑎𝑛𝑑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𝑦</m:t>
                    </m:r>
                    <m:r>
                      <a:rPr lang="en-US" altLang="zh-TW" b="0" i="1" smtClean="0">
                        <a:latin typeface="Cambria Math"/>
                      </a:rPr>
                      <m:t>=247</m:t>
                    </m:r>
                  </m:oMath>
                </a14:m>
                <a:r>
                  <a:rPr lang="en-US" altLang="zh-TW" dirty="0" smtClean="0"/>
                  <a:t>.</a:t>
                </a:r>
              </a:p>
              <a:p>
                <a:pPr algn="ctr"/>
                <a:endParaRPr lang="en-US" altLang="zh-TW" dirty="0"/>
              </a:p>
              <a:p>
                <a:endParaRPr lang="en-US" altLang="zh-TW" dirty="0"/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548680"/>
                <a:ext cx="7704856" cy="2474908"/>
              </a:xfrm>
              <a:prstGeom prst="rect">
                <a:avLst/>
              </a:prstGeom>
              <a:blipFill rotWithShape="1">
                <a:blip r:embed="rId2"/>
                <a:stretch>
                  <a:fillRect l="-633" t="-1232" r="-5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638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8323"/>
            <a:ext cx="7203847" cy="6855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直線接點 5"/>
          <p:cNvCxnSpPr/>
          <p:nvPr/>
        </p:nvCxnSpPr>
        <p:spPr>
          <a:xfrm flipH="1">
            <a:off x="1814473" y="5301208"/>
            <a:ext cx="165239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H="1">
            <a:off x="1215655" y="757079"/>
            <a:ext cx="187993" cy="881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1035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字方塊 1"/>
              <p:cNvSpPr txBox="1"/>
              <p:nvPr/>
            </p:nvSpPr>
            <p:spPr>
              <a:xfrm>
                <a:off x="467544" y="373324"/>
                <a:ext cx="8568952" cy="7349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Next, we try to illustrate Propositions 2 </a:t>
                </a:r>
                <a:r>
                  <a:rPr lang="en-US" altLang="zh-TW" dirty="0" smtClean="0"/>
                  <a:t>and 3 by </a:t>
                </a:r>
                <a:r>
                  <a:rPr lang="en-US" altLang="zh-TW" dirty="0" smtClean="0"/>
                  <a:t>a two competitive equilibrium</a:t>
                </a:r>
              </a:p>
              <a:p>
                <a:r>
                  <a:rPr lang="en-US" altLang="zh-TW" dirty="0"/>
                  <a:t>e</a:t>
                </a:r>
                <a:r>
                  <a:rPr lang="en-US" altLang="zh-TW" dirty="0" smtClean="0"/>
                  <a:t>xample.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Proposition2.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≤</m:t>
                    </m:r>
                    <m:sSub>
                      <m:sSub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</m:e>
                        </m:acc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en-US" altLang="zh-TW" dirty="0" smtClean="0"/>
                  <a:t>In the first, the competitive warrant holders exercise his warrant at the same time</a:t>
                </a:r>
              </a:p>
              <a:p>
                <a:r>
                  <a:rPr lang="en-US" altLang="zh-TW" dirty="0" smtClean="0"/>
                  <a:t>that the block warrant holder exercises his warrant, that is 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</m:e>
                    </m:acc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zh-TW" altLang="en-US" i="1">
                        <a:latin typeface="Cambria Math"/>
                      </a:rPr>
                      <m:t>𝜏</m:t>
                    </m:r>
                  </m:oMath>
                </a14:m>
                <a:r>
                  <a:rPr lang="en-US" altLang="zh-TW" dirty="0" smtClean="0"/>
                  <a:t>. The price of </a:t>
                </a:r>
              </a:p>
              <a:p>
                <a:r>
                  <a:rPr lang="en-US" altLang="zh-TW" dirty="0" smtClean="0"/>
                  <a:t>divisible warrant is equal to block warrant.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𝑊</m:t>
                            </m:r>
                          </m:e>
                        </m:acc>
                      </m:e>
                      <m:sub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altLang="zh-TW" dirty="0" smtClean="0"/>
                  <a:t>)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In the second, </a:t>
                </a:r>
                <a:r>
                  <a:rPr lang="en-US" altLang="zh-TW" dirty="0"/>
                  <a:t>the competitive warrant holders exercise his warrant </a:t>
                </a:r>
                <a:r>
                  <a:rPr lang="en-US" altLang="zh-TW" dirty="0" smtClean="0"/>
                  <a:t>before</a:t>
                </a:r>
              </a:p>
              <a:p>
                <a:r>
                  <a:rPr lang="en-US" altLang="zh-TW" dirty="0" smtClean="0"/>
                  <a:t> </a:t>
                </a:r>
                <a:r>
                  <a:rPr lang="en-US" altLang="zh-TW" dirty="0"/>
                  <a:t>the block warrant holder exercises his warrant, that is 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</m:e>
                    </m:acc>
                    <m:r>
                      <a:rPr lang="en-US" altLang="zh-TW" b="0" i="1" smtClean="0">
                        <a:latin typeface="Cambria Math"/>
                      </a:rPr>
                      <m:t>&gt;</m:t>
                    </m:r>
                    <m:r>
                      <a:rPr lang="zh-TW" altLang="en-US" i="1">
                        <a:latin typeface="Cambria Math"/>
                      </a:rPr>
                      <m:t>𝜏</m:t>
                    </m:r>
                  </m:oMath>
                </a14:m>
                <a:r>
                  <a:rPr lang="en-US" altLang="zh-TW" dirty="0" smtClean="0"/>
                  <a:t>. </a:t>
                </a:r>
                <a:r>
                  <a:rPr lang="en-US" altLang="zh-TW" dirty="0"/>
                  <a:t>The price of </a:t>
                </a:r>
              </a:p>
              <a:p>
                <a:r>
                  <a:rPr lang="en-US" altLang="zh-TW" dirty="0"/>
                  <a:t>divisible warrant is </a:t>
                </a:r>
                <a:r>
                  <a:rPr lang="en-US" altLang="zh-TW" dirty="0" smtClean="0"/>
                  <a:t>less than block </a:t>
                </a:r>
                <a:r>
                  <a:rPr lang="en-US" altLang="zh-TW" dirty="0"/>
                  <a:t>warrant.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𝑊</m:t>
                            </m:r>
                          </m:e>
                        </m:acc>
                      </m:e>
                      <m:sub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altLang="zh-TW" dirty="0" smtClean="0"/>
                  <a:t>)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We modify the previous example in two respects:</a:t>
                </a:r>
              </a:p>
              <a:p>
                <a:pPr marL="342900" indent="-342900">
                  <a:buAutoNum type="arabicParenBoth"/>
                </a:pPr>
                <a:r>
                  <a:rPr lang="en-US" altLang="zh-TW" dirty="0" smtClean="0"/>
                  <a:t>Exercise price is 12 now.</a:t>
                </a:r>
              </a:p>
              <a:p>
                <a:pPr marL="342900" indent="-342900">
                  <a:buAutoNum type="arabicParenBoth"/>
                </a:pPr>
                <a:r>
                  <a:rPr lang="en-US" altLang="zh-TW" dirty="0" smtClean="0"/>
                  <a:t>Dividend policy is modified as following:</a:t>
                </a:r>
              </a:p>
              <a:p>
                <a:pPr algn="ctr"/>
                <a:r>
                  <a:rPr lang="en-US" altLang="zh-TW" dirty="0"/>
                  <a:t>	</a:t>
                </a:r>
                <a:endParaRPr lang="en-US" altLang="zh-TW" dirty="0" smtClean="0"/>
              </a:p>
              <a:p>
                <a:pPr algn="ctr"/>
                <a:r>
                  <a:rPr lang="en-US" altLang="zh-TW" b="0" dirty="0" smtClean="0"/>
                  <a:t>	</a:t>
                </a:r>
              </a:p>
              <a:p>
                <a:pPr algn="ctr"/>
                <a:r>
                  <a:rPr lang="en-US" altLang="zh-TW" dirty="0"/>
                  <a:t>	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𝑇𝑜𝑡𝑎𝑙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𝑑𝑖𝑣𝑖𝑑𝑒𝑛𝑑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𝑛𝑜𝑤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TW" b="0" dirty="0" smtClean="0"/>
                  <a:t>	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=10000∗0.05 ;</m:t>
                    </m:r>
                    <m:r>
                      <a:rPr lang="en-US" altLang="zh-TW" i="1">
                        <a:latin typeface="Cambria Math"/>
                      </a:rPr>
                      <m:t>𝑖𝑓</m:t>
                    </m:r>
                    <m:r>
                      <a:rPr lang="en-US" altLang="zh-TW" i="1">
                        <a:latin typeface="Cambria Math"/>
                      </a:rPr>
                      <m:t> 0 ≤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 ≤1</m:t>
                    </m:r>
                  </m:oMath>
                </a14:m>
                <a:r>
                  <a:rPr lang="en-US" altLang="zh-TW" b="0" dirty="0" smtClean="0"/>
                  <a:t>			</a:t>
                </a:r>
              </a:p>
              <a:p>
                <a:pPr algn="ctr"/>
                <a:r>
                  <a:rPr lang="en-US" altLang="zh-TW" b="0" dirty="0" smtClean="0"/>
                  <a:t>			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=10000+12</m:t>
                    </m:r>
                    <m:r>
                      <a:rPr lang="en-US" altLang="zh-TW" b="0" i="1" smtClean="0">
                        <a:latin typeface="Cambria Math"/>
                      </a:rPr>
                      <m:t>𝑦</m:t>
                    </m:r>
                    <m:r>
                      <a:rPr lang="en-US" altLang="zh-TW" b="0" i="1" smtClean="0">
                        <a:latin typeface="Cambria Math"/>
                      </a:rPr>
                      <m:t> ;</m:t>
                    </m:r>
                    <m:r>
                      <a:rPr lang="en-US" altLang="zh-TW" b="0" i="1" smtClean="0">
                        <a:latin typeface="Cambria Math"/>
                      </a:rPr>
                      <m:t>𝑖𝑓</m:t>
                    </m:r>
                    <m:r>
                      <a:rPr lang="en-US" altLang="zh-TW" b="0" i="1" smtClean="0">
                        <a:latin typeface="Cambria Math"/>
                      </a:rPr>
                      <m:t> 1 &lt;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≤500 </m:t>
                    </m:r>
                  </m:oMath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r>
                  <a:rPr lang="en-US" altLang="zh-TW" dirty="0" smtClean="0"/>
                  <a:t> </a:t>
                </a:r>
                <a:endParaRPr lang="zh-TW" altLang="en-US" dirty="0"/>
              </a:p>
            </p:txBody>
          </p:sp>
        </mc:Choice>
        <mc:Fallback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73324"/>
                <a:ext cx="8568952" cy="7349833"/>
              </a:xfrm>
              <a:prstGeom prst="rect">
                <a:avLst/>
              </a:prstGeom>
              <a:blipFill rotWithShape="1">
                <a:blip r:embed="rId2"/>
                <a:stretch>
                  <a:fillRect l="-641" t="-4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左大括弧 2"/>
          <p:cNvSpPr/>
          <p:nvPr/>
        </p:nvSpPr>
        <p:spPr>
          <a:xfrm>
            <a:off x="3707904" y="5445224"/>
            <a:ext cx="288032" cy="720080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1544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611560" y="476672"/>
                <a:ext cx="7704856" cy="5797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For the holders of block warrant,</a:t>
                </a:r>
              </a:p>
              <a:p>
                <a:endParaRPr lang="en-US" altLang="zh-TW" dirty="0" smtClean="0"/>
              </a:p>
              <a:p>
                <a:r>
                  <a:rPr lang="en-US" altLang="zh-TW" b="1" dirty="0" smtClean="0"/>
                  <a:t>Exercise now 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=−12+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10000+12∗500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1000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=4</m:t>
                      </m:r>
                    </m:oMath>
                  </m:oMathPara>
                </a14:m>
                <a:endParaRPr lang="en-US" altLang="zh-TW" dirty="0" smtClean="0"/>
              </a:p>
              <a:p>
                <a:r>
                  <a:rPr lang="en-US" altLang="zh-TW" b="1" dirty="0" smtClean="0"/>
                  <a:t>Exercise at maturity:</a:t>
                </a:r>
              </a:p>
              <a:p>
                <a:endParaRPr lang="en-US" altLang="zh-TW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altLang="zh-TW" i="1"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10000∗0.95∗1.1+500∗12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1000∗1.1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12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1.1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=4.045</m:t>
                      </m:r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en-US" altLang="zh-TW" dirty="0" smtClean="0"/>
                  <a:t>So, the holders tend to exercise at maturity.</a:t>
                </a:r>
              </a:p>
              <a:p>
                <a:endParaRPr lang="en-US" altLang="zh-TW" dirty="0"/>
              </a:p>
              <a:p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en-US" altLang="zh-TW" dirty="0" smtClean="0"/>
                  <a:t>And the ex-dividend stock price should be:</a:t>
                </a:r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 </m:t>
                              </m:r>
                            </m:sub>
                          </m:sSub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𝑒𝑥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10000∗0.95∗1.1+500∗12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10000∗1.1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=14.954</m:t>
                      </m:r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 </m:t>
                              </m:r>
                            </m:sub>
                          </m:sSub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𝑐𝑢𝑚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 </m:t>
                              </m:r>
                            </m:sub>
                          </m:sSub>
                        </m:e>
                        <m:sub>
                          <m:r>
                            <a:rPr lang="en-US" altLang="zh-TW" i="1">
                              <a:latin typeface="Cambria Math"/>
                            </a:rPr>
                            <m:t>𝑒𝑥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10000∗0.05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500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=15.954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76672"/>
                <a:ext cx="7704856" cy="5797293"/>
              </a:xfrm>
              <a:prstGeom prst="rect">
                <a:avLst/>
              </a:prstGeom>
              <a:blipFill rotWithShape="1">
                <a:blip r:embed="rId2"/>
                <a:stretch>
                  <a:fillRect l="-633" t="-5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1076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1346</Words>
  <Application>Microsoft Office PowerPoint</Application>
  <PresentationFormat>如螢幕大小 (4:3)</PresentationFormat>
  <Paragraphs>159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Office 佈景主題</vt:lpstr>
      <vt:lpstr>碩士論文進度報告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Part II. A dual case of Reverse Exchange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L.W.Huang</dc:creator>
  <cp:lastModifiedBy>L.W.Huang</cp:lastModifiedBy>
  <cp:revision>26</cp:revision>
  <dcterms:created xsi:type="dcterms:W3CDTF">2011-11-14T07:35:01Z</dcterms:created>
  <dcterms:modified xsi:type="dcterms:W3CDTF">2011-11-22T09:57:26Z</dcterms:modified>
</cp:coreProperties>
</file>