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0"/>
  </p:handoutMasterIdLst>
  <p:sldIdLst>
    <p:sldId id="256" r:id="rId2"/>
    <p:sldId id="257" r:id="rId3"/>
    <p:sldId id="262" r:id="rId4"/>
    <p:sldId id="258" r:id="rId5"/>
    <p:sldId id="259" r:id="rId6"/>
    <p:sldId id="261" r:id="rId7"/>
    <p:sldId id="260" r:id="rId8"/>
    <p:sldId id="263" r:id="rId9"/>
  </p:sldIdLst>
  <p:sldSz cx="9144000" cy="6858000" type="screen4x3"/>
  <p:notesSz cx="9874250" cy="679767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4279918" cy="339884"/>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592027" y="0"/>
            <a:ext cx="4279918" cy="339884"/>
          </a:xfrm>
          <a:prstGeom prst="rect">
            <a:avLst/>
          </a:prstGeom>
        </p:spPr>
        <p:txBody>
          <a:bodyPr vert="horz" lIns="91440" tIns="45720" rIns="91440" bIns="45720" rtlCol="0"/>
          <a:lstStyle>
            <a:lvl1pPr algn="r">
              <a:defRPr sz="1200"/>
            </a:lvl1pPr>
          </a:lstStyle>
          <a:p>
            <a:fld id="{8051FC11-540F-4B4E-BA7F-10374C96A9EA}" type="datetimeFigureOut">
              <a:rPr lang="zh-TW" altLang="en-US" smtClean="0"/>
              <a:t>2011/8/24</a:t>
            </a:fld>
            <a:endParaRPr lang="zh-TW" altLang="en-US"/>
          </a:p>
        </p:txBody>
      </p:sp>
      <p:sp>
        <p:nvSpPr>
          <p:cNvPr id="4" name="頁尾版面配置區 3"/>
          <p:cNvSpPr>
            <a:spLocks noGrp="1"/>
          </p:cNvSpPr>
          <p:nvPr>
            <p:ph type="ftr" sz="quarter" idx="2"/>
          </p:nvPr>
        </p:nvSpPr>
        <p:spPr>
          <a:xfrm>
            <a:off x="0" y="6456699"/>
            <a:ext cx="4279918" cy="339884"/>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592027" y="6456699"/>
            <a:ext cx="4279918" cy="339884"/>
          </a:xfrm>
          <a:prstGeom prst="rect">
            <a:avLst/>
          </a:prstGeom>
        </p:spPr>
        <p:txBody>
          <a:bodyPr vert="horz" lIns="91440" tIns="45720" rIns="91440" bIns="45720" rtlCol="0" anchor="b"/>
          <a:lstStyle>
            <a:lvl1pPr algn="r">
              <a:defRPr sz="1200"/>
            </a:lvl1pPr>
          </a:lstStyle>
          <a:p>
            <a:fld id="{FAA17E23-C2AE-4521-8C50-4205B787A8A1}" type="slidenum">
              <a:rPr lang="zh-TW" altLang="en-US" smtClean="0"/>
              <a:t>‹#›</a:t>
            </a:fld>
            <a:endParaRPr lang="zh-TW" altLang="en-US"/>
          </a:p>
        </p:txBody>
      </p:sp>
    </p:spTree>
    <p:extLst>
      <p:ext uri="{BB962C8B-B14F-4D97-AF65-F5344CB8AC3E}">
        <p14:creationId xmlns:p14="http://schemas.microsoft.com/office/powerpoint/2010/main" val="233342736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3021521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32821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141521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863528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411504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1086587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427711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26895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195787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3819627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DA70978-D187-473A-A267-775E88B38A1B}" type="datetimeFigureOut">
              <a:rPr lang="zh-TW" altLang="en-US" smtClean="0"/>
              <a:t>2011/8/24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904159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70978-D187-473A-A267-775E88B38A1B}" type="datetimeFigureOut">
              <a:rPr lang="zh-TW" altLang="en-US" smtClean="0"/>
              <a:t>2011/8/24</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A9FC47-0A75-4D78-A3D8-7916FC5D9AB7}" type="slidenum">
              <a:rPr lang="zh-TW" altLang="en-US" smtClean="0"/>
              <a:t>‹#›</a:t>
            </a:fld>
            <a:endParaRPr lang="zh-TW" altLang="en-US"/>
          </a:p>
        </p:txBody>
      </p:sp>
    </p:spTree>
    <p:extLst>
      <p:ext uri="{BB962C8B-B14F-4D97-AF65-F5344CB8AC3E}">
        <p14:creationId xmlns:p14="http://schemas.microsoft.com/office/powerpoint/2010/main" val="25941387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t>論文研究方向整理</a:t>
            </a:r>
            <a:endParaRPr lang="zh-TW" altLang="en-US" dirty="0"/>
          </a:p>
        </p:txBody>
      </p:sp>
      <p:sp>
        <p:nvSpPr>
          <p:cNvPr id="3" name="副標題 2"/>
          <p:cNvSpPr>
            <a:spLocks noGrp="1"/>
          </p:cNvSpPr>
          <p:nvPr>
            <p:ph type="subTitle" idx="1"/>
          </p:nvPr>
        </p:nvSpPr>
        <p:spPr/>
        <p:txBody>
          <a:bodyPr/>
          <a:lstStyle/>
          <a:p>
            <a:pPr algn="r"/>
            <a:r>
              <a:rPr lang="zh-TW" altLang="en-US" dirty="0" smtClean="0"/>
              <a:t>資管所</a:t>
            </a:r>
            <a:r>
              <a:rPr lang="en-US" altLang="zh-TW" dirty="0" smtClean="0"/>
              <a:t>	</a:t>
            </a:r>
            <a:r>
              <a:rPr lang="zh-TW" altLang="en-US" dirty="0" smtClean="0"/>
              <a:t>黃立文</a:t>
            </a:r>
            <a:endParaRPr lang="zh-TW" altLang="en-US" dirty="0"/>
          </a:p>
        </p:txBody>
      </p:sp>
    </p:spTree>
    <p:extLst>
      <p:ext uri="{BB962C8B-B14F-4D97-AF65-F5344CB8AC3E}">
        <p14:creationId xmlns:p14="http://schemas.microsoft.com/office/powerpoint/2010/main" val="8773073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899592" y="980728"/>
            <a:ext cx="7416824" cy="4524315"/>
          </a:xfrm>
          <a:prstGeom prst="rect">
            <a:avLst/>
          </a:prstGeom>
          <a:noFill/>
        </p:spPr>
        <p:txBody>
          <a:bodyPr wrap="square" rtlCol="0">
            <a:spAutoFit/>
          </a:bodyPr>
          <a:lstStyle/>
          <a:p>
            <a:r>
              <a:rPr lang="zh-TW" altLang="en-US" dirty="0" smtClean="0"/>
              <a:t>在</a:t>
            </a:r>
            <a:r>
              <a:rPr lang="en-US" altLang="zh-TW" dirty="0" smtClean="0"/>
              <a:t>(</a:t>
            </a:r>
            <a:r>
              <a:rPr lang="zh-TW" altLang="en-US" dirty="0" smtClean="0"/>
              <a:t>在稅盾與破產成本的考量下評價可轉換公司債</a:t>
            </a:r>
            <a:r>
              <a:rPr lang="en-US" altLang="zh-TW" dirty="0" smtClean="0"/>
              <a:t>,</a:t>
            </a:r>
            <a:r>
              <a:rPr lang="zh-TW" altLang="en-US" dirty="0" smtClean="0"/>
              <a:t>詹鈞傑</a:t>
            </a:r>
            <a:r>
              <a:rPr lang="en-US" altLang="zh-TW" dirty="0" smtClean="0"/>
              <a:t>,2011)</a:t>
            </a:r>
            <a:r>
              <a:rPr lang="zh-TW" altLang="en-US" dirty="0" smtClean="0"/>
              <a:t>中，討論了在加入稅盾、破產成本的考量下，</a:t>
            </a:r>
            <a:endParaRPr lang="en-US" altLang="zh-TW" dirty="0" smtClean="0"/>
          </a:p>
          <a:p>
            <a:r>
              <a:rPr lang="zh-TW" altLang="en-US" dirty="0" smtClean="0"/>
              <a:t>評價可轉換公司債的方法。</a:t>
            </a:r>
            <a:endParaRPr lang="en-US" altLang="zh-TW" dirty="0" smtClean="0"/>
          </a:p>
          <a:p>
            <a:endParaRPr lang="en-US" altLang="zh-TW" dirty="0"/>
          </a:p>
          <a:p>
            <a:r>
              <a:rPr lang="zh-TW" altLang="en-US" dirty="0" smtClean="0"/>
              <a:t>而除了討論可轉換公司債是為單一持有或是多人持有的狀況之外，</a:t>
            </a:r>
            <a:endParaRPr lang="en-US" altLang="zh-TW" dirty="0" smtClean="0"/>
          </a:p>
          <a:p>
            <a:r>
              <a:rPr lang="zh-TW" altLang="en-US" dirty="0"/>
              <a:t>還存在一個值得考量的</a:t>
            </a:r>
            <a:r>
              <a:rPr lang="zh-TW" altLang="en-US" dirty="0" smtClean="0"/>
              <a:t>議題，也就是公司的股利發放。</a:t>
            </a:r>
            <a:endParaRPr lang="en-US" altLang="zh-TW" dirty="0" smtClean="0"/>
          </a:p>
          <a:p>
            <a:endParaRPr lang="en-US" altLang="zh-TW" dirty="0"/>
          </a:p>
          <a:p>
            <a:r>
              <a:rPr lang="zh-TW" altLang="en-US" dirty="0" smtClean="0"/>
              <a:t>然而公司的股利發放政策可能受許多因素影響，包括：</a:t>
            </a:r>
            <a:endParaRPr lang="en-US" altLang="zh-TW" dirty="0" smtClean="0"/>
          </a:p>
          <a:p>
            <a:pPr marL="285750" indent="-285750">
              <a:buFont typeface="Arial" pitchFamily="34" charset="0"/>
              <a:buChar char="•"/>
            </a:pPr>
            <a:endParaRPr lang="en-US" altLang="zh-TW" dirty="0" smtClean="0"/>
          </a:p>
          <a:p>
            <a:pPr marL="285750" indent="-285750">
              <a:buFont typeface="Arial" pitchFamily="34" charset="0"/>
              <a:buChar char="•"/>
            </a:pPr>
            <a:r>
              <a:rPr lang="zh-TW" altLang="en-US" dirty="0" smtClean="0"/>
              <a:t>公司</a:t>
            </a:r>
            <a:r>
              <a:rPr lang="zh-TW" altLang="en-US" dirty="0"/>
              <a:t>是否有</a:t>
            </a:r>
            <a:r>
              <a:rPr lang="zh-TW" altLang="en-US" dirty="0" smtClean="0"/>
              <a:t>獲利，存在保留盈餘</a:t>
            </a:r>
            <a:endParaRPr lang="en-US" altLang="zh-TW" dirty="0" smtClean="0"/>
          </a:p>
          <a:p>
            <a:pPr marL="285750" indent="-285750">
              <a:buFont typeface="Arial" pitchFamily="34" charset="0"/>
              <a:buChar char="•"/>
            </a:pPr>
            <a:r>
              <a:rPr lang="zh-TW" altLang="en-US" dirty="0"/>
              <a:t>公司是否具有投資</a:t>
            </a:r>
            <a:r>
              <a:rPr lang="zh-TW" altLang="en-US" dirty="0" smtClean="0"/>
              <a:t>計畫</a:t>
            </a:r>
            <a:endParaRPr lang="en-US" altLang="zh-TW" dirty="0" smtClean="0"/>
          </a:p>
          <a:p>
            <a:endParaRPr lang="en-US" altLang="zh-TW" dirty="0" smtClean="0"/>
          </a:p>
          <a:p>
            <a:r>
              <a:rPr lang="zh-TW" altLang="en-US" dirty="0" smtClean="0"/>
              <a:t>然而由於這些因素很難被預測或是以估計的方式推算出來，而也還未存在一個明確用來模擬股東權益變動過程的模型，所以我們試著修改並使用其他現有已存在的模型，來呈現股利的發放。</a:t>
            </a:r>
            <a:endParaRPr lang="en-US" altLang="zh-TW" dirty="0" smtClean="0"/>
          </a:p>
          <a:p>
            <a:pPr marL="285750" indent="-285750">
              <a:buFont typeface="Arial" pitchFamily="34" charset="0"/>
              <a:buChar char="•"/>
            </a:pPr>
            <a:endParaRPr lang="zh-TW" altLang="en-US" dirty="0"/>
          </a:p>
        </p:txBody>
      </p:sp>
    </p:spTree>
    <p:extLst>
      <p:ext uri="{BB962C8B-B14F-4D97-AF65-F5344CB8AC3E}">
        <p14:creationId xmlns:p14="http://schemas.microsoft.com/office/powerpoint/2010/main" val="7654162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88310076"/>
                  </p:ext>
                </p:extLst>
              </p:nvPr>
            </p:nvGraphicFramePr>
            <p:xfrm>
              <a:off x="467544" y="548680"/>
              <a:ext cx="8208917" cy="5289782"/>
            </p:xfrm>
            <a:graphic>
              <a:graphicData uri="http://schemas.openxmlformats.org/drawingml/2006/table">
                <a:tbl>
                  <a:tblPr firstRow="1" bandRow="1">
                    <a:tableStyleId>{5C22544A-7EE6-4342-B048-85BDC9FD1C3A}</a:tableStyleId>
                  </a:tblPr>
                  <a:tblGrid>
                    <a:gridCol w="1368152"/>
                    <a:gridCol w="1512168"/>
                    <a:gridCol w="2232248"/>
                    <a:gridCol w="792089"/>
                    <a:gridCol w="936108"/>
                    <a:gridCol w="1368152"/>
                  </a:tblGrid>
                  <a:tr h="816091">
                    <a:tc>
                      <a:txBody>
                        <a:bodyPr/>
                        <a:lstStyle/>
                        <a:p>
                          <a:pPr algn="ctr"/>
                          <a:endParaRPr lang="zh-TW" altLang="en-US" dirty="0"/>
                        </a:p>
                      </a:txBody>
                      <a:tcPr/>
                    </a:tc>
                    <a:tc>
                      <a:txBody>
                        <a:bodyPr/>
                        <a:lstStyle/>
                        <a:p>
                          <a:pPr algn="ctr"/>
                          <a:r>
                            <a:rPr lang="zh-TW" altLang="en-US" dirty="0" smtClean="0"/>
                            <a:t>價值</a:t>
                          </a:r>
                          <a:endParaRPr lang="zh-TW" altLang="en-US" dirty="0"/>
                        </a:p>
                      </a:txBody>
                      <a:tcPr/>
                    </a:tc>
                    <a:tc>
                      <a:txBody>
                        <a:bodyPr/>
                        <a:lstStyle/>
                        <a:p>
                          <a:pPr algn="ctr"/>
                          <a:r>
                            <a:rPr lang="zh-TW" altLang="en-US" dirty="0" smtClean="0"/>
                            <a:t>面額或價格</a:t>
                          </a:r>
                          <a:endParaRPr lang="zh-TW" altLang="en-US" dirty="0"/>
                        </a:p>
                      </a:txBody>
                      <a:tcPr/>
                    </a:tc>
                    <a:tc>
                      <a:txBody>
                        <a:bodyPr/>
                        <a:lstStyle/>
                        <a:p>
                          <a:pPr algn="ctr"/>
                          <a:r>
                            <a:rPr lang="zh-TW" altLang="en-US" dirty="0" smtClean="0"/>
                            <a:t>數量</a:t>
                          </a:r>
                          <a:endParaRPr lang="zh-TW" altLang="en-US" dirty="0"/>
                        </a:p>
                      </a:txBody>
                      <a:tcPr/>
                    </a:tc>
                    <a:tc>
                      <a:txBody>
                        <a:bodyPr/>
                        <a:lstStyle/>
                        <a:p>
                          <a:pPr algn="ctr"/>
                          <a:r>
                            <a:rPr lang="en-US" altLang="zh-TW" dirty="0" smtClean="0"/>
                            <a:t>(</a:t>
                          </a:r>
                          <a:r>
                            <a:rPr lang="zh-TW" altLang="en-US" dirty="0" smtClean="0"/>
                            <a:t>票面</a:t>
                          </a:r>
                          <a:r>
                            <a:rPr lang="en-US" altLang="zh-TW" dirty="0" smtClean="0"/>
                            <a:t>)</a:t>
                          </a:r>
                          <a:r>
                            <a:rPr lang="zh-TW" altLang="en-US" dirty="0" smtClean="0"/>
                            <a:t>利率</a:t>
                          </a:r>
                          <a:endParaRPr lang="zh-TW" altLang="en-US" dirty="0"/>
                        </a:p>
                      </a:txBody>
                      <a:tcPr/>
                    </a:tc>
                    <a:tc>
                      <a:txBody>
                        <a:bodyPr/>
                        <a:lstStyle/>
                        <a:p>
                          <a:pPr algn="ctr"/>
                          <a:r>
                            <a:rPr lang="zh-TW" altLang="en-US" dirty="0" smtClean="0"/>
                            <a:t>波動度</a:t>
                          </a:r>
                          <a:endParaRPr lang="zh-TW" altLang="en-US" dirty="0"/>
                        </a:p>
                      </a:txBody>
                      <a:tcPr/>
                    </a:tc>
                  </a:tr>
                  <a:tr h="816091">
                    <a:tc>
                      <a:txBody>
                        <a:bodyPr/>
                        <a:lstStyle/>
                        <a:p>
                          <a:pPr algn="ctr"/>
                          <a:r>
                            <a:rPr lang="zh-TW" altLang="en-US" i="0" dirty="0" smtClean="0"/>
                            <a:t>普通債</a:t>
                          </a: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SB</m:t>
                                    </m:r>
                                  </m:e>
                                  <m:sub>
                                    <m:r>
                                      <m:rPr>
                                        <m:sty m:val="p"/>
                                      </m:rPr>
                                      <a:rPr lang="en-US" altLang="zh-TW" b="0" i="0" smtClean="0">
                                        <a:latin typeface="Cambria Math"/>
                                      </a:rPr>
                                      <m:t>i</m:t>
                                    </m:r>
                                  </m:sub>
                                </m:sSub>
                              </m:oMath>
                            </m:oMathPara>
                          </a14:m>
                          <a:endParaRPr lang="en-US" altLang="zh-TW" i="0" dirty="0" smtClean="0"/>
                        </a:p>
                        <a:p>
                          <a:pPr algn="ctr"/>
                          <a14:m>
                            <m:oMathPara xmlns:m="http://schemas.openxmlformats.org/officeDocument/2006/math">
                              <m:oMathParaPr>
                                <m:jc m:val="centerGroup"/>
                              </m:oMathParaPr>
                              <m:oMath xmlns:m="http://schemas.openxmlformats.org/officeDocument/2006/math">
                                <m:r>
                                  <m:rPr>
                                    <m:sty m:val="p"/>
                                  </m:rPr>
                                  <a:rPr lang="en-US" altLang="zh-TW" b="0" i="0" smtClean="0">
                                    <a:latin typeface="Cambria Math"/>
                                  </a:rPr>
                                  <m:t>i</m:t>
                                </m:r>
                                <m:r>
                                  <a:rPr lang="en-US" altLang="zh-TW" b="0" i="0" smtClean="0">
                                    <a:latin typeface="Cambria Math"/>
                                  </a:rPr>
                                  <m:t> </m:t>
                                </m:r>
                                <m:r>
                                  <m:rPr>
                                    <m:sty m:val="p"/>
                                  </m:rPr>
                                  <a:rPr lang="en-US" altLang="zh-TW" b="0" i="0" smtClean="0">
                                    <a:latin typeface="Cambria Math"/>
                                  </a:rPr>
                                  <m:t>from</m:t>
                                </m:r>
                                <m:r>
                                  <a:rPr lang="en-US" altLang="zh-TW" b="0" i="0" smtClean="0">
                                    <a:latin typeface="Cambria Math"/>
                                  </a:rPr>
                                  <m:t> 0 </m:t>
                                </m:r>
                                <m:r>
                                  <m:rPr>
                                    <m:sty m:val="p"/>
                                  </m:rPr>
                                  <a:rPr lang="en-US" altLang="zh-TW" b="0" i="0" smtClean="0">
                                    <a:latin typeface="Cambria Math"/>
                                  </a:rPr>
                                  <m:t>to</m:t>
                                </m:r>
                                <m:r>
                                  <a:rPr lang="en-US" altLang="zh-TW" b="0" i="0" smtClean="0">
                                    <a:latin typeface="Cambria Math"/>
                                  </a:rPr>
                                  <m:t> </m:t>
                                </m:r>
                                <m:r>
                                  <m:rPr>
                                    <m:sty m:val="p"/>
                                  </m:rPr>
                                  <a:rPr lang="en-US" altLang="zh-TW" b="0" i="0" smtClean="0">
                                    <a:latin typeface="Cambria Math"/>
                                  </a:rPr>
                                  <m:t>n</m:t>
                                </m:r>
                              </m:oMath>
                            </m:oMathPara>
                          </a14:m>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oMath>
                            </m:oMathPara>
                          </a14:m>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oMath>
                            </m:oMathPara>
                          </a14:m>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B</m:t>
                                    </m:r>
                                  </m:sub>
                                </m:sSub>
                              </m:oMath>
                            </m:oMathPara>
                          </a14:m>
                          <a:endParaRPr lang="zh-TW" altLang="en-US" i="0" dirty="0"/>
                        </a:p>
                      </a:txBody>
                      <a:tcPr/>
                    </a:tc>
                    <a:tc>
                      <a:txBody>
                        <a:bodyPr/>
                        <a:lstStyle/>
                        <a:p>
                          <a:pPr algn="ctr"/>
                          <a:endParaRPr lang="zh-TW" altLang="en-US"/>
                        </a:p>
                      </a:txBody>
                      <a:tcPr/>
                    </a:tc>
                  </a:tr>
                  <a:tr h="816091">
                    <a:tc>
                      <a:txBody>
                        <a:bodyPr/>
                        <a:lstStyle/>
                        <a:p>
                          <a:pPr algn="ctr"/>
                          <a:r>
                            <a:rPr lang="zh-TW" altLang="en-US" i="0" dirty="0" smtClean="0"/>
                            <a:t>可轉換公司債</a:t>
                          </a: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CB</m:t>
                                    </m:r>
                                  </m:e>
                                  <m:sub>
                                    <m:r>
                                      <m:rPr>
                                        <m:sty m:val="p"/>
                                      </m:rPr>
                                      <a:rPr lang="en-US" altLang="zh-TW" b="0" i="0" smtClean="0">
                                        <a:latin typeface="Cambria Math"/>
                                      </a:rPr>
                                      <m:t>i</m:t>
                                    </m:r>
                                  </m:sub>
                                </m:sSub>
                              </m:oMath>
                            </m:oMathPara>
                          </a14:m>
                          <a:endParaRPr lang="en-US" altLang="zh-TW" i="0" dirty="0" smtClean="0"/>
                        </a:p>
                        <a:p>
                          <a:pPr algn="ctr"/>
                          <a14:m>
                            <m:oMathPara xmlns:m="http://schemas.openxmlformats.org/officeDocument/2006/math">
                              <m:oMathParaPr>
                                <m:jc m:val="centerGroup"/>
                              </m:oMathParaPr>
                              <m:oMath xmlns:m="http://schemas.openxmlformats.org/officeDocument/2006/math">
                                <m:r>
                                  <m:rPr>
                                    <m:sty m:val="p"/>
                                  </m:rPr>
                                  <a:rPr lang="en-US" altLang="zh-TW" b="0" i="0" smtClean="0">
                                    <a:latin typeface="Cambria Math"/>
                                  </a:rPr>
                                  <m:t>i</m:t>
                                </m:r>
                                <m:r>
                                  <a:rPr lang="en-US" altLang="zh-TW" b="0" i="0" smtClean="0">
                                    <a:latin typeface="Cambria Math"/>
                                  </a:rPr>
                                  <m:t> </m:t>
                                </m:r>
                                <m:r>
                                  <m:rPr>
                                    <m:sty m:val="p"/>
                                  </m:rPr>
                                  <a:rPr lang="en-US" altLang="zh-TW" b="0" i="0" smtClean="0">
                                    <a:latin typeface="Cambria Math"/>
                                  </a:rPr>
                                  <m:t>from</m:t>
                                </m:r>
                                <m:r>
                                  <a:rPr lang="en-US" altLang="zh-TW" b="0" i="0" smtClean="0">
                                    <a:latin typeface="Cambria Math"/>
                                  </a:rPr>
                                  <m:t> 0 </m:t>
                                </m:r>
                                <m:r>
                                  <m:rPr>
                                    <m:sty m:val="p"/>
                                  </m:rPr>
                                  <a:rPr lang="en-US" altLang="zh-TW" b="0" i="0" smtClean="0">
                                    <a:latin typeface="Cambria Math"/>
                                  </a:rPr>
                                  <m:t>to</m:t>
                                </m:r>
                                <m:r>
                                  <a:rPr lang="en-US" altLang="zh-TW" b="0" i="0" smtClean="0">
                                    <a:latin typeface="Cambria Math"/>
                                  </a:rPr>
                                  <m:t> </m:t>
                                </m:r>
                                <m:r>
                                  <m:rPr>
                                    <m:sty m:val="p"/>
                                  </m:rPr>
                                  <a:rPr lang="en-US" altLang="zh-TW" b="0" i="0" smtClean="0">
                                    <a:latin typeface="Cambria Math"/>
                                  </a:rPr>
                                  <m:t>n</m:t>
                                </m:r>
                              </m:oMath>
                            </m:oMathPara>
                          </a14:m>
                          <a:endParaRPr lang="zh-TW" altLang="en-US" i="0" dirty="0"/>
                        </a:p>
                        <a:p>
                          <a:pPr algn="ct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oMath>
                            </m:oMathPara>
                          </a14:m>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oMath>
                            </m:oMathPara>
                          </a14:m>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oMath>
                            </m:oMathPara>
                          </a14:m>
                          <a:endParaRPr lang="zh-TW" altLang="en-US" i="0" dirty="0"/>
                        </a:p>
                      </a:txBody>
                      <a:tcPr/>
                    </a:tc>
                    <a:tc>
                      <a:txBody>
                        <a:bodyPr/>
                        <a:lstStyle/>
                        <a:p>
                          <a:pPr algn="ctr"/>
                          <a:endParaRPr lang="zh-TW" altLang="en-US"/>
                        </a:p>
                      </a:txBody>
                      <a:tcPr/>
                    </a:tc>
                  </a:tr>
                  <a:tr h="816091">
                    <a:tc>
                      <a:txBody>
                        <a:bodyPr/>
                        <a:lstStyle/>
                        <a:p>
                          <a:pPr algn="ctr"/>
                          <a:r>
                            <a:rPr lang="zh-TW" altLang="en-US" i="0" dirty="0" smtClean="0"/>
                            <a:t>股東權益</a:t>
                          </a: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E</m:t>
                                    </m:r>
                                  </m:e>
                                  <m:sub>
                                    <m:r>
                                      <m:rPr>
                                        <m:sty m:val="p"/>
                                      </m:rPr>
                                      <a:rPr lang="en-US" altLang="zh-TW" b="0" i="0" smtClean="0">
                                        <a:latin typeface="Cambria Math"/>
                                      </a:rPr>
                                      <m:t>i</m:t>
                                    </m:r>
                                  </m:sub>
                                </m:sSub>
                              </m:oMath>
                            </m:oMathPara>
                          </a14:m>
                          <a:endParaRPr lang="en-US" altLang="zh-TW" i="0" dirty="0" smtClean="0"/>
                        </a:p>
                        <a:p>
                          <a:pPr algn="ctr"/>
                          <a14:m>
                            <m:oMathPara xmlns:m="http://schemas.openxmlformats.org/officeDocument/2006/math">
                              <m:oMathParaPr>
                                <m:jc m:val="centerGroup"/>
                              </m:oMathParaPr>
                              <m:oMath xmlns:m="http://schemas.openxmlformats.org/officeDocument/2006/math">
                                <m:r>
                                  <m:rPr>
                                    <m:sty m:val="p"/>
                                  </m:rPr>
                                  <a:rPr lang="en-US" altLang="zh-TW" b="0" i="0" smtClean="0">
                                    <a:latin typeface="Cambria Math"/>
                                  </a:rPr>
                                  <m:t>i</m:t>
                                </m:r>
                                <m:r>
                                  <a:rPr lang="en-US" altLang="zh-TW" b="0" i="0" smtClean="0">
                                    <a:latin typeface="Cambria Math"/>
                                  </a:rPr>
                                  <m:t> </m:t>
                                </m:r>
                                <m:r>
                                  <m:rPr>
                                    <m:sty m:val="p"/>
                                  </m:rPr>
                                  <a:rPr lang="en-US" altLang="zh-TW" b="0" i="0" smtClean="0">
                                    <a:latin typeface="Cambria Math"/>
                                  </a:rPr>
                                  <m:t>from</m:t>
                                </m:r>
                                <m:r>
                                  <a:rPr lang="en-US" altLang="zh-TW" b="0" i="0" smtClean="0">
                                    <a:latin typeface="Cambria Math"/>
                                  </a:rPr>
                                  <m:t> 0 </m:t>
                                </m:r>
                                <m:r>
                                  <m:rPr>
                                    <m:sty m:val="p"/>
                                  </m:rPr>
                                  <a:rPr lang="en-US" altLang="zh-TW" b="0" i="0" smtClean="0">
                                    <a:latin typeface="Cambria Math"/>
                                  </a:rPr>
                                  <m:t>to</m:t>
                                </m:r>
                                <m:r>
                                  <a:rPr lang="en-US" altLang="zh-TW" b="0" i="0" smtClean="0">
                                    <a:latin typeface="Cambria Math"/>
                                  </a:rPr>
                                  <m:t> </m:t>
                                </m:r>
                                <m:r>
                                  <m:rPr>
                                    <m:sty m:val="p"/>
                                  </m:rPr>
                                  <a:rPr lang="en-US" altLang="zh-TW" b="0" i="0" smtClean="0">
                                    <a:latin typeface="Cambria Math"/>
                                  </a:rPr>
                                  <m:t>n</m:t>
                                </m:r>
                              </m:oMath>
                            </m:oMathPara>
                          </a14:m>
                          <a:endParaRPr lang="zh-TW" altLang="en-US" i="0" dirty="0"/>
                        </a:p>
                        <a:p>
                          <a:pPr algn="ct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S</m:t>
                                    </m:r>
                                  </m:e>
                                  <m:sub>
                                    <m:r>
                                      <m:rPr>
                                        <m:sty m:val="p"/>
                                      </m:rPr>
                                      <a:rPr lang="en-US" altLang="zh-TW" b="0" i="0" smtClean="0">
                                        <a:latin typeface="Cambria Math"/>
                                      </a:rPr>
                                      <m:t>B</m:t>
                                    </m:r>
                                  </m:sub>
                                </m:sSub>
                                <m:r>
                                  <a:rPr lang="zh-TW" altLang="en-US" i="0" smtClean="0">
                                    <a:latin typeface="Cambria Math"/>
                                  </a:rPr>
                                  <m:t>：轉換前公司股價</m:t>
                                </m:r>
                              </m:oMath>
                            </m:oMathPara>
                          </a14:m>
                          <a:endParaRPr lang="en-US" altLang="zh-TW" i="0" dirty="0" smtClean="0"/>
                        </a:p>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S</m:t>
                                    </m:r>
                                  </m:e>
                                  <m:sub>
                                    <m:r>
                                      <m:rPr>
                                        <m:sty m:val="p"/>
                                      </m:rPr>
                                      <a:rPr lang="en-US" altLang="zh-TW" b="0" i="0" smtClean="0">
                                        <a:latin typeface="Cambria Math"/>
                                      </a:rPr>
                                      <m:t>A</m:t>
                                    </m:r>
                                  </m:sub>
                                </m:sSub>
                                <m:r>
                                  <a:rPr lang="zh-TW" altLang="en-US" b="0" i="0" smtClean="0">
                                    <a:latin typeface="Cambria Math"/>
                                  </a:rPr>
                                  <m:t>：轉換後公司股價</m:t>
                                </m:r>
                              </m:oMath>
                            </m:oMathPara>
                          </a14:m>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N</m:t>
                                    </m:r>
                                  </m:e>
                                  <m:sub>
                                    <m:r>
                                      <a:rPr lang="en-US" altLang="zh-TW" b="0" i="0" smtClean="0">
                                        <a:latin typeface="Cambria Math"/>
                                      </a:rPr>
                                      <m:t>0</m:t>
                                    </m:r>
                                  </m:sub>
                                </m:sSub>
                              </m:oMath>
                            </m:oMathPara>
                          </a14:m>
                          <a:endParaRPr lang="zh-TW" altLang="en-US" i="0" dirty="0"/>
                        </a:p>
                      </a:txBody>
                      <a:tcPr/>
                    </a:tc>
                    <a:tc>
                      <a:txBody>
                        <a:bodyPr/>
                        <a:lstStyle/>
                        <a:p>
                          <a:pPr algn="ct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zh-TW" altLang="en-US" i="0" smtClean="0">
                                        <a:latin typeface="Cambria Math"/>
                                      </a:rPr>
                                      <m:t>σ</m:t>
                                    </m:r>
                                  </m:e>
                                  <m:sub>
                                    <m:r>
                                      <m:rPr>
                                        <m:sty m:val="p"/>
                                      </m:rPr>
                                      <a:rPr lang="en-US" altLang="zh-TW" b="0" i="0" smtClean="0">
                                        <a:latin typeface="Cambria Math"/>
                                      </a:rPr>
                                      <m:t>S</m:t>
                                    </m:r>
                                  </m:sub>
                                </m:sSub>
                              </m:oMath>
                            </m:oMathPara>
                          </a14:m>
                          <a:endParaRPr lang="zh-TW" altLang="en-US" i="0" dirty="0"/>
                        </a:p>
                      </a:txBody>
                      <a:tcPr/>
                    </a:tc>
                  </a:tr>
                  <a:tr h="816091">
                    <a:tc>
                      <a:txBody>
                        <a:bodyPr/>
                        <a:lstStyle/>
                        <a:p>
                          <a:pPr algn="ctr"/>
                          <a:r>
                            <a:rPr lang="zh-TW" altLang="en-US" i="0" dirty="0" smtClean="0"/>
                            <a:t>公司資產</a:t>
                          </a: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V</m:t>
                                    </m:r>
                                  </m:e>
                                  <m:sub>
                                    <m:r>
                                      <m:rPr>
                                        <m:sty m:val="p"/>
                                      </m:rPr>
                                      <a:rPr lang="en-US" altLang="zh-TW" b="0" i="0" smtClean="0">
                                        <a:latin typeface="Cambria Math"/>
                                      </a:rPr>
                                      <m:t>i</m:t>
                                    </m:r>
                                  </m:sub>
                                </m:sSub>
                              </m:oMath>
                            </m:oMathPara>
                          </a14:m>
                          <a:endParaRPr lang="en-US" altLang="zh-TW" i="0" dirty="0" smtClean="0"/>
                        </a:p>
                        <a:p>
                          <a:pPr algn="ctr"/>
                          <a14:m>
                            <m:oMathPara xmlns:m="http://schemas.openxmlformats.org/officeDocument/2006/math">
                              <m:oMathParaPr>
                                <m:jc m:val="centerGroup"/>
                              </m:oMathParaPr>
                              <m:oMath xmlns:m="http://schemas.openxmlformats.org/officeDocument/2006/math">
                                <m:r>
                                  <m:rPr>
                                    <m:sty m:val="p"/>
                                  </m:rPr>
                                  <a:rPr lang="en-US" altLang="zh-TW" b="0" i="0" smtClean="0">
                                    <a:latin typeface="Cambria Math"/>
                                  </a:rPr>
                                  <m:t>i</m:t>
                                </m:r>
                                <m:r>
                                  <a:rPr lang="en-US" altLang="zh-TW" b="0" i="0" smtClean="0">
                                    <a:latin typeface="Cambria Math"/>
                                  </a:rPr>
                                  <m:t> </m:t>
                                </m:r>
                                <m:r>
                                  <m:rPr>
                                    <m:sty m:val="p"/>
                                  </m:rPr>
                                  <a:rPr lang="en-US" altLang="zh-TW" b="0" i="0" smtClean="0">
                                    <a:latin typeface="Cambria Math"/>
                                  </a:rPr>
                                  <m:t>from</m:t>
                                </m:r>
                                <m:r>
                                  <a:rPr lang="en-US" altLang="zh-TW" b="0" i="0" smtClean="0">
                                    <a:latin typeface="Cambria Math"/>
                                  </a:rPr>
                                  <m:t> 0 </m:t>
                                </m:r>
                                <m:r>
                                  <m:rPr>
                                    <m:sty m:val="p"/>
                                  </m:rPr>
                                  <a:rPr lang="en-US" altLang="zh-TW" b="0" i="0" smtClean="0">
                                    <a:latin typeface="Cambria Math"/>
                                  </a:rPr>
                                  <m:t>to</m:t>
                                </m:r>
                                <m:r>
                                  <a:rPr lang="en-US" altLang="zh-TW" b="0" i="0" smtClean="0">
                                    <a:latin typeface="Cambria Math"/>
                                  </a:rPr>
                                  <m:t> </m:t>
                                </m:r>
                                <m:r>
                                  <m:rPr>
                                    <m:sty m:val="p"/>
                                  </m:rPr>
                                  <a:rPr lang="en-US" altLang="zh-TW" b="0" i="0" smtClean="0">
                                    <a:latin typeface="Cambria Math"/>
                                  </a:rPr>
                                  <m:t>n</m:t>
                                </m:r>
                              </m:oMath>
                            </m:oMathPara>
                          </a14:m>
                          <a:endParaRPr lang="zh-TW" altLang="en-US" i="0" dirty="0"/>
                        </a:p>
                        <a:p>
                          <a:pPr algn="ctr"/>
                          <a:endParaRPr lang="zh-TW" altLang="en-US" i="0" dirty="0"/>
                        </a:p>
                      </a:txBody>
                      <a:tcPr/>
                    </a:tc>
                    <a:tc>
                      <a:txBody>
                        <a:bodyPr/>
                        <a:lstStyle/>
                        <a:p>
                          <a:pPr algn="ctr"/>
                          <a:endParaRPr lang="zh-TW" altLang="en-US" i="0"/>
                        </a:p>
                      </a:txBody>
                      <a:tcPr/>
                    </a:tc>
                    <a:tc>
                      <a:txBody>
                        <a:bodyPr/>
                        <a:lstStyle/>
                        <a:p>
                          <a:pPr algn="ctr"/>
                          <a:endParaRPr lang="zh-TW" altLang="en-US" i="0" dirty="0"/>
                        </a:p>
                      </a:txBody>
                      <a:tcPr/>
                    </a:tc>
                    <a:tc>
                      <a:txBody>
                        <a:bodyPr/>
                        <a:lstStyle/>
                        <a:p>
                          <a:pPr algn="ctr"/>
                          <a:endParaRPr lang="zh-TW" altLang="en-US" i="0" dirty="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zh-TW" altLang="en-US" i="0" smtClean="0">
                                        <a:latin typeface="Cambria Math"/>
                                      </a:rPr>
                                      <m:t>σ</m:t>
                                    </m:r>
                                  </m:e>
                                  <m:sub>
                                    <m:r>
                                      <m:rPr>
                                        <m:sty m:val="p"/>
                                      </m:rPr>
                                      <a:rPr lang="en-US" altLang="zh-TW" b="0" i="0" smtClean="0">
                                        <a:latin typeface="Cambria Math"/>
                                      </a:rPr>
                                      <m:t>V</m:t>
                                    </m:r>
                                  </m:sub>
                                </m:sSub>
                              </m:oMath>
                            </m:oMathPara>
                          </a14:m>
                          <a:endParaRPr lang="zh-TW" altLang="en-US" i="0" dirty="0"/>
                        </a:p>
                      </a:txBody>
                      <a:tcPr/>
                    </a:tc>
                  </a:tr>
                  <a:tr h="816091">
                    <a:tc>
                      <a:txBody>
                        <a:bodyPr/>
                        <a:lstStyle/>
                        <a:p>
                          <a:pPr algn="ctr"/>
                          <a:r>
                            <a:rPr lang="zh-TW" altLang="en-US" i="0" dirty="0" smtClean="0"/>
                            <a:t>其他</a:t>
                          </a:r>
                          <a:endParaRPr lang="zh-TW" altLang="en-US" i="0" dirty="0"/>
                        </a:p>
                      </a:txBody>
                      <a:tcPr/>
                    </a:tc>
                    <a:tc>
                      <a:txBody>
                        <a:bodyPr/>
                        <a:lstStyle/>
                        <a:p>
                          <a:pPr algn="ctr"/>
                          <a:endParaRPr lang="zh-TW" altLang="en-US" i="0" dirty="0"/>
                        </a:p>
                      </a:txBody>
                      <a:tcPr/>
                    </a:tc>
                    <a:tc>
                      <a:txBody>
                        <a:bodyPr/>
                        <a:lstStyle/>
                        <a:p>
                          <a:pPr algn="ctr"/>
                          <a:endParaRPr lang="zh-TW" altLang="en-US" i="0"/>
                        </a:p>
                      </a:txBody>
                      <a:tcPr/>
                    </a:tc>
                    <a:tc>
                      <a:txBody>
                        <a:bodyPr/>
                        <a:lstStyle/>
                        <a:p>
                          <a:pPr algn="ctr"/>
                          <a:endParaRPr lang="zh-TW" altLang="en-US" i="0"/>
                        </a:p>
                      </a:txBody>
                      <a:tcPr/>
                    </a:tc>
                    <a:tc>
                      <a:txBody>
                        <a:bodyPr/>
                        <a:lstStyle/>
                        <a:p>
                          <a:pPr algn="ct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m:rPr>
                                        <m:sty m:val="p"/>
                                      </m:rPr>
                                      <a:rPr lang="en-US" altLang="zh-TW" b="0" i="0" smtClean="0">
                                        <a:latin typeface="Cambria Math"/>
                                      </a:rPr>
                                      <m:t>r</m:t>
                                    </m:r>
                                  </m:e>
                                  <m:sub>
                                    <m:r>
                                      <m:rPr>
                                        <m:sty m:val="p"/>
                                      </m:rPr>
                                      <a:rPr lang="en-US" altLang="zh-TW" b="0" i="0" smtClean="0">
                                        <a:latin typeface="Cambria Math"/>
                                      </a:rPr>
                                      <m:t>f</m:t>
                                    </m:r>
                                  </m:sub>
                                </m:sSub>
                                <m:r>
                                  <a:rPr lang="zh-TW" altLang="en-US" b="0" i="0" smtClean="0">
                                    <a:latin typeface="Cambria Math"/>
                                  </a:rPr>
                                  <m:t>：</m:t>
                                </m:r>
                              </m:oMath>
                            </m:oMathPara>
                          </a14:m>
                          <a:endParaRPr lang="en-US" altLang="zh-TW" b="0" i="0" dirty="0" smtClean="0">
                            <a:latin typeface="Cambria Math"/>
                          </a:endParaRPr>
                        </a:p>
                        <a:p>
                          <a:pPr algn="ctr"/>
                          <a14:m>
                            <m:oMathPara xmlns:m="http://schemas.openxmlformats.org/officeDocument/2006/math">
                              <m:oMathParaPr>
                                <m:jc m:val="centerGroup"/>
                              </m:oMathParaPr>
                              <m:oMath xmlns:m="http://schemas.openxmlformats.org/officeDocument/2006/math">
                                <m:r>
                                  <a:rPr lang="zh-TW" altLang="en-US" b="0" i="0" smtClean="0">
                                    <a:latin typeface="Cambria Math"/>
                                  </a:rPr>
                                  <m:t>無風險</m:t>
                                </m:r>
                              </m:oMath>
                            </m:oMathPara>
                          </a14:m>
                          <a:endParaRPr lang="en-US" altLang="zh-TW" b="0" i="0" dirty="0" smtClean="0">
                            <a:latin typeface="Cambria Math"/>
                          </a:endParaRPr>
                        </a:p>
                        <a:p>
                          <a:pPr algn="ctr"/>
                          <a14:m>
                            <m:oMathPara xmlns:m="http://schemas.openxmlformats.org/officeDocument/2006/math">
                              <m:oMathParaPr>
                                <m:jc m:val="centerGroup"/>
                              </m:oMathParaPr>
                              <m:oMath xmlns:m="http://schemas.openxmlformats.org/officeDocument/2006/math">
                                <m:r>
                                  <a:rPr lang="zh-TW" altLang="en-US" b="0" i="0" smtClean="0">
                                    <a:latin typeface="Cambria Math"/>
                                  </a:rPr>
                                  <m:t>利率</m:t>
                                </m:r>
                              </m:oMath>
                            </m:oMathPara>
                          </a14:m>
                          <a:endParaRPr lang="zh-TW" altLang="en-US" i="0" dirty="0"/>
                        </a:p>
                      </a:txBody>
                      <a:tcPr/>
                    </a:tc>
                    <a:tc>
                      <a:txBody>
                        <a:bodyPr/>
                        <a:lstStyle/>
                        <a:p>
                          <a:pPr algn="ctr"/>
                          <a:endParaRPr lang="zh-TW" altLang="en-US" dirty="0"/>
                        </a:p>
                      </a:txBody>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88310076"/>
                  </p:ext>
                </p:extLst>
              </p:nvPr>
            </p:nvGraphicFramePr>
            <p:xfrm>
              <a:off x="467544" y="548680"/>
              <a:ext cx="8208917" cy="5289782"/>
            </p:xfrm>
            <a:graphic>
              <a:graphicData uri="http://schemas.openxmlformats.org/drawingml/2006/table">
                <a:tbl>
                  <a:tblPr firstRow="1" bandRow="1">
                    <a:tableStyleId>{5C22544A-7EE6-4342-B048-85BDC9FD1C3A}</a:tableStyleId>
                  </a:tblPr>
                  <a:tblGrid>
                    <a:gridCol w="1368152"/>
                    <a:gridCol w="1512168"/>
                    <a:gridCol w="2232248"/>
                    <a:gridCol w="792089"/>
                    <a:gridCol w="936108"/>
                    <a:gridCol w="1368152"/>
                  </a:tblGrid>
                  <a:tr h="816091">
                    <a:tc>
                      <a:txBody>
                        <a:bodyPr/>
                        <a:lstStyle/>
                        <a:p>
                          <a:pPr algn="ctr"/>
                          <a:endParaRPr lang="zh-TW" altLang="en-US" dirty="0"/>
                        </a:p>
                      </a:txBody>
                      <a:tcPr/>
                    </a:tc>
                    <a:tc>
                      <a:txBody>
                        <a:bodyPr/>
                        <a:lstStyle/>
                        <a:p>
                          <a:pPr algn="ctr"/>
                          <a:r>
                            <a:rPr lang="zh-TW" altLang="en-US" dirty="0" smtClean="0"/>
                            <a:t>價值</a:t>
                          </a:r>
                          <a:endParaRPr lang="zh-TW" altLang="en-US" dirty="0"/>
                        </a:p>
                      </a:txBody>
                      <a:tcPr/>
                    </a:tc>
                    <a:tc>
                      <a:txBody>
                        <a:bodyPr/>
                        <a:lstStyle/>
                        <a:p>
                          <a:pPr algn="ctr"/>
                          <a:r>
                            <a:rPr lang="zh-TW" altLang="en-US" dirty="0" smtClean="0"/>
                            <a:t>面額或價格</a:t>
                          </a:r>
                          <a:endParaRPr lang="zh-TW" altLang="en-US" dirty="0"/>
                        </a:p>
                      </a:txBody>
                      <a:tcPr/>
                    </a:tc>
                    <a:tc>
                      <a:txBody>
                        <a:bodyPr/>
                        <a:lstStyle/>
                        <a:p>
                          <a:pPr algn="ctr"/>
                          <a:r>
                            <a:rPr lang="zh-TW" altLang="en-US" dirty="0" smtClean="0"/>
                            <a:t>數量</a:t>
                          </a:r>
                          <a:endParaRPr lang="zh-TW" altLang="en-US" dirty="0"/>
                        </a:p>
                      </a:txBody>
                      <a:tcPr/>
                    </a:tc>
                    <a:tc>
                      <a:txBody>
                        <a:bodyPr/>
                        <a:lstStyle/>
                        <a:p>
                          <a:pPr algn="ctr"/>
                          <a:r>
                            <a:rPr lang="en-US" altLang="zh-TW" dirty="0" smtClean="0"/>
                            <a:t>(</a:t>
                          </a:r>
                          <a:r>
                            <a:rPr lang="zh-TW" altLang="en-US" dirty="0" smtClean="0"/>
                            <a:t>票面</a:t>
                          </a:r>
                          <a:r>
                            <a:rPr lang="en-US" altLang="zh-TW" dirty="0" smtClean="0"/>
                            <a:t>)</a:t>
                          </a:r>
                          <a:r>
                            <a:rPr lang="zh-TW" altLang="en-US" dirty="0" smtClean="0"/>
                            <a:t>利率</a:t>
                          </a:r>
                          <a:endParaRPr lang="zh-TW" altLang="en-US" dirty="0"/>
                        </a:p>
                      </a:txBody>
                      <a:tcPr/>
                    </a:tc>
                    <a:tc>
                      <a:txBody>
                        <a:bodyPr/>
                        <a:lstStyle/>
                        <a:p>
                          <a:pPr algn="ctr"/>
                          <a:r>
                            <a:rPr lang="zh-TW" altLang="en-US" dirty="0" smtClean="0"/>
                            <a:t>波動度</a:t>
                          </a:r>
                          <a:endParaRPr lang="zh-TW" altLang="en-US" dirty="0"/>
                        </a:p>
                      </a:txBody>
                      <a:tcPr/>
                    </a:tc>
                  </a:tr>
                  <a:tr h="816091">
                    <a:tc>
                      <a:txBody>
                        <a:bodyPr/>
                        <a:lstStyle/>
                        <a:p>
                          <a:pPr algn="ctr"/>
                          <a:r>
                            <a:rPr lang="zh-TW" altLang="en-US" i="0" dirty="0" smtClean="0"/>
                            <a:t>普通債</a:t>
                          </a:r>
                          <a:endParaRPr lang="zh-TW" altLang="en-US" i="0" dirty="0"/>
                        </a:p>
                      </a:txBody>
                      <a:tcPr/>
                    </a:tc>
                    <a:tc>
                      <a:txBody>
                        <a:bodyPr/>
                        <a:lstStyle/>
                        <a:p>
                          <a:endParaRPr lang="zh-TW"/>
                        </a:p>
                      </a:txBody>
                      <a:tcPr>
                        <a:blipFill rotWithShape="1">
                          <a:blip r:embed="rId2"/>
                          <a:stretch>
                            <a:fillRect l="-90726" t="-103731" r="-352823" b="-453731"/>
                          </a:stretch>
                        </a:blipFill>
                      </a:tcPr>
                    </a:tc>
                    <a:tc>
                      <a:txBody>
                        <a:bodyPr/>
                        <a:lstStyle/>
                        <a:p>
                          <a:endParaRPr lang="zh-TW"/>
                        </a:p>
                      </a:txBody>
                      <a:tcPr>
                        <a:blipFill rotWithShape="1">
                          <a:blip r:embed="rId2"/>
                          <a:stretch>
                            <a:fillRect l="-129235" t="-103731" r="-139071" b="-453731"/>
                          </a:stretch>
                        </a:blipFill>
                      </a:tcPr>
                    </a:tc>
                    <a:tc>
                      <a:txBody>
                        <a:bodyPr/>
                        <a:lstStyle/>
                        <a:p>
                          <a:endParaRPr lang="zh-TW"/>
                        </a:p>
                      </a:txBody>
                      <a:tcPr>
                        <a:blipFill rotWithShape="1">
                          <a:blip r:embed="rId2"/>
                          <a:stretch>
                            <a:fillRect l="-645385" t="-103731" r="-291538" b="-453731"/>
                          </a:stretch>
                        </a:blipFill>
                      </a:tcPr>
                    </a:tc>
                    <a:tc>
                      <a:txBody>
                        <a:bodyPr/>
                        <a:lstStyle/>
                        <a:p>
                          <a:endParaRPr lang="zh-TW"/>
                        </a:p>
                      </a:txBody>
                      <a:tcPr>
                        <a:blipFill rotWithShape="1">
                          <a:blip r:embed="rId2"/>
                          <a:stretch>
                            <a:fillRect l="-629221" t="-103731" r="-146104" b="-453731"/>
                          </a:stretch>
                        </a:blipFill>
                      </a:tcPr>
                    </a:tc>
                    <a:tc>
                      <a:txBody>
                        <a:bodyPr/>
                        <a:lstStyle/>
                        <a:p>
                          <a:pPr algn="ctr"/>
                          <a:endParaRPr lang="zh-TW" altLang="en-US"/>
                        </a:p>
                      </a:txBody>
                      <a:tcPr/>
                    </a:tc>
                  </a:tr>
                  <a:tr h="914400">
                    <a:tc>
                      <a:txBody>
                        <a:bodyPr/>
                        <a:lstStyle/>
                        <a:p>
                          <a:pPr algn="ctr"/>
                          <a:r>
                            <a:rPr lang="zh-TW" altLang="en-US" i="0" dirty="0" smtClean="0"/>
                            <a:t>可轉換公司債</a:t>
                          </a:r>
                          <a:endParaRPr lang="zh-TW" altLang="en-US" i="0" dirty="0"/>
                        </a:p>
                      </a:txBody>
                      <a:tcPr/>
                    </a:tc>
                    <a:tc>
                      <a:txBody>
                        <a:bodyPr/>
                        <a:lstStyle/>
                        <a:p>
                          <a:endParaRPr lang="zh-TW"/>
                        </a:p>
                      </a:txBody>
                      <a:tcPr>
                        <a:blipFill rotWithShape="1">
                          <a:blip r:embed="rId2"/>
                          <a:stretch>
                            <a:fillRect l="-90726" t="-182000" r="-352823" b="-305333"/>
                          </a:stretch>
                        </a:blipFill>
                      </a:tcPr>
                    </a:tc>
                    <a:tc>
                      <a:txBody>
                        <a:bodyPr/>
                        <a:lstStyle/>
                        <a:p>
                          <a:endParaRPr lang="zh-TW"/>
                        </a:p>
                      </a:txBody>
                      <a:tcPr>
                        <a:blipFill rotWithShape="1">
                          <a:blip r:embed="rId2"/>
                          <a:stretch>
                            <a:fillRect l="-129235" t="-182000" r="-139071" b="-305333"/>
                          </a:stretch>
                        </a:blipFill>
                      </a:tcPr>
                    </a:tc>
                    <a:tc>
                      <a:txBody>
                        <a:bodyPr/>
                        <a:lstStyle/>
                        <a:p>
                          <a:endParaRPr lang="zh-TW"/>
                        </a:p>
                      </a:txBody>
                      <a:tcPr>
                        <a:blipFill rotWithShape="1">
                          <a:blip r:embed="rId2"/>
                          <a:stretch>
                            <a:fillRect l="-645385" t="-182000" r="-291538" b="-305333"/>
                          </a:stretch>
                        </a:blipFill>
                      </a:tcPr>
                    </a:tc>
                    <a:tc>
                      <a:txBody>
                        <a:bodyPr/>
                        <a:lstStyle/>
                        <a:p>
                          <a:endParaRPr lang="zh-TW"/>
                        </a:p>
                      </a:txBody>
                      <a:tcPr>
                        <a:blipFill rotWithShape="1">
                          <a:blip r:embed="rId2"/>
                          <a:stretch>
                            <a:fillRect l="-629221" t="-182000" r="-146104" b="-305333"/>
                          </a:stretch>
                        </a:blipFill>
                      </a:tcPr>
                    </a:tc>
                    <a:tc>
                      <a:txBody>
                        <a:bodyPr/>
                        <a:lstStyle/>
                        <a:p>
                          <a:pPr algn="ctr"/>
                          <a:endParaRPr lang="zh-TW" altLang="en-US"/>
                        </a:p>
                      </a:txBody>
                      <a:tcPr/>
                    </a:tc>
                  </a:tr>
                  <a:tr h="914400">
                    <a:tc>
                      <a:txBody>
                        <a:bodyPr/>
                        <a:lstStyle/>
                        <a:p>
                          <a:pPr algn="ctr"/>
                          <a:r>
                            <a:rPr lang="zh-TW" altLang="en-US" i="0" dirty="0" smtClean="0"/>
                            <a:t>股東權益</a:t>
                          </a:r>
                          <a:endParaRPr lang="zh-TW" altLang="en-US" i="0" dirty="0"/>
                        </a:p>
                      </a:txBody>
                      <a:tcPr/>
                    </a:tc>
                    <a:tc>
                      <a:txBody>
                        <a:bodyPr/>
                        <a:lstStyle/>
                        <a:p>
                          <a:endParaRPr lang="zh-TW"/>
                        </a:p>
                      </a:txBody>
                      <a:tcPr>
                        <a:blipFill rotWithShape="1">
                          <a:blip r:embed="rId2"/>
                          <a:stretch>
                            <a:fillRect l="-90726" t="-282000" r="-352823" b="-205333"/>
                          </a:stretch>
                        </a:blipFill>
                      </a:tcPr>
                    </a:tc>
                    <a:tc>
                      <a:txBody>
                        <a:bodyPr/>
                        <a:lstStyle/>
                        <a:p>
                          <a:endParaRPr lang="zh-TW"/>
                        </a:p>
                      </a:txBody>
                      <a:tcPr>
                        <a:blipFill rotWithShape="1">
                          <a:blip r:embed="rId2"/>
                          <a:stretch>
                            <a:fillRect l="-129235" t="-282000" r="-139071" b="-205333"/>
                          </a:stretch>
                        </a:blipFill>
                      </a:tcPr>
                    </a:tc>
                    <a:tc>
                      <a:txBody>
                        <a:bodyPr/>
                        <a:lstStyle/>
                        <a:p>
                          <a:endParaRPr lang="zh-TW"/>
                        </a:p>
                      </a:txBody>
                      <a:tcPr>
                        <a:blipFill rotWithShape="1">
                          <a:blip r:embed="rId2"/>
                          <a:stretch>
                            <a:fillRect l="-645385" t="-282000" r="-291538" b="-205333"/>
                          </a:stretch>
                        </a:blipFill>
                      </a:tcPr>
                    </a:tc>
                    <a:tc>
                      <a:txBody>
                        <a:bodyPr/>
                        <a:lstStyle/>
                        <a:p>
                          <a:pPr algn="ctr"/>
                          <a:endParaRPr lang="zh-TW" altLang="en-US" i="0" dirty="0"/>
                        </a:p>
                      </a:txBody>
                      <a:tcPr/>
                    </a:tc>
                    <a:tc>
                      <a:txBody>
                        <a:bodyPr/>
                        <a:lstStyle/>
                        <a:p>
                          <a:endParaRPr lang="zh-TW"/>
                        </a:p>
                      </a:txBody>
                      <a:tcPr>
                        <a:blipFill rotWithShape="1">
                          <a:blip r:embed="rId2"/>
                          <a:stretch>
                            <a:fillRect l="-501339" t="-282000" r="-446" b="-205333"/>
                          </a:stretch>
                        </a:blipFill>
                      </a:tcPr>
                    </a:tc>
                  </a:tr>
                  <a:tr h="914400">
                    <a:tc>
                      <a:txBody>
                        <a:bodyPr/>
                        <a:lstStyle/>
                        <a:p>
                          <a:pPr algn="ctr"/>
                          <a:r>
                            <a:rPr lang="zh-TW" altLang="en-US" i="0" dirty="0" smtClean="0"/>
                            <a:t>公司資產</a:t>
                          </a:r>
                          <a:endParaRPr lang="zh-TW" altLang="en-US" i="0" dirty="0"/>
                        </a:p>
                      </a:txBody>
                      <a:tcPr/>
                    </a:tc>
                    <a:tc>
                      <a:txBody>
                        <a:bodyPr/>
                        <a:lstStyle/>
                        <a:p>
                          <a:endParaRPr lang="zh-TW"/>
                        </a:p>
                      </a:txBody>
                      <a:tcPr>
                        <a:blipFill rotWithShape="1">
                          <a:blip r:embed="rId2"/>
                          <a:stretch>
                            <a:fillRect l="-90726" t="-382000" r="-352823" b="-105333"/>
                          </a:stretch>
                        </a:blipFill>
                      </a:tcPr>
                    </a:tc>
                    <a:tc>
                      <a:txBody>
                        <a:bodyPr/>
                        <a:lstStyle/>
                        <a:p>
                          <a:pPr algn="ctr"/>
                          <a:endParaRPr lang="zh-TW" altLang="en-US" i="0"/>
                        </a:p>
                      </a:txBody>
                      <a:tcPr/>
                    </a:tc>
                    <a:tc>
                      <a:txBody>
                        <a:bodyPr/>
                        <a:lstStyle/>
                        <a:p>
                          <a:pPr algn="ctr"/>
                          <a:endParaRPr lang="zh-TW" altLang="en-US" i="0" dirty="0"/>
                        </a:p>
                      </a:txBody>
                      <a:tcPr/>
                    </a:tc>
                    <a:tc>
                      <a:txBody>
                        <a:bodyPr/>
                        <a:lstStyle/>
                        <a:p>
                          <a:pPr algn="ctr"/>
                          <a:endParaRPr lang="zh-TW" altLang="en-US" i="0" dirty="0"/>
                        </a:p>
                      </a:txBody>
                      <a:tcPr/>
                    </a:tc>
                    <a:tc>
                      <a:txBody>
                        <a:bodyPr/>
                        <a:lstStyle/>
                        <a:p>
                          <a:endParaRPr lang="zh-TW"/>
                        </a:p>
                      </a:txBody>
                      <a:tcPr>
                        <a:blipFill rotWithShape="1">
                          <a:blip r:embed="rId2"/>
                          <a:stretch>
                            <a:fillRect l="-501339" t="-382000" r="-446" b="-105333"/>
                          </a:stretch>
                        </a:blipFill>
                      </a:tcPr>
                    </a:tc>
                  </a:tr>
                  <a:tr h="914400">
                    <a:tc>
                      <a:txBody>
                        <a:bodyPr/>
                        <a:lstStyle/>
                        <a:p>
                          <a:pPr algn="ctr"/>
                          <a:r>
                            <a:rPr lang="zh-TW" altLang="en-US" i="0" dirty="0" smtClean="0"/>
                            <a:t>其他</a:t>
                          </a:r>
                          <a:endParaRPr lang="zh-TW" altLang="en-US" i="0" dirty="0"/>
                        </a:p>
                      </a:txBody>
                      <a:tcPr/>
                    </a:tc>
                    <a:tc>
                      <a:txBody>
                        <a:bodyPr/>
                        <a:lstStyle/>
                        <a:p>
                          <a:pPr algn="ctr"/>
                          <a:endParaRPr lang="zh-TW" altLang="en-US" i="0" dirty="0"/>
                        </a:p>
                      </a:txBody>
                      <a:tcPr/>
                    </a:tc>
                    <a:tc>
                      <a:txBody>
                        <a:bodyPr/>
                        <a:lstStyle/>
                        <a:p>
                          <a:pPr algn="ctr"/>
                          <a:endParaRPr lang="zh-TW" altLang="en-US" i="0"/>
                        </a:p>
                      </a:txBody>
                      <a:tcPr/>
                    </a:tc>
                    <a:tc>
                      <a:txBody>
                        <a:bodyPr/>
                        <a:lstStyle/>
                        <a:p>
                          <a:pPr algn="ctr"/>
                          <a:endParaRPr lang="zh-TW" altLang="en-US" i="0"/>
                        </a:p>
                      </a:txBody>
                      <a:tcPr/>
                    </a:tc>
                    <a:tc>
                      <a:txBody>
                        <a:bodyPr/>
                        <a:lstStyle/>
                        <a:p>
                          <a:endParaRPr lang="zh-TW"/>
                        </a:p>
                      </a:txBody>
                      <a:tcPr>
                        <a:blipFill rotWithShape="1">
                          <a:blip r:embed="rId2"/>
                          <a:stretch>
                            <a:fillRect l="-629221" t="-482000" r="-146104" b="-5333"/>
                          </a:stretch>
                        </a:blipFill>
                      </a:tcPr>
                    </a:tc>
                    <a:tc>
                      <a:txBody>
                        <a:bodyPr/>
                        <a:lstStyle/>
                        <a:p>
                          <a:pPr algn="ctr"/>
                          <a:endParaRPr lang="zh-TW" altLang="en-US" dirty="0"/>
                        </a:p>
                      </a:txBody>
                      <a:tcPr/>
                    </a:tc>
                  </a:tr>
                </a:tbl>
              </a:graphicData>
            </a:graphic>
          </p:graphicFrame>
        </mc:Fallback>
      </mc:AlternateContent>
      <p:sp>
        <p:nvSpPr>
          <p:cNvPr id="5" name="文字方塊 4"/>
          <p:cNvSpPr txBox="1"/>
          <p:nvPr/>
        </p:nvSpPr>
        <p:spPr>
          <a:xfrm>
            <a:off x="583684" y="75982"/>
            <a:ext cx="1107996" cy="369332"/>
          </a:xfrm>
          <a:prstGeom prst="rect">
            <a:avLst/>
          </a:prstGeom>
          <a:noFill/>
        </p:spPr>
        <p:txBody>
          <a:bodyPr wrap="none" rtlCol="0">
            <a:spAutoFit/>
          </a:bodyPr>
          <a:lstStyle/>
          <a:p>
            <a:r>
              <a:rPr lang="zh-TW" altLang="en-US" dirty="0" smtClean="0"/>
              <a:t>參數介紹</a:t>
            </a:r>
            <a:endParaRPr lang="zh-TW" altLang="en-US" dirty="0"/>
          </a:p>
        </p:txBody>
      </p:sp>
      <mc:AlternateContent xmlns:mc="http://schemas.openxmlformats.org/markup-compatibility/2006" xmlns:a14="http://schemas.microsoft.com/office/drawing/2010/main">
        <mc:Choice Requires="a14">
          <p:sp>
            <p:nvSpPr>
              <p:cNvPr id="6" name="文字方塊 5"/>
              <p:cNvSpPr txBox="1"/>
              <p:nvPr/>
            </p:nvSpPr>
            <p:spPr>
              <a:xfrm>
                <a:off x="683568" y="5949280"/>
                <a:ext cx="2304256" cy="92333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zh-TW" altLang="en-US" i="0" smtClean="0">
                          <a:latin typeface="Cambria Math"/>
                        </a:rPr>
                        <m:t>γ</m:t>
                      </m:r>
                      <m:r>
                        <a:rPr lang="zh-TW" altLang="en-US" b="0" i="0" smtClean="0">
                          <a:latin typeface="Cambria Math"/>
                        </a:rPr>
                        <m:t>：</m:t>
                      </m:r>
                      <m:r>
                        <a:rPr lang="zh-TW" altLang="en-US" i="0">
                          <a:latin typeface="Cambria Math"/>
                        </a:rPr>
                        <m:t>可轉債轉換比例</m:t>
                      </m:r>
                    </m:oMath>
                  </m:oMathPara>
                </a14:m>
                <a:endParaRPr lang="en-US" altLang="zh-TW" dirty="0" smtClean="0">
                  <a:latin typeface="Cambria Math"/>
                </a:endParaRPr>
              </a:p>
              <a:p>
                <a:pPr/>
                <a14:m>
                  <m:oMathPara xmlns:m="http://schemas.openxmlformats.org/officeDocument/2006/math">
                    <m:oMathParaPr>
                      <m:jc m:val="centerGroup"/>
                    </m:oMathParaPr>
                    <m:oMath xmlns:m="http://schemas.openxmlformats.org/officeDocument/2006/math">
                      <m:r>
                        <m:rPr>
                          <m:sty m:val="p"/>
                        </m:rPr>
                        <a:rPr lang="zh-TW" altLang="en-US" i="0" smtClean="0">
                          <a:latin typeface="Cambria Math"/>
                        </a:rPr>
                        <m:t>τ</m:t>
                      </m:r>
                      <m:r>
                        <a:rPr lang="zh-TW" altLang="en-US" b="0" i="0" smtClean="0">
                          <a:latin typeface="Cambria Math"/>
                        </a:rPr>
                        <m:t>：</m:t>
                      </m:r>
                      <m:r>
                        <a:rPr lang="zh-TW" altLang="en-US" i="0">
                          <a:latin typeface="Cambria Math"/>
                        </a:rPr>
                        <m:t>稅率</m:t>
                      </m:r>
                    </m:oMath>
                  </m:oMathPara>
                </a14:m>
                <a:endParaRPr lang="en-US" altLang="zh-TW" dirty="0" smtClean="0"/>
              </a:p>
              <a:p>
                <a:pPr/>
                <a14:m>
                  <m:oMathPara xmlns:m="http://schemas.openxmlformats.org/officeDocument/2006/math">
                    <m:oMathParaPr>
                      <m:jc m:val="centerGroup"/>
                    </m:oMathParaPr>
                    <m:oMath xmlns:m="http://schemas.openxmlformats.org/officeDocument/2006/math">
                      <m:r>
                        <m:rPr>
                          <m:sty m:val="p"/>
                        </m:rPr>
                        <a:rPr lang="en-US" altLang="zh-TW" b="0" i="0" smtClean="0">
                          <a:latin typeface="Cambria Math"/>
                        </a:rPr>
                        <m:t>q</m:t>
                      </m:r>
                      <m:r>
                        <a:rPr lang="zh-TW" altLang="en-US" b="0" i="0" smtClean="0">
                          <a:latin typeface="Cambria Math"/>
                        </a:rPr>
                        <m:t>：</m:t>
                      </m:r>
                      <m:r>
                        <a:rPr lang="zh-TW" altLang="en-US" i="0">
                          <a:latin typeface="Cambria Math"/>
                        </a:rPr>
                        <m:t>資產支出</m:t>
                      </m:r>
                      <m:r>
                        <a:rPr lang="zh-TW" altLang="en-US" i="0" smtClean="0">
                          <a:latin typeface="Cambria Math"/>
                        </a:rPr>
                        <m:t>比例</m:t>
                      </m:r>
                    </m:oMath>
                  </m:oMathPara>
                </a14:m>
                <a:endParaRPr lang="zh-TW" altLang="en-US"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683568" y="5949280"/>
                <a:ext cx="2304256" cy="923330"/>
              </a:xfrm>
              <a:prstGeom prst="rect">
                <a:avLst/>
              </a:prstGeom>
              <a:blipFill rotWithShape="1">
                <a:blip r:embed="rId3"/>
                <a:stretch>
                  <a:fillRect b="-331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77814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1043608" y="620688"/>
                <a:ext cx="7201715" cy="2862322"/>
              </a:xfrm>
              <a:prstGeom prst="rect">
                <a:avLst/>
              </a:prstGeom>
              <a:noFill/>
            </p:spPr>
            <p:txBody>
              <a:bodyPr wrap="none" rtlCol="0">
                <a:spAutoFit/>
              </a:bodyPr>
              <a:lstStyle/>
              <a:p>
                <a:r>
                  <a:rPr lang="zh-TW" altLang="en-US" dirty="0" smtClean="0"/>
                  <a:t>所以我們試著使用</a:t>
                </a:r>
                <a:r>
                  <a:rPr lang="en-US" altLang="zh-TW" dirty="0" err="1" smtClean="0"/>
                  <a:t>Brodie</a:t>
                </a:r>
                <a:r>
                  <a:rPr lang="en-US" altLang="zh-TW" dirty="0" smtClean="0"/>
                  <a:t> and Kaya(2007)</a:t>
                </a:r>
                <a:r>
                  <a:rPr lang="zh-TW" altLang="en-US" dirty="0" smtClean="0"/>
                  <a:t> 所提出的</a:t>
                </a:r>
                <a:r>
                  <a:rPr lang="zh-TW" altLang="en-US" dirty="0"/>
                  <a:t>理論</a:t>
                </a:r>
                <a:r>
                  <a:rPr lang="zh-TW" altLang="en-US" dirty="0" smtClean="0"/>
                  <a:t>，針對公司資產</a:t>
                </a:r>
                <a:endParaRPr lang="en-US" altLang="zh-TW" dirty="0" smtClean="0"/>
              </a:p>
              <a:p>
                <a:r>
                  <a:rPr lang="zh-TW" altLang="en-US" dirty="0"/>
                  <a:t>所做出的</a:t>
                </a:r>
                <a:r>
                  <a:rPr lang="zh-TW" altLang="en-US" dirty="0" smtClean="0"/>
                  <a:t>假設：</a:t>
                </a:r>
                <a:endParaRPr lang="en-US" altLang="zh-TW" dirty="0" smtClean="0"/>
              </a:p>
              <a:p>
                <a:endParaRPr lang="en-US" altLang="zh-TW" dirty="0" smtClean="0"/>
              </a:p>
              <a:p>
                <a:r>
                  <a:rPr lang="zh-TW" altLang="en-US" dirty="0" smtClean="0"/>
                  <a:t>假定時間</a:t>
                </a:r>
                <a:r>
                  <a:rPr lang="en-US" altLang="zh-TW" dirty="0"/>
                  <a:t>t</a:t>
                </a:r>
                <a:r>
                  <a:rPr lang="zh-TW" altLang="en-US" dirty="0" smtClean="0"/>
                  <a:t>且公司資產為</a:t>
                </a:r>
                <a14:m>
                  <m:oMath xmlns:m="http://schemas.openxmlformats.org/officeDocument/2006/math">
                    <m:sSub>
                      <m:sSubPr>
                        <m:ctrlPr>
                          <a:rPr lang="en-US" altLang="zh-TW" i="1" smtClean="0">
                            <a:latin typeface="Cambria Math"/>
                          </a:rPr>
                        </m:ctrlPr>
                      </m:sSubPr>
                      <m:e>
                        <m:r>
                          <a:rPr lang="en-US" altLang="zh-TW" b="0" i="1" smtClean="0">
                            <a:latin typeface="Cambria Math"/>
                          </a:rPr>
                          <m:t>𝑉</m:t>
                        </m:r>
                      </m:e>
                      <m:sub>
                        <m:r>
                          <a:rPr lang="en-US" altLang="zh-TW" b="0" i="1" smtClean="0">
                            <a:latin typeface="Cambria Math"/>
                          </a:rPr>
                          <m:t>𝑡</m:t>
                        </m:r>
                      </m:sub>
                    </m:sSub>
                  </m:oMath>
                </a14:m>
                <a:r>
                  <a:rPr lang="zh-TW" altLang="en-US" dirty="0" smtClean="0"/>
                  <a:t>時的現金流量為</a:t>
                </a:r>
                <a:r>
                  <a:rPr lang="zh-TW" altLang="en-US" dirty="0"/>
                  <a:t>：</a:t>
                </a:r>
                <a:endParaRPr lang="en-US" altLang="zh-TW" dirty="0" smtClean="0"/>
              </a:p>
              <a:p>
                <a:pPr algn="ctr"/>
                <a:endParaRPr lang="en-US" altLang="zh-TW" i="1" dirty="0" smtClean="0">
                  <a:latin typeface="Cambria Math"/>
                </a:endParaRPr>
              </a:p>
              <a:p>
                <a:pPr algn="ctr"/>
                <a14:m>
                  <m:oMath xmlns:m="http://schemas.openxmlformats.org/officeDocument/2006/math">
                    <m:sSub>
                      <m:sSubPr>
                        <m:ctrlPr>
                          <a:rPr lang="en-US" altLang="zh-TW" i="1" smtClean="0">
                            <a:latin typeface="Cambria Math"/>
                          </a:rPr>
                        </m:ctrlPr>
                      </m:sSubPr>
                      <m:e>
                        <m:r>
                          <a:rPr lang="zh-TW" altLang="en-US" i="1" smtClean="0">
                            <a:latin typeface="Cambria Math"/>
                          </a:rPr>
                          <m:t>𝛿</m:t>
                        </m:r>
                      </m:e>
                      <m:sub>
                        <m:r>
                          <a:rPr lang="en-US" altLang="zh-TW" b="0" i="1" smtClean="0">
                            <a:latin typeface="Cambria Math"/>
                          </a:rPr>
                          <m:t>𝑡</m:t>
                        </m:r>
                      </m:sub>
                    </m:sSub>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sub>
                    </m:sSub>
                    <m:sSup>
                      <m:sSupPr>
                        <m:ctrlPr>
                          <a:rPr lang="en-US" altLang="zh-TW" b="0" i="1" smtClean="0">
                            <a:latin typeface="Cambria Math"/>
                          </a:rPr>
                        </m:ctrlPr>
                      </m:sSupPr>
                      <m:e>
                        <m:r>
                          <a:rPr lang="en-US" altLang="zh-TW" b="0" i="1" smtClean="0">
                            <a:latin typeface="Cambria Math"/>
                          </a:rPr>
                          <m:t>𝑒</m:t>
                        </m:r>
                      </m:e>
                      <m:sup>
                        <m:r>
                          <a:rPr lang="en-US" altLang="zh-TW" b="0" i="1" smtClean="0">
                            <a:latin typeface="Cambria Math"/>
                          </a:rPr>
                          <m:t>𝑞</m:t>
                        </m:r>
                        <m:r>
                          <a:rPr lang="en-US" altLang="zh-TW" b="0" i="1" smtClean="0">
                            <a:latin typeface="Cambria Math"/>
                          </a:rPr>
                          <m:t>△</m:t>
                        </m:r>
                        <m:r>
                          <a:rPr lang="en-US" altLang="zh-TW" b="0" i="1" smtClean="0">
                            <a:latin typeface="Cambria Math"/>
                          </a:rPr>
                          <m:t>𝑡</m:t>
                        </m:r>
                      </m:sup>
                    </m:sSup>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sub>
                    </m:sSub>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sub>
                    </m:sSub>
                  </m:oMath>
                </a14:m>
                <a:r>
                  <a:rPr lang="en-US" altLang="zh-TW" dirty="0" smtClean="0"/>
                  <a:t>(</a:t>
                </a:r>
                <a14:m>
                  <m:oMath xmlns:m="http://schemas.openxmlformats.org/officeDocument/2006/math">
                    <m:sSup>
                      <m:sSupPr>
                        <m:ctrlPr>
                          <a:rPr lang="en-US" altLang="zh-TW" b="0" i="1" smtClean="0">
                            <a:latin typeface="Cambria Math"/>
                          </a:rPr>
                        </m:ctrlPr>
                      </m:sSupPr>
                      <m:e>
                        <m:r>
                          <a:rPr lang="en-US" altLang="zh-TW" b="0" i="1" smtClean="0">
                            <a:latin typeface="Cambria Math"/>
                          </a:rPr>
                          <m:t>𝑒</m:t>
                        </m:r>
                      </m:e>
                      <m:sup>
                        <m:r>
                          <a:rPr lang="en-US" altLang="zh-TW" b="0" i="1" smtClean="0">
                            <a:latin typeface="Cambria Math"/>
                          </a:rPr>
                          <m:t>𝑞</m:t>
                        </m:r>
                        <m:r>
                          <a:rPr lang="en-US" altLang="zh-TW" b="0" i="1" smtClean="0">
                            <a:latin typeface="Cambria Math"/>
                          </a:rPr>
                          <m:t>△</m:t>
                        </m:r>
                        <m:r>
                          <a:rPr lang="en-US" altLang="zh-TW" b="0" i="1" smtClean="0">
                            <a:latin typeface="Cambria Math"/>
                          </a:rPr>
                          <m:t>𝑡</m:t>
                        </m:r>
                      </m:sup>
                    </m:sSup>
                    <m:r>
                      <a:rPr lang="en-US" altLang="zh-TW" b="0" i="1" smtClean="0">
                        <a:latin typeface="Cambria Math"/>
                      </a:rPr>
                      <m:t>−1</m:t>
                    </m:r>
                  </m:oMath>
                </a14:m>
                <a:r>
                  <a:rPr lang="en-US" altLang="zh-TW" dirty="0" smtClean="0"/>
                  <a:t>)</a:t>
                </a:r>
              </a:p>
              <a:p>
                <a:endParaRPr lang="en-US" altLang="zh-TW" dirty="0" smtClean="0"/>
              </a:p>
              <a:p>
                <a:r>
                  <a:rPr lang="zh-TW" altLang="en-US" dirty="0" smtClean="0"/>
                  <a:t>而</a:t>
                </a:r>
                <a:r>
                  <a:rPr lang="zh-TW" altLang="en-US" dirty="0"/>
                  <a:t>利用二元樹模擬公司</a:t>
                </a:r>
                <a:r>
                  <a:rPr lang="zh-TW" altLang="en-US" dirty="0" smtClean="0"/>
                  <a:t>資產：</a:t>
                </a:r>
                <a:endParaRPr lang="en-US" altLang="zh-TW" dirty="0" smtClean="0"/>
              </a:p>
              <a:p>
                <a:pPr algn="ctr"/>
                <a:endParaRPr lang="en-US" altLang="zh-TW" dirty="0" smtClean="0"/>
              </a:p>
              <a:p>
                <a:endParaRPr lang="zh-TW" altLang="en-US"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1043608" y="620688"/>
                <a:ext cx="7201715" cy="2862322"/>
              </a:xfrm>
              <a:prstGeom prst="rect">
                <a:avLst/>
              </a:prstGeom>
              <a:blipFill rotWithShape="1">
                <a:blip r:embed="rId2"/>
                <a:stretch>
                  <a:fillRect l="-677" t="-1066"/>
                </a:stretch>
              </a:blipFill>
            </p:spPr>
            <p:txBody>
              <a:bodyPr/>
              <a:lstStyle/>
              <a:p>
                <a:r>
                  <a:rPr lang="zh-TW" altLang="en-US">
                    <a:noFill/>
                  </a:rPr>
                  <a:t> </a:t>
                </a:r>
              </a:p>
            </p:txBody>
          </p:sp>
        </mc:Fallback>
      </mc:AlternateContent>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037" y="3480132"/>
            <a:ext cx="4084460"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8" name="文字方塊 17"/>
              <p:cNvSpPr txBox="1"/>
              <p:nvPr/>
            </p:nvSpPr>
            <p:spPr>
              <a:xfrm>
                <a:off x="5127496" y="4149080"/>
                <a:ext cx="3791999" cy="98193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a:rPr lang="en-US" altLang="zh-TW" b="0" i="1" smtClean="0">
                              <a:latin typeface="Cambria Math"/>
                            </a:rPr>
                            <m:t>𝑉</m:t>
                          </m:r>
                        </m:e>
                        <m:sub>
                          <m:r>
                            <a:rPr lang="en-US" altLang="zh-TW" b="0" i="1" smtClean="0">
                              <a:latin typeface="Cambria Math"/>
                            </a:rPr>
                            <m:t>𝑡</m:t>
                          </m:r>
                          <m:r>
                            <a:rPr lang="en-US" altLang="zh-TW" b="0" i="1" smtClean="0">
                              <a:latin typeface="Cambria Math"/>
                            </a:rPr>
                            <m:t>+1,</m:t>
                          </m:r>
                          <m:r>
                            <a:rPr lang="en-US" altLang="zh-TW" b="0" i="1" smtClean="0">
                              <a:latin typeface="Cambria Math"/>
                            </a:rPr>
                            <m:t>𝑢</m:t>
                          </m:r>
                        </m:sub>
                      </m:sSub>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𝑃</m:t>
                          </m:r>
                        </m:e>
                        <m:sub>
                          <m:r>
                            <a:rPr lang="en-US" altLang="zh-TW" b="0" i="1" smtClean="0">
                              <a:latin typeface="Cambria Math"/>
                            </a:rPr>
                            <m:t>𝑢</m:t>
                          </m:r>
                        </m:sub>
                      </m:sSub>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r>
                            <a:rPr lang="en-US" altLang="zh-TW" b="0" i="1" smtClean="0">
                              <a:latin typeface="Cambria Math"/>
                            </a:rPr>
                            <m:t>+1,</m:t>
                          </m:r>
                          <m:r>
                            <a:rPr lang="en-US" altLang="zh-TW" b="0" i="1" smtClean="0">
                              <a:latin typeface="Cambria Math"/>
                            </a:rPr>
                            <m:t>𝑑</m:t>
                          </m:r>
                        </m:sub>
                      </m:sSub>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𝑃</m:t>
                          </m:r>
                        </m:e>
                        <m:sub>
                          <m:r>
                            <a:rPr lang="en-US" altLang="zh-TW" b="0" i="1" smtClean="0">
                              <a:latin typeface="Cambria Math"/>
                            </a:rPr>
                            <m:t>𝑑</m:t>
                          </m:r>
                        </m:sub>
                      </m:sSub>
                      <m:r>
                        <a:rPr lang="en-US" altLang="zh-TW" b="0" i="1" smtClean="0">
                          <a:latin typeface="Cambria Math"/>
                        </a:rPr>
                        <m:t>=</m:t>
                      </m:r>
                      <m:r>
                        <a:rPr lang="en-US" altLang="zh-TW" b="0" i="1" smtClean="0">
                          <a:latin typeface="Cambria Math"/>
                        </a:rPr>
                        <m:t>𝑉</m:t>
                      </m:r>
                      <m:sSup>
                        <m:sSupPr>
                          <m:ctrlPr>
                            <a:rPr lang="en-US" altLang="zh-TW" b="0" i="1" smtClean="0">
                              <a:latin typeface="Cambria Math"/>
                            </a:rPr>
                          </m:ctrlPr>
                        </m:sSupPr>
                        <m:e>
                          <m:r>
                            <a:rPr lang="en-US" altLang="zh-TW" b="0" i="1" smtClean="0">
                              <a:latin typeface="Cambria Math"/>
                            </a:rPr>
                            <m:t>𝑒</m:t>
                          </m:r>
                        </m:e>
                        <m:sup>
                          <m:r>
                            <a:rPr lang="en-US" altLang="zh-TW" b="0" i="1" smtClean="0">
                              <a:latin typeface="Cambria Math"/>
                            </a:rPr>
                            <m:t>(</m:t>
                          </m:r>
                          <m:r>
                            <a:rPr lang="en-US" altLang="zh-TW" b="0" i="1" smtClean="0">
                              <a:latin typeface="Cambria Math"/>
                            </a:rPr>
                            <m:t>𝑟</m:t>
                          </m:r>
                          <m:r>
                            <a:rPr lang="en-US" altLang="zh-TW" b="0" i="1" smtClean="0">
                              <a:latin typeface="Cambria Math"/>
                            </a:rPr>
                            <m:t>−</m:t>
                          </m:r>
                          <m:r>
                            <a:rPr lang="en-US" altLang="zh-TW" b="0" i="1" smtClean="0">
                              <a:latin typeface="Cambria Math"/>
                            </a:rPr>
                            <m:t>𝑞</m:t>
                          </m:r>
                          <m:r>
                            <a:rPr lang="en-US" altLang="zh-TW" b="0" i="1" smtClean="0">
                              <a:latin typeface="Cambria Math"/>
                            </a:rPr>
                            <m:t>)△</m:t>
                          </m:r>
                          <m:r>
                            <a:rPr lang="en-US" altLang="zh-TW" b="0" i="1" smtClean="0">
                              <a:latin typeface="Cambria Math"/>
                            </a:rPr>
                            <m:t>𝑡</m:t>
                          </m:r>
                        </m:sup>
                      </m:sSup>
                    </m:oMath>
                  </m:oMathPara>
                </a14:m>
                <a:endParaRPr lang="en-US" altLang="zh-TW" dirty="0" smtClean="0"/>
              </a:p>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a:rPr lang="zh-TW" altLang="en-US" i="1" smtClean="0">
                              <a:latin typeface="Cambria Math"/>
                            </a:rPr>
                            <m:t>𝛿</m:t>
                          </m:r>
                        </m:e>
                        <m:sub>
                          <m:r>
                            <a:rPr lang="en-US" altLang="zh-TW" b="0" i="1" smtClean="0">
                              <a:latin typeface="Cambria Math"/>
                            </a:rPr>
                            <m:t>𝑡</m:t>
                          </m:r>
                          <m:r>
                            <a:rPr lang="en-US" altLang="zh-TW" b="0" i="1" smtClean="0">
                              <a:latin typeface="Cambria Math"/>
                            </a:rPr>
                            <m:t>+1,</m:t>
                          </m:r>
                          <m:r>
                            <a:rPr lang="en-US" altLang="zh-TW" b="0" i="1" smtClean="0">
                              <a:latin typeface="Cambria Math"/>
                            </a:rPr>
                            <m:t>𝑢</m:t>
                          </m:r>
                        </m:sub>
                      </m:sSub>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r>
                            <a:rPr lang="en-US" altLang="zh-TW" b="0" i="1" smtClean="0">
                              <a:latin typeface="Cambria Math"/>
                            </a:rPr>
                            <m:t>+1,</m:t>
                          </m:r>
                          <m:r>
                            <a:rPr lang="en-US" altLang="zh-TW" b="0" i="1" smtClean="0">
                              <a:latin typeface="Cambria Math"/>
                            </a:rPr>
                            <m:t>𝑢</m:t>
                          </m:r>
                        </m:sub>
                      </m:sSub>
                      <m:sSup>
                        <m:sSupPr>
                          <m:ctrlPr>
                            <a:rPr lang="en-US" altLang="zh-TW" b="0" i="1" smtClean="0">
                              <a:latin typeface="Cambria Math"/>
                            </a:rPr>
                          </m:ctrlPr>
                        </m:sSupPr>
                        <m:e>
                          <m:r>
                            <a:rPr lang="en-US" altLang="zh-TW" b="0" i="1" smtClean="0">
                              <a:latin typeface="Cambria Math"/>
                            </a:rPr>
                            <m:t>𝑒</m:t>
                          </m:r>
                        </m:e>
                        <m:sup>
                          <m:r>
                            <a:rPr lang="en-US" altLang="zh-TW" b="0" i="1" smtClean="0">
                              <a:latin typeface="Cambria Math"/>
                            </a:rPr>
                            <m:t>𝑞</m:t>
                          </m:r>
                          <m:r>
                            <a:rPr lang="en-US" altLang="zh-TW" b="0" i="1" smtClean="0">
                              <a:latin typeface="Cambria Math"/>
                            </a:rPr>
                            <m:t>△</m:t>
                          </m:r>
                          <m:r>
                            <a:rPr lang="en-US" altLang="zh-TW" b="0" i="1" smtClean="0">
                              <a:latin typeface="Cambria Math"/>
                            </a:rPr>
                            <m:t>𝑡</m:t>
                          </m:r>
                        </m:sup>
                      </m:sSup>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r>
                            <a:rPr lang="en-US" altLang="zh-TW" b="0" i="1" smtClean="0">
                              <a:latin typeface="Cambria Math"/>
                            </a:rPr>
                            <m:t>+1,</m:t>
                          </m:r>
                          <m:r>
                            <a:rPr lang="en-US" altLang="zh-TW" b="0" i="1" smtClean="0">
                              <a:latin typeface="Cambria Math"/>
                            </a:rPr>
                            <m:t>𝑢</m:t>
                          </m:r>
                        </m:sub>
                      </m:sSub>
                    </m:oMath>
                  </m:oMathPara>
                </a14:m>
                <a:endParaRPr lang="en-US" altLang="zh-TW" dirty="0" smtClean="0"/>
              </a:p>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a:rPr>
                          </m:ctrlPr>
                        </m:sSubPr>
                        <m:e>
                          <m:r>
                            <a:rPr lang="zh-TW" altLang="en-US" i="1" smtClean="0">
                              <a:latin typeface="Cambria Math"/>
                            </a:rPr>
                            <m:t>𝛿</m:t>
                          </m:r>
                        </m:e>
                        <m:sub>
                          <m:r>
                            <a:rPr lang="en-US" altLang="zh-TW" b="0" i="1" smtClean="0">
                              <a:latin typeface="Cambria Math"/>
                            </a:rPr>
                            <m:t>𝑡</m:t>
                          </m:r>
                          <m:r>
                            <a:rPr lang="en-US" altLang="zh-TW" b="0" i="1" smtClean="0">
                              <a:latin typeface="Cambria Math"/>
                            </a:rPr>
                            <m:t>+1,</m:t>
                          </m:r>
                          <m:r>
                            <a:rPr lang="en-US" altLang="zh-TW" b="0" i="1" smtClean="0">
                              <a:latin typeface="Cambria Math"/>
                            </a:rPr>
                            <m:t>𝑑</m:t>
                          </m:r>
                        </m:sub>
                      </m:sSub>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r>
                            <a:rPr lang="en-US" altLang="zh-TW" b="0" i="1" smtClean="0">
                              <a:latin typeface="Cambria Math"/>
                            </a:rPr>
                            <m:t>+1,</m:t>
                          </m:r>
                          <m:r>
                            <a:rPr lang="en-US" altLang="zh-TW" b="0" i="1" smtClean="0">
                              <a:latin typeface="Cambria Math"/>
                            </a:rPr>
                            <m:t>𝑑</m:t>
                          </m:r>
                        </m:sub>
                      </m:sSub>
                      <m:sSup>
                        <m:sSupPr>
                          <m:ctrlPr>
                            <a:rPr lang="en-US" altLang="zh-TW" b="0" i="1" smtClean="0">
                              <a:latin typeface="Cambria Math"/>
                            </a:rPr>
                          </m:ctrlPr>
                        </m:sSupPr>
                        <m:e>
                          <m:r>
                            <a:rPr lang="en-US" altLang="zh-TW" b="0" i="1" smtClean="0">
                              <a:latin typeface="Cambria Math"/>
                            </a:rPr>
                            <m:t>𝑒</m:t>
                          </m:r>
                        </m:e>
                        <m:sup>
                          <m:r>
                            <a:rPr lang="en-US" altLang="zh-TW" b="0" i="1" smtClean="0">
                              <a:latin typeface="Cambria Math"/>
                            </a:rPr>
                            <m:t>𝑞</m:t>
                          </m:r>
                          <m:r>
                            <a:rPr lang="en-US" altLang="zh-TW" b="0" i="1" smtClean="0">
                              <a:latin typeface="Cambria Math"/>
                            </a:rPr>
                            <m:t>△</m:t>
                          </m:r>
                          <m:r>
                            <a:rPr lang="en-US" altLang="zh-TW" b="0" i="1" smtClean="0">
                              <a:latin typeface="Cambria Math"/>
                            </a:rPr>
                            <m:t>𝑡</m:t>
                          </m:r>
                        </m:sup>
                      </m:sSup>
                      <m:r>
                        <a:rPr lang="en-US" altLang="zh-TW" b="0" i="1" smtClean="0">
                          <a:latin typeface="Cambria Math"/>
                        </a:rPr>
                        <m:t>−</m:t>
                      </m:r>
                      <m:sSub>
                        <m:sSubPr>
                          <m:ctrlPr>
                            <a:rPr lang="en-US" altLang="zh-TW" b="0" i="1" smtClean="0">
                              <a:latin typeface="Cambria Math"/>
                            </a:rPr>
                          </m:ctrlPr>
                        </m:sSubPr>
                        <m:e>
                          <m:r>
                            <a:rPr lang="en-US" altLang="zh-TW" b="0" i="1" smtClean="0">
                              <a:latin typeface="Cambria Math"/>
                            </a:rPr>
                            <m:t>𝑉</m:t>
                          </m:r>
                        </m:e>
                        <m:sub>
                          <m:r>
                            <a:rPr lang="en-US" altLang="zh-TW" b="0" i="1" smtClean="0">
                              <a:latin typeface="Cambria Math"/>
                            </a:rPr>
                            <m:t>𝑡</m:t>
                          </m:r>
                          <m:r>
                            <a:rPr lang="en-US" altLang="zh-TW" b="0" i="1" smtClean="0">
                              <a:latin typeface="Cambria Math"/>
                            </a:rPr>
                            <m:t>+1,</m:t>
                          </m:r>
                          <m:r>
                            <a:rPr lang="en-US" altLang="zh-TW" b="0" i="1" smtClean="0">
                              <a:latin typeface="Cambria Math"/>
                            </a:rPr>
                            <m:t>𝑑</m:t>
                          </m:r>
                        </m:sub>
                      </m:sSub>
                    </m:oMath>
                  </m:oMathPara>
                </a14:m>
                <a:endParaRPr lang="zh-TW" altLang="en-US" dirty="0"/>
              </a:p>
            </p:txBody>
          </p:sp>
        </mc:Choice>
        <mc:Fallback xmlns="">
          <p:sp>
            <p:nvSpPr>
              <p:cNvPr id="18" name="文字方塊 17"/>
              <p:cNvSpPr txBox="1">
                <a:spLocks noRot="1" noChangeAspect="1" noMove="1" noResize="1" noEditPoints="1" noAdjustHandles="1" noChangeArrowheads="1" noChangeShapeType="1" noTextEdit="1"/>
              </p:cNvSpPr>
              <p:nvPr/>
            </p:nvSpPr>
            <p:spPr>
              <a:xfrm>
                <a:off x="5127496" y="4149080"/>
                <a:ext cx="3791999" cy="981935"/>
              </a:xfrm>
              <a:prstGeom prst="rect">
                <a:avLst/>
              </a:prstGeom>
              <a:blipFill rotWithShape="1">
                <a:blip r:embed="rId4"/>
                <a:stretch>
                  <a:fillRect/>
                </a:stretch>
              </a:blipFill>
            </p:spPr>
            <p:txBody>
              <a:bodyPr/>
              <a:lstStyle/>
              <a:p>
                <a:r>
                  <a:rPr lang="zh-TW" altLang="en-US">
                    <a:noFill/>
                  </a:rPr>
                  <a:t> </a:t>
                </a:r>
              </a:p>
            </p:txBody>
          </p:sp>
        </mc:Fallback>
      </mc:AlternateContent>
      <p:sp>
        <p:nvSpPr>
          <p:cNvPr id="19" name="左大括弧 18"/>
          <p:cNvSpPr/>
          <p:nvPr/>
        </p:nvSpPr>
        <p:spPr>
          <a:xfrm>
            <a:off x="5508104" y="4640047"/>
            <a:ext cx="45719" cy="3162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2668114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p:cNvSpPr txBox="1"/>
              <p:nvPr/>
            </p:nvSpPr>
            <p:spPr>
              <a:xfrm>
                <a:off x="899592" y="326812"/>
                <a:ext cx="6955045" cy="6880281"/>
              </a:xfrm>
              <a:prstGeom prst="rect">
                <a:avLst/>
              </a:prstGeom>
              <a:noFill/>
            </p:spPr>
            <p:txBody>
              <a:bodyPr wrap="none" rtlCol="0">
                <a:spAutoFit/>
              </a:bodyPr>
              <a:lstStyle/>
              <a:p>
                <a:pPr/>
                <a14:m>
                  <m:oMathPara xmlns:m="http://schemas.openxmlformats.org/officeDocument/2006/math">
                    <m:oMathParaPr>
                      <m:jc m:val="left"/>
                    </m:oMathParaPr>
                    <m:oMath xmlns:m="http://schemas.openxmlformats.org/officeDocument/2006/math">
                      <m:r>
                        <a:rPr lang="zh-TW" altLang="en-US" i="1" smtClean="0">
                          <a:latin typeface="Cambria Math"/>
                        </a:rPr>
                        <m:t>因此，我們把</m:t>
                      </m:r>
                      <m:sSub>
                        <m:sSubPr>
                          <m:ctrlPr>
                            <a:rPr lang="en-US" altLang="zh-TW" i="1" smtClean="0">
                              <a:latin typeface="Cambria Math"/>
                            </a:rPr>
                          </m:ctrlPr>
                        </m:sSubPr>
                        <m:e>
                          <m:r>
                            <a:rPr lang="zh-TW" altLang="en-US" i="1">
                              <a:latin typeface="Cambria Math"/>
                            </a:rPr>
                            <m:t>𝛿</m:t>
                          </m:r>
                        </m:e>
                        <m:sub>
                          <m:r>
                            <a:rPr lang="en-US" altLang="zh-TW" i="1">
                              <a:latin typeface="Cambria Math"/>
                            </a:rPr>
                            <m:t>𝑡</m:t>
                          </m:r>
                        </m:sub>
                      </m:sSub>
                      <m:r>
                        <a:rPr lang="zh-TW" altLang="en-US" b="0" i="1" smtClean="0">
                          <a:latin typeface="Cambria Math"/>
                        </a:rPr>
                        <m:t> </m:t>
                      </m:r>
                      <m:r>
                        <a:rPr lang="zh-TW" altLang="en-US" b="0" i="1" smtClean="0">
                          <a:latin typeface="Cambria Math"/>
                        </a:rPr>
                        <m:t>即當為當期的支出項目，而其中包括債券的利息，</m:t>
                      </m:r>
                    </m:oMath>
                  </m:oMathPara>
                </a14:m>
                <a:endParaRPr lang="en-US" altLang="zh-TW" i="1" dirty="0" smtClean="0">
                  <a:latin typeface="Cambria Math"/>
                </a:endParaRPr>
              </a:p>
              <a:p>
                <a:pPr/>
                <a14:m>
                  <m:oMathPara xmlns:m="http://schemas.openxmlformats.org/officeDocument/2006/math">
                    <m:oMathParaPr>
                      <m:jc m:val="left"/>
                    </m:oMathParaPr>
                    <m:oMath xmlns:m="http://schemas.openxmlformats.org/officeDocument/2006/math">
                      <m:r>
                        <a:rPr lang="zh-TW" altLang="en-US" i="1" smtClean="0">
                          <a:latin typeface="Cambria Math"/>
                        </a:rPr>
                        <m:t>以及股利的部分</m:t>
                      </m:r>
                      <m:r>
                        <a:rPr lang="zh-TW" altLang="en-US" b="0" i="1" smtClean="0">
                          <a:latin typeface="Cambria Math"/>
                        </a:rPr>
                        <m:t>，</m:t>
                      </m:r>
                      <m:r>
                        <a:rPr lang="zh-TW" altLang="en-US" i="1" dirty="0">
                          <a:solidFill>
                            <a:prstClr val="black"/>
                          </a:solidFill>
                          <a:latin typeface="Cambria Math"/>
                        </a:rPr>
                        <m:t>因此</m:t>
                      </m:r>
                      <m:r>
                        <a:rPr lang="zh-TW" altLang="en-US" b="0" i="1" dirty="0" smtClean="0">
                          <a:solidFill>
                            <a:prstClr val="black"/>
                          </a:solidFill>
                          <a:latin typeface="Cambria Math"/>
                        </a:rPr>
                        <m:t>：</m:t>
                      </m:r>
                    </m:oMath>
                  </m:oMathPara>
                </a14:m>
                <a:endParaRPr lang="en-US" altLang="zh-TW" b="0" i="1" dirty="0" smtClean="0">
                  <a:solidFill>
                    <a:prstClr val="black"/>
                  </a:solidFill>
                  <a:latin typeface="Cambria Math"/>
                </a:endParaRPr>
              </a:p>
              <a:p>
                <a:endParaRPr lang="en-US" altLang="zh-TW" b="0" dirty="0" smtClean="0">
                  <a:solidFill>
                    <a:prstClr val="black"/>
                  </a:solidFill>
                  <a:latin typeface="Cambria Math"/>
                </a:endParaRPr>
              </a:p>
              <a:p>
                <a:pPr/>
                <a14:m>
                  <m:oMathPara xmlns:m="http://schemas.openxmlformats.org/officeDocument/2006/math">
                    <m:oMathParaPr>
                      <m:jc m:val="center"/>
                    </m:oMathParaPr>
                    <m:oMath xmlns:m="http://schemas.openxmlformats.org/officeDocument/2006/math">
                      <m:r>
                        <m:rPr>
                          <m:sty m:val="p"/>
                        </m:rPr>
                        <a:rPr lang="en-US" altLang="zh-TW" b="0" i="0" dirty="0" smtClean="0">
                          <a:solidFill>
                            <a:prstClr val="black"/>
                          </a:solidFill>
                          <a:latin typeface="Cambria Math"/>
                        </a:rPr>
                        <m:t>Dividend</m:t>
                      </m:r>
                      <m:r>
                        <a:rPr lang="en-US" altLang="zh-TW" b="0" i="0" dirty="0" smtClean="0">
                          <a:solidFill>
                            <a:prstClr val="black"/>
                          </a:solidFill>
                          <a:latin typeface="Cambria Math"/>
                        </a:rPr>
                        <m:t> </m:t>
                      </m:r>
                      <m:r>
                        <m:rPr>
                          <m:sty m:val="p"/>
                        </m:rPr>
                        <a:rPr lang="en-US" altLang="zh-TW" b="0" i="0" dirty="0" smtClean="0">
                          <a:solidFill>
                            <a:prstClr val="black"/>
                          </a:solidFill>
                          <a:latin typeface="Cambria Math"/>
                        </a:rPr>
                        <m:t>per</m:t>
                      </m:r>
                      <m:r>
                        <a:rPr lang="en-US" altLang="zh-TW" b="0" i="0" dirty="0" smtClean="0">
                          <a:solidFill>
                            <a:prstClr val="black"/>
                          </a:solidFill>
                          <a:latin typeface="Cambria Math"/>
                        </a:rPr>
                        <m:t> </m:t>
                      </m:r>
                      <m:r>
                        <m:rPr>
                          <m:sty m:val="p"/>
                        </m:rPr>
                        <a:rPr lang="en-US" altLang="zh-TW" b="0" i="0" dirty="0" smtClean="0">
                          <a:solidFill>
                            <a:prstClr val="black"/>
                          </a:solidFill>
                          <a:latin typeface="Cambria Math"/>
                        </a:rPr>
                        <m:t>share</m:t>
                      </m:r>
                      <m:r>
                        <a:rPr lang="en-US" altLang="zh-TW" b="0" i="0" dirty="0" smtClean="0">
                          <a:solidFill>
                            <a:prstClr val="black"/>
                          </a:solidFill>
                          <a:latin typeface="Cambria Math"/>
                        </a:rPr>
                        <m:t>=</m:t>
                      </m:r>
                      <m:f>
                        <m:fPr>
                          <m:ctrlPr>
                            <a:rPr lang="en-US" altLang="zh-TW" b="0" i="1" smtClean="0">
                              <a:solidFill>
                                <a:prstClr val="black"/>
                              </a:solidFill>
                              <a:latin typeface="Cambria Math"/>
                            </a:rPr>
                          </m:ctrlPr>
                        </m:fPr>
                        <m:num>
                          <m:sSub>
                            <m:sSubPr>
                              <m:ctrlPr>
                                <a:rPr lang="en-US" altLang="zh-TW" i="1">
                                  <a:solidFill>
                                    <a:prstClr val="black"/>
                                  </a:solidFill>
                                  <a:latin typeface="Cambria Math"/>
                                </a:rPr>
                              </m:ctrlPr>
                            </m:sSubPr>
                            <m:e>
                              <m:r>
                                <m:rPr>
                                  <m:sty m:val="p"/>
                                </m:rPr>
                                <a:rPr lang="zh-TW" altLang="en-US" i="0">
                                  <a:solidFill>
                                    <a:prstClr val="black"/>
                                  </a:solidFill>
                                  <a:latin typeface="Cambria Math"/>
                                </a:rPr>
                                <m:t>δ</m:t>
                              </m:r>
                            </m:e>
                            <m:sub>
                              <m:r>
                                <m:rPr>
                                  <m:sty m:val="p"/>
                                </m:rPr>
                                <a:rPr lang="en-US" altLang="zh-TW" i="0">
                                  <a:solidFill>
                                    <a:prstClr val="black"/>
                                  </a:solidFill>
                                  <a:latin typeface="Cambria Math"/>
                                </a:rPr>
                                <m:t>t</m:t>
                              </m:r>
                            </m:sub>
                          </m:sSub>
                          <m:r>
                            <a:rPr lang="en-US" altLang="zh-TW" b="0" i="0" smtClean="0">
                              <a:solidFill>
                                <a:prstClr val="black"/>
                              </a:solidFill>
                              <a:latin typeface="Cambria Math"/>
                            </a:rPr>
                            <m:t>−</m:t>
                          </m:r>
                          <m:r>
                            <m:rPr>
                              <m:sty m:val="p"/>
                            </m:rPr>
                            <a:rPr lang="en-US" altLang="zh-TW" b="0" i="0" smtClean="0">
                              <a:solidFill>
                                <a:prstClr val="black"/>
                              </a:solidFill>
                              <a:latin typeface="Cambria Math"/>
                            </a:rPr>
                            <m:t>Coupon</m:t>
                          </m:r>
                        </m:num>
                        <m:den>
                          <m:r>
                            <m:rPr>
                              <m:sty m:val="p"/>
                            </m:rPr>
                            <a:rPr lang="en-US" altLang="zh-TW" b="0" i="0" smtClean="0">
                              <a:solidFill>
                                <a:prstClr val="black"/>
                              </a:solidFill>
                              <a:latin typeface="Cambria Math"/>
                            </a:rPr>
                            <m:t>outstanding</m:t>
                          </m:r>
                          <m:r>
                            <a:rPr lang="en-US" altLang="zh-TW" b="0" i="0" smtClean="0">
                              <a:solidFill>
                                <a:prstClr val="black"/>
                              </a:solidFill>
                              <a:latin typeface="Cambria Math"/>
                            </a:rPr>
                            <m:t> </m:t>
                          </m:r>
                          <m:r>
                            <m:rPr>
                              <m:sty m:val="p"/>
                            </m:rPr>
                            <a:rPr lang="en-US" altLang="zh-TW" b="0" i="0" smtClean="0">
                              <a:solidFill>
                                <a:prstClr val="black"/>
                              </a:solidFill>
                              <a:latin typeface="Cambria Math"/>
                            </a:rPr>
                            <m:t>share</m:t>
                          </m:r>
                        </m:den>
                      </m:f>
                    </m:oMath>
                  </m:oMathPara>
                </a14:m>
                <a:endParaRPr lang="en-US" altLang="zh-TW" dirty="0" smtClean="0"/>
              </a:p>
              <a:p>
                <a:pPr algn="ctr"/>
                <a:endParaRPr lang="en-US" altLang="zh-TW" b="0" dirty="0" smtClean="0">
                  <a:latin typeface="Cambria Math"/>
                </a:endParaRPr>
              </a:p>
              <a:p>
                <a:pPr algn="ctr"/>
                <a14:m>
                  <m:oMathPara xmlns:m="http://schemas.openxmlformats.org/officeDocument/2006/math">
                    <m:oMathParaPr>
                      <m:jc m:val="center"/>
                    </m:oMathParaPr>
                    <m:oMath xmlns:m="http://schemas.openxmlformats.org/officeDocument/2006/math">
                      <m:r>
                        <m:rPr>
                          <m:sty m:val="p"/>
                        </m:rPr>
                        <a:rPr lang="en-US" altLang="zh-TW" b="0" i="0" smtClean="0">
                          <a:latin typeface="Cambria Math"/>
                        </a:rPr>
                        <m:t>if</m:t>
                      </m:r>
                      <m:r>
                        <a:rPr lang="en-US" altLang="zh-TW" b="0" i="0" smtClean="0">
                          <a:latin typeface="Cambria Math"/>
                        </a:rPr>
                        <m:t> </m:t>
                      </m:r>
                      <m:r>
                        <m:rPr>
                          <m:sty m:val="p"/>
                        </m:rPr>
                        <a:rPr lang="en-US" altLang="zh-TW" b="0" i="0" smtClean="0">
                          <a:latin typeface="Cambria Math"/>
                        </a:rPr>
                        <m:t>positive</m:t>
                      </m:r>
                      <m:r>
                        <a:rPr lang="en-US" altLang="zh-TW" b="0" i="0" smtClean="0">
                          <a:latin typeface="Cambria Math"/>
                        </a:rPr>
                        <m:t> ; </m:t>
                      </m:r>
                      <m:r>
                        <a:rPr lang="zh-TW" altLang="en-US" i="0">
                          <a:latin typeface="Cambria Math"/>
                        </a:rPr>
                        <m:t>將有足夠的能力發放股利</m:t>
                      </m:r>
                    </m:oMath>
                  </m:oMathPara>
                </a14:m>
                <a:endParaRPr lang="en-US" altLang="zh-TW" dirty="0" smtClean="0"/>
              </a:p>
              <a:p>
                <a:pPr algn="ctr"/>
                <a14:m>
                  <m:oMathPara xmlns:m="http://schemas.openxmlformats.org/officeDocument/2006/math">
                    <m:oMathParaPr>
                      <m:jc m:val="center"/>
                    </m:oMathParaPr>
                    <m:oMath xmlns:m="http://schemas.openxmlformats.org/officeDocument/2006/math">
                      <m:r>
                        <m:rPr>
                          <m:sty m:val="p"/>
                        </m:rPr>
                        <a:rPr lang="en-US" altLang="zh-TW" i="0">
                          <a:latin typeface="Cambria Math"/>
                        </a:rPr>
                        <m:t>if</m:t>
                      </m:r>
                      <m:r>
                        <a:rPr lang="en-US" altLang="zh-TW" i="0">
                          <a:latin typeface="Cambria Math"/>
                        </a:rPr>
                        <m:t> </m:t>
                      </m:r>
                      <m:r>
                        <m:rPr>
                          <m:sty m:val="p"/>
                        </m:rPr>
                        <a:rPr lang="en-US" altLang="zh-TW" b="0" i="0" smtClean="0">
                          <a:latin typeface="Cambria Math"/>
                        </a:rPr>
                        <m:t>neg</m:t>
                      </m:r>
                      <m:r>
                        <m:rPr>
                          <m:sty m:val="p"/>
                        </m:rPr>
                        <a:rPr lang="en-US" altLang="zh-TW" i="0">
                          <a:latin typeface="Cambria Math"/>
                        </a:rPr>
                        <m:t>tive</m:t>
                      </m:r>
                      <m:r>
                        <a:rPr lang="en-US" altLang="zh-TW" b="0" i="0" smtClean="0">
                          <a:latin typeface="Cambria Math"/>
                        </a:rPr>
                        <m:t> ; </m:t>
                      </m:r>
                      <m:r>
                        <a:rPr lang="zh-TW" altLang="en-US" i="0">
                          <a:latin typeface="Cambria Math"/>
                        </a:rPr>
                        <m:t>股東則需要再出資來填補債務</m:t>
                      </m:r>
                    </m:oMath>
                  </m:oMathPara>
                </a14:m>
                <a:endParaRPr lang="en-US" altLang="zh-TW" dirty="0" smtClean="0"/>
              </a:p>
              <a:p>
                <a:pPr algn="ctr"/>
                <a:endParaRPr lang="en-US" altLang="zh-TW" dirty="0" smtClean="0"/>
              </a:p>
              <a:p>
                <a:pPr algn="ctr"/>
                <a:endParaRPr lang="en-US" altLang="zh-TW" dirty="0" smtClean="0">
                  <a:solidFill>
                    <a:prstClr val="black"/>
                  </a:solidFill>
                  <a:latin typeface="Cambria Math"/>
                </a:endParaRPr>
              </a:p>
              <a:p>
                <a:pPr algn="ctr"/>
                <a14:m>
                  <m:oMathPara xmlns:m="http://schemas.openxmlformats.org/officeDocument/2006/math">
                    <m:oMathParaPr>
                      <m:jc m:val="left"/>
                    </m:oMathParaPr>
                    <m:oMath xmlns:m="http://schemas.openxmlformats.org/officeDocument/2006/math">
                      <m:r>
                        <m:rPr>
                          <m:sty m:val="p"/>
                        </m:rPr>
                        <a:rPr lang="en-US" altLang="zh-TW" i="0" dirty="0">
                          <a:solidFill>
                            <a:prstClr val="black"/>
                          </a:solidFill>
                          <a:latin typeface="Cambria Math"/>
                        </a:rPr>
                        <m:t>Dividend</m:t>
                      </m:r>
                      <m:r>
                        <a:rPr lang="en-US" altLang="zh-TW" b="0" i="0" dirty="0" smtClean="0">
                          <a:solidFill>
                            <a:prstClr val="black"/>
                          </a:solidFill>
                          <a:latin typeface="Cambria Math"/>
                        </a:rPr>
                        <m:t> </m:t>
                      </m:r>
                      <m:r>
                        <m:rPr>
                          <m:sty m:val="p"/>
                        </m:rPr>
                        <a:rPr lang="en-US" altLang="zh-TW" b="0" i="0" dirty="0" smtClean="0">
                          <a:solidFill>
                            <a:prstClr val="black"/>
                          </a:solidFill>
                          <a:latin typeface="Cambria Math"/>
                        </a:rPr>
                        <m:t>per</m:t>
                      </m:r>
                      <m:r>
                        <a:rPr lang="en-US" altLang="zh-TW" b="0" i="0" dirty="0" smtClean="0">
                          <a:solidFill>
                            <a:prstClr val="black"/>
                          </a:solidFill>
                          <a:latin typeface="Cambria Math"/>
                        </a:rPr>
                        <m:t> </m:t>
                      </m:r>
                      <m:r>
                        <m:rPr>
                          <m:sty m:val="p"/>
                        </m:rPr>
                        <a:rPr lang="en-US" altLang="zh-TW" b="0" i="0" dirty="0" smtClean="0">
                          <a:solidFill>
                            <a:prstClr val="black"/>
                          </a:solidFill>
                          <a:latin typeface="Cambria Math"/>
                        </a:rPr>
                        <m:t>share</m:t>
                      </m:r>
                      <m:r>
                        <a:rPr lang="en-US" altLang="zh-TW" i="0" dirty="0">
                          <a:solidFill>
                            <a:prstClr val="black"/>
                          </a:solidFill>
                          <a:latin typeface="Cambria Math"/>
                        </a:rPr>
                        <m:t>=</m:t>
                      </m:r>
                      <m:f>
                        <m:fPr>
                          <m:ctrlPr>
                            <a:rPr lang="en-US" altLang="zh-TW" b="0" i="1" smtClean="0">
                              <a:solidFill>
                                <a:prstClr val="black"/>
                              </a:solidFill>
                              <a:latin typeface="Cambria Math"/>
                            </a:rPr>
                          </m:ctrlPr>
                        </m:fPr>
                        <m:num>
                          <m:sSub>
                            <m:sSubPr>
                              <m:ctrlPr>
                                <a:rPr lang="en-US" altLang="zh-TW" i="1">
                                  <a:solidFill>
                                    <a:prstClr val="black"/>
                                  </a:solidFill>
                                  <a:latin typeface="Cambria Math"/>
                                </a:rPr>
                              </m:ctrlPr>
                            </m:sSubPr>
                            <m:e>
                              <m:r>
                                <m:rPr>
                                  <m:sty m:val="p"/>
                                </m:rPr>
                                <a:rPr lang="zh-TW" altLang="en-US" i="0">
                                  <a:solidFill>
                                    <a:prstClr val="black"/>
                                  </a:solidFill>
                                  <a:latin typeface="Cambria Math"/>
                                </a:rPr>
                                <m:t>δ</m:t>
                              </m:r>
                            </m:e>
                            <m:sub>
                              <m:r>
                                <m:rPr>
                                  <m:sty m:val="p"/>
                                </m:rPr>
                                <a:rPr lang="en-US" altLang="zh-TW" i="0">
                                  <a:solidFill>
                                    <a:prstClr val="black"/>
                                  </a:solidFill>
                                  <a:latin typeface="Cambria Math"/>
                                </a:rPr>
                                <m:t>t</m:t>
                              </m:r>
                            </m:sub>
                          </m:sSub>
                          <m:r>
                            <a:rPr lang="en-US" altLang="zh-TW" i="0">
                              <a:solidFill>
                                <a:prstClr val="black"/>
                              </a:solidFill>
                              <a:latin typeface="Cambria Math"/>
                            </a:rPr>
                            <m:t>−</m:t>
                          </m:r>
                          <m:r>
                            <m:rPr>
                              <m:sty m:val="p"/>
                            </m:rPr>
                            <a:rPr lang="en-US" altLang="zh-TW" b="0" i="0" smtClean="0">
                              <a:solidFill>
                                <a:prstClr val="black"/>
                              </a:solidFill>
                              <a:latin typeface="Cambria Math"/>
                            </a:rPr>
                            <m:t>Total</m:t>
                          </m:r>
                          <m:r>
                            <a:rPr lang="en-US" altLang="zh-TW" b="0" i="0" smtClean="0">
                              <a:solidFill>
                                <a:prstClr val="black"/>
                              </a:solidFill>
                              <a:latin typeface="Cambria Math"/>
                            </a:rPr>
                            <m:t> </m:t>
                          </m:r>
                          <m:r>
                            <m:rPr>
                              <m:sty m:val="p"/>
                            </m:rPr>
                            <a:rPr lang="en-US" altLang="zh-TW" i="0">
                              <a:solidFill>
                                <a:prstClr val="black"/>
                              </a:solidFill>
                              <a:latin typeface="Cambria Math"/>
                            </a:rPr>
                            <m:t>Coupon</m:t>
                          </m:r>
                        </m:num>
                        <m:den>
                          <m:r>
                            <m:rPr>
                              <m:sty m:val="p"/>
                            </m:rPr>
                            <a:rPr lang="en-US" altLang="zh-TW" b="0" i="0" smtClean="0">
                              <a:solidFill>
                                <a:prstClr val="black"/>
                              </a:solidFill>
                              <a:latin typeface="Cambria Math"/>
                            </a:rPr>
                            <m:t>outstanding</m:t>
                          </m:r>
                          <m:r>
                            <a:rPr lang="en-US" altLang="zh-TW" b="0" i="0" smtClean="0">
                              <a:solidFill>
                                <a:prstClr val="black"/>
                              </a:solidFill>
                              <a:latin typeface="Cambria Math"/>
                            </a:rPr>
                            <m:t> </m:t>
                          </m:r>
                          <m:r>
                            <m:rPr>
                              <m:sty m:val="p"/>
                            </m:rPr>
                            <a:rPr lang="en-US" altLang="zh-TW" b="0" i="0" smtClean="0">
                              <a:solidFill>
                                <a:prstClr val="black"/>
                              </a:solidFill>
                              <a:latin typeface="Cambria Math"/>
                            </a:rPr>
                            <m:t>share</m:t>
                          </m:r>
                        </m:den>
                      </m:f>
                    </m:oMath>
                  </m:oMathPara>
                </a14:m>
                <a:endParaRPr lang="en-US" altLang="zh-TW" b="0" dirty="0" smtClean="0">
                  <a:latin typeface="Cambria Math"/>
                </a:endParaRPr>
              </a:p>
              <a:p>
                <a:pPr algn="ctr"/>
                <a:endParaRPr lang="en-US" altLang="zh-TW" b="0" dirty="0" smtClean="0">
                  <a:latin typeface="Cambria Math"/>
                </a:endParaRPr>
              </a:p>
              <a:p>
                <a:pPr/>
                <a14:m>
                  <m:oMathPara xmlns:m="http://schemas.openxmlformats.org/officeDocument/2006/math">
                    <m:oMathParaPr>
                      <m:jc m:val="left"/>
                    </m:oMathParaPr>
                    <m:oMath xmlns:m="http://schemas.openxmlformats.org/officeDocument/2006/math">
                      <m:r>
                        <a:rPr lang="en-US" altLang="zh-TW" b="0" i="0" smtClean="0">
                          <a:latin typeface="Cambria Math"/>
                        </a:rPr>
                        <m:t>=</m:t>
                      </m:r>
                      <m:f>
                        <m:fPr>
                          <m:ctrlPr>
                            <a:rPr lang="en-US" altLang="zh-TW" b="0" i="1" smtClean="0">
                              <a:solidFill>
                                <a:prstClr val="black"/>
                              </a:solidFill>
                              <a:latin typeface="Cambria Math"/>
                            </a:rPr>
                          </m:ctrlPr>
                        </m:fPr>
                        <m:num>
                          <m:sSub>
                            <m:sSubPr>
                              <m:ctrlPr>
                                <a:rPr lang="en-US" altLang="zh-TW" i="1">
                                  <a:solidFill>
                                    <a:prstClr val="black"/>
                                  </a:solidFill>
                                  <a:latin typeface="Cambria Math"/>
                                </a:rPr>
                              </m:ctrlPr>
                            </m:sSubPr>
                            <m:e>
                              <m:r>
                                <m:rPr>
                                  <m:sty m:val="p"/>
                                </m:rPr>
                                <a:rPr lang="zh-TW" altLang="en-US" i="0">
                                  <a:solidFill>
                                    <a:prstClr val="black"/>
                                  </a:solidFill>
                                  <a:latin typeface="Cambria Math"/>
                                </a:rPr>
                                <m:t>δ</m:t>
                              </m:r>
                            </m:e>
                            <m:sub>
                              <m:r>
                                <m:rPr>
                                  <m:sty m:val="p"/>
                                </m:rPr>
                                <a:rPr lang="en-US" altLang="zh-TW" i="0">
                                  <a:solidFill>
                                    <a:prstClr val="black"/>
                                  </a:solidFill>
                                  <a:latin typeface="Cambria Math"/>
                                </a:rPr>
                                <m:t>t</m:t>
                              </m:r>
                            </m:sub>
                          </m:sSub>
                          <m:r>
                            <a:rPr lang="en-US" altLang="zh-TW" b="0" i="0" smtClean="0">
                              <a:solidFill>
                                <a:prstClr val="black"/>
                              </a:solidFill>
                              <a:latin typeface="Cambria Math"/>
                            </a:rPr>
                            <m:t>−</m:t>
                          </m:r>
                          <m:r>
                            <m:rPr>
                              <m:sty m:val="p"/>
                            </m:rPr>
                            <a:rPr lang="en-US" altLang="zh-TW" b="0" i="0" smtClean="0">
                              <a:solidFill>
                                <a:prstClr val="black"/>
                              </a:solidFill>
                              <a:latin typeface="Cambria Math"/>
                            </a:rPr>
                            <m:t>StraightBond</m:t>
                          </m:r>
                          <m:r>
                            <a:rPr lang="en-US" altLang="zh-TW" b="0" i="0" smtClean="0">
                              <a:solidFill>
                                <a:prstClr val="black"/>
                              </a:solidFill>
                              <a:latin typeface="Cambria Math"/>
                            </a:rPr>
                            <m:t> </m:t>
                          </m:r>
                          <m:r>
                            <m:rPr>
                              <m:sty m:val="p"/>
                            </m:rPr>
                            <a:rPr lang="en-US" altLang="zh-TW" b="0" i="0" smtClean="0">
                              <a:solidFill>
                                <a:prstClr val="black"/>
                              </a:solidFill>
                              <a:latin typeface="Cambria Math"/>
                            </a:rPr>
                            <m:t>Coupon</m:t>
                          </m:r>
                          <m:r>
                            <a:rPr lang="en-US" altLang="zh-TW" b="0" i="0" smtClean="0">
                              <a:solidFill>
                                <a:prstClr val="black"/>
                              </a:solidFill>
                              <a:latin typeface="Cambria Math"/>
                            </a:rPr>
                            <m:t> −</m:t>
                          </m:r>
                          <m:r>
                            <m:rPr>
                              <m:sty m:val="p"/>
                            </m:rPr>
                            <a:rPr lang="en-US" altLang="zh-TW" b="0" i="0" smtClean="0">
                              <a:solidFill>
                                <a:prstClr val="black"/>
                              </a:solidFill>
                              <a:latin typeface="Cambria Math"/>
                            </a:rPr>
                            <m:t>ConvertibleBond</m:t>
                          </m:r>
                          <m:r>
                            <a:rPr lang="en-US" altLang="zh-TW" b="0" i="0" smtClean="0">
                              <a:solidFill>
                                <a:prstClr val="black"/>
                              </a:solidFill>
                              <a:latin typeface="Cambria Math"/>
                            </a:rPr>
                            <m:t> </m:t>
                          </m:r>
                          <m:r>
                            <m:rPr>
                              <m:sty m:val="p"/>
                            </m:rPr>
                            <a:rPr lang="en-US" altLang="zh-TW" b="0" i="0" smtClean="0">
                              <a:solidFill>
                                <a:prstClr val="black"/>
                              </a:solidFill>
                              <a:latin typeface="Cambria Math"/>
                            </a:rPr>
                            <m:t>Coupon</m:t>
                          </m:r>
                        </m:num>
                        <m:den>
                          <m:r>
                            <m:rPr>
                              <m:sty m:val="p"/>
                            </m:rPr>
                            <a:rPr lang="en-US" altLang="zh-TW" b="0" i="0" smtClean="0">
                              <a:solidFill>
                                <a:prstClr val="black"/>
                              </a:solidFill>
                              <a:latin typeface="Cambria Math"/>
                            </a:rPr>
                            <m:t>outstanding</m:t>
                          </m:r>
                          <m:r>
                            <a:rPr lang="en-US" altLang="zh-TW" b="0" i="0" smtClean="0">
                              <a:solidFill>
                                <a:prstClr val="black"/>
                              </a:solidFill>
                              <a:latin typeface="Cambria Math"/>
                            </a:rPr>
                            <m:t> </m:t>
                          </m:r>
                          <m:r>
                            <m:rPr>
                              <m:sty m:val="p"/>
                            </m:rPr>
                            <a:rPr lang="en-US" altLang="zh-TW" b="0" i="0" smtClean="0">
                              <a:solidFill>
                                <a:prstClr val="black"/>
                              </a:solidFill>
                              <a:latin typeface="Cambria Math"/>
                            </a:rPr>
                            <m:t>share</m:t>
                          </m:r>
                        </m:den>
                      </m:f>
                    </m:oMath>
                  </m:oMathPara>
                </a14:m>
                <a:endParaRPr lang="en-US" altLang="zh-TW" b="0" dirty="0" smtClean="0">
                  <a:latin typeface="Cambria Math"/>
                </a:endParaRPr>
              </a:p>
              <a:p>
                <a:endParaRPr lang="en-US" altLang="zh-TW" b="0" dirty="0" smtClean="0">
                  <a:latin typeface="Cambria Math"/>
                </a:endParaRPr>
              </a:p>
              <a:p>
                <a:pPr/>
                <a14:m>
                  <m:oMathPara xmlns:m="http://schemas.openxmlformats.org/officeDocument/2006/math">
                    <m:oMathParaPr>
                      <m:jc m:val="left"/>
                    </m:oMathParaPr>
                    <m:oMath xmlns:m="http://schemas.openxmlformats.org/officeDocument/2006/math">
                      <m:r>
                        <a:rPr lang="en-US" altLang="zh-TW" b="0" i="0" smtClean="0">
                          <a:latin typeface="Cambria Math"/>
                        </a:rPr>
                        <m:t>=</m:t>
                      </m:r>
                      <m:f>
                        <m:fPr>
                          <m:ctrlPr>
                            <a:rPr lang="en-US" altLang="zh-TW" b="0" i="1" smtClean="0">
                              <a:latin typeface="Cambria Math"/>
                            </a:rPr>
                          </m:ctrlPr>
                        </m:fPr>
                        <m:num>
                          <m:sSub>
                            <m:sSubPr>
                              <m:ctrlPr>
                                <a:rPr lang="en-US" altLang="zh-TW" i="1">
                                  <a:solidFill>
                                    <a:prstClr val="black"/>
                                  </a:solidFill>
                                  <a:latin typeface="Cambria Math"/>
                                </a:rPr>
                              </m:ctrlPr>
                            </m:sSubPr>
                            <m:e>
                              <m:r>
                                <m:rPr>
                                  <m:sty m:val="p"/>
                                </m:rPr>
                                <a:rPr lang="zh-TW" altLang="en-US" i="0">
                                  <a:solidFill>
                                    <a:prstClr val="black"/>
                                  </a:solidFill>
                                  <a:latin typeface="Cambria Math"/>
                                </a:rPr>
                                <m:t>δ</m:t>
                              </m:r>
                            </m:e>
                            <m:sub>
                              <m:r>
                                <m:rPr>
                                  <m:sty m:val="p"/>
                                </m:rPr>
                                <a:rPr lang="en-US" altLang="zh-TW" i="0">
                                  <a:solidFill>
                                    <a:prstClr val="black"/>
                                  </a:solidFill>
                                  <a:latin typeface="Cambria Math"/>
                                </a:rPr>
                                <m:t>t</m:t>
                              </m:r>
                            </m:sub>
                          </m:sSub>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F</m:t>
                              </m:r>
                            </m:e>
                            <m:sub>
                              <m:r>
                                <m:rPr>
                                  <m:sty m:val="p"/>
                                </m:rPr>
                                <a:rPr lang="en-US" altLang="zh-TW" b="0" i="0" smtClean="0">
                                  <a:solidFill>
                                    <a:prstClr val="black"/>
                                  </a:solidFill>
                                  <a:latin typeface="Cambria Math"/>
                                </a:rPr>
                                <m:t>B</m:t>
                              </m:r>
                            </m:sub>
                          </m:sSub>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C</m:t>
                              </m:r>
                            </m:e>
                            <m:sub>
                              <m:r>
                                <m:rPr>
                                  <m:sty m:val="p"/>
                                </m:rPr>
                                <a:rPr lang="en-US" altLang="zh-TW" b="0" i="0" smtClean="0">
                                  <a:solidFill>
                                    <a:prstClr val="black"/>
                                  </a:solidFill>
                                  <a:latin typeface="Cambria Math"/>
                                </a:rPr>
                                <m:t>B</m:t>
                              </m:r>
                            </m:sub>
                          </m:sSub>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N</m:t>
                              </m:r>
                            </m:e>
                            <m:sub>
                              <m:r>
                                <m:rPr>
                                  <m:sty m:val="p"/>
                                </m:rPr>
                                <a:rPr lang="en-US" altLang="zh-TW" b="0" i="0" smtClean="0">
                                  <a:solidFill>
                                    <a:prstClr val="black"/>
                                  </a:solidFill>
                                  <a:latin typeface="Cambria Math"/>
                                </a:rPr>
                                <m:t>B</m:t>
                              </m:r>
                            </m:sub>
                          </m:sSub>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F</m:t>
                              </m:r>
                            </m:e>
                            <m:sub>
                              <m:r>
                                <m:rPr>
                                  <m:sty m:val="p"/>
                                </m:rPr>
                                <a:rPr lang="en-US" altLang="zh-TW" b="0" i="0" smtClean="0">
                                  <a:solidFill>
                                    <a:prstClr val="black"/>
                                  </a:solidFill>
                                  <a:latin typeface="Cambria Math"/>
                                </a:rPr>
                                <m:t>C</m:t>
                              </m:r>
                            </m:sub>
                          </m:sSub>
                          <m:r>
                            <a:rPr lang="en-US" altLang="zh-TW" b="0" i="0" smtClean="0">
                              <a:solidFill>
                                <a:prstClr val="black"/>
                              </a:solidFill>
                              <a:latin typeface="Cambria Math"/>
                            </a:rPr>
                            <m:t>∗</m:t>
                          </m:r>
                          <m:d>
                            <m:dPr>
                              <m:ctrlPr>
                                <a:rPr lang="en-US" altLang="zh-TW" b="0" i="1" smtClean="0">
                                  <a:solidFill>
                                    <a:prstClr val="black"/>
                                  </a:solidFill>
                                  <a:latin typeface="Cambria Math"/>
                                </a:rPr>
                              </m:ctrlPr>
                            </m:dPr>
                            <m:e>
                              <m:r>
                                <a:rPr lang="en-US" altLang="zh-TW" b="0" i="0" smtClean="0">
                                  <a:solidFill>
                                    <a:prstClr val="black"/>
                                  </a:solidFill>
                                  <a:latin typeface="Cambria Math"/>
                                </a:rPr>
                                <m:t>1−</m:t>
                              </m:r>
                              <m:r>
                                <m:rPr>
                                  <m:sty m:val="p"/>
                                </m:rPr>
                                <a:rPr lang="en-US" altLang="zh-TW" b="0" i="0" smtClean="0">
                                  <a:solidFill>
                                    <a:prstClr val="black"/>
                                  </a:solidFill>
                                  <a:latin typeface="Cambria Math"/>
                                </a:rPr>
                                <m:t>y</m:t>
                              </m:r>
                            </m:e>
                          </m:d>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C</m:t>
                              </m:r>
                            </m:e>
                            <m:sub>
                              <m:r>
                                <m:rPr>
                                  <m:sty m:val="p"/>
                                </m:rPr>
                                <a:rPr lang="en-US" altLang="zh-TW" b="0" i="0" smtClean="0">
                                  <a:solidFill>
                                    <a:prstClr val="black"/>
                                  </a:solidFill>
                                  <a:latin typeface="Cambria Math"/>
                                </a:rPr>
                                <m:t>C</m:t>
                              </m:r>
                            </m:sub>
                          </m:sSub>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N</m:t>
                              </m:r>
                            </m:e>
                            <m:sub>
                              <m:r>
                                <m:rPr>
                                  <m:sty m:val="p"/>
                                </m:rPr>
                                <a:rPr lang="en-US" altLang="zh-TW" b="0" i="0" smtClean="0">
                                  <a:solidFill>
                                    <a:prstClr val="black"/>
                                  </a:solidFill>
                                  <a:latin typeface="Cambria Math"/>
                                </a:rPr>
                                <m:t>C</m:t>
                              </m:r>
                            </m:sub>
                          </m:sSub>
                        </m:num>
                        <m:den>
                          <m:sSub>
                            <m:sSubPr>
                              <m:ctrlPr>
                                <a:rPr lang="en-US" altLang="zh-TW" b="0" i="1" smtClean="0">
                                  <a:latin typeface="Cambria Math"/>
                                </a:rPr>
                              </m:ctrlPr>
                            </m:sSubPr>
                            <m:e>
                              <m:r>
                                <m:rPr>
                                  <m:sty m:val="p"/>
                                </m:rPr>
                                <a:rPr lang="en-US" altLang="zh-TW" b="0" i="0" smtClean="0">
                                  <a:latin typeface="Cambria Math"/>
                                </a:rPr>
                                <m:t>N</m:t>
                              </m:r>
                            </m:e>
                            <m:sub>
                              <m:r>
                                <a:rPr lang="en-US" altLang="zh-TW" b="0" i="0" smtClean="0">
                                  <a:latin typeface="Cambria Math"/>
                                </a:rPr>
                                <m:t>0</m:t>
                              </m:r>
                            </m:sub>
                          </m:sSub>
                          <m:r>
                            <a:rPr lang="en-US" altLang="zh-TW" b="0" i="0" smtClean="0">
                              <a:latin typeface="Cambria Math"/>
                            </a:rPr>
                            <m:t>+</m:t>
                          </m:r>
                          <m:r>
                            <m:rPr>
                              <m:sty m:val="p"/>
                            </m:rPr>
                            <a:rPr lang="zh-TW" altLang="en-US" b="0" i="0" smtClean="0">
                              <a:latin typeface="Cambria Math"/>
                            </a:rPr>
                            <m:t>γ</m:t>
                          </m:r>
                          <m:r>
                            <a:rPr lang="en-US" altLang="zh-TW" b="0" i="0" smtClean="0">
                              <a:latin typeface="Cambria Math"/>
                            </a:rPr>
                            <m:t>∗</m:t>
                          </m:r>
                          <m:r>
                            <m:rPr>
                              <m:sty m:val="p"/>
                            </m:rPr>
                            <a:rPr lang="en-US" altLang="zh-TW" b="0" i="0" smtClean="0">
                              <a:latin typeface="Cambria Math"/>
                            </a:rPr>
                            <m:t>y</m:t>
                          </m:r>
                        </m:den>
                      </m:f>
                    </m:oMath>
                  </m:oMathPara>
                </a14:m>
                <a:endParaRPr lang="en-US" altLang="zh-TW" b="0" dirty="0" smtClean="0"/>
              </a:p>
              <a:p>
                <a:endParaRPr lang="en-US" altLang="zh-TW" b="0" dirty="0" smtClean="0"/>
              </a:p>
              <a:p>
                <a:pPr/>
                <a14:m>
                  <m:oMathPara xmlns:m="http://schemas.openxmlformats.org/officeDocument/2006/math">
                    <m:oMathParaPr>
                      <m:jc m:val="left"/>
                    </m:oMathParaPr>
                    <m:oMath xmlns:m="http://schemas.openxmlformats.org/officeDocument/2006/math">
                      <m:r>
                        <a:rPr lang="en-US" altLang="zh-TW" b="0" i="0" smtClean="0">
                          <a:latin typeface="Cambria Math"/>
                        </a:rPr>
                        <m:t>=</m:t>
                      </m:r>
                      <m:f>
                        <m:fPr>
                          <m:ctrlPr>
                            <a:rPr lang="en-US" altLang="zh-TW" b="0" i="1" smtClean="0">
                              <a:latin typeface="Cambria Math"/>
                            </a:rPr>
                          </m:ctrlPr>
                        </m:fPr>
                        <m:num>
                          <m:sSub>
                            <m:sSubPr>
                              <m:ctrlPr>
                                <a:rPr lang="en-US" altLang="zh-TW" i="1">
                                  <a:latin typeface="Cambria Math"/>
                                </a:rPr>
                              </m:ctrlPr>
                            </m:sSubPr>
                            <m:e>
                              <m:r>
                                <m:rPr>
                                  <m:sty m:val="p"/>
                                </m:rPr>
                                <a:rPr lang="en-US" altLang="zh-TW" i="0">
                                  <a:latin typeface="Cambria Math"/>
                                </a:rPr>
                                <m:t>V</m:t>
                              </m:r>
                            </m:e>
                            <m:sub>
                              <m:r>
                                <m:rPr>
                                  <m:sty m:val="p"/>
                                </m:rPr>
                                <a:rPr lang="en-US" altLang="zh-TW" i="0">
                                  <a:latin typeface="Cambria Math"/>
                                </a:rPr>
                                <m:t>t</m:t>
                              </m:r>
                            </m:sub>
                          </m:sSub>
                          <m:r>
                            <m:rPr>
                              <m:nor/>
                            </m:rPr>
                            <a:rPr lang="en-US" altLang="zh-TW" dirty="0"/>
                            <m:t>(</m:t>
                          </m:r>
                          <m:sSup>
                            <m:sSupPr>
                              <m:ctrlPr>
                                <a:rPr lang="en-US" altLang="zh-TW" i="1">
                                  <a:latin typeface="Cambria Math"/>
                                </a:rPr>
                              </m:ctrlPr>
                            </m:sSupPr>
                            <m:e>
                              <m:r>
                                <m:rPr>
                                  <m:sty m:val="p"/>
                                </m:rPr>
                                <a:rPr lang="en-US" altLang="zh-TW" i="0">
                                  <a:latin typeface="Cambria Math"/>
                                </a:rPr>
                                <m:t>e</m:t>
                              </m:r>
                            </m:e>
                            <m:sup>
                              <m:r>
                                <m:rPr>
                                  <m:sty m:val="p"/>
                                </m:rPr>
                                <a:rPr lang="en-US" altLang="zh-TW" i="0">
                                  <a:latin typeface="Cambria Math"/>
                                </a:rPr>
                                <m:t>q</m:t>
                              </m:r>
                              <m:r>
                                <a:rPr lang="en-US" altLang="zh-TW" i="0">
                                  <a:latin typeface="Cambria Math"/>
                                </a:rPr>
                                <m:t>△</m:t>
                              </m:r>
                              <m:r>
                                <m:rPr>
                                  <m:sty m:val="p"/>
                                </m:rPr>
                                <a:rPr lang="en-US" altLang="zh-TW" i="0">
                                  <a:latin typeface="Cambria Math"/>
                                </a:rPr>
                                <m:t>t</m:t>
                              </m:r>
                            </m:sup>
                          </m:sSup>
                          <m:r>
                            <a:rPr lang="en-US" altLang="zh-TW" i="0">
                              <a:latin typeface="Cambria Math"/>
                            </a:rPr>
                            <m:t>−1</m:t>
                          </m:r>
                          <m:r>
                            <m:rPr>
                              <m:nor/>
                            </m:rPr>
                            <a:rPr lang="en-US" altLang="zh-TW" dirty="0"/>
                            <m:t>) </m:t>
                          </m:r>
                          <m:r>
                            <a:rPr lang="en-US" altLang="zh-TW" i="0">
                              <a:solidFill>
                                <a:prstClr val="black"/>
                              </a:solidFill>
                              <a:latin typeface="Cambria Math"/>
                            </a:rPr>
                            <m:t>−</m:t>
                          </m:r>
                          <m:sSub>
                            <m:sSubPr>
                              <m:ctrlPr>
                                <a:rPr lang="en-US" altLang="zh-TW" i="1">
                                  <a:solidFill>
                                    <a:prstClr val="black"/>
                                  </a:solidFill>
                                  <a:latin typeface="Cambria Math"/>
                                </a:rPr>
                              </m:ctrlPr>
                            </m:sSubPr>
                            <m:e>
                              <m:r>
                                <m:rPr>
                                  <m:sty m:val="p"/>
                                </m:rPr>
                                <a:rPr lang="en-US" altLang="zh-TW" i="0">
                                  <a:solidFill>
                                    <a:prstClr val="black"/>
                                  </a:solidFill>
                                  <a:latin typeface="Cambria Math"/>
                                </a:rPr>
                                <m:t>F</m:t>
                              </m:r>
                            </m:e>
                            <m:sub>
                              <m:r>
                                <m:rPr>
                                  <m:sty m:val="p"/>
                                </m:rPr>
                                <a:rPr lang="en-US" altLang="zh-TW" i="0">
                                  <a:solidFill>
                                    <a:prstClr val="black"/>
                                  </a:solidFill>
                                  <a:latin typeface="Cambria Math"/>
                                </a:rPr>
                                <m:t>B</m:t>
                              </m:r>
                            </m:sub>
                          </m:sSub>
                          <m:r>
                            <a:rPr lang="en-US" altLang="zh-TW" i="0">
                              <a:solidFill>
                                <a:prstClr val="black"/>
                              </a:solidFill>
                              <a:latin typeface="Cambria Math"/>
                            </a:rPr>
                            <m:t>∗</m:t>
                          </m:r>
                          <m:sSub>
                            <m:sSubPr>
                              <m:ctrlPr>
                                <a:rPr lang="en-US" altLang="zh-TW" i="1">
                                  <a:solidFill>
                                    <a:prstClr val="black"/>
                                  </a:solidFill>
                                  <a:latin typeface="Cambria Math"/>
                                </a:rPr>
                              </m:ctrlPr>
                            </m:sSubPr>
                            <m:e>
                              <m:r>
                                <m:rPr>
                                  <m:sty m:val="p"/>
                                </m:rPr>
                                <a:rPr lang="en-US" altLang="zh-TW" i="0">
                                  <a:solidFill>
                                    <a:prstClr val="black"/>
                                  </a:solidFill>
                                  <a:latin typeface="Cambria Math"/>
                                </a:rPr>
                                <m:t>C</m:t>
                              </m:r>
                            </m:e>
                            <m:sub>
                              <m:r>
                                <m:rPr>
                                  <m:sty m:val="p"/>
                                </m:rPr>
                                <a:rPr lang="en-US" altLang="zh-TW" i="0">
                                  <a:solidFill>
                                    <a:prstClr val="black"/>
                                  </a:solidFill>
                                  <a:latin typeface="Cambria Math"/>
                                </a:rPr>
                                <m:t>B</m:t>
                              </m:r>
                            </m:sub>
                          </m:sSub>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N</m:t>
                              </m:r>
                            </m:e>
                            <m:sub>
                              <m:r>
                                <m:rPr>
                                  <m:sty m:val="p"/>
                                </m:rPr>
                                <a:rPr lang="en-US" altLang="zh-TW" b="0" i="0" smtClean="0">
                                  <a:solidFill>
                                    <a:prstClr val="black"/>
                                  </a:solidFill>
                                  <a:latin typeface="Cambria Math"/>
                                </a:rPr>
                                <m:t>B</m:t>
                              </m:r>
                            </m:sub>
                          </m:sSub>
                          <m:r>
                            <a:rPr lang="en-US" altLang="zh-TW" i="0">
                              <a:solidFill>
                                <a:prstClr val="black"/>
                              </a:solidFill>
                              <a:latin typeface="Cambria Math"/>
                            </a:rPr>
                            <m:t>−</m:t>
                          </m:r>
                          <m:sSub>
                            <m:sSubPr>
                              <m:ctrlPr>
                                <a:rPr lang="en-US" altLang="zh-TW" i="1">
                                  <a:solidFill>
                                    <a:prstClr val="black"/>
                                  </a:solidFill>
                                  <a:latin typeface="Cambria Math"/>
                                </a:rPr>
                              </m:ctrlPr>
                            </m:sSubPr>
                            <m:e>
                              <m:r>
                                <m:rPr>
                                  <m:sty m:val="p"/>
                                </m:rPr>
                                <a:rPr lang="en-US" altLang="zh-TW" i="0">
                                  <a:solidFill>
                                    <a:prstClr val="black"/>
                                  </a:solidFill>
                                  <a:latin typeface="Cambria Math"/>
                                </a:rPr>
                                <m:t>F</m:t>
                              </m:r>
                            </m:e>
                            <m:sub>
                              <m:r>
                                <m:rPr>
                                  <m:sty m:val="p"/>
                                </m:rPr>
                                <a:rPr lang="en-US" altLang="zh-TW" i="0">
                                  <a:solidFill>
                                    <a:prstClr val="black"/>
                                  </a:solidFill>
                                  <a:latin typeface="Cambria Math"/>
                                </a:rPr>
                                <m:t>C</m:t>
                              </m:r>
                            </m:sub>
                          </m:sSub>
                          <m:r>
                            <a:rPr lang="en-US" altLang="zh-TW" i="0">
                              <a:solidFill>
                                <a:prstClr val="black"/>
                              </a:solidFill>
                              <a:latin typeface="Cambria Math"/>
                            </a:rPr>
                            <m:t>∗</m:t>
                          </m:r>
                          <m:d>
                            <m:dPr>
                              <m:ctrlPr>
                                <a:rPr lang="en-US" altLang="zh-TW" i="1">
                                  <a:solidFill>
                                    <a:prstClr val="black"/>
                                  </a:solidFill>
                                  <a:latin typeface="Cambria Math"/>
                                </a:rPr>
                              </m:ctrlPr>
                            </m:dPr>
                            <m:e>
                              <m:r>
                                <a:rPr lang="en-US" altLang="zh-TW" i="0">
                                  <a:solidFill>
                                    <a:prstClr val="black"/>
                                  </a:solidFill>
                                  <a:latin typeface="Cambria Math"/>
                                </a:rPr>
                                <m:t>1−</m:t>
                              </m:r>
                              <m:r>
                                <m:rPr>
                                  <m:sty m:val="p"/>
                                </m:rPr>
                                <a:rPr lang="en-US" altLang="zh-TW" i="0">
                                  <a:solidFill>
                                    <a:prstClr val="black"/>
                                  </a:solidFill>
                                  <a:latin typeface="Cambria Math"/>
                                </a:rPr>
                                <m:t>y</m:t>
                              </m:r>
                            </m:e>
                          </m:d>
                          <m:r>
                            <a:rPr lang="en-US" altLang="zh-TW" i="0">
                              <a:solidFill>
                                <a:prstClr val="black"/>
                              </a:solidFill>
                              <a:latin typeface="Cambria Math"/>
                            </a:rPr>
                            <m:t>∗</m:t>
                          </m:r>
                          <m:sSub>
                            <m:sSubPr>
                              <m:ctrlPr>
                                <a:rPr lang="en-US" altLang="zh-TW" i="1">
                                  <a:solidFill>
                                    <a:prstClr val="black"/>
                                  </a:solidFill>
                                  <a:latin typeface="Cambria Math"/>
                                </a:rPr>
                              </m:ctrlPr>
                            </m:sSubPr>
                            <m:e>
                              <m:r>
                                <m:rPr>
                                  <m:sty m:val="p"/>
                                </m:rPr>
                                <a:rPr lang="en-US" altLang="zh-TW" i="0">
                                  <a:solidFill>
                                    <a:prstClr val="black"/>
                                  </a:solidFill>
                                  <a:latin typeface="Cambria Math"/>
                                </a:rPr>
                                <m:t>C</m:t>
                              </m:r>
                            </m:e>
                            <m:sub>
                              <m:r>
                                <m:rPr>
                                  <m:sty m:val="p"/>
                                </m:rPr>
                                <a:rPr lang="en-US" altLang="zh-TW" i="0">
                                  <a:solidFill>
                                    <a:prstClr val="black"/>
                                  </a:solidFill>
                                  <a:latin typeface="Cambria Math"/>
                                </a:rPr>
                                <m:t>C</m:t>
                              </m:r>
                            </m:sub>
                          </m:sSub>
                          <m:r>
                            <a:rPr lang="en-US" altLang="zh-TW" b="0" i="0" smtClean="0">
                              <a:solidFill>
                                <a:prstClr val="black"/>
                              </a:solidFill>
                              <a:latin typeface="Cambria Math"/>
                            </a:rPr>
                            <m:t>∗</m:t>
                          </m:r>
                          <m:sSub>
                            <m:sSubPr>
                              <m:ctrlPr>
                                <a:rPr lang="en-US" altLang="zh-TW" b="0" i="1" smtClean="0">
                                  <a:solidFill>
                                    <a:prstClr val="black"/>
                                  </a:solidFill>
                                  <a:latin typeface="Cambria Math"/>
                                </a:rPr>
                              </m:ctrlPr>
                            </m:sSubPr>
                            <m:e>
                              <m:r>
                                <m:rPr>
                                  <m:sty m:val="p"/>
                                </m:rPr>
                                <a:rPr lang="en-US" altLang="zh-TW" b="0" i="0" smtClean="0">
                                  <a:solidFill>
                                    <a:prstClr val="black"/>
                                  </a:solidFill>
                                  <a:latin typeface="Cambria Math"/>
                                </a:rPr>
                                <m:t>N</m:t>
                              </m:r>
                            </m:e>
                            <m:sub>
                              <m:r>
                                <m:rPr>
                                  <m:sty m:val="p"/>
                                </m:rPr>
                                <a:rPr lang="en-US" altLang="zh-TW" b="0" i="0" smtClean="0">
                                  <a:solidFill>
                                    <a:prstClr val="black"/>
                                  </a:solidFill>
                                  <a:latin typeface="Cambria Math"/>
                                </a:rPr>
                                <m:t>C</m:t>
                              </m:r>
                            </m:sub>
                          </m:sSub>
                        </m:num>
                        <m:den>
                          <m:sSub>
                            <m:sSubPr>
                              <m:ctrlPr>
                                <a:rPr lang="en-US" altLang="zh-TW" i="1">
                                  <a:latin typeface="Cambria Math"/>
                                </a:rPr>
                              </m:ctrlPr>
                            </m:sSubPr>
                            <m:e>
                              <m:r>
                                <m:rPr>
                                  <m:sty m:val="p"/>
                                </m:rPr>
                                <a:rPr lang="en-US" altLang="zh-TW" i="0">
                                  <a:latin typeface="Cambria Math"/>
                                </a:rPr>
                                <m:t>N</m:t>
                              </m:r>
                            </m:e>
                            <m:sub>
                              <m:r>
                                <a:rPr lang="en-US" altLang="zh-TW" i="0">
                                  <a:latin typeface="Cambria Math"/>
                                </a:rPr>
                                <m:t>0</m:t>
                              </m:r>
                            </m:sub>
                          </m:sSub>
                          <m:r>
                            <a:rPr lang="en-US" altLang="zh-TW" i="0">
                              <a:latin typeface="Cambria Math"/>
                            </a:rPr>
                            <m:t>+</m:t>
                          </m:r>
                          <m:r>
                            <m:rPr>
                              <m:sty m:val="p"/>
                            </m:rPr>
                            <a:rPr lang="zh-TW" altLang="en-US" i="0">
                              <a:latin typeface="Cambria Math"/>
                            </a:rPr>
                            <m:t>γ</m:t>
                          </m:r>
                          <m:r>
                            <a:rPr lang="en-US" altLang="zh-TW" i="0">
                              <a:latin typeface="Cambria Math"/>
                            </a:rPr>
                            <m:t>∗</m:t>
                          </m:r>
                          <m:r>
                            <m:rPr>
                              <m:sty m:val="p"/>
                            </m:rPr>
                            <a:rPr lang="en-US" altLang="zh-TW" i="0">
                              <a:latin typeface="Cambria Math"/>
                            </a:rPr>
                            <m:t>y</m:t>
                          </m:r>
                          <m:r>
                            <a:rPr lang="en-US" altLang="zh-TW" b="0" i="0" smtClean="0">
                              <a:latin typeface="Cambria Math"/>
                            </a:rPr>
                            <m:t>∗</m:t>
                          </m:r>
                          <m:sSub>
                            <m:sSubPr>
                              <m:ctrlPr>
                                <a:rPr lang="en-US" altLang="zh-TW" b="0" i="1"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den>
                      </m:f>
                    </m:oMath>
                  </m:oMathPara>
                </a14:m>
                <a:endParaRPr lang="en-US" altLang="zh-TW" dirty="0"/>
              </a:p>
              <a:p>
                <a:endParaRPr lang="en-US" altLang="zh-TW" dirty="0" smtClean="0">
                  <a:solidFill>
                    <a:prstClr val="black"/>
                  </a:solidFill>
                </a:endParaRPr>
              </a:p>
              <a:p>
                <a:pPr algn="ctr"/>
                <a:endParaRPr lang="en-US" altLang="zh-TW" dirty="0"/>
              </a:p>
              <a:p>
                <a:pPr algn="ctr"/>
                <a:endParaRPr lang="en-US" altLang="zh-TW" dirty="0"/>
              </a:p>
            </p:txBody>
          </p:sp>
        </mc:Choice>
        <mc:Fallback xmlns="">
          <p:sp>
            <p:nvSpPr>
              <p:cNvPr id="2" name="文字方塊 1"/>
              <p:cNvSpPr txBox="1">
                <a:spLocks noRot="1" noChangeAspect="1" noMove="1" noResize="1" noEditPoints="1" noAdjustHandles="1" noChangeArrowheads="1" noChangeShapeType="1" noTextEdit="1"/>
              </p:cNvSpPr>
              <p:nvPr/>
            </p:nvSpPr>
            <p:spPr>
              <a:xfrm>
                <a:off x="899592" y="326812"/>
                <a:ext cx="6955045" cy="6880281"/>
              </a:xfrm>
              <a:prstGeom prst="rect">
                <a:avLst/>
              </a:prstGeom>
              <a:blipFill rotWithShape="1">
                <a:blip r:embed="rId2"/>
                <a:stretch>
                  <a:fillRect l="-263"/>
                </a:stretch>
              </a:blipFill>
            </p:spPr>
            <p:txBody>
              <a:bodyPr/>
              <a:lstStyle/>
              <a:p>
                <a:r>
                  <a:rPr lang="zh-TW" altLang="en-US">
                    <a:noFill/>
                  </a:rPr>
                  <a:t> </a:t>
                </a:r>
              </a:p>
            </p:txBody>
          </p:sp>
        </mc:Fallback>
      </mc:AlternateContent>
      <p:sp>
        <p:nvSpPr>
          <p:cNvPr id="3" name="左大括弧 2"/>
          <p:cNvSpPr/>
          <p:nvPr/>
        </p:nvSpPr>
        <p:spPr>
          <a:xfrm>
            <a:off x="1971547" y="1998804"/>
            <a:ext cx="135851" cy="66317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Tree>
    <p:extLst>
      <p:ext uri="{BB962C8B-B14F-4D97-AF65-F5344CB8AC3E}">
        <p14:creationId xmlns:p14="http://schemas.microsoft.com/office/powerpoint/2010/main" val="3825639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文字方塊 2"/>
              <p:cNvSpPr txBox="1"/>
              <p:nvPr/>
            </p:nvSpPr>
            <p:spPr>
              <a:xfrm>
                <a:off x="0" y="685304"/>
                <a:ext cx="9205918" cy="5726696"/>
              </a:xfrm>
              <a:prstGeom prst="rect">
                <a:avLst/>
              </a:prstGeom>
              <a:noFill/>
            </p:spPr>
            <p:txBody>
              <a:bodyPr wrap="none" rtlCol="0">
                <a:spAutoFit/>
              </a:bodyPr>
              <a:lstStyle/>
              <a:p>
                <a:r>
                  <a:rPr lang="en-US" altLang="zh-TW" dirty="0" smtClean="0"/>
                  <a:t>  </a:t>
                </a:r>
                <a:r>
                  <a:rPr lang="zh-TW" altLang="en-US" dirty="0" smtClean="0"/>
                  <a:t>接著針對每股股利對轉換比例做微分以觀察轉換比例對於每股股利的影響：</a:t>
                </a:r>
                <a:endParaRPr lang="en-US" altLang="zh-TW" dirty="0" smtClean="0"/>
              </a:p>
              <a:p>
                <a:endParaRPr lang="en-US" altLang="zh-TW" dirty="0"/>
              </a:p>
              <a:p>
                <a:pPr/>
                <a14:m>
                  <m:oMathPara xmlns:m="http://schemas.openxmlformats.org/officeDocument/2006/math">
                    <m:oMathParaPr>
                      <m:jc m:val="left"/>
                    </m:oMathParaPr>
                    <m:oMath xmlns:m="http://schemas.openxmlformats.org/officeDocument/2006/math">
                      <m:f>
                        <m:fPr>
                          <m:ctrlPr>
                            <a:rPr lang="en-US" altLang="zh-TW" i="1">
                              <a:latin typeface="Cambria Math"/>
                            </a:rPr>
                          </m:ctrlPr>
                        </m:fPr>
                        <m:num>
                          <m:r>
                            <a:rPr lang="zh-TW" altLang="en-US">
                              <a:latin typeface="Cambria Math"/>
                            </a:rPr>
                            <m:t>𝜕</m:t>
                          </m:r>
                          <m:r>
                            <a:rPr lang="en-US" altLang="zh-TW" i="1">
                              <a:latin typeface="Cambria Math"/>
                            </a:rPr>
                            <m:t>(</m:t>
                          </m:r>
                          <m:r>
                            <m:rPr>
                              <m:sty m:val="p"/>
                            </m:rPr>
                            <a:rPr lang="en-US" altLang="zh-TW" b="0" i="0" smtClean="0">
                              <a:latin typeface="Cambria Math"/>
                            </a:rPr>
                            <m:t>Dividend</m:t>
                          </m:r>
                          <m:r>
                            <a:rPr lang="zh-TW" altLang="en-US" b="0" i="1" smtClean="0">
                              <a:latin typeface="Cambria Math"/>
                            </a:rPr>
                            <m:t> </m:t>
                          </m:r>
                          <m:r>
                            <m:rPr>
                              <m:sty m:val="p"/>
                            </m:rPr>
                            <a:rPr lang="en-US" altLang="zh-TW" b="0" i="0" smtClean="0">
                              <a:latin typeface="Cambria Math"/>
                            </a:rPr>
                            <m:t>per</m:t>
                          </m:r>
                          <m:r>
                            <a:rPr lang="en-US" altLang="zh-TW" b="0" i="1" smtClean="0">
                              <a:latin typeface="Cambria Math"/>
                            </a:rPr>
                            <m:t> </m:t>
                          </m:r>
                          <m:r>
                            <m:rPr>
                              <m:sty m:val="p"/>
                            </m:rPr>
                            <a:rPr lang="en-US" altLang="zh-TW" b="0" i="0" smtClean="0">
                              <a:latin typeface="Cambria Math"/>
                            </a:rPr>
                            <m:t>share</m:t>
                          </m:r>
                          <m:r>
                            <a:rPr lang="en-US" altLang="zh-TW" i="1">
                              <a:latin typeface="Cambria Math"/>
                            </a:rPr>
                            <m:t>)</m:t>
                          </m:r>
                        </m:num>
                        <m:den>
                          <m:r>
                            <a:rPr lang="zh-TW" altLang="en-US">
                              <a:latin typeface="Cambria Math"/>
                            </a:rPr>
                            <m:t>𝜕</m:t>
                          </m:r>
                          <m:r>
                            <m:rPr>
                              <m:sty m:val="p"/>
                            </m:rPr>
                            <a:rPr lang="en-US" altLang="zh-TW">
                              <a:latin typeface="Cambria Math"/>
                            </a:rPr>
                            <m:t>y</m:t>
                          </m:r>
                        </m:den>
                      </m:f>
                    </m:oMath>
                  </m:oMathPara>
                </a14:m>
                <a:endParaRPr lang="en-US" altLang="zh-TW" dirty="0" smtClean="0"/>
              </a:p>
              <a:p>
                <a:endParaRPr lang="en-US" altLang="zh-TW" dirty="0" smtClean="0"/>
              </a:p>
              <a:p>
                <a:pPr/>
                <a14:m>
                  <m:oMathPara xmlns:m="http://schemas.openxmlformats.org/officeDocument/2006/math">
                    <m:oMathParaPr>
                      <m:jc m:val="left"/>
                    </m:oMathParaPr>
                    <m:oMath xmlns:m="http://schemas.openxmlformats.org/officeDocument/2006/math">
                      <m:r>
                        <a:rPr lang="en-US" altLang="zh-TW" i="0">
                          <a:latin typeface="Cambria Math"/>
                        </a:rPr>
                        <m:t>=</m:t>
                      </m:r>
                      <m:f>
                        <m:fPr>
                          <m:ctrlPr>
                            <a:rPr lang="en-US" altLang="zh-TW" i="1">
                              <a:latin typeface="Cambria Math"/>
                            </a:rPr>
                          </m:ctrlPr>
                        </m:fPr>
                        <m:num>
                          <m:r>
                            <a:rPr lang="en-US" altLang="zh-TW" i="0">
                              <a:latin typeface="Cambria Math"/>
                            </a:rPr>
                            <m:t>−</m:t>
                          </m:r>
                          <m:sSub>
                            <m:sSubPr>
                              <m:ctrlPr>
                                <a:rPr lang="en-US" altLang="zh-TW" i="1">
                                  <a:latin typeface="Cambria Math"/>
                                </a:rPr>
                              </m:ctrlPr>
                            </m:sSubPr>
                            <m:e>
                              <m:r>
                                <m:rPr>
                                  <m:sty m:val="p"/>
                                </m:rPr>
                                <a:rPr lang="en-US" altLang="zh-TW" i="0">
                                  <a:latin typeface="Cambria Math"/>
                                </a:rPr>
                                <m:t>N</m:t>
                              </m:r>
                            </m:e>
                            <m:sub>
                              <m:r>
                                <a:rPr lang="en-US" altLang="zh-TW" i="0">
                                  <a:latin typeface="Cambria Math"/>
                                </a:rPr>
                                <m:t>0</m:t>
                              </m:r>
                            </m:sub>
                          </m:sSub>
                          <m:sSub>
                            <m:sSubPr>
                              <m:ctrlPr>
                                <a:rPr lang="en-US" altLang="zh-TW" i="1">
                                  <a:latin typeface="Cambria Math"/>
                                </a:rPr>
                              </m:ctrlPr>
                            </m:sSubPr>
                            <m:e>
                              <m:r>
                                <m:rPr>
                                  <m:sty m:val="p"/>
                                </m:rPr>
                                <a:rPr lang="en-US" altLang="zh-TW" i="0">
                                  <a:latin typeface="Cambria Math"/>
                                </a:rPr>
                                <m:t>F</m:t>
                              </m:r>
                            </m:e>
                            <m:sub>
                              <m:r>
                                <m:rPr>
                                  <m:sty m:val="p"/>
                                </m:rPr>
                                <a:rPr lang="en-US" altLang="zh-TW" i="0">
                                  <a:latin typeface="Cambria Math"/>
                                </a:rPr>
                                <m:t>C</m:t>
                              </m:r>
                            </m:sub>
                          </m:sSub>
                          <m:sSub>
                            <m:sSubPr>
                              <m:ctrlPr>
                                <a:rPr lang="en-US" altLang="zh-TW" i="1">
                                  <a:latin typeface="Cambria Math"/>
                                </a:rPr>
                              </m:ctrlPr>
                            </m:sSubPr>
                            <m:e>
                              <m:r>
                                <m:rPr>
                                  <m:sty m:val="p"/>
                                </m:rPr>
                                <a:rPr lang="en-US" altLang="zh-TW" i="0">
                                  <a:latin typeface="Cambria Math"/>
                                </a:rPr>
                                <m:t>C</m:t>
                              </m:r>
                            </m:e>
                            <m:sub>
                              <m:r>
                                <m:rPr>
                                  <m:sty m:val="p"/>
                                </m:rPr>
                                <a:rPr lang="en-US" altLang="zh-TW" i="0">
                                  <a:latin typeface="Cambria Math"/>
                                </a:rPr>
                                <m:t>C</m:t>
                              </m:r>
                            </m:sub>
                          </m:sSub>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C</m:t>
                              </m:r>
                            </m:sub>
                          </m:sSub>
                          <m:r>
                            <a:rPr lang="en-US" altLang="zh-TW" i="0">
                              <a:latin typeface="Cambria Math"/>
                            </a:rPr>
                            <m:t>−</m:t>
                          </m:r>
                          <m:sSub>
                            <m:sSubPr>
                              <m:ctrlPr>
                                <a:rPr lang="en-US" altLang="zh-TW" i="1">
                                  <a:latin typeface="Cambria Math"/>
                                </a:rPr>
                              </m:ctrlPr>
                            </m:sSubPr>
                            <m:e>
                              <m:r>
                                <m:rPr>
                                  <m:sty m:val="p"/>
                                </m:rPr>
                                <a:rPr lang="en-US" altLang="zh-TW" i="0">
                                  <a:latin typeface="Cambria Math"/>
                                </a:rPr>
                                <m:t>F</m:t>
                              </m:r>
                            </m:e>
                            <m:sub>
                              <m:r>
                                <m:rPr>
                                  <m:sty m:val="p"/>
                                </m:rPr>
                                <a:rPr lang="en-US" altLang="zh-TW" i="0">
                                  <a:latin typeface="Cambria Math"/>
                                </a:rPr>
                                <m:t>c</m:t>
                              </m:r>
                            </m:sub>
                          </m:sSub>
                          <m:sSub>
                            <m:sSubPr>
                              <m:ctrlPr>
                                <a:rPr lang="en-US" altLang="zh-TW" i="1">
                                  <a:latin typeface="Cambria Math"/>
                                </a:rPr>
                              </m:ctrlPr>
                            </m:sSubPr>
                            <m:e>
                              <m:r>
                                <m:rPr>
                                  <m:sty m:val="p"/>
                                </m:rPr>
                                <a:rPr lang="en-US" altLang="zh-TW" i="0">
                                  <a:latin typeface="Cambria Math"/>
                                </a:rPr>
                                <m:t>C</m:t>
                              </m:r>
                            </m:e>
                            <m:sub>
                              <m:r>
                                <m:rPr>
                                  <m:sty m:val="p"/>
                                </m:rPr>
                                <a:rPr lang="en-US" altLang="zh-TW" i="0">
                                  <a:latin typeface="Cambria Math"/>
                                </a:rPr>
                                <m:t>C</m:t>
                              </m:r>
                            </m:sub>
                          </m:sSub>
                          <m:sSup>
                            <m:sSupPr>
                              <m:ctrlPr>
                                <a:rPr lang="en-US" altLang="zh-TW" i="1">
                                  <a:latin typeface="Cambria Math"/>
                                </a:rPr>
                              </m:ctrlPr>
                            </m:sSupPr>
                            <m:e>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C</m:t>
                                  </m:r>
                                </m:sub>
                              </m:sSub>
                            </m:e>
                            <m:sup>
                              <m:r>
                                <a:rPr lang="en-US" altLang="zh-TW" i="0">
                                  <a:latin typeface="Cambria Math"/>
                                </a:rPr>
                                <m:t>2</m:t>
                              </m:r>
                            </m:sup>
                          </m:sSup>
                          <m:r>
                            <m:rPr>
                              <m:sty m:val="p"/>
                            </m:rPr>
                            <a:rPr lang="zh-TW" altLang="en-US" i="0">
                              <a:latin typeface="Cambria Math"/>
                            </a:rPr>
                            <m:t>γ</m:t>
                          </m:r>
                          <m:r>
                            <m:rPr>
                              <m:sty m:val="p"/>
                            </m:rPr>
                            <a:rPr lang="en-US" altLang="zh-TW" i="0">
                              <a:latin typeface="Cambria Math"/>
                            </a:rPr>
                            <m:t>y</m:t>
                          </m:r>
                          <m:r>
                            <a:rPr lang="en-US" altLang="zh-TW" i="0">
                              <a:latin typeface="Cambria Math"/>
                            </a:rPr>
                            <m:t>−</m:t>
                          </m:r>
                          <m:r>
                            <m:rPr>
                              <m:sty m:val="p"/>
                            </m:rPr>
                            <a:rPr lang="zh-TW" altLang="en-US" i="0">
                              <a:latin typeface="Cambria Math"/>
                            </a:rPr>
                            <m:t>γ</m:t>
                          </m:r>
                          <m:sSub>
                            <m:sSubPr>
                              <m:ctrlPr>
                                <a:rPr lang="en-US" altLang="zh-TW" i="1">
                                  <a:latin typeface="Cambria Math"/>
                                </a:rPr>
                              </m:ctrlPr>
                            </m:sSubPr>
                            <m:e>
                              <m:r>
                                <m:rPr>
                                  <m:sty m:val="p"/>
                                </m:rPr>
                                <a:rPr lang="en-US" altLang="zh-TW" i="0">
                                  <a:latin typeface="Cambria Math"/>
                                </a:rPr>
                                <m:t>N</m:t>
                              </m:r>
                            </m:e>
                            <m:sub>
                              <m:r>
                                <a:rPr lang="en-US" altLang="zh-TW" i="0">
                                  <a:latin typeface="Cambria Math"/>
                                </a:rPr>
                                <m:t>0</m:t>
                              </m:r>
                            </m:sub>
                          </m:sSub>
                          <m:sSub>
                            <m:sSubPr>
                              <m:ctrlPr>
                                <a:rPr lang="en-US" altLang="zh-TW" i="1">
                                  <a:latin typeface="Cambria Math"/>
                                </a:rPr>
                              </m:ctrlPr>
                            </m:sSubPr>
                            <m:e>
                              <m:r>
                                <m:rPr>
                                  <m:sty m:val="p"/>
                                </m:rPr>
                                <a:rPr lang="en-US" altLang="zh-TW" i="0">
                                  <a:latin typeface="Cambria Math"/>
                                </a:rPr>
                                <m:t>V</m:t>
                              </m:r>
                            </m:e>
                            <m:sub>
                              <m:r>
                                <m:rPr>
                                  <m:sty m:val="p"/>
                                </m:rPr>
                                <a:rPr lang="en-US" altLang="zh-TW" i="0">
                                  <a:latin typeface="Cambria Math"/>
                                </a:rPr>
                                <m:t>t</m:t>
                              </m:r>
                            </m:sub>
                          </m:sSub>
                          <m:sSup>
                            <m:sSupPr>
                              <m:ctrlPr>
                                <a:rPr lang="en-US" altLang="zh-TW" i="1">
                                  <a:latin typeface="Cambria Math"/>
                                </a:rPr>
                              </m:ctrlPr>
                            </m:sSupPr>
                            <m:e>
                              <m:r>
                                <m:rPr>
                                  <m:sty m:val="p"/>
                                </m:rPr>
                                <a:rPr lang="en-US" altLang="zh-TW" i="0">
                                  <a:latin typeface="Cambria Math"/>
                                </a:rPr>
                                <m:t>e</m:t>
                              </m:r>
                            </m:e>
                            <m:sup>
                              <m:r>
                                <m:rPr>
                                  <m:sty m:val="p"/>
                                </m:rPr>
                                <a:rPr lang="en-US" altLang="zh-TW" i="0">
                                  <a:latin typeface="Cambria Math"/>
                                </a:rPr>
                                <m:t>q</m:t>
                              </m:r>
                              <m:r>
                                <a:rPr lang="en-US" altLang="zh-TW" i="0">
                                  <a:latin typeface="Cambria Math"/>
                                  <a:ea typeface="Cambria Math"/>
                                </a:rPr>
                                <m:t>∆</m:t>
                              </m:r>
                              <m:r>
                                <m:rPr>
                                  <m:sty m:val="p"/>
                                </m:rPr>
                                <a:rPr lang="en-US" altLang="zh-TW" i="0">
                                  <a:latin typeface="Cambria Math"/>
                                  <a:ea typeface="Cambria Math"/>
                                </a:rPr>
                                <m:t>t</m:t>
                              </m:r>
                            </m:sup>
                          </m:sSup>
                          <m:r>
                            <a:rPr lang="en-US" altLang="zh-TW" i="0">
                              <a:latin typeface="Cambria Math"/>
                            </a:rPr>
                            <m:t>+</m:t>
                          </m:r>
                          <m:sSub>
                            <m:sSubPr>
                              <m:ctrlPr>
                                <a:rPr lang="en-US" altLang="zh-TW" i="1">
                                  <a:latin typeface="Cambria Math"/>
                                </a:rPr>
                              </m:ctrlPr>
                            </m:sSubPr>
                            <m:e>
                              <m:r>
                                <m:rPr>
                                  <m:sty m:val="p"/>
                                </m:rPr>
                                <a:rPr lang="en-US" altLang="zh-TW" i="0">
                                  <a:latin typeface="Cambria Math"/>
                                </a:rPr>
                                <m:t>V</m:t>
                              </m:r>
                            </m:e>
                            <m:sub>
                              <m:r>
                                <m:rPr>
                                  <m:sty m:val="p"/>
                                </m:rPr>
                                <a:rPr lang="en-US" altLang="zh-TW" i="0">
                                  <a:latin typeface="Cambria Math"/>
                                </a:rPr>
                                <m:t>t</m:t>
                              </m:r>
                            </m:sub>
                          </m:sSub>
                          <m:r>
                            <m:rPr>
                              <m:sty m:val="p"/>
                            </m:rPr>
                            <a:rPr lang="zh-TW" altLang="en-US" i="0">
                              <a:latin typeface="Cambria Math"/>
                            </a:rPr>
                            <m:t>γ</m:t>
                          </m:r>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C</m:t>
                              </m:r>
                            </m:sub>
                          </m:sSub>
                          <m:r>
                            <a:rPr lang="en-US" altLang="zh-TW" i="0">
                              <a:latin typeface="Cambria Math"/>
                            </a:rPr>
                            <m:t>+</m:t>
                          </m:r>
                          <m:r>
                            <m:rPr>
                              <m:sty m:val="p"/>
                            </m:rPr>
                            <a:rPr lang="zh-TW" altLang="en-US" i="0">
                              <a:latin typeface="Cambria Math"/>
                            </a:rPr>
                            <m:t>γ</m:t>
                          </m:r>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C</m:t>
                              </m:r>
                            </m:sub>
                          </m:sSub>
                          <m:sSub>
                            <m:sSubPr>
                              <m:ctrlPr>
                                <a:rPr lang="en-US" altLang="zh-TW" i="1">
                                  <a:latin typeface="Cambria Math"/>
                                </a:rPr>
                              </m:ctrlPr>
                            </m:sSubPr>
                            <m:e>
                              <m:r>
                                <m:rPr>
                                  <m:sty m:val="p"/>
                                </m:rPr>
                                <a:rPr lang="en-US" altLang="zh-TW" i="0">
                                  <a:latin typeface="Cambria Math"/>
                                </a:rPr>
                                <m:t>F</m:t>
                              </m:r>
                            </m:e>
                            <m:sub>
                              <m:r>
                                <m:rPr>
                                  <m:sty m:val="p"/>
                                </m:rPr>
                                <a:rPr lang="en-US" altLang="zh-TW" i="0">
                                  <a:latin typeface="Cambria Math"/>
                                </a:rPr>
                                <m:t>B</m:t>
                              </m:r>
                            </m:sub>
                          </m:sSub>
                          <m:sSub>
                            <m:sSubPr>
                              <m:ctrlPr>
                                <a:rPr lang="en-US" altLang="zh-TW" i="1">
                                  <a:latin typeface="Cambria Math"/>
                                </a:rPr>
                              </m:ctrlPr>
                            </m:sSubPr>
                            <m:e>
                              <m:r>
                                <m:rPr>
                                  <m:sty m:val="p"/>
                                </m:rPr>
                                <a:rPr lang="en-US" altLang="zh-TW" i="0">
                                  <a:latin typeface="Cambria Math"/>
                                </a:rPr>
                                <m:t>C</m:t>
                              </m:r>
                            </m:e>
                            <m:sub>
                              <m:r>
                                <m:rPr>
                                  <m:sty m:val="p"/>
                                </m:rPr>
                                <a:rPr lang="en-US" altLang="zh-TW" i="0">
                                  <a:latin typeface="Cambria Math"/>
                                </a:rPr>
                                <m:t>B</m:t>
                              </m:r>
                            </m:sub>
                          </m:sSub>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B</m:t>
                              </m:r>
                            </m:sub>
                          </m:sSub>
                          <m:r>
                            <a:rPr lang="en-US" altLang="zh-TW" i="0">
                              <a:latin typeface="Cambria Math"/>
                            </a:rPr>
                            <m:t>+</m:t>
                          </m:r>
                          <m:r>
                            <m:rPr>
                              <m:sty m:val="p"/>
                            </m:rPr>
                            <a:rPr lang="zh-TW" altLang="en-US" i="0">
                              <a:latin typeface="Cambria Math"/>
                            </a:rPr>
                            <m:t>γ</m:t>
                          </m:r>
                          <m:sSub>
                            <m:sSubPr>
                              <m:ctrlPr>
                                <a:rPr lang="en-US" altLang="zh-TW" i="1">
                                  <a:latin typeface="Cambria Math"/>
                                </a:rPr>
                              </m:ctrlPr>
                            </m:sSubPr>
                            <m:e>
                              <m:r>
                                <m:rPr>
                                  <m:sty m:val="p"/>
                                </m:rPr>
                                <a:rPr lang="en-US" altLang="zh-TW" i="0">
                                  <a:latin typeface="Cambria Math"/>
                                </a:rPr>
                                <m:t>F</m:t>
                              </m:r>
                            </m:e>
                            <m:sub>
                              <m:r>
                                <m:rPr>
                                  <m:sty m:val="p"/>
                                </m:rPr>
                                <a:rPr lang="en-US" altLang="zh-TW" i="0">
                                  <a:latin typeface="Cambria Math"/>
                                </a:rPr>
                                <m:t>C</m:t>
                              </m:r>
                            </m:sub>
                          </m:sSub>
                          <m:sSub>
                            <m:sSubPr>
                              <m:ctrlPr>
                                <a:rPr lang="en-US" altLang="zh-TW" i="1">
                                  <a:latin typeface="Cambria Math"/>
                                </a:rPr>
                              </m:ctrlPr>
                            </m:sSubPr>
                            <m:e>
                              <m:r>
                                <m:rPr>
                                  <m:sty m:val="p"/>
                                </m:rPr>
                                <a:rPr lang="en-US" altLang="zh-TW" i="0">
                                  <a:latin typeface="Cambria Math"/>
                                </a:rPr>
                                <m:t>C</m:t>
                              </m:r>
                            </m:e>
                            <m:sub>
                              <m:r>
                                <m:rPr>
                                  <m:sty m:val="p"/>
                                </m:rPr>
                                <a:rPr lang="en-US" altLang="zh-TW" i="0">
                                  <a:latin typeface="Cambria Math"/>
                                </a:rPr>
                                <m:t>C</m:t>
                              </m:r>
                            </m:sub>
                          </m:sSub>
                          <m:sSup>
                            <m:sSupPr>
                              <m:ctrlPr>
                                <a:rPr lang="en-US" altLang="zh-TW" i="1">
                                  <a:latin typeface="Cambria Math"/>
                                </a:rPr>
                              </m:ctrlPr>
                            </m:sSupPr>
                            <m:e>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C</m:t>
                                  </m:r>
                                </m:sub>
                              </m:sSub>
                            </m:e>
                            <m:sup>
                              <m:r>
                                <a:rPr lang="en-US" altLang="zh-TW" i="0">
                                  <a:latin typeface="Cambria Math"/>
                                </a:rPr>
                                <m:t>2</m:t>
                              </m:r>
                            </m:sup>
                          </m:sSup>
                          <m:r>
                            <a:rPr lang="en-US" altLang="zh-TW" i="0">
                              <a:latin typeface="Cambria Math"/>
                            </a:rPr>
                            <m:t>+</m:t>
                          </m:r>
                          <m:r>
                            <m:rPr>
                              <m:sty m:val="p"/>
                            </m:rPr>
                            <a:rPr lang="zh-TW" altLang="en-US" i="0">
                              <a:latin typeface="Cambria Math"/>
                            </a:rPr>
                            <m:t>γ</m:t>
                          </m:r>
                          <m:sSub>
                            <m:sSubPr>
                              <m:ctrlPr>
                                <a:rPr lang="en-US" altLang="zh-TW" i="1">
                                  <a:latin typeface="Cambria Math"/>
                                </a:rPr>
                              </m:ctrlPr>
                            </m:sSubPr>
                            <m:e>
                              <m:r>
                                <m:rPr>
                                  <m:sty m:val="p"/>
                                </m:rPr>
                                <a:rPr lang="en-US" altLang="zh-TW" i="0">
                                  <a:latin typeface="Cambria Math"/>
                                </a:rPr>
                                <m:t>F</m:t>
                              </m:r>
                            </m:e>
                            <m:sub>
                              <m:r>
                                <m:rPr>
                                  <m:sty m:val="p"/>
                                </m:rPr>
                                <a:rPr lang="en-US" altLang="zh-TW" i="0">
                                  <a:latin typeface="Cambria Math"/>
                                </a:rPr>
                                <m:t>C</m:t>
                              </m:r>
                            </m:sub>
                          </m:sSub>
                          <m:sSub>
                            <m:sSubPr>
                              <m:ctrlPr>
                                <a:rPr lang="en-US" altLang="zh-TW" i="1">
                                  <a:latin typeface="Cambria Math"/>
                                </a:rPr>
                              </m:ctrlPr>
                            </m:sSubPr>
                            <m:e>
                              <m:r>
                                <m:rPr>
                                  <m:sty m:val="p"/>
                                </m:rPr>
                                <a:rPr lang="en-US" altLang="zh-TW" i="0">
                                  <a:latin typeface="Cambria Math"/>
                                </a:rPr>
                                <m:t>C</m:t>
                              </m:r>
                            </m:e>
                            <m:sub>
                              <m:r>
                                <m:rPr>
                                  <m:sty m:val="p"/>
                                </m:rPr>
                                <a:rPr lang="en-US" altLang="zh-TW" i="0">
                                  <a:latin typeface="Cambria Math"/>
                                </a:rPr>
                                <m:t>C</m:t>
                              </m:r>
                            </m:sub>
                          </m:sSub>
                          <m:sSup>
                            <m:sSupPr>
                              <m:ctrlPr>
                                <a:rPr lang="en-US" altLang="zh-TW" i="1">
                                  <a:latin typeface="Cambria Math"/>
                                </a:rPr>
                              </m:ctrlPr>
                            </m:sSupPr>
                            <m:e>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C</m:t>
                                  </m:r>
                                </m:sub>
                              </m:sSub>
                            </m:e>
                            <m:sup>
                              <m:r>
                                <a:rPr lang="en-US" altLang="zh-TW" i="0">
                                  <a:latin typeface="Cambria Math"/>
                                </a:rPr>
                                <m:t>2</m:t>
                              </m:r>
                            </m:sup>
                          </m:sSup>
                          <m:r>
                            <m:rPr>
                              <m:sty m:val="p"/>
                            </m:rPr>
                            <a:rPr lang="en-US" altLang="zh-TW" i="0">
                              <a:latin typeface="Cambria Math"/>
                            </a:rPr>
                            <m:t>y</m:t>
                          </m:r>
                        </m:num>
                        <m:den>
                          <m:sSup>
                            <m:sSupPr>
                              <m:ctrlPr>
                                <a:rPr lang="en-US" altLang="zh-TW" i="1">
                                  <a:latin typeface="Cambria Math"/>
                                </a:rPr>
                              </m:ctrlPr>
                            </m:sSupPr>
                            <m:e>
                              <m:r>
                                <a:rPr lang="en-US" altLang="zh-TW" i="0">
                                  <a:latin typeface="Cambria Math"/>
                                </a:rPr>
                                <m:t>(</m:t>
                              </m:r>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o</m:t>
                                  </m:r>
                                </m:sub>
                              </m:sSub>
                              <m:r>
                                <a:rPr lang="en-US" altLang="zh-TW" i="0">
                                  <a:latin typeface="Cambria Math"/>
                                </a:rPr>
                                <m:t>+</m:t>
                              </m:r>
                              <m:r>
                                <m:rPr>
                                  <m:sty m:val="p"/>
                                </m:rPr>
                                <a:rPr lang="zh-TW" altLang="en-US" i="0">
                                  <a:latin typeface="Cambria Math"/>
                                </a:rPr>
                                <m:t>γ</m:t>
                              </m:r>
                              <m:r>
                                <m:rPr>
                                  <m:sty m:val="p"/>
                                </m:rPr>
                                <a:rPr lang="en-US" altLang="zh-TW" i="0">
                                  <a:latin typeface="Cambria Math"/>
                                </a:rPr>
                                <m:t>y</m:t>
                              </m:r>
                              <m:sSub>
                                <m:sSubPr>
                                  <m:ctrlPr>
                                    <a:rPr lang="en-US" altLang="zh-TW" i="1">
                                      <a:latin typeface="Cambria Math"/>
                                    </a:rPr>
                                  </m:ctrlPr>
                                </m:sSubPr>
                                <m:e>
                                  <m:r>
                                    <m:rPr>
                                      <m:sty m:val="p"/>
                                    </m:rPr>
                                    <a:rPr lang="en-US" altLang="zh-TW" i="0">
                                      <a:latin typeface="Cambria Math"/>
                                    </a:rPr>
                                    <m:t>N</m:t>
                                  </m:r>
                                </m:e>
                                <m:sub>
                                  <m:r>
                                    <m:rPr>
                                      <m:sty m:val="p"/>
                                    </m:rPr>
                                    <a:rPr lang="en-US" altLang="zh-TW" i="0">
                                      <a:latin typeface="Cambria Math"/>
                                    </a:rPr>
                                    <m:t>c</m:t>
                                  </m:r>
                                </m:sub>
                              </m:sSub>
                              <m:r>
                                <a:rPr lang="en-US" altLang="zh-TW" i="0">
                                  <a:latin typeface="Cambria Math"/>
                                </a:rPr>
                                <m:t>)</m:t>
                              </m:r>
                            </m:e>
                            <m:sup>
                              <m:r>
                                <a:rPr lang="en-US" altLang="zh-TW" i="0">
                                  <a:latin typeface="Cambria Math"/>
                                </a:rPr>
                                <m:t>2</m:t>
                              </m:r>
                            </m:sup>
                          </m:sSup>
                        </m:den>
                      </m:f>
                    </m:oMath>
                  </m:oMathPara>
                </a14:m>
                <a:endParaRPr lang="en-US" altLang="zh-TW" dirty="0" smtClean="0"/>
              </a:p>
              <a:p>
                <a:endParaRPr lang="en-US" altLang="zh-TW" dirty="0"/>
              </a:p>
              <a:p>
                <a:pPr/>
                <a14:m>
                  <m:oMathPara xmlns:m="http://schemas.openxmlformats.org/officeDocument/2006/math">
                    <m:oMathParaPr>
                      <m:jc m:val="left"/>
                    </m:oMathParaPr>
                    <m:oMath xmlns:m="http://schemas.openxmlformats.org/officeDocument/2006/math">
                      <m:r>
                        <a:rPr lang="en-US" altLang="zh-TW" i="0">
                          <a:solidFill>
                            <a:prstClr val="black"/>
                          </a:solidFill>
                          <a:latin typeface="Cambria Math"/>
                        </a:rPr>
                        <m:t>=</m:t>
                      </m:r>
                      <m:f>
                        <m:fPr>
                          <m:ctrlPr>
                            <a:rPr lang="en-US" altLang="zh-TW" i="1">
                              <a:solidFill>
                                <a:prstClr val="black"/>
                              </a:solidFill>
                              <a:latin typeface="Cambria Math"/>
                            </a:rPr>
                          </m:ctrlPr>
                        </m:fPr>
                        <m:num>
                          <m:r>
                            <a:rPr lang="en-US" altLang="zh-TW" i="0">
                              <a:solidFill>
                                <a:prstClr val="black"/>
                              </a:solidFill>
                              <a:latin typeface="Cambria Math"/>
                            </a:rPr>
                            <m:t>−</m:t>
                          </m:r>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a:rPr lang="en-US" altLang="zh-TW" i="0">
                                  <a:solidFill>
                                    <a:prstClr val="black"/>
                                  </a:solidFill>
                                  <a:latin typeface="Cambria Math"/>
                                </a:rPr>
                                <m:t>0</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F</m:t>
                              </m:r>
                            </m:e>
                            <m:sub>
                              <m:r>
                                <m:rPr>
                                  <m:sty m:val="p"/>
                                </m:rPr>
                                <a:rPr lang="en-US" altLang="zh-TW" i="0">
                                  <a:solidFill>
                                    <a:prstClr val="black"/>
                                  </a:solidFill>
                                  <a:latin typeface="Cambria Math"/>
                                </a:rPr>
                                <m:t>C</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C</m:t>
                              </m:r>
                            </m:e>
                            <m:sub>
                              <m:r>
                                <m:rPr>
                                  <m:sty m:val="p"/>
                                </m:rPr>
                                <a:rPr lang="en-US" altLang="zh-TW" i="0">
                                  <a:solidFill>
                                    <a:prstClr val="black"/>
                                  </a:solidFill>
                                  <a:latin typeface="Cambria Math"/>
                                </a:rPr>
                                <m:t>C</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m:rPr>
                                  <m:sty m:val="p"/>
                                </m:rPr>
                                <a:rPr lang="en-US" altLang="zh-TW" i="0">
                                  <a:solidFill>
                                    <a:prstClr val="black"/>
                                  </a:solidFill>
                                  <a:latin typeface="Cambria Math"/>
                                </a:rPr>
                                <m:t>C</m:t>
                              </m:r>
                            </m:sub>
                          </m:sSub>
                          <m:r>
                            <a:rPr lang="en-US" altLang="zh-TW" i="0">
                              <a:solidFill>
                                <a:prstClr val="black"/>
                              </a:solidFill>
                              <a:latin typeface="Cambria Math"/>
                            </a:rPr>
                            <m:t>−</m:t>
                          </m:r>
                          <m:r>
                            <m:rPr>
                              <m:sty m:val="p"/>
                            </m:rPr>
                            <a:rPr lang="zh-TW" altLang="en-US" i="0">
                              <a:solidFill>
                                <a:prstClr val="black"/>
                              </a:solidFill>
                              <a:latin typeface="Cambria Math"/>
                            </a:rPr>
                            <m:t>γ</m:t>
                          </m:r>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a:rPr lang="en-US" altLang="zh-TW" i="0">
                                  <a:solidFill>
                                    <a:prstClr val="black"/>
                                  </a:solidFill>
                                  <a:latin typeface="Cambria Math"/>
                                </a:rPr>
                                <m:t>0</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V</m:t>
                              </m:r>
                            </m:e>
                            <m:sub>
                              <m:r>
                                <m:rPr>
                                  <m:sty m:val="p"/>
                                </m:rPr>
                                <a:rPr lang="en-US" altLang="zh-TW" i="0">
                                  <a:solidFill>
                                    <a:prstClr val="black"/>
                                  </a:solidFill>
                                  <a:latin typeface="Cambria Math"/>
                                </a:rPr>
                                <m:t>t</m:t>
                              </m:r>
                            </m:sub>
                          </m:sSub>
                          <m:sSup>
                            <m:sSupPr>
                              <m:ctrlPr>
                                <a:rPr lang="en-US" altLang="zh-TW" i="1">
                                  <a:solidFill>
                                    <a:prstClr val="black"/>
                                  </a:solidFill>
                                  <a:latin typeface="Cambria Math"/>
                                </a:rPr>
                              </m:ctrlPr>
                            </m:sSupPr>
                            <m:e>
                              <m:r>
                                <m:rPr>
                                  <m:sty m:val="p"/>
                                </m:rPr>
                                <a:rPr lang="en-US" altLang="zh-TW" i="0">
                                  <a:solidFill>
                                    <a:prstClr val="black"/>
                                  </a:solidFill>
                                  <a:latin typeface="Cambria Math"/>
                                </a:rPr>
                                <m:t>e</m:t>
                              </m:r>
                            </m:e>
                            <m:sup>
                              <m:r>
                                <m:rPr>
                                  <m:sty m:val="p"/>
                                </m:rPr>
                                <a:rPr lang="en-US" altLang="zh-TW" i="0">
                                  <a:solidFill>
                                    <a:prstClr val="black"/>
                                  </a:solidFill>
                                  <a:latin typeface="Cambria Math"/>
                                </a:rPr>
                                <m:t>q</m:t>
                              </m:r>
                              <m:r>
                                <a:rPr lang="en-US" altLang="zh-TW" i="0">
                                  <a:solidFill>
                                    <a:prstClr val="black"/>
                                  </a:solidFill>
                                  <a:latin typeface="Cambria Math"/>
                                  <a:ea typeface="Cambria Math"/>
                                </a:rPr>
                                <m:t>∆</m:t>
                              </m:r>
                              <m:r>
                                <m:rPr>
                                  <m:sty m:val="p"/>
                                </m:rPr>
                                <a:rPr lang="en-US" altLang="zh-TW" i="0">
                                  <a:solidFill>
                                    <a:prstClr val="black"/>
                                  </a:solidFill>
                                  <a:latin typeface="Cambria Math"/>
                                  <a:ea typeface="Cambria Math"/>
                                </a:rPr>
                                <m:t>t</m:t>
                              </m:r>
                            </m:sup>
                          </m:sSup>
                          <m:r>
                            <a:rPr lang="en-US" altLang="zh-TW" i="0">
                              <a:solidFill>
                                <a:prstClr val="black"/>
                              </a:solidFill>
                              <a:latin typeface="Cambria Math"/>
                            </a:rPr>
                            <m:t>+</m:t>
                          </m:r>
                          <m:sSub>
                            <m:sSubPr>
                              <m:ctrlPr>
                                <a:rPr lang="en-US" altLang="zh-TW" i="1">
                                  <a:solidFill>
                                    <a:prstClr val="black"/>
                                  </a:solidFill>
                                  <a:latin typeface="Cambria Math"/>
                                </a:rPr>
                              </m:ctrlPr>
                            </m:sSubPr>
                            <m:e>
                              <m:r>
                                <m:rPr>
                                  <m:sty m:val="p"/>
                                </m:rPr>
                                <a:rPr lang="en-US" altLang="zh-TW" i="0">
                                  <a:solidFill>
                                    <a:prstClr val="black"/>
                                  </a:solidFill>
                                  <a:latin typeface="Cambria Math"/>
                                </a:rPr>
                                <m:t>V</m:t>
                              </m:r>
                            </m:e>
                            <m:sub>
                              <m:r>
                                <m:rPr>
                                  <m:sty m:val="p"/>
                                </m:rPr>
                                <a:rPr lang="en-US" altLang="zh-TW" i="0">
                                  <a:solidFill>
                                    <a:prstClr val="black"/>
                                  </a:solidFill>
                                  <a:latin typeface="Cambria Math"/>
                                </a:rPr>
                                <m:t>t</m:t>
                              </m:r>
                            </m:sub>
                          </m:sSub>
                          <m:r>
                            <m:rPr>
                              <m:sty m:val="p"/>
                            </m:rPr>
                            <a:rPr lang="zh-TW" altLang="en-US" i="0">
                              <a:solidFill>
                                <a:prstClr val="black"/>
                              </a:solidFill>
                              <a:latin typeface="Cambria Math"/>
                            </a:rPr>
                            <m:t>γ</m:t>
                          </m:r>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m:rPr>
                                  <m:sty m:val="p"/>
                                </m:rPr>
                                <a:rPr lang="en-US" altLang="zh-TW" i="0">
                                  <a:solidFill>
                                    <a:prstClr val="black"/>
                                  </a:solidFill>
                                  <a:latin typeface="Cambria Math"/>
                                </a:rPr>
                                <m:t>C</m:t>
                              </m:r>
                            </m:sub>
                          </m:sSub>
                          <m:r>
                            <a:rPr lang="en-US" altLang="zh-TW" i="0">
                              <a:solidFill>
                                <a:prstClr val="black"/>
                              </a:solidFill>
                              <a:latin typeface="Cambria Math"/>
                            </a:rPr>
                            <m:t>+</m:t>
                          </m:r>
                          <m:r>
                            <m:rPr>
                              <m:sty m:val="p"/>
                            </m:rPr>
                            <a:rPr lang="zh-TW" altLang="en-US" i="0">
                              <a:solidFill>
                                <a:prstClr val="black"/>
                              </a:solidFill>
                              <a:latin typeface="Cambria Math"/>
                            </a:rPr>
                            <m:t>γ</m:t>
                          </m:r>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m:rPr>
                                  <m:sty m:val="p"/>
                                </m:rPr>
                                <a:rPr lang="en-US" altLang="zh-TW" i="0">
                                  <a:solidFill>
                                    <a:prstClr val="black"/>
                                  </a:solidFill>
                                  <a:latin typeface="Cambria Math"/>
                                </a:rPr>
                                <m:t>C</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F</m:t>
                              </m:r>
                            </m:e>
                            <m:sub>
                              <m:r>
                                <m:rPr>
                                  <m:sty m:val="p"/>
                                </m:rPr>
                                <a:rPr lang="en-US" altLang="zh-TW" i="0">
                                  <a:solidFill>
                                    <a:prstClr val="black"/>
                                  </a:solidFill>
                                  <a:latin typeface="Cambria Math"/>
                                </a:rPr>
                                <m:t>B</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C</m:t>
                              </m:r>
                            </m:e>
                            <m:sub>
                              <m:r>
                                <m:rPr>
                                  <m:sty m:val="p"/>
                                </m:rPr>
                                <a:rPr lang="en-US" altLang="zh-TW" i="0">
                                  <a:solidFill>
                                    <a:prstClr val="black"/>
                                  </a:solidFill>
                                  <a:latin typeface="Cambria Math"/>
                                </a:rPr>
                                <m:t>B</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m:rPr>
                                  <m:sty m:val="p"/>
                                </m:rPr>
                                <a:rPr lang="en-US" altLang="zh-TW" i="0">
                                  <a:solidFill>
                                    <a:prstClr val="black"/>
                                  </a:solidFill>
                                  <a:latin typeface="Cambria Math"/>
                                </a:rPr>
                                <m:t>B</m:t>
                              </m:r>
                            </m:sub>
                          </m:sSub>
                          <m:r>
                            <a:rPr lang="en-US" altLang="zh-TW" i="0">
                              <a:solidFill>
                                <a:prstClr val="black"/>
                              </a:solidFill>
                              <a:latin typeface="Cambria Math"/>
                            </a:rPr>
                            <m:t>+</m:t>
                          </m:r>
                          <m:r>
                            <m:rPr>
                              <m:sty m:val="p"/>
                            </m:rPr>
                            <a:rPr lang="zh-TW" altLang="en-US" i="0">
                              <a:solidFill>
                                <a:prstClr val="black"/>
                              </a:solidFill>
                              <a:latin typeface="Cambria Math"/>
                            </a:rPr>
                            <m:t>γ</m:t>
                          </m:r>
                          <m:sSub>
                            <m:sSubPr>
                              <m:ctrlPr>
                                <a:rPr lang="en-US" altLang="zh-TW" i="1">
                                  <a:solidFill>
                                    <a:prstClr val="black"/>
                                  </a:solidFill>
                                  <a:latin typeface="Cambria Math"/>
                                </a:rPr>
                              </m:ctrlPr>
                            </m:sSubPr>
                            <m:e>
                              <m:r>
                                <m:rPr>
                                  <m:sty m:val="p"/>
                                </m:rPr>
                                <a:rPr lang="en-US" altLang="zh-TW" i="0">
                                  <a:solidFill>
                                    <a:prstClr val="black"/>
                                  </a:solidFill>
                                  <a:latin typeface="Cambria Math"/>
                                </a:rPr>
                                <m:t>F</m:t>
                              </m:r>
                            </m:e>
                            <m:sub>
                              <m:r>
                                <m:rPr>
                                  <m:sty m:val="p"/>
                                </m:rPr>
                                <a:rPr lang="en-US" altLang="zh-TW" i="0">
                                  <a:solidFill>
                                    <a:prstClr val="black"/>
                                  </a:solidFill>
                                  <a:latin typeface="Cambria Math"/>
                                </a:rPr>
                                <m:t>C</m:t>
                              </m:r>
                            </m:sub>
                          </m:sSub>
                          <m:sSub>
                            <m:sSubPr>
                              <m:ctrlPr>
                                <a:rPr lang="en-US" altLang="zh-TW" i="1">
                                  <a:solidFill>
                                    <a:prstClr val="black"/>
                                  </a:solidFill>
                                  <a:latin typeface="Cambria Math"/>
                                </a:rPr>
                              </m:ctrlPr>
                            </m:sSubPr>
                            <m:e>
                              <m:r>
                                <m:rPr>
                                  <m:sty m:val="p"/>
                                </m:rPr>
                                <a:rPr lang="en-US" altLang="zh-TW" i="0">
                                  <a:solidFill>
                                    <a:prstClr val="black"/>
                                  </a:solidFill>
                                  <a:latin typeface="Cambria Math"/>
                                </a:rPr>
                                <m:t>C</m:t>
                              </m:r>
                            </m:e>
                            <m:sub>
                              <m:r>
                                <m:rPr>
                                  <m:sty m:val="p"/>
                                </m:rPr>
                                <a:rPr lang="en-US" altLang="zh-TW" i="0">
                                  <a:solidFill>
                                    <a:prstClr val="black"/>
                                  </a:solidFill>
                                  <a:latin typeface="Cambria Math"/>
                                </a:rPr>
                                <m:t>C</m:t>
                              </m:r>
                            </m:sub>
                          </m:sSub>
                          <m:sSup>
                            <m:sSupPr>
                              <m:ctrlPr>
                                <a:rPr lang="en-US" altLang="zh-TW" i="1">
                                  <a:solidFill>
                                    <a:prstClr val="black"/>
                                  </a:solidFill>
                                  <a:latin typeface="Cambria Math"/>
                                </a:rPr>
                              </m:ctrlPr>
                            </m:sSupPr>
                            <m:e>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m:rPr>
                                      <m:sty m:val="p"/>
                                    </m:rPr>
                                    <a:rPr lang="en-US" altLang="zh-TW" i="0">
                                      <a:solidFill>
                                        <a:prstClr val="black"/>
                                      </a:solidFill>
                                      <a:latin typeface="Cambria Math"/>
                                    </a:rPr>
                                    <m:t>C</m:t>
                                  </m:r>
                                </m:sub>
                              </m:sSub>
                            </m:e>
                            <m:sup>
                              <m:r>
                                <a:rPr lang="en-US" altLang="zh-TW" i="0">
                                  <a:solidFill>
                                    <a:prstClr val="black"/>
                                  </a:solidFill>
                                  <a:latin typeface="Cambria Math"/>
                                </a:rPr>
                                <m:t>2</m:t>
                              </m:r>
                            </m:sup>
                          </m:sSup>
                        </m:num>
                        <m:den>
                          <m:sSup>
                            <m:sSupPr>
                              <m:ctrlPr>
                                <a:rPr lang="en-US" altLang="zh-TW" i="1">
                                  <a:solidFill>
                                    <a:prstClr val="black"/>
                                  </a:solidFill>
                                  <a:latin typeface="Cambria Math"/>
                                </a:rPr>
                              </m:ctrlPr>
                            </m:sSupPr>
                            <m:e>
                              <m:r>
                                <a:rPr lang="en-US" altLang="zh-TW" i="0">
                                  <a:solidFill>
                                    <a:prstClr val="black"/>
                                  </a:solidFill>
                                  <a:latin typeface="Cambria Math"/>
                                </a:rPr>
                                <m:t>(</m:t>
                              </m:r>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m:rPr>
                                      <m:sty m:val="p"/>
                                    </m:rPr>
                                    <a:rPr lang="en-US" altLang="zh-TW" i="0">
                                      <a:solidFill>
                                        <a:prstClr val="black"/>
                                      </a:solidFill>
                                      <a:latin typeface="Cambria Math"/>
                                    </a:rPr>
                                    <m:t>o</m:t>
                                  </m:r>
                                </m:sub>
                              </m:sSub>
                              <m:r>
                                <a:rPr lang="en-US" altLang="zh-TW" i="0">
                                  <a:solidFill>
                                    <a:prstClr val="black"/>
                                  </a:solidFill>
                                  <a:latin typeface="Cambria Math"/>
                                </a:rPr>
                                <m:t>+</m:t>
                              </m:r>
                              <m:r>
                                <m:rPr>
                                  <m:sty m:val="p"/>
                                </m:rPr>
                                <a:rPr lang="zh-TW" altLang="en-US" i="0">
                                  <a:solidFill>
                                    <a:prstClr val="black"/>
                                  </a:solidFill>
                                  <a:latin typeface="Cambria Math"/>
                                </a:rPr>
                                <m:t>γ</m:t>
                              </m:r>
                              <m:r>
                                <m:rPr>
                                  <m:sty m:val="p"/>
                                </m:rPr>
                                <a:rPr lang="en-US" altLang="zh-TW" i="0" smtClean="0">
                                  <a:solidFill>
                                    <a:srgbClr val="FF0000"/>
                                  </a:solidFill>
                                  <a:latin typeface="Cambria Math"/>
                                </a:rPr>
                                <m:t>y</m:t>
                              </m:r>
                              <m:sSub>
                                <m:sSubPr>
                                  <m:ctrlPr>
                                    <a:rPr lang="en-US" altLang="zh-TW" i="1">
                                      <a:solidFill>
                                        <a:prstClr val="black"/>
                                      </a:solidFill>
                                      <a:latin typeface="Cambria Math"/>
                                    </a:rPr>
                                  </m:ctrlPr>
                                </m:sSubPr>
                                <m:e>
                                  <m:r>
                                    <m:rPr>
                                      <m:sty m:val="p"/>
                                    </m:rPr>
                                    <a:rPr lang="en-US" altLang="zh-TW" i="0">
                                      <a:solidFill>
                                        <a:prstClr val="black"/>
                                      </a:solidFill>
                                      <a:latin typeface="Cambria Math"/>
                                    </a:rPr>
                                    <m:t>N</m:t>
                                  </m:r>
                                </m:e>
                                <m:sub>
                                  <m:r>
                                    <m:rPr>
                                      <m:sty m:val="p"/>
                                    </m:rPr>
                                    <a:rPr lang="en-US" altLang="zh-TW" i="0">
                                      <a:solidFill>
                                        <a:prstClr val="black"/>
                                      </a:solidFill>
                                      <a:latin typeface="Cambria Math"/>
                                    </a:rPr>
                                    <m:t>c</m:t>
                                  </m:r>
                                </m:sub>
                              </m:sSub>
                              <m:r>
                                <a:rPr lang="en-US" altLang="zh-TW" i="0">
                                  <a:solidFill>
                                    <a:prstClr val="black"/>
                                  </a:solidFill>
                                  <a:latin typeface="Cambria Math"/>
                                </a:rPr>
                                <m:t>)</m:t>
                              </m:r>
                            </m:e>
                            <m:sup>
                              <m:r>
                                <a:rPr lang="en-US" altLang="zh-TW" i="0">
                                  <a:solidFill>
                                    <a:prstClr val="black"/>
                                  </a:solidFill>
                                  <a:latin typeface="Cambria Math"/>
                                </a:rPr>
                                <m:t>2</m:t>
                              </m:r>
                            </m:sup>
                          </m:sSup>
                        </m:den>
                      </m:f>
                    </m:oMath>
                  </m:oMathPara>
                </a14:m>
                <a:endParaRPr lang="en-US" altLang="zh-TW" dirty="0" smtClean="0"/>
              </a:p>
              <a:p>
                <a:pPr/>
                <a:endParaRPr lang="en-US" altLang="zh-TW" dirty="0"/>
              </a:p>
              <a:p>
                <a:pPr/>
                <a:endParaRPr lang="en-US" altLang="zh-TW" dirty="0"/>
              </a:p>
              <a:p>
                <a:pPr/>
                <a:endParaRPr lang="en-US" altLang="zh-TW" dirty="0" smtClean="0"/>
              </a:p>
              <a:p>
                <a:pPr/>
                <a:endParaRPr lang="en-US" altLang="zh-TW" dirty="0"/>
              </a:p>
              <a:p>
                <a:pPr/>
                <a:endParaRPr lang="en-US" altLang="zh-TW" dirty="0" smtClean="0"/>
              </a:p>
              <a:p>
                <a:pPr/>
                <a:r>
                  <a:rPr lang="en-US" altLang="zh-TW" dirty="0" smtClean="0"/>
                  <a:t>Note: </a:t>
                </a:r>
                <a14:m>
                  <m:oMath xmlns:m="http://schemas.openxmlformats.org/officeDocument/2006/math">
                    <m:sSub>
                      <m:sSubPr>
                        <m:ctrlPr>
                          <a:rPr lang="en-US" altLang="zh-TW" smtClean="0">
                            <a:latin typeface="Cambria Math"/>
                          </a:rPr>
                        </m:ctrlPr>
                      </m:sSubPr>
                      <m:e>
                        <m:r>
                          <m:rPr>
                            <m:sty m:val="p"/>
                          </m:rPr>
                          <a:rPr lang="en-US" altLang="zh-TW" b="0" i="0" smtClean="0">
                            <a:latin typeface="Cambria Math"/>
                          </a:rPr>
                          <m:t>V</m:t>
                        </m:r>
                      </m:e>
                      <m:sub>
                        <m:r>
                          <m:rPr>
                            <m:sty m:val="p"/>
                          </m:rPr>
                          <a:rPr lang="en-US" altLang="zh-TW" b="0" i="0" smtClean="0">
                            <a:latin typeface="Cambria Math"/>
                          </a:rPr>
                          <m:t>t</m:t>
                        </m:r>
                      </m:sub>
                    </m:sSub>
                    <m:r>
                      <a:rPr lang="en-US" altLang="zh-TW" b="0" i="0" smtClean="0">
                        <a:latin typeface="Cambria Math"/>
                      </a:rPr>
                      <m:t>&lt;</m:t>
                    </m:r>
                    <m:f>
                      <m:fPr>
                        <m:ctrlPr>
                          <a:rPr lang="en-US" altLang="zh-TW" b="0" smtClean="0">
                            <a:latin typeface="Cambria Math"/>
                          </a:rPr>
                        </m:ctrlPr>
                      </m:fPr>
                      <m:num>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a:rPr lang="en-US" altLang="zh-TW" b="0" i="0" smtClean="0">
                                <a:latin typeface="Cambria Math"/>
                              </a:rPr>
                              <m:t>0</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r>
                          <a:rPr lang="en-US" altLang="zh-TW" b="0" i="0" smtClean="0">
                            <a:latin typeface="Cambria Math"/>
                          </a:rPr>
                          <m:t>+</m:t>
                        </m:r>
                        <m:r>
                          <m:rPr>
                            <m:sty m:val="p"/>
                          </m:rPr>
                          <a:rPr lang="zh-TW" altLang="en-US" b="0" i="0" smtClean="0">
                            <a:latin typeface="Cambria Math"/>
                          </a:rPr>
                          <m:t>γ</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B</m:t>
                            </m:r>
                          </m:sub>
                        </m:sSub>
                        <m:r>
                          <a:rPr lang="en-US" altLang="zh-TW" b="0" i="0" smtClean="0">
                            <a:latin typeface="Cambria Math"/>
                          </a:rPr>
                          <m:t>+</m:t>
                        </m:r>
                        <m:r>
                          <m:rPr>
                            <m:sty m:val="p"/>
                          </m:rPr>
                          <a:rPr lang="zh-TW" altLang="en-US" b="0" i="0" smtClean="0">
                            <a:latin typeface="Cambria Math"/>
                          </a:rPr>
                          <m:t>γ</m:t>
                        </m:r>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sSup>
                          <m:sSupPr>
                            <m:ctrlPr>
                              <a:rPr lang="en-US" altLang="zh-TW" b="0" smtClean="0">
                                <a:latin typeface="Cambria Math"/>
                              </a:rPr>
                            </m:ctrlPr>
                          </m:sSupPr>
                          <m:e>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e>
                          <m:sup>
                            <m:r>
                              <a:rPr lang="en-US" altLang="zh-TW" b="0" i="0" smtClean="0">
                                <a:latin typeface="Cambria Math"/>
                              </a:rPr>
                              <m:t>2</m:t>
                            </m:r>
                          </m:sup>
                        </m:sSup>
                      </m:num>
                      <m:den>
                        <m:r>
                          <m:rPr>
                            <m:sty m:val="p"/>
                          </m:rPr>
                          <a:rPr lang="zh-TW" altLang="en-US" b="0" i="0" smtClean="0">
                            <a:latin typeface="Cambria Math"/>
                          </a:rPr>
                          <m:t>γ</m:t>
                        </m:r>
                        <m:sSub>
                          <m:sSubPr>
                            <m:ctrlPr>
                              <a:rPr lang="en-US" altLang="zh-TW" b="0" smtClean="0">
                                <a:latin typeface="Cambria Math"/>
                              </a:rPr>
                            </m:ctrlPr>
                          </m:sSubPr>
                          <m:e>
                            <m:r>
                              <m:rPr>
                                <m:sty m:val="p"/>
                              </m:rPr>
                              <a:rPr lang="en-US" altLang="zh-TW" b="0" i="0" smtClean="0">
                                <a:latin typeface="Cambria Math"/>
                              </a:rPr>
                              <m:t>N</m:t>
                            </m:r>
                          </m:e>
                          <m:sub>
                            <m:r>
                              <a:rPr lang="en-US" altLang="zh-TW" b="0" i="0" smtClean="0">
                                <a:latin typeface="Cambria Math"/>
                              </a:rPr>
                              <m:t>0</m:t>
                            </m:r>
                          </m:sub>
                        </m:sSub>
                        <m:sSup>
                          <m:sSupPr>
                            <m:ctrlPr>
                              <a:rPr lang="en-US" altLang="zh-TW" b="0" smtClean="0">
                                <a:latin typeface="Cambria Math"/>
                              </a:rPr>
                            </m:ctrlPr>
                          </m:sSupPr>
                          <m:e>
                            <m:r>
                              <m:rPr>
                                <m:sty m:val="p"/>
                              </m:rPr>
                              <a:rPr lang="en-US" altLang="zh-TW" b="0" i="0" smtClean="0">
                                <a:latin typeface="Cambria Math"/>
                              </a:rPr>
                              <m:t>e</m:t>
                            </m:r>
                          </m:e>
                          <m:sup>
                            <m:r>
                              <m:rPr>
                                <m:sty m:val="p"/>
                              </m:rPr>
                              <a:rPr lang="en-US" altLang="zh-TW" b="0" i="0" smtClean="0">
                                <a:latin typeface="Cambria Math"/>
                              </a:rPr>
                              <m:t>q</m:t>
                            </m:r>
                            <m:r>
                              <a:rPr lang="en-US" altLang="zh-TW" b="0" i="0" smtClean="0">
                                <a:latin typeface="Cambria Math"/>
                                <a:ea typeface="Cambria Math"/>
                              </a:rPr>
                              <m:t>∆</m:t>
                            </m:r>
                            <m:r>
                              <m:rPr>
                                <m:sty m:val="p"/>
                              </m:rPr>
                              <a:rPr lang="en-US" altLang="zh-TW" b="0" i="0" smtClean="0">
                                <a:latin typeface="Cambria Math"/>
                                <a:ea typeface="Cambria Math"/>
                              </a:rPr>
                              <m:t>t</m:t>
                            </m:r>
                          </m:sup>
                        </m:sSup>
                        <m:r>
                          <a:rPr lang="en-US" altLang="zh-TW" b="0" i="0" smtClean="0">
                            <a:latin typeface="Cambria Math"/>
                          </a:rPr>
                          <m:t>−</m:t>
                        </m:r>
                        <m:r>
                          <m:rPr>
                            <m:sty m:val="p"/>
                          </m:rPr>
                          <a:rPr lang="zh-TW" altLang="en-US" b="0" i="0" smtClean="0">
                            <a:latin typeface="Cambria Math"/>
                          </a:rPr>
                          <m:t>γ</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den>
                    </m:f>
                  </m:oMath>
                </a14:m>
                <a:r>
                  <a:rPr lang="en-US" altLang="zh-TW" dirty="0" smtClean="0"/>
                  <a:t> </a:t>
                </a:r>
                <a:r>
                  <a:rPr lang="zh-TW" altLang="en-US" dirty="0" smtClean="0"/>
                  <a:t> ，</a:t>
                </a:r>
                <a:r>
                  <a:rPr lang="en-US" altLang="zh-TW" dirty="0"/>
                  <a:t> </a:t>
                </a:r>
                <a14:m>
                  <m:oMath xmlns:m="http://schemas.openxmlformats.org/officeDocument/2006/math">
                    <m:f>
                      <m:fPr>
                        <m:ctrlPr>
                          <a:rPr lang="en-US" altLang="zh-TW">
                            <a:latin typeface="Cambria Math"/>
                          </a:rPr>
                        </m:ctrlPr>
                      </m:fPr>
                      <m:num>
                        <m:r>
                          <a:rPr lang="zh-TW" altLang="en-US" i="0">
                            <a:latin typeface="Cambria Math"/>
                          </a:rPr>
                          <m:t>∂</m:t>
                        </m:r>
                        <m:r>
                          <a:rPr lang="en-US" altLang="zh-TW" i="0">
                            <a:latin typeface="Cambria Math"/>
                          </a:rPr>
                          <m:t>(</m:t>
                        </m:r>
                        <m:r>
                          <m:rPr>
                            <m:sty m:val="p"/>
                          </m:rPr>
                          <a:rPr lang="en-US" altLang="zh-TW" i="0">
                            <a:latin typeface="Cambria Math"/>
                          </a:rPr>
                          <m:t>Dividend</m:t>
                        </m:r>
                        <m:r>
                          <a:rPr lang="zh-TW" altLang="en-US" i="0">
                            <a:latin typeface="Cambria Math"/>
                          </a:rPr>
                          <m:t> </m:t>
                        </m:r>
                        <m:r>
                          <m:rPr>
                            <m:sty m:val="p"/>
                          </m:rPr>
                          <a:rPr lang="en-US" altLang="zh-TW" i="0">
                            <a:latin typeface="Cambria Math"/>
                          </a:rPr>
                          <m:t>per</m:t>
                        </m:r>
                        <m:r>
                          <a:rPr lang="en-US" altLang="zh-TW" i="0">
                            <a:latin typeface="Cambria Math"/>
                          </a:rPr>
                          <m:t> </m:t>
                        </m:r>
                        <m:r>
                          <m:rPr>
                            <m:sty m:val="p"/>
                          </m:rPr>
                          <a:rPr lang="en-US" altLang="zh-TW" i="0">
                            <a:latin typeface="Cambria Math"/>
                          </a:rPr>
                          <m:t>share</m:t>
                        </m:r>
                        <m:r>
                          <a:rPr lang="en-US" altLang="zh-TW" i="0">
                            <a:latin typeface="Cambria Math"/>
                          </a:rPr>
                          <m:t>)</m:t>
                        </m:r>
                      </m:num>
                      <m:den>
                        <m:r>
                          <a:rPr lang="zh-TW" altLang="en-US" i="0">
                            <a:latin typeface="Cambria Math"/>
                          </a:rPr>
                          <m:t>∂</m:t>
                        </m:r>
                        <m:r>
                          <m:rPr>
                            <m:sty m:val="p"/>
                          </m:rPr>
                          <a:rPr lang="en-US" altLang="zh-TW" i="0">
                            <a:latin typeface="Cambria Math"/>
                          </a:rPr>
                          <m:t>y</m:t>
                        </m:r>
                      </m:den>
                    </m:f>
                  </m:oMath>
                </a14:m>
                <a:r>
                  <a:rPr lang="zh-TW" altLang="en-US" dirty="0" smtClean="0"/>
                  <a:t> 恆正         </a:t>
                </a:r>
                <a:endParaRPr lang="en-US" altLang="zh-TW" dirty="0" smtClean="0"/>
              </a:p>
              <a:p>
                <a:endParaRPr lang="en-US" altLang="zh-TW" dirty="0"/>
              </a:p>
              <a:p>
                <a:endParaRPr lang="en-US" altLang="zh-TW" dirty="0" smtClean="0"/>
              </a:p>
              <a:p>
                <a:endParaRPr lang="en-US" altLang="zh-TW" dirty="0" smtClean="0"/>
              </a:p>
            </p:txBody>
          </p:sp>
        </mc:Choice>
        <mc:Fallback>
          <p:sp>
            <p:nvSpPr>
              <p:cNvPr id="3" name="文字方塊 2"/>
              <p:cNvSpPr txBox="1">
                <a:spLocks noRot="1" noChangeAspect="1" noMove="1" noResize="1" noEditPoints="1" noAdjustHandles="1" noChangeArrowheads="1" noChangeShapeType="1" noTextEdit="1"/>
              </p:cNvSpPr>
              <p:nvPr/>
            </p:nvSpPr>
            <p:spPr>
              <a:xfrm>
                <a:off x="0" y="685304"/>
                <a:ext cx="9205918" cy="5726696"/>
              </a:xfrm>
              <a:prstGeom prst="rect">
                <a:avLst/>
              </a:prstGeom>
              <a:blipFill rotWithShape="1">
                <a:blip r:embed="rId2"/>
                <a:stretch>
                  <a:fillRect l="-530" t="-532"/>
                </a:stretch>
              </a:blipFill>
            </p:spPr>
            <p:txBody>
              <a:bodyPr/>
              <a:lstStyle/>
              <a:p>
                <a:r>
                  <a:rPr lang="zh-TW" altLang="en-US">
                    <a:noFill/>
                  </a:rPr>
                  <a:t> </a:t>
                </a:r>
              </a:p>
            </p:txBody>
          </p:sp>
        </mc:Fallback>
      </mc:AlternateContent>
      <p:cxnSp>
        <p:nvCxnSpPr>
          <p:cNvPr id="5" name="直線接點 4"/>
          <p:cNvCxnSpPr/>
          <p:nvPr/>
        </p:nvCxnSpPr>
        <p:spPr>
          <a:xfrm>
            <a:off x="1691680" y="2060848"/>
            <a:ext cx="1512168" cy="43204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8028384" y="2060848"/>
            <a:ext cx="936104" cy="36004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2591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文字方塊 1"/>
              <p:cNvSpPr txBox="1"/>
              <p:nvPr/>
            </p:nvSpPr>
            <p:spPr>
              <a:xfrm>
                <a:off x="695" y="379562"/>
                <a:ext cx="8892480" cy="7066230"/>
              </a:xfrm>
              <a:prstGeom prst="rect">
                <a:avLst/>
              </a:prstGeom>
              <a:noFill/>
            </p:spPr>
            <p:txBody>
              <a:bodyPr wrap="square" rtlCol="0">
                <a:spAutoFit/>
              </a:bodyPr>
              <a:lstStyle/>
              <a:p>
                <a:r>
                  <a:rPr lang="zh-TW" altLang="en-US" dirty="0" smtClean="0"/>
                  <a:t> 而影響可轉債所有人是否轉換為股權，通常涉及的因素除了股利之外，最</a:t>
                </a:r>
                <a:r>
                  <a:rPr lang="zh-TW" altLang="en-US" dirty="0"/>
                  <a:t>直接</a:t>
                </a:r>
                <a:r>
                  <a:rPr lang="zh-TW" altLang="en-US" dirty="0" smtClean="0"/>
                  <a:t>的</a:t>
                </a:r>
                <a:endParaRPr lang="en-US" altLang="zh-TW" dirty="0" smtClean="0"/>
              </a:p>
              <a:p>
                <a:r>
                  <a:rPr lang="zh-TW" altLang="en-US" dirty="0" smtClean="0"/>
                  <a:t> 當然</a:t>
                </a:r>
                <a:r>
                  <a:rPr lang="zh-TW" altLang="en-US" dirty="0"/>
                  <a:t>是股價的</a:t>
                </a:r>
                <a:r>
                  <a:rPr lang="zh-TW" altLang="en-US" dirty="0" smtClean="0"/>
                  <a:t>影響，而行使可轉換公司債的轉換權亦會對股價產生影響：</a:t>
                </a:r>
                <a:endParaRPr lang="en-US" altLang="zh-TW" dirty="0"/>
              </a:p>
              <a:p>
                <a:endParaRPr lang="en-US" altLang="zh-TW" dirty="0" smtClean="0">
                  <a:latin typeface="Cambria Math"/>
                </a:endParaRPr>
              </a:p>
              <a:p>
                <a:r>
                  <a:rPr lang="en-US" altLang="zh-TW" dirty="0" smtClean="0"/>
                  <a:t>  </a:t>
                </a:r>
                <a14:m>
                  <m:oMath xmlns:m="http://schemas.openxmlformats.org/officeDocument/2006/math">
                    <m:r>
                      <m:rPr>
                        <m:sty m:val="p"/>
                      </m:rPr>
                      <a:rPr lang="en-US" altLang="zh-TW" i="0" dirty="0">
                        <a:latin typeface="Cambria Math"/>
                      </a:rPr>
                      <m:t>S</m:t>
                    </m:r>
                    <m:r>
                      <m:rPr>
                        <m:sty m:val="p"/>
                      </m:rPr>
                      <a:rPr lang="en-US" altLang="zh-TW" b="0" i="0" dirty="0" smtClean="0">
                        <a:latin typeface="Cambria Math"/>
                      </a:rPr>
                      <m:t>tock</m:t>
                    </m:r>
                    <m:r>
                      <a:rPr lang="en-US" altLang="zh-TW" b="0" i="0" dirty="0" smtClean="0">
                        <a:latin typeface="Cambria Math"/>
                      </a:rPr>
                      <m:t> </m:t>
                    </m:r>
                    <m:r>
                      <m:rPr>
                        <m:sty m:val="p"/>
                      </m:rPr>
                      <a:rPr lang="en-US" altLang="zh-TW" b="0" i="0" dirty="0" smtClean="0">
                        <a:latin typeface="Cambria Math"/>
                      </a:rPr>
                      <m:t>price</m:t>
                    </m:r>
                  </m:oMath>
                </a14:m>
                <a:endParaRPr lang="en-US" altLang="zh-TW" b="0" dirty="0" smtClean="0">
                  <a:latin typeface="Cambria Math"/>
                </a:endParaRPr>
              </a:p>
              <a:p>
                <a:endParaRPr lang="en-US" altLang="zh-TW" b="0" dirty="0" smtClean="0">
                  <a:latin typeface="Cambria Math"/>
                </a:endParaRPr>
              </a:p>
              <a:p>
                <a:pPr/>
                <a14:m>
                  <m:oMathPara xmlns:m="http://schemas.openxmlformats.org/officeDocument/2006/math">
                    <m:oMathParaPr>
                      <m:jc m:val="centerGroup"/>
                    </m:oMathParaPr>
                    <m:oMath xmlns:m="http://schemas.openxmlformats.org/officeDocument/2006/math">
                      <m:r>
                        <a:rPr lang="en-US" altLang="zh-TW" b="0" i="0" smtClean="0">
                          <a:latin typeface="Cambria Math"/>
                        </a:rPr>
                        <m:t>=</m:t>
                      </m:r>
                      <m:f>
                        <m:fPr>
                          <m:ctrlPr>
                            <a:rPr lang="en-US" altLang="zh-TW" b="0" i="1" smtClean="0">
                              <a:latin typeface="Cambria Math"/>
                            </a:rPr>
                          </m:ctrlPr>
                        </m:fPr>
                        <m:num>
                          <m:r>
                            <m:rPr>
                              <m:sty m:val="p"/>
                            </m:rPr>
                            <a:rPr lang="en-US" altLang="zh-TW" b="0" i="0" smtClean="0">
                              <a:latin typeface="Cambria Math"/>
                            </a:rPr>
                            <m:t>asset</m:t>
                          </m:r>
                          <m:r>
                            <a:rPr lang="en-US" altLang="zh-TW" b="0" i="0" smtClean="0">
                              <a:latin typeface="Cambria Math"/>
                            </a:rPr>
                            <m:t>−</m:t>
                          </m:r>
                          <m:r>
                            <m:rPr>
                              <m:sty m:val="p"/>
                            </m:rPr>
                            <a:rPr lang="en-US" altLang="zh-TW" b="0" i="0" smtClean="0">
                              <a:latin typeface="Cambria Math"/>
                            </a:rPr>
                            <m:t>face</m:t>
                          </m:r>
                          <m:r>
                            <a:rPr lang="en-US" altLang="zh-TW" b="0" i="0" smtClean="0">
                              <a:latin typeface="Cambria Math"/>
                            </a:rPr>
                            <m:t> </m:t>
                          </m:r>
                          <m:r>
                            <m:rPr>
                              <m:sty m:val="p"/>
                            </m:rPr>
                            <a:rPr lang="en-US" altLang="zh-TW" b="0" i="0" smtClean="0">
                              <a:latin typeface="Cambria Math"/>
                            </a:rPr>
                            <m:t>value</m:t>
                          </m:r>
                          <m:r>
                            <a:rPr lang="en-US" altLang="zh-TW" b="0" i="0" smtClean="0">
                              <a:latin typeface="Cambria Math"/>
                            </a:rPr>
                            <m:t> −</m:t>
                          </m:r>
                          <m:r>
                            <m:rPr>
                              <m:sty m:val="p"/>
                            </m:rPr>
                            <a:rPr lang="en-US" altLang="zh-TW" b="0" i="0" smtClean="0">
                              <a:latin typeface="Cambria Math"/>
                            </a:rPr>
                            <m:t>coupon</m:t>
                          </m:r>
                          <m:r>
                            <a:rPr lang="en-US" altLang="zh-TW" b="0" i="0" smtClean="0">
                              <a:latin typeface="Cambria Math"/>
                            </a:rPr>
                            <m:t>+</m:t>
                          </m:r>
                          <m:r>
                            <m:rPr>
                              <m:sty m:val="p"/>
                            </m:rPr>
                            <a:rPr lang="en-US" altLang="zh-TW" b="0" i="0" smtClean="0">
                              <a:latin typeface="Cambria Math"/>
                            </a:rPr>
                            <m:t>tax</m:t>
                          </m:r>
                          <m:r>
                            <a:rPr lang="en-US" altLang="zh-TW" b="0" i="0" smtClean="0">
                              <a:latin typeface="Cambria Math"/>
                            </a:rPr>
                            <m:t> </m:t>
                          </m:r>
                          <m:r>
                            <m:rPr>
                              <m:sty m:val="p"/>
                            </m:rPr>
                            <a:rPr lang="en-US" altLang="zh-TW" b="0" i="0" smtClean="0">
                              <a:latin typeface="Cambria Math"/>
                            </a:rPr>
                            <m:t>shield</m:t>
                          </m:r>
                          <m:r>
                            <a:rPr lang="en-US" altLang="zh-TW" b="0" i="0" smtClean="0">
                              <a:latin typeface="Cambria Math"/>
                            </a:rPr>
                            <m:t> −</m:t>
                          </m:r>
                          <m:r>
                            <m:rPr>
                              <m:sty m:val="p"/>
                            </m:rPr>
                            <a:rPr lang="en-US" altLang="zh-TW" b="0" i="0" smtClean="0">
                              <a:latin typeface="Cambria Math"/>
                            </a:rPr>
                            <m:t>dividend</m:t>
                          </m:r>
                        </m:num>
                        <m:den>
                          <m:r>
                            <m:rPr>
                              <m:sty m:val="p"/>
                            </m:rPr>
                            <a:rPr lang="en-US" altLang="zh-TW" b="0" i="0" smtClean="0">
                              <a:latin typeface="Cambria Math"/>
                            </a:rPr>
                            <m:t>outstanding</m:t>
                          </m:r>
                          <m:r>
                            <a:rPr lang="en-US" altLang="zh-TW" b="0" i="0" smtClean="0">
                              <a:latin typeface="Cambria Math"/>
                            </a:rPr>
                            <m:t> </m:t>
                          </m:r>
                          <m:r>
                            <m:rPr>
                              <m:sty m:val="p"/>
                            </m:rPr>
                            <a:rPr lang="en-US" altLang="zh-TW" b="0" i="0" smtClean="0">
                              <a:latin typeface="Cambria Math"/>
                            </a:rPr>
                            <m:t>shares</m:t>
                          </m:r>
                        </m:den>
                      </m:f>
                    </m:oMath>
                  </m:oMathPara>
                </a14:m>
                <a:endParaRPr lang="en-US" altLang="zh-TW" dirty="0" smtClean="0"/>
              </a:p>
              <a:p>
                <a:endParaRPr lang="en-US" altLang="zh-TW" b="0" dirty="0" smtClean="0">
                  <a:latin typeface="Cambria Math"/>
                </a:endParaRPr>
              </a:p>
              <a:p>
                <a:pPr/>
                <a14:m>
                  <m:oMathPara xmlns:m="http://schemas.openxmlformats.org/officeDocument/2006/math">
                    <m:oMathParaPr>
                      <m:jc m:val="centerGroup"/>
                    </m:oMathParaPr>
                    <m:oMath xmlns:m="http://schemas.openxmlformats.org/officeDocument/2006/math">
                      <m:r>
                        <a:rPr lang="en-US" altLang="zh-TW" b="0" i="0" smtClean="0">
                          <a:latin typeface="Cambria Math"/>
                        </a:rPr>
                        <m:t>=</m:t>
                      </m:r>
                      <m:f>
                        <m:fPr>
                          <m:ctrlPr>
                            <a:rPr lang="en-US" altLang="zh-TW" i="1">
                              <a:latin typeface="Cambria Math"/>
                            </a:rPr>
                          </m:ctrlPr>
                        </m:fPr>
                        <m:num>
                          <m:r>
                            <m:rPr>
                              <m:sty m:val="p"/>
                            </m:rPr>
                            <a:rPr lang="en-US" altLang="zh-TW" i="0">
                              <a:latin typeface="Cambria Math"/>
                            </a:rPr>
                            <m:t>asset</m:t>
                          </m:r>
                          <m:r>
                            <a:rPr lang="en-US" altLang="zh-TW" i="0">
                              <a:latin typeface="Cambria Math"/>
                            </a:rPr>
                            <m:t>−</m:t>
                          </m:r>
                          <m:r>
                            <m:rPr>
                              <m:sty m:val="p"/>
                            </m:rPr>
                            <a:rPr lang="en-US" altLang="zh-TW" i="0">
                              <a:latin typeface="Cambria Math"/>
                            </a:rPr>
                            <m:t>face</m:t>
                          </m:r>
                          <m:r>
                            <a:rPr lang="en-US" altLang="zh-TW" i="0">
                              <a:latin typeface="Cambria Math"/>
                            </a:rPr>
                            <m:t> </m:t>
                          </m:r>
                          <m:r>
                            <m:rPr>
                              <m:sty m:val="p"/>
                            </m:rPr>
                            <a:rPr lang="en-US" altLang="zh-TW" i="0">
                              <a:latin typeface="Cambria Math"/>
                            </a:rPr>
                            <m:t>value</m:t>
                          </m:r>
                          <m:r>
                            <a:rPr lang="en-US" altLang="zh-TW" i="0">
                              <a:latin typeface="Cambria Math"/>
                            </a:rPr>
                            <m:t> −</m:t>
                          </m:r>
                          <m:r>
                            <m:rPr>
                              <m:sty m:val="p"/>
                            </m:rPr>
                            <a:rPr lang="en-US" altLang="zh-TW" i="0">
                              <a:latin typeface="Cambria Math"/>
                            </a:rPr>
                            <m:t>coupon</m:t>
                          </m:r>
                          <m:r>
                            <a:rPr lang="en-US" altLang="zh-TW" i="0">
                              <a:latin typeface="Cambria Math"/>
                            </a:rPr>
                            <m:t>+</m:t>
                          </m:r>
                          <m:r>
                            <m:rPr>
                              <m:sty m:val="p"/>
                            </m:rPr>
                            <a:rPr lang="en-US" altLang="zh-TW" i="0">
                              <a:latin typeface="Cambria Math"/>
                            </a:rPr>
                            <m:t>tax</m:t>
                          </m:r>
                          <m:r>
                            <a:rPr lang="en-US" altLang="zh-TW" i="0">
                              <a:latin typeface="Cambria Math"/>
                            </a:rPr>
                            <m:t> </m:t>
                          </m:r>
                          <m:r>
                            <m:rPr>
                              <m:sty m:val="p"/>
                            </m:rPr>
                            <a:rPr lang="en-US" altLang="zh-TW" i="0">
                              <a:latin typeface="Cambria Math"/>
                            </a:rPr>
                            <m:t>shield</m:t>
                          </m:r>
                          <m:r>
                            <a:rPr lang="en-US" altLang="zh-TW" i="0">
                              <a:latin typeface="Cambria Math"/>
                            </a:rPr>
                            <m:t> −(</m:t>
                          </m:r>
                          <m:r>
                            <m:rPr>
                              <m:sty m:val="p"/>
                            </m:rPr>
                            <a:rPr lang="zh-TW" altLang="en-US" b="0" i="0" smtClean="0">
                              <a:latin typeface="Cambria Math"/>
                            </a:rPr>
                            <m:t>δ</m:t>
                          </m:r>
                          <m:r>
                            <a:rPr lang="en-US" altLang="zh-TW" b="0" i="0" smtClean="0">
                              <a:latin typeface="Cambria Math"/>
                            </a:rPr>
                            <m:t>−</m:t>
                          </m:r>
                          <m:r>
                            <m:rPr>
                              <m:sty m:val="p"/>
                            </m:rPr>
                            <a:rPr lang="en-US" altLang="zh-TW" b="0" i="0" smtClean="0">
                              <a:latin typeface="Cambria Math"/>
                            </a:rPr>
                            <m:t>coupon</m:t>
                          </m:r>
                          <m:r>
                            <a:rPr lang="en-US" altLang="zh-TW" b="0" i="0" smtClean="0">
                              <a:latin typeface="Cambria Math"/>
                            </a:rPr>
                            <m:t>)</m:t>
                          </m:r>
                        </m:num>
                        <m:den>
                          <m:r>
                            <m:rPr>
                              <m:sty m:val="p"/>
                            </m:rPr>
                            <a:rPr lang="en-US" altLang="zh-TW" i="0">
                              <a:latin typeface="Cambria Math"/>
                            </a:rPr>
                            <m:t>outstanding</m:t>
                          </m:r>
                          <m:r>
                            <a:rPr lang="en-US" altLang="zh-TW" i="0">
                              <a:latin typeface="Cambria Math"/>
                            </a:rPr>
                            <m:t> </m:t>
                          </m:r>
                          <m:r>
                            <m:rPr>
                              <m:sty m:val="p"/>
                            </m:rPr>
                            <a:rPr lang="en-US" altLang="zh-TW" i="0">
                              <a:latin typeface="Cambria Math"/>
                            </a:rPr>
                            <m:t>shares</m:t>
                          </m:r>
                        </m:den>
                      </m:f>
                    </m:oMath>
                  </m:oMathPara>
                </a14:m>
                <a:endParaRPr lang="en-US" altLang="zh-TW" dirty="0" smtClean="0"/>
              </a:p>
              <a:p>
                <a:endParaRPr lang="en-US" altLang="zh-TW" dirty="0" smtClean="0"/>
              </a:p>
              <a:p>
                <a:pPr/>
                <a14:m>
                  <m:oMathPara xmlns:m="http://schemas.openxmlformats.org/officeDocument/2006/math">
                    <m:oMathParaPr>
                      <m:jc m:val="centerGroup"/>
                    </m:oMathParaPr>
                    <m:oMath xmlns:m="http://schemas.openxmlformats.org/officeDocument/2006/math">
                      <m:r>
                        <a:rPr lang="en-US" altLang="zh-TW" b="0" i="0" smtClean="0">
                          <a:latin typeface="Cambria Math"/>
                        </a:rPr>
                        <m:t>=</m:t>
                      </m:r>
                      <m:f>
                        <m:fPr>
                          <m:ctrlPr>
                            <a:rPr lang="en-US" altLang="zh-TW" b="0" smtClean="0">
                              <a:latin typeface="Cambria Math"/>
                            </a:rPr>
                          </m:ctrlPr>
                        </m:fPr>
                        <m:num>
                          <m:sSub>
                            <m:sSubPr>
                              <m:ctrlPr>
                                <a:rPr lang="en-US" altLang="zh-TW" b="0" smtClean="0">
                                  <a:latin typeface="Cambria Math"/>
                                </a:rPr>
                              </m:ctrlPr>
                            </m:sSubPr>
                            <m:e>
                              <m:r>
                                <m:rPr>
                                  <m:sty m:val="p"/>
                                </m:rPr>
                                <a:rPr lang="en-US" altLang="zh-TW" b="0" i="0" smtClean="0">
                                  <a:latin typeface="Cambria Math"/>
                                </a:rPr>
                                <m:t>V</m:t>
                              </m:r>
                            </m:e>
                            <m:sub>
                              <m:r>
                                <m:rPr>
                                  <m:sty m:val="p"/>
                                </m:rPr>
                                <a:rPr lang="en-US" altLang="zh-TW" b="0" i="0" smtClean="0">
                                  <a:latin typeface="Cambria Math"/>
                                </a:rPr>
                                <m:t>t</m:t>
                              </m:r>
                            </m:sub>
                          </m:sSub>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d>
                            <m:dPr>
                              <m:ctrlPr>
                                <a:rPr lang="en-US" altLang="zh-TW" b="0" smtClean="0">
                                  <a:latin typeface="Cambria Math"/>
                                </a:rPr>
                              </m:ctrlPr>
                            </m:dPr>
                            <m:e>
                              <m:r>
                                <a:rPr lang="en-US" altLang="zh-TW" b="0" i="0" smtClean="0">
                                  <a:latin typeface="Cambria Math"/>
                                </a:rPr>
                                <m:t>1−</m:t>
                              </m:r>
                              <m:r>
                                <m:rPr>
                                  <m:sty m:val="p"/>
                                </m:rPr>
                                <a:rPr lang="en-US" altLang="zh-TW" b="0" i="0" smtClean="0">
                                  <a:latin typeface="Cambria Math"/>
                                </a:rPr>
                                <m:t>y</m:t>
                              </m:r>
                            </m:e>
                          </m:d>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B</m:t>
                              </m:r>
                            </m:sub>
                          </m:sSub>
                          <m:r>
                            <m:rPr>
                              <m:sty m:val="p"/>
                            </m:rPr>
                            <a:rPr lang="zh-TW" altLang="en-US" b="0" i="0" smtClean="0">
                              <a:latin typeface="Cambria Math"/>
                            </a:rPr>
                            <m:t>τ</m:t>
                          </m:r>
                          <m:r>
                            <a:rPr lang="en-US" altLang="zh-TW" b="0" i="0" smtClean="0">
                              <a:latin typeface="Cambria Math"/>
                            </a:rPr>
                            <m:t>+</m:t>
                          </m:r>
                          <m:d>
                            <m:dPr>
                              <m:ctrlPr>
                                <a:rPr lang="en-US" altLang="zh-TW" b="0" smtClean="0">
                                  <a:latin typeface="Cambria Math"/>
                                </a:rPr>
                              </m:ctrlPr>
                            </m:dPr>
                            <m:e>
                              <m:r>
                                <a:rPr lang="en-US" altLang="zh-TW" b="0" i="0" smtClean="0">
                                  <a:latin typeface="Cambria Math"/>
                                </a:rPr>
                                <m:t>1−</m:t>
                              </m:r>
                              <m:r>
                                <m:rPr>
                                  <m:sty m:val="p"/>
                                </m:rPr>
                                <a:rPr lang="en-US" altLang="zh-TW" b="0" i="0" smtClean="0">
                                  <a:latin typeface="Cambria Math"/>
                                </a:rPr>
                                <m:t>y</m:t>
                              </m:r>
                            </m:e>
                          </m:d>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r>
                            <m:rPr>
                              <m:sty m:val="p"/>
                            </m:rPr>
                            <a:rPr lang="zh-TW" altLang="en-US" b="0" i="0" smtClean="0">
                              <a:latin typeface="Cambria Math"/>
                            </a:rPr>
                            <m:t>τ</m:t>
                          </m:r>
                          <m:r>
                            <a:rPr lang="en-US" altLang="zh-TW" b="0" i="0" smtClean="0">
                              <a:latin typeface="Cambria Math"/>
                            </a:rPr>
                            <m:t>−</m:t>
                          </m:r>
                          <m:sSub>
                            <m:sSubPr>
                              <m:ctrlPr>
                                <a:rPr lang="en-US" altLang="zh-TW">
                                  <a:latin typeface="Cambria Math"/>
                                </a:rPr>
                              </m:ctrlPr>
                            </m:sSubPr>
                            <m:e>
                              <m:r>
                                <a:rPr lang="en-US" altLang="zh-TW" b="0" i="0" smtClean="0">
                                  <a:latin typeface="Cambria Math"/>
                                </a:rPr>
                                <m:t>(</m:t>
                              </m:r>
                              <m:r>
                                <m:rPr>
                                  <m:sty m:val="p"/>
                                </m:rPr>
                                <a:rPr lang="en-US" altLang="zh-TW" i="0">
                                  <a:latin typeface="Cambria Math"/>
                                </a:rPr>
                                <m:t>V</m:t>
                              </m:r>
                            </m:e>
                            <m:sub>
                              <m:r>
                                <m:rPr>
                                  <m:sty m:val="p"/>
                                </m:rPr>
                                <a:rPr lang="en-US" altLang="zh-TW" i="0">
                                  <a:latin typeface="Cambria Math"/>
                                </a:rPr>
                                <m:t>t</m:t>
                              </m:r>
                            </m:sub>
                          </m:sSub>
                          <m:sSup>
                            <m:sSupPr>
                              <m:ctrlPr>
                                <a:rPr lang="en-US" altLang="zh-TW">
                                  <a:latin typeface="Cambria Math"/>
                                </a:rPr>
                              </m:ctrlPr>
                            </m:sSupPr>
                            <m:e>
                              <m:r>
                                <m:rPr>
                                  <m:sty m:val="p"/>
                                </m:rPr>
                                <a:rPr lang="en-US" altLang="zh-TW" i="0">
                                  <a:latin typeface="Cambria Math"/>
                                </a:rPr>
                                <m:t>e</m:t>
                              </m:r>
                            </m:e>
                            <m:sup>
                              <m:r>
                                <m:rPr>
                                  <m:sty m:val="p"/>
                                </m:rPr>
                                <a:rPr lang="en-US" altLang="zh-TW" i="0">
                                  <a:latin typeface="Cambria Math"/>
                                </a:rPr>
                                <m:t>q</m:t>
                              </m:r>
                              <m:r>
                                <a:rPr lang="en-US" altLang="zh-TW" i="0">
                                  <a:latin typeface="Cambria Math"/>
                                </a:rPr>
                                <m:t>△</m:t>
                              </m:r>
                              <m:r>
                                <m:rPr>
                                  <m:sty m:val="p"/>
                                </m:rPr>
                                <a:rPr lang="en-US" altLang="zh-TW" i="0">
                                  <a:latin typeface="Cambria Math"/>
                                </a:rPr>
                                <m:t>t</m:t>
                              </m:r>
                            </m:sup>
                          </m:sSup>
                          <m:r>
                            <a:rPr lang="en-US" altLang="zh-TW" i="0">
                              <a:latin typeface="Cambria Math"/>
                            </a:rPr>
                            <m:t>−</m:t>
                          </m:r>
                          <m:sSub>
                            <m:sSubPr>
                              <m:ctrlPr>
                                <a:rPr lang="en-US" altLang="zh-TW">
                                  <a:latin typeface="Cambria Math"/>
                                </a:rPr>
                              </m:ctrlPr>
                            </m:sSubPr>
                            <m:e>
                              <m:r>
                                <m:rPr>
                                  <m:sty m:val="p"/>
                                </m:rPr>
                                <a:rPr lang="en-US" altLang="zh-TW" i="0">
                                  <a:latin typeface="Cambria Math"/>
                                </a:rPr>
                                <m:t>V</m:t>
                              </m:r>
                            </m:e>
                            <m:sub>
                              <m:r>
                                <m:rPr>
                                  <m:sty m:val="p"/>
                                </m:rPr>
                                <a:rPr lang="en-US" altLang="zh-TW" i="0">
                                  <a:latin typeface="Cambria Math"/>
                                </a:rPr>
                                <m:t>t</m:t>
                              </m:r>
                            </m:sub>
                          </m:sSub>
                          <m:r>
                            <a:rPr lang="en-US" altLang="zh-TW" b="0" i="0" smtClean="0">
                              <a:latin typeface="Cambria Math"/>
                            </a:rPr>
                            <m:t>)</m:t>
                          </m:r>
                        </m:num>
                        <m:den>
                          <m:sSub>
                            <m:sSubPr>
                              <m:ctrlPr>
                                <a:rPr lang="en-US" altLang="zh-TW">
                                  <a:latin typeface="Cambria Math"/>
                                </a:rPr>
                              </m:ctrlPr>
                            </m:sSubPr>
                            <m:e>
                              <m:r>
                                <m:rPr>
                                  <m:sty m:val="p"/>
                                </m:rPr>
                                <a:rPr lang="en-US" altLang="zh-TW" i="0">
                                  <a:latin typeface="Cambria Math"/>
                                </a:rPr>
                                <m:t>N</m:t>
                              </m:r>
                            </m:e>
                            <m:sub>
                              <m:r>
                                <m:rPr>
                                  <m:sty m:val="p"/>
                                </m:rPr>
                                <a:rPr lang="en-US" altLang="zh-TW" i="0">
                                  <a:latin typeface="Cambria Math"/>
                                </a:rPr>
                                <m:t>o</m:t>
                              </m:r>
                            </m:sub>
                          </m:sSub>
                          <m:r>
                            <a:rPr lang="en-US" altLang="zh-TW" i="0">
                              <a:latin typeface="Cambria Math"/>
                            </a:rPr>
                            <m:t>+</m:t>
                          </m:r>
                          <m:r>
                            <m:rPr>
                              <m:sty m:val="p"/>
                            </m:rPr>
                            <a:rPr lang="zh-TW" altLang="en-US" i="0">
                              <a:latin typeface="Cambria Math"/>
                            </a:rPr>
                            <m:t>γ</m:t>
                          </m:r>
                          <m:r>
                            <m:rPr>
                              <m:sty m:val="p"/>
                            </m:rPr>
                            <a:rPr lang="en-US" altLang="zh-TW" i="0">
                              <a:latin typeface="Cambria Math"/>
                            </a:rPr>
                            <m:t>y</m:t>
                          </m:r>
                          <m:sSub>
                            <m:sSubPr>
                              <m:ctrlPr>
                                <a:rPr lang="en-US" altLang="zh-TW">
                                  <a:latin typeface="Cambria Math"/>
                                </a:rPr>
                              </m:ctrlPr>
                            </m:sSubPr>
                            <m:e>
                              <m:r>
                                <m:rPr>
                                  <m:sty m:val="p"/>
                                </m:rPr>
                                <a:rPr lang="en-US" altLang="zh-TW" i="0">
                                  <a:latin typeface="Cambria Math"/>
                                </a:rPr>
                                <m:t>N</m:t>
                              </m:r>
                            </m:e>
                            <m:sub>
                              <m:r>
                                <m:rPr>
                                  <m:sty m:val="p"/>
                                </m:rPr>
                                <a:rPr lang="en-US" altLang="zh-TW" i="0">
                                  <a:latin typeface="Cambria Math"/>
                                </a:rPr>
                                <m:t>c</m:t>
                              </m:r>
                            </m:sub>
                          </m:sSub>
                        </m:den>
                      </m:f>
                    </m:oMath>
                  </m:oMathPara>
                </a14:m>
                <a:endParaRPr lang="en-US" altLang="zh-TW" dirty="0" smtClean="0"/>
              </a:p>
              <a:p>
                <a:endParaRPr lang="en-US" altLang="zh-TW" dirty="0"/>
              </a:p>
              <a:p>
                <a:r>
                  <a:rPr lang="zh-TW" altLang="en-US" dirty="0" smtClean="0"/>
                  <a:t>  </a:t>
                </a:r>
                <a:endParaRPr lang="en-US" altLang="zh-TW" dirty="0" smtClean="0"/>
              </a:p>
              <a:p>
                <a:r>
                  <a:rPr lang="zh-TW" altLang="en-US" dirty="0" smtClean="0"/>
                  <a:t>所以</a:t>
                </a:r>
                <a:r>
                  <a:rPr lang="zh-TW" altLang="en-US" dirty="0"/>
                  <a:t>我們</a:t>
                </a:r>
                <a:r>
                  <a:rPr lang="zh-TW" altLang="en-US" dirty="0" smtClean="0"/>
                  <a:t>可以觀察轉換比例</a:t>
                </a:r>
                <a:r>
                  <a:rPr lang="en-US" altLang="zh-TW" dirty="0" smtClean="0"/>
                  <a:t>(y)</a:t>
                </a:r>
                <a:r>
                  <a:rPr lang="zh-TW" altLang="en-US" dirty="0" smtClean="0"/>
                  <a:t>對於</a:t>
                </a:r>
                <a:r>
                  <a:rPr lang="en-US" altLang="zh-TW" dirty="0" smtClean="0"/>
                  <a:t>Dividend </a:t>
                </a:r>
                <a:r>
                  <a:rPr lang="zh-TW" altLang="en-US" dirty="0" smtClean="0"/>
                  <a:t>加上 </a:t>
                </a:r>
                <a:r>
                  <a:rPr lang="en-US" altLang="zh-TW" dirty="0" smtClean="0"/>
                  <a:t>Stock price </a:t>
                </a:r>
                <a:r>
                  <a:rPr lang="zh-TW" altLang="en-US" dirty="0" smtClean="0"/>
                  <a:t>的影響</a:t>
                </a:r>
                <a:r>
                  <a:rPr lang="zh-TW" altLang="en-US" dirty="0"/>
                  <a:t>：</a:t>
                </a:r>
                <a:endParaRPr lang="en-US" altLang="zh-TW" dirty="0" smtClean="0"/>
              </a:p>
              <a:p>
                <a:endParaRPr lang="en-US" altLang="zh-TW" dirty="0"/>
              </a:p>
              <a:p>
                <a:pPr/>
                <a14:m>
                  <m:oMathPara xmlns:m="http://schemas.openxmlformats.org/officeDocument/2006/math">
                    <m:oMathParaPr>
                      <m:jc m:val="center"/>
                    </m:oMathParaPr>
                    <m:oMath xmlns:m="http://schemas.openxmlformats.org/officeDocument/2006/math">
                      <m:f>
                        <m:fPr>
                          <m:ctrlPr>
                            <a:rPr lang="en-US" altLang="zh-TW" i="1" smtClean="0">
                              <a:latin typeface="Cambria Math"/>
                            </a:rPr>
                          </m:ctrlPr>
                        </m:fPr>
                        <m:num>
                          <m:r>
                            <a:rPr lang="en-US" altLang="zh-TW" b="0" i="0" smtClean="0">
                              <a:latin typeface="Cambria Math"/>
                            </a:rPr>
                            <m:t> </m:t>
                          </m:r>
                          <m:r>
                            <a:rPr lang="zh-TW" altLang="en-US" i="0" smtClean="0">
                              <a:latin typeface="Cambria Math"/>
                            </a:rPr>
                            <m:t>𝜕</m:t>
                          </m:r>
                          <m:r>
                            <a:rPr lang="en-US" altLang="zh-TW" b="0" i="0" smtClean="0">
                              <a:latin typeface="Cambria Math"/>
                            </a:rPr>
                            <m:t>(</m:t>
                          </m:r>
                          <m:r>
                            <m:rPr>
                              <m:sty m:val="p"/>
                            </m:rPr>
                            <a:rPr lang="en-US" altLang="zh-TW" b="0" i="0" smtClean="0">
                              <a:latin typeface="Cambria Math"/>
                            </a:rPr>
                            <m:t>Stock</m:t>
                          </m:r>
                          <m:r>
                            <a:rPr lang="en-US" altLang="zh-TW" b="0" i="0" smtClean="0">
                              <a:latin typeface="Cambria Math"/>
                            </a:rPr>
                            <m:t> </m:t>
                          </m:r>
                          <m:r>
                            <m:rPr>
                              <m:sty m:val="p"/>
                            </m:rPr>
                            <a:rPr lang="en-US" altLang="zh-TW" b="0" i="0" smtClean="0">
                              <a:latin typeface="Cambria Math"/>
                            </a:rPr>
                            <m:t>price</m:t>
                          </m:r>
                          <m:r>
                            <a:rPr lang="en-US" altLang="zh-TW" b="0" i="0" smtClean="0">
                              <a:latin typeface="Cambria Math"/>
                            </a:rPr>
                            <m:t>+</m:t>
                          </m:r>
                          <m:r>
                            <m:rPr>
                              <m:sty m:val="p"/>
                            </m:rPr>
                            <a:rPr lang="en-US" altLang="zh-TW" b="0" i="0" smtClean="0">
                              <a:latin typeface="Cambria Math"/>
                            </a:rPr>
                            <m:t>Dividen</m:t>
                          </m:r>
                          <m:r>
                            <a:rPr lang="en-US" altLang="zh-TW" b="0" i="0" smtClean="0">
                              <a:latin typeface="Cambria Math"/>
                            </a:rPr>
                            <m:t> </m:t>
                          </m:r>
                          <m:r>
                            <m:rPr>
                              <m:sty m:val="p"/>
                            </m:rPr>
                            <a:rPr lang="en-US" altLang="zh-TW" b="0" i="0" smtClean="0">
                              <a:latin typeface="Cambria Math"/>
                            </a:rPr>
                            <m:t>per</m:t>
                          </m:r>
                          <m:r>
                            <a:rPr lang="en-US" altLang="zh-TW" b="0" i="0" smtClean="0">
                              <a:latin typeface="Cambria Math"/>
                            </a:rPr>
                            <m:t> </m:t>
                          </m:r>
                          <m:r>
                            <m:rPr>
                              <m:sty m:val="p"/>
                            </m:rPr>
                            <a:rPr lang="en-US" altLang="zh-TW" b="0" i="0" smtClean="0">
                              <a:latin typeface="Cambria Math"/>
                            </a:rPr>
                            <m:t>share</m:t>
                          </m:r>
                          <m:r>
                            <a:rPr lang="en-US" altLang="zh-TW" b="0" i="0" smtClean="0">
                              <a:latin typeface="Cambria Math"/>
                            </a:rPr>
                            <m:t>)</m:t>
                          </m:r>
                        </m:num>
                        <m:den>
                          <m:r>
                            <a:rPr lang="zh-TW" altLang="en-US" i="0" smtClean="0">
                              <a:latin typeface="Cambria Math"/>
                            </a:rPr>
                            <m:t>𝜕</m:t>
                          </m:r>
                          <m:r>
                            <m:rPr>
                              <m:sty m:val="p"/>
                            </m:rPr>
                            <a:rPr lang="en-US" altLang="zh-TW" b="0" i="0" smtClean="0">
                              <a:latin typeface="Cambria Math"/>
                            </a:rPr>
                            <m:t>y</m:t>
                          </m:r>
                        </m:den>
                      </m:f>
                    </m:oMath>
                  </m:oMathPara>
                </a14:m>
                <a:endParaRPr lang="en-US" altLang="zh-TW" dirty="0" smtClean="0"/>
              </a:p>
              <a:p>
                <a:endParaRPr lang="en-US" altLang="zh-TW" dirty="0" smtClean="0"/>
              </a:p>
              <a:p>
                <a:endParaRPr lang="en-US" altLang="zh-TW" dirty="0"/>
              </a:p>
              <a:p>
                <a:endParaRPr lang="en-US" altLang="zh-TW" sz="1400" dirty="0" smtClean="0"/>
              </a:p>
              <a:p>
                <a:endParaRPr lang="en-US" altLang="zh-TW" dirty="0"/>
              </a:p>
              <a:p>
                <a:endParaRPr lang="en-US" altLang="zh-TW" dirty="0" smtClean="0"/>
              </a:p>
              <a:p>
                <a:endParaRPr lang="zh-TW" altLang="en-US" dirty="0"/>
              </a:p>
            </p:txBody>
          </p:sp>
        </mc:Choice>
        <mc:Fallback>
          <p:sp>
            <p:nvSpPr>
              <p:cNvPr id="2" name="文字方塊 1"/>
              <p:cNvSpPr txBox="1">
                <a:spLocks noRot="1" noChangeAspect="1" noMove="1" noResize="1" noEditPoints="1" noAdjustHandles="1" noChangeArrowheads="1" noChangeShapeType="1" noTextEdit="1"/>
              </p:cNvSpPr>
              <p:nvPr/>
            </p:nvSpPr>
            <p:spPr>
              <a:xfrm>
                <a:off x="695" y="379562"/>
                <a:ext cx="8892480" cy="7066230"/>
              </a:xfrm>
              <a:prstGeom prst="rect">
                <a:avLst/>
              </a:prstGeom>
              <a:blipFill rotWithShape="1">
                <a:blip r:embed="rId2"/>
                <a:stretch>
                  <a:fillRect l="-548" t="-43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0452044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文字方塊 1"/>
              <p:cNvSpPr txBox="1"/>
              <p:nvPr/>
            </p:nvSpPr>
            <p:spPr>
              <a:xfrm>
                <a:off x="323528" y="332656"/>
                <a:ext cx="8496944" cy="9224577"/>
              </a:xfrm>
              <a:prstGeom prst="rect">
                <a:avLst/>
              </a:prstGeom>
              <a:noFill/>
            </p:spPr>
            <p:txBody>
              <a:bodyPr wrap="square" rtlCol="0">
                <a:spAutoFit/>
              </a:bodyPr>
              <a:lstStyle/>
              <a:p>
                <a:endParaRPr lang="en-US" altLang="zh-TW" i="1" dirty="0" smtClean="0">
                  <a:latin typeface="Cambria Math"/>
                </a:endParaRPr>
              </a:p>
              <a:p>
                <a:pPr/>
                <a14:m>
                  <m:oMathPara xmlns:m="http://schemas.openxmlformats.org/officeDocument/2006/math">
                    <m:oMathParaPr>
                      <m:jc m:val="left"/>
                    </m:oMathParaPr>
                    <m:oMath xmlns:m="http://schemas.openxmlformats.org/officeDocument/2006/math">
                      <m:f>
                        <m:fPr>
                          <m:ctrlPr>
                            <a:rPr lang="en-US" altLang="zh-TW" i="1" smtClean="0">
                              <a:latin typeface="Cambria Math"/>
                            </a:rPr>
                          </m:ctrlPr>
                        </m:fPr>
                        <m:num>
                          <m:r>
                            <a:rPr lang="en-US" altLang="zh-TW" i="0">
                              <a:latin typeface="Cambria Math"/>
                            </a:rPr>
                            <m:t> </m:t>
                          </m:r>
                          <m:r>
                            <a:rPr lang="zh-TW" altLang="en-US" i="0">
                              <a:latin typeface="Cambria Math"/>
                            </a:rPr>
                            <m:t>𝜕</m:t>
                          </m:r>
                          <m:r>
                            <a:rPr lang="en-US" altLang="zh-TW" i="0">
                              <a:latin typeface="Cambria Math"/>
                            </a:rPr>
                            <m:t>(</m:t>
                          </m:r>
                          <m:r>
                            <m:rPr>
                              <m:sty m:val="p"/>
                            </m:rPr>
                            <a:rPr lang="en-US" altLang="zh-TW" i="0">
                              <a:latin typeface="Cambria Math"/>
                            </a:rPr>
                            <m:t>Stock</m:t>
                          </m:r>
                          <m:r>
                            <a:rPr lang="en-US" altLang="zh-TW" i="0">
                              <a:latin typeface="Cambria Math"/>
                            </a:rPr>
                            <m:t> </m:t>
                          </m:r>
                          <m:r>
                            <m:rPr>
                              <m:sty m:val="p"/>
                            </m:rPr>
                            <a:rPr lang="en-US" altLang="zh-TW" i="0">
                              <a:latin typeface="Cambria Math"/>
                            </a:rPr>
                            <m:t>price</m:t>
                          </m:r>
                          <m:r>
                            <a:rPr lang="en-US" altLang="zh-TW" i="0">
                              <a:latin typeface="Cambria Math"/>
                            </a:rPr>
                            <m:t>+</m:t>
                          </m:r>
                          <m:r>
                            <m:rPr>
                              <m:sty m:val="p"/>
                            </m:rPr>
                            <a:rPr lang="en-US" altLang="zh-TW" i="0">
                              <a:latin typeface="Cambria Math"/>
                            </a:rPr>
                            <m:t>Dividen</m:t>
                          </m:r>
                          <m:r>
                            <a:rPr lang="en-US" altLang="zh-TW" i="0">
                              <a:latin typeface="Cambria Math"/>
                            </a:rPr>
                            <m:t> </m:t>
                          </m:r>
                          <m:r>
                            <m:rPr>
                              <m:sty m:val="p"/>
                            </m:rPr>
                            <a:rPr lang="en-US" altLang="zh-TW" i="0">
                              <a:latin typeface="Cambria Math"/>
                            </a:rPr>
                            <m:t>per</m:t>
                          </m:r>
                          <m:r>
                            <a:rPr lang="en-US" altLang="zh-TW" i="0">
                              <a:latin typeface="Cambria Math"/>
                            </a:rPr>
                            <m:t> </m:t>
                          </m:r>
                          <m:r>
                            <m:rPr>
                              <m:sty m:val="p"/>
                            </m:rPr>
                            <a:rPr lang="en-US" altLang="zh-TW" i="0">
                              <a:latin typeface="Cambria Math"/>
                            </a:rPr>
                            <m:t>share</m:t>
                          </m:r>
                          <m:r>
                            <a:rPr lang="en-US" altLang="zh-TW" i="0">
                              <a:latin typeface="Cambria Math"/>
                            </a:rPr>
                            <m:t>)</m:t>
                          </m:r>
                        </m:num>
                        <m:den>
                          <m:r>
                            <a:rPr lang="zh-TW" altLang="en-US" i="0">
                              <a:latin typeface="Cambria Math"/>
                            </a:rPr>
                            <m:t>𝜕</m:t>
                          </m:r>
                          <m:r>
                            <m:rPr>
                              <m:sty m:val="p"/>
                            </m:rPr>
                            <a:rPr lang="en-US" altLang="zh-TW" i="0">
                              <a:latin typeface="Cambria Math"/>
                            </a:rPr>
                            <m:t>y</m:t>
                          </m:r>
                        </m:den>
                      </m:f>
                    </m:oMath>
                  </m:oMathPara>
                </a14:m>
                <a:endParaRPr lang="en-US" altLang="zh-TW" dirty="0" smtClean="0"/>
              </a:p>
              <a:p>
                <a:endParaRPr lang="en-US" altLang="zh-TW" dirty="0"/>
              </a:p>
              <a:p>
                <a:pPr/>
                <a14:m>
                  <m:oMathPara xmlns:m="http://schemas.openxmlformats.org/officeDocument/2006/math">
                    <m:oMathParaPr>
                      <m:jc m:val="left"/>
                    </m:oMathParaPr>
                    <m:oMath xmlns:m="http://schemas.openxmlformats.org/officeDocument/2006/math">
                      <m:r>
                        <a:rPr lang="en-US" altLang="zh-TW" b="0" i="0" smtClean="0">
                          <a:latin typeface="Cambria Math"/>
                        </a:rPr>
                        <m:t>=</m:t>
                      </m:r>
                      <m:f>
                        <m:fPr>
                          <m:ctrlPr>
                            <a:rPr lang="en-US" altLang="zh-TW" b="0" smtClean="0">
                              <a:latin typeface="Cambria Math"/>
                            </a:rPr>
                          </m:ctrlPr>
                        </m:fPr>
                        <m:num>
                          <m:r>
                            <a:rPr lang="zh-TW" altLang="en-US" i="0">
                              <a:latin typeface="Cambria Math"/>
                            </a:rPr>
                            <m:t>∂</m:t>
                          </m:r>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V</m:t>
                              </m:r>
                            </m:e>
                            <m:sub>
                              <m:r>
                                <m:rPr>
                                  <m:sty m:val="p"/>
                                </m:rPr>
                                <a:rPr lang="en-US" altLang="zh-TW" b="0" i="0" smtClean="0">
                                  <a:latin typeface="Cambria Math"/>
                                </a:rPr>
                                <m:t>t</m:t>
                              </m:r>
                            </m:sub>
                          </m:sSub>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B</m:t>
                              </m:r>
                            </m:sub>
                          </m:sSub>
                          <m:d>
                            <m:dPr>
                              <m:ctrlPr>
                                <a:rPr lang="en-US" altLang="zh-TW" b="0" smtClean="0">
                                  <a:latin typeface="Cambria Math"/>
                                </a:rPr>
                              </m:ctrlPr>
                            </m:dPr>
                            <m:e>
                              <m:r>
                                <a:rPr lang="en-US" altLang="zh-TW" b="0" i="0" smtClean="0">
                                  <a:latin typeface="Cambria Math"/>
                                </a:rPr>
                                <m:t>1−</m:t>
                              </m:r>
                              <m:r>
                                <m:rPr>
                                  <m:sty m:val="p"/>
                                </m:rPr>
                                <a:rPr lang="zh-TW" altLang="en-US" b="0" i="0" smtClean="0">
                                  <a:latin typeface="Cambria Math"/>
                                </a:rPr>
                                <m:t>τ</m:t>
                              </m:r>
                            </m:e>
                          </m:d>
                          <m:r>
                            <a:rPr lang="en-US" altLang="zh-TW" b="0" i="0" smtClean="0">
                              <a:latin typeface="Cambria Math"/>
                            </a:rPr>
                            <m:t>−</m:t>
                          </m:r>
                          <m:sSub>
                            <m:sSubPr>
                              <m:ctrlPr>
                                <a:rPr lang="en-US" altLang="zh-TW" b="0" smtClean="0">
                                  <a:latin typeface="Cambria Math"/>
                                </a:rPr>
                              </m:ctrlPr>
                            </m:sSubPr>
                            <m:e>
                              <m:d>
                                <m:dPr>
                                  <m:ctrlPr>
                                    <a:rPr lang="en-US" altLang="zh-TW" b="0" smtClean="0">
                                      <a:latin typeface="Cambria Math"/>
                                    </a:rPr>
                                  </m:ctrlPr>
                                </m:dPr>
                                <m:e>
                                  <m:r>
                                    <a:rPr lang="en-US" altLang="zh-TW" b="0" i="0" smtClean="0">
                                      <a:latin typeface="Cambria Math"/>
                                    </a:rPr>
                                    <m:t>1−</m:t>
                                  </m:r>
                                  <m:r>
                                    <m:rPr>
                                      <m:sty m:val="p"/>
                                    </m:rPr>
                                    <a:rPr lang="en-US" altLang="zh-TW" b="0" i="0" smtClean="0">
                                      <a:latin typeface="Cambria Math"/>
                                    </a:rPr>
                                    <m:t>y</m:t>
                                  </m:r>
                                </m:e>
                              </m:d>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r>
                            <a:rPr lang="en-US" altLang="zh-TW" b="0" i="0" smtClean="0">
                              <a:latin typeface="Cambria Math"/>
                            </a:rPr>
                            <m:t>−(1−</m:t>
                          </m:r>
                          <m:r>
                            <m:rPr>
                              <m:sty m:val="p"/>
                            </m:rPr>
                            <a:rPr lang="en-US" altLang="zh-TW" b="0" i="0" smtClean="0">
                              <a:latin typeface="Cambria Math"/>
                            </a:rPr>
                            <m:t>y</m:t>
                          </m:r>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r>
                            <a:rPr lang="en-US" altLang="zh-TW" b="0" i="0" smtClean="0">
                              <a:latin typeface="Cambria Math"/>
                            </a:rPr>
                            <m:t>(1−</m:t>
                          </m:r>
                          <m:r>
                            <m:rPr>
                              <m:sty m:val="p"/>
                            </m:rPr>
                            <a:rPr lang="zh-TW" altLang="en-US" b="0" i="0" smtClean="0">
                              <a:latin typeface="Cambria Math"/>
                            </a:rPr>
                            <m:t>τ</m:t>
                          </m:r>
                          <m:r>
                            <a:rPr lang="en-US" altLang="zh-TW" b="0" i="0" smtClean="0">
                              <a:latin typeface="Cambria Math"/>
                            </a:rPr>
                            <m:t>))</m:t>
                          </m:r>
                        </m:num>
                        <m:den>
                          <m:r>
                            <a:rPr lang="zh-TW" altLang="en-US" i="0">
                              <a:latin typeface="Cambria Math"/>
                            </a:rPr>
                            <m:t>∂</m:t>
                          </m:r>
                          <m:r>
                            <m:rPr>
                              <m:sty m:val="p"/>
                            </m:rPr>
                            <a:rPr lang="en-US" altLang="zh-TW" i="0">
                              <a:latin typeface="Cambria Math"/>
                            </a:rPr>
                            <m:t>y</m:t>
                          </m:r>
                          <m:r>
                            <a:rPr lang="en-US" altLang="zh-TW" b="0" i="0" smtClean="0">
                              <a:latin typeface="Cambria Math"/>
                            </a:rPr>
                            <m:t>(</m:t>
                          </m:r>
                          <m:sSub>
                            <m:sSubPr>
                              <m:ctrlPr>
                                <a:rPr lang="en-US" altLang="zh-TW">
                                  <a:latin typeface="Cambria Math"/>
                                </a:rPr>
                              </m:ctrlPr>
                            </m:sSubPr>
                            <m:e>
                              <m:r>
                                <m:rPr>
                                  <m:sty m:val="p"/>
                                </m:rPr>
                                <a:rPr lang="en-US" altLang="zh-TW" i="0">
                                  <a:latin typeface="Cambria Math"/>
                                </a:rPr>
                                <m:t>N</m:t>
                              </m:r>
                            </m:e>
                            <m:sub>
                              <m:r>
                                <m:rPr>
                                  <m:sty m:val="p"/>
                                </m:rPr>
                                <a:rPr lang="en-US" altLang="zh-TW" i="0">
                                  <a:latin typeface="Cambria Math"/>
                                </a:rPr>
                                <m:t>o</m:t>
                              </m:r>
                            </m:sub>
                          </m:sSub>
                          <m:r>
                            <a:rPr lang="en-US" altLang="zh-TW" i="0">
                              <a:latin typeface="Cambria Math"/>
                            </a:rPr>
                            <m:t>+</m:t>
                          </m:r>
                          <m:r>
                            <m:rPr>
                              <m:sty m:val="p"/>
                            </m:rPr>
                            <a:rPr lang="zh-TW" altLang="en-US" i="0">
                              <a:latin typeface="Cambria Math"/>
                            </a:rPr>
                            <m:t>γ</m:t>
                          </m:r>
                          <m:r>
                            <m:rPr>
                              <m:sty m:val="p"/>
                            </m:rPr>
                            <a:rPr lang="en-US" altLang="zh-TW" i="0">
                              <a:latin typeface="Cambria Math"/>
                            </a:rPr>
                            <m:t>y</m:t>
                          </m:r>
                          <m:sSub>
                            <m:sSubPr>
                              <m:ctrlPr>
                                <a:rPr lang="en-US" altLang="zh-TW">
                                  <a:latin typeface="Cambria Math"/>
                                </a:rPr>
                              </m:ctrlPr>
                            </m:sSubPr>
                            <m:e>
                              <m:r>
                                <m:rPr>
                                  <m:sty m:val="p"/>
                                </m:rPr>
                                <a:rPr lang="en-US" altLang="zh-TW" i="0">
                                  <a:latin typeface="Cambria Math"/>
                                </a:rPr>
                                <m:t>N</m:t>
                              </m:r>
                            </m:e>
                            <m:sub>
                              <m:r>
                                <m:rPr>
                                  <m:sty m:val="p"/>
                                </m:rPr>
                                <a:rPr lang="en-US" altLang="zh-TW" i="0">
                                  <a:latin typeface="Cambria Math"/>
                                </a:rPr>
                                <m:t>c</m:t>
                              </m:r>
                            </m:sub>
                          </m:sSub>
                          <m:r>
                            <a:rPr lang="en-US" altLang="zh-TW" b="0" i="0" smtClean="0">
                              <a:latin typeface="Cambria Math"/>
                            </a:rPr>
                            <m:t>)</m:t>
                          </m:r>
                        </m:den>
                      </m:f>
                    </m:oMath>
                  </m:oMathPara>
                </a14:m>
                <a:endParaRPr lang="en-US" altLang="zh-TW" dirty="0" smtClean="0"/>
              </a:p>
              <a:p>
                <a:endParaRPr lang="en-US" altLang="zh-TW" dirty="0"/>
              </a:p>
              <a:p>
                <a:pPr/>
                <a14:m>
                  <m:oMathPara xmlns:m="http://schemas.openxmlformats.org/officeDocument/2006/math">
                    <m:oMathParaPr>
                      <m:jc m:val="left"/>
                    </m:oMathParaPr>
                    <m:oMath xmlns:m="http://schemas.openxmlformats.org/officeDocument/2006/math">
                      <m:r>
                        <a:rPr lang="en-US" altLang="zh-TW" b="0" i="0" smtClean="0">
                          <a:latin typeface="Cambria Math"/>
                        </a:rPr>
                        <m:t>=</m:t>
                      </m:r>
                      <m:f>
                        <m:fPr>
                          <m:ctrlPr>
                            <a:rPr lang="en-US" altLang="zh-TW" b="0" smtClean="0">
                              <a:latin typeface="Cambria Math"/>
                            </a:rPr>
                          </m:ctrlPr>
                        </m:fPr>
                        <m:num>
                          <m:sSub>
                            <m:sSubPr>
                              <m:ctrlPr>
                                <a:rPr lang="en-US" altLang="zh-TW" b="0" smtClean="0">
                                  <a:latin typeface="Cambria Math"/>
                                </a:rPr>
                              </m:ctrlPr>
                            </m:sSubPr>
                            <m:e>
                              <m:r>
                                <m:rPr>
                                  <m:sty m:val="p"/>
                                </m:rPr>
                                <a:rPr lang="en-US" altLang="zh-TW" b="0" i="0" smtClean="0">
                                  <a:latin typeface="Cambria Math"/>
                                </a:rPr>
                                <m:t>N</m:t>
                              </m:r>
                            </m:e>
                            <m:sub>
                              <m:r>
                                <a:rPr lang="en-US" altLang="zh-TW" b="0" i="0" smtClean="0">
                                  <a:latin typeface="Cambria Math"/>
                                </a:rPr>
                                <m:t>0</m:t>
                              </m:r>
                            </m:sub>
                          </m:sSub>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d>
                            <m:dPr>
                              <m:ctrlPr>
                                <a:rPr lang="en-US" altLang="zh-TW" b="0" smtClean="0">
                                  <a:latin typeface="Cambria Math"/>
                                </a:rPr>
                              </m:ctrlPr>
                            </m:dPr>
                            <m:e>
                              <m:r>
                                <a:rPr lang="en-US" altLang="zh-TW" b="0" i="0" smtClean="0">
                                  <a:latin typeface="Cambria Math"/>
                                </a:rPr>
                                <m:t>1−</m:t>
                              </m:r>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r>
                                <m:rPr>
                                  <m:sty m:val="p"/>
                                </m:rPr>
                                <a:rPr lang="zh-TW" altLang="en-US" b="0" i="0" smtClean="0">
                                  <a:latin typeface="Cambria Math"/>
                                </a:rPr>
                                <m:t>τ</m:t>
                              </m:r>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e>
                          </m:d>
                          <m:r>
                            <a:rPr lang="en-US" altLang="zh-TW" b="0" i="0" smtClean="0">
                              <a:latin typeface="Cambria Math"/>
                            </a:rPr>
                            <m:t>−</m:t>
                          </m:r>
                          <m:r>
                            <m:rPr>
                              <m:sty m:val="p"/>
                            </m:rPr>
                            <a:rPr lang="zh-TW" altLang="en-US" i="0">
                              <a:solidFill>
                                <a:prstClr val="black"/>
                              </a:solidFill>
                              <a:latin typeface="Cambria Math"/>
                            </a:rPr>
                            <m:t>γ</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d>
                            <m:dPr>
                              <m:ctrlPr>
                                <a:rPr lang="en-US" altLang="zh-TW" b="0" smtClean="0">
                                  <a:latin typeface="Cambria Math"/>
                                </a:rPr>
                              </m:ctrlPr>
                            </m:dPr>
                            <m:e>
                              <m:sSub>
                                <m:sSubPr>
                                  <m:ctrlPr>
                                    <a:rPr lang="en-US" altLang="zh-TW" b="0" smtClean="0">
                                      <a:latin typeface="Cambria Math"/>
                                    </a:rPr>
                                  </m:ctrlPr>
                                </m:sSubPr>
                                <m:e>
                                  <m:r>
                                    <m:rPr>
                                      <m:sty m:val="p"/>
                                    </m:rPr>
                                    <a:rPr lang="en-US" altLang="zh-TW" b="0" i="0" smtClean="0">
                                      <a:latin typeface="Cambria Math"/>
                                    </a:rPr>
                                    <m:t>V</m:t>
                                  </m:r>
                                </m:e>
                                <m:sub>
                                  <m:r>
                                    <m:rPr>
                                      <m:sty m:val="p"/>
                                    </m:rPr>
                                    <a:rPr lang="en-US" altLang="zh-TW" b="0" i="0" smtClean="0">
                                      <a:latin typeface="Cambria Math"/>
                                    </a:rPr>
                                    <m:t>t</m:t>
                                  </m:r>
                                </m:sub>
                              </m:sSub>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e>
                          </m:d>
                          <m:r>
                            <a:rPr lang="en-US" altLang="zh-TW" b="0" i="0" smtClean="0">
                              <a:latin typeface="Cambria Math"/>
                            </a:rPr>
                            <m:t>+</m:t>
                          </m:r>
                          <m:r>
                            <m:rPr>
                              <m:sty m:val="p"/>
                            </m:rPr>
                            <a:rPr lang="en-US" altLang="zh-TW" b="0" i="0" smtClean="0">
                              <a:latin typeface="Cambria Math"/>
                            </a:rPr>
                            <m:t>r</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r>
                            <a:rPr lang="en-US" altLang="zh-TW" b="0" i="0" smtClean="0">
                              <a:latin typeface="Cambria Math"/>
                            </a:rPr>
                            <m:t>(1−</m:t>
                          </m:r>
                          <m:r>
                            <m:rPr>
                              <m:sty m:val="p"/>
                            </m:rPr>
                            <a:rPr lang="zh-TW" altLang="en-US" b="0" i="0" smtClean="0">
                              <a:latin typeface="Cambria Math"/>
                            </a:rPr>
                            <m:t>τ</m:t>
                          </m:r>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B</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B</m:t>
                              </m:r>
                            </m:sub>
                          </m:sSub>
                          <m:r>
                            <a:rPr lang="en-US" altLang="zh-TW" b="0" i="0" smtClean="0">
                              <a:latin typeface="Cambria Math"/>
                            </a:rPr>
                            <m:t>+</m:t>
                          </m:r>
                          <m:sSub>
                            <m:sSubPr>
                              <m:ctrlPr>
                                <a:rPr lang="en-US" altLang="zh-TW" b="0" smtClean="0">
                                  <a:latin typeface="Cambria Math"/>
                                </a:rPr>
                              </m:ctrlPr>
                            </m:sSubPr>
                            <m:e>
                              <m:r>
                                <m:rPr>
                                  <m:sty m:val="p"/>
                                </m:rPr>
                                <a:rPr lang="en-US" altLang="zh-TW" b="0" i="0" smtClean="0">
                                  <a:latin typeface="Cambria Math"/>
                                </a:rPr>
                                <m:t>N</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F</m:t>
                              </m:r>
                            </m:e>
                            <m:sub>
                              <m:r>
                                <m:rPr>
                                  <m:sty m:val="p"/>
                                </m:rPr>
                                <a:rPr lang="en-US" altLang="zh-TW" b="0" i="0" smtClean="0">
                                  <a:latin typeface="Cambria Math"/>
                                </a:rPr>
                                <m:t>C</m:t>
                              </m:r>
                            </m:sub>
                          </m:sSub>
                          <m:sSub>
                            <m:sSubPr>
                              <m:ctrlPr>
                                <a:rPr lang="en-US" altLang="zh-TW" b="0" smtClean="0">
                                  <a:latin typeface="Cambria Math"/>
                                </a:rPr>
                              </m:ctrlPr>
                            </m:sSubPr>
                            <m:e>
                              <m:r>
                                <m:rPr>
                                  <m:sty m:val="p"/>
                                </m:rPr>
                                <a:rPr lang="en-US" altLang="zh-TW" b="0" i="0" smtClean="0">
                                  <a:latin typeface="Cambria Math"/>
                                </a:rPr>
                                <m:t>C</m:t>
                              </m:r>
                            </m:e>
                            <m:sub>
                              <m:r>
                                <m:rPr>
                                  <m:sty m:val="p"/>
                                </m:rPr>
                                <a:rPr lang="en-US" altLang="zh-TW" b="0" i="0" smtClean="0">
                                  <a:latin typeface="Cambria Math"/>
                                </a:rPr>
                                <m:t>C</m:t>
                              </m:r>
                            </m:sub>
                          </m:sSub>
                          <m:r>
                            <a:rPr lang="en-US" altLang="zh-TW" b="0" i="0" smtClean="0">
                              <a:latin typeface="Cambria Math"/>
                            </a:rPr>
                            <m:t>)</m:t>
                          </m:r>
                        </m:num>
                        <m:den>
                          <m:sSup>
                            <m:sSupPr>
                              <m:ctrlPr>
                                <a:rPr lang="en-US" altLang="zh-TW" b="0" smtClean="0">
                                  <a:latin typeface="Cambria Math"/>
                                </a:rPr>
                              </m:ctrlPr>
                            </m:sSupPr>
                            <m:e>
                              <m:r>
                                <a:rPr lang="en-US" altLang="zh-TW" b="0" i="0" smtClean="0">
                                  <a:latin typeface="Cambria Math"/>
                                </a:rPr>
                                <m:t>(</m:t>
                              </m:r>
                              <m:sSub>
                                <m:sSubPr>
                                  <m:ctrlPr>
                                    <a:rPr lang="en-US" altLang="zh-TW">
                                      <a:latin typeface="Cambria Math"/>
                                    </a:rPr>
                                  </m:ctrlPr>
                                </m:sSubPr>
                                <m:e>
                                  <m:r>
                                    <m:rPr>
                                      <m:sty m:val="p"/>
                                    </m:rPr>
                                    <a:rPr lang="en-US" altLang="zh-TW" i="0">
                                      <a:latin typeface="Cambria Math"/>
                                    </a:rPr>
                                    <m:t>N</m:t>
                                  </m:r>
                                </m:e>
                                <m:sub>
                                  <m:r>
                                    <m:rPr>
                                      <m:sty m:val="p"/>
                                    </m:rPr>
                                    <a:rPr lang="en-US" altLang="zh-TW" i="0">
                                      <a:latin typeface="Cambria Math"/>
                                    </a:rPr>
                                    <m:t>o</m:t>
                                  </m:r>
                                </m:sub>
                              </m:sSub>
                              <m:r>
                                <a:rPr lang="en-US" altLang="zh-TW" i="0">
                                  <a:latin typeface="Cambria Math"/>
                                </a:rPr>
                                <m:t>+</m:t>
                              </m:r>
                              <m:r>
                                <m:rPr>
                                  <m:sty m:val="p"/>
                                </m:rPr>
                                <a:rPr lang="zh-TW" altLang="en-US" i="0">
                                  <a:latin typeface="Cambria Math"/>
                                </a:rPr>
                                <m:t>γ</m:t>
                              </m:r>
                              <m:r>
                                <m:rPr>
                                  <m:sty m:val="p"/>
                                </m:rPr>
                                <a:rPr lang="en-US" altLang="zh-TW" i="0" smtClean="0">
                                  <a:solidFill>
                                    <a:srgbClr val="FF0000"/>
                                  </a:solidFill>
                                  <a:latin typeface="Cambria Math"/>
                                </a:rPr>
                                <m:t>y</m:t>
                              </m:r>
                              <m:sSub>
                                <m:sSubPr>
                                  <m:ctrlPr>
                                    <a:rPr lang="en-US" altLang="zh-TW">
                                      <a:latin typeface="Cambria Math"/>
                                    </a:rPr>
                                  </m:ctrlPr>
                                </m:sSubPr>
                                <m:e>
                                  <m:r>
                                    <m:rPr>
                                      <m:sty m:val="p"/>
                                    </m:rPr>
                                    <a:rPr lang="en-US" altLang="zh-TW" i="0">
                                      <a:latin typeface="Cambria Math"/>
                                    </a:rPr>
                                    <m:t>N</m:t>
                                  </m:r>
                                </m:e>
                                <m:sub>
                                  <m:r>
                                    <m:rPr>
                                      <m:sty m:val="p"/>
                                    </m:rPr>
                                    <a:rPr lang="en-US" altLang="zh-TW" i="0">
                                      <a:latin typeface="Cambria Math"/>
                                    </a:rPr>
                                    <m:t>c</m:t>
                                  </m:r>
                                </m:sub>
                              </m:sSub>
                              <m:r>
                                <a:rPr lang="en-US" altLang="zh-TW" b="0" i="0" smtClean="0">
                                  <a:latin typeface="Cambria Math"/>
                                </a:rPr>
                                <m:t>)</m:t>
                              </m:r>
                            </m:e>
                            <m:sup>
                              <m:r>
                                <a:rPr lang="en-US" altLang="zh-TW" b="0" i="0" smtClean="0">
                                  <a:latin typeface="Cambria Math"/>
                                </a:rPr>
                                <m:t>2</m:t>
                              </m:r>
                            </m:sup>
                          </m:sSup>
                        </m:den>
                      </m:f>
                    </m:oMath>
                  </m:oMathPara>
                </a14:m>
                <a:endParaRPr lang="en-US" altLang="zh-TW" dirty="0" smtClean="0"/>
              </a:p>
              <a:p>
                <a:endParaRPr lang="en-US" altLang="zh-TW" dirty="0"/>
              </a:p>
              <a:p>
                <a:endParaRPr lang="en-US" altLang="zh-TW" dirty="0" smtClean="0"/>
              </a:p>
              <a:p>
                <a:r>
                  <a:rPr lang="zh-TW" altLang="en-US" dirty="0" smtClean="0"/>
                  <a:t>分母恆為正，在給定其它參數情況下，討論</a:t>
                </a:r>
                <a14:m>
                  <m:oMath xmlns:m="http://schemas.openxmlformats.org/officeDocument/2006/math">
                    <m:sSub>
                      <m:sSubPr>
                        <m:ctrlPr>
                          <a:rPr lang="en-US" altLang="zh-TW">
                            <a:latin typeface="Cambria Math"/>
                          </a:rPr>
                        </m:ctrlPr>
                      </m:sSubPr>
                      <m:e>
                        <m:r>
                          <m:rPr>
                            <m:sty m:val="p"/>
                          </m:rPr>
                          <a:rPr lang="en-US" altLang="zh-TW" i="0">
                            <a:latin typeface="Cambria Math"/>
                          </a:rPr>
                          <m:t>V</m:t>
                        </m:r>
                      </m:e>
                      <m:sub>
                        <m:r>
                          <m:rPr>
                            <m:sty m:val="p"/>
                          </m:rPr>
                          <a:rPr lang="en-US" altLang="zh-TW" i="0">
                            <a:latin typeface="Cambria Math"/>
                          </a:rPr>
                          <m:t>t</m:t>
                        </m:r>
                      </m:sub>
                    </m:sSub>
                  </m:oMath>
                </a14:m>
                <a:r>
                  <a:rPr lang="zh-TW" altLang="en-US" dirty="0" smtClean="0"/>
                  <a:t>對於整個趨勢的影響，經過整理後：</a:t>
                </a:r>
                <a:endParaRPr lang="en-US" altLang="zh-TW" dirty="0" smtClean="0"/>
              </a:p>
              <a:p>
                <a:endParaRPr lang="en-US" altLang="zh-TW" dirty="0"/>
              </a:p>
              <a:p>
                <a:pPr/>
                <a14:m>
                  <m:oMathPara xmlns:m="http://schemas.openxmlformats.org/officeDocument/2006/math">
                    <m:oMathParaPr>
                      <m:jc m:val="left"/>
                    </m:oMathParaPr>
                    <m:oMath xmlns:m="http://schemas.openxmlformats.org/officeDocument/2006/math">
                      <m:sSub>
                        <m:sSubPr>
                          <m:ctrlPr>
                            <a:rPr lang="en-US" altLang="zh-TW">
                              <a:latin typeface="Cambria Math"/>
                            </a:rPr>
                          </m:ctrlPr>
                        </m:sSubPr>
                        <m:e>
                          <m:r>
                            <m:rPr>
                              <m:sty m:val="p"/>
                            </m:rPr>
                            <a:rPr lang="en-US" altLang="zh-TW" i="0">
                              <a:latin typeface="Cambria Math"/>
                            </a:rPr>
                            <m:t>V</m:t>
                          </m:r>
                        </m:e>
                        <m:sub>
                          <m:r>
                            <m:rPr>
                              <m:sty m:val="p"/>
                            </m:rPr>
                            <a:rPr lang="en-US" altLang="zh-TW" i="0">
                              <a:latin typeface="Cambria Math"/>
                            </a:rPr>
                            <m:t>t</m:t>
                          </m:r>
                        </m:sub>
                      </m:sSub>
                      <m:r>
                        <a:rPr lang="en-US" altLang="zh-TW" i="0" smtClean="0">
                          <a:latin typeface="Cambria Math"/>
                          <a:ea typeface="Cambria Math"/>
                        </a:rPr>
                        <m:t>&gt;</m:t>
                      </m:r>
                      <m:f>
                        <m:fPr>
                          <m:ctrlPr>
                            <a:rPr lang="en-US" altLang="zh-TW" smtClean="0">
                              <a:latin typeface="Cambria Math"/>
                              <a:ea typeface="Cambria Math"/>
                            </a:rPr>
                          </m:ctrlPr>
                        </m:fPr>
                        <m:num>
                          <m:sSub>
                            <m:sSubPr>
                              <m:ctrlPr>
                                <a:rPr lang="en-US" altLang="zh-TW" smtClean="0">
                                  <a:latin typeface="Cambria Math"/>
                                  <a:ea typeface="Cambria Math"/>
                                </a:rPr>
                              </m:ctrlPr>
                            </m:sSubPr>
                            <m:e>
                              <m:r>
                                <m:rPr>
                                  <m:sty m:val="p"/>
                                </m:rPr>
                                <a:rPr lang="en-US" altLang="zh-TW" b="0" i="0" smtClean="0">
                                  <a:latin typeface="Cambria Math"/>
                                  <a:ea typeface="Cambria Math"/>
                                </a:rPr>
                                <m:t>N</m:t>
                              </m:r>
                            </m:e>
                            <m:sub>
                              <m:r>
                                <a:rPr lang="en-US" altLang="zh-TW" b="0" i="0" smtClean="0">
                                  <a:latin typeface="Cambria Math"/>
                                  <a:ea typeface="Cambria Math"/>
                                </a:rPr>
                                <m:t>0</m:t>
                              </m:r>
                            </m:sub>
                          </m:sSub>
                          <m:sSub>
                            <m:sSubPr>
                              <m:ctrlPr>
                                <a:rPr lang="en-US" altLang="zh-TW" smtClean="0">
                                  <a:latin typeface="Cambria Math"/>
                                  <a:ea typeface="Cambria Math"/>
                                </a:rPr>
                              </m:ctrlPr>
                            </m:sSubPr>
                            <m:e>
                              <m:r>
                                <m:rPr>
                                  <m:sty m:val="p"/>
                                </m:rPr>
                                <a:rPr lang="en-US" altLang="zh-TW" b="0" i="0" smtClean="0">
                                  <a:latin typeface="Cambria Math"/>
                                  <a:ea typeface="Cambria Math"/>
                                </a:rPr>
                                <m:t>F</m:t>
                              </m:r>
                            </m:e>
                            <m:sub>
                              <m:r>
                                <a:rPr lang="en-US" altLang="zh-TW" b="0" i="0" smtClean="0">
                                  <a:latin typeface="Cambria Math"/>
                                  <a:ea typeface="Cambria Math"/>
                                </a:rPr>
                                <m:t>0</m:t>
                              </m:r>
                            </m:sub>
                          </m:sSub>
                          <m:r>
                            <a:rPr lang="en-US" altLang="zh-TW" b="0" i="0" smtClean="0">
                              <a:latin typeface="Cambria Math"/>
                              <a:ea typeface="Cambria Math"/>
                            </a:rPr>
                            <m:t>(1−</m:t>
                          </m:r>
                          <m:sSub>
                            <m:sSubPr>
                              <m:ctrlPr>
                                <a:rPr lang="en-US" altLang="zh-TW" b="0" smtClean="0">
                                  <a:latin typeface="Cambria Math"/>
                                  <a:ea typeface="Cambria Math"/>
                                </a:rPr>
                              </m:ctrlPr>
                            </m:sSubPr>
                            <m:e>
                              <m:r>
                                <m:rPr>
                                  <m:sty m:val="p"/>
                                </m:rPr>
                                <a:rPr lang="en-US" altLang="zh-TW" b="0" i="0" smtClean="0">
                                  <a:latin typeface="Cambria Math"/>
                                  <a:ea typeface="Cambria Math"/>
                                </a:rPr>
                                <m:t>C</m:t>
                              </m:r>
                            </m:e>
                            <m:sub>
                              <m:r>
                                <m:rPr>
                                  <m:sty m:val="p"/>
                                </m:rPr>
                                <a:rPr lang="en-US" altLang="zh-TW" b="0" i="0" smtClean="0">
                                  <a:latin typeface="Cambria Math"/>
                                  <a:ea typeface="Cambria Math"/>
                                </a:rPr>
                                <m:t>C</m:t>
                              </m:r>
                            </m:sub>
                          </m:sSub>
                          <m:r>
                            <m:rPr>
                              <m:sty m:val="p"/>
                            </m:rPr>
                            <a:rPr lang="zh-TW" altLang="en-US" b="0" i="0" smtClean="0">
                              <a:latin typeface="Cambria Math"/>
                              <a:ea typeface="Cambria Math"/>
                            </a:rPr>
                            <m:t>τ</m:t>
                          </m:r>
                          <m:r>
                            <a:rPr lang="en-US" altLang="zh-TW" b="0" i="0" smtClean="0">
                              <a:latin typeface="Cambria Math"/>
                              <a:ea typeface="Cambria Math"/>
                            </a:rPr>
                            <m:t>+</m:t>
                          </m:r>
                          <m:sSub>
                            <m:sSubPr>
                              <m:ctrlPr>
                                <a:rPr lang="en-US" altLang="zh-TW" b="0" smtClean="0">
                                  <a:latin typeface="Cambria Math"/>
                                  <a:ea typeface="Cambria Math"/>
                                </a:rPr>
                              </m:ctrlPr>
                            </m:sSubPr>
                            <m:e>
                              <m:r>
                                <m:rPr>
                                  <m:sty m:val="p"/>
                                </m:rPr>
                                <a:rPr lang="en-US" altLang="zh-TW" b="0" i="0" smtClean="0">
                                  <a:latin typeface="Cambria Math"/>
                                  <a:ea typeface="Cambria Math"/>
                                </a:rPr>
                                <m:t>C</m:t>
                              </m:r>
                            </m:e>
                            <m:sub>
                              <m:r>
                                <m:rPr>
                                  <m:sty m:val="p"/>
                                </m:rPr>
                                <a:rPr lang="en-US" altLang="zh-TW" b="0" i="0" smtClean="0">
                                  <a:latin typeface="Cambria Math"/>
                                  <a:ea typeface="Cambria Math"/>
                                </a:rPr>
                                <m:t>C</m:t>
                              </m:r>
                            </m:sub>
                          </m:sSub>
                          <m:r>
                            <a:rPr lang="en-US" altLang="zh-TW" b="0" i="0" smtClean="0">
                              <a:latin typeface="Cambria Math"/>
                              <a:ea typeface="Cambria Math"/>
                            </a:rPr>
                            <m:t>)</m:t>
                          </m:r>
                        </m:num>
                        <m:den>
                          <m:r>
                            <m:rPr>
                              <m:sty m:val="p"/>
                            </m:rPr>
                            <a:rPr lang="zh-TW" altLang="en-US" i="0" smtClean="0">
                              <a:latin typeface="Cambria Math"/>
                              <a:ea typeface="Cambria Math"/>
                            </a:rPr>
                            <m:t>γ</m:t>
                          </m:r>
                        </m:den>
                      </m:f>
                      <m:r>
                        <a:rPr lang="en-US" altLang="zh-TW" b="0" i="0" smtClean="0">
                          <a:latin typeface="Cambria Math"/>
                          <a:ea typeface="Cambria Math"/>
                        </a:rPr>
                        <m:t>+</m:t>
                      </m:r>
                      <m:d>
                        <m:dPr>
                          <m:ctrlPr>
                            <a:rPr lang="en-US" altLang="zh-TW" b="0" smtClean="0">
                              <a:latin typeface="Cambria Math"/>
                              <a:ea typeface="Cambria Math"/>
                            </a:rPr>
                          </m:ctrlPr>
                        </m:dPr>
                        <m:e>
                          <m:r>
                            <a:rPr lang="en-US" altLang="zh-TW" b="0" i="0" smtClean="0">
                              <a:latin typeface="Cambria Math"/>
                              <a:ea typeface="Cambria Math"/>
                            </a:rPr>
                            <m:t>1−</m:t>
                          </m:r>
                          <m:r>
                            <m:rPr>
                              <m:sty m:val="p"/>
                            </m:rPr>
                            <a:rPr lang="zh-TW" altLang="en-US" b="0" i="0" smtClean="0">
                              <a:latin typeface="Cambria Math"/>
                              <a:ea typeface="Cambria Math"/>
                            </a:rPr>
                            <m:t>τ</m:t>
                          </m:r>
                        </m:e>
                      </m:d>
                      <m:d>
                        <m:dPr>
                          <m:ctrlPr>
                            <a:rPr lang="en-US" altLang="zh-TW" b="0" smtClean="0">
                              <a:latin typeface="Cambria Math"/>
                              <a:ea typeface="Cambria Math"/>
                            </a:rPr>
                          </m:ctrlPr>
                        </m:dPr>
                        <m:e>
                          <m:sSub>
                            <m:sSubPr>
                              <m:ctrlPr>
                                <a:rPr lang="en-US" altLang="zh-TW" b="0" smtClean="0">
                                  <a:latin typeface="Cambria Math"/>
                                  <a:ea typeface="Cambria Math"/>
                                </a:rPr>
                              </m:ctrlPr>
                            </m:sSubPr>
                            <m:e>
                              <m:r>
                                <m:rPr>
                                  <m:sty m:val="p"/>
                                </m:rPr>
                                <a:rPr lang="en-US" altLang="zh-TW" b="0" i="0" smtClean="0">
                                  <a:latin typeface="Cambria Math"/>
                                  <a:ea typeface="Cambria Math"/>
                                </a:rPr>
                                <m:t>N</m:t>
                              </m:r>
                            </m:e>
                            <m:sub>
                              <m:r>
                                <m:rPr>
                                  <m:sty m:val="p"/>
                                </m:rPr>
                                <a:rPr lang="en-US" altLang="zh-TW" b="0" i="0" smtClean="0">
                                  <a:latin typeface="Cambria Math"/>
                                  <a:ea typeface="Cambria Math"/>
                                </a:rPr>
                                <m:t>B</m:t>
                              </m:r>
                            </m:sub>
                          </m:sSub>
                          <m:sSub>
                            <m:sSubPr>
                              <m:ctrlPr>
                                <a:rPr lang="en-US" altLang="zh-TW" b="0" smtClean="0">
                                  <a:latin typeface="Cambria Math"/>
                                  <a:ea typeface="Cambria Math"/>
                                </a:rPr>
                              </m:ctrlPr>
                            </m:sSubPr>
                            <m:e>
                              <m:r>
                                <m:rPr>
                                  <m:sty m:val="p"/>
                                </m:rPr>
                                <a:rPr lang="en-US" altLang="zh-TW" b="0" i="0" smtClean="0">
                                  <a:latin typeface="Cambria Math"/>
                                  <a:ea typeface="Cambria Math"/>
                                </a:rPr>
                                <m:t>F</m:t>
                              </m:r>
                            </m:e>
                            <m:sub>
                              <m:r>
                                <m:rPr>
                                  <m:sty m:val="p"/>
                                </m:rPr>
                                <a:rPr lang="en-US" altLang="zh-TW" b="0" i="0" smtClean="0">
                                  <a:latin typeface="Cambria Math"/>
                                  <a:ea typeface="Cambria Math"/>
                                </a:rPr>
                                <m:t>B</m:t>
                              </m:r>
                            </m:sub>
                          </m:sSub>
                          <m:sSub>
                            <m:sSubPr>
                              <m:ctrlPr>
                                <a:rPr lang="en-US" altLang="zh-TW" b="0" smtClean="0">
                                  <a:latin typeface="Cambria Math"/>
                                  <a:ea typeface="Cambria Math"/>
                                </a:rPr>
                              </m:ctrlPr>
                            </m:sSubPr>
                            <m:e>
                              <m:r>
                                <m:rPr>
                                  <m:sty m:val="p"/>
                                </m:rPr>
                                <a:rPr lang="en-US" altLang="zh-TW" b="0" i="0" smtClean="0">
                                  <a:latin typeface="Cambria Math"/>
                                  <a:ea typeface="Cambria Math"/>
                                </a:rPr>
                                <m:t>C</m:t>
                              </m:r>
                            </m:e>
                            <m:sub>
                              <m:r>
                                <m:rPr>
                                  <m:sty m:val="p"/>
                                </m:rPr>
                                <a:rPr lang="en-US" altLang="zh-TW" b="0" i="0" smtClean="0">
                                  <a:latin typeface="Cambria Math"/>
                                  <a:ea typeface="Cambria Math"/>
                                </a:rPr>
                                <m:t>B</m:t>
                              </m:r>
                            </m:sub>
                          </m:sSub>
                          <m:r>
                            <a:rPr lang="en-US" altLang="zh-TW" b="0" i="0" smtClean="0">
                              <a:latin typeface="Cambria Math"/>
                              <a:ea typeface="Cambria Math"/>
                            </a:rPr>
                            <m:t>+</m:t>
                          </m:r>
                          <m:sSub>
                            <m:sSubPr>
                              <m:ctrlPr>
                                <a:rPr lang="en-US" altLang="zh-TW" b="0" smtClean="0">
                                  <a:latin typeface="Cambria Math"/>
                                  <a:ea typeface="Cambria Math"/>
                                </a:rPr>
                              </m:ctrlPr>
                            </m:sSubPr>
                            <m:e>
                              <m:r>
                                <m:rPr>
                                  <m:sty m:val="p"/>
                                </m:rPr>
                                <a:rPr lang="en-US" altLang="zh-TW" b="0" i="0" smtClean="0">
                                  <a:latin typeface="Cambria Math"/>
                                  <a:ea typeface="Cambria Math"/>
                                </a:rPr>
                                <m:t>N</m:t>
                              </m:r>
                            </m:e>
                            <m:sub>
                              <m:r>
                                <m:rPr>
                                  <m:sty m:val="p"/>
                                </m:rPr>
                                <a:rPr lang="en-US" altLang="zh-TW" b="0" i="0" smtClean="0">
                                  <a:latin typeface="Cambria Math"/>
                                  <a:ea typeface="Cambria Math"/>
                                </a:rPr>
                                <m:t>C</m:t>
                              </m:r>
                            </m:sub>
                          </m:sSub>
                          <m:sSub>
                            <m:sSubPr>
                              <m:ctrlPr>
                                <a:rPr lang="en-US" altLang="zh-TW" b="0" smtClean="0">
                                  <a:latin typeface="Cambria Math"/>
                                  <a:ea typeface="Cambria Math"/>
                                </a:rPr>
                              </m:ctrlPr>
                            </m:sSubPr>
                            <m:e>
                              <m:r>
                                <m:rPr>
                                  <m:sty m:val="p"/>
                                </m:rPr>
                                <a:rPr lang="en-US" altLang="zh-TW" b="0" i="0" smtClean="0">
                                  <a:latin typeface="Cambria Math"/>
                                  <a:ea typeface="Cambria Math"/>
                                </a:rPr>
                                <m:t>F</m:t>
                              </m:r>
                            </m:e>
                            <m:sub>
                              <m:r>
                                <m:rPr>
                                  <m:sty m:val="p"/>
                                </m:rPr>
                                <a:rPr lang="en-US" altLang="zh-TW" b="0" i="0" smtClean="0">
                                  <a:latin typeface="Cambria Math"/>
                                  <a:ea typeface="Cambria Math"/>
                                </a:rPr>
                                <m:t>C</m:t>
                              </m:r>
                            </m:sub>
                          </m:sSub>
                          <m:sSub>
                            <m:sSubPr>
                              <m:ctrlPr>
                                <a:rPr lang="en-US" altLang="zh-TW" b="0" smtClean="0">
                                  <a:latin typeface="Cambria Math"/>
                                  <a:ea typeface="Cambria Math"/>
                                </a:rPr>
                              </m:ctrlPr>
                            </m:sSubPr>
                            <m:e>
                              <m:r>
                                <m:rPr>
                                  <m:sty m:val="p"/>
                                </m:rPr>
                                <a:rPr lang="en-US" altLang="zh-TW" b="0" i="0" smtClean="0">
                                  <a:latin typeface="Cambria Math"/>
                                  <a:ea typeface="Cambria Math"/>
                                </a:rPr>
                                <m:t>C</m:t>
                              </m:r>
                            </m:e>
                            <m:sub>
                              <m:r>
                                <m:rPr>
                                  <m:sty m:val="p"/>
                                </m:rPr>
                                <a:rPr lang="en-US" altLang="zh-TW" b="0" i="0" smtClean="0">
                                  <a:latin typeface="Cambria Math"/>
                                  <a:ea typeface="Cambria Math"/>
                                </a:rPr>
                                <m:t>C</m:t>
                              </m:r>
                            </m:sub>
                          </m:sSub>
                        </m:e>
                      </m:d>
                      <m:r>
                        <a:rPr lang="en-US" altLang="zh-TW" b="0" i="0" smtClean="0">
                          <a:latin typeface="Cambria Math"/>
                          <a:ea typeface="Cambria Math"/>
                        </a:rPr>
                        <m:t>+</m:t>
                      </m:r>
                      <m:sSub>
                        <m:sSubPr>
                          <m:ctrlPr>
                            <a:rPr lang="en-US" altLang="zh-TW" b="0" smtClean="0">
                              <a:latin typeface="Cambria Math"/>
                              <a:ea typeface="Cambria Math"/>
                            </a:rPr>
                          </m:ctrlPr>
                        </m:sSubPr>
                        <m:e>
                          <m:r>
                            <m:rPr>
                              <m:sty m:val="p"/>
                            </m:rPr>
                            <a:rPr lang="en-US" altLang="zh-TW" b="0" i="0" smtClean="0">
                              <a:latin typeface="Cambria Math"/>
                              <a:ea typeface="Cambria Math"/>
                            </a:rPr>
                            <m:t>N</m:t>
                          </m:r>
                        </m:e>
                        <m:sub>
                          <m:r>
                            <m:rPr>
                              <m:sty m:val="p"/>
                            </m:rPr>
                            <a:rPr lang="en-US" altLang="zh-TW" b="0" i="0" smtClean="0">
                              <a:latin typeface="Cambria Math"/>
                              <a:ea typeface="Cambria Math"/>
                            </a:rPr>
                            <m:t>B</m:t>
                          </m:r>
                        </m:sub>
                      </m:sSub>
                      <m:sSub>
                        <m:sSubPr>
                          <m:ctrlPr>
                            <a:rPr lang="en-US" altLang="zh-TW" b="0" smtClean="0">
                              <a:latin typeface="Cambria Math"/>
                              <a:ea typeface="Cambria Math"/>
                            </a:rPr>
                          </m:ctrlPr>
                        </m:sSubPr>
                        <m:e>
                          <m:r>
                            <m:rPr>
                              <m:sty m:val="p"/>
                            </m:rPr>
                            <a:rPr lang="en-US" altLang="zh-TW" b="0" i="0" smtClean="0">
                              <a:latin typeface="Cambria Math"/>
                              <a:ea typeface="Cambria Math"/>
                            </a:rPr>
                            <m:t>F</m:t>
                          </m:r>
                        </m:e>
                        <m:sub>
                          <m:r>
                            <m:rPr>
                              <m:sty m:val="p"/>
                            </m:rPr>
                            <a:rPr lang="en-US" altLang="zh-TW" b="0" i="0" smtClean="0">
                              <a:latin typeface="Cambria Math"/>
                              <a:ea typeface="Cambria Math"/>
                            </a:rPr>
                            <m:t>B</m:t>
                          </m:r>
                        </m:sub>
                      </m:sSub>
                      <m:r>
                        <a:rPr lang="en-US" altLang="zh-TW" b="0" i="0" smtClean="0">
                          <a:latin typeface="Cambria Math"/>
                          <a:ea typeface="Cambria Math"/>
                        </a:rPr>
                        <m:t>+</m:t>
                      </m:r>
                      <m:sSub>
                        <m:sSubPr>
                          <m:ctrlPr>
                            <a:rPr lang="en-US" altLang="zh-TW" b="0" smtClean="0">
                              <a:latin typeface="Cambria Math"/>
                              <a:ea typeface="Cambria Math"/>
                            </a:rPr>
                          </m:ctrlPr>
                        </m:sSubPr>
                        <m:e>
                          <m:r>
                            <m:rPr>
                              <m:sty m:val="p"/>
                            </m:rPr>
                            <a:rPr lang="en-US" altLang="zh-TW" b="0" i="0" smtClean="0">
                              <a:latin typeface="Cambria Math"/>
                              <a:ea typeface="Cambria Math"/>
                            </a:rPr>
                            <m:t>N</m:t>
                          </m:r>
                        </m:e>
                        <m:sub>
                          <m:r>
                            <m:rPr>
                              <m:sty m:val="p"/>
                            </m:rPr>
                            <a:rPr lang="en-US" altLang="zh-TW" b="0" i="0" smtClean="0">
                              <a:latin typeface="Cambria Math"/>
                              <a:ea typeface="Cambria Math"/>
                            </a:rPr>
                            <m:t>C</m:t>
                          </m:r>
                        </m:sub>
                      </m:sSub>
                      <m:sSub>
                        <m:sSubPr>
                          <m:ctrlPr>
                            <a:rPr lang="en-US" altLang="zh-TW" b="0" smtClean="0">
                              <a:latin typeface="Cambria Math"/>
                              <a:ea typeface="Cambria Math"/>
                            </a:rPr>
                          </m:ctrlPr>
                        </m:sSubPr>
                        <m:e>
                          <m:r>
                            <m:rPr>
                              <m:sty m:val="p"/>
                            </m:rPr>
                            <a:rPr lang="en-US" altLang="zh-TW" b="0" i="0" smtClean="0">
                              <a:latin typeface="Cambria Math"/>
                              <a:ea typeface="Cambria Math"/>
                            </a:rPr>
                            <m:t>F</m:t>
                          </m:r>
                        </m:e>
                        <m:sub>
                          <m:r>
                            <m:rPr>
                              <m:sty m:val="p"/>
                            </m:rPr>
                            <a:rPr lang="en-US" altLang="zh-TW" b="0" i="0" smtClean="0">
                              <a:latin typeface="Cambria Math"/>
                              <a:ea typeface="Cambria Math"/>
                            </a:rPr>
                            <m:t>C</m:t>
                          </m:r>
                        </m:sub>
                      </m:sSub>
                    </m:oMath>
                  </m:oMathPara>
                </a14:m>
                <a:endParaRPr lang="en-US" altLang="zh-TW" dirty="0" smtClean="0"/>
              </a:p>
              <a:p>
                <a:endParaRPr lang="en-US" altLang="zh-TW" dirty="0" smtClean="0"/>
              </a:p>
              <a:p>
                <a:r>
                  <a:rPr lang="zh-TW" altLang="en-US" dirty="0" smtClean="0"/>
                  <a:t>則</a:t>
                </a:r>
                <a14:m>
                  <m:oMath xmlns:m="http://schemas.openxmlformats.org/officeDocument/2006/math">
                    <m:f>
                      <m:fPr>
                        <m:ctrlPr>
                          <a:rPr lang="en-US" altLang="zh-TW">
                            <a:latin typeface="Cambria Math"/>
                          </a:rPr>
                        </m:ctrlPr>
                      </m:fPr>
                      <m:num>
                        <m:r>
                          <a:rPr lang="en-US" altLang="zh-TW" i="0">
                            <a:latin typeface="Cambria Math"/>
                          </a:rPr>
                          <m:t> </m:t>
                        </m:r>
                        <m:r>
                          <a:rPr lang="zh-TW" altLang="en-US" i="0">
                            <a:latin typeface="Cambria Math"/>
                          </a:rPr>
                          <m:t>∂</m:t>
                        </m:r>
                        <m:r>
                          <a:rPr lang="en-US" altLang="zh-TW" i="0">
                            <a:latin typeface="Cambria Math"/>
                          </a:rPr>
                          <m:t>(</m:t>
                        </m:r>
                        <m:r>
                          <m:rPr>
                            <m:sty m:val="p"/>
                          </m:rPr>
                          <a:rPr lang="en-US" altLang="zh-TW" i="0">
                            <a:latin typeface="Cambria Math"/>
                          </a:rPr>
                          <m:t>Stock</m:t>
                        </m:r>
                        <m:r>
                          <a:rPr lang="en-US" altLang="zh-TW" i="0">
                            <a:latin typeface="Cambria Math"/>
                          </a:rPr>
                          <m:t> </m:t>
                        </m:r>
                        <m:r>
                          <m:rPr>
                            <m:sty m:val="p"/>
                          </m:rPr>
                          <a:rPr lang="en-US" altLang="zh-TW" i="0">
                            <a:latin typeface="Cambria Math"/>
                          </a:rPr>
                          <m:t>price</m:t>
                        </m:r>
                        <m:r>
                          <a:rPr lang="en-US" altLang="zh-TW" i="0">
                            <a:latin typeface="Cambria Math"/>
                          </a:rPr>
                          <m:t>+</m:t>
                        </m:r>
                        <m:r>
                          <m:rPr>
                            <m:sty m:val="p"/>
                          </m:rPr>
                          <a:rPr lang="en-US" altLang="zh-TW" i="0">
                            <a:latin typeface="Cambria Math"/>
                          </a:rPr>
                          <m:t>Dividen</m:t>
                        </m:r>
                        <m:r>
                          <a:rPr lang="en-US" altLang="zh-TW" i="0">
                            <a:latin typeface="Cambria Math"/>
                          </a:rPr>
                          <m:t> </m:t>
                        </m:r>
                        <m:r>
                          <m:rPr>
                            <m:sty m:val="p"/>
                          </m:rPr>
                          <a:rPr lang="en-US" altLang="zh-TW" i="0">
                            <a:latin typeface="Cambria Math"/>
                          </a:rPr>
                          <m:t>per</m:t>
                        </m:r>
                        <m:r>
                          <a:rPr lang="en-US" altLang="zh-TW" i="0">
                            <a:latin typeface="Cambria Math"/>
                          </a:rPr>
                          <m:t> </m:t>
                        </m:r>
                        <m:r>
                          <m:rPr>
                            <m:sty m:val="p"/>
                          </m:rPr>
                          <a:rPr lang="en-US" altLang="zh-TW" i="0">
                            <a:latin typeface="Cambria Math"/>
                          </a:rPr>
                          <m:t>share</m:t>
                        </m:r>
                        <m:r>
                          <a:rPr lang="en-US" altLang="zh-TW" i="0">
                            <a:latin typeface="Cambria Math"/>
                          </a:rPr>
                          <m:t>)</m:t>
                        </m:r>
                      </m:num>
                      <m:den>
                        <m:r>
                          <a:rPr lang="zh-TW" altLang="en-US" i="0">
                            <a:latin typeface="Cambria Math"/>
                          </a:rPr>
                          <m:t>∂</m:t>
                        </m:r>
                        <m:r>
                          <m:rPr>
                            <m:sty m:val="p"/>
                          </m:rPr>
                          <a:rPr lang="en-US" altLang="zh-TW" i="0">
                            <a:latin typeface="Cambria Math"/>
                          </a:rPr>
                          <m:t>y</m:t>
                        </m:r>
                      </m:den>
                    </m:f>
                    <m:r>
                      <a:rPr lang="zh-TW" altLang="en-US" i="0">
                        <a:latin typeface="Cambria Math"/>
                      </a:rPr>
                      <m:t>恆</m:t>
                    </m:r>
                    <m:r>
                      <a:rPr lang="en-US" altLang="zh-TW" b="0" i="0" smtClean="0">
                        <a:latin typeface="Cambria Math"/>
                      </a:rPr>
                      <m:t>&lt;0</m:t>
                    </m:r>
                  </m:oMath>
                </a14:m>
                <a:r>
                  <a:rPr lang="zh-TW" altLang="en-US" b="0" dirty="0" smtClean="0"/>
                  <a:t> </a:t>
                </a:r>
                <a:r>
                  <a:rPr lang="zh-TW" altLang="en-US" dirty="0" smtClean="0"/>
                  <a:t>，變動幅度呈現遞減，</a:t>
                </a:r>
                <a:endParaRPr lang="en-US" altLang="zh-TW" b="0" dirty="0" smtClean="0"/>
              </a:p>
              <a:p>
                <a:endParaRPr lang="en-US" altLang="zh-TW" dirty="0" smtClean="0"/>
              </a:p>
              <a:p>
                <a:r>
                  <a:rPr lang="zh-TW" altLang="en-US" dirty="0"/>
                  <a:t>反之則</a:t>
                </a:r>
                <a14:m>
                  <m:oMath xmlns:m="http://schemas.openxmlformats.org/officeDocument/2006/math">
                    <m:r>
                      <a:rPr lang="en-US" altLang="zh-TW" b="0" i="1" dirty="0" smtClean="0">
                        <a:latin typeface="Cambria Math"/>
                      </a:rPr>
                      <m:t>&gt;</m:t>
                    </m:r>
                    <m:r>
                      <a:rPr lang="en-US" altLang="zh-TW" i="1">
                        <a:latin typeface="Cambria Math"/>
                      </a:rPr>
                      <m:t>0</m:t>
                    </m:r>
                  </m:oMath>
                </a14:m>
                <a:r>
                  <a:rPr lang="zh-TW" altLang="en-US" dirty="0" smtClean="0"/>
                  <a:t>，幅度也呈現遞減</a:t>
                </a:r>
                <a:endParaRPr lang="en-US" altLang="zh-TW" dirty="0" smtClean="0"/>
              </a:p>
              <a:p>
                <a:endParaRPr lang="en-US" altLang="zh-TW" dirty="0" smtClean="0"/>
              </a:p>
              <a:p>
                <a:r>
                  <a:rPr lang="en-US" altLang="zh-TW" dirty="0" smtClean="0"/>
                  <a:t>(</a:t>
                </a:r>
                <a:r>
                  <a:rPr lang="zh-TW" altLang="en-US" dirty="0" smtClean="0"/>
                  <a:t>請見</a:t>
                </a:r>
                <a:r>
                  <a:rPr lang="en-US" altLang="zh-TW" dirty="0" smtClean="0"/>
                  <a:t>Excel</a:t>
                </a:r>
                <a:r>
                  <a:rPr lang="zh-TW" altLang="en-US" dirty="0" smtClean="0"/>
                  <a:t>範例，範例中由上式算出臨界點為</a:t>
                </a:r>
                <a:r>
                  <a:rPr lang="en-US" altLang="zh-TW" dirty="0" smtClean="0"/>
                  <a:t>104.55</a:t>
                </a:r>
                <a:r>
                  <a:rPr lang="zh-TW" altLang="en-US" dirty="0" smtClean="0"/>
                  <a:t>，符合範例趨勢</a:t>
                </a:r>
                <a:r>
                  <a:rPr lang="en-US" altLang="zh-TW" dirty="0" smtClean="0"/>
                  <a:t>)</a:t>
                </a:r>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endParaRPr lang="en-US" altLang="zh-TW" dirty="0"/>
              </a:p>
              <a:p>
                <a:pPr algn="r"/>
                <a:endParaRPr lang="en-US" altLang="zh-TW" dirty="0" smtClean="0"/>
              </a:p>
              <a:p>
                <a:pPr algn="r"/>
                <a:endParaRPr lang="en-US" altLang="zh-TW" dirty="0"/>
              </a:p>
              <a:p>
                <a:pPr algn="r"/>
                <a:endParaRPr lang="en-US" altLang="zh-TW" dirty="0" smtClean="0"/>
              </a:p>
              <a:p>
                <a:pPr algn="r"/>
                <a:endParaRPr lang="en-US" altLang="zh-TW" dirty="0"/>
              </a:p>
              <a:p>
                <a:pPr algn="r"/>
                <a:endParaRPr lang="en-US" altLang="zh-TW" dirty="0" smtClean="0"/>
              </a:p>
            </p:txBody>
          </p:sp>
        </mc:Choice>
        <mc:Fallback>
          <p:sp>
            <p:nvSpPr>
              <p:cNvPr id="2" name="文字方塊 1"/>
              <p:cNvSpPr txBox="1">
                <a:spLocks noRot="1" noChangeAspect="1" noMove="1" noResize="1" noEditPoints="1" noAdjustHandles="1" noChangeArrowheads="1" noChangeShapeType="1" noTextEdit="1"/>
              </p:cNvSpPr>
              <p:nvPr/>
            </p:nvSpPr>
            <p:spPr>
              <a:xfrm>
                <a:off x="323528" y="332656"/>
                <a:ext cx="8496944" cy="9224577"/>
              </a:xfrm>
              <a:prstGeom prst="rect">
                <a:avLst/>
              </a:prstGeom>
              <a:blipFill rotWithShape="1">
                <a:blip r:embed="rId2"/>
                <a:stretch>
                  <a:fillRect l="-574" r="-143"/>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57348542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771</TotalTime>
  <Words>1571</Words>
  <Application>Microsoft Office PowerPoint</Application>
  <PresentationFormat>如螢幕大小 (4:3)</PresentationFormat>
  <Paragraphs>137</Paragraphs>
  <Slides>8</Slides>
  <Notes>0</Notes>
  <HiddenSlides>0</HiddenSlides>
  <MMClips>0</MMClips>
  <ScaleCrop>false</ScaleCrop>
  <HeadingPairs>
    <vt:vector size="4" baseType="variant">
      <vt:variant>
        <vt:lpstr>佈景主題</vt:lpstr>
      </vt:variant>
      <vt:variant>
        <vt:i4>1</vt:i4>
      </vt:variant>
      <vt:variant>
        <vt:lpstr>投影片標題</vt:lpstr>
      </vt:variant>
      <vt:variant>
        <vt:i4>8</vt:i4>
      </vt:variant>
    </vt:vector>
  </HeadingPairs>
  <TitlesOfParts>
    <vt:vector size="9" baseType="lpstr">
      <vt:lpstr>Office 佈景主題</vt:lpstr>
      <vt:lpstr>論文研究方向整理</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論文研究方向整理</dc:title>
  <dc:creator>L.W.Huang</dc:creator>
  <cp:lastModifiedBy>L.W.Huang</cp:lastModifiedBy>
  <cp:revision>38</cp:revision>
  <cp:lastPrinted>2011-08-22T08:21:12Z</cp:lastPrinted>
  <dcterms:created xsi:type="dcterms:W3CDTF">2011-08-21T06:52:35Z</dcterms:created>
  <dcterms:modified xsi:type="dcterms:W3CDTF">2011-08-24T05:21:09Z</dcterms:modified>
</cp:coreProperties>
</file>