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Default Extension="jpeg" ContentType="image/jpeg"/>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Override PartName="/ppt/slides/slide22.xml" ContentType="application/vnd.openxmlformats-officedocument.presentationml.slide+xml"/>
  <Override PartName="/ppt/slides/slide30.xml" ContentType="application/vnd.openxmlformats-officedocument.presentationml.slide+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Override PartName="/ppt/slides/slide31.xml" ContentType="application/vnd.openxmlformats-officedocument.presentationml.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notesSlides/notesSlide3.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29.xml" ContentType="application/vnd.openxmlformats-officedocument.presentationml.slide+xml"/>
  <Default Extension="wmf" ContentType="image/x-wmf"/>
  <Override PartName="/ppt/slideLayouts/slideLayout4.xml" ContentType="application/vnd.openxmlformats-officedocument.presentationml.slideLayout+xml"/>
  <Override PartName="/ppt/slides/slide25.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8" r:id="rId1"/>
  </p:sldMasterIdLst>
  <p:notesMasterIdLst>
    <p:notesMasterId r:id="rId33"/>
  </p:notesMasterIdLst>
  <p:sldIdLst>
    <p:sldId id="256" r:id="rId2"/>
    <p:sldId id="271" r:id="rId3"/>
    <p:sldId id="312" r:id="rId4"/>
    <p:sldId id="328" r:id="rId5"/>
    <p:sldId id="329" r:id="rId6"/>
    <p:sldId id="331" r:id="rId7"/>
    <p:sldId id="322" r:id="rId8"/>
    <p:sldId id="321" r:id="rId9"/>
    <p:sldId id="325" r:id="rId10"/>
    <p:sldId id="326" r:id="rId11"/>
    <p:sldId id="342" r:id="rId12"/>
    <p:sldId id="343" r:id="rId13"/>
    <p:sldId id="339" r:id="rId14"/>
    <p:sldId id="340" r:id="rId15"/>
    <p:sldId id="341" r:id="rId16"/>
    <p:sldId id="272" r:id="rId17"/>
    <p:sldId id="273" r:id="rId18"/>
    <p:sldId id="274" r:id="rId19"/>
    <p:sldId id="275" r:id="rId20"/>
    <p:sldId id="278" r:id="rId21"/>
    <p:sldId id="279" r:id="rId22"/>
    <p:sldId id="280" r:id="rId23"/>
    <p:sldId id="281" r:id="rId24"/>
    <p:sldId id="282" r:id="rId25"/>
    <p:sldId id="285" r:id="rId26"/>
    <p:sldId id="290" r:id="rId27"/>
    <p:sldId id="344" r:id="rId28"/>
    <p:sldId id="305" r:id="rId29"/>
    <p:sldId id="309" r:id="rId30"/>
    <p:sldId id="336" r:id="rId31"/>
    <p:sldId id="337" r:id="rId32"/>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0"/>
    </p:ext>
    <p:ext uri="{D31A062A-798A-4329-ABDD-BBA856620510}">
      <p14:defaultImageDpi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7178" autoAdjust="0"/>
    <p:restoredTop sz="84187" autoAdjust="0"/>
  </p:normalViewPr>
  <p:slideViewPr>
    <p:cSldViewPr>
      <p:cViewPr>
        <p:scale>
          <a:sx n="70" d="100"/>
          <a:sy n="70" d="100"/>
        </p:scale>
        <p:origin x="-1912" y="-8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F3A140-2A3B-444E-8973-CD71848E6364}" type="datetimeFigureOut">
              <a:rPr lang="zh-TW" altLang="en-US" smtClean="0"/>
              <a:pPr/>
              <a:t>11/22/11</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6DFB26-195C-404C-A08D-A291934EFB3A}" type="slidenum">
              <a:rPr lang="zh-TW" altLang="en-US" smtClean="0"/>
              <a:pPr/>
              <a:t>‹#›</a:t>
            </a:fld>
            <a:endParaRPr lang="zh-TW" alt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17576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smtClean="0"/>
              <a:t>Immense</a:t>
            </a:r>
            <a:r>
              <a:rPr lang="zh-TW" altLang="en-US" dirty="0" smtClean="0"/>
              <a:t>：巨大的</a:t>
            </a:r>
            <a:endParaRPr lang="zh-TW" altLang="en-US" dirty="0"/>
          </a:p>
        </p:txBody>
      </p:sp>
      <p:sp>
        <p:nvSpPr>
          <p:cNvPr id="4" name="投影片編號版面配置區 3"/>
          <p:cNvSpPr>
            <a:spLocks noGrp="1"/>
          </p:cNvSpPr>
          <p:nvPr>
            <p:ph type="sldNum" sz="quarter" idx="10"/>
          </p:nvPr>
        </p:nvSpPr>
        <p:spPr/>
        <p:txBody>
          <a:bodyPr/>
          <a:lstStyle/>
          <a:p>
            <a:fld id="{436DFB26-195C-404C-A08D-A291934EFB3A}" type="slidenum">
              <a:rPr lang="zh-TW" altLang="en-US" smtClean="0"/>
              <a:pPr/>
              <a:t>17</a:t>
            </a:fld>
            <a:endParaRPr lang="zh-TW" alt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450181030"/>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zh-TW" altLang="en-US" dirty="0" smtClean="0"/>
              <a:t>查內容</a:t>
            </a:r>
            <a:endParaRPr lang="en-US" altLang="zh-TW" dirty="0" smtClean="0"/>
          </a:p>
          <a:p>
            <a:endParaRPr lang="en-US" dirty="0"/>
          </a:p>
        </p:txBody>
      </p:sp>
      <p:sp>
        <p:nvSpPr>
          <p:cNvPr id="4" name="Slide Number Placeholder 3"/>
          <p:cNvSpPr>
            <a:spLocks noGrp="1"/>
          </p:cNvSpPr>
          <p:nvPr>
            <p:ph type="sldNum" sz="quarter" idx="10"/>
          </p:nvPr>
        </p:nvSpPr>
        <p:spPr/>
        <p:txBody>
          <a:bodyPr/>
          <a:lstStyle/>
          <a:p>
            <a:fld id="{436DFB26-195C-404C-A08D-A291934EFB3A}" type="slidenum">
              <a:rPr lang="zh-TW" altLang="en-US" smtClean="0"/>
              <a:pPr/>
              <a:t>19</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zh-TW" altLang="en-US" dirty="0" smtClean="0"/>
              <a:t>隔夜交易</a:t>
            </a:r>
            <a:endParaRPr lang="en-US" altLang="zh-TW" dirty="0" smtClean="0"/>
          </a:p>
          <a:p>
            <a:r>
              <a:rPr lang="zh-TW" altLang="en-US" dirty="0" smtClean="0"/>
              <a:t>投資者不一定只受外匯所影響</a:t>
            </a:r>
            <a:endParaRPr lang="en-US" dirty="0"/>
          </a:p>
        </p:txBody>
      </p:sp>
      <p:sp>
        <p:nvSpPr>
          <p:cNvPr id="4" name="Slide Number Placeholder 3"/>
          <p:cNvSpPr>
            <a:spLocks noGrp="1"/>
          </p:cNvSpPr>
          <p:nvPr>
            <p:ph type="sldNum" sz="quarter" idx="10"/>
          </p:nvPr>
        </p:nvSpPr>
        <p:spPr/>
        <p:txBody>
          <a:bodyPr/>
          <a:lstStyle/>
          <a:p>
            <a:fld id="{436DFB26-195C-404C-A08D-A291934EFB3A}" type="slidenum">
              <a:rPr lang="zh-TW" altLang="en-US" smtClean="0"/>
              <a:pPr/>
              <a:t>20</a:t>
            </a:fld>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a:t>
            </a:r>
            <a:r>
              <a:rPr lang="zh-TW" altLang="en-US" dirty="0" smtClean="0"/>
              <a:t>：</a:t>
            </a:r>
            <a:r>
              <a:rPr lang="zh-TW" altLang="en-US" sz="1200" dirty="0" smtClean="0"/>
              <a:t>三階動差</a:t>
            </a:r>
            <a:r>
              <a:rPr lang="en-US" altLang="zh-TW" sz="1200" dirty="0" smtClean="0"/>
              <a:t>(</a:t>
            </a:r>
            <a:r>
              <a:rPr lang="zh-TW" altLang="en-US" sz="1200" dirty="0" smtClean="0"/>
              <a:t>偏態係數</a:t>
            </a:r>
            <a:r>
              <a:rPr lang="en-US" altLang="zh-TW" sz="1200" dirty="0" smtClean="0"/>
              <a:t>)</a:t>
            </a:r>
            <a:r>
              <a:rPr lang="zh-TW" altLang="en-US" sz="1200" dirty="0" smtClean="0"/>
              <a:t>衡量分配的不對稱程度</a:t>
            </a:r>
            <a:endParaRPr lang="en-US" altLang="zh-TW" dirty="0" smtClean="0"/>
          </a:p>
          <a:p>
            <a:r>
              <a:rPr lang="en-US" dirty="0" smtClean="0"/>
              <a:t>K</a:t>
            </a:r>
            <a:r>
              <a:rPr lang="zh-TW" altLang="en-US" dirty="0" smtClean="0"/>
              <a:t>：</a:t>
            </a:r>
            <a:r>
              <a:rPr lang="zh-TW" altLang="en-US" sz="1200" dirty="0" smtClean="0"/>
              <a:t>四階動差</a:t>
            </a:r>
            <a:r>
              <a:rPr lang="en-US" altLang="zh-TW" sz="1200" dirty="0" smtClean="0"/>
              <a:t>(</a:t>
            </a:r>
            <a:r>
              <a:rPr lang="zh-TW" altLang="en-US" sz="1200" dirty="0" smtClean="0"/>
              <a:t>峰度係數</a:t>
            </a:r>
            <a:r>
              <a:rPr lang="en-US" altLang="zh-TW" sz="1200" dirty="0" smtClean="0"/>
              <a:t>)</a:t>
            </a:r>
            <a:r>
              <a:rPr lang="zh-TW" altLang="en-US" sz="1200" dirty="0" smtClean="0"/>
              <a:t>衡量資料分配在尾端的多寡</a:t>
            </a:r>
            <a:endParaRPr lang="en-US" dirty="0"/>
          </a:p>
        </p:txBody>
      </p:sp>
      <p:sp>
        <p:nvSpPr>
          <p:cNvPr id="4" name="Slide Number Placeholder 3"/>
          <p:cNvSpPr>
            <a:spLocks noGrp="1"/>
          </p:cNvSpPr>
          <p:nvPr>
            <p:ph type="sldNum" sz="quarter" idx="10"/>
          </p:nvPr>
        </p:nvSpPr>
        <p:spPr/>
        <p:txBody>
          <a:bodyPr/>
          <a:lstStyle/>
          <a:p>
            <a:fld id="{436DFB26-195C-404C-A08D-A291934EFB3A}" type="slidenum">
              <a:rPr lang="zh-TW" altLang="en-US" smtClean="0"/>
              <a:pPr/>
              <a:t>26</a:t>
            </a:fld>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zh-TW" sz="1200" b="0" i="0" kern="1200" dirty="0" smtClean="0">
                <a:solidFill>
                  <a:schemeClr val="tx1"/>
                </a:solidFill>
                <a:effectLst/>
                <a:latin typeface="+mn-lt"/>
                <a:ea typeface="+mn-ea"/>
                <a:cs typeface="+mn-cs"/>
              </a:rPr>
              <a:t>ETF</a:t>
            </a:r>
            <a:r>
              <a:rPr lang="zh-TW" altLang="en-US" sz="1200" b="0" i="0" kern="1200" dirty="0" smtClean="0">
                <a:solidFill>
                  <a:schemeClr val="tx1"/>
                </a:solidFill>
                <a:effectLst/>
                <a:latin typeface="+mn-lt"/>
                <a:ea typeface="+mn-ea"/>
                <a:cs typeface="+mn-cs"/>
              </a:rPr>
              <a:t>英文原文為</a:t>
            </a:r>
            <a:r>
              <a:rPr lang="en-US" altLang="zh-TW" sz="1200" b="0" i="0" kern="1200" dirty="0" smtClean="0">
                <a:solidFill>
                  <a:schemeClr val="tx1"/>
                </a:solidFill>
                <a:effectLst/>
                <a:latin typeface="+mn-lt"/>
                <a:ea typeface="+mn-ea"/>
                <a:cs typeface="+mn-cs"/>
              </a:rPr>
              <a:t>Exchange Traded Funds</a:t>
            </a:r>
            <a:r>
              <a:rPr lang="zh-TW" altLang="en-US" sz="1200" b="0" i="0" kern="1200" dirty="0" smtClean="0">
                <a:solidFill>
                  <a:schemeClr val="tx1"/>
                </a:solidFill>
                <a:effectLst/>
                <a:latin typeface="+mn-lt"/>
                <a:ea typeface="+mn-ea"/>
                <a:cs typeface="+mn-cs"/>
              </a:rPr>
              <a:t>，中文稱為「指數股票型證券投資信託基金」，簡稱為「指數股票型基金」，</a:t>
            </a:r>
            <a:r>
              <a:rPr lang="en-US" altLang="zh-TW" sz="1200" b="0" i="0" kern="1200" dirty="0" smtClean="0">
                <a:solidFill>
                  <a:schemeClr val="tx1"/>
                </a:solidFill>
                <a:effectLst/>
                <a:latin typeface="+mn-lt"/>
                <a:ea typeface="+mn-ea"/>
                <a:cs typeface="+mn-cs"/>
              </a:rPr>
              <a:t>ETF</a:t>
            </a:r>
            <a:r>
              <a:rPr lang="zh-TW" altLang="en-US" sz="1200" b="0" i="0" kern="1200" dirty="0" smtClean="0">
                <a:solidFill>
                  <a:schemeClr val="tx1"/>
                </a:solidFill>
                <a:effectLst/>
                <a:latin typeface="+mn-lt"/>
                <a:ea typeface="+mn-ea"/>
                <a:cs typeface="+mn-cs"/>
              </a:rPr>
              <a:t>即 為將指數予以證券化，由於指數係衡量市場漲跌趨勢之指標，因此所謂指數證券化，係指投資人不以傳統方式直接進行一籃子股票之投資，而是透過持有表彰指數標的股票權益的受益憑證來間接投資；因此簡而言之，</a:t>
            </a:r>
            <a:r>
              <a:rPr lang="en-US" altLang="zh-TW" sz="1200" b="0" i="0" kern="1200" dirty="0" smtClean="0">
                <a:solidFill>
                  <a:schemeClr val="tx1"/>
                </a:solidFill>
                <a:effectLst/>
                <a:latin typeface="+mn-lt"/>
                <a:ea typeface="+mn-ea"/>
                <a:cs typeface="+mn-cs"/>
              </a:rPr>
              <a:t>ETF</a:t>
            </a:r>
            <a:r>
              <a:rPr lang="zh-TW" altLang="en-US" sz="1200" b="0" i="0" kern="1200" dirty="0" smtClean="0">
                <a:solidFill>
                  <a:schemeClr val="tx1"/>
                </a:solidFill>
                <a:effectLst/>
                <a:latin typeface="+mn-lt"/>
                <a:ea typeface="+mn-ea"/>
                <a:cs typeface="+mn-cs"/>
              </a:rPr>
              <a:t>是一種在證券交易所買賣，提供投資人參與指數表現的基金，</a:t>
            </a:r>
            <a:r>
              <a:rPr lang="en-US" altLang="zh-TW" sz="1200" b="0" i="0" kern="1200" dirty="0" smtClean="0">
                <a:solidFill>
                  <a:schemeClr val="tx1"/>
                </a:solidFill>
                <a:effectLst/>
                <a:latin typeface="+mn-lt"/>
                <a:ea typeface="+mn-ea"/>
                <a:cs typeface="+mn-cs"/>
              </a:rPr>
              <a:t>ETF</a:t>
            </a:r>
            <a:r>
              <a:rPr lang="zh-TW" altLang="en-US" sz="1200" b="0" i="0" kern="1200" dirty="0" smtClean="0">
                <a:solidFill>
                  <a:schemeClr val="tx1"/>
                </a:solidFill>
                <a:effectLst/>
                <a:latin typeface="+mn-lt"/>
                <a:ea typeface="+mn-ea"/>
                <a:cs typeface="+mn-cs"/>
              </a:rPr>
              <a:t>基金以持有與指數相同之股票為主，分割成眾多單價較低之投資單位，發行受益憑證。</a:t>
            </a:r>
            <a:r>
              <a:rPr lang="zh-TW" altLang="en-US" dirty="0" smtClean="0"/>
              <a:t> </a:t>
            </a:r>
            <a:endParaRPr lang="en-US" dirty="0"/>
          </a:p>
        </p:txBody>
      </p:sp>
      <p:sp>
        <p:nvSpPr>
          <p:cNvPr id="4" name="Slide Number Placeholder 3"/>
          <p:cNvSpPr>
            <a:spLocks noGrp="1"/>
          </p:cNvSpPr>
          <p:nvPr>
            <p:ph type="sldNum" sz="quarter" idx="10"/>
          </p:nvPr>
        </p:nvSpPr>
        <p:spPr/>
        <p:txBody>
          <a:bodyPr/>
          <a:lstStyle/>
          <a:p>
            <a:fld id="{436DFB26-195C-404C-A08D-A291934EFB3A}" type="slidenum">
              <a:rPr lang="zh-TW" altLang="en-US" smtClean="0"/>
              <a:pPr/>
              <a:t>29</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11/22/11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11/22/11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11/22/11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11/22/11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11/22/11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11/22/11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5BBEAD13-0566-4C6C-97E7-55F17F24B09F}" type="datetimeFigureOut">
              <a:rPr lang="zh-TW" altLang="en-US" smtClean="0"/>
              <a:pPr/>
              <a:t>11/22/11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5BBEAD13-0566-4C6C-97E7-55F17F24B09F}" type="datetimeFigureOut">
              <a:rPr lang="zh-TW" altLang="en-US" smtClean="0"/>
              <a:pPr/>
              <a:t>11/22/11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pPr/>
              <a:t>11/22/11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11/22/11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11/22/11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BEAD13-0566-4C6C-97E7-55F17F24B09F}" type="datetimeFigureOut">
              <a:rPr lang="zh-TW" altLang="en-US" smtClean="0"/>
              <a:pPr/>
              <a:t>11/22/11</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DA0BB7-265A-403C-9275-D587AB510ED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smtClean="0"/>
              <a:t>論文大綱報告</a:t>
            </a:r>
            <a:r>
              <a:rPr lang="en-US" altLang="zh-TW" dirty="0" smtClean="0"/>
              <a:t/>
            </a:r>
            <a:br>
              <a:rPr lang="en-US" altLang="zh-TW" dirty="0" smtClean="0"/>
            </a:br>
            <a:r>
              <a:rPr lang="en-US" altLang="zh-TW" dirty="0" smtClean="0"/>
              <a:t>2011/11/15</a:t>
            </a:r>
            <a:endParaRPr lang="zh-TW" altLang="en-US" dirty="0"/>
          </a:p>
        </p:txBody>
      </p:sp>
      <p:sp>
        <p:nvSpPr>
          <p:cNvPr id="3" name="副標題 2"/>
          <p:cNvSpPr>
            <a:spLocks noGrp="1"/>
          </p:cNvSpPr>
          <p:nvPr>
            <p:ph type="subTitle" idx="1"/>
          </p:nvPr>
        </p:nvSpPr>
        <p:spPr/>
        <p:txBody>
          <a:bodyPr/>
          <a:lstStyle/>
          <a:p>
            <a:r>
              <a:rPr lang="zh-TW" altLang="en-US" dirty="0"/>
              <a:t>指導</a:t>
            </a:r>
            <a:r>
              <a:rPr lang="zh-TW" altLang="en-US" dirty="0" smtClean="0"/>
              <a:t>老師：戴天時 老師</a:t>
            </a:r>
            <a:endParaRPr lang="en-US" altLang="zh-TW" dirty="0" smtClean="0"/>
          </a:p>
          <a:p>
            <a:r>
              <a:rPr lang="zh-TW" altLang="en-US" dirty="0" smtClean="0"/>
              <a:t>學生：陳詩凱</a:t>
            </a:r>
            <a:endParaRPr lang="zh-TW" alt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414630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CUDA – </a:t>
            </a:r>
            <a:r>
              <a:rPr lang="zh-TW" altLang="en-US" dirty="0"/>
              <a:t>軟體架構</a:t>
            </a:r>
          </a:p>
        </p:txBody>
      </p:sp>
      <p:sp>
        <p:nvSpPr>
          <p:cNvPr id="3" name="內容版面配置區 2"/>
          <p:cNvSpPr>
            <a:spLocks noGrp="1"/>
          </p:cNvSpPr>
          <p:nvPr>
            <p:ph idx="1"/>
          </p:nvPr>
        </p:nvSpPr>
        <p:spPr/>
        <p:txBody>
          <a:bodyPr/>
          <a:lstStyle/>
          <a:p>
            <a:r>
              <a:rPr lang="en-US" altLang="zh-TW" dirty="0"/>
              <a:t>Integrated host + device app C program</a:t>
            </a:r>
          </a:p>
          <a:p>
            <a:pPr lvl="1"/>
            <a:r>
              <a:rPr lang="en-US" altLang="zh-TW" dirty="0"/>
              <a:t>Serial or modestly parallel parts in </a:t>
            </a:r>
            <a:r>
              <a:rPr lang="en-US" altLang="zh-TW" dirty="0" smtClean="0"/>
              <a:t>C </a:t>
            </a:r>
            <a:r>
              <a:rPr lang="en-US" altLang="zh-TW" dirty="0"/>
              <a:t>code</a:t>
            </a:r>
          </a:p>
          <a:p>
            <a:pPr lvl="1"/>
            <a:r>
              <a:rPr lang="en-US" altLang="zh-TW" dirty="0"/>
              <a:t>Highly parallel parts in device SPMD kernel C </a:t>
            </a:r>
            <a:r>
              <a:rPr lang="en-US" altLang="zh-TW" dirty="0" smtClean="0"/>
              <a:t>code</a:t>
            </a:r>
            <a:endParaRPr lang="en-US" altLang="zh-TW" dirty="0"/>
          </a:p>
        </p:txBody>
      </p:sp>
      <p:pic>
        <p:nvPicPr>
          <p:cNvPr id="4" name="Picture 4" descr="CPU GPU 執行序"/>
          <p:cNvPicPr>
            <a:picLocks noChangeAspect="1" noChangeArrowheads="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1187624" y="3573016"/>
            <a:ext cx="6855619" cy="3284984"/>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156812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altLang="zh-TW" dirty="0"/>
              <a:t>CUDA Device Memory Allocation</a:t>
            </a:r>
          </a:p>
        </p:txBody>
      </p:sp>
      <p:sp>
        <p:nvSpPr>
          <p:cNvPr id="56323" name="Rectangle 3"/>
          <p:cNvSpPr>
            <a:spLocks noGrp="1" noChangeArrowheads="1"/>
          </p:cNvSpPr>
          <p:nvPr>
            <p:ph type="body" idx="1"/>
          </p:nvPr>
        </p:nvSpPr>
        <p:spPr/>
        <p:txBody>
          <a:bodyPr>
            <a:normAutofit fontScale="92500" lnSpcReduction="10000"/>
          </a:bodyPr>
          <a:lstStyle/>
          <a:p>
            <a:r>
              <a:rPr lang="en-US" altLang="zh-TW" dirty="0" err="1"/>
              <a:t>cudaMalloc</a:t>
            </a:r>
            <a:r>
              <a:rPr lang="en-US" altLang="zh-TW" dirty="0"/>
              <a:t>()</a:t>
            </a:r>
          </a:p>
          <a:p>
            <a:pPr lvl="1"/>
            <a:r>
              <a:rPr lang="en-US" altLang="zh-TW" dirty="0"/>
              <a:t>Allocates object in the device Global Memory</a:t>
            </a:r>
          </a:p>
          <a:p>
            <a:pPr lvl="1"/>
            <a:r>
              <a:rPr lang="en-US" altLang="zh-TW" dirty="0"/>
              <a:t>Require two parameters</a:t>
            </a:r>
          </a:p>
          <a:p>
            <a:pPr lvl="2"/>
            <a:r>
              <a:rPr lang="en-US" altLang="zh-TW" dirty="0"/>
              <a:t>Address of a pointer to the allocated object</a:t>
            </a:r>
          </a:p>
          <a:p>
            <a:pPr lvl="2"/>
            <a:r>
              <a:rPr lang="en-US" altLang="zh-TW" dirty="0"/>
              <a:t>Size of allocated object</a:t>
            </a:r>
          </a:p>
          <a:p>
            <a:endParaRPr lang="en-US" altLang="zh-TW" dirty="0"/>
          </a:p>
          <a:p>
            <a:r>
              <a:rPr lang="en-US" altLang="zh-TW" dirty="0" err="1"/>
              <a:t>cudaFree</a:t>
            </a:r>
            <a:r>
              <a:rPr lang="en-US" altLang="zh-TW" dirty="0"/>
              <a:t>()</a:t>
            </a:r>
          </a:p>
          <a:p>
            <a:pPr lvl="1"/>
            <a:r>
              <a:rPr lang="en-US" altLang="zh-TW" dirty="0"/>
              <a:t>Frees object from device </a:t>
            </a:r>
            <a:br>
              <a:rPr lang="en-US" altLang="zh-TW" dirty="0"/>
            </a:br>
            <a:r>
              <a:rPr lang="en-US" altLang="zh-TW" dirty="0"/>
              <a:t>Global Memory</a:t>
            </a:r>
          </a:p>
          <a:p>
            <a:pPr lvl="2"/>
            <a:r>
              <a:rPr lang="en-US" altLang="zh-TW" dirty="0"/>
              <a:t>Pointer to freed object</a:t>
            </a:r>
          </a:p>
        </p:txBody>
      </p:sp>
      <p:pic>
        <p:nvPicPr>
          <p:cNvPr id="56324" name="Picture 4" descr="CUDA Memory"/>
          <p:cNvPicPr>
            <a:picLocks noChangeAspect="1" noChangeArrowheads="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470765" y="3286124"/>
            <a:ext cx="4667250" cy="3571875"/>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34699625"/>
      </p:ext>
    </p:extLst>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CUDA Device Memory Allocation</a:t>
            </a:r>
            <a:endParaRPr lang="zh-TW" altLang="en-US" dirty="0"/>
          </a:p>
        </p:txBody>
      </p:sp>
      <p:sp>
        <p:nvSpPr>
          <p:cNvPr id="3" name="內容版面配置區 2"/>
          <p:cNvSpPr>
            <a:spLocks noGrp="1"/>
          </p:cNvSpPr>
          <p:nvPr>
            <p:ph idx="1"/>
          </p:nvPr>
        </p:nvSpPr>
        <p:spPr/>
        <p:txBody>
          <a:bodyPr>
            <a:normAutofit fontScale="77500" lnSpcReduction="20000"/>
          </a:bodyPr>
          <a:lstStyle/>
          <a:p>
            <a:r>
              <a:rPr lang="en-US" altLang="zh-TW" dirty="0"/>
              <a:t>Example</a:t>
            </a:r>
            <a:r>
              <a:rPr lang="zh-TW" altLang="en-US" dirty="0"/>
              <a:t>：</a:t>
            </a:r>
          </a:p>
          <a:p>
            <a:pPr marL="0" indent="0">
              <a:buNone/>
            </a:pPr>
            <a:r>
              <a:rPr lang="en-US" altLang="zh-TW" dirty="0" smtClean="0"/>
              <a:t>	</a:t>
            </a:r>
            <a:r>
              <a:rPr lang="en-US" altLang="zh-TW" dirty="0" err="1" smtClean="0"/>
              <a:t>int</a:t>
            </a:r>
            <a:r>
              <a:rPr lang="en-US" altLang="zh-TW" dirty="0" smtClean="0"/>
              <a:t> </a:t>
            </a:r>
            <a:r>
              <a:rPr lang="en-US" altLang="zh-TW" dirty="0"/>
              <a:t>width = 32;</a:t>
            </a:r>
          </a:p>
          <a:p>
            <a:pPr marL="0" indent="0">
              <a:buNone/>
            </a:pPr>
            <a:r>
              <a:rPr lang="en-US" altLang="zh-TW" dirty="0" smtClean="0"/>
              <a:t>	float</a:t>
            </a:r>
            <a:r>
              <a:rPr lang="en-US" altLang="zh-TW" dirty="0"/>
              <a:t>* Array;</a:t>
            </a:r>
          </a:p>
          <a:p>
            <a:pPr marL="0" indent="0">
              <a:buNone/>
            </a:pPr>
            <a:r>
              <a:rPr lang="en-US" altLang="zh-TW" dirty="0" smtClean="0"/>
              <a:t>	</a:t>
            </a:r>
            <a:r>
              <a:rPr lang="en-US" altLang="zh-TW" dirty="0" err="1" smtClean="0"/>
              <a:t>int</a:t>
            </a:r>
            <a:r>
              <a:rPr lang="en-US" altLang="zh-TW" dirty="0" smtClean="0"/>
              <a:t> </a:t>
            </a:r>
            <a:r>
              <a:rPr lang="en-US" altLang="zh-TW" dirty="0"/>
              <a:t>size = width * width * </a:t>
            </a:r>
            <a:r>
              <a:rPr lang="en-US" altLang="zh-TW" dirty="0" err="1"/>
              <a:t>sizeof</a:t>
            </a:r>
            <a:r>
              <a:rPr lang="en-US" altLang="zh-TW" dirty="0"/>
              <a:t>(float);</a:t>
            </a:r>
          </a:p>
          <a:p>
            <a:pPr marL="0" indent="0">
              <a:buNone/>
            </a:pPr>
            <a:endParaRPr lang="en-US" altLang="zh-TW" dirty="0"/>
          </a:p>
          <a:p>
            <a:pPr marL="0" indent="0">
              <a:buNone/>
            </a:pPr>
            <a:r>
              <a:rPr lang="en-US" altLang="zh-TW" dirty="0" smtClean="0"/>
              <a:t>	</a:t>
            </a:r>
            <a:r>
              <a:rPr lang="en-US" altLang="zh-TW" b="1" dirty="0" err="1" smtClean="0"/>
              <a:t>cudaMalloc</a:t>
            </a:r>
            <a:r>
              <a:rPr lang="en-US" altLang="zh-TW" b="1" dirty="0" smtClean="0"/>
              <a:t>((void**) &amp;Array, size);</a:t>
            </a:r>
          </a:p>
          <a:p>
            <a:pPr marL="0" indent="0">
              <a:buNone/>
            </a:pPr>
            <a:r>
              <a:rPr lang="en-US" altLang="zh-TW" b="1" dirty="0" smtClean="0"/>
              <a:t>	               .</a:t>
            </a:r>
          </a:p>
          <a:p>
            <a:pPr marL="0" indent="0">
              <a:buNone/>
            </a:pPr>
            <a:r>
              <a:rPr lang="en-US" altLang="zh-TW" b="1" dirty="0" smtClean="0"/>
              <a:t>	               .</a:t>
            </a:r>
          </a:p>
          <a:p>
            <a:pPr marL="0" indent="0">
              <a:buNone/>
            </a:pPr>
            <a:r>
              <a:rPr lang="en-US" altLang="zh-TW" b="1" dirty="0" smtClean="0"/>
              <a:t>	               .</a:t>
            </a:r>
          </a:p>
          <a:p>
            <a:pPr marL="0" indent="0">
              <a:buNone/>
            </a:pPr>
            <a:r>
              <a:rPr lang="en-US" altLang="zh-TW" b="1" dirty="0" smtClean="0"/>
              <a:t>	               .</a:t>
            </a:r>
          </a:p>
          <a:p>
            <a:pPr marL="0" indent="0">
              <a:buNone/>
            </a:pPr>
            <a:r>
              <a:rPr lang="en-US" altLang="zh-TW" b="1" dirty="0" smtClean="0"/>
              <a:t>	</a:t>
            </a:r>
            <a:r>
              <a:rPr lang="en-US" altLang="zh-TW" b="1" dirty="0" err="1" smtClean="0"/>
              <a:t>cudaFree</a:t>
            </a:r>
            <a:r>
              <a:rPr lang="en-US" altLang="zh-TW" b="1" dirty="0" smtClean="0"/>
              <a:t>(Array);</a:t>
            </a:r>
          </a:p>
          <a:p>
            <a:endParaRPr lang="zh-TW" alt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99235984"/>
      </p:ext>
    </p:extLst>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altLang="zh-TW"/>
              <a:t>CUDA Host-Device Data Transfer</a:t>
            </a:r>
          </a:p>
        </p:txBody>
      </p:sp>
      <p:sp>
        <p:nvSpPr>
          <p:cNvPr id="57347" name="Rectangle 3"/>
          <p:cNvSpPr>
            <a:spLocks noGrp="1" noChangeArrowheads="1"/>
          </p:cNvSpPr>
          <p:nvPr>
            <p:ph type="body" idx="1"/>
          </p:nvPr>
        </p:nvSpPr>
        <p:spPr/>
        <p:txBody>
          <a:bodyPr>
            <a:normAutofit lnSpcReduction="10000"/>
          </a:bodyPr>
          <a:lstStyle/>
          <a:p>
            <a:r>
              <a:rPr lang="en-US" altLang="zh-TW" dirty="0" err="1"/>
              <a:t>cudaMemcpy</a:t>
            </a:r>
            <a:r>
              <a:rPr lang="en-US" altLang="zh-TW" dirty="0"/>
              <a:t>()</a:t>
            </a:r>
          </a:p>
          <a:p>
            <a:pPr lvl="1"/>
            <a:r>
              <a:rPr lang="en-US" altLang="zh-TW" dirty="0"/>
              <a:t>Memory data transfer</a:t>
            </a:r>
          </a:p>
          <a:p>
            <a:pPr lvl="1"/>
            <a:r>
              <a:rPr lang="en-US" altLang="zh-TW" dirty="0"/>
              <a:t>Requires four parameters</a:t>
            </a:r>
          </a:p>
          <a:p>
            <a:pPr lvl="2"/>
            <a:r>
              <a:rPr lang="en-US" altLang="zh-TW" dirty="0"/>
              <a:t>Pointer to destination</a:t>
            </a:r>
          </a:p>
          <a:p>
            <a:pPr lvl="2"/>
            <a:r>
              <a:rPr lang="en-US" altLang="zh-TW" dirty="0"/>
              <a:t>Pointer to source</a:t>
            </a:r>
          </a:p>
          <a:p>
            <a:pPr lvl="2"/>
            <a:r>
              <a:rPr lang="en-US" altLang="zh-TW" dirty="0"/>
              <a:t>Number of bytes copied</a:t>
            </a:r>
          </a:p>
          <a:p>
            <a:pPr lvl="2"/>
            <a:r>
              <a:rPr lang="en-US" altLang="zh-TW" dirty="0"/>
              <a:t>Type of transfer</a:t>
            </a:r>
          </a:p>
          <a:p>
            <a:pPr lvl="3"/>
            <a:r>
              <a:rPr lang="en-US" altLang="zh-TW" dirty="0"/>
              <a:t>Host to Host</a:t>
            </a:r>
          </a:p>
          <a:p>
            <a:pPr lvl="3"/>
            <a:r>
              <a:rPr lang="en-US" altLang="zh-TW" dirty="0"/>
              <a:t>Host to Device</a:t>
            </a:r>
          </a:p>
          <a:p>
            <a:pPr lvl="3"/>
            <a:r>
              <a:rPr lang="en-US" altLang="zh-TW" dirty="0"/>
              <a:t>Device to Host</a:t>
            </a:r>
          </a:p>
          <a:p>
            <a:pPr lvl="3"/>
            <a:r>
              <a:rPr lang="en-US" altLang="zh-TW" dirty="0"/>
              <a:t>Device to </a:t>
            </a:r>
            <a:r>
              <a:rPr lang="en-US" altLang="zh-TW" dirty="0" smtClean="0"/>
              <a:t>Device</a:t>
            </a:r>
            <a:endParaRPr lang="en-US" altLang="zh-TW"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5509138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altLang="zh-TW" sz="4000"/>
              <a:t>CUDA Host-Device Data Transfer(</a:t>
            </a:r>
            <a:r>
              <a:rPr lang="zh-TW" altLang="en-US" sz="4000"/>
              <a:t>續</a:t>
            </a:r>
            <a:r>
              <a:rPr lang="en-US" altLang="zh-TW" sz="4000"/>
              <a:t>)</a:t>
            </a:r>
          </a:p>
        </p:txBody>
      </p:sp>
      <p:sp>
        <p:nvSpPr>
          <p:cNvPr id="61443" name="Rectangle 3"/>
          <p:cNvSpPr>
            <a:spLocks noGrp="1" noChangeArrowheads="1"/>
          </p:cNvSpPr>
          <p:nvPr>
            <p:ph type="body" idx="1"/>
          </p:nvPr>
        </p:nvSpPr>
        <p:spPr>
          <a:xfrm>
            <a:off x="457200" y="1600200"/>
            <a:ext cx="8686800" cy="4525963"/>
          </a:xfrm>
        </p:spPr>
        <p:txBody>
          <a:bodyPr>
            <a:normAutofit fontScale="77500" lnSpcReduction="20000"/>
          </a:bodyPr>
          <a:lstStyle/>
          <a:p>
            <a:r>
              <a:rPr lang="en-US" altLang="zh-TW" dirty="0"/>
              <a:t>Example</a:t>
            </a:r>
            <a:r>
              <a:rPr lang="zh-TW" altLang="en-US" dirty="0"/>
              <a:t>：</a:t>
            </a:r>
          </a:p>
          <a:p>
            <a:pPr marL="457200" lvl="1" indent="0">
              <a:buNone/>
            </a:pPr>
            <a:endParaRPr lang="en-US" altLang="zh-TW" dirty="0" smtClean="0"/>
          </a:p>
          <a:p>
            <a:pPr marL="457200" lvl="1" indent="0">
              <a:buNone/>
            </a:pPr>
            <a:r>
              <a:rPr lang="en-US" altLang="zh-TW" dirty="0" err="1" smtClean="0"/>
              <a:t>int</a:t>
            </a:r>
            <a:r>
              <a:rPr lang="en-US" altLang="zh-TW" dirty="0" smtClean="0"/>
              <a:t> </a:t>
            </a:r>
            <a:r>
              <a:rPr lang="en-US" altLang="zh-TW" dirty="0"/>
              <a:t>width = 32;</a:t>
            </a:r>
            <a:br>
              <a:rPr lang="en-US" altLang="zh-TW" dirty="0"/>
            </a:br>
            <a:r>
              <a:rPr lang="en-US" altLang="zh-TW" dirty="0"/>
              <a:t>float* Array;</a:t>
            </a:r>
            <a:br>
              <a:rPr lang="en-US" altLang="zh-TW" dirty="0"/>
            </a:br>
            <a:r>
              <a:rPr lang="en-US" altLang="zh-TW" dirty="0"/>
              <a:t>float </a:t>
            </a:r>
            <a:r>
              <a:rPr lang="en-US" altLang="zh-TW" dirty="0" err="1"/>
              <a:t>HostArray</a:t>
            </a:r>
            <a:r>
              <a:rPr lang="en-US" altLang="zh-TW" dirty="0"/>
              <a:t>[width * width]</a:t>
            </a:r>
            <a:br>
              <a:rPr lang="en-US" altLang="zh-TW" dirty="0"/>
            </a:br>
            <a:r>
              <a:rPr lang="en-US" altLang="zh-TW" dirty="0" err="1"/>
              <a:t>int</a:t>
            </a:r>
            <a:r>
              <a:rPr lang="en-US" altLang="zh-TW" dirty="0"/>
              <a:t> size = width * width * </a:t>
            </a:r>
            <a:r>
              <a:rPr lang="en-US" altLang="zh-TW" dirty="0" err="1"/>
              <a:t>sizeof</a:t>
            </a:r>
            <a:r>
              <a:rPr lang="en-US" altLang="zh-TW" dirty="0"/>
              <a:t>(float);</a:t>
            </a:r>
            <a:br>
              <a:rPr lang="en-US" altLang="zh-TW" dirty="0"/>
            </a:br>
            <a:endParaRPr lang="en-US" altLang="zh-TW" dirty="0" smtClean="0"/>
          </a:p>
          <a:p>
            <a:pPr marL="457200" lvl="1" indent="0">
              <a:buNone/>
            </a:pPr>
            <a:r>
              <a:rPr lang="en-US" altLang="zh-TW" dirty="0" err="1" smtClean="0"/>
              <a:t>cudaMalloc</a:t>
            </a:r>
            <a:r>
              <a:rPr lang="en-US" altLang="zh-TW" dirty="0"/>
              <a:t>((void**) &amp;Array, size);</a:t>
            </a:r>
            <a:r>
              <a:rPr lang="en-US" altLang="zh-TW" b="1" dirty="0"/>
              <a:t/>
            </a:r>
            <a:br>
              <a:rPr lang="en-US" altLang="zh-TW" b="1" dirty="0"/>
            </a:br>
            <a:r>
              <a:rPr lang="en-US" altLang="zh-TW" b="1" dirty="0" err="1" smtClean="0"/>
              <a:t>cudaMemcpy</a:t>
            </a:r>
            <a:r>
              <a:rPr lang="en-US" altLang="zh-TW" b="1" dirty="0"/>
              <a:t>(&amp;Array, </a:t>
            </a:r>
            <a:r>
              <a:rPr lang="en-US" altLang="zh-TW" b="1" dirty="0" err="1"/>
              <a:t>HostArray</a:t>
            </a:r>
            <a:r>
              <a:rPr lang="en-US" altLang="zh-TW" b="1" dirty="0"/>
              <a:t>, size, </a:t>
            </a:r>
            <a:r>
              <a:rPr lang="en-US" altLang="zh-TW" b="1" dirty="0" err="1"/>
              <a:t>cudaMemcpyHostToDevice</a:t>
            </a:r>
            <a:r>
              <a:rPr lang="en-US" altLang="zh-TW" b="1" dirty="0"/>
              <a:t>);</a:t>
            </a:r>
            <a:r>
              <a:rPr lang="en-US" altLang="zh-TW" dirty="0"/>
              <a:t>               </a:t>
            </a:r>
            <a:br>
              <a:rPr lang="en-US" altLang="zh-TW" dirty="0"/>
            </a:br>
            <a:r>
              <a:rPr lang="en-US" altLang="zh-TW" dirty="0" smtClean="0"/>
              <a:t>		.</a:t>
            </a:r>
            <a:r>
              <a:rPr lang="en-US" altLang="zh-TW" dirty="0"/>
              <a:t/>
            </a:r>
            <a:br>
              <a:rPr lang="en-US" altLang="zh-TW" dirty="0"/>
            </a:br>
            <a:r>
              <a:rPr lang="en-US" altLang="zh-TW" dirty="0" smtClean="0"/>
              <a:t>		.</a:t>
            </a:r>
            <a:r>
              <a:rPr lang="en-US" altLang="zh-TW" dirty="0"/>
              <a:t/>
            </a:r>
            <a:br>
              <a:rPr lang="en-US" altLang="zh-TW" dirty="0"/>
            </a:br>
            <a:r>
              <a:rPr lang="en-US" altLang="zh-TW" dirty="0" smtClean="0"/>
              <a:t>		.</a:t>
            </a:r>
          </a:p>
          <a:p>
            <a:pPr marL="457200" lvl="1" indent="0">
              <a:buNone/>
            </a:pPr>
            <a:r>
              <a:rPr lang="en-US" altLang="zh-TW" b="1" dirty="0" err="1" smtClean="0"/>
              <a:t>cudaMemcpy</a:t>
            </a:r>
            <a:r>
              <a:rPr lang="en-US" altLang="zh-TW" b="1" dirty="0" smtClean="0"/>
              <a:t>(</a:t>
            </a:r>
            <a:r>
              <a:rPr lang="en-US" altLang="zh-TW" b="1" dirty="0" err="1" smtClean="0"/>
              <a:t>HostArray</a:t>
            </a:r>
            <a:r>
              <a:rPr lang="en-US" altLang="zh-TW" b="1" dirty="0"/>
              <a:t>, Array, size, </a:t>
            </a:r>
            <a:r>
              <a:rPr lang="en-US" altLang="zh-TW" b="1" dirty="0" err="1"/>
              <a:t>cudaMemcpyDeviceToDevice</a:t>
            </a:r>
            <a:r>
              <a:rPr lang="en-US" altLang="zh-TW" b="1" dirty="0"/>
              <a:t>);</a:t>
            </a:r>
            <a:r>
              <a:rPr lang="en-US" altLang="zh-TW" dirty="0"/>
              <a:t> </a:t>
            </a:r>
            <a:endParaRPr lang="en-US" altLang="zh-TW" dirty="0" smtClean="0"/>
          </a:p>
          <a:p>
            <a:pPr marL="457200" lvl="1" indent="0">
              <a:buNone/>
            </a:pPr>
            <a:r>
              <a:rPr lang="en-US" altLang="zh-TW" dirty="0" err="1" smtClean="0"/>
              <a:t>cudaFree</a:t>
            </a:r>
            <a:r>
              <a:rPr lang="en-US" altLang="zh-TW" dirty="0" smtClean="0"/>
              <a:t>(Array</a:t>
            </a:r>
            <a:r>
              <a:rPr lang="en-US" altLang="zh-TW" dirty="0"/>
              <a:t>);</a:t>
            </a:r>
          </a:p>
          <a:p>
            <a:endParaRPr lang="en-US" altLang="zh-TW"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73174940"/>
      </p:ext>
    </p:extLst>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en-US" altLang="zh-TW"/>
              <a:t>CUDA Function Declarations</a:t>
            </a:r>
          </a:p>
        </p:txBody>
      </p:sp>
      <p:sp>
        <p:nvSpPr>
          <p:cNvPr id="63491" name="Rectangle 3"/>
          <p:cNvSpPr>
            <a:spLocks noGrp="1" noChangeArrowheads="1"/>
          </p:cNvSpPr>
          <p:nvPr>
            <p:ph type="body" idx="1"/>
          </p:nvPr>
        </p:nvSpPr>
        <p:spPr/>
        <p:txBody>
          <a:bodyPr>
            <a:normAutofit/>
          </a:bodyPr>
          <a:lstStyle/>
          <a:p>
            <a:endParaRPr lang="en-US" altLang="zh-TW" dirty="0"/>
          </a:p>
          <a:p>
            <a:endParaRPr lang="en-US" altLang="zh-TW" dirty="0"/>
          </a:p>
          <a:p>
            <a:endParaRPr lang="en-US" altLang="zh-TW" dirty="0"/>
          </a:p>
          <a:p>
            <a:r>
              <a:rPr lang="en-US" altLang="zh-TW" b="1" dirty="0" smtClean="0"/>
              <a:t>__</a:t>
            </a:r>
            <a:r>
              <a:rPr lang="en-US" altLang="zh-TW" b="1" dirty="0"/>
              <a:t>global__ </a:t>
            </a:r>
            <a:r>
              <a:rPr lang="en-US" altLang="zh-TW" dirty="0"/>
              <a:t>defines a kernel function</a:t>
            </a:r>
          </a:p>
          <a:p>
            <a:pPr lvl="1"/>
            <a:r>
              <a:rPr lang="en-US" altLang="zh-TW" dirty="0"/>
              <a:t>Must return </a:t>
            </a:r>
            <a:r>
              <a:rPr lang="en-US" altLang="zh-TW" b="1" dirty="0"/>
              <a:t>void</a:t>
            </a:r>
          </a:p>
          <a:p>
            <a:r>
              <a:rPr lang="en-US" altLang="zh-TW" b="1" dirty="0"/>
              <a:t>__device__ </a:t>
            </a:r>
            <a:r>
              <a:rPr lang="en-US" altLang="zh-TW" dirty="0"/>
              <a:t>and </a:t>
            </a:r>
            <a:r>
              <a:rPr lang="en-US" altLang="zh-TW" b="1" dirty="0"/>
              <a:t>__host__ </a:t>
            </a:r>
            <a:r>
              <a:rPr lang="en-US" altLang="zh-TW" dirty="0"/>
              <a:t>can be used together</a:t>
            </a:r>
          </a:p>
        </p:txBody>
      </p:sp>
      <p:graphicFrame>
        <p:nvGraphicFramePr>
          <p:cNvPr id="63518" name="Group 30"/>
          <p:cNvGraphicFramePr>
            <a:graphicFrameLocks noGrp="1"/>
          </p:cNvGraphicFramePr>
          <p:nvPr/>
        </p:nvGraphicFramePr>
        <p:xfrm>
          <a:off x="395288" y="1412875"/>
          <a:ext cx="8280400" cy="1889760"/>
        </p:xfrm>
        <a:graphic>
          <a:graphicData uri="http://schemas.openxmlformats.org/drawingml/2006/table">
            <a:tbl>
              <a:tblPr/>
              <a:tblGrid>
                <a:gridCol w="3313112"/>
                <a:gridCol w="2206625"/>
                <a:gridCol w="2760663"/>
              </a:tblGrid>
              <a:tr h="346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zh-TW" altLang="zh-TW" sz="2000" b="0" i="0" u="none" strike="noStrike" cap="none" normalizeH="0" baseline="0" dirty="0" smtClean="0">
                        <a:ln>
                          <a:noFill/>
                        </a:ln>
                        <a:solidFill>
                          <a:schemeClr val="tx1"/>
                        </a:solidFill>
                        <a:effectLst/>
                        <a:latin typeface="Times New Roman" pitchFamily="18" charset="0"/>
                        <a:ea typeface="標楷體" pitchFamily="65" charset="-12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zh-TW" sz="2000" b="0" i="0" u="none" strike="noStrike" cap="none" normalizeH="0" baseline="0" smtClean="0">
                          <a:ln>
                            <a:noFill/>
                          </a:ln>
                          <a:solidFill>
                            <a:schemeClr val="tx1"/>
                          </a:solidFill>
                          <a:effectLst/>
                          <a:latin typeface="Times New Roman" pitchFamily="18" charset="0"/>
                          <a:ea typeface="標楷體" pitchFamily="65" charset="-120"/>
                        </a:rPr>
                        <a:t>Executed on the</a:t>
                      </a: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zh-TW" sz="2000" b="0" i="0" u="none" strike="noStrike" cap="none" normalizeH="0" baseline="0" smtClean="0">
                          <a:ln>
                            <a:noFill/>
                          </a:ln>
                          <a:solidFill>
                            <a:schemeClr val="tx1"/>
                          </a:solidFill>
                          <a:effectLst/>
                          <a:latin typeface="Times New Roman" pitchFamily="18" charset="0"/>
                          <a:ea typeface="標楷體" pitchFamily="65" charset="-120"/>
                        </a:rPr>
                        <a:t>Only callable from the</a:t>
                      </a: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6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zh-TW" sz="2000" b="0" i="0" u="none" strike="noStrike" cap="none" normalizeH="0" baseline="0" smtClean="0">
                          <a:ln>
                            <a:noFill/>
                          </a:ln>
                          <a:solidFill>
                            <a:schemeClr val="tx1"/>
                          </a:solidFill>
                          <a:effectLst/>
                          <a:latin typeface="Times New Roman" pitchFamily="18" charset="0"/>
                          <a:ea typeface="標楷體" pitchFamily="65" charset="-120"/>
                        </a:rPr>
                        <a:t>__device__ float DeviceFunc()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Times New Roman" pitchFamily="18" charset="0"/>
                          <a:ea typeface="標楷體" pitchFamily="65" charset="-120"/>
                        </a:rPr>
                        <a:t>device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TW" sz="2000" b="0" i="0" u="none" strike="noStrike" cap="none" normalizeH="0" baseline="0" smtClean="0">
                          <a:ln>
                            <a:noFill/>
                          </a:ln>
                          <a:solidFill>
                            <a:schemeClr val="tx1"/>
                          </a:solidFill>
                          <a:effectLst/>
                          <a:latin typeface="Times New Roman" pitchFamily="18" charset="0"/>
                          <a:ea typeface="標楷體" pitchFamily="65" charset="-120"/>
                        </a:rPr>
                        <a:t>device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6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zh-TW" sz="2000" b="0" i="0" u="none" strike="noStrike" cap="none" normalizeH="0" baseline="0" smtClean="0">
                          <a:ln>
                            <a:noFill/>
                          </a:ln>
                          <a:solidFill>
                            <a:schemeClr val="tx1"/>
                          </a:solidFill>
                          <a:effectLst/>
                          <a:latin typeface="Times New Roman" pitchFamily="18" charset="0"/>
                          <a:ea typeface="標楷體" pitchFamily="65" charset="-120"/>
                        </a:rPr>
                        <a:t>__global__ void KernelFunc()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Times New Roman" pitchFamily="18" charset="0"/>
                          <a:ea typeface="標楷體" pitchFamily="65" charset="-120"/>
                        </a:rPr>
                        <a:t>device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Times New Roman" pitchFamily="18" charset="0"/>
                          <a:ea typeface="標楷體" pitchFamily="65" charset="-120"/>
                        </a:rPr>
                        <a:t>host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6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zh-TW" sz="2000" b="0" i="0" u="none" strike="noStrike" cap="none" normalizeH="0" baseline="0" smtClean="0">
                          <a:ln>
                            <a:noFill/>
                          </a:ln>
                          <a:solidFill>
                            <a:schemeClr val="tx1"/>
                          </a:solidFill>
                          <a:effectLst/>
                          <a:latin typeface="Times New Roman" pitchFamily="18" charset="0"/>
                          <a:ea typeface="標楷體" pitchFamily="65" charset="-120"/>
                        </a:rPr>
                        <a:t>__host__    float HostFunc()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TW" sz="2000" b="0" i="0" u="none" strike="noStrike" cap="none" normalizeH="0" baseline="0" smtClean="0">
                          <a:ln>
                            <a:noFill/>
                          </a:ln>
                          <a:solidFill>
                            <a:schemeClr val="tx1"/>
                          </a:solidFill>
                          <a:effectLst/>
                          <a:latin typeface="Times New Roman" pitchFamily="18" charset="0"/>
                          <a:ea typeface="標楷體" pitchFamily="65" charset="-120"/>
                        </a:rPr>
                        <a:t>host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Times New Roman" pitchFamily="18" charset="0"/>
                          <a:ea typeface="標楷體" pitchFamily="65" charset="-120"/>
                        </a:rPr>
                        <a:t>host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65377220"/>
      </p:ext>
    </p:extLst>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en-US" altLang="zh-TW" dirty="0" smtClean="0"/>
              <a:t>High Frequency Trading Introduction</a:t>
            </a:r>
            <a:endParaRPr lang="zh-TW" altLang="en-US" dirty="0"/>
          </a:p>
        </p:txBody>
      </p:sp>
      <p:sp>
        <p:nvSpPr>
          <p:cNvPr id="3" name="副標題 2"/>
          <p:cNvSpPr>
            <a:spLocks noGrp="1"/>
          </p:cNvSpPr>
          <p:nvPr>
            <p:ph type="subTitle" idx="1"/>
          </p:nvPr>
        </p:nvSpPr>
        <p:spPr/>
        <p:txBody>
          <a:bodyPr/>
          <a:lstStyle/>
          <a:p>
            <a:endParaRPr lang="zh-TW" alt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09084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History</a:t>
            </a:r>
            <a:endParaRPr lang="zh-TW" altLang="en-US" dirty="0"/>
          </a:p>
        </p:txBody>
      </p:sp>
      <p:sp>
        <p:nvSpPr>
          <p:cNvPr id="3" name="內容版面配置區 2"/>
          <p:cNvSpPr>
            <a:spLocks noGrp="1"/>
          </p:cNvSpPr>
          <p:nvPr>
            <p:ph idx="1"/>
          </p:nvPr>
        </p:nvSpPr>
        <p:spPr/>
        <p:txBody>
          <a:bodyPr>
            <a:normAutofit/>
          </a:bodyPr>
          <a:lstStyle/>
          <a:p>
            <a:r>
              <a:rPr lang="zh-TW" altLang="en-US" dirty="0"/>
              <a:t>高頻交易對華爾街</a:t>
            </a:r>
            <a:r>
              <a:rPr lang="zh-TW" altLang="en-US" dirty="0" smtClean="0"/>
              <a:t>帶來</a:t>
            </a:r>
            <a:r>
              <a:rPr lang="zh-TW" altLang="en-US" dirty="0"/>
              <a:t>極大</a:t>
            </a:r>
            <a:r>
              <a:rPr lang="zh-TW" altLang="en-US" dirty="0" smtClean="0"/>
              <a:t>的</a:t>
            </a:r>
            <a:r>
              <a:rPr lang="zh-TW" altLang="en-US" dirty="0"/>
              <a:t>影響：大量的獲利</a:t>
            </a:r>
            <a:endParaRPr lang="en-US" altLang="zh-TW" dirty="0"/>
          </a:p>
          <a:p>
            <a:pPr lvl="1"/>
            <a:r>
              <a:rPr lang="en-US" altLang="zh-TW" dirty="0"/>
              <a:t>Over 60% of trading volume are high-frequency trading through the financial exchanges.</a:t>
            </a:r>
          </a:p>
          <a:p>
            <a:pPr lvl="1"/>
            <a:r>
              <a:rPr lang="en-US" altLang="zh-TW" dirty="0" smtClean="0"/>
              <a:t>Jim Simons of Renaissance Technologies Corp.  earned $2.5billion in 2008 alone.</a:t>
            </a:r>
          </a:p>
          <a:p>
            <a:pPr lvl="2"/>
            <a:r>
              <a:rPr lang="en-US" altLang="zh-TW" dirty="0" smtClean="0"/>
              <a:t>The majority of high-frequency managers delivered positive returns in 2008.</a:t>
            </a:r>
          </a:p>
          <a:p>
            <a:pPr lvl="2"/>
            <a:r>
              <a:rPr lang="en-US" altLang="zh-TW" dirty="0" smtClean="0"/>
              <a:t>Whereas 70% of low-frequency managers lost money.</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543719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What is High-Frequency Trading</a:t>
            </a:r>
            <a:endParaRPr lang="zh-TW" altLang="en-US" dirty="0"/>
          </a:p>
        </p:txBody>
      </p:sp>
      <p:sp>
        <p:nvSpPr>
          <p:cNvPr id="3" name="內容版面配置區 2"/>
          <p:cNvSpPr>
            <a:spLocks noGrp="1"/>
          </p:cNvSpPr>
          <p:nvPr>
            <p:ph idx="1"/>
          </p:nvPr>
        </p:nvSpPr>
        <p:spPr/>
        <p:txBody>
          <a:bodyPr>
            <a:normAutofit/>
          </a:bodyPr>
          <a:lstStyle/>
          <a:p>
            <a:r>
              <a:rPr lang="zh-TW" altLang="en-US" dirty="0" smtClean="0"/>
              <a:t>在快速的電腦反應時間下，面對不斷變化的市場條件擁有極高的成交量。</a:t>
            </a:r>
            <a:endParaRPr lang="en-US" altLang="zh-TW" dirty="0" smtClean="0"/>
          </a:p>
          <a:p>
            <a:endParaRPr lang="en-US" altLang="zh-TW" dirty="0" smtClean="0"/>
          </a:p>
          <a:p>
            <a:r>
              <a:rPr lang="zh-TW" altLang="en-US" dirty="0" smtClean="0"/>
              <a:t>交易策略通常擁有兩種特點：大量交易單以及平均每次交易僅有少量利潤</a:t>
            </a:r>
            <a:endParaRPr lang="en-US" altLang="zh-TW" dirty="0" smtClean="0"/>
          </a:p>
          <a:p>
            <a:endParaRPr lang="en-US" altLang="zh-TW" dirty="0" smtClean="0"/>
          </a:p>
          <a:p>
            <a:r>
              <a:rPr lang="zh-TW" altLang="en-US" dirty="0" smtClean="0"/>
              <a:t>相較於</a:t>
            </a:r>
            <a:r>
              <a:rPr lang="zh-TW" altLang="en-US" dirty="0"/>
              <a:t>一般策略可能長達</a:t>
            </a:r>
            <a:r>
              <a:rPr lang="en-US" altLang="zh-TW" dirty="0"/>
              <a:t>6</a:t>
            </a:r>
            <a:r>
              <a:rPr lang="zh-TW" altLang="en-US" dirty="0"/>
              <a:t>個月到</a:t>
            </a:r>
            <a:r>
              <a:rPr lang="en-US" altLang="zh-TW" dirty="0"/>
              <a:t>2</a:t>
            </a:r>
            <a:r>
              <a:rPr lang="zh-TW" altLang="en-US" dirty="0"/>
              <a:t>年，</a:t>
            </a:r>
            <a:r>
              <a:rPr lang="en-US" altLang="zh-TW" dirty="0"/>
              <a:t>HFT</a:t>
            </a:r>
            <a:r>
              <a:rPr lang="zh-TW" altLang="en-US" dirty="0"/>
              <a:t>通常小於</a:t>
            </a:r>
            <a:r>
              <a:rPr lang="en-US" altLang="zh-TW" dirty="0"/>
              <a:t>1</a:t>
            </a:r>
            <a:r>
              <a:rPr lang="zh-TW" altLang="en-US" dirty="0"/>
              <a:t>個</a:t>
            </a:r>
            <a:r>
              <a:rPr lang="zh-TW" altLang="en-US" dirty="0" smtClean="0"/>
              <a:t>月</a:t>
            </a:r>
            <a:endParaRPr lang="en-US" altLang="zh-TW"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920726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HFT </a:t>
            </a:r>
            <a:r>
              <a:rPr lang="zh-TW" altLang="en-US" dirty="0" smtClean="0"/>
              <a:t>的分類</a:t>
            </a:r>
            <a:endParaRPr lang="zh-TW" altLang="en-US" dirty="0"/>
          </a:p>
        </p:txBody>
      </p:sp>
      <p:graphicFrame>
        <p:nvGraphicFramePr>
          <p:cNvPr id="4" name="內容版面配置區 3"/>
          <p:cNvGraphicFramePr>
            <a:graphicFrameLocks noGrp="1"/>
          </p:cNvGraphicFramePr>
          <p:nvPr>
            <p:ph idx="1"/>
            <p:extLst>
              <p:ext uri="{D42A27DB-BD31-4B8C-83A1-F6EECF244321}">
                <p14:mod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76199400"/>
              </p:ext>
            </p:extLst>
          </p:nvPr>
        </p:nvGraphicFramePr>
        <p:xfrm>
          <a:off x="457200" y="1600200"/>
          <a:ext cx="8229600" cy="5125719"/>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r>
                        <a:rPr lang="en-US" altLang="zh-TW" dirty="0" smtClean="0"/>
                        <a:t>Strategy</a:t>
                      </a:r>
                      <a:endParaRPr lang="zh-TW" altLang="en-US" dirty="0"/>
                    </a:p>
                  </a:txBody>
                  <a:tcPr/>
                </a:tc>
                <a:tc>
                  <a:txBody>
                    <a:bodyPr/>
                    <a:lstStyle/>
                    <a:p>
                      <a:r>
                        <a:rPr lang="en-US" altLang="zh-TW" dirty="0" smtClean="0"/>
                        <a:t>Description</a:t>
                      </a:r>
                      <a:endParaRPr lang="zh-TW" altLang="en-US" dirty="0"/>
                    </a:p>
                  </a:txBody>
                  <a:tcPr/>
                </a:tc>
                <a:tc>
                  <a:txBody>
                    <a:bodyPr/>
                    <a:lstStyle/>
                    <a:p>
                      <a:r>
                        <a:rPr lang="en-US" altLang="zh-TW" dirty="0" smtClean="0"/>
                        <a:t>Typical Holding Period</a:t>
                      </a:r>
                      <a:endParaRPr lang="zh-TW" altLang="en-US" dirty="0"/>
                    </a:p>
                  </a:txBody>
                  <a:tcPr/>
                </a:tc>
              </a:tr>
              <a:tr h="370840">
                <a:tc>
                  <a:txBody>
                    <a:bodyPr/>
                    <a:lstStyle/>
                    <a:p>
                      <a:r>
                        <a:rPr lang="en-US" altLang="zh-TW" dirty="0" smtClean="0"/>
                        <a:t>Automated liquidity</a:t>
                      </a:r>
                    </a:p>
                    <a:p>
                      <a:r>
                        <a:rPr lang="en-US" altLang="zh-TW" dirty="0" smtClean="0"/>
                        <a:t>provision</a:t>
                      </a:r>
                      <a:endParaRPr lang="zh-TW" altLang="en-US" dirty="0"/>
                    </a:p>
                  </a:txBody>
                  <a:tcPr/>
                </a:tc>
                <a:tc>
                  <a:txBody>
                    <a:bodyPr/>
                    <a:lstStyle/>
                    <a:p>
                      <a:r>
                        <a:rPr lang="en-US" altLang="zh-TW" dirty="0" smtClean="0"/>
                        <a:t>Quantitative algorithms for optimal</a:t>
                      </a:r>
                    </a:p>
                    <a:p>
                      <a:r>
                        <a:rPr lang="en-US" altLang="zh-TW" dirty="0" smtClean="0"/>
                        <a:t>pricing and execution of</a:t>
                      </a:r>
                    </a:p>
                    <a:p>
                      <a:r>
                        <a:rPr lang="en-US" altLang="zh-TW" dirty="0" smtClean="0"/>
                        <a:t>market-making positions</a:t>
                      </a:r>
                      <a:endParaRPr lang="zh-TW" altLang="en-US" dirty="0"/>
                    </a:p>
                  </a:txBody>
                  <a:tcPr/>
                </a:tc>
                <a:tc>
                  <a:txBody>
                    <a:bodyPr/>
                    <a:lstStyle/>
                    <a:p>
                      <a:r>
                        <a:rPr lang="en-US" altLang="zh-TW" dirty="0" smtClean="0"/>
                        <a:t>&lt;</a:t>
                      </a:r>
                      <a:r>
                        <a:rPr lang="en-US" altLang="zh-TW" baseline="0" dirty="0" smtClean="0"/>
                        <a:t> 1 minute</a:t>
                      </a:r>
                      <a:endParaRPr lang="zh-TW" altLang="en-US" dirty="0"/>
                    </a:p>
                  </a:txBody>
                  <a:tcPr/>
                </a:tc>
              </a:tr>
              <a:tr h="370840">
                <a:tc>
                  <a:txBody>
                    <a:bodyPr/>
                    <a:lstStyle/>
                    <a:p>
                      <a:r>
                        <a:rPr lang="en-US" altLang="zh-TW" dirty="0" smtClean="0"/>
                        <a:t>Market microstructure</a:t>
                      </a:r>
                    </a:p>
                    <a:p>
                      <a:r>
                        <a:rPr lang="en-US" altLang="zh-TW" dirty="0" smtClean="0"/>
                        <a:t>trading</a:t>
                      </a:r>
                      <a:endParaRPr lang="zh-TW" altLang="en-US" dirty="0"/>
                    </a:p>
                  </a:txBody>
                  <a:tcPr/>
                </a:tc>
                <a:tc>
                  <a:txBody>
                    <a:bodyPr/>
                    <a:lstStyle/>
                    <a:p>
                      <a:r>
                        <a:rPr lang="en-US" altLang="zh-TW" dirty="0" smtClean="0"/>
                        <a:t>Identifying trading party order ﬂow</a:t>
                      </a:r>
                    </a:p>
                    <a:p>
                      <a:r>
                        <a:rPr lang="en-US" altLang="zh-TW" dirty="0" smtClean="0"/>
                        <a:t>through reverse engineering of</a:t>
                      </a:r>
                    </a:p>
                    <a:p>
                      <a:r>
                        <a:rPr lang="en-US" altLang="zh-TW" dirty="0" smtClean="0"/>
                        <a:t>observed quotes</a:t>
                      </a:r>
                      <a:endParaRPr lang="zh-TW" altLang="en-US" dirty="0"/>
                    </a:p>
                  </a:txBody>
                  <a:tcPr/>
                </a:tc>
                <a:tc>
                  <a:txBody>
                    <a:bodyPr/>
                    <a:lstStyle/>
                    <a:p>
                      <a:r>
                        <a:rPr lang="en-US" altLang="zh-TW" dirty="0" smtClean="0"/>
                        <a:t>&lt; 10 minutes</a:t>
                      </a:r>
                      <a:endParaRPr lang="zh-TW" altLang="en-US" dirty="0"/>
                    </a:p>
                  </a:txBody>
                  <a:tcPr/>
                </a:tc>
              </a:tr>
              <a:tr h="370840">
                <a:tc>
                  <a:txBody>
                    <a:bodyPr/>
                    <a:lstStyle/>
                    <a:p>
                      <a:r>
                        <a:rPr lang="en-US" altLang="zh-TW" dirty="0" smtClean="0"/>
                        <a:t>Event trading</a:t>
                      </a:r>
                      <a:endParaRPr lang="zh-TW" altLang="en-US" dirty="0"/>
                    </a:p>
                  </a:txBody>
                  <a:tcPr/>
                </a:tc>
                <a:tc>
                  <a:txBody>
                    <a:bodyPr/>
                    <a:lstStyle/>
                    <a:p>
                      <a:r>
                        <a:rPr lang="en-US" altLang="zh-TW" dirty="0" smtClean="0"/>
                        <a:t>Short-term trading on macro events</a:t>
                      </a:r>
                      <a:endParaRPr lang="zh-TW" altLang="en-US" dirty="0"/>
                    </a:p>
                  </a:txBody>
                  <a:tcPr/>
                </a:tc>
                <a:tc>
                  <a:txBody>
                    <a:bodyPr/>
                    <a:lstStyle/>
                    <a:p>
                      <a:r>
                        <a:rPr lang="en-US" altLang="zh-TW" dirty="0" smtClean="0"/>
                        <a:t>&lt; 1 hour</a:t>
                      </a:r>
                      <a:endParaRPr lang="zh-TW" altLang="en-US" dirty="0"/>
                    </a:p>
                  </a:txBody>
                  <a:tcPr/>
                </a:tc>
              </a:tr>
              <a:tr h="370840">
                <a:tc>
                  <a:txBody>
                    <a:bodyPr/>
                    <a:lstStyle/>
                    <a:p>
                      <a:r>
                        <a:rPr lang="en-US" altLang="zh-TW" dirty="0" smtClean="0"/>
                        <a:t>Deviations arbitrage</a:t>
                      </a:r>
                      <a:endParaRPr lang="zh-TW" altLang="en-US" dirty="0"/>
                    </a:p>
                  </a:txBody>
                  <a:tcPr/>
                </a:tc>
                <a:tc>
                  <a:txBody>
                    <a:bodyPr/>
                    <a:lstStyle/>
                    <a:p>
                      <a:r>
                        <a:rPr lang="en-US" altLang="zh-TW" dirty="0" smtClean="0"/>
                        <a:t>Statistical arbitrage of deviations</a:t>
                      </a:r>
                    </a:p>
                    <a:p>
                      <a:r>
                        <a:rPr lang="en-US" altLang="zh-TW" dirty="0" smtClean="0"/>
                        <a:t>from equilibrium: triangle trades,</a:t>
                      </a:r>
                    </a:p>
                    <a:p>
                      <a:r>
                        <a:rPr lang="en-US" altLang="zh-TW" dirty="0" smtClean="0"/>
                        <a:t>basis trades, and the like</a:t>
                      </a:r>
                      <a:endParaRPr lang="zh-TW" altLang="en-US" dirty="0"/>
                    </a:p>
                  </a:txBody>
                  <a:tcPr/>
                </a:tc>
                <a:tc>
                  <a:txBody>
                    <a:bodyPr/>
                    <a:lstStyle/>
                    <a:p>
                      <a:r>
                        <a:rPr lang="en-US" altLang="zh-TW" dirty="0" smtClean="0"/>
                        <a:t>&lt; 1 day</a:t>
                      </a:r>
                      <a:endParaRPr lang="zh-TW" altLang="en-US" dirty="0"/>
                    </a:p>
                  </a:txBody>
                  <a:tcPr/>
                </a:tc>
              </a:tr>
            </a:tbl>
          </a:graphicData>
        </a:graphic>
      </p:graphicFrame>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822025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Outline</a:t>
            </a:r>
            <a:endParaRPr lang="zh-TW" altLang="en-US" dirty="0"/>
          </a:p>
        </p:txBody>
      </p:sp>
      <p:sp>
        <p:nvSpPr>
          <p:cNvPr id="3" name="內容版面配置區 2"/>
          <p:cNvSpPr>
            <a:spLocks noGrp="1"/>
          </p:cNvSpPr>
          <p:nvPr>
            <p:ph idx="1"/>
          </p:nvPr>
        </p:nvSpPr>
        <p:spPr/>
        <p:txBody>
          <a:bodyPr/>
          <a:lstStyle/>
          <a:p>
            <a:r>
              <a:rPr lang="en-US" altLang="zh-TW" dirty="0" smtClean="0"/>
              <a:t>Introduction.</a:t>
            </a:r>
          </a:p>
          <a:p>
            <a:r>
              <a:rPr lang="en-US" altLang="zh-TW" dirty="0" smtClean="0"/>
              <a:t>Searching for high-frequency trading opportunities.</a:t>
            </a:r>
          </a:p>
          <a:p>
            <a:r>
              <a:rPr lang="en-US" altLang="zh-TW" dirty="0" smtClean="0"/>
              <a:t>Statistical arbitrage in high-</a:t>
            </a:r>
            <a:r>
              <a:rPr lang="en-US" altLang="zh-TW" dirty="0" smtClean="0"/>
              <a:t>frequency.</a:t>
            </a:r>
            <a:endParaRPr lang="en-US" altLang="zh-TW" dirty="0" smtClean="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283772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HFT</a:t>
            </a:r>
            <a:r>
              <a:rPr lang="zh-TW" altLang="en-US" dirty="0" smtClean="0"/>
              <a:t> 的優點</a:t>
            </a:r>
            <a:endParaRPr lang="zh-TW" altLang="en-US" dirty="0"/>
          </a:p>
        </p:txBody>
      </p:sp>
      <p:sp>
        <p:nvSpPr>
          <p:cNvPr id="3" name="內容版面配置區 2"/>
          <p:cNvSpPr>
            <a:spLocks noGrp="1"/>
          </p:cNvSpPr>
          <p:nvPr>
            <p:ph idx="1"/>
          </p:nvPr>
        </p:nvSpPr>
        <p:spPr/>
        <p:txBody>
          <a:bodyPr>
            <a:normAutofit fontScale="92500" lnSpcReduction="20000"/>
          </a:bodyPr>
          <a:lstStyle/>
          <a:p>
            <a:pPr marL="571500" indent="-514350">
              <a:buFont typeface="+mj-lt"/>
              <a:buAutoNum type="arabicPeriod"/>
            </a:pPr>
            <a:r>
              <a:rPr lang="zh-TW" altLang="en-US" dirty="0" smtClean="0"/>
              <a:t>隨著</a:t>
            </a:r>
            <a:r>
              <a:rPr lang="zh-TW" altLang="en-US" dirty="0"/>
              <a:t>全球市場的連續性，波動通常是</a:t>
            </a:r>
            <a:r>
              <a:rPr lang="en-US" altLang="zh-TW" dirty="0"/>
              <a:t>24</a:t>
            </a:r>
            <a:r>
              <a:rPr lang="zh-TW" altLang="en-US" dirty="0"/>
              <a:t>小時不間斷的，因此</a:t>
            </a:r>
            <a:r>
              <a:rPr lang="en-US" altLang="zh-TW" dirty="0"/>
              <a:t>HFT</a:t>
            </a:r>
            <a:r>
              <a:rPr lang="zh-TW" altLang="en-US" dirty="0"/>
              <a:t>可避開隔夜</a:t>
            </a:r>
            <a:r>
              <a:rPr lang="zh-TW" altLang="en-US" dirty="0" smtClean="0"/>
              <a:t>交易</a:t>
            </a:r>
            <a:r>
              <a:rPr lang="en-US" altLang="zh-TW" dirty="0"/>
              <a:t>(overnight position)</a:t>
            </a:r>
            <a:r>
              <a:rPr lang="zh-TW" altLang="en-US" dirty="0" smtClean="0"/>
              <a:t>的</a:t>
            </a:r>
            <a:r>
              <a:rPr lang="zh-TW" altLang="en-US" dirty="0"/>
              <a:t>風險</a:t>
            </a:r>
            <a:r>
              <a:rPr lang="zh-TW" altLang="en-US" dirty="0" smtClean="0"/>
              <a:t>。</a:t>
            </a:r>
            <a:endParaRPr lang="en-US" altLang="zh-TW" dirty="0" smtClean="0"/>
          </a:p>
          <a:p>
            <a:pPr marL="571500" indent="-514350">
              <a:buFont typeface="+mj-lt"/>
              <a:buAutoNum type="arabicPeriod"/>
            </a:pPr>
            <a:r>
              <a:rPr lang="zh-TW" altLang="en-US" dirty="0" smtClean="0"/>
              <a:t>允許帳戶持</a:t>
            </a:r>
            <a:r>
              <a:rPr lang="zh-TW" altLang="en-US" dirty="0"/>
              <a:t>有充分的透明度和消除需要的資本鎖定 。</a:t>
            </a:r>
            <a:endParaRPr lang="en-US" altLang="zh-TW" dirty="0"/>
          </a:p>
          <a:p>
            <a:pPr marL="571500" indent="-514350">
              <a:buFont typeface="+mj-lt"/>
              <a:buAutoNum type="arabicPeriod"/>
            </a:pPr>
            <a:r>
              <a:rPr lang="zh-TW" altLang="en-US" dirty="0"/>
              <a:t>隨著利率的波動以及未來可能的惡性通貨膨脹，要付的保證金使得隔夜交易的商品變得非常昂貴。</a:t>
            </a:r>
            <a:r>
              <a:rPr lang="en-US" altLang="zh-TW" dirty="0"/>
              <a:t>HFT</a:t>
            </a:r>
            <a:r>
              <a:rPr lang="zh-TW" altLang="en-US" dirty="0"/>
              <a:t>可以替投資者省下不少隔夜交易所帶來的成本。</a:t>
            </a:r>
            <a:endParaRPr lang="en-US" altLang="zh-TW" dirty="0"/>
          </a:p>
          <a:p>
            <a:pPr marL="571500" indent="-514350">
              <a:buFont typeface="+mj-lt"/>
              <a:buAutoNum type="arabicPeriod"/>
            </a:pPr>
            <a:r>
              <a:rPr lang="zh-TW" altLang="en-US" dirty="0"/>
              <a:t>與傳統長時策略彼此較無相關，且擁有較高獲益。</a:t>
            </a:r>
            <a:endParaRPr lang="en-US" altLang="zh-TW" dirty="0"/>
          </a:p>
          <a:p>
            <a:endParaRPr lang="zh-TW" alt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19379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HFT</a:t>
            </a:r>
            <a:r>
              <a:rPr lang="zh-TW" altLang="en-US" dirty="0" smtClean="0"/>
              <a:t> 的影響</a:t>
            </a:r>
            <a:endParaRPr lang="zh-TW" altLang="en-US" dirty="0"/>
          </a:p>
        </p:txBody>
      </p:sp>
      <p:sp>
        <p:nvSpPr>
          <p:cNvPr id="3" name="內容版面配置區 2"/>
          <p:cNvSpPr>
            <a:spLocks noGrp="1"/>
          </p:cNvSpPr>
          <p:nvPr>
            <p:ph idx="1"/>
          </p:nvPr>
        </p:nvSpPr>
        <p:spPr/>
        <p:txBody>
          <a:bodyPr/>
          <a:lstStyle/>
          <a:p>
            <a:r>
              <a:rPr lang="zh-TW" altLang="en-US" dirty="0" smtClean="0"/>
              <a:t>對企業來說：</a:t>
            </a:r>
            <a:endParaRPr lang="en-US" altLang="zh-TW" dirty="0" smtClean="0"/>
          </a:p>
          <a:p>
            <a:pPr lvl="1"/>
            <a:r>
              <a:rPr lang="zh-TW" altLang="en-US" dirty="0" smtClean="0"/>
              <a:t>節省營運開銷 </a:t>
            </a:r>
            <a:r>
              <a:rPr lang="en-US" altLang="zh-TW" dirty="0" smtClean="0"/>
              <a:t>(</a:t>
            </a:r>
            <a:r>
              <a:rPr lang="zh-TW" altLang="en-US" dirty="0" smtClean="0"/>
              <a:t>情緒、猶豫所帶來的機會損失</a:t>
            </a:r>
            <a:r>
              <a:rPr lang="en-US" altLang="zh-TW" dirty="0" smtClean="0"/>
              <a:t>)</a:t>
            </a:r>
          </a:p>
          <a:p>
            <a:r>
              <a:rPr lang="zh-TW" altLang="en-US" dirty="0" smtClean="0"/>
              <a:t>對社會來說：</a:t>
            </a:r>
            <a:endParaRPr lang="en-US" altLang="zh-TW" dirty="0" smtClean="0"/>
          </a:p>
          <a:p>
            <a:pPr lvl="1"/>
            <a:r>
              <a:rPr lang="zh-TW" altLang="en-US" dirty="0"/>
              <a:t>刺激</a:t>
            </a:r>
            <a:r>
              <a:rPr lang="zh-TW" altLang="en-US" dirty="0" smtClean="0"/>
              <a:t>電腦</a:t>
            </a:r>
            <a:r>
              <a:rPr lang="zh-TW" altLang="en-US" dirty="0"/>
              <a:t>技術的</a:t>
            </a:r>
            <a:r>
              <a:rPr lang="zh-TW" altLang="en-US" dirty="0" smtClean="0"/>
              <a:t>創新</a:t>
            </a:r>
            <a:r>
              <a:rPr lang="en-US" altLang="zh-TW" dirty="0" smtClean="0">
                <a:sym typeface="Wingdings" pitchFamily="2" charset="2"/>
              </a:rPr>
              <a:t></a:t>
            </a:r>
            <a:r>
              <a:rPr lang="en-US" altLang="zh-TW" dirty="0" smtClean="0"/>
              <a:t>(</a:t>
            </a:r>
            <a:r>
              <a:rPr lang="en-US" altLang="zh-TW" dirty="0" err="1" smtClean="0"/>
              <a:t>cpu</a:t>
            </a:r>
            <a:r>
              <a:rPr lang="zh-TW" altLang="en-US" dirty="0" smtClean="0"/>
              <a:t>以及網路</a:t>
            </a:r>
            <a:r>
              <a:rPr lang="en-US" altLang="zh-TW" dirty="0" smtClean="0"/>
              <a:t>)</a:t>
            </a:r>
            <a:endParaRPr lang="en-US" altLang="zh-TW" dirty="0"/>
          </a:p>
          <a:p>
            <a:pPr lvl="1"/>
            <a:r>
              <a:rPr lang="zh-TW" altLang="en-US" dirty="0" smtClean="0"/>
              <a:t>增加市場的成交率、增加資產流動性</a:t>
            </a:r>
            <a:r>
              <a:rPr lang="en-US" altLang="zh-TW" dirty="0" err="1">
                <a:sym typeface="Wingdings" pitchFamily="2" charset="2"/>
              </a:rPr>
              <a:t></a:t>
            </a:r>
            <a:r>
              <a:rPr lang="en-US" altLang="zh-TW" dirty="0" smtClean="0"/>
              <a:t>(</a:t>
            </a:r>
            <a:r>
              <a:rPr lang="zh-TW" altLang="en-US" dirty="0" smtClean="0"/>
              <a:t>市場曲線更加</a:t>
            </a:r>
            <a:r>
              <a:rPr lang="zh-TW" altLang="en-US" dirty="0"/>
              <a:t>平滑</a:t>
            </a:r>
            <a:r>
              <a:rPr lang="en-US" altLang="zh-TW" dirty="0" smtClean="0"/>
              <a:t>)</a:t>
            </a:r>
          </a:p>
          <a:p>
            <a:pPr lvl="1"/>
            <a:r>
              <a:rPr lang="zh-TW" altLang="en-US" dirty="0" smtClean="0"/>
              <a:t>穩定市場機制</a:t>
            </a:r>
            <a:r>
              <a:rPr lang="en-US" altLang="zh-TW" dirty="0">
                <a:sym typeface="Wingdings" pitchFamily="2" charset="2"/>
              </a:rPr>
              <a:t></a:t>
            </a:r>
            <a:r>
              <a:rPr lang="en-US" altLang="zh-TW" dirty="0" smtClean="0"/>
              <a:t>(</a:t>
            </a:r>
            <a:r>
              <a:rPr lang="zh-TW" altLang="en-US" dirty="0" smtClean="0"/>
              <a:t>去除錯誤定價</a:t>
            </a:r>
            <a:r>
              <a:rPr lang="en-US" altLang="zh-TW" dirty="0" smtClean="0"/>
              <a: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20728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HFT </a:t>
            </a:r>
            <a:r>
              <a:rPr lang="zh-TW" altLang="en-US" dirty="0" smtClean="0"/>
              <a:t>的建立</a:t>
            </a:r>
            <a:endParaRPr lang="zh-TW" altLang="en-US" dirty="0"/>
          </a:p>
        </p:txBody>
      </p:sp>
      <p:sp>
        <p:nvSpPr>
          <p:cNvPr id="3" name="內容版面配置區 2"/>
          <p:cNvSpPr>
            <a:spLocks noGrp="1"/>
          </p:cNvSpPr>
          <p:nvPr>
            <p:ph idx="1"/>
          </p:nvPr>
        </p:nvSpPr>
        <p:spPr/>
        <p:txBody>
          <a:bodyPr/>
          <a:lstStyle/>
          <a:p>
            <a:r>
              <a:rPr lang="zh-TW" altLang="en-US" dirty="0" smtClean="0"/>
              <a:t>處理大量的資料</a:t>
            </a:r>
            <a:r>
              <a:rPr lang="en-US" altLang="zh-TW" dirty="0" smtClean="0"/>
              <a:t>(intra-day data)</a:t>
            </a:r>
          </a:p>
          <a:p>
            <a:r>
              <a:rPr lang="en-US" altLang="zh-TW" dirty="0" smtClean="0"/>
              <a:t>Signal</a:t>
            </a:r>
            <a:r>
              <a:rPr lang="zh-TW" altLang="en-US" dirty="0" smtClean="0"/>
              <a:t>的出現 </a:t>
            </a:r>
            <a:r>
              <a:rPr lang="en-US" altLang="zh-TW" dirty="0" smtClean="0"/>
              <a:t>=</a:t>
            </a:r>
            <a:r>
              <a:rPr lang="zh-TW" altLang="en-US" dirty="0" smtClean="0"/>
              <a:t> 對的下手時點</a:t>
            </a:r>
            <a:endParaRPr lang="en-US" altLang="zh-TW" dirty="0" smtClean="0"/>
          </a:p>
          <a:p>
            <a:r>
              <a:rPr lang="zh-TW" altLang="en-US" dirty="0"/>
              <a:t>快速</a:t>
            </a:r>
            <a:r>
              <a:rPr lang="zh-TW" altLang="en-US" dirty="0" smtClean="0"/>
              <a:t>的處理速度</a:t>
            </a:r>
            <a:endParaRPr lang="en-US" altLang="zh-TW" dirty="0" smtClean="0"/>
          </a:p>
          <a:p>
            <a:r>
              <a:rPr lang="zh-TW" altLang="en-US" dirty="0" smtClean="0"/>
              <a:t>預防問題：電腦病毒、網路駭客、資訊安全</a:t>
            </a:r>
            <a:endParaRPr lang="en-US" altLang="zh-TW" dirty="0" smtClean="0"/>
          </a:p>
          <a:p>
            <a:r>
              <a:rPr lang="zh-TW" altLang="en-US" dirty="0" smtClean="0"/>
              <a:t>隨時更新硬體、軟體、規則</a:t>
            </a:r>
            <a:endParaRPr lang="zh-TW" alt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0789585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小</a:t>
            </a:r>
            <a:r>
              <a:rPr lang="zh-TW" altLang="en-US" dirty="0" smtClean="0"/>
              <a:t>結</a:t>
            </a:r>
            <a:endParaRPr lang="zh-TW" altLang="en-US" dirty="0"/>
          </a:p>
        </p:txBody>
      </p:sp>
      <p:sp>
        <p:nvSpPr>
          <p:cNvPr id="3" name="內容版面配置區 2"/>
          <p:cNvSpPr>
            <a:spLocks noGrp="1"/>
          </p:cNvSpPr>
          <p:nvPr>
            <p:ph idx="1"/>
          </p:nvPr>
        </p:nvSpPr>
        <p:spPr/>
        <p:txBody>
          <a:bodyPr/>
          <a:lstStyle/>
          <a:p>
            <a:r>
              <a:rPr lang="en-US" altLang="zh-TW" dirty="0" smtClean="0"/>
              <a:t>High-frequency trading</a:t>
            </a:r>
            <a:r>
              <a:rPr lang="zh-TW" altLang="en-US" dirty="0" smtClean="0"/>
              <a:t> 很困難處理但在適當的調整下卻能夠在不同市場情況下穩定的產生定量的獲利。</a:t>
            </a:r>
            <a:endParaRPr lang="zh-TW" alt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65210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lang="en-US" altLang="zh-TW" dirty="0" smtClean="0"/>
              <a:t>Searching for High-Frequency Trading Opportunities</a:t>
            </a:r>
            <a:endParaRPr lang="zh-TW" altLang="en-US" dirty="0"/>
          </a:p>
        </p:txBody>
      </p:sp>
      <p:sp>
        <p:nvSpPr>
          <p:cNvPr id="3" name="副標題 2"/>
          <p:cNvSpPr>
            <a:spLocks noGrp="1"/>
          </p:cNvSpPr>
          <p:nvPr>
            <p:ph type="subTitle" idx="1"/>
          </p:nvPr>
        </p:nvSpPr>
        <p:spPr/>
        <p:txBody>
          <a:bodyPr/>
          <a:lstStyle/>
          <a:p>
            <a:endParaRPr lang="zh-TW" alt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32783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1. Statistical Properties of Returns</a:t>
            </a:r>
            <a:endParaRPr lang="zh-TW" altLang="en-US" dirty="0"/>
          </a:p>
        </p:txBody>
      </p:sp>
      <mc:AlternateContent>
        <mc:Choice xmlns="" xmlns:a="http://schemas.openxmlformats.org/drawingml/2006/main" xmlns:r="http://schemas.openxmlformats.org/officeDocument/2006/relationships" xmlns:p="http://schemas.openxmlformats.org/presentationml/2006/main" xmlns:a14="http://schemas.microsoft.com/office/drawing/2010/main" xmlns:mc="http://schemas.openxmlformats.org/markup-compatibility/2006" xmlns:mv="urn:schemas-microsoft-com:mac:vml" Requires="a14">
          <p:sp>
            <p:nvSpPr>
              <p:cNvPr id="3" name="內容版面配置區 2"/>
              <p:cNvSpPr>
                <a:spLocks noGrp="1"/>
              </p:cNvSpPr>
              <p:nvPr>
                <p:ph idx="1"/>
              </p:nvPr>
            </p:nvSpPr>
            <p:spPr/>
            <p:txBody>
              <a:bodyPr>
                <a:normAutofit fontScale="92500"/>
              </a:bodyPr>
              <a:lstStyle/>
              <a:p>
                <a:r>
                  <a:rPr lang="en-US" altLang="zh-TW" dirty="0" smtClean="0"/>
                  <a:t>Financial data is typically analyzed using returns.</a:t>
                </a:r>
              </a:p>
              <a:p>
                <a:r>
                  <a:rPr lang="en-US" altLang="zh-TW" dirty="0" smtClean="0"/>
                  <a:t>Return</a:t>
                </a:r>
                <a:r>
                  <a:rPr lang="zh-TW" altLang="en-US" dirty="0" smtClean="0"/>
                  <a:t>：</a:t>
                </a:r>
                <a:r>
                  <a:rPr lang="en-US" altLang="zh-TW" dirty="0" smtClean="0"/>
                  <a:t>a difference between two subsequent price quotes normalized by the earlier price level.</a:t>
                </a:r>
              </a:p>
              <a:p>
                <a:pPr lvl="1"/>
                <a:r>
                  <a:rPr lang="en-US" altLang="zh-TW" dirty="0" smtClean="0"/>
                  <a:t>Simple return</a:t>
                </a:r>
                <a:r>
                  <a:rPr lang="zh-TW" altLang="en-US" dirty="0" smtClean="0"/>
                  <a:t>：</a:t>
                </a:r>
                <a14:m>
                  <m:oMath xmlns:m="http://schemas.openxmlformats.org/officeDocument/2006/math">
                    <m:sSub>
                      <m:sSubPr>
                        <m:ctrlPr>
                          <a:rPr lang="en-US" altLang="zh-TW" i="1" smtClean="0">
                            <a:latin typeface="Cambria Math"/>
                          </a:rPr>
                        </m:ctrlPr>
                      </m:sSubPr>
                      <m:e>
                        <m:r>
                          <a:rPr lang="en-US" altLang="zh-TW" b="0" i="1" smtClean="0">
                            <a:latin typeface="Cambria Math"/>
                          </a:rPr>
                          <m:t>𝑅</m:t>
                        </m:r>
                      </m:e>
                      <m:sub>
                        <m:r>
                          <a:rPr lang="en-US" altLang="zh-TW" b="0" i="1" smtClean="0">
                            <a:latin typeface="Cambria Math"/>
                          </a:rPr>
                          <m:t>𝑡</m:t>
                        </m:r>
                      </m:sub>
                    </m:sSub>
                    <m:r>
                      <a:rPr lang="en-US" altLang="zh-TW" b="0" i="1" smtClean="0">
                        <a:latin typeface="Cambria Math"/>
                      </a:rPr>
                      <m:t>=</m:t>
                    </m:r>
                    <m:f>
                      <m:fPr>
                        <m:ctrlPr>
                          <a:rPr lang="en-US" altLang="zh-TW" b="0" i="1" smtClean="0">
                            <a:latin typeface="Cambria Math"/>
                          </a:rPr>
                        </m:ctrlPr>
                      </m:fPr>
                      <m:num>
                        <m:sSub>
                          <m:sSubPr>
                            <m:ctrlPr>
                              <a:rPr lang="en-US" altLang="zh-TW" i="1" smtClean="0">
                                <a:latin typeface="Cambria Math"/>
                              </a:rPr>
                            </m:ctrlPr>
                          </m:sSubPr>
                          <m:e>
                            <m:r>
                              <a:rPr lang="en-US" altLang="zh-TW" b="0" i="1" smtClean="0">
                                <a:latin typeface="Cambria Math"/>
                              </a:rPr>
                              <m:t>𝑃</m:t>
                            </m:r>
                          </m:e>
                          <m:sub>
                            <m:r>
                              <a:rPr lang="en-US" altLang="zh-TW" i="1">
                                <a:latin typeface="Cambria Math"/>
                              </a:rPr>
                              <m:t>𝑡</m:t>
                            </m:r>
                          </m:sub>
                        </m:sSub>
                        <m:r>
                          <a:rPr lang="en-US" altLang="zh-TW" b="0" i="1" smtClean="0">
                            <a:latin typeface="Cambria Math"/>
                          </a:rPr>
                          <m:t>−</m:t>
                        </m:r>
                        <m:sSub>
                          <m:sSubPr>
                            <m:ctrlPr>
                              <a:rPr lang="en-US" altLang="zh-TW" i="1">
                                <a:latin typeface="Cambria Math"/>
                              </a:rPr>
                            </m:ctrlPr>
                          </m:sSubPr>
                          <m:e>
                            <m:r>
                              <a:rPr lang="en-US" altLang="zh-TW" i="1">
                                <a:latin typeface="Cambria Math"/>
                              </a:rPr>
                              <m:t>𝑃</m:t>
                            </m:r>
                          </m:e>
                          <m:sub>
                            <m:r>
                              <a:rPr lang="en-US" altLang="zh-TW" i="1">
                                <a:latin typeface="Cambria Math"/>
                              </a:rPr>
                              <m:t>𝑡</m:t>
                            </m:r>
                            <m:r>
                              <a:rPr lang="en-US" altLang="zh-TW" b="0" i="1" smtClean="0">
                                <a:latin typeface="Cambria Math"/>
                              </a:rPr>
                              <m:t>−1</m:t>
                            </m:r>
                          </m:sub>
                        </m:sSub>
                      </m:num>
                      <m:den>
                        <m:sSub>
                          <m:sSubPr>
                            <m:ctrlPr>
                              <a:rPr lang="en-US" altLang="zh-TW" i="1">
                                <a:latin typeface="Cambria Math"/>
                              </a:rPr>
                            </m:ctrlPr>
                          </m:sSubPr>
                          <m:e>
                            <m:r>
                              <a:rPr lang="en-US" altLang="zh-TW" b="0" i="1" smtClean="0">
                                <a:latin typeface="Cambria Math"/>
                              </a:rPr>
                              <m:t>𝑃</m:t>
                            </m:r>
                          </m:e>
                          <m:sub>
                            <m:r>
                              <a:rPr lang="en-US" altLang="zh-TW" i="1">
                                <a:latin typeface="Cambria Math"/>
                              </a:rPr>
                              <m:t>𝑡</m:t>
                            </m:r>
                            <m:r>
                              <a:rPr lang="en-US" altLang="zh-TW" b="0" i="1" smtClean="0">
                                <a:latin typeface="Cambria Math"/>
                              </a:rPr>
                              <m:t>−1</m:t>
                            </m:r>
                          </m:sub>
                        </m:sSub>
                      </m:den>
                    </m:f>
                    <m:r>
                      <a:rPr lang="en-US" altLang="zh-TW" b="0" i="1" smtClean="0">
                        <a:latin typeface="Cambria Math"/>
                      </a:rPr>
                      <m:t>=</m:t>
                    </m:r>
                    <m:f>
                      <m:fPr>
                        <m:ctrlPr>
                          <a:rPr lang="en-US" altLang="zh-TW" b="0" i="1" smtClean="0">
                            <a:latin typeface="Cambria Math"/>
                          </a:rPr>
                        </m:ctrlPr>
                      </m:fPr>
                      <m:num>
                        <m:sSub>
                          <m:sSubPr>
                            <m:ctrlPr>
                              <a:rPr lang="en-US" altLang="zh-TW" i="1">
                                <a:latin typeface="Cambria Math"/>
                              </a:rPr>
                            </m:ctrlPr>
                          </m:sSubPr>
                          <m:e>
                            <m:r>
                              <a:rPr lang="en-US" altLang="zh-TW" i="1">
                                <a:latin typeface="Cambria Math"/>
                              </a:rPr>
                              <m:t>𝑃</m:t>
                            </m:r>
                          </m:e>
                          <m:sub>
                            <m:r>
                              <a:rPr lang="en-US" altLang="zh-TW" i="1">
                                <a:latin typeface="Cambria Math"/>
                              </a:rPr>
                              <m:t>𝑡</m:t>
                            </m:r>
                          </m:sub>
                        </m:sSub>
                      </m:num>
                      <m:den>
                        <m:sSub>
                          <m:sSubPr>
                            <m:ctrlPr>
                              <a:rPr lang="en-US" altLang="zh-TW" i="1">
                                <a:latin typeface="Cambria Math"/>
                              </a:rPr>
                            </m:ctrlPr>
                          </m:sSubPr>
                          <m:e>
                            <m:r>
                              <a:rPr lang="en-US" altLang="zh-TW" i="1">
                                <a:latin typeface="Cambria Math"/>
                              </a:rPr>
                              <m:t>𝑃</m:t>
                            </m:r>
                          </m:e>
                          <m:sub>
                            <m:r>
                              <a:rPr lang="en-US" altLang="zh-TW" i="1">
                                <a:latin typeface="Cambria Math"/>
                              </a:rPr>
                              <m:t>𝑡</m:t>
                            </m:r>
                            <m:r>
                              <a:rPr lang="en-US" altLang="zh-TW" b="0" i="1" smtClean="0">
                                <a:latin typeface="Cambria Math"/>
                              </a:rPr>
                              <m:t>−1</m:t>
                            </m:r>
                          </m:sub>
                        </m:sSub>
                      </m:den>
                    </m:f>
                    <m:r>
                      <a:rPr lang="en-US" altLang="zh-TW" b="0" i="1" smtClean="0">
                        <a:latin typeface="Cambria Math"/>
                      </a:rPr>
                      <m:t>−1</m:t>
                    </m:r>
                  </m:oMath>
                </a14:m>
                <a:endParaRPr lang="en-US" altLang="zh-TW" dirty="0" smtClean="0"/>
              </a:p>
              <a:p>
                <a:pPr lvl="2"/>
                <a14:m>
                  <m:oMath xmlns:m="http://schemas.openxmlformats.org/officeDocument/2006/math">
                    <m:sSub>
                      <m:sSubPr>
                        <m:ctrlPr>
                          <a:rPr lang="en-US" altLang="zh-TW" i="1">
                            <a:latin typeface="Cambria Math"/>
                          </a:rPr>
                        </m:ctrlPr>
                      </m:sSubPr>
                      <m:e>
                        <m:r>
                          <a:rPr lang="en-US" altLang="zh-TW" b="0" i="1" smtClean="0">
                            <a:latin typeface="Cambria Math"/>
                          </a:rPr>
                          <m:t>𝑅</m:t>
                        </m:r>
                      </m:e>
                      <m:sub>
                        <m:r>
                          <a:rPr lang="en-US" altLang="zh-TW" i="1">
                            <a:latin typeface="Cambria Math"/>
                          </a:rPr>
                          <m:t>𝑡</m:t>
                        </m:r>
                      </m:sub>
                    </m:sSub>
                  </m:oMath>
                </a14:m>
                <a:r>
                  <a:rPr lang="zh-TW" altLang="en-US" dirty="0" smtClean="0"/>
                  <a:t>：</a:t>
                </a:r>
                <a:r>
                  <a:rPr lang="en-US" altLang="zh-TW" dirty="0" smtClean="0"/>
                  <a:t>the return for period t</a:t>
                </a:r>
              </a:p>
              <a:p>
                <a:pPr lvl="2"/>
                <a14:m>
                  <m:oMath xmlns:m="http://schemas.openxmlformats.org/officeDocument/2006/math">
                    <m:sSub>
                      <m:sSubPr>
                        <m:ctrlPr>
                          <a:rPr lang="en-US" altLang="zh-TW" i="1">
                            <a:latin typeface="Cambria Math"/>
                          </a:rPr>
                        </m:ctrlPr>
                      </m:sSubPr>
                      <m:e>
                        <m:r>
                          <a:rPr lang="en-US" altLang="zh-TW" i="1">
                            <a:latin typeface="Cambria Math"/>
                          </a:rPr>
                          <m:t>𝑃</m:t>
                        </m:r>
                      </m:e>
                      <m:sub>
                        <m:r>
                          <a:rPr lang="en-US" altLang="zh-TW" i="1">
                            <a:latin typeface="Cambria Math"/>
                          </a:rPr>
                          <m:t>𝑡</m:t>
                        </m:r>
                      </m:sub>
                    </m:sSub>
                  </m:oMath>
                </a14:m>
                <a:r>
                  <a:rPr lang="zh-TW" altLang="en-US" dirty="0" smtClean="0"/>
                  <a:t>：</a:t>
                </a:r>
                <a:r>
                  <a:rPr lang="en-US" altLang="zh-TW" dirty="0" smtClean="0"/>
                  <a:t>the price of the financial instrument of interest in period t</a:t>
                </a:r>
              </a:p>
              <a:p>
                <a:r>
                  <a:rPr lang="en-US" altLang="zh-TW" dirty="0" smtClean="0"/>
                  <a:t>However, determination of prices in HFT may not always be straightforward.</a:t>
                </a:r>
                <a:endParaRPr lang="en-US" altLang="zh-TW" dirty="0"/>
              </a:p>
            </p:txBody>
          </p:sp>
        </mc:Choice>
        <mc:Fallback>
          <p:sp>
            <p:nvSpPr>
              <p:cNvPr id="3" name="內容版面配置區 2"/>
              <p:cNvSpPr>
                <a:spLocks noGrp="1" noRot="1" noChangeAspect="1" noMove="1" noResize="1" noEditPoints="1" noAdjustHandles="1" noChangeArrowheads="1" noChangeShapeType="1" noTextEdit="1"/>
              </p:cNvSpPr>
              <p:nvPr>
                <p:ph idx="1"/>
              </p:nvPr>
            </p:nvSpPr>
            <p:spPr>
              <a:blipFill rotWithShape="1">
                <a:blip r:embed="rId2"/>
                <a:stretch>
                  <a:fillRect l="-1481" t="-1617" r="-1111" b="-2156"/>
                </a:stretch>
              </a:blipFill>
            </p:spPr>
            <p:txBody>
              <a:bodyPr/>
              <a:lstStyle/>
              <a:p>
                <a:r>
                  <a:rPr lang="zh-TW" altLang="en-US">
                    <a:noFill/>
                  </a:rPr>
                  <a:t> </a:t>
                </a:r>
              </a:p>
            </p:txBody>
          </p:sp>
        </mc:Fallback>
      </mc:AlternateContent>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897756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Other common statistics used to describe distributions of prices or simple or log </a:t>
            </a:r>
            <a:r>
              <a:rPr lang="en-US" altLang="zh-TW" dirty="0" err="1" smtClean="0"/>
              <a:t>retures</a:t>
            </a:r>
            <a:r>
              <a:rPr lang="en-US" altLang="zh-TW" dirty="0" smtClean="0"/>
              <a:t>.</a:t>
            </a:r>
            <a:endParaRPr lang="zh-TW" altLang="en-US" dirty="0"/>
          </a:p>
        </p:txBody>
      </p:sp>
      <mc:AlternateContent>
        <mc:Choice xmlns="" xmlns:a="http://schemas.openxmlformats.org/drawingml/2006/main" xmlns:r="http://schemas.openxmlformats.org/officeDocument/2006/relationships" xmlns:p="http://schemas.openxmlformats.org/presentationml/2006/main" xmlns:a14="http://schemas.microsoft.com/office/drawing/2010/main" xmlns:mc="http://schemas.openxmlformats.org/markup-compatibility/2006" xmlns:mv="urn:schemas-microsoft-com:mac:vml" Requires="a14">
          <p:sp>
            <p:nvSpPr>
              <p:cNvPr id="3" name="內容版面配置區 2"/>
              <p:cNvSpPr>
                <a:spLocks noGrp="1"/>
              </p:cNvSpPr>
              <p:nvPr>
                <p:ph idx="1"/>
              </p:nvPr>
            </p:nvSpPr>
            <p:spPr/>
            <p:txBody>
              <a:bodyPr>
                <a:normAutofit fontScale="85000" lnSpcReduction="20000"/>
              </a:bodyPr>
              <a:lstStyle/>
              <a:p>
                <a:r>
                  <a:rPr lang="en-US" altLang="zh-TW" dirty="0" smtClean="0"/>
                  <a:t>Skewness</a:t>
                </a:r>
              </a:p>
              <a:p>
                <a:pPr lvl="1"/>
                <a:r>
                  <a:rPr lang="en-US" altLang="zh-TW" dirty="0" smtClean="0"/>
                  <a:t>Whether a distribution skews towards either the positive or the negative side of the mean, as compared with the standardized normal distribution.</a:t>
                </a:r>
                <a:endParaRPr lang="en-US" altLang="zh-TW" dirty="0"/>
              </a:p>
              <a:p>
                <a:pPr lvl="1"/>
                <a14:m>
                  <m:oMath xmlns:m="http://schemas.openxmlformats.org/officeDocument/2006/math">
                    <m:r>
                      <a:rPr lang="en-US" altLang="zh-TW" b="0" i="1" smtClean="0">
                        <a:latin typeface="Cambria Math"/>
                      </a:rPr>
                      <m:t>𝑆</m:t>
                    </m:r>
                    <m:d>
                      <m:dPr>
                        <m:begChr m:val="["/>
                        <m:endChr m:val="]"/>
                        <m:ctrlPr>
                          <a:rPr lang="en-US" altLang="zh-TW" b="0" i="1" smtClean="0">
                            <a:latin typeface="Cambria Math"/>
                          </a:rPr>
                        </m:ctrlPr>
                      </m:dPr>
                      <m:e>
                        <m:r>
                          <a:rPr lang="en-US" altLang="zh-TW" b="0" i="1" smtClean="0">
                            <a:latin typeface="Cambria Math"/>
                          </a:rPr>
                          <m:t>𝑅</m:t>
                        </m:r>
                      </m:e>
                    </m:d>
                    <m:r>
                      <a:rPr lang="en-US" altLang="zh-TW" b="0" i="1" smtClean="0">
                        <a:latin typeface="Cambria Math"/>
                      </a:rPr>
                      <m:t>=</m:t>
                    </m:r>
                    <m:f>
                      <m:fPr>
                        <m:ctrlPr>
                          <a:rPr lang="en-US" altLang="zh-TW" b="0" i="1" smtClean="0">
                            <a:latin typeface="Cambria Math"/>
                          </a:rPr>
                        </m:ctrlPr>
                      </m:fPr>
                      <m:num>
                        <m:r>
                          <a:rPr lang="en-US" altLang="zh-TW" b="0" i="1" smtClean="0">
                            <a:latin typeface="Cambria Math"/>
                          </a:rPr>
                          <m:t>1</m:t>
                        </m:r>
                      </m:num>
                      <m:den>
                        <m:r>
                          <a:rPr lang="en-US" altLang="zh-TW" b="0" i="1" smtClean="0">
                            <a:latin typeface="Cambria Math"/>
                          </a:rPr>
                          <m:t>𝑇</m:t>
                        </m:r>
                        <m:r>
                          <a:rPr lang="en-US" altLang="zh-TW" b="0" i="1" smtClean="0">
                            <a:latin typeface="Cambria Math"/>
                          </a:rPr>
                          <m:t>−1</m:t>
                        </m:r>
                      </m:den>
                    </m:f>
                    <m:f>
                      <m:fPr>
                        <m:ctrlPr>
                          <a:rPr lang="en-US" altLang="zh-TW" b="0" i="1" smtClean="0">
                            <a:latin typeface="Cambria Math"/>
                          </a:rPr>
                        </m:ctrlPr>
                      </m:fPr>
                      <m:num>
                        <m:nary>
                          <m:naryPr>
                            <m:chr m:val="∑"/>
                            <m:ctrlPr>
                              <a:rPr lang="en-US" altLang="zh-TW" b="0" i="1" smtClean="0">
                                <a:latin typeface="Cambria Math"/>
                              </a:rPr>
                            </m:ctrlPr>
                          </m:naryPr>
                          <m:sub>
                            <m:r>
                              <m:rPr>
                                <m:brk m:alnAt="23"/>
                              </m:rPr>
                              <a:rPr lang="en-US" altLang="zh-TW" b="0" i="1" smtClean="0">
                                <a:latin typeface="Cambria Math"/>
                              </a:rPr>
                              <m:t>𝑡</m:t>
                            </m:r>
                            <m:r>
                              <a:rPr lang="en-US" altLang="zh-TW" b="0" i="1" smtClean="0">
                                <a:latin typeface="Cambria Math"/>
                              </a:rPr>
                              <m:t>=1</m:t>
                            </m:r>
                          </m:sub>
                          <m:sup>
                            <m:r>
                              <a:rPr lang="en-US" altLang="zh-TW" b="0" i="1" smtClean="0">
                                <a:latin typeface="Cambria Math"/>
                              </a:rPr>
                              <m:t>𝑇</m:t>
                            </m:r>
                          </m:sup>
                          <m:e>
                            <m:sSup>
                              <m:sSupPr>
                                <m:ctrlPr>
                                  <a:rPr lang="en-US" altLang="zh-TW" b="0" i="1" smtClean="0">
                                    <a:latin typeface="Cambria Math"/>
                                  </a:rPr>
                                </m:ctrlPr>
                              </m:sSupPr>
                              <m:e>
                                <m:d>
                                  <m:dPr>
                                    <m:ctrlPr>
                                      <a:rPr lang="en-US" altLang="zh-TW" b="0" i="1" smtClean="0">
                                        <a:latin typeface="Cambria Math"/>
                                      </a:rPr>
                                    </m:ctrlPr>
                                  </m:dPr>
                                  <m:e>
                                    <m:sSub>
                                      <m:sSubPr>
                                        <m:ctrlPr>
                                          <a:rPr lang="en-US" altLang="zh-TW" b="0" i="1" smtClean="0">
                                            <a:latin typeface="Cambria Math"/>
                                          </a:rPr>
                                        </m:ctrlPr>
                                      </m:sSubPr>
                                      <m:e>
                                        <m:r>
                                          <a:rPr lang="en-US" altLang="zh-TW" b="0" i="1" smtClean="0">
                                            <a:latin typeface="Cambria Math"/>
                                          </a:rPr>
                                          <m:t>𝑅</m:t>
                                        </m:r>
                                      </m:e>
                                      <m:sub>
                                        <m:r>
                                          <a:rPr lang="en-US" altLang="zh-TW" b="0" i="1" smtClean="0">
                                            <a:latin typeface="Cambria Math"/>
                                          </a:rPr>
                                          <m:t>𝑡</m:t>
                                        </m:r>
                                      </m:sub>
                                    </m:sSub>
                                    <m:r>
                                      <a:rPr lang="en-US" altLang="zh-TW" b="0" i="1" smtClean="0">
                                        <a:latin typeface="Cambria Math"/>
                                      </a:rPr>
                                      <m:t>−</m:t>
                                    </m:r>
                                    <m:r>
                                      <a:rPr lang="en-US" altLang="zh-TW" b="0" i="1" smtClean="0">
                                        <a:latin typeface="Cambria Math"/>
                                      </a:rPr>
                                      <m:t>𝐸</m:t>
                                    </m:r>
                                    <m:d>
                                      <m:dPr>
                                        <m:begChr m:val="["/>
                                        <m:endChr m:val="]"/>
                                        <m:ctrlPr>
                                          <a:rPr lang="en-US" altLang="zh-TW" b="0" i="1" smtClean="0">
                                            <a:latin typeface="Cambria Math"/>
                                          </a:rPr>
                                        </m:ctrlPr>
                                      </m:dPr>
                                      <m:e>
                                        <m:r>
                                          <a:rPr lang="en-US" altLang="zh-TW" b="0" i="1" smtClean="0">
                                            <a:latin typeface="Cambria Math"/>
                                          </a:rPr>
                                          <m:t>𝑅</m:t>
                                        </m:r>
                                      </m:e>
                                    </m:d>
                                  </m:e>
                                </m:d>
                              </m:e>
                              <m:sup>
                                <m:r>
                                  <a:rPr lang="en-US" altLang="zh-TW" b="0" i="1" smtClean="0">
                                    <a:latin typeface="Cambria Math"/>
                                  </a:rPr>
                                  <m:t>3</m:t>
                                </m:r>
                              </m:sup>
                            </m:sSup>
                          </m:e>
                        </m:nary>
                      </m:num>
                      <m:den>
                        <m:sSup>
                          <m:sSupPr>
                            <m:ctrlPr>
                              <a:rPr lang="en-US" altLang="zh-TW" b="0" i="1" smtClean="0">
                                <a:latin typeface="Cambria Math"/>
                              </a:rPr>
                            </m:ctrlPr>
                          </m:sSupPr>
                          <m:e>
                            <m:d>
                              <m:dPr>
                                <m:ctrlPr>
                                  <a:rPr lang="en-US" altLang="zh-TW" b="0" i="1" smtClean="0">
                                    <a:latin typeface="Cambria Math"/>
                                  </a:rPr>
                                </m:ctrlPr>
                              </m:dPr>
                              <m:e>
                                <m:r>
                                  <a:rPr lang="en-US" altLang="zh-TW" b="0" i="1" smtClean="0">
                                    <a:latin typeface="Cambria Math"/>
                                  </a:rPr>
                                  <m:t>𝑣𝑎𝑟</m:t>
                                </m:r>
                                <m:d>
                                  <m:dPr>
                                    <m:begChr m:val="["/>
                                    <m:endChr m:val="]"/>
                                    <m:ctrlPr>
                                      <a:rPr lang="en-US" altLang="zh-TW" b="0" i="1" smtClean="0">
                                        <a:latin typeface="Cambria Math"/>
                                      </a:rPr>
                                    </m:ctrlPr>
                                  </m:dPr>
                                  <m:e>
                                    <m:r>
                                      <a:rPr lang="en-US" altLang="zh-TW" b="0" i="1" smtClean="0">
                                        <a:latin typeface="Cambria Math"/>
                                      </a:rPr>
                                      <m:t>𝑅</m:t>
                                    </m:r>
                                  </m:e>
                                </m:d>
                              </m:e>
                            </m:d>
                          </m:e>
                          <m:sup>
                            <m:r>
                              <a:rPr lang="en-US" altLang="zh-TW" b="0" i="1" smtClean="0">
                                <a:latin typeface="Cambria Math"/>
                              </a:rPr>
                              <m:t>3/2</m:t>
                            </m:r>
                          </m:sup>
                        </m:sSup>
                      </m:den>
                    </m:f>
                  </m:oMath>
                </a14:m>
                <a:endParaRPr lang="en-US" altLang="zh-TW" dirty="0" smtClean="0"/>
              </a:p>
              <a:p>
                <a:r>
                  <a:rPr lang="en-US" altLang="zh-TW" dirty="0" smtClean="0"/>
                  <a:t>Kurtosis</a:t>
                </a:r>
              </a:p>
              <a:p>
                <a:pPr lvl="1"/>
                <a:r>
                  <a:rPr lang="en-US" altLang="zh-TW" dirty="0" smtClean="0"/>
                  <a:t>A measure of fatness of the tails of a distribution.</a:t>
                </a:r>
              </a:p>
              <a:p>
                <a:pPr lvl="1"/>
                <a:r>
                  <a:rPr lang="en-US" altLang="zh-TW" dirty="0" smtClean="0"/>
                  <a:t>The fatter the tails of a return distribution, the higher the chance of an extreme positive or negative return.</a:t>
                </a:r>
              </a:p>
              <a:p>
                <a:pPr lvl="1"/>
                <a14:m>
                  <m:oMath xmlns:m="http://schemas.openxmlformats.org/officeDocument/2006/math">
                    <m:r>
                      <a:rPr lang="en-US" altLang="zh-TW" b="0" i="1" smtClean="0">
                        <a:latin typeface="Cambria Math"/>
                      </a:rPr>
                      <m:t>𝐾</m:t>
                    </m:r>
                    <m:d>
                      <m:dPr>
                        <m:begChr m:val="["/>
                        <m:endChr m:val="]"/>
                        <m:ctrlPr>
                          <a:rPr lang="en-US" altLang="zh-TW" i="1">
                            <a:latin typeface="Cambria Math"/>
                          </a:rPr>
                        </m:ctrlPr>
                      </m:dPr>
                      <m:e>
                        <m:r>
                          <a:rPr lang="en-US" altLang="zh-TW" i="1">
                            <a:latin typeface="Cambria Math"/>
                          </a:rPr>
                          <m:t>𝑅</m:t>
                        </m:r>
                      </m:e>
                    </m:d>
                    <m:r>
                      <a:rPr lang="en-US" altLang="zh-TW" i="1">
                        <a:latin typeface="Cambria Math"/>
                      </a:rPr>
                      <m:t>=</m:t>
                    </m:r>
                    <m:f>
                      <m:fPr>
                        <m:ctrlPr>
                          <a:rPr lang="en-US" altLang="zh-TW" i="1">
                            <a:latin typeface="Cambria Math"/>
                          </a:rPr>
                        </m:ctrlPr>
                      </m:fPr>
                      <m:num>
                        <m:r>
                          <a:rPr lang="en-US" altLang="zh-TW" i="1">
                            <a:latin typeface="Cambria Math"/>
                          </a:rPr>
                          <m:t>1</m:t>
                        </m:r>
                      </m:num>
                      <m:den>
                        <m:r>
                          <a:rPr lang="en-US" altLang="zh-TW" i="1">
                            <a:latin typeface="Cambria Math"/>
                          </a:rPr>
                          <m:t>𝑇</m:t>
                        </m:r>
                        <m:r>
                          <a:rPr lang="en-US" altLang="zh-TW" i="1">
                            <a:latin typeface="Cambria Math"/>
                          </a:rPr>
                          <m:t>−1</m:t>
                        </m:r>
                      </m:den>
                    </m:f>
                    <m:f>
                      <m:fPr>
                        <m:ctrlPr>
                          <a:rPr lang="en-US" altLang="zh-TW" i="1">
                            <a:latin typeface="Cambria Math"/>
                          </a:rPr>
                        </m:ctrlPr>
                      </m:fPr>
                      <m:num>
                        <m:nary>
                          <m:naryPr>
                            <m:chr m:val="∑"/>
                            <m:ctrlPr>
                              <a:rPr lang="en-US" altLang="zh-TW" i="1">
                                <a:latin typeface="Cambria Math"/>
                              </a:rPr>
                            </m:ctrlPr>
                          </m:naryPr>
                          <m:sub>
                            <m:r>
                              <m:rPr>
                                <m:brk m:alnAt="23"/>
                              </m:rPr>
                              <a:rPr lang="en-US" altLang="zh-TW" i="1">
                                <a:latin typeface="Cambria Math"/>
                              </a:rPr>
                              <m:t>𝑡</m:t>
                            </m:r>
                            <m:r>
                              <a:rPr lang="en-US" altLang="zh-TW" i="1">
                                <a:latin typeface="Cambria Math"/>
                              </a:rPr>
                              <m:t>=1</m:t>
                            </m:r>
                          </m:sub>
                          <m:sup>
                            <m:r>
                              <a:rPr lang="en-US" altLang="zh-TW" i="1">
                                <a:latin typeface="Cambria Math"/>
                              </a:rPr>
                              <m:t>𝑇</m:t>
                            </m:r>
                          </m:sup>
                          <m:e>
                            <m:sSup>
                              <m:sSupPr>
                                <m:ctrlPr>
                                  <a:rPr lang="en-US" altLang="zh-TW" i="1">
                                    <a:latin typeface="Cambria Math"/>
                                  </a:rPr>
                                </m:ctrlPr>
                              </m:sSupPr>
                              <m:e>
                                <m:d>
                                  <m:dPr>
                                    <m:ctrlPr>
                                      <a:rPr lang="en-US" altLang="zh-TW" i="1">
                                        <a:latin typeface="Cambria Math"/>
                                      </a:rPr>
                                    </m:ctrlPr>
                                  </m:dPr>
                                  <m:e>
                                    <m:sSub>
                                      <m:sSubPr>
                                        <m:ctrlPr>
                                          <a:rPr lang="en-US" altLang="zh-TW" i="1">
                                            <a:latin typeface="Cambria Math"/>
                                          </a:rPr>
                                        </m:ctrlPr>
                                      </m:sSubPr>
                                      <m:e>
                                        <m:r>
                                          <a:rPr lang="en-US" altLang="zh-TW" i="1">
                                            <a:latin typeface="Cambria Math"/>
                                          </a:rPr>
                                          <m:t>𝑅</m:t>
                                        </m:r>
                                      </m:e>
                                      <m:sub>
                                        <m:r>
                                          <a:rPr lang="en-US" altLang="zh-TW" i="1">
                                            <a:latin typeface="Cambria Math"/>
                                          </a:rPr>
                                          <m:t>𝑡</m:t>
                                        </m:r>
                                      </m:sub>
                                    </m:sSub>
                                    <m:r>
                                      <a:rPr lang="en-US" altLang="zh-TW" i="1">
                                        <a:latin typeface="Cambria Math"/>
                                      </a:rPr>
                                      <m:t>−</m:t>
                                    </m:r>
                                    <m:r>
                                      <a:rPr lang="en-US" altLang="zh-TW" i="1">
                                        <a:latin typeface="Cambria Math"/>
                                      </a:rPr>
                                      <m:t>𝐸</m:t>
                                    </m:r>
                                    <m:d>
                                      <m:dPr>
                                        <m:begChr m:val="["/>
                                        <m:endChr m:val="]"/>
                                        <m:ctrlPr>
                                          <a:rPr lang="en-US" altLang="zh-TW" i="1">
                                            <a:latin typeface="Cambria Math"/>
                                          </a:rPr>
                                        </m:ctrlPr>
                                      </m:dPr>
                                      <m:e>
                                        <m:r>
                                          <a:rPr lang="en-US" altLang="zh-TW" i="1">
                                            <a:latin typeface="Cambria Math"/>
                                          </a:rPr>
                                          <m:t>𝑅</m:t>
                                        </m:r>
                                      </m:e>
                                    </m:d>
                                  </m:e>
                                </m:d>
                              </m:e>
                              <m:sup>
                                <m:r>
                                  <a:rPr lang="en-US" altLang="zh-TW" b="0" i="1" smtClean="0">
                                    <a:latin typeface="Cambria Math"/>
                                  </a:rPr>
                                  <m:t>4</m:t>
                                </m:r>
                              </m:sup>
                            </m:sSup>
                          </m:e>
                        </m:nary>
                      </m:num>
                      <m:den>
                        <m:sSup>
                          <m:sSupPr>
                            <m:ctrlPr>
                              <a:rPr lang="en-US" altLang="zh-TW" i="1">
                                <a:latin typeface="Cambria Math"/>
                              </a:rPr>
                            </m:ctrlPr>
                          </m:sSupPr>
                          <m:e>
                            <m:d>
                              <m:dPr>
                                <m:ctrlPr>
                                  <a:rPr lang="en-US" altLang="zh-TW" i="1">
                                    <a:latin typeface="Cambria Math"/>
                                  </a:rPr>
                                </m:ctrlPr>
                              </m:dPr>
                              <m:e>
                                <m:r>
                                  <a:rPr lang="en-US" altLang="zh-TW" i="1">
                                    <a:latin typeface="Cambria Math"/>
                                  </a:rPr>
                                  <m:t>𝑣𝑎𝑟</m:t>
                                </m:r>
                                <m:d>
                                  <m:dPr>
                                    <m:begChr m:val="["/>
                                    <m:endChr m:val="]"/>
                                    <m:ctrlPr>
                                      <a:rPr lang="en-US" altLang="zh-TW" i="1">
                                        <a:latin typeface="Cambria Math"/>
                                      </a:rPr>
                                    </m:ctrlPr>
                                  </m:dPr>
                                  <m:e>
                                    <m:r>
                                      <a:rPr lang="en-US" altLang="zh-TW" i="1">
                                        <a:latin typeface="Cambria Math"/>
                                      </a:rPr>
                                      <m:t>𝑅</m:t>
                                    </m:r>
                                  </m:e>
                                </m:d>
                              </m:e>
                            </m:d>
                          </m:e>
                          <m:sup>
                            <m:r>
                              <a:rPr lang="en-US" altLang="zh-TW" i="1">
                                <a:latin typeface="Cambria Math"/>
                              </a:rPr>
                              <m:t>2</m:t>
                            </m:r>
                          </m:sup>
                        </m:sSup>
                      </m:den>
                    </m:f>
                  </m:oMath>
                </a14:m>
                <a:endParaRPr lang="en-US" altLang="zh-TW" dirty="0"/>
              </a:p>
            </p:txBody>
          </p:sp>
        </mc:Choice>
        <mc:Fallback>
          <p:sp>
            <p:nvSpPr>
              <p:cNvPr id="3" name="內容版面配置區 2"/>
              <p:cNvSpPr>
                <a:spLocks noGrp="1" noRot="1" noChangeAspect="1" noMove="1" noResize="1" noEditPoints="1" noAdjustHandles="1" noChangeArrowheads="1" noChangeShapeType="1" noTextEdit="1"/>
              </p:cNvSpPr>
              <p:nvPr>
                <p:ph idx="1"/>
              </p:nvPr>
            </p:nvSpPr>
            <p:spPr>
              <a:blipFill rotWithShape="1">
                <a:blip r:embed="rId3"/>
                <a:stretch>
                  <a:fillRect l="-1185" t="-2695"/>
                </a:stretch>
              </a:blipFill>
            </p:spPr>
            <p:txBody>
              <a:bodyPr/>
              <a:lstStyle/>
              <a:p>
                <a:r>
                  <a:rPr lang="zh-TW" altLang="en-US">
                    <a:noFill/>
                  </a:rPr>
                  <a:t> </a:t>
                </a:r>
              </a:p>
            </p:txBody>
          </p:sp>
        </mc:Fallback>
      </mc:AlternateContent>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777241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2.Models</a:t>
            </a:r>
            <a:endParaRPr lang="zh-TW" altLang="en-US" dirty="0"/>
          </a:p>
        </p:txBody>
      </p:sp>
      <p:sp>
        <p:nvSpPr>
          <p:cNvPr id="3" name="內容版面配置區 2"/>
          <p:cNvSpPr>
            <a:spLocks noGrp="1"/>
          </p:cNvSpPr>
          <p:nvPr>
            <p:ph idx="1"/>
          </p:nvPr>
        </p:nvSpPr>
        <p:spPr/>
        <p:txBody>
          <a:bodyPr/>
          <a:lstStyle/>
          <a:p>
            <a:r>
              <a:rPr lang="en-US" altLang="zh-TW" dirty="0"/>
              <a:t>Linear Econometric </a:t>
            </a:r>
            <a:r>
              <a:rPr lang="en-US" altLang="zh-TW" dirty="0" smtClean="0"/>
              <a:t>Models</a:t>
            </a:r>
          </a:p>
          <a:p>
            <a:r>
              <a:rPr lang="en-US" altLang="zh-TW" dirty="0"/>
              <a:t>Volatility </a:t>
            </a:r>
            <a:r>
              <a:rPr lang="en-US" altLang="zh-TW" dirty="0" smtClean="0"/>
              <a:t>Modes</a:t>
            </a:r>
          </a:p>
          <a:p>
            <a:r>
              <a:rPr lang="en-US" altLang="zh-TW" dirty="0" smtClean="0"/>
              <a:t>Nonlinear </a:t>
            </a:r>
            <a:r>
              <a:rPr lang="en-US" altLang="zh-TW" dirty="0"/>
              <a:t>Models</a:t>
            </a:r>
            <a:endParaRPr lang="en-US" altLang="zh-TW" dirty="0" smtClean="0"/>
          </a:p>
          <a:p>
            <a:endParaRPr lang="zh-TW" alt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77711146"/>
      </p:ext>
    </p:extLst>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lang="en-US" altLang="zh-TW" dirty="0" smtClean="0"/>
              <a:t>Statistical Arbitrage in High-Frequency Settings</a:t>
            </a:r>
            <a:endParaRPr lang="zh-TW" altLang="en-US" dirty="0"/>
          </a:p>
        </p:txBody>
      </p:sp>
      <p:sp>
        <p:nvSpPr>
          <p:cNvPr id="3" name="副標題 2"/>
          <p:cNvSpPr>
            <a:spLocks noGrp="1"/>
          </p:cNvSpPr>
          <p:nvPr>
            <p:ph type="subTitle" idx="1"/>
          </p:nvPr>
        </p:nvSpPr>
        <p:spPr/>
        <p:txBody>
          <a:bodyPr/>
          <a:lstStyle/>
          <a:p>
            <a:endParaRPr lang="zh-TW" alt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548129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Practical Applications of Statistical Arbitrage</a:t>
            </a:r>
            <a:endParaRPr lang="zh-TW" altLang="en-US" dirty="0"/>
          </a:p>
        </p:txBody>
      </p:sp>
      <p:sp>
        <p:nvSpPr>
          <p:cNvPr id="3" name="內容版面配置區 2"/>
          <p:cNvSpPr>
            <a:spLocks noGrp="1"/>
          </p:cNvSpPr>
          <p:nvPr>
            <p:ph idx="1"/>
          </p:nvPr>
        </p:nvSpPr>
        <p:spPr/>
        <p:txBody>
          <a:bodyPr>
            <a:normAutofit fontScale="70000" lnSpcReduction="20000"/>
          </a:bodyPr>
          <a:lstStyle/>
          <a:p>
            <a:r>
              <a:rPr lang="en-US" altLang="zh-TW" dirty="0" smtClean="0"/>
              <a:t>Foreign exchange</a:t>
            </a:r>
          </a:p>
          <a:p>
            <a:pPr lvl="1"/>
            <a:r>
              <a:rPr lang="en-US" altLang="zh-TW" dirty="0" smtClean="0"/>
              <a:t>Triangular arbitrage</a:t>
            </a:r>
          </a:p>
          <a:p>
            <a:pPr lvl="1"/>
            <a:r>
              <a:rPr lang="en-US" altLang="zh-TW" dirty="0" smtClean="0"/>
              <a:t>Uncovered interest parity arbitrage</a:t>
            </a:r>
          </a:p>
          <a:p>
            <a:r>
              <a:rPr lang="en-US" altLang="zh-TW" dirty="0" smtClean="0"/>
              <a:t>Equities</a:t>
            </a:r>
          </a:p>
          <a:p>
            <a:pPr lvl="1"/>
            <a:r>
              <a:rPr lang="en-US" altLang="zh-TW" dirty="0" smtClean="0"/>
              <a:t>Arbitraging different equity classes of the same issuer</a:t>
            </a:r>
          </a:p>
          <a:p>
            <a:pPr lvl="1"/>
            <a:r>
              <a:rPr lang="en-US" altLang="zh-TW" dirty="0" smtClean="0"/>
              <a:t>Market-neutral arbitrage</a:t>
            </a:r>
          </a:p>
          <a:p>
            <a:pPr lvl="1"/>
            <a:r>
              <a:rPr lang="en-US" altLang="zh-TW" dirty="0" smtClean="0"/>
              <a:t>Liquidity arbitrage</a:t>
            </a:r>
          </a:p>
          <a:p>
            <a:pPr lvl="1"/>
            <a:r>
              <a:rPr lang="en-US" altLang="zh-TW" dirty="0" smtClean="0"/>
              <a:t>Large-to-small information spillovers</a:t>
            </a:r>
          </a:p>
          <a:p>
            <a:r>
              <a:rPr lang="en-US" altLang="zh-TW" dirty="0" smtClean="0"/>
              <a:t>Futures</a:t>
            </a:r>
          </a:p>
          <a:p>
            <a:pPr lvl="1"/>
            <a:r>
              <a:rPr lang="en-US" altLang="zh-TW" dirty="0" smtClean="0"/>
              <a:t>Basic trading</a:t>
            </a:r>
          </a:p>
          <a:p>
            <a:pPr lvl="1"/>
            <a:r>
              <a:rPr lang="en-US" altLang="zh-TW" dirty="0" smtClean="0"/>
              <a:t>Futures/equity arbitrage</a:t>
            </a:r>
          </a:p>
          <a:p>
            <a:r>
              <a:rPr lang="en-US" altLang="zh-TW" dirty="0" smtClean="0"/>
              <a:t>Indexes and ETFs</a:t>
            </a:r>
          </a:p>
          <a:p>
            <a:r>
              <a:rPr lang="en-US" altLang="zh-TW" dirty="0" smtClean="0"/>
              <a:t>Options</a:t>
            </a:r>
          </a:p>
          <a:p>
            <a:pPr lvl="1"/>
            <a:r>
              <a:rPr lang="en-US" altLang="zh-TW" dirty="0" smtClean="0"/>
              <a:t>Volatility Curve Arbitrage</a:t>
            </a:r>
            <a:endParaRPr lang="zh-TW" alt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533575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標題 3"/>
          <p:cNvSpPr>
            <a:spLocks noGrp="1"/>
          </p:cNvSpPr>
          <p:nvPr>
            <p:ph type="ctrTitle"/>
          </p:nvPr>
        </p:nvSpPr>
        <p:spPr/>
        <p:txBody>
          <a:bodyPr/>
          <a:lstStyle/>
          <a:p>
            <a:r>
              <a:rPr lang="en-US" altLang="zh-TW" dirty="0" smtClean="0"/>
              <a:t>CUDA</a:t>
            </a:r>
            <a:r>
              <a:rPr lang="zh-TW" altLang="en-US" dirty="0"/>
              <a:t> </a:t>
            </a:r>
            <a:r>
              <a:rPr lang="en-US" altLang="zh-TW" dirty="0" smtClean="0"/>
              <a:t>Introduction</a:t>
            </a:r>
            <a:endParaRPr lang="zh-TW" altLang="en-US" dirty="0"/>
          </a:p>
        </p:txBody>
      </p:sp>
      <p:sp>
        <p:nvSpPr>
          <p:cNvPr id="5" name="副標題 4"/>
          <p:cNvSpPr>
            <a:spLocks noGrp="1"/>
          </p:cNvSpPr>
          <p:nvPr>
            <p:ph type="subTitle" idx="1"/>
          </p:nvPr>
        </p:nvSpPr>
        <p:spPr/>
        <p:txBody>
          <a:bodyPr/>
          <a:lstStyle/>
          <a:p>
            <a:endParaRPr lang="zh-TW" alt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0856788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研究進度</a:t>
            </a:r>
            <a:endParaRPr lang="zh-TW" altLang="en-US" dirty="0"/>
          </a:p>
        </p:txBody>
      </p:sp>
      <p:sp>
        <p:nvSpPr>
          <p:cNvPr id="3" name="內容版面配置區 2"/>
          <p:cNvSpPr>
            <a:spLocks noGrp="1"/>
          </p:cNvSpPr>
          <p:nvPr>
            <p:ph idx="1"/>
          </p:nvPr>
        </p:nvSpPr>
        <p:spPr/>
        <p:txBody>
          <a:bodyPr>
            <a:normAutofit fontScale="85000" lnSpcReduction="20000"/>
          </a:bodyPr>
          <a:lstStyle/>
          <a:p>
            <a:r>
              <a:rPr lang="zh-TW" altLang="en-US" dirty="0" smtClean="0"/>
              <a:t>修改威辰學長</a:t>
            </a:r>
            <a:r>
              <a:rPr lang="en-US" altLang="zh-TW" dirty="0" smtClean="0"/>
              <a:t>C code</a:t>
            </a:r>
          </a:p>
          <a:p>
            <a:r>
              <a:rPr lang="zh-TW" altLang="en-US" dirty="0" smtClean="0"/>
              <a:t>研究文獻：</a:t>
            </a:r>
            <a:endParaRPr lang="en-US" altLang="zh-TW" dirty="0" smtClean="0"/>
          </a:p>
          <a:p>
            <a:pPr lvl="1"/>
            <a:r>
              <a:rPr lang="en-US" altLang="zh-TW" dirty="0" smtClean="0"/>
              <a:t>Irene Aldridge, High-Frequency Trading A Practical Guide to Algorithmic Strategies and Trading </a:t>
            </a:r>
            <a:r>
              <a:rPr lang="en-US" altLang="zh-TW" dirty="0" err="1" smtClean="0"/>
              <a:t>Systems.pdf</a:t>
            </a:r>
            <a:endParaRPr lang="en-US" altLang="zh-TW" dirty="0" smtClean="0"/>
          </a:p>
          <a:p>
            <a:pPr lvl="1"/>
            <a:endParaRPr lang="en-US" altLang="zh-TW" dirty="0" smtClean="0"/>
          </a:p>
          <a:p>
            <a:r>
              <a:rPr lang="en-US" altLang="zh-TW" dirty="0" smtClean="0"/>
              <a:t>OS</a:t>
            </a:r>
            <a:r>
              <a:rPr lang="zh-TW" altLang="en-US" dirty="0"/>
              <a:t>環境</a:t>
            </a:r>
            <a:r>
              <a:rPr lang="zh-TW" altLang="en-US" dirty="0" smtClean="0"/>
              <a:t>：</a:t>
            </a:r>
            <a:endParaRPr lang="en-US" altLang="zh-TW" dirty="0" smtClean="0"/>
          </a:p>
          <a:p>
            <a:pPr lvl="1"/>
            <a:r>
              <a:rPr lang="en-US" altLang="zh-TW" dirty="0" smtClean="0"/>
              <a:t>Windows 7</a:t>
            </a:r>
          </a:p>
          <a:p>
            <a:r>
              <a:rPr lang="zh-TW" altLang="en-US" dirty="0" smtClean="0"/>
              <a:t>軟體環境：</a:t>
            </a:r>
            <a:endParaRPr lang="en-US" altLang="zh-TW" dirty="0" smtClean="0"/>
          </a:p>
          <a:p>
            <a:pPr lvl="1"/>
            <a:r>
              <a:rPr lang="en-US" altLang="zh-TW" dirty="0" smtClean="0"/>
              <a:t>Microsoft Visual Studio 2010</a:t>
            </a:r>
          </a:p>
          <a:p>
            <a:pPr lvl="1"/>
            <a:r>
              <a:rPr lang="en-US" altLang="zh-TW" dirty="0" smtClean="0"/>
              <a:t>CUDA 4.0</a:t>
            </a:r>
          </a:p>
          <a:p>
            <a:pPr lvl="1"/>
            <a:r>
              <a:rPr lang="en-US" altLang="zh-TW" dirty="0" smtClean="0"/>
              <a:t>C++</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5408367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Thank You</a:t>
            </a: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r>
              <a:rPr lang="zh-TW" altLang="en-US"/>
              <a:t>一般計算 </a:t>
            </a:r>
            <a:r>
              <a:rPr lang="en-US" altLang="zh-TW"/>
              <a:t>(Serial Computing)</a:t>
            </a:r>
          </a:p>
        </p:txBody>
      </p:sp>
      <p:sp>
        <p:nvSpPr>
          <p:cNvPr id="110595" name="Rectangle 3"/>
          <p:cNvSpPr>
            <a:spLocks noGrp="1" noChangeArrowheads="1"/>
          </p:cNvSpPr>
          <p:nvPr>
            <p:ph type="body" idx="1"/>
          </p:nvPr>
        </p:nvSpPr>
        <p:spPr/>
        <p:txBody>
          <a:bodyPr/>
          <a:lstStyle/>
          <a:p>
            <a:endParaRPr lang="zh-TW" altLang="zh-TW"/>
          </a:p>
        </p:txBody>
      </p:sp>
      <p:pic>
        <p:nvPicPr>
          <p:cNvPr id="110596" name="Picture 4" descr="Serial Computing"/>
          <p:cNvPicPr>
            <a:picLocks noChangeAspect="1" noChangeArrowheads="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3348038" y="1557338"/>
            <a:ext cx="2708275" cy="5300662"/>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514192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r>
              <a:rPr lang="zh-TW" altLang="en-US"/>
              <a:t>平行計算：二處理器</a:t>
            </a:r>
          </a:p>
        </p:txBody>
      </p:sp>
      <p:sp>
        <p:nvSpPr>
          <p:cNvPr id="108547" name="Rectangle 3"/>
          <p:cNvSpPr>
            <a:spLocks noGrp="1" noChangeArrowheads="1"/>
          </p:cNvSpPr>
          <p:nvPr>
            <p:ph type="body" idx="1"/>
          </p:nvPr>
        </p:nvSpPr>
        <p:spPr/>
        <p:txBody>
          <a:bodyPr/>
          <a:lstStyle/>
          <a:p>
            <a:endParaRPr lang="zh-TW" altLang="zh-TW"/>
          </a:p>
        </p:txBody>
      </p:sp>
      <p:pic>
        <p:nvPicPr>
          <p:cNvPr id="108548" name="Picture 4"/>
          <p:cNvPicPr>
            <a:picLocks noChangeAspect="1" noChangeArrowheads="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195513" y="1557338"/>
            <a:ext cx="4602162" cy="5111750"/>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168156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r>
              <a:rPr lang="en-US" altLang="zh-TW"/>
              <a:t>N Processors</a:t>
            </a:r>
          </a:p>
        </p:txBody>
      </p:sp>
      <p:sp>
        <p:nvSpPr>
          <p:cNvPr id="111619" name="Rectangle 3"/>
          <p:cNvSpPr>
            <a:spLocks noGrp="1" noChangeArrowheads="1"/>
          </p:cNvSpPr>
          <p:nvPr>
            <p:ph type="body" idx="1"/>
          </p:nvPr>
        </p:nvSpPr>
        <p:spPr/>
        <p:txBody>
          <a:bodyPr/>
          <a:lstStyle/>
          <a:p>
            <a:endParaRPr lang="zh-TW" altLang="zh-TW"/>
          </a:p>
        </p:txBody>
      </p:sp>
      <p:pic>
        <p:nvPicPr>
          <p:cNvPr id="111620" name="Picture 4" descr="N 處理器"/>
          <p:cNvPicPr>
            <a:picLocks noChangeAspect="1" noChangeArrowheads="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971550" y="1557338"/>
            <a:ext cx="7559675" cy="5027612"/>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86303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GPGPU</a:t>
            </a:r>
            <a:endParaRPr lang="zh-TW" altLang="en-US" dirty="0"/>
          </a:p>
        </p:txBody>
      </p:sp>
      <p:sp>
        <p:nvSpPr>
          <p:cNvPr id="3" name="內容版面配置區 2"/>
          <p:cNvSpPr>
            <a:spLocks noGrp="1"/>
          </p:cNvSpPr>
          <p:nvPr>
            <p:ph idx="1"/>
          </p:nvPr>
        </p:nvSpPr>
        <p:spPr/>
        <p:txBody>
          <a:bodyPr>
            <a:normAutofit fontScale="92500" lnSpcReduction="20000"/>
          </a:bodyPr>
          <a:lstStyle/>
          <a:p>
            <a:r>
              <a:rPr lang="zh-TW" altLang="en-US" dirty="0"/>
              <a:t>將</a:t>
            </a:r>
            <a:r>
              <a:rPr lang="en-US" altLang="zh-TW" dirty="0"/>
              <a:t>GPU</a:t>
            </a:r>
            <a:r>
              <a:rPr lang="zh-TW" altLang="en-US" dirty="0"/>
              <a:t>用在非傳統的</a:t>
            </a:r>
            <a:r>
              <a:rPr lang="en-US" altLang="zh-TW" dirty="0"/>
              <a:t>3D</a:t>
            </a:r>
            <a:r>
              <a:rPr lang="zh-TW" altLang="en-US" dirty="0"/>
              <a:t>圖形顯示卡方面的應用，</a:t>
            </a:r>
            <a:r>
              <a:rPr lang="zh-TW" altLang="en-US" dirty="0" smtClean="0"/>
              <a:t>一般會</a:t>
            </a:r>
            <a:r>
              <a:rPr lang="zh-TW" altLang="en-US" dirty="0"/>
              <a:t>把這樣的應用叫作</a:t>
            </a:r>
            <a:r>
              <a:rPr lang="en-US" altLang="zh-TW" dirty="0"/>
              <a:t>GPGPU ( </a:t>
            </a:r>
            <a:r>
              <a:rPr lang="en-US" altLang="zh-TW" dirty="0" smtClean="0"/>
              <a:t>General-purpose </a:t>
            </a:r>
            <a:r>
              <a:rPr lang="en-US" altLang="zh-TW" dirty="0"/>
              <a:t>computing on graphics processing units ) </a:t>
            </a:r>
            <a:r>
              <a:rPr lang="zh-TW" altLang="en-US" dirty="0" smtClean="0"/>
              <a:t>。</a:t>
            </a:r>
            <a:endParaRPr lang="en-US" altLang="zh-TW" dirty="0" smtClean="0"/>
          </a:p>
          <a:p>
            <a:r>
              <a:rPr lang="zh-TW" altLang="en-US" dirty="0"/>
              <a:t>適用問題</a:t>
            </a:r>
            <a:r>
              <a:rPr lang="zh-TW" altLang="en-US" dirty="0" smtClean="0"/>
              <a:t>：</a:t>
            </a:r>
            <a:endParaRPr lang="en-US" altLang="zh-TW" dirty="0" smtClean="0"/>
          </a:p>
          <a:p>
            <a:pPr lvl="1"/>
            <a:r>
              <a:rPr lang="zh-TW" altLang="en-US" dirty="0" smtClean="0"/>
              <a:t>大多</a:t>
            </a:r>
            <a:r>
              <a:rPr lang="zh-TW" altLang="en-US" dirty="0"/>
              <a:t>是把一個可以用來大量拆解成多個相同、但彼此並不相關的小問題的情況；在這種情況下，用</a:t>
            </a:r>
            <a:r>
              <a:rPr lang="en-US" altLang="zh-TW" dirty="0"/>
              <a:t>GPGPU</a:t>
            </a:r>
            <a:r>
              <a:rPr lang="zh-TW" altLang="en-US" dirty="0"/>
              <a:t>的方法，就可以把這些一樣的小問題，給顯示卡的</a:t>
            </a:r>
            <a:r>
              <a:rPr lang="en-US" altLang="zh-TW" dirty="0"/>
              <a:t>GPU</a:t>
            </a:r>
            <a:r>
              <a:rPr lang="zh-TW" altLang="en-US" dirty="0"/>
              <a:t>來大量平行化的處理</a:t>
            </a:r>
            <a:r>
              <a:rPr lang="zh-TW" altLang="en-US" dirty="0" smtClean="0"/>
              <a:t>。</a:t>
            </a:r>
            <a:endParaRPr lang="en-US" altLang="zh-TW" dirty="0" smtClean="0"/>
          </a:p>
          <a:p>
            <a:r>
              <a:rPr lang="zh-TW" altLang="en-US" dirty="0"/>
              <a:t>缺點</a:t>
            </a:r>
            <a:r>
              <a:rPr lang="zh-TW" altLang="en-US" dirty="0" smtClean="0"/>
              <a:t>：</a:t>
            </a:r>
            <a:endParaRPr lang="en-US" altLang="zh-TW" dirty="0" smtClean="0"/>
          </a:p>
          <a:p>
            <a:pPr lvl="1"/>
            <a:r>
              <a:rPr lang="zh-TW" altLang="en-US" dirty="0" smtClean="0"/>
              <a:t>傳統</a:t>
            </a:r>
            <a:r>
              <a:rPr lang="zh-TW" altLang="en-US" dirty="0"/>
              <a:t>的</a:t>
            </a:r>
            <a:r>
              <a:rPr lang="en-US" altLang="zh-TW" dirty="0"/>
              <a:t>GPGPU</a:t>
            </a:r>
            <a:r>
              <a:rPr lang="zh-TW" altLang="en-US" dirty="0"/>
              <a:t>的開發方法，都是透過</a:t>
            </a:r>
            <a:r>
              <a:rPr lang="en-US" altLang="zh-TW" dirty="0"/>
              <a:t>OpenGL </a:t>
            </a:r>
            <a:r>
              <a:rPr lang="zh-TW" altLang="en-US" dirty="0"/>
              <a:t>或 </a:t>
            </a:r>
            <a:r>
              <a:rPr lang="en-US" altLang="zh-TW" dirty="0"/>
              <a:t>Direct3D</a:t>
            </a:r>
            <a:r>
              <a:rPr lang="zh-TW" altLang="en-US" dirty="0"/>
              <a:t>這一類現有的圖形函式庫</a:t>
            </a:r>
            <a:r>
              <a:rPr lang="zh-TW" altLang="en-US" dirty="0" smtClean="0"/>
              <a:t>，來做到想</a:t>
            </a:r>
            <a:r>
              <a:rPr lang="zh-TW" altLang="en-US" dirty="0"/>
              <a:t>要的</a:t>
            </a:r>
            <a:r>
              <a:rPr lang="zh-TW" altLang="en-US" dirty="0" smtClean="0"/>
              <a:t>計算</a:t>
            </a:r>
            <a:endParaRPr lang="en-US" altLang="zh-TW" dirty="0" smtClean="0"/>
          </a:p>
          <a:p>
            <a:endParaRPr lang="zh-TW" altLang="en-US" dirty="0"/>
          </a:p>
        </p:txBody>
      </p:sp>
      <p:pic>
        <p:nvPicPr>
          <p:cNvPr id="4" name="Picture 4"/>
          <p:cNvPicPr>
            <a:picLocks noChangeAspect="1" noChangeArrowheads="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799013" y="5768975"/>
            <a:ext cx="4344987" cy="1089025"/>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410278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CUDA </a:t>
            </a:r>
            <a:r>
              <a:rPr lang="zh-TW" altLang="en-US" dirty="0" smtClean="0"/>
              <a:t>介紹</a:t>
            </a:r>
            <a:endParaRPr lang="zh-TW" altLang="en-US" dirty="0"/>
          </a:p>
        </p:txBody>
      </p:sp>
      <p:sp>
        <p:nvSpPr>
          <p:cNvPr id="3" name="內容版面配置區 2"/>
          <p:cNvSpPr>
            <a:spLocks noGrp="1"/>
          </p:cNvSpPr>
          <p:nvPr>
            <p:ph idx="1"/>
          </p:nvPr>
        </p:nvSpPr>
        <p:spPr/>
        <p:txBody>
          <a:bodyPr>
            <a:normAutofit lnSpcReduction="10000"/>
          </a:bodyPr>
          <a:lstStyle/>
          <a:p>
            <a:r>
              <a:rPr lang="zh-TW" altLang="en-US" dirty="0"/>
              <a:t>統一計算</a:t>
            </a:r>
            <a:r>
              <a:rPr lang="zh-TW" altLang="en-US" dirty="0" smtClean="0"/>
              <a:t>架構 </a:t>
            </a:r>
            <a:r>
              <a:rPr lang="en-US" altLang="zh-TW" dirty="0" smtClean="0"/>
              <a:t>(Compute Unified Device Architecture)</a:t>
            </a:r>
          </a:p>
          <a:p>
            <a:r>
              <a:rPr lang="zh-TW" altLang="en-US" dirty="0"/>
              <a:t>是</a:t>
            </a:r>
            <a:r>
              <a:rPr lang="en-US" altLang="zh-TW" dirty="0" smtClean="0"/>
              <a:t>NVIDIA</a:t>
            </a:r>
            <a:r>
              <a:rPr lang="zh-TW" altLang="en-US" dirty="0"/>
              <a:t>所推出的一種整合技術，是該公司對於</a:t>
            </a:r>
            <a:r>
              <a:rPr lang="en-US" altLang="zh-TW" dirty="0"/>
              <a:t>GPGPU</a:t>
            </a:r>
            <a:r>
              <a:rPr lang="zh-TW" altLang="en-US" dirty="0"/>
              <a:t>的正式名稱</a:t>
            </a:r>
            <a:r>
              <a:rPr lang="zh-TW" altLang="en-US" dirty="0" smtClean="0"/>
              <a:t>。利用</a:t>
            </a:r>
            <a:r>
              <a:rPr lang="en-US" altLang="zh-TW" dirty="0"/>
              <a:t>GPU</a:t>
            </a:r>
            <a:r>
              <a:rPr lang="zh-TW" altLang="en-US" dirty="0"/>
              <a:t>的強大威力，此架構能大幅提昇運算效能</a:t>
            </a:r>
            <a:r>
              <a:rPr lang="zh-TW" altLang="en-US" dirty="0" smtClean="0"/>
              <a:t>。</a:t>
            </a:r>
            <a:endParaRPr lang="en-US" altLang="zh-TW" dirty="0" smtClean="0"/>
          </a:p>
          <a:p>
            <a:r>
              <a:rPr lang="en-US" altLang="zh-TW" dirty="0" smtClean="0"/>
              <a:t>CUDA</a:t>
            </a:r>
            <a:r>
              <a:rPr lang="zh-TW" altLang="en-US" dirty="0"/>
              <a:t>架構可以相容</a:t>
            </a:r>
            <a:r>
              <a:rPr lang="en-US" altLang="zh-TW" dirty="0" err="1"/>
              <a:t>OpenCL</a:t>
            </a:r>
            <a:r>
              <a:rPr lang="zh-TW" altLang="en-US" dirty="0"/>
              <a:t>或者自家的</a:t>
            </a:r>
            <a:r>
              <a:rPr lang="en-US" altLang="zh-TW" dirty="0" smtClean="0"/>
              <a:t>C-</a:t>
            </a:r>
            <a:r>
              <a:rPr lang="zh-TW" altLang="en-US" dirty="0" smtClean="0"/>
              <a:t>編譯器</a:t>
            </a:r>
            <a:r>
              <a:rPr lang="zh-TW" altLang="en-US" dirty="0"/>
              <a:t>。無論</a:t>
            </a:r>
            <a:r>
              <a:rPr lang="zh-TW" altLang="en-US" dirty="0" smtClean="0"/>
              <a:t>是</a:t>
            </a:r>
            <a:r>
              <a:rPr lang="en-US" altLang="zh-TW" dirty="0" smtClean="0"/>
              <a:t>C</a:t>
            </a:r>
            <a:r>
              <a:rPr lang="en-US" altLang="zh-TW" dirty="0"/>
              <a:t>-</a:t>
            </a:r>
            <a:r>
              <a:rPr lang="zh-TW" altLang="en-US" dirty="0"/>
              <a:t>語言或是</a:t>
            </a:r>
            <a:r>
              <a:rPr lang="en-US" altLang="zh-TW" dirty="0" err="1"/>
              <a:t>OpenCL</a:t>
            </a:r>
            <a:r>
              <a:rPr lang="zh-TW" altLang="en-US" dirty="0"/>
              <a:t>，指令最終都會被驅動程式轉換成</a:t>
            </a:r>
            <a:r>
              <a:rPr lang="en-US" altLang="zh-TW" dirty="0"/>
              <a:t>PTX</a:t>
            </a:r>
            <a:r>
              <a:rPr lang="zh-TW" altLang="en-US" dirty="0"/>
              <a:t>代碼，交由顯示核心計算。</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454310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CUDA - </a:t>
            </a:r>
            <a:r>
              <a:rPr lang="zh-TW" altLang="en-US" dirty="0"/>
              <a:t>硬體架構</a:t>
            </a:r>
          </a:p>
        </p:txBody>
      </p:sp>
      <p:sp>
        <p:nvSpPr>
          <p:cNvPr id="3" name="內容版面配置區 2"/>
          <p:cNvSpPr>
            <a:spLocks noGrp="1"/>
          </p:cNvSpPr>
          <p:nvPr>
            <p:ph idx="1"/>
          </p:nvPr>
        </p:nvSpPr>
        <p:spPr/>
        <p:txBody>
          <a:bodyPr/>
          <a:lstStyle/>
          <a:p>
            <a:r>
              <a:rPr lang="en-US" altLang="zh-TW" dirty="0"/>
              <a:t>CUDA</a:t>
            </a:r>
            <a:r>
              <a:rPr lang="zh-TW" altLang="en-US" dirty="0"/>
              <a:t>的程式架構</a:t>
            </a:r>
          </a:p>
          <a:p>
            <a:pPr lvl="1"/>
            <a:r>
              <a:rPr lang="en-US" altLang="zh-TW" dirty="0"/>
              <a:t>Host (CPU)</a:t>
            </a:r>
          </a:p>
          <a:p>
            <a:pPr lvl="1"/>
            <a:r>
              <a:rPr lang="en-US" altLang="zh-TW" dirty="0"/>
              <a:t>Device (GPU)</a:t>
            </a:r>
          </a:p>
          <a:p>
            <a:endParaRPr lang="zh-TW" altLang="en-US" dirty="0"/>
          </a:p>
        </p:txBody>
      </p:sp>
      <p:pic>
        <p:nvPicPr>
          <p:cNvPr id="4" name="Picture 4" descr="CUDA架構"/>
          <p:cNvPicPr>
            <a:picLocks noChangeAspect="1" noChangeArrowheads="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3923928" y="2333788"/>
            <a:ext cx="5112568" cy="4505133"/>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53312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1392</TotalTime>
  <Words>1123</Words>
  <Application>Microsoft Macintosh PowerPoint</Application>
  <PresentationFormat>On-screen Show (4:3)</PresentationFormat>
  <Paragraphs>194</Paragraphs>
  <Slides>31</Slides>
  <Notes>5</Notes>
  <HiddenSlides>0</HiddenSlides>
  <MMClips>0</MMClips>
  <ScaleCrop>false</ScaleCrop>
  <HeadingPairs>
    <vt:vector size="4" baseType="variant">
      <vt:variant>
        <vt:lpstr>Design Template</vt:lpstr>
      </vt:variant>
      <vt:variant>
        <vt:i4>1</vt:i4>
      </vt:variant>
      <vt:variant>
        <vt:lpstr>Slide Titles</vt:lpstr>
      </vt:variant>
      <vt:variant>
        <vt:i4>31</vt:i4>
      </vt:variant>
    </vt:vector>
  </HeadingPairs>
  <TitlesOfParts>
    <vt:vector size="32" baseType="lpstr">
      <vt:lpstr>Office 佈景主題</vt:lpstr>
      <vt:lpstr>論文大綱報告 2011/11/15</vt:lpstr>
      <vt:lpstr>Outline</vt:lpstr>
      <vt:lpstr>CUDA Introduction</vt:lpstr>
      <vt:lpstr>一般計算 (Serial Computing)</vt:lpstr>
      <vt:lpstr>平行計算：二處理器</vt:lpstr>
      <vt:lpstr>N Processors</vt:lpstr>
      <vt:lpstr>GPGPU</vt:lpstr>
      <vt:lpstr>CUDA 介紹</vt:lpstr>
      <vt:lpstr>CUDA - 硬體架構</vt:lpstr>
      <vt:lpstr>CUDA – 軟體架構</vt:lpstr>
      <vt:lpstr>CUDA Device Memory Allocation</vt:lpstr>
      <vt:lpstr>CUDA Device Memory Allocation</vt:lpstr>
      <vt:lpstr>CUDA Host-Device Data Transfer</vt:lpstr>
      <vt:lpstr>CUDA Host-Device Data Transfer(續)</vt:lpstr>
      <vt:lpstr>CUDA Function Declarations</vt:lpstr>
      <vt:lpstr>High Frequency Trading Introduction</vt:lpstr>
      <vt:lpstr>History</vt:lpstr>
      <vt:lpstr>What is High-Frequency Trading</vt:lpstr>
      <vt:lpstr>HFT 的分類</vt:lpstr>
      <vt:lpstr>HFT 的優點</vt:lpstr>
      <vt:lpstr>HFT 的影響</vt:lpstr>
      <vt:lpstr>HFT 的建立</vt:lpstr>
      <vt:lpstr>小結</vt:lpstr>
      <vt:lpstr>Searching for High-Frequency Trading Opportunities</vt:lpstr>
      <vt:lpstr>1. Statistical Properties of Returns</vt:lpstr>
      <vt:lpstr>Other common statistics used to describe distributions of prices or simple or log retures.</vt:lpstr>
      <vt:lpstr>2.Models</vt:lpstr>
      <vt:lpstr>Statistical Arbitrage in High-Frequency Settings</vt:lpstr>
      <vt:lpstr>Practical Applications of Statistical Arbitrage</vt:lpstr>
      <vt:lpstr>研究進度</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skychen</dc:creator>
  <cp:lastModifiedBy>Shih-Kai Chen</cp:lastModifiedBy>
  <cp:revision>80</cp:revision>
  <dcterms:created xsi:type="dcterms:W3CDTF">2011-11-22T11:48:12Z</dcterms:created>
  <dcterms:modified xsi:type="dcterms:W3CDTF">2011-11-22T12:01:44Z</dcterms:modified>
</cp:coreProperties>
</file>