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9" r:id="rId4"/>
    <p:sldId id="260" r:id="rId5"/>
    <p:sldId id="262" r:id="rId6"/>
    <p:sldId id="271" r:id="rId7"/>
    <p:sldId id="257" r:id="rId8"/>
    <p:sldId id="264" r:id="rId9"/>
    <p:sldId id="267" r:id="rId10"/>
    <p:sldId id="268" r:id="rId11"/>
    <p:sldId id="273" r:id="rId12"/>
    <p:sldId id="265" r:id="rId13"/>
    <p:sldId id="266" r:id="rId14"/>
    <p:sldId id="263" r:id="rId15"/>
    <p:sldId id="269" r:id="rId16"/>
    <p:sldId id="270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5852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91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450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616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007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58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101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708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90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8850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597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EE78C-7585-414A-83F3-A8DBC9447C58}" type="datetimeFigureOut">
              <a:rPr lang="zh-TW" altLang="en-US" smtClean="0"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2F695-0E63-4E1A-AF67-3D4BE691DA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491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論文進度報告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指導教授  戴天時 博士</a:t>
            </a:r>
            <a:r>
              <a:rPr lang="en-US" altLang="zh-TW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</a:t>
            </a:r>
            <a:r>
              <a:rPr lang="en-US" altLang="zh-TW" sz="2800" dirty="0" err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鄭傑仁</a:t>
            </a:r>
            <a:r>
              <a:rPr lang="en-US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            </a:t>
            </a: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798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600200"/>
                <a:ext cx="9011344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RE:</a:t>
                </a: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1.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2.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begChr m:val="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</m:t>
                                </m:r>
                              </m:e>
                            </m:d>
                          </m:den>
                        </m:f>
                        <m:r>
                          <a:rPr lang="zh-TW" altLang="en-US" sz="1800" i="1">
                            <a:latin typeface="Cambria Math"/>
                          </a:rPr>
                          <m:t>𝑆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))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3.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max</m:t>
                        </m:r>
                        <m:r>
                          <a:rPr lang="zh-TW" altLang="en-US" sz="1800">
                            <a:latin typeface="Cambria Math"/>
                          </a:rPr>
                          <m:t>[(1−</m:t>
                        </m:r>
                        <m:r>
                          <a:rPr lang="zh-TW" altLang="en-US" sz="1800" i="1">
                            <a:latin typeface="Cambria Math"/>
                          </a:rPr>
                          <m:t>𝛼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r>
                          <a:rPr lang="zh-TW" altLang="en-US" sz="1800" i="1">
                            <a:latin typeface="Cambria Math"/>
                          </a:rPr>
                          <m:t>𝑉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)−(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),0]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4.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max</m:t>
                        </m:r>
                        <m:r>
                          <a:rPr lang="zh-TW" altLang="en-US" sz="1800">
                            <a:latin typeface="Cambria Math"/>
                          </a:rPr>
                          <m:t>[(1−</m:t>
                        </m:r>
                        <m:r>
                          <a:rPr lang="zh-TW" altLang="en-US" sz="1800" i="1">
                            <a:latin typeface="Cambria Math"/>
                          </a:rPr>
                          <m:t>𝛼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r>
                          <a:rPr lang="zh-TW" altLang="en-US" sz="1800" i="1">
                            <a:latin typeface="Cambria Math"/>
                          </a:rPr>
                          <m:t>𝑉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)−(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),0]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600200"/>
                <a:ext cx="9011344" cy="4525963"/>
              </a:xfrm>
              <a:blipFill rotWithShape="1">
                <a:blip r:embed="rId2"/>
                <a:stretch>
                  <a:fillRect l="-1691" t="-2426" r="-89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Merton(SB+RE):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9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179512" y="169788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Stock Price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4" name="直線接點 23"/>
          <p:cNvCxnSpPr/>
          <p:nvPr/>
        </p:nvCxnSpPr>
        <p:spPr>
          <a:xfrm flipV="1">
            <a:off x="1640239" y="4509120"/>
            <a:ext cx="2499713" cy="16382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1187624" y="4509120"/>
            <a:ext cx="6713097" cy="0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4139952" y="2132856"/>
            <a:ext cx="0" cy="2376264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4788024" y="3315039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Case1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4792568" y="5050971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Case3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1907704" y="4931876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Case4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903160" y="3354652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Case2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字方塊 10"/>
              <p:cNvSpPr txBox="1"/>
              <p:nvPr/>
            </p:nvSpPr>
            <p:spPr>
              <a:xfrm>
                <a:off x="179512" y="4355812"/>
                <a:ext cx="376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55812"/>
                <a:ext cx="376393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字方塊 13"/>
              <p:cNvSpPr txBox="1"/>
              <p:nvPr/>
            </p:nvSpPr>
            <p:spPr>
              <a:xfrm>
                <a:off x="2627784" y="1556792"/>
                <a:ext cx="40964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𝜏</m:t>
                          </m:r>
                        </m:e>
                      </m:d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TW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T</m:t>
                      </m:r>
                    </m:oMath>
                  </m:oMathPara>
                </a14:m>
                <a:endParaRPr lang="zh-TW" altLang="en-US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556792"/>
                <a:ext cx="409644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827584" y="6155439"/>
                <a:ext cx="3839834" cy="6579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𝜏</m:t>
                          </m:r>
                        </m:e>
                      </m:d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TW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T</m:t>
                      </m:r>
                      <m:r>
                        <a:rPr lang="en-US" altLang="zh-TW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6155439"/>
                <a:ext cx="3839834" cy="6579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/>
              <a:t>Black and Cox:(SB+RE</a:t>
            </a:r>
            <a:r>
              <a:rPr lang="en-US" altLang="zh-TW" dirty="0" smtClean="0"/>
              <a:t>):</a:t>
            </a:r>
            <a:endParaRPr lang="zh-TW" altLang="en-US" dirty="0"/>
          </a:p>
        </p:txBody>
      </p:sp>
      <p:cxnSp>
        <p:nvCxnSpPr>
          <p:cNvPr id="19" name="直線接點 18"/>
          <p:cNvCxnSpPr/>
          <p:nvPr/>
        </p:nvCxnSpPr>
        <p:spPr>
          <a:xfrm>
            <a:off x="1187624" y="2564904"/>
            <a:ext cx="0" cy="3572817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683568" y="4869160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Case5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71600" y="2195572"/>
            <a:ext cx="1228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DB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64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Case1</a:t>
                </a:r>
                <a:r>
                  <a:rPr lang="en-US" altLang="zh-TW" sz="26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Equity=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−[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:r>
                  <a:rPr lang="en-US" altLang="zh-TW" sz="24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Case2: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Equity=0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min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𝑎𝑥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e>
                    </m:d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,0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zh-TW" alt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Black and Cox:(SB+RE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509424" y="5517232"/>
                <a:ext cx="8208912" cy="583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Case1</a:t>
                </a:r>
                <a:r>
                  <a:rPr lang="zh-TW" altLang="en-US" sz="2400" dirty="0" smtClean="0">
                    <a:latin typeface="Times New Roman" pitchFamily="18" charset="0"/>
                    <a:cs typeface="Times New Roman" pitchFamily="18" charset="0"/>
                  </a:rPr>
                  <a:t>、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Case2</a:t>
                </a:r>
                <a:r>
                  <a:rPr lang="en-US" altLang="zh-TW" sz="2400" dirty="0" smtClean="0"/>
                  <a:t>: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zh-TW" altLang="en-US" sz="2400" i="1"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TW" altLang="en-US" sz="2400">
                            <a:latin typeface="Cambria Math"/>
                          </a:rPr>
                          <m:t>min</m:t>
                        </m:r>
                      </m:e>
                      <m:lim>
                        <m:r>
                          <a:rPr lang="zh-TW" altLang="en-US" sz="2400">
                            <a:latin typeface="Cambria Math"/>
                          </a:rPr>
                          <m:t>0≤</m:t>
                        </m:r>
                        <m:r>
                          <a:rPr lang="zh-TW" altLang="en-US" sz="2400" i="1">
                            <a:latin typeface="Cambria Math"/>
                          </a:rPr>
                          <m:t>𝑡</m:t>
                        </m:r>
                        <m:r>
                          <a:rPr lang="zh-TW" altLang="en-US" sz="2400">
                            <a:latin typeface="Cambria Math"/>
                          </a:rPr>
                          <m:t>&lt;</m:t>
                        </m:r>
                        <m:r>
                          <a:rPr lang="zh-TW" altLang="en-US" sz="2400" i="1">
                            <a:latin typeface="Cambria Math"/>
                          </a:rPr>
                          <m:t>𝑇</m:t>
                        </m:r>
                      </m:lim>
                    </m:limLow>
                    <m:sSub>
                      <m:sSubPr>
                        <m:ctrlPr>
                          <a:rPr lang="zh-TW" alt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zh-TW" altLang="en-US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zh-TW" altLang="en-US" sz="240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zh-TW" alt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zh-TW" altLang="en-US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24" y="5517232"/>
                <a:ext cx="8208912" cy="583173"/>
              </a:xfrm>
              <a:prstGeom prst="rect">
                <a:avLst/>
              </a:prstGeom>
              <a:blipFill rotWithShape="1">
                <a:blip r:embed="rId3"/>
                <a:stretch>
                  <a:fillRect l="-1189" t="-8333" b="-52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30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Case3: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Equity=</a:t>
                </a:r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−[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Case4: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Equity=0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min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𝑎𝑥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e>
                    </m:d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,0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291" b="-1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標題 1"/>
          <p:cNvSpPr txBox="1">
            <a:spLocks/>
          </p:cNvSpPr>
          <p:nvPr/>
        </p:nvSpPr>
        <p:spPr>
          <a:xfrm>
            <a:off x="329536" y="8565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Black and Cox:(SB+RE):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509424" y="6086187"/>
                <a:ext cx="8208912" cy="583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Case3</a:t>
                </a:r>
                <a:r>
                  <a:rPr lang="zh-TW" altLang="en-US" sz="2400" dirty="0" smtClean="0">
                    <a:latin typeface="Times New Roman" pitchFamily="18" charset="0"/>
                    <a:cs typeface="Times New Roman" pitchFamily="18" charset="0"/>
                  </a:rPr>
                  <a:t>、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Case4</a:t>
                </a:r>
                <a:r>
                  <a:rPr lang="en-US" altLang="zh-TW" sz="2400" dirty="0" smtClean="0"/>
                  <a:t>: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zh-TW" altLang="en-US" sz="2400" i="1"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TW" altLang="en-US" sz="2400">
                            <a:latin typeface="Cambria Math"/>
                          </a:rPr>
                          <m:t>min</m:t>
                        </m:r>
                      </m:e>
                      <m:lim>
                        <m:r>
                          <a:rPr lang="zh-TW" altLang="en-US" sz="2400">
                            <a:latin typeface="Cambria Math"/>
                          </a:rPr>
                          <m:t>0≤</m:t>
                        </m:r>
                        <m:r>
                          <a:rPr lang="zh-TW" altLang="en-US" sz="2400" i="1">
                            <a:latin typeface="Cambria Math"/>
                          </a:rPr>
                          <m:t>𝑡</m:t>
                        </m:r>
                        <m:r>
                          <a:rPr lang="zh-TW" altLang="en-US" sz="2400">
                            <a:latin typeface="Cambria Math"/>
                          </a:rPr>
                          <m:t>&lt;</m:t>
                        </m:r>
                        <m:r>
                          <a:rPr lang="zh-TW" altLang="en-US" sz="2400" i="1">
                            <a:latin typeface="Cambria Math"/>
                          </a:rPr>
                          <m:t>𝑇</m:t>
                        </m:r>
                      </m:lim>
                    </m:limLow>
                    <m:sSub>
                      <m:sSubPr>
                        <m:ctrlPr>
                          <a:rPr lang="zh-TW" alt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zh-TW" altLang="en-US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zh-TW" altLang="en-US" sz="240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zh-TW" alt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4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zh-TW" altLang="en-US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</a:t>
                </a:r>
                <a:endParaRPr lang="zh-TW" altLang="en-US" sz="2400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24" y="6086187"/>
                <a:ext cx="8208912" cy="583173"/>
              </a:xfrm>
              <a:prstGeom prst="rect">
                <a:avLst/>
              </a:prstGeom>
              <a:blipFill rotWithShape="1">
                <a:blip r:embed="rId3"/>
                <a:stretch>
                  <a:fillRect l="-1189" t="-8333" b="-52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36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Black and Cox:(SB+RE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/>
              <p:cNvSpPr txBox="1">
                <a:spLocks/>
              </p:cNvSpPr>
              <p:nvPr/>
            </p:nvSpPr>
            <p:spPr>
              <a:xfrm>
                <a:off x="609600" y="1752600"/>
                <a:ext cx="8229600" cy="45259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Case5: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zh-TW" altLang="en-US" i="1"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TW" altLang="en-US">
                            <a:latin typeface="Cambria Math"/>
                          </a:rPr>
                          <m:t>min</m:t>
                        </m:r>
                      </m:e>
                      <m:lim>
                        <m:r>
                          <a:rPr lang="zh-TW" altLang="en-US">
                            <a:latin typeface="Cambria Math"/>
                          </a:rPr>
                          <m:t>0≤</m:t>
                        </m:r>
                        <m:r>
                          <a:rPr lang="zh-TW" altLang="en-US" i="1">
                            <a:latin typeface="Cambria Math"/>
                          </a:rPr>
                          <m:t>𝑡</m:t>
                        </m:r>
                        <m:r>
                          <a:rPr lang="zh-TW" altLang="en-US">
                            <a:latin typeface="Cambria Math"/>
                          </a:rPr>
                          <m:t>&lt;</m:t>
                        </m:r>
                        <m:r>
                          <a:rPr lang="zh-TW" altLang="en-US" i="1">
                            <a:latin typeface="Cambria Math"/>
                          </a:rPr>
                          <m:t>𝑇</m:t>
                        </m:r>
                      </m:lim>
                    </m:limLow>
                    <m:sSub>
                      <m:sSubPr>
                        <m:ctrlPr>
                          <a:rPr lang="zh-TW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zh-TW" altLang="en-US">
                        <a:latin typeface="Cambria Math"/>
                      </a:rPr>
                      <m:t>≤</m:t>
                    </m:r>
                    <m:sSub>
                      <m:sSubPr>
                        <m:ctrlPr>
                          <a:rPr lang="zh-TW" alt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Equity=0</a:t>
                </a: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  <a:cs typeface="Times New Roman" pitchFamily="18" charset="0"/>
                      </a:rPr>
                      <m:t>min</m:t>
                    </m:r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>
                        <a:latin typeface="Cambria Math"/>
                        <a:cs typeface="Times New Roman" pitchFamily="18" charset="0"/>
                      </a:rPr>
                      <m:t>m</m:t>
                    </m:r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𝑎𝑥</m:t>
                    </m:r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e>
                    </m:d>
                    <m:r>
                      <a:rPr lang="en-US" altLang="zh-TW" sz="2400">
                        <a:latin typeface="Cambria Math"/>
                        <a:cs typeface="Times New Roman" pitchFamily="18" charset="0"/>
                      </a:rPr>
                      <m:t>,0</m:t>
                    </m:r>
                    <m:r>
                      <a:rPr lang="en-US" altLang="zh-TW" sz="2400" i="1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52600"/>
                <a:ext cx="8229600" cy="4525963"/>
              </a:xfrm>
              <a:prstGeom prst="rect">
                <a:avLst/>
              </a:prstGeom>
              <a:blipFill rotWithShape="1">
                <a:blip r:embed="rId2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43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600200"/>
                <a:ext cx="9073008" cy="499715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altLang="zh-TW" sz="3500" dirty="0" smtClean="0">
                    <a:latin typeface="Times New Roman" pitchFamily="18" charset="0"/>
                    <a:cs typeface="Times New Roman" pitchFamily="18" charset="0"/>
                  </a:rPr>
                  <a:t>Equity:</a:t>
                </a: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1.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eqArrPr>
                          <m:e>
                            <m:acc>
                              <m:accPr>
                                <m:chr m:val="̃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𝐸</m:t>
                                </m:r>
                              </m:e>
                            </m:acc>
                            <m:r>
                              <a:rPr lang="zh-TW" altLang="en-US" sz="1800">
                                <a:latin typeface="Cambria Math"/>
                              </a:rPr>
                              <m:t>{[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𝑉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)−(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+(1−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)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)]</m:t>
                            </m:r>
                            <m:sSup>
                              <m:sSup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zh-TW" altLang="en-US" sz="180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𝑟𝑇</m:t>
                                </m:r>
                              </m:sup>
                            </m:sSup>
                          </m:e>
                          <m:e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𝐼</m:t>
                                </m:r>
                              </m:e>
                              <m: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limLow>
                                      <m:limLow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TW" altLang="en-US" sz="1800">
                                            <a:latin typeface="Cambria Math"/>
                                          </a:rPr>
                                          <m:t>min</m:t>
                                        </m:r>
                                      </m:e>
                                      <m:lim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0≤</m:t>
                                        </m:r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≤</m:t>
                                        </m:r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lim>
                                    </m:limLow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𝐿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),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+(1−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)(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(0)</m:t>
                                    </m:r>
                                  </m:e>
                                </m:d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2.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eqArrPr>
                          <m:e>
                            <m:acc>
                              <m:accPr>
                                <m:chr m:val="̃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𝐸</m:t>
                                </m:r>
                              </m:e>
                            </m:acc>
                            <m:r>
                              <a:rPr lang="zh-TW" altLang="en-US" sz="1800">
                                <a:latin typeface="Cambria Math"/>
                              </a:rPr>
                              <m:t>{[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𝑉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)−(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+(1−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)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d>
                                  <m:dPr>
                                    <m:begChr m:val=""/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(0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zh-TW" altLang="en-US" sz="1800" i="1">
                                <a:latin typeface="Cambria Math"/>
                              </a:rPr>
                              <m:t>𝑆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))]</m:t>
                            </m:r>
                            <m:sSup>
                              <m:sSup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zh-TW" altLang="en-US" sz="180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𝑟𝑇</m:t>
                                </m:r>
                              </m:sup>
                            </m:sSup>
                          </m:e>
                          <m:e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𝐼</m:t>
                                </m:r>
                              </m:e>
                              <m: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limLow>
                                      <m:limLow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limLow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zh-TW" altLang="en-US" sz="1800">
                                            <a:latin typeface="Cambria Math"/>
                                          </a:rPr>
                                          <m:t>min</m:t>
                                        </m:r>
                                      </m:e>
                                      <m:lim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0≤</m:t>
                                        </m:r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≤</m:t>
                                        </m:r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</m:lim>
                                    </m:limLow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𝐿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),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+(1−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)(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  <m:t>𝐷</m:t>
                                            </m:r>
                                          </m:e>
                                          <m:sub>
                                            <m:r>
                                              <a:rPr lang="zh-TW" altLang="en-US" sz="1800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d>
                                          <m:dPr>
                                            <m:begChr m:val=""/>
                                            <m:ctrlP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  <m:t>𝑆</m:t>
                                            </m:r>
                                            <m:r>
                                              <a:rPr lang="zh-TW" altLang="en-US" sz="1800">
                                                <a:latin typeface="Cambria Math"/>
                                              </a:rPr>
                                              <m:t>(0</m:t>
                                            </m:r>
                                          </m:e>
                                        </m:d>
                                      </m:den>
                                    </m:f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),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)&lt;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(0)</m:t>
                                    </m:r>
                                  </m:e>
                                </m:d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3800" dirty="0" smtClean="0">
                    <a:latin typeface="Times New Roman" pitchFamily="18" charset="0"/>
                    <a:cs typeface="Times New Roman" pitchFamily="18" charset="0"/>
                  </a:rPr>
                  <a:t>SB:</a:t>
                </a: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18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2.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18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3.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min</m:t>
                        </m:r>
                        <m:r>
                          <a:rPr lang="zh-TW" altLang="en-US" sz="1800">
                            <a:latin typeface="Cambria Math"/>
                          </a:rPr>
                          <m:t>[(1−</m:t>
                        </m:r>
                        <m:r>
                          <a:rPr lang="zh-TW" altLang="en-US" sz="1800" i="1">
                            <a:latin typeface="Cambria Math"/>
                          </a:rPr>
                          <m:t>𝛼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r>
                          <a:rPr lang="zh-TW" altLang="en-US" sz="1800" i="1">
                            <a:latin typeface="Cambria Math"/>
                          </a:rPr>
                          <m:t>𝑉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),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18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4.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min</m:t>
                        </m:r>
                        <m:r>
                          <a:rPr lang="zh-TW" altLang="en-US" sz="1800">
                            <a:latin typeface="Cambria Math"/>
                          </a:rPr>
                          <m:t>[(1−</m:t>
                        </m:r>
                        <m:r>
                          <a:rPr lang="zh-TW" altLang="en-US" sz="1800" i="1">
                            <a:latin typeface="Cambria Math"/>
                          </a:rPr>
                          <m:t>𝛼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r>
                          <a:rPr lang="zh-TW" altLang="en-US" sz="1800" i="1">
                            <a:latin typeface="Cambria Math"/>
                          </a:rPr>
                          <m:t>𝑉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),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18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5.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min</m:t>
                        </m:r>
                        <m:r>
                          <a:rPr lang="zh-TW" altLang="en-US" sz="1800">
                            <a:latin typeface="Cambria Math"/>
                          </a:rPr>
                          <m:t>[</m:t>
                        </m:r>
                        <m:d>
                          <m:d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zh-TW" altLang="en-US" sz="1800">
                                <a:latin typeface="Cambria Math"/>
                              </a:rPr>
                              <m:t>1−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  <m:r>
                          <a:rPr lang="en-US" altLang="zh-TW" sz="1800" b="0" i="1" smtClean="0">
                            <a:latin typeface="Cambria Math"/>
                          </a:rPr>
                          <m:t>𝐿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𝑡</m:t>
                        </m:r>
                        <m:r>
                          <a:rPr lang="zh-TW" altLang="en-US" sz="1800">
                            <a:latin typeface="Cambria Math"/>
                          </a:rPr>
                          <m:t>),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𝑟𝑡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18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)≤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600200"/>
                <a:ext cx="9073008" cy="4997152"/>
              </a:xfrm>
              <a:blipFill rotWithShape="1">
                <a:blip r:embed="rId2"/>
                <a:stretch>
                  <a:fillRect l="-1948" t="-3663" r="-7522" b="-166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標題 1"/>
          <p:cNvSpPr txBox="1">
            <a:spLocks/>
          </p:cNvSpPr>
          <p:nvPr/>
        </p:nvSpPr>
        <p:spPr>
          <a:xfrm>
            <a:off x="329536" y="8565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Black and Cox:(SB+RE):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59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600200"/>
                <a:ext cx="9011344" cy="4525963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altLang="zh-TW" sz="3800" dirty="0" smtClean="0">
                    <a:latin typeface="Times New Roman" pitchFamily="18" charset="0"/>
                    <a:cs typeface="Times New Roman" pitchFamily="18" charset="0"/>
                  </a:rPr>
                  <a:t>RE:</a:t>
                </a:r>
              </a:p>
              <a:p>
                <a:pPr marL="0" indent="0">
                  <a:buNone/>
                </a:pPr>
                <a:r>
                  <a:rPr lang="en-US" altLang="zh-TW" sz="2300" dirty="0" smtClean="0">
                    <a:latin typeface="Times New Roman" pitchFamily="18" charset="0"/>
                    <a:cs typeface="Times New Roman" pitchFamily="18" charset="0"/>
                  </a:rPr>
                  <a:t>1.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23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23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zh-TW" altLang="en-US" sz="23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23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23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23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300" dirty="0" smtClean="0">
                    <a:latin typeface="Times New Roman" pitchFamily="18" charset="0"/>
                    <a:cs typeface="Times New Roman" pitchFamily="18" charset="0"/>
                  </a:rPr>
                  <a:t>2.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23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23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23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d>
                              <m:dPr>
                                <m:begChr m:val=""/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(0</m:t>
                                </m:r>
                              </m:e>
                            </m:d>
                          </m:den>
                        </m:f>
                        <m:r>
                          <a:rPr lang="zh-TW" altLang="en-US" sz="2300" i="1">
                            <a:latin typeface="Cambria Math"/>
                          </a:rPr>
                          <m:t>𝑆</m:t>
                        </m:r>
                        <m:r>
                          <a:rPr lang="zh-TW" altLang="en-US" sz="2300">
                            <a:latin typeface="Cambria Math"/>
                          </a:rPr>
                          <m:t>(</m:t>
                        </m:r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))</m:t>
                        </m:r>
                        <m:sSup>
                          <m:sSup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23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23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23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23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23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23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23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23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23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300" dirty="0" smtClean="0">
                    <a:latin typeface="Times New Roman" pitchFamily="18" charset="0"/>
                    <a:cs typeface="Times New Roman" pitchFamily="18" charset="0"/>
                  </a:rPr>
                  <a:t>3.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23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23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2300">
                            <a:latin typeface="Cambria Math"/>
                          </a:rPr>
                          <m:t>max</m:t>
                        </m:r>
                        <m:r>
                          <a:rPr lang="zh-TW" altLang="en-US" sz="2300">
                            <a:latin typeface="Cambria Math"/>
                          </a:rPr>
                          <m:t>[(1−</m:t>
                        </m:r>
                        <m:r>
                          <a:rPr lang="zh-TW" altLang="en-US" sz="2300" i="1">
                            <a:latin typeface="Cambria Math"/>
                          </a:rPr>
                          <m:t>𝛼</m:t>
                        </m:r>
                        <m:r>
                          <a:rPr lang="zh-TW" altLang="en-US" sz="2300">
                            <a:latin typeface="Cambria Math"/>
                          </a:rPr>
                          <m:t>)</m:t>
                        </m:r>
                        <m:r>
                          <a:rPr lang="zh-TW" altLang="en-US" sz="2300" i="1">
                            <a:latin typeface="Cambria Math"/>
                          </a:rPr>
                          <m:t>𝑉</m:t>
                        </m:r>
                        <m:r>
                          <a:rPr lang="zh-TW" altLang="en-US" sz="2300">
                            <a:latin typeface="Cambria Math"/>
                          </a:rPr>
                          <m:t>(</m:t>
                        </m:r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)−(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23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),0]</m:t>
                        </m:r>
                        <m:sSup>
                          <m:sSup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23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23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23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300" dirty="0" smtClean="0">
                    <a:latin typeface="Times New Roman" pitchFamily="18" charset="0"/>
                    <a:cs typeface="Times New Roman" pitchFamily="18" charset="0"/>
                  </a:rPr>
                  <a:t>4.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23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23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2300">
                            <a:latin typeface="Cambria Math"/>
                          </a:rPr>
                          <m:t>max</m:t>
                        </m:r>
                        <m:r>
                          <a:rPr lang="zh-TW" altLang="en-US" sz="2300">
                            <a:latin typeface="Cambria Math"/>
                          </a:rPr>
                          <m:t>[(1−</m:t>
                        </m:r>
                        <m:r>
                          <a:rPr lang="zh-TW" altLang="en-US" sz="2300" i="1">
                            <a:latin typeface="Cambria Math"/>
                          </a:rPr>
                          <m:t>𝛼</m:t>
                        </m:r>
                        <m:r>
                          <a:rPr lang="zh-TW" altLang="en-US" sz="2300">
                            <a:latin typeface="Cambria Math"/>
                          </a:rPr>
                          <m:t>)</m:t>
                        </m:r>
                        <m:r>
                          <a:rPr lang="zh-TW" altLang="en-US" sz="2300" i="1">
                            <a:latin typeface="Cambria Math"/>
                          </a:rPr>
                          <m:t>𝑉</m:t>
                        </m:r>
                        <m:r>
                          <a:rPr lang="zh-TW" altLang="en-US" sz="2300">
                            <a:latin typeface="Cambria Math"/>
                          </a:rPr>
                          <m:t>(</m:t>
                        </m:r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)−(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23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),0]</m:t>
                        </m:r>
                        <m:sSup>
                          <m:sSup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23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23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23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23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23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23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23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23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23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23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300" dirty="0" smtClean="0">
                    <a:latin typeface="Times New Roman" pitchFamily="18" charset="0"/>
                    <a:cs typeface="Times New Roman" pitchFamily="18" charset="0"/>
                  </a:rPr>
                  <a:t>5.</a:t>
                </a:r>
                <a:r>
                  <a:rPr lang="zh-TW" altLang="en-US" sz="23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23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23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2300">
                            <a:latin typeface="Cambria Math"/>
                          </a:rPr>
                          <m:t>max</m:t>
                        </m:r>
                        <m:r>
                          <a:rPr lang="zh-TW" altLang="en-US" sz="2300">
                            <a:latin typeface="Cambria Math"/>
                          </a:rPr>
                          <m:t>[</m:t>
                        </m:r>
                        <m:d>
                          <m:d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zh-TW" altLang="en-US" sz="2300">
                                <a:latin typeface="Cambria Math"/>
                              </a:rPr>
                              <m:t>1−</m:t>
                            </m:r>
                            <m:r>
                              <a:rPr lang="zh-TW" altLang="en-US" sz="23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  <m:r>
                          <a:rPr lang="en-US" altLang="zh-TW" sz="2300" b="0" i="1" smtClean="0">
                            <a:latin typeface="Cambria Math"/>
                          </a:rPr>
                          <m:t>𝐿</m:t>
                        </m:r>
                        <m:r>
                          <a:rPr lang="zh-TW" altLang="en-US" sz="2300">
                            <a:latin typeface="Cambria Math"/>
                          </a:rPr>
                          <m:t>(</m:t>
                        </m:r>
                        <m:r>
                          <a:rPr lang="zh-TW" altLang="en-US" sz="2300" i="1">
                            <a:latin typeface="Cambria Math"/>
                          </a:rPr>
                          <m:t>𝑡</m:t>
                        </m:r>
                        <m:r>
                          <a:rPr lang="zh-TW" altLang="en-US" sz="2300">
                            <a:latin typeface="Cambria Math"/>
                          </a:rPr>
                          <m:t>)−(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23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23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2300" i="1">
                            <a:latin typeface="Cambria Math"/>
                          </a:rPr>
                          <m:t>𝑇</m:t>
                        </m:r>
                        <m:r>
                          <a:rPr lang="zh-TW" altLang="en-US" sz="2300">
                            <a:latin typeface="Cambria Math"/>
                          </a:rPr>
                          <m:t>),0]</m:t>
                        </m:r>
                        <m:sSup>
                          <m:sSup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23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2300" i="1">
                                <a:latin typeface="Cambria Math"/>
                              </a:rPr>
                              <m:t>𝑟𝑡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23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3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2300" i="1">
                                    <a:latin typeface="Cambria Math"/>
                                  </a:rPr>
                                </m:ctrlPr>
                              </m:dPr>
                              <m:e>
                                <m:limLow>
                                  <m:limLowPr>
                                    <m:ctrlPr>
                                      <a:rPr lang="zh-TW" altLang="en-US" sz="2300" i="1">
                                        <a:latin typeface="Cambria Math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TW" altLang="en-US" sz="2300">
                                        <a:latin typeface="Cambria Math"/>
                                      </a:rPr>
                                      <m:t>min</m:t>
                                    </m:r>
                                  </m:e>
                                  <m:lim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0≤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zh-TW" altLang="en-US" sz="2300">
                                        <a:latin typeface="Cambria Math"/>
                                      </a:rPr>
                                      <m:t>≤</m:t>
                                    </m:r>
                                    <m:r>
                                      <a:rPr lang="zh-TW" altLang="en-US" sz="2300" i="1">
                                        <a:latin typeface="Cambria Math"/>
                                      </a:rPr>
                                      <m:t>𝑇</m:t>
                                    </m:r>
                                  </m:lim>
                                </m:limLow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)≤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23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zh-TW" altLang="en-US" sz="2300">
                                    <a:latin typeface="Cambria Math"/>
                                  </a:rPr>
                                  <m:t>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23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600200"/>
                <a:ext cx="9011344" cy="4525963"/>
              </a:xfrm>
              <a:blipFill rotWithShape="1">
                <a:blip r:embed="rId2"/>
                <a:stretch>
                  <a:fillRect l="-1217" t="-8625" r="-82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Black and Cox:(SB+RE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4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Recall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以公司債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及反轉可替換債券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舉債，且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的債券標的為發行公司股票，在加入稅盾後的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Merton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Black and Cox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模型下，找出公司的最適舉債面額。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主要參數假設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SB: Face value=D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Coupon rate=C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RE: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Face value=D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Coupon rate=C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823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 smtClean="0"/>
              <a:t>Merton(SB+RE):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770712" y="799837"/>
            <a:ext cx="6409929" cy="53178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324657" y="47248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94648" y="17008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364217" y="2927639"/>
            <a:ext cx="36004" cy="31900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369121" y="6285844"/>
            <a:ext cx="3787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)(C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+C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644792" y="3251058"/>
            <a:ext cx="16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+C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770712" y="4913585"/>
            <a:ext cx="2629509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673852" y="4578491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左大括弧 36"/>
          <p:cNvSpPr/>
          <p:nvPr/>
        </p:nvSpPr>
        <p:spPr>
          <a:xfrm>
            <a:off x="3217524" y="2940012"/>
            <a:ext cx="58908" cy="9914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48" name="直線接點 47"/>
          <p:cNvCxnSpPr/>
          <p:nvPr/>
        </p:nvCxnSpPr>
        <p:spPr>
          <a:xfrm flipV="1">
            <a:off x="3364217" y="3477402"/>
            <a:ext cx="4121279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6480192" y="172813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478208" y="472891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541409" y="3931437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3761156" y="4237845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460612" y="5629889"/>
            <a:ext cx="853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SB+RE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379262" y="1268760"/>
            <a:ext cx="18002" cy="48785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379262" y="2507188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3364217" y="193494"/>
            <a:ext cx="3366374" cy="27341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字方塊 41"/>
          <p:cNvSpPr txBox="1"/>
          <p:nvPr/>
        </p:nvSpPr>
        <p:spPr>
          <a:xfrm>
            <a:off x="6478208" y="288396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117380" y="515938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278518" y="6259788"/>
            <a:ext cx="77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6053025" y="906834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4073056" y="2162473"/>
            <a:ext cx="135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mixEquity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5" name="直線接點 44"/>
          <p:cNvCxnSpPr/>
          <p:nvPr/>
        </p:nvCxnSpPr>
        <p:spPr>
          <a:xfrm>
            <a:off x="3351171" y="2940012"/>
            <a:ext cx="2037092" cy="0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/>
          <p:cNvSpPr txBox="1"/>
          <p:nvPr/>
        </p:nvSpPr>
        <p:spPr>
          <a:xfrm>
            <a:off x="4459405" y="300125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065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/>
              <a:t>Black and Cox:(SB+RE</a:t>
            </a:r>
            <a:r>
              <a:rPr lang="en-US" altLang="zh-TW" dirty="0" smtClean="0"/>
              <a:t>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直線接點 8"/>
          <p:cNvCxnSpPr/>
          <p:nvPr/>
        </p:nvCxnSpPr>
        <p:spPr>
          <a:xfrm flipV="1">
            <a:off x="1640240" y="799837"/>
            <a:ext cx="5540401" cy="46177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324657" y="47248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度線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194648" y="17008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Leverage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3364217" y="2924944"/>
            <a:ext cx="36004" cy="31926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2369121" y="6285844"/>
            <a:ext cx="3683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+(1-</a:t>
            </a:r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)(C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+C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1640240" y="4913585"/>
            <a:ext cx="1759981" cy="79283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/>
          <p:cNvSpPr txBox="1"/>
          <p:nvPr/>
        </p:nvSpPr>
        <p:spPr>
          <a:xfrm>
            <a:off x="2673852" y="4578491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48" name="直線接點 47"/>
          <p:cNvCxnSpPr/>
          <p:nvPr/>
        </p:nvCxnSpPr>
        <p:spPr>
          <a:xfrm flipV="1">
            <a:off x="3364217" y="3477402"/>
            <a:ext cx="4121279" cy="512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6480192" y="1728131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6478208" y="472891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9" name="右大括弧 48"/>
          <p:cNvSpPr/>
          <p:nvPr/>
        </p:nvSpPr>
        <p:spPr>
          <a:xfrm>
            <a:off x="3541409" y="3931437"/>
            <a:ext cx="206695" cy="9821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3761156" y="4237845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2460612" y="5629889"/>
            <a:ext cx="853452" cy="366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SB+RE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3" name="直線接點 22"/>
          <p:cNvCxnSpPr/>
          <p:nvPr/>
        </p:nvCxnSpPr>
        <p:spPr>
          <a:xfrm>
            <a:off x="5379262" y="1378896"/>
            <a:ext cx="18002" cy="47684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379262" y="2507188"/>
            <a:ext cx="2160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flipV="1">
            <a:off x="3382219" y="256050"/>
            <a:ext cx="3366374" cy="2668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6051318" y="1009564"/>
            <a:ext cx="6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TB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6478208" y="288396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117380" y="515938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4012288" y="2204864"/>
            <a:ext cx="135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mixEquity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5278518" y="6259788"/>
            <a:ext cx="77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V”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31" name="直線接點 30"/>
          <p:cNvCxnSpPr/>
          <p:nvPr/>
        </p:nvCxnSpPr>
        <p:spPr>
          <a:xfrm>
            <a:off x="1640240" y="5402813"/>
            <a:ext cx="0" cy="7397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766452" y="5402813"/>
            <a:ext cx="954144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764110" y="5728284"/>
            <a:ext cx="954144" cy="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右大括弧 38"/>
          <p:cNvSpPr/>
          <p:nvPr/>
        </p:nvSpPr>
        <p:spPr>
          <a:xfrm>
            <a:off x="1720596" y="5442187"/>
            <a:ext cx="206695" cy="2455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1823943" y="5337091"/>
            <a:ext cx="39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α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885734" y="5380289"/>
            <a:ext cx="554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BC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807620" y="5811519"/>
            <a:ext cx="91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SB+RE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1493555" y="6285844"/>
            <a:ext cx="105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DB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1644792" y="3251058"/>
            <a:ext cx="16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τ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+C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D</a:t>
            </a:r>
            <a:r>
              <a:rPr lang="en-US" altLang="zh-TW" baseline="-25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)T</a:t>
            </a:r>
            <a:endParaRPr lang="zh-TW" altLang="en-US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7" name="左大括弧 56"/>
          <p:cNvSpPr/>
          <p:nvPr/>
        </p:nvSpPr>
        <p:spPr>
          <a:xfrm>
            <a:off x="3217524" y="2941631"/>
            <a:ext cx="58908" cy="9914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cxnSp>
        <p:nvCxnSpPr>
          <p:cNvPr id="58" name="直線接點 57"/>
          <p:cNvCxnSpPr/>
          <p:nvPr/>
        </p:nvCxnSpPr>
        <p:spPr>
          <a:xfrm>
            <a:off x="3351171" y="2940012"/>
            <a:ext cx="2037092" cy="0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/>
          <p:cNvSpPr txBox="1"/>
          <p:nvPr/>
        </p:nvSpPr>
        <p:spPr>
          <a:xfrm>
            <a:off x="4644008" y="306896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RE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08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New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以公司債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(SB)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及反轉可替換債券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(RE)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舉債，且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債券標的為</a:t>
            </a:r>
            <a:r>
              <a:rPr lang="zh-TW" altLang="en-US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其他公司股票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，在加入稅盾後的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Merton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Black and Cox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模型下，找出公司的最適舉債面額。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主要參數假設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SB: Face value=D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Coupon rate=C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RE: Face value=D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Coupon rate=C</a:t>
            </a:r>
            <a:r>
              <a:rPr lang="en-US" altLang="zh-TW" baseline="-25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31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pPr algn="l"/>
            <a:r>
              <a:rPr lang="en-US" altLang="zh-TW" dirty="0" smtClean="0"/>
              <a:t>Merton(SB+RE):</a:t>
            </a:r>
            <a:endParaRPr lang="zh-TW" altLang="en-US" dirty="0"/>
          </a:p>
        </p:txBody>
      </p:sp>
      <p:cxnSp>
        <p:nvCxnSpPr>
          <p:cNvPr id="5" name="直線單箭頭接點 4"/>
          <p:cNvCxnSpPr>
            <a:endCxn id="21" idx="1"/>
          </p:cNvCxnSpPr>
          <p:nvPr/>
        </p:nvCxnSpPr>
        <p:spPr>
          <a:xfrm>
            <a:off x="555905" y="6137721"/>
            <a:ext cx="7344816" cy="9624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246657" y="4195866"/>
            <a:ext cx="3989205" cy="38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文字方塊 20"/>
          <p:cNvSpPr txBox="1"/>
          <p:nvPr/>
        </p:nvSpPr>
        <p:spPr>
          <a:xfrm>
            <a:off x="7900721" y="5824179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Asset Value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179512" y="169788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Stock Price</a:t>
            </a:r>
            <a:endParaRPr lang="zh-TW" altLang="en-US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cxnSp>
        <p:nvCxnSpPr>
          <p:cNvPr id="24" name="直線接點 23"/>
          <p:cNvCxnSpPr/>
          <p:nvPr/>
        </p:nvCxnSpPr>
        <p:spPr>
          <a:xfrm flipV="1">
            <a:off x="1640239" y="4509120"/>
            <a:ext cx="2499713" cy="16382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755576" y="4509120"/>
            <a:ext cx="7145145" cy="0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4139952" y="2132856"/>
            <a:ext cx="0" cy="2376264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5148064" y="3068959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5148064" y="4715032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Case3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1733208" y="4697232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Case4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696224" y="3068959"/>
            <a:ext cx="121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Case2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字方塊 10"/>
              <p:cNvSpPr txBox="1"/>
              <p:nvPr/>
            </p:nvSpPr>
            <p:spPr>
              <a:xfrm>
                <a:off x="179512" y="4293096"/>
                <a:ext cx="376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文字方塊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293096"/>
                <a:ext cx="376393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字方塊 13"/>
              <p:cNvSpPr txBox="1"/>
              <p:nvPr/>
            </p:nvSpPr>
            <p:spPr>
              <a:xfrm>
                <a:off x="2627784" y="1556792"/>
                <a:ext cx="40964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i="1"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latin typeface="Cambria Math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latin typeface="Cambria Math"/>
                              <a:cs typeface="Times New Roman" pitchFamily="18" charset="0"/>
                            </a:rPr>
                            <m:t>𝜏</m:t>
                          </m:r>
                        </m:e>
                      </m:d>
                      <m:d>
                        <m:d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TW">
                          <a:latin typeface="Cambria Math"/>
                          <a:cs typeface="Times New Roman" pitchFamily="18" charset="0"/>
                        </a:rPr>
                        <m:t>T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556792"/>
                <a:ext cx="409644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827584" y="6155439"/>
                <a:ext cx="3839834" cy="6579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i="1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1−</m:t>
                          </m:r>
                          <m:r>
                            <a:rPr lang="zh-TW" altLang="en-US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𝜏</m:t>
                          </m:r>
                        </m:e>
                      </m:d>
                      <m:d>
                        <m:d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TW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T</m:t>
                      </m:r>
                      <m:r>
                        <a:rPr lang="en-US" altLang="zh-TW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6155439"/>
                <a:ext cx="3839834" cy="6579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07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Case1</a:t>
                </a:r>
                <a:r>
                  <a:rPr lang="en-US" altLang="zh-TW" sz="26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Equity=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−[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:r>
                  <a:rPr lang="en-US" altLang="zh-TW" sz="2400" b="0" dirty="0" smtClean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Case2: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Equity=0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min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𝑎𝑥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e>
                    </m:d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,0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zh-TW" alt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Merton(SB+RE):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0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Case3: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0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Equity=</a:t>
                </a:r>
                <a:r>
                  <a:rPr lang="en-US" altLang="zh-TW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−[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lv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Case4: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𝜏</m:t>
                        </m:r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cs typeface="Times New Roman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Equity=0</a:t>
                </a: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SB=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min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T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400" dirty="0" smtClean="0">
                    <a:latin typeface="Times New Roman" pitchFamily="18" charset="0"/>
                    <a:cs typeface="Times New Roman" pitchFamily="18" charset="0"/>
                  </a:rPr>
                  <a:t>  RE=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m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𝑎𝑥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⁡[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1−</m:t>
                        </m:r>
                        <m:r>
                          <a:rPr lang="zh-TW" altLang="en-US" sz="2400" b="0" i="1" smtClean="0">
                            <a:latin typeface="Cambria Math"/>
                            <a:cs typeface="Times New Roman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e>
                    </m:d>
                    <m:r>
                      <a:rPr lang="en-US" altLang="zh-TW" sz="2400" b="0" i="0" smtClean="0">
                        <a:latin typeface="Cambria Math"/>
                        <a:cs typeface="Times New Roman" pitchFamily="18" charset="0"/>
                      </a:rPr>
                      <m:t>,0</m:t>
                    </m:r>
                    <m:r>
                      <a:rPr lang="en-US" altLang="zh-TW" sz="2400" b="0" i="1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en-US" altLang="zh-TW" sz="24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2291" b="-1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Merton(SB+RE):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1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600200"/>
                <a:ext cx="8363272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Equity:</a:t>
                </a: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eqArrPr>
                          <m:e>
                            <m:acc>
                              <m:accPr>
                                <m:chr m:val="̃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𝐸</m:t>
                                </m:r>
                              </m:e>
                            </m:acc>
                            <m:r>
                              <a:rPr lang="zh-TW" altLang="en-US" sz="1800">
                                <a:latin typeface="Cambria Math"/>
                              </a:rPr>
                              <m:t>{[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𝑉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)−(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+(1−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)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)]</m:t>
                            </m:r>
                            <m:sSup>
                              <m:sSup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zh-TW" altLang="en-US" sz="180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𝑟𝑇</m:t>
                                </m:r>
                              </m:sup>
                            </m:sSup>
                          </m:e>
                          <m:e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𝐼</m:t>
                                </m:r>
                              </m:e>
                              <m: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+(1−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)(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(0)</m:t>
                                    </m:r>
                                  </m:e>
                                </m:d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2.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eqArrPr>
                          <m:e>
                            <m:acc>
                              <m:accPr>
                                <m:chr m:val="̃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𝐸</m:t>
                                </m:r>
                              </m:e>
                            </m:acc>
                            <m:r>
                              <a:rPr lang="zh-TW" altLang="en-US" sz="1800">
                                <a:latin typeface="Cambria Math"/>
                              </a:rPr>
                              <m:t>{[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𝑉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)−(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+(1−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zh-TW" altLang="en-US" sz="18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zh-TW" altLang="en-US" sz="1800">
                                <a:latin typeface="Cambria Math"/>
                              </a:rPr>
                              <m:t>)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d>
                                  <m:dPr>
                                    <m:begChr m:val=""/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(0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zh-TW" altLang="en-US" sz="1800" i="1">
                                <a:latin typeface="Cambria Math"/>
                              </a:rPr>
                              <m:t>𝑆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𝑇</m:t>
                            </m:r>
                            <m:r>
                              <a:rPr lang="zh-TW" altLang="en-US" sz="1800">
                                <a:latin typeface="Cambria Math"/>
                              </a:rPr>
                              <m:t>))]</m:t>
                            </m:r>
                            <m:sSup>
                              <m:sSup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zh-TW" altLang="en-US" sz="180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𝑟𝑇</m:t>
                                </m:r>
                              </m:sup>
                            </m:sSup>
                          </m:e>
                          <m:e>
                            <m:sSub>
                              <m:sSubPr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𝐼</m:t>
                                </m:r>
                              </m:e>
                              <m: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)&gt;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+(1−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)(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  <m:t>𝐷</m:t>
                                            </m:r>
                                          </m:e>
                                          <m:sub>
                                            <m:r>
                                              <a:rPr lang="zh-TW" altLang="en-US" sz="1800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d>
                                          <m:dPr>
                                            <m:begChr m:val=""/>
                                            <m:ctrlP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zh-TW" altLang="en-US" sz="1800" i="1">
                                                <a:latin typeface="Cambria Math"/>
                                              </a:rPr>
                                              <m:t>𝑆</m:t>
                                            </m:r>
                                            <m:r>
                                              <a:rPr lang="zh-TW" altLang="en-US" sz="1800">
                                                <a:latin typeface="Cambria Math"/>
                                              </a:rPr>
                                              <m:t>(0</m:t>
                                            </m:r>
                                          </m:e>
                                        </m:d>
                                      </m:den>
                                    </m:f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),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)&lt;</m:t>
                                    </m:r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𝑆</m:t>
                                    </m:r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(0)</m:t>
                                    </m:r>
                                  </m:e>
                                </m:d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SB:</a:t>
                </a: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1.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2.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{(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3.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min</m:t>
                        </m:r>
                        <m:r>
                          <a:rPr lang="zh-TW" altLang="en-US" sz="1800">
                            <a:latin typeface="Cambria Math"/>
                          </a:rPr>
                          <m:t>[(1−</m:t>
                        </m:r>
                        <m:r>
                          <a:rPr lang="zh-TW" altLang="en-US" sz="1800" i="1">
                            <a:latin typeface="Cambria Math"/>
                          </a:rPr>
                          <m:t>𝛼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r>
                          <a:rPr lang="zh-TW" altLang="en-US" sz="1800" i="1">
                            <a:latin typeface="Cambria Math"/>
                          </a:rPr>
                          <m:t>𝑉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),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)&gt;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1800" dirty="0" smtClean="0">
                    <a:latin typeface="Times New Roman" pitchFamily="18" charset="0"/>
                    <a:cs typeface="Times New Roman" pitchFamily="18" charset="0"/>
                  </a:rPr>
                  <a:t>4.</a:t>
                </a:r>
                <a:r>
                  <a:rPr lang="zh-TW" altLang="en-US" sz="18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zh-TW" altLang="en-US" sz="18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𝐸</m:t>
                            </m:r>
                          </m:e>
                        </m:acc>
                        <m:r>
                          <a:rPr lang="zh-TW" altLang="en-US" sz="1800">
                            <a:latin typeface="Cambria Math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zh-TW" altLang="en-US" sz="1800">
                            <a:latin typeface="Cambria Math"/>
                          </a:rPr>
                          <m:t>min</m:t>
                        </m:r>
                        <m:r>
                          <a:rPr lang="zh-TW" altLang="en-US" sz="1800">
                            <a:latin typeface="Cambria Math"/>
                          </a:rPr>
                          <m:t>[(1−</m:t>
                        </m:r>
                        <m:r>
                          <a:rPr lang="zh-TW" altLang="en-US" sz="1800" i="1">
                            <a:latin typeface="Cambria Math"/>
                          </a:rPr>
                          <m:t>𝛼</m:t>
                        </m:r>
                        <m:r>
                          <a:rPr lang="zh-TW" altLang="en-US" sz="1800">
                            <a:latin typeface="Cambria Math"/>
                          </a:rPr>
                          <m:t>)</m:t>
                        </m:r>
                        <m:r>
                          <a:rPr lang="zh-TW" altLang="en-US" sz="1800" i="1">
                            <a:latin typeface="Cambria Math"/>
                          </a:rPr>
                          <m:t>𝑉</m:t>
                        </m:r>
                        <m:r>
                          <a:rPr lang="zh-TW" altLang="en-US" sz="1800">
                            <a:latin typeface="Cambria Math"/>
                          </a:rPr>
                          <m:t>(</m:t>
                        </m:r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),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zh-TW" altLang="en-US" sz="18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zh-TW" altLang="en-US" sz="1800" i="1">
                            <a:latin typeface="Cambria Math"/>
                          </a:rPr>
                          <m:t>𝑇</m:t>
                        </m:r>
                        <m:r>
                          <a:rPr lang="zh-TW" altLang="en-US" sz="1800">
                            <a:latin typeface="Cambria Math"/>
                          </a:rPr>
                          <m:t>]</m:t>
                        </m:r>
                        <m:sSup>
                          <m:sSup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zh-TW" altLang="en-US" sz="180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1800" i="1">
                                <a:latin typeface="Cambria Math"/>
                              </a:rPr>
                              <m:t>𝑟𝑇</m:t>
                            </m:r>
                          </m:sup>
                        </m:sSup>
                        <m:sSub>
                          <m:sSubPr>
                            <m:ctrlPr>
                              <a:rPr lang="zh-TW" altLang="en-US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d>
                              <m:dPr>
                                <m:begChr m:val="{"/>
                                <m:endChr m:val="}"/>
                                <m:ctrlPr>
                                  <a:rPr lang="zh-TW" altLang="en-US" sz="1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𝑉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+(1−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)(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zh-TW" altLang="en-US" sz="180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TW" altLang="en-US" sz="180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zh-TW" altLang="en-US" sz="18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zh-TW" altLang="en-US" sz="18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TW" altLang="en-US" sz="1800" i="1">
                                            <a:latin typeface="Cambria Math"/>
                                          </a:rPr>
                                          <m:t>𝑆</m:t>
                                        </m:r>
                                        <m:r>
                                          <a:rPr lang="zh-TW" altLang="en-US" sz="1800">
                                            <a:latin typeface="Cambria Math"/>
                                          </a:rPr>
                                          <m:t>(0</m:t>
                                        </m:r>
                                      </m:e>
                                    </m:d>
                                  </m:den>
                                </m:f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),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)&lt;</m:t>
                                </m:r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𝑆</m:t>
                                </m:r>
                                <m:r>
                                  <a:rPr lang="zh-TW" altLang="en-US" sz="1800">
                                    <a:latin typeface="Cambria Math"/>
                                  </a:rPr>
                                  <m:t>(0)</m:t>
                                </m:r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en-US" altLang="zh-TW" sz="18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600200"/>
                <a:ext cx="8363272" cy="4525963"/>
              </a:xfrm>
              <a:blipFill rotWithShape="1">
                <a:blip r:embed="rId2"/>
                <a:stretch>
                  <a:fillRect l="-1822" t="-2965" r="-9985" b="-253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29536" y="85651"/>
            <a:ext cx="8229600" cy="11430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Merton(SB+RE): at time T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34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4180</Words>
  <Application>Microsoft Office PowerPoint</Application>
  <PresentationFormat>如螢幕大小 (4:3)</PresentationFormat>
  <Paragraphs>150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Office 佈景主題</vt:lpstr>
      <vt:lpstr>論文進度報告</vt:lpstr>
      <vt:lpstr>Recall</vt:lpstr>
      <vt:lpstr>Merton(SB+RE):</vt:lpstr>
      <vt:lpstr>Black and Cox:(SB+RE):</vt:lpstr>
      <vt:lpstr>New</vt:lpstr>
      <vt:lpstr>Merton(SB+RE):</vt:lpstr>
      <vt:lpstr>Merton(SB+RE): at time T</vt:lpstr>
      <vt:lpstr>Merton(SB+RE): at time T</vt:lpstr>
      <vt:lpstr>Merton(SB+RE): at time T</vt:lpstr>
      <vt:lpstr>Merton(SB+RE): at time T</vt:lpstr>
      <vt:lpstr>Black and Cox:(SB+RE):</vt:lpstr>
      <vt:lpstr>Black and Cox:(SB+RE): at time T</vt:lpstr>
      <vt:lpstr>PowerPoint 簡報</vt:lpstr>
      <vt:lpstr>Black and Cox:(SB+RE): at time T</vt:lpstr>
      <vt:lpstr>PowerPoint 簡報</vt:lpstr>
      <vt:lpstr>Black and Cox:(SB+RE): at time 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論文進度報告</dc:title>
  <dc:creator>jazzn</dc:creator>
  <cp:lastModifiedBy>jazzn</cp:lastModifiedBy>
  <cp:revision>17</cp:revision>
  <dcterms:created xsi:type="dcterms:W3CDTF">2012-05-08T21:48:32Z</dcterms:created>
  <dcterms:modified xsi:type="dcterms:W3CDTF">2012-05-10T03:56:30Z</dcterms:modified>
</cp:coreProperties>
</file>