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3" r:id="rId4"/>
    <p:sldId id="261" r:id="rId5"/>
    <p:sldId id="281" r:id="rId6"/>
    <p:sldId id="260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7" r:id="rId18"/>
    <p:sldId id="274" r:id="rId19"/>
    <p:sldId id="280" r:id="rId20"/>
    <p:sldId id="282" r:id="rId21"/>
    <p:sldId id="283" r:id="rId22"/>
    <p:sldId id="296" r:id="rId23"/>
    <p:sldId id="284" r:id="rId24"/>
    <p:sldId id="285" r:id="rId25"/>
    <p:sldId id="287" r:id="rId26"/>
    <p:sldId id="288" r:id="rId27"/>
    <p:sldId id="289" r:id="rId28"/>
    <p:sldId id="290" r:id="rId29"/>
    <p:sldId id="291" r:id="rId30"/>
    <p:sldId id="292" r:id="rId31"/>
    <p:sldId id="295" r:id="rId32"/>
    <p:sldId id="293" r:id="rId33"/>
    <p:sldId id="294" r:id="rId3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F14D-2E56-49B5-9D45-72C700CFCBA5}" type="datetimeFigureOut">
              <a:rPr lang="zh-TW" altLang="en-US" smtClean="0"/>
              <a:t>2012/3/15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FDA7-5940-49F6-BCAD-A89391FCE0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269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F14D-2E56-49B5-9D45-72C700CFCBA5}" type="datetimeFigureOut">
              <a:rPr lang="zh-TW" altLang="en-US" smtClean="0"/>
              <a:t>2012/3/15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FDA7-5940-49F6-BCAD-A89391FCE0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6157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F14D-2E56-49B5-9D45-72C700CFCBA5}" type="datetimeFigureOut">
              <a:rPr lang="zh-TW" altLang="en-US" smtClean="0"/>
              <a:t>2012/3/15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FDA7-5940-49F6-BCAD-A89391FCE0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1897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F14D-2E56-49B5-9D45-72C700CFCBA5}" type="datetimeFigureOut">
              <a:rPr lang="zh-TW" altLang="en-US" smtClean="0"/>
              <a:t>2012/3/15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FDA7-5940-49F6-BCAD-A89391FCE0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776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F14D-2E56-49B5-9D45-72C700CFCBA5}" type="datetimeFigureOut">
              <a:rPr lang="zh-TW" altLang="en-US" smtClean="0"/>
              <a:t>2012/3/15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FDA7-5940-49F6-BCAD-A89391FCE0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7975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F14D-2E56-49B5-9D45-72C700CFCBA5}" type="datetimeFigureOut">
              <a:rPr lang="zh-TW" altLang="en-US" smtClean="0"/>
              <a:t>2012/3/15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FDA7-5940-49F6-BCAD-A89391FCE0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4651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F14D-2E56-49B5-9D45-72C700CFCBA5}" type="datetimeFigureOut">
              <a:rPr lang="zh-TW" altLang="en-US" smtClean="0"/>
              <a:t>2012/3/15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FDA7-5940-49F6-BCAD-A89391FCE0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5658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F14D-2E56-49B5-9D45-72C700CFCBA5}" type="datetimeFigureOut">
              <a:rPr lang="zh-TW" altLang="en-US" smtClean="0"/>
              <a:t>2012/3/15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FDA7-5940-49F6-BCAD-A89391FCE0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035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F14D-2E56-49B5-9D45-72C700CFCBA5}" type="datetimeFigureOut">
              <a:rPr lang="zh-TW" altLang="en-US" smtClean="0"/>
              <a:t>2012/3/15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FDA7-5940-49F6-BCAD-A89391FCE0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5031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F14D-2E56-49B5-9D45-72C700CFCBA5}" type="datetimeFigureOut">
              <a:rPr lang="zh-TW" altLang="en-US" smtClean="0"/>
              <a:t>2012/3/15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FDA7-5940-49F6-BCAD-A89391FCE0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5549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F14D-2E56-49B5-9D45-72C700CFCBA5}" type="datetimeFigureOut">
              <a:rPr lang="zh-TW" altLang="en-US" smtClean="0"/>
              <a:t>2012/3/15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FDA7-5940-49F6-BCAD-A89391FCE0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5327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CF14D-2E56-49B5-9D45-72C700CFCBA5}" type="datetimeFigureOut">
              <a:rPr lang="zh-TW" altLang="en-US" smtClean="0"/>
              <a:t>2012/3/15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CFDA7-5940-49F6-BCAD-A89391FCE0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9979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論文進度報告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         </a:t>
            </a: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指導教授  戴天時 博士</a:t>
            </a:r>
            <a:r>
              <a:rPr lang="en-US" altLang="zh-TW" sz="2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en-US" altLang="zh-TW" sz="2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             </a:t>
            </a:r>
            <a:r>
              <a:rPr lang="en-US" altLang="zh-TW" sz="2800" dirty="0" err="1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學生</a:t>
            </a:r>
            <a:r>
              <a:rPr lang="en-US" altLang="zh-TW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鄭傑仁</a:t>
            </a:r>
            <a:r>
              <a:rPr lang="en-US" altLang="zh-TW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                    </a:t>
            </a:r>
            <a:endParaRPr lang="zh-TW" altLang="en-US" sz="2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1965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9536" y="85651"/>
            <a:ext cx="8229600" cy="1143000"/>
          </a:xfrm>
        </p:spPr>
        <p:txBody>
          <a:bodyPr/>
          <a:lstStyle/>
          <a:p>
            <a:pPr algn="l"/>
            <a:r>
              <a:rPr lang="en-US" altLang="zh-TW" dirty="0" smtClean="0"/>
              <a:t>Merton(SB+RE):</a:t>
            </a:r>
            <a:endParaRPr lang="zh-TW" altLang="en-US" dirty="0"/>
          </a:p>
        </p:txBody>
      </p:sp>
      <p:cxnSp>
        <p:nvCxnSpPr>
          <p:cNvPr id="5" name="直線單箭頭接點 4"/>
          <p:cNvCxnSpPr>
            <a:endCxn id="21" idx="1"/>
          </p:cNvCxnSpPr>
          <p:nvPr/>
        </p:nvCxnSpPr>
        <p:spPr>
          <a:xfrm>
            <a:off x="555905" y="6137721"/>
            <a:ext cx="7344816" cy="9624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246657" y="4195866"/>
            <a:ext cx="3989205" cy="38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直線接點 8"/>
          <p:cNvCxnSpPr/>
          <p:nvPr/>
        </p:nvCxnSpPr>
        <p:spPr>
          <a:xfrm flipV="1">
            <a:off x="770712" y="799837"/>
            <a:ext cx="6409929" cy="53178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7324657" y="472485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45</a:t>
            </a:r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度線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194648" y="170080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Leverage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7900721" y="5824179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Asset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22" name="直線接點 21"/>
          <p:cNvCxnSpPr/>
          <p:nvPr/>
        </p:nvCxnSpPr>
        <p:spPr>
          <a:xfrm>
            <a:off x="3364217" y="3477402"/>
            <a:ext cx="36004" cy="26402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2369121" y="6285844"/>
            <a:ext cx="1814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D1+(1-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)C1D1T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7" name="直線接點 26"/>
          <p:cNvCxnSpPr/>
          <p:nvPr/>
        </p:nvCxnSpPr>
        <p:spPr>
          <a:xfrm flipV="1">
            <a:off x="3364217" y="1859632"/>
            <a:ext cx="1993240" cy="161777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/>
          <p:cNvSpPr txBox="1"/>
          <p:nvPr/>
        </p:nvSpPr>
        <p:spPr>
          <a:xfrm>
            <a:off x="2396277" y="3507106"/>
            <a:ext cx="782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CDT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34" name="直線接點 33"/>
          <p:cNvCxnSpPr/>
          <p:nvPr/>
        </p:nvCxnSpPr>
        <p:spPr>
          <a:xfrm flipV="1">
            <a:off x="770712" y="4913585"/>
            <a:ext cx="2629509" cy="122413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/>
          <p:cNvSpPr txBox="1"/>
          <p:nvPr/>
        </p:nvSpPr>
        <p:spPr>
          <a:xfrm>
            <a:off x="2673852" y="4578491"/>
            <a:ext cx="55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BC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左大括弧 36"/>
          <p:cNvSpPr/>
          <p:nvPr/>
        </p:nvSpPr>
        <p:spPr>
          <a:xfrm>
            <a:off x="3158616" y="3494743"/>
            <a:ext cx="155448" cy="43669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cxnSp>
        <p:nvCxnSpPr>
          <p:cNvPr id="48" name="直線接點 47"/>
          <p:cNvCxnSpPr/>
          <p:nvPr/>
        </p:nvCxnSpPr>
        <p:spPr>
          <a:xfrm flipV="1">
            <a:off x="3364217" y="3477402"/>
            <a:ext cx="4121279" cy="51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6480192" y="1728131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6478208" y="472891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SB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9" name="右大括弧 48"/>
          <p:cNvSpPr/>
          <p:nvPr/>
        </p:nvSpPr>
        <p:spPr>
          <a:xfrm>
            <a:off x="3541409" y="3931437"/>
            <a:ext cx="206695" cy="98214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53" name="文字方塊 52"/>
          <p:cNvSpPr txBox="1"/>
          <p:nvPr/>
        </p:nvSpPr>
        <p:spPr>
          <a:xfrm>
            <a:off x="3761156" y="4237845"/>
            <a:ext cx="39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2602970" y="5629889"/>
            <a:ext cx="711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SB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5" name="文字方塊 54"/>
          <p:cNvSpPr txBox="1"/>
          <p:nvPr/>
        </p:nvSpPr>
        <p:spPr>
          <a:xfrm>
            <a:off x="4344806" y="2508706"/>
            <a:ext cx="69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TB1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3" name="直線接點 22"/>
          <p:cNvCxnSpPr/>
          <p:nvPr/>
        </p:nvCxnSpPr>
        <p:spPr>
          <a:xfrm>
            <a:off x="5379262" y="1560567"/>
            <a:ext cx="18002" cy="45867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5379262" y="2507188"/>
            <a:ext cx="21602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/>
          <p:nvPr/>
        </p:nvCxnSpPr>
        <p:spPr>
          <a:xfrm flipV="1">
            <a:off x="5357457" y="439797"/>
            <a:ext cx="1391136" cy="112652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字方塊 40"/>
          <p:cNvSpPr txBox="1"/>
          <p:nvPr/>
        </p:nvSpPr>
        <p:spPr>
          <a:xfrm>
            <a:off x="6051318" y="1009564"/>
            <a:ext cx="69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TB2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6478208" y="288396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RE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4117380" y="515938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SB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4209739" y="3089407"/>
            <a:ext cx="135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mixEquity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5278518" y="6259788"/>
            <a:ext cx="774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V”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528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416222"/>
            <a:ext cx="8229600" cy="5721499"/>
          </a:xfrm>
        </p:spPr>
        <p:txBody>
          <a:bodyPr/>
          <a:lstStyle/>
          <a:p>
            <a:r>
              <a:rPr lang="en-US" altLang="zh-TW" dirty="0" smtClean="0"/>
              <a:t>VL=D+E,</a:t>
            </a:r>
            <a:r>
              <a:rPr lang="zh-TW" altLang="en-US" dirty="0" smtClean="0"/>
              <a:t> </a:t>
            </a:r>
            <a:r>
              <a:rPr lang="en-US" altLang="zh-TW" dirty="0" smtClean="0"/>
              <a:t>Equity</a:t>
            </a:r>
            <a:r>
              <a:rPr lang="zh-TW" altLang="en-US" dirty="0" smtClean="0"/>
              <a:t>部分</a:t>
            </a:r>
            <a:endParaRPr lang="zh-TW" altLang="en-US" dirty="0"/>
          </a:p>
        </p:txBody>
      </p:sp>
      <p:cxnSp>
        <p:nvCxnSpPr>
          <p:cNvPr id="5" name="直線接點 4"/>
          <p:cNvCxnSpPr/>
          <p:nvPr/>
        </p:nvCxnSpPr>
        <p:spPr>
          <a:xfrm flipV="1">
            <a:off x="732456" y="1132338"/>
            <a:ext cx="1516470" cy="123900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 flipV="1">
            <a:off x="747984" y="2780928"/>
            <a:ext cx="1893653" cy="353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1635198" y="2169413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向右箭號 36"/>
          <p:cNvSpPr/>
          <p:nvPr/>
        </p:nvSpPr>
        <p:spPr>
          <a:xfrm>
            <a:off x="3419872" y="4295546"/>
            <a:ext cx="583039" cy="5278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7359238" y="315853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45</a:t>
            </a:r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度線</a:t>
            </a:r>
          </a:p>
        </p:txBody>
      </p:sp>
      <p:grpSp>
        <p:nvGrpSpPr>
          <p:cNvPr id="15" name="群組 14"/>
          <p:cNvGrpSpPr/>
          <p:nvPr/>
        </p:nvGrpSpPr>
        <p:grpSpPr>
          <a:xfrm>
            <a:off x="4624964" y="3356992"/>
            <a:ext cx="3275757" cy="2236552"/>
            <a:chOff x="3779442" y="2768164"/>
            <a:chExt cx="4121279" cy="2825380"/>
          </a:xfrm>
        </p:grpSpPr>
        <p:cxnSp>
          <p:nvCxnSpPr>
            <p:cNvPr id="44" name="直線接點 43"/>
            <p:cNvCxnSpPr/>
            <p:nvPr/>
          </p:nvCxnSpPr>
          <p:spPr>
            <a:xfrm flipV="1">
              <a:off x="3779442" y="2768164"/>
              <a:ext cx="3440031" cy="282025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/>
            <p:cNvCxnSpPr/>
            <p:nvPr/>
          </p:nvCxnSpPr>
          <p:spPr>
            <a:xfrm flipV="1">
              <a:off x="3779442" y="5588415"/>
              <a:ext cx="4121279" cy="512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接點 59"/>
            <p:cNvCxnSpPr/>
            <p:nvPr/>
          </p:nvCxnSpPr>
          <p:spPr>
            <a:xfrm>
              <a:off x="5803488" y="3896282"/>
              <a:ext cx="0" cy="169726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文字方塊 67"/>
            <p:cNvSpPr txBox="1"/>
            <p:nvPr/>
          </p:nvSpPr>
          <p:spPr>
            <a:xfrm>
              <a:off x="4256373" y="5034248"/>
              <a:ext cx="1901580" cy="4665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err="1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mixEquity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70" name="直線接點 69"/>
            <p:cNvCxnSpPr/>
            <p:nvPr/>
          </p:nvCxnSpPr>
          <p:spPr>
            <a:xfrm flipV="1">
              <a:off x="5803488" y="3898285"/>
              <a:ext cx="2097233" cy="512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文字方塊 74"/>
          <p:cNvSpPr txBox="1"/>
          <p:nvPr/>
        </p:nvSpPr>
        <p:spPr>
          <a:xfrm>
            <a:off x="604672" y="2973873"/>
            <a:ext cx="633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V”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8" name="文字方塊 77"/>
          <p:cNvSpPr txBox="1"/>
          <p:nvPr/>
        </p:nvSpPr>
        <p:spPr>
          <a:xfrm>
            <a:off x="3643692" y="5639424"/>
            <a:ext cx="1814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D1+(1-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)C1D1T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396639" y="3817262"/>
            <a:ext cx="2191412" cy="1747549"/>
            <a:chOff x="396639" y="3817262"/>
            <a:chExt cx="2191412" cy="1747549"/>
          </a:xfrm>
        </p:grpSpPr>
        <p:grpSp>
          <p:nvGrpSpPr>
            <p:cNvPr id="2" name="群組 1"/>
            <p:cNvGrpSpPr/>
            <p:nvPr/>
          </p:nvGrpSpPr>
          <p:grpSpPr>
            <a:xfrm>
              <a:off x="878138" y="3821519"/>
              <a:ext cx="1709913" cy="1239003"/>
              <a:chOff x="764400" y="3213601"/>
              <a:chExt cx="1709913" cy="1239003"/>
            </a:xfrm>
          </p:grpSpPr>
          <p:grpSp>
            <p:nvGrpSpPr>
              <p:cNvPr id="32" name="群組 31"/>
              <p:cNvGrpSpPr/>
              <p:nvPr/>
            </p:nvGrpSpPr>
            <p:grpSpPr>
              <a:xfrm>
                <a:off x="764400" y="3213601"/>
                <a:ext cx="1518424" cy="1239003"/>
                <a:chOff x="3688201" y="1354443"/>
                <a:chExt cx="2238779" cy="1799794"/>
              </a:xfrm>
            </p:grpSpPr>
            <p:cxnSp>
              <p:nvCxnSpPr>
                <p:cNvPr id="33" name="直線接點 32"/>
                <p:cNvCxnSpPr/>
                <p:nvPr/>
              </p:nvCxnSpPr>
              <p:spPr>
                <a:xfrm flipV="1">
                  <a:off x="3691081" y="1354443"/>
                  <a:ext cx="2235899" cy="1799794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線接點 33"/>
                <p:cNvCxnSpPr/>
                <p:nvPr/>
              </p:nvCxnSpPr>
              <p:spPr>
                <a:xfrm flipV="1">
                  <a:off x="3688201" y="3143688"/>
                  <a:ext cx="2238778" cy="5131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5" name="文字方塊 34"/>
              <p:cNvSpPr txBox="1"/>
              <p:nvPr/>
            </p:nvSpPr>
            <p:spPr>
              <a:xfrm>
                <a:off x="1122513" y="4071294"/>
                <a:ext cx="1351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err="1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mixEquity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  <p:sp>
          <p:nvSpPr>
            <p:cNvPr id="77" name="文字方塊 76"/>
            <p:cNvSpPr txBox="1"/>
            <p:nvPr/>
          </p:nvSpPr>
          <p:spPr>
            <a:xfrm>
              <a:off x="396639" y="5195479"/>
              <a:ext cx="18146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D1+(1-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)C1D1T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80" name="直線接點 79"/>
            <p:cNvCxnSpPr/>
            <p:nvPr/>
          </p:nvCxnSpPr>
          <p:spPr>
            <a:xfrm>
              <a:off x="2396562" y="3817262"/>
              <a:ext cx="0" cy="124682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直線接點 25"/>
          <p:cNvCxnSpPr/>
          <p:nvPr/>
        </p:nvCxnSpPr>
        <p:spPr>
          <a:xfrm>
            <a:off x="747984" y="2356186"/>
            <a:ext cx="0" cy="42827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6122806" y="5639424"/>
            <a:ext cx="633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V”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1636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1" grpId="0"/>
      <p:bldP spid="7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416222"/>
            <a:ext cx="8229600" cy="5721499"/>
          </a:xfrm>
        </p:spPr>
        <p:txBody>
          <a:bodyPr/>
          <a:lstStyle/>
          <a:p>
            <a:r>
              <a:rPr lang="en-US" altLang="zh-TW" dirty="0" smtClean="0"/>
              <a:t>VL=D+E,</a:t>
            </a:r>
            <a:r>
              <a:rPr lang="zh-TW" altLang="en-US" dirty="0" smtClean="0"/>
              <a:t> </a:t>
            </a:r>
            <a:r>
              <a:rPr lang="en-US" altLang="zh-TW" dirty="0" smtClean="0"/>
              <a:t>Debt</a:t>
            </a:r>
            <a:r>
              <a:rPr lang="zh-TW" altLang="en-US" dirty="0" smtClean="0"/>
              <a:t>部分</a:t>
            </a:r>
            <a:endParaRPr lang="zh-TW" altLang="en-US" dirty="0"/>
          </a:p>
        </p:txBody>
      </p:sp>
      <p:sp>
        <p:nvSpPr>
          <p:cNvPr id="97" name="文字方塊 96"/>
          <p:cNvSpPr txBox="1"/>
          <p:nvPr/>
        </p:nvSpPr>
        <p:spPr>
          <a:xfrm>
            <a:off x="2163880" y="5347359"/>
            <a:ext cx="2055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D1+(1-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)C1D1T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0" name="文字方塊 99"/>
          <p:cNvSpPr txBox="1"/>
          <p:nvPr/>
        </p:nvSpPr>
        <p:spPr>
          <a:xfrm>
            <a:off x="3008645" y="4513041"/>
            <a:ext cx="915972" cy="32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105" name="群組 104"/>
          <p:cNvGrpSpPr/>
          <p:nvPr/>
        </p:nvGrpSpPr>
        <p:grpSpPr>
          <a:xfrm>
            <a:off x="364035" y="4136508"/>
            <a:ext cx="3313003" cy="1089567"/>
            <a:chOff x="364035" y="4501847"/>
            <a:chExt cx="3313003" cy="1089567"/>
          </a:xfrm>
        </p:grpSpPr>
        <p:cxnSp>
          <p:nvCxnSpPr>
            <p:cNvPr id="95" name="直線單箭頭接點 94"/>
            <p:cNvCxnSpPr/>
            <p:nvPr/>
          </p:nvCxnSpPr>
          <p:spPr>
            <a:xfrm>
              <a:off x="364035" y="5573830"/>
              <a:ext cx="3313003" cy="17584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線接點 95"/>
            <p:cNvCxnSpPr/>
            <p:nvPr/>
          </p:nvCxnSpPr>
          <p:spPr>
            <a:xfrm>
              <a:off x="2624406" y="4519432"/>
              <a:ext cx="15370" cy="105439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線接點 97"/>
            <p:cNvCxnSpPr/>
            <p:nvPr/>
          </p:nvCxnSpPr>
          <p:spPr>
            <a:xfrm flipV="1">
              <a:off x="371720" y="4501847"/>
              <a:ext cx="2268056" cy="1071983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右大括弧 98"/>
            <p:cNvSpPr/>
            <p:nvPr/>
          </p:nvSpPr>
          <p:spPr>
            <a:xfrm>
              <a:off x="2719284" y="4610057"/>
              <a:ext cx="176470" cy="860072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01" name="文字方塊 100"/>
            <p:cNvSpPr txBox="1"/>
            <p:nvPr/>
          </p:nvSpPr>
          <p:spPr>
            <a:xfrm>
              <a:off x="1928365" y="5146703"/>
              <a:ext cx="10802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SB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4716016" y="1281149"/>
            <a:ext cx="3440563" cy="1859098"/>
            <a:chOff x="3205685" y="3159366"/>
            <a:chExt cx="5197226" cy="3486282"/>
          </a:xfrm>
        </p:grpSpPr>
        <p:cxnSp>
          <p:nvCxnSpPr>
            <p:cNvPr id="33" name="直線單箭頭接點 32"/>
            <p:cNvCxnSpPr/>
            <p:nvPr/>
          </p:nvCxnSpPr>
          <p:spPr>
            <a:xfrm flipV="1">
              <a:off x="3726988" y="5814558"/>
              <a:ext cx="3487694" cy="2008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字方塊 33"/>
            <p:cNvSpPr txBox="1"/>
            <p:nvPr/>
          </p:nvSpPr>
          <p:spPr>
            <a:xfrm>
              <a:off x="7250782" y="5306725"/>
              <a:ext cx="11521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35" name="直線接點 34"/>
            <p:cNvCxnSpPr/>
            <p:nvPr/>
          </p:nvCxnSpPr>
          <p:spPr>
            <a:xfrm>
              <a:off x="3763088" y="3171577"/>
              <a:ext cx="0" cy="262289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字方塊 35"/>
            <p:cNvSpPr txBox="1"/>
            <p:nvPr/>
          </p:nvSpPr>
          <p:spPr>
            <a:xfrm>
              <a:off x="3205685" y="5953056"/>
              <a:ext cx="3167569" cy="69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D1+(1-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)C1D1T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37" name="直線接點 36"/>
            <p:cNvCxnSpPr/>
            <p:nvPr/>
          </p:nvCxnSpPr>
          <p:spPr>
            <a:xfrm>
              <a:off x="3726988" y="3159366"/>
              <a:ext cx="2940481" cy="1221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字方塊 37"/>
            <p:cNvSpPr txBox="1"/>
            <p:nvPr/>
          </p:nvSpPr>
          <p:spPr>
            <a:xfrm>
              <a:off x="5479433" y="4474356"/>
              <a:ext cx="1152129" cy="69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SB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9" name="群組 68"/>
          <p:cNvGrpSpPr/>
          <p:nvPr/>
        </p:nvGrpSpPr>
        <p:grpSpPr>
          <a:xfrm>
            <a:off x="864577" y="1281149"/>
            <a:ext cx="3095460" cy="1489766"/>
            <a:chOff x="3726988" y="3159366"/>
            <a:chExt cx="4675923" cy="2793690"/>
          </a:xfrm>
        </p:grpSpPr>
        <p:cxnSp>
          <p:nvCxnSpPr>
            <p:cNvPr id="55" name="直線單箭頭接點 54"/>
            <p:cNvCxnSpPr/>
            <p:nvPr/>
          </p:nvCxnSpPr>
          <p:spPr>
            <a:xfrm flipV="1">
              <a:off x="3726988" y="5814558"/>
              <a:ext cx="3487694" cy="2008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文字方塊 55"/>
            <p:cNvSpPr txBox="1"/>
            <p:nvPr/>
          </p:nvSpPr>
          <p:spPr>
            <a:xfrm>
              <a:off x="7250782" y="5306725"/>
              <a:ext cx="11521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57" name="直線接點 56"/>
            <p:cNvCxnSpPr/>
            <p:nvPr/>
          </p:nvCxnSpPr>
          <p:spPr>
            <a:xfrm>
              <a:off x="3763088" y="3171577"/>
              <a:ext cx="0" cy="262289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接點 62"/>
            <p:cNvCxnSpPr/>
            <p:nvPr/>
          </p:nvCxnSpPr>
          <p:spPr>
            <a:xfrm>
              <a:off x="3726988" y="3159366"/>
              <a:ext cx="2940481" cy="1221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文字方塊 63"/>
            <p:cNvSpPr txBox="1"/>
            <p:nvPr/>
          </p:nvSpPr>
          <p:spPr>
            <a:xfrm>
              <a:off x="5479433" y="4474356"/>
              <a:ext cx="1152129" cy="69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RE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40" name="文字方塊 39"/>
          <p:cNvSpPr txBox="1"/>
          <p:nvPr/>
        </p:nvSpPr>
        <p:spPr>
          <a:xfrm>
            <a:off x="683568" y="2770915"/>
            <a:ext cx="633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V”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39" name="群組 38"/>
          <p:cNvGrpSpPr/>
          <p:nvPr/>
        </p:nvGrpSpPr>
        <p:grpSpPr>
          <a:xfrm>
            <a:off x="5058588" y="3362443"/>
            <a:ext cx="3689231" cy="2841873"/>
            <a:chOff x="882769" y="3154237"/>
            <a:chExt cx="4805913" cy="3216886"/>
          </a:xfrm>
        </p:grpSpPr>
        <p:cxnSp>
          <p:nvCxnSpPr>
            <p:cNvPr id="41" name="直線單箭頭接點 40"/>
            <p:cNvCxnSpPr/>
            <p:nvPr/>
          </p:nvCxnSpPr>
          <p:spPr>
            <a:xfrm>
              <a:off x="882769" y="5814556"/>
              <a:ext cx="3689231" cy="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/>
            <p:cNvCxnSpPr/>
            <p:nvPr/>
          </p:nvCxnSpPr>
          <p:spPr>
            <a:xfrm flipV="1">
              <a:off x="1097576" y="3154237"/>
              <a:ext cx="3257479" cy="264023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文字方塊 42"/>
            <p:cNvSpPr txBox="1"/>
            <p:nvPr/>
          </p:nvSpPr>
          <p:spPr>
            <a:xfrm>
              <a:off x="4536554" y="5352891"/>
              <a:ext cx="11521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44" name="直線接點 43"/>
            <p:cNvCxnSpPr/>
            <p:nvPr/>
          </p:nvCxnSpPr>
          <p:spPr>
            <a:xfrm>
              <a:off x="3763089" y="3608272"/>
              <a:ext cx="0" cy="218620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文字方塊 44"/>
            <p:cNvSpPr txBox="1"/>
            <p:nvPr/>
          </p:nvSpPr>
          <p:spPr>
            <a:xfrm>
              <a:off x="3205685" y="5953054"/>
              <a:ext cx="1906933" cy="41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)CDT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46" name="直線接點 45"/>
            <p:cNvCxnSpPr/>
            <p:nvPr/>
          </p:nvCxnSpPr>
          <p:spPr>
            <a:xfrm flipV="1">
              <a:off x="1097576" y="4590420"/>
              <a:ext cx="2629509" cy="1224136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文字方塊 46"/>
            <p:cNvSpPr txBox="1"/>
            <p:nvPr/>
          </p:nvSpPr>
          <p:spPr>
            <a:xfrm>
              <a:off x="3000716" y="4255326"/>
              <a:ext cx="5548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BC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48" name="右大括弧 47"/>
            <p:cNvSpPr/>
            <p:nvPr/>
          </p:nvSpPr>
          <p:spPr>
            <a:xfrm>
              <a:off x="3868273" y="3608272"/>
              <a:ext cx="206695" cy="982148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49" name="文字方塊 48"/>
            <p:cNvSpPr txBox="1"/>
            <p:nvPr/>
          </p:nvSpPr>
          <p:spPr>
            <a:xfrm>
              <a:off x="4088020" y="3914680"/>
              <a:ext cx="3913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α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2929833" y="5306724"/>
              <a:ext cx="938440" cy="41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SB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51" name="向右箭號 50"/>
          <p:cNvSpPr/>
          <p:nvPr/>
        </p:nvSpPr>
        <p:spPr>
          <a:xfrm>
            <a:off x="4219525" y="4438188"/>
            <a:ext cx="583039" cy="5278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65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/>
          <p:cNvGrpSpPr/>
          <p:nvPr/>
        </p:nvGrpSpPr>
        <p:grpSpPr>
          <a:xfrm>
            <a:off x="5585653" y="296576"/>
            <a:ext cx="2191412" cy="1747549"/>
            <a:chOff x="396639" y="3817262"/>
            <a:chExt cx="2191412" cy="1747549"/>
          </a:xfrm>
        </p:grpSpPr>
        <p:grpSp>
          <p:nvGrpSpPr>
            <p:cNvPr id="11" name="群組 10"/>
            <p:cNvGrpSpPr/>
            <p:nvPr/>
          </p:nvGrpSpPr>
          <p:grpSpPr>
            <a:xfrm>
              <a:off x="878138" y="3821519"/>
              <a:ext cx="1709913" cy="1239003"/>
              <a:chOff x="764400" y="3213601"/>
              <a:chExt cx="1709913" cy="1239003"/>
            </a:xfrm>
          </p:grpSpPr>
          <p:grpSp>
            <p:nvGrpSpPr>
              <p:cNvPr id="14" name="群組 13"/>
              <p:cNvGrpSpPr/>
              <p:nvPr/>
            </p:nvGrpSpPr>
            <p:grpSpPr>
              <a:xfrm>
                <a:off x="764400" y="3213601"/>
                <a:ext cx="1518424" cy="1239003"/>
                <a:chOff x="3688201" y="1354443"/>
                <a:chExt cx="2238779" cy="1799794"/>
              </a:xfrm>
            </p:grpSpPr>
            <p:cxnSp>
              <p:nvCxnSpPr>
                <p:cNvPr id="16" name="直線接點 15"/>
                <p:cNvCxnSpPr/>
                <p:nvPr/>
              </p:nvCxnSpPr>
              <p:spPr>
                <a:xfrm flipV="1">
                  <a:off x="3691081" y="1354443"/>
                  <a:ext cx="2235899" cy="1799794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線接點 16"/>
                <p:cNvCxnSpPr/>
                <p:nvPr/>
              </p:nvCxnSpPr>
              <p:spPr>
                <a:xfrm flipV="1">
                  <a:off x="3688201" y="3143688"/>
                  <a:ext cx="2238778" cy="5131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文字方塊 14"/>
              <p:cNvSpPr txBox="1"/>
              <p:nvPr/>
            </p:nvSpPr>
            <p:spPr>
              <a:xfrm>
                <a:off x="1122513" y="4071294"/>
                <a:ext cx="1351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err="1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mixEquity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  <p:sp>
          <p:nvSpPr>
            <p:cNvPr id="12" name="文字方塊 11"/>
            <p:cNvSpPr txBox="1"/>
            <p:nvPr/>
          </p:nvSpPr>
          <p:spPr>
            <a:xfrm>
              <a:off x="396639" y="5195479"/>
              <a:ext cx="18146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D1+(1-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)C1D1T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13" name="直線接點 12"/>
            <p:cNvCxnSpPr/>
            <p:nvPr/>
          </p:nvCxnSpPr>
          <p:spPr>
            <a:xfrm>
              <a:off x="2396562" y="3817262"/>
              <a:ext cx="0" cy="124682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群組 18"/>
          <p:cNvGrpSpPr/>
          <p:nvPr/>
        </p:nvGrpSpPr>
        <p:grpSpPr>
          <a:xfrm>
            <a:off x="1950096" y="2559000"/>
            <a:ext cx="3095460" cy="1489766"/>
            <a:chOff x="3726988" y="3159366"/>
            <a:chExt cx="4675923" cy="2793690"/>
          </a:xfrm>
        </p:grpSpPr>
        <p:cxnSp>
          <p:nvCxnSpPr>
            <p:cNvPr id="21" name="直線單箭頭接點 20"/>
            <p:cNvCxnSpPr/>
            <p:nvPr/>
          </p:nvCxnSpPr>
          <p:spPr>
            <a:xfrm flipV="1">
              <a:off x="3726988" y="5814558"/>
              <a:ext cx="3487694" cy="2008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字方塊 21"/>
            <p:cNvSpPr txBox="1"/>
            <p:nvPr/>
          </p:nvSpPr>
          <p:spPr>
            <a:xfrm>
              <a:off x="7250782" y="5306725"/>
              <a:ext cx="11521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23" name="直線接點 22"/>
            <p:cNvCxnSpPr/>
            <p:nvPr/>
          </p:nvCxnSpPr>
          <p:spPr>
            <a:xfrm>
              <a:off x="3763088" y="3171577"/>
              <a:ext cx="0" cy="262289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23"/>
            <p:cNvCxnSpPr/>
            <p:nvPr/>
          </p:nvCxnSpPr>
          <p:spPr>
            <a:xfrm>
              <a:off x="3726988" y="3159366"/>
              <a:ext cx="2940481" cy="1221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字方塊 24"/>
            <p:cNvSpPr txBox="1"/>
            <p:nvPr/>
          </p:nvSpPr>
          <p:spPr>
            <a:xfrm>
              <a:off x="5479433" y="4474356"/>
              <a:ext cx="1152129" cy="69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RE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4" name="群組 33"/>
          <p:cNvGrpSpPr/>
          <p:nvPr/>
        </p:nvGrpSpPr>
        <p:grpSpPr>
          <a:xfrm>
            <a:off x="1644454" y="4725144"/>
            <a:ext cx="3440563" cy="1859098"/>
            <a:chOff x="3205685" y="3159366"/>
            <a:chExt cx="5197226" cy="3486282"/>
          </a:xfrm>
        </p:grpSpPr>
        <p:cxnSp>
          <p:nvCxnSpPr>
            <p:cNvPr id="35" name="直線單箭頭接點 34"/>
            <p:cNvCxnSpPr/>
            <p:nvPr/>
          </p:nvCxnSpPr>
          <p:spPr>
            <a:xfrm flipV="1">
              <a:off x="3726988" y="5814558"/>
              <a:ext cx="3487694" cy="2008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字方塊 35"/>
            <p:cNvSpPr txBox="1"/>
            <p:nvPr/>
          </p:nvSpPr>
          <p:spPr>
            <a:xfrm>
              <a:off x="7250782" y="5306725"/>
              <a:ext cx="11521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37" name="直線接點 36"/>
            <p:cNvCxnSpPr/>
            <p:nvPr/>
          </p:nvCxnSpPr>
          <p:spPr>
            <a:xfrm>
              <a:off x="3763088" y="3171577"/>
              <a:ext cx="0" cy="262289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字方塊 37"/>
            <p:cNvSpPr txBox="1"/>
            <p:nvPr/>
          </p:nvSpPr>
          <p:spPr>
            <a:xfrm>
              <a:off x="3205685" y="5953056"/>
              <a:ext cx="3167569" cy="69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D1+(1-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)C1D1T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39" name="直線接點 38"/>
            <p:cNvCxnSpPr/>
            <p:nvPr/>
          </p:nvCxnSpPr>
          <p:spPr>
            <a:xfrm>
              <a:off x="3726988" y="3159366"/>
              <a:ext cx="2940481" cy="1221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文字方塊 39"/>
            <p:cNvSpPr txBox="1"/>
            <p:nvPr/>
          </p:nvSpPr>
          <p:spPr>
            <a:xfrm>
              <a:off x="5479433" y="4474356"/>
              <a:ext cx="1152129" cy="69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SB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50" name="群組 49"/>
          <p:cNvGrpSpPr/>
          <p:nvPr/>
        </p:nvGrpSpPr>
        <p:grpSpPr>
          <a:xfrm>
            <a:off x="5314409" y="4872790"/>
            <a:ext cx="3855490" cy="1580183"/>
            <a:chOff x="5585653" y="4833360"/>
            <a:chExt cx="3855490" cy="1580183"/>
          </a:xfrm>
        </p:grpSpPr>
        <p:sp>
          <p:nvSpPr>
            <p:cNvPr id="41" name="文字方塊 40"/>
            <p:cNvSpPr txBox="1"/>
            <p:nvPr/>
          </p:nvSpPr>
          <p:spPr>
            <a:xfrm>
              <a:off x="7385498" y="6044211"/>
              <a:ext cx="20556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D1+(1-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)C1D1T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42" name="文字方塊 41"/>
            <p:cNvSpPr txBox="1"/>
            <p:nvPr/>
          </p:nvSpPr>
          <p:spPr>
            <a:xfrm>
              <a:off x="8230263" y="5209893"/>
              <a:ext cx="915972" cy="323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α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grpSp>
          <p:nvGrpSpPr>
            <p:cNvPr id="43" name="群組 42"/>
            <p:cNvGrpSpPr/>
            <p:nvPr/>
          </p:nvGrpSpPr>
          <p:grpSpPr>
            <a:xfrm>
              <a:off x="5585653" y="4833360"/>
              <a:ext cx="3313003" cy="1089567"/>
              <a:chOff x="364035" y="4501847"/>
              <a:chExt cx="3313003" cy="1089567"/>
            </a:xfrm>
          </p:grpSpPr>
          <p:cxnSp>
            <p:nvCxnSpPr>
              <p:cNvPr id="44" name="直線單箭頭接點 43"/>
              <p:cNvCxnSpPr/>
              <p:nvPr/>
            </p:nvCxnSpPr>
            <p:spPr>
              <a:xfrm>
                <a:off x="364035" y="5573830"/>
                <a:ext cx="3313003" cy="17584"/>
              </a:xfrm>
              <a:prstGeom prst="straightConnector1">
                <a:avLst/>
              </a:prstGeom>
              <a:ln w="444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接點 44"/>
              <p:cNvCxnSpPr/>
              <p:nvPr/>
            </p:nvCxnSpPr>
            <p:spPr>
              <a:xfrm>
                <a:off x="2624406" y="4519432"/>
                <a:ext cx="15370" cy="105439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接點 45"/>
              <p:cNvCxnSpPr/>
              <p:nvPr/>
            </p:nvCxnSpPr>
            <p:spPr>
              <a:xfrm flipV="1">
                <a:off x="371720" y="4501847"/>
                <a:ext cx="2268056" cy="1071983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右大括弧 46"/>
              <p:cNvSpPr/>
              <p:nvPr/>
            </p:nvSpPr>
            <p:spPr>
              <a:xfrm>
                <a:off x="2719284" y="4610057"/>
                <a:ext cx="176470" cy="860072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文字方塊 47"/>
              <p:cNvSpPr txBox="1"/>
              <p:nvPr/>
            </p:nvSpPr>
            <p:spPr>
              <a:xfrm>
                <a:off x="1928365" y="5146703"/>
                <a:ext cx="10802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SB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</p:grpSp>
      <p:sp>
        <p:nvSpPr>
          <p:cNvPr id="51" name="文字方塊 50"/>
          <p:cNvSpPr txBox="1"/>
          <p:nvPr/>
        </p:nvSpPr>
        <p:spPr>
          <a:xfrm>
            <a:off x="467544" y="807093"/>
            <a:ext cx="117691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Equity:</a:t>
            </a:r>
            <a:endParaRPr lang="zh-TW" altLang="en-US" sz="2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484163" y="3006137"/>
            <a:ext cx="9361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RE:</a:t>
            </a:r>
            <a:endParaRPr lang="zh-TW" altLang="en-US" sz="2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文字方塊 52"/>
          <p:cNvSpPr txBox="1"/>
          <p:nvPr/>
        </p:nvSpPr>
        <p:spPr>
          <a:xfrm>
            <a:off x="467544" y="5267229"/>
            <a:ext cx="9361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SB:</a:t>
            </a:r>
            <a:endParaRPr lang="zh-TW" altLang="en-US" sz="2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4664201" y="820828"/>
            <a:ext cx="10856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zh-TW" altLang="en-US" sz="2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文字方塊 54"/>
          <p:cNvSpPr txBox="1"/>
          <p:nvPr/>
        </p:nvSpPr>
        <p:spPr>
          <a:xfrm>
            <a:off x="4664201" y="2967845"/>
            <a:ext cx="10856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zh-TW" altLang="en-US" sz="2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>
            <a:off x="4664201" y="5097306"/>
            <a:ext cx="10856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zh-TW" altLang="en-US" sz="2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7669658" y="820828"/>
            <a:ext cx="16745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乘上比例</a:t>
            </a:r>
          </a:p>
        </p:txBody>
      </p:sp>
      <p:grpSp>
        <p:nvGrpSpPr>
          <p:cNvPr id="59" name="群組 58"/>
          <p:cNvGrpSpPr/>
          <p:nvPr/>
        </p:nvGrpSpPr>
        <p:grpSpPr>
          <a:xfrm>
            <a:off x="5566481" y="2386458"/>
            <a:ext cx="2191412" cy="1747549"/>
            <a:chOff x="396639" y="3817262"/>
            <a:chExt cx="2191412" cy="1747549"/>
          </a:xfrm>
        </p:grpSpPr>
        <p:grpSp>
          <p:nvGrpSpPr>
            <p:cNvPr id="60" name="群組 59"/>
            <p:cNvGrpSpPr/>
            <p:nvPr/>
          </p:nvGrpSpPr>
          <p:grpSpPr>
            <a:xfrm>
              <a:off x="878138" y="3821519"/>
              <a:ext cx="1709913" cy="1239003"/>
              <a:chOff x="764400" y="3213601"/>
              <a:chExt cx="1709913" cy="1239003"/>
            </a:xfrm>
          </p:grpSpPr>
          <p:grpSp>
            <p:nvGrpSpPr>
              <p:cNvPr id="63" name="群組 62"/>
              <p:cNvGrpSpPr/>
              <p:nvPr/>
            </p:nvGrpSpPr>
            <p:grpSpPr>
              <a:xfrm>
                <a:off x="764400" y="3213601"/>
                <a:ext cx="1518424" cy="1239003"/>
                <a:chOff x="3688201" y="1354443"/>
                <a:chExt cx="2238779" cy="1799794"/>
              </a:xfrm>
            </p:grpSpPr>
            <p:cxnSp>
              <p:nvCxnSpPr>
                <p:cNvPr id="65" name="直線接點 64"/>
                <p:cNvCxnSpPr/>
                <p:nvPr/>
              </p:nvCxnSpPr>
              <p:spPr>
                <a:xfrm flipV="1">
                  <a:off x="3691081" y="1354443"/>
                  <a:ext cx="2235899" cy="1799794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線接點 65"/>
                <p:cNvCxnSpPr/>
                <p:nvPr/>
              </p:nvCxnSpPr>
              <p:spPr>
                <a:xfrm flipV="1">
                  <a:off x="3688201" y="3143688"/>
                  <a:ext cx="2238778" cy="5131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4" name="文字方塊 63"/>
              <p:cNvSpPr txBox="1"/>
              <p:nvPr/>
            </p:nvSpPr>
            <p:spPr>
              <a:xfrm>
                <a:off x="1122513" y="4071294"/>
                <a:ext cx="1351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err="1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mixEquity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  <p:sp>
          <p:nvSpPr>
            <p:cNvPr id="61" name="文字方塊 60"/>
            <p:cNvSpPr txBox="1"/>
            <p:nvPr/>
          </p:nvSpPr>
          <p:spPr>
            <a:xfrm>
              <a:off x="396639" y="5195479"/>
              <a:ext cx="18146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D1+(1-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)C1D1T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62" name="直線接點 61"/>
            <p:cNvCxnSpPr/>
            <p:nvPr/>
          </p:nvCxnSpPr>
          <p:spPr>
            <a:xfrm>
              <a:off x="2396562" y="3817262"/>
              <a:ext cx="0" cy="124682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文字方塊 66"/>
          <p:cNvSpPr txBox="1"/>
          <p:nvPr/>
        </p:nvSpPr>
        <p:spPr>
          <a:xfrm>
            <a:off x="7650486" y="2910710"/>
            <a:ext cx="16745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乘上比例</a:t>
            </a:r>
          </a:p>
        </p:txBody>
      </p:sp>
      <p:grpSp>
        <p:nvGrpSpPr>
          <p:cNvPr id="2" name="群組 1"/>
          <p:cNvGrpSpPr/>
          <p:nvPr/>
        </p:nvGrpSpPr>
        <p:grpSpPr>
          <a:xfrm>
            <a:off x="1735245" y="274335"/>
            <a:ext cx="2200910" cy="2108692"/>
            <a:chOff x="586416" y="1132338"/>
            <a:chExt cx="2200910" cy="2108692"/>
          </a:xfrm>
        </p:grpSpPr>
        <p:cxnSp>
          <p:nvCxnSpPr>
            <p:cNvPr id="58" name="直線接點 57"/>
            <p:cNvCxnSpPr/>
            <p:nvPr/>
          </p:nvCxnSpPr>
          <p:spPr>
            <a:xfrm flipV="1">
              <a:off x="732456" y="1132338"/>
              <a:ext cx="1516470" cy="123900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接點 67"/>
            <p:cNvCxnSpPr/>
            <p:nvPr/>
          </p:nvCxnSpPr>
          <p:spPr>
            <a:xfrm flipV="1">
              <a:off x="747984" y="2780928"/>
              <a:ext cx="1893653" cy="353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文字方塊 68"/>
            <p:cNvSpPr txBox="1"/>
            <p:nvPr/>
          </p:nvSpPr>
          <p:spPr>
            <a:xfrm>
              <a:off x="1635198" y="2169413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Equity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0" name="文字方塊 69"/>
            <p:cNvSpPr txBox="1"/>
            <p:nvPr/>
          </p:nvSpPr>
          <p:spPr>
            <a:xfrm>
              <a:off x="586416" y="2871698"/>
              <a:ext cx="6337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V”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71" name="直線接點 70"/>
            <p:cNvCxnSpPr/>
            <p:nvPr/>
          </p:nvCxnSpPr>
          <p:spPr>
            <a:xfrm>
              <a:off x="747984" y="2356186"/>
              <a:ext cx="0" cy="42827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文字方塊 71"/>
          <p:cNvSpPr txBox="1"/>
          <p:nvPr/>
        </p:nvSpPr>
        <p:spPr>
          <a:xfrm>
            <a:off x="1875729" y="4020549"/>
            <a:ext cx="633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V”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1893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416222"/>
            <a:ext cx="8229600" cy="5721499"/>
          </a:xfrm>
        </p:spPr>
        <p:txBody>
          <a:bodyPr/>
          <a:lstStyle/>
          <a:p>
            <a:r>
              <a:rPr lang="en-US" altLang="zh-TW" dirty="0" smtClean="0"/>
              <a:t>VL=VA+TB-BC</a:t>
            </a:r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314520" y="1079304"/>
            <a:ext cx="3186391" cy="1567535"/>
            <a:chOff x="1097576" y="888029"/>
            <a:chExt cx="10175508" cy="4965209"/>
          </a:xfrm>
        </p:grpSpPr>
        <p:cxnSp>
          <p:nvCxnSpPr>
            <p:cNvPr id="32" name="直線單箭頭接點 31"/>
            <p:cNvCxnSpPr/>
            <p:nvPr/>
          </p:nvCxnSpPr>
          <p:spPr>
            <a:xfrm>
              <a:off x="1097576" y="5794476"/>
              <a:ext cx="6409929" cy="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/>
            <p:cNvCxnSpPr/>
            <p:nvPr/>
          </p:nvCxnSpPr>
          <p:spPr>
            <a:xfrm flipV="1">
              <a:off x="1097576" y="1422068"/>
              <a:ext cx="5329809" cy="437240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文字方塊 34"/>
            <p:cNvSpPr txBox="1"/>
            <p:nvPr/>
          </p:nvSpPr>
          <p:spPr>
            <a:xfrm>
              <a:off x="6409575" y="888029"/>
              <a:ext cx="2816013" cy="1068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45</a:t>
              </a:r>
              <a:r>
                <a: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度線</a:t>
              </a:r>
            </a:p>
          </p:txBody>
        </p:sp>
        <p:sp>
          <p:nvSpPr>
            <p:cNvPr id="37" name="文字方塊 36"/>
            <p:cNvSpPr txBox="1"/>
            <p:nvPr/>
          </p:nvSpPr>
          <p:spPr>
            <a:xfrm rot="10800000" flipV="1">
              <a:off x="7507506" y="4785161"/>
              <a:ext cx="3765578" cy="1068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2949663" y="1146977"/>
            <a:ext cx="3545367" cy="1752873"/>
            <a:chOff x="3551484" y="1098043"/>
            <a:chExt cx="3876137" cy="1924957"/>
          </a:xfrm>
        </p:grpSpPr>
        <p:sp>
          <p:nvSpPr>
            <p:cNvPr id="61" name="文字方塊 60"/>
            <p:cNvSpPr txBox="1"/>
            <p:nvPr/>
          </p:nvSpPr>
          <p:spPr>
            <a:xfrm>
              <a:off x="6275493" y="1296120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45</a:t>
              </a:r>
              <a:r>
                <a: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度線</a:t>
              </a:r>
            </a:p>
          </p:txBody>
        </p:sp>
        <p:grpSp>
          <p:nvGrpSpPr>
            <p:cNvPr id="14" name="群組 13"/>
            <p:cNvGrpSpPr/>
            <p:nvPr/>
          </p:nvGrpSpPr>
          <p:grpSpPr>
            <a:xfrm>
              <a:off x="3551484" y="1098043"/>
              <a:ext cx="2602989" cy="1924957"/>
              <a:chOff x="3342427" y="1197207"/>
              <a:chExt cx="3872203" cy="2450499"/>
            </a:xfrm>
          </p:grpSpPr>
          <p:cxnSp>
            <p:nvCxnSpPr>
              <p:cNvPr id="60" name="直線接點 59"/>
              <p:cNvCxnSpPr/>
              <p:nvPr/>
            </p:nvCxnSpPr>
            <p:spPr>
              <a:xfrm flipV="1">
                <a:off x="4987047" y="1742678"/>
                <a:ext cx="2227583" cy="186559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線接點 67"/>
              <p:cNvCxnSpPr/>
              <p:nvPr/>
            </p:nvCxnSpPr>
            <p:spPr>
              <a:xfrm flipV="1">
                <a:off x="4987046" y="1197207"/>
                <a:ext cx="2214719" cy="1916835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文字方塊 69"/>
              <p:cNvSpPr txBox="1"/>
              <p:nvPr/>
            </p:nvSpPr>
            <p:spPr>
              <a:xfrm>
                <a:off x="3342427" y="3131384"/>
                <a:ext cx="1739905" cy="516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τ</a:t>
                </a:r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C1D1T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77" name="左大括弧 76"/>
              <p:cNvSpPr/>
              <p:nvPr/>
            </p:nvSpPr>
            <p:spPr>
              <a:xfrm>
                <a:off x="4781445" y="3131383"/>
                <a:ext cx="155448" cy="436694"/>
              </a:xfrm>
              <a:prstGeom prst="lef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文字方塊 86"/>
              <p:cNvSpPr txBox="1"/>
              <p:nvPr/>
            </p:nvSpPr>
            <p:spPr>
              <a:xfrm>
                <a:off x="6015763" y="1726822"/>
                <a:ext cx="1012294" cy="516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TB1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8" name="直線接點 7"/>
              <p:cNvCxnSpPr/>
              <p:nvPr/>
            </p:nvCxnSpPr>
            <p:spPr>
              <a:xfrm>
                <a:off x="4994648" y="3091187"/>
                <a:ext cx="0" cy="517085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接點 45"/>
              <p:cNvCxnSpPr/>
              <p:nvPr/>
            </p:nvCxnSpPr>
            <p:spPr>
              <a:xfrm>
                <a:off x="7201765" y="1209737"/>
                <a:ext cx="0" cy="53294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" name="群組 26"/>
          <p:cNvGrpSpPr/>
          <p:nvPr/>
        </p:nvGrpSpPr>
        <p:grpSpPr>
          <a:xfrm>
            <a:off x="4728643" y="3854127"/>
            <a:ext cx="3689231" cy="2841873"/>
            <a:chOff x="882769" y="3154237"/>
            <a:chExt cx="4805913" cy="3216886"/>
          </a:xfrm>
        </p:grpSpPr>
        <p:cxnSp>
          <p:nvCxnSpPr>
            <p:cNvPr id="88" name="直線單箭頭接點 87"/>
            <p:cNvCxnSpPr/>
            <p:nvPr/>
          </p:nvCxnSpPr>
          <p:spPr>
            <a:xfrm>
              <a:off x="882769" y="5814556"/>
              <a:ext cx="3689231" cy="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線接點 89"/>
            <p:cNvCxnSpPr/>
            <p:nvPr/>
          </p:nvCxnSpPr>
          <p:spPr>
            <a:xfrm flipV="1">
              <a:off x="1097576" y="3154237"/>
              <a:ext cx="3257479" cy="264023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文字方塊 101"/>
            <p:cNvSpPr txBox="1"/>
            <p:nvPr/>
          </p:nvSpPr>
          <p:spPr>
            <a:xfrm>
              <a:off x="4536554" y="5352891"/>
              <a:ext cx="11521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103" name="直線接點 102"/>
            <p:cNvCxnSpPr/>
            <p:nvPr/>
          </p:nvCxnSpPr>
          <p:spPr>
            <a:xfrm>
              <a:off x="3763089" y="3608272"/>
              <a:ext cx="0" cy="218620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文字方塊 105"/>
            <p:cNvSpPr txBox="1"/>
            <p:nvPr/>
          </p:nvSpPr>
          <p:spPr>
            <a:xfrm>
              <a:off x="3205685" y="5953054"/>
              <a:ext cx="1906933" cy="41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)CDT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109" name="直線接點 108"/>
            <p:cNvCxnSpPr/>
            <p:nvPr/>
          </p:nvCxnSpPr>
          <p:spPr>
            <a:xfrm flipV="1">
              <a:off x="1097576" y="4590420"/>
              <a:ext cx="2629509" cy="1224136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文字方塊 109"/>
            <p:cNvSpPr txBox="1"/>
            <p:nvPr/>
          </p:nvSpPr>
          <p:spPr>
            <a:xfrm>
              <a:off x="3000716" y="4255326"/>
              <a:ext cx="5548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BC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15" name="右大括弧 114"/>
            <p:cNvSpPr/>
            <p:nvPr/>
          </p:nvSpPr>
          <p:spPr>
            <a:xfrm>
              <a:off x="3868273" y="3608272"/>
              <a:ext cx="206695" cy="982148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16" name="文字方塊 115"/>
            <p:cNvSpPr txBox="1"/>
            <p:nvPr/>
          </p:nvSpPr>
          <p:spPr>
            <a:xfrm>
              <a:off x="4088020" y="3914680"/>
              <a:ext cx="3913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α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17" name="文字方塊 116"/>
            <p:cNvSpPr txBox="1"/>
            <p:nvPr/>
          </p:nvSpPr>
          <p:spPr>
            <a:xfrm>
              <a:off x="2929833" y="5306724"/>
              <a:ext cx="938440" cy="41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SB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119" name="向右箭號 118"/>
          <p:cNvSpPr/>
          <p:nvPr/>
        </p:nvSpPr>
        <p:spPr>
          <a:xfrm>
            <a:off x="3538854" y="5020351"/>
            <a:ext cx="583039" cy="5278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grpSp>
        <p:nvGrpSpPr>
          <p:cNvPr id="52" name="群組 51"/>
          <p:cNvGrpSpPr/>
          <p:nvPr/>
        </p:nvGrpSpPr>
        <p:grpSpPr>
          <a:xfrm>
            <a:off x="466130" y="4525081"/>
            <a:ext cx="2596036" cy="1949086"/>
            <a:chOff x="990811" y="3910497"/>
            <a:chExt cx="2596036" cy="1949086"/>
          </a:xfrm>
        </p:grpSpPr>
        <p:cxnSp>
          <p:nvCxnSpPr>
            <p:cNvPr id="122" name="直線接點 121"/>
            <p:cNvCxnSpPr/>
            <p:nvPr/>
          </p:nvCxnSpPr>
          <p:spPr>
            <a:xfrm flipV="1">
              <a:off x="990811" y="3910497"/>
              <a:ext cx="2046166" cy="193134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線接點 123"/>
            <p:cNvCxnSpPr/>
            <p:nvPr/>
          </p:nvCxnSpPr>
          <p:spPr>
            <a:xfrm>
              <a:off x="3036977" y="3910497"/>
              <a:ext cx="0" cy="86765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線接點 125"/>
            <p:cNvCxnSpPr/>
            <p:nvPr/>
          </p:nvCxnSpPr>
          <p:spPr>
            <a:xfrm flipV="1">
              <a:off x="990811" y="4778150"/>
              <a:ext cx="2046166" cy="1081433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文字方塊 126"/>
            <p:cNvSpPr txBox="1"/>
            <p:nvPr/>
          </p:nvSpPr>
          <p:spPr>
            <a:xfrm>
              <a:off x="2451746" y="4482120"/>
              <a:ext cx="425940" cy="326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BC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8" name="右大括弧 127"/>
            <p:cNvSpPr/>
            <p:nvPr/>
          </p:nvSpPr>
          <p:spPr>
            <a:xfrm>
              <a:off x="3117721" y="3910497"/>
              <a:ext cx="158668" cy="867653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29" name="文字方塊 128"/>
            <p:cNvSpPr txBox="1"/>
            <p:nvPr/>
          </p:nvSpPr>
          <p:spPr>
            <a:xfrm>
              <a:off x="3286408" y="4181185"/>
              <a:ext cx="300439" cy="326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α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6" name="群組 35"/>
          <p:cNvGrpSpPr/>
          <p:nvPr/>
        </p:nvGrpSpPr>
        <p:grpSpPr>
          <a:xfrm>
            <a:off x="4593391" y="927680"/>
            <a:ext cx="4637348" cy="1934831"/>
            <a:chOff x="2559094" y="867244"/>
            <a:chExt cx="5069995" cy="2124779"/>
          </a:xfrm>
        </p:grpSpPr>
        <p:sp>
          <p:nvSpPr>
            <p:cNvPr id="38" name="文字方塊 37"/>
            <p:cNvSpPr txBox="1"/>
            <p:nvPr/>
          </p:nvSpPr>
          <p:spPr>
            <a:xfrm>
              <a:off x="6476961" y="867244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45</a:t>
              </a:r>
              <a:r>
                <a: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度線</a:t>
              </a:r>
            </a:p>
          </p:txBody>
        </p:sp>
        <p:grpSp>
          <p:nvGrpSpPr>
            <p:cNvPr id="39" name="群組 38"/>
            <p:cNvGrpSpPr/>
            <p:nvPr/>
          </p:nvGrpSpPr>
          <p:grpSpPr>
            <a:xfrm>
              <a:off x="2559094" y="922607"/>
              <a:ext cx="3971067" cy="2069416"/>
              <a:chOff x="1866148" y="973874"/>
              <a:chExt cx="5907355" cy="2634398"/>
            </a:xfrm>
          </p:grpSpPr>
          <p:cxnSp>
            <p:nvCxnSpPr>
              <p:cNvPr id="40" name="直線接點 39"/>
              <p:cNvCxnSpPr/>
              <p:nvPr/>
            </p:nvCxnSpPr>
            <p:spPr>
              <a:xfrm flipV="1">
                <a:off x="4987046" y="1313308"/>
                <a:ext cx="2786457" cy="229496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接點 40"/>
              <p:cNvCxnSpPr/>
              <p:nvPr/>
            </p:nvCxnSpPr>
            <p:spPr>
              <a:xfrm flipV="1">
                <a:off x="4987046" y="973874"/>
                <a:ext cx="2214718" cy="191683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文字方塊 41"/>
              <p:cNvSpPr txBox="1"/>
              <p:nvPr/>
            </p:nvSpPr>
            <p:spPr>
              <a:xfrm>
                <a:off x="1866148" y="2971231"/>
                <a:ext cx="3216184" cy="516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τ</a:t>
                </a:r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(C1D1+C2D2)T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43" name="左大括弧 42"/>
              <p:cNvSpPr/>
              <p:nvPr/>
            </p:nvSpPr>
            <p:spPr>
              <a:xfrm>
                <a:off x="4781445" y="2890708"/>
                <a:ext cx="155448" cy="677370"/>
              </a:xfrm>
              <a:prstGeom prst="lef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文字方塊 43"/>
              <p:cNvSpPr txBox="1"/>
              <p:nvPr/>
            </p:nvSpPr>
            <p:spPr>
              <a:xfrm>
                <a:off x="5942508" y="1755440"/>
                <a:ext cx="1010378" cy="516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TB2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45" name="直線接點 44"/>
              <p:cNvCxnSpPr/>
              <p:nvPr/>
            </p:nvCxnSpPr>
            <p:spPr>
              <a:xfrm>
                <a:off x="4994648" y="2835368"/>
                <a:ext cx="0" cy="77290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7" name="文字方塊 46"/>
          <p:cNvSpPr txBox="1"/>
          <p:nvPr/>
        </p:nvSpPr>
        <p:spPr>
          <a:xfrm>
            <a:off x="3112149" y="2939860"/>
            <a:ext cx="1814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D1+(1-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)C1D1T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9" name="文字方塊 48"/>
          <p:cNvSpPr txBox="1"/>
          <p:nvPr/>
        </p:nvSpPr>
        <p:spPr>
          <a:xfrm>
            <a:off x="6402918" y="2972930"/>
            <a:ext cx="633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V”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2394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07504" y="260648"/>
            <a:ext cx="9036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Initial asset value=1000, SB Coupon rate=0.05, RE Coupon rate=0.05, Maturity=1, Tax rate=0.35,</a:t>
            </a:r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破產成本</a:t>
            </a:r>
            <a:r>
              <a:rPr lang="zh-TW" altLang="en-US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比例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)=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0.4, Risk free rate=0.1, Volatility=0.3, Number of initial Stock=100,SB/D=0.5, Debt=0~2000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83568" y="5805264"/>
            <a:ext cx="7560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 Optimal Debt=922, </a:t>
            </a:r>
          </a:p>
          <a:p>
            <a:pPr algn="ctr"/>
            <a:r>
              <a:rPr lang="en-US" altLang="zh-TW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Equity holder=255.3810, SB holder=437.1939, RE holder=316.4728, VL=1009.0478</a:t>
            </a:r>
            <a:endParaRPr lang="zh-TW" alt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jazzn\Desktop\meeting相關\咪聽新任務\Merton_SB_RE\Merton_SB_RE_V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7" y="1428750"/>
            <a:ext cx="5343525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azzn\Desktop\meeting相關\咪聽新任務\Merton_SB_RE\Merton_SB_RE_VL_Drati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6" y="107057"/>
            <a:ext cx="5343525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850583"/>
              </p:ext>
            </p:extLst>
          </p:nvPr>
        </p:nvGraphicFramePr>
        <p:xfrm>
          <a:off x="5004048" y="4090789"/>
          <a:ext cx="3797301" cy="2514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1506"/>
                <a:gridCol w="685227"/>
                <a:gridCol w="609091"/>
                <a:gridCol w="609091"/>
                <a:gridCol w="609091"/>
                <a:gridCol w="723295"/>
              </a:tblGrid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err="1">
                          <a:effectLst/>
                        </a:rPr>
                        <a:t>D_ratio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VL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RE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SB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最適舉債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525" marR="9525" marT="9525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1004.258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339.873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664.384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0.000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853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1005.365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252.727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659.245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93.393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983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1006.715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159.886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629.451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217.378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1144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1008.322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90.871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547.882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369.569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1297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1009.136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162.555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427.516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419.065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1104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1009.048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255.381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316.473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437.194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922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1008.585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342.514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222.926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443.146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779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1008.040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416.456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147.603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443.981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669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1007.521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477.010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87.551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442.960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584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1007.057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526.572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39.291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441.195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517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1006.652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567.597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0.000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439.056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463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5508104" y="691237"/>
            <a:ext cx="34563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D_ratio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=SB</a:t>
            </a:r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佔全部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Debt</a:t>
            </a:r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的比例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,</a:t>
            </a:r>
          </a:p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Initial asset value=1000, </a:t>
            </a:r>
          </a:p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SB Coupon rate=0.05, </a:t>
            </a:r>
          </a:p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RE Coupon rate=0.05, Maturity=1, </a:t>
            </a:r>
          </a:p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Tax rate=0.35,</a:t>
            </a:r>
          </a:p>
          <a:p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破產成本</a:t>
            </a:r>
            <a:r>
              <a:rPr lang="zh-TW" altLang="en-US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比例</a:t>
            </a:r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l-GR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)=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0.4, </a:t>
            </a:r>
          </a:p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Risk free rate=0.1, Volatility=0.3, </a:t>
            </a:r>
          </a:p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Number of initial Stock=100,  </a:t>
            </a:r>
          </a:p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Debt=0~2000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8133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9536" y="85651"/>
            <a:ext cx="8229600" cy="1143000"/>
          </a:xfrm>
        </p:spPr>
        <p:txBody>
          <a:bodyPr/>
          <a:lstStyle/>
          <a:p>
            <a:pPr algn="l"/>
            <a:r>
              <a:rPr lang="en-US" altLang="zh-TW" dirty="0" smtClean="0"/>
              <a:t>Merton(SB+RE):</a:t>
            </a:r>
            <a:endParaRPr lang="zh-TW" altLang="en-US" dirty="0"/>
          </a:p>
        </p:txBody>
      </p:sp>
      <p:cxnSp>
        <p:nvCxnSpPr>
          <p:cNvPr id="5" name="直線單箭頭接點 4"/>
          <p:cNvCxnSpPr>
            <a:endCxn id="21" idx="1"/>
          </p:cNvCxnSpPr>
          <p:nvPr/>
        </p:nvCxnSpPr>
        <p:spPr>
          <a:xfrm>
            <a:off x="555905" y="6137721"/>
            <a:ext cx="7344816" cy="9624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246657" y="4195866"/>
            <a:ext cx="3989205" cy="38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直線接點 8"/>
          <p:cNvCxnSpPr/>
          <p:nvPr/>
        </p:nvCxnSpPr>
        <p:spPr>
          <a:xfrm flipV="1">
            <a:off x="770712" y="799837"/>
            <a:ext cx="6409929" cy="53178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7324657" y="472485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45</a:t>
            </a:r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度線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194648" y="170080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Leverage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7900721" y="5824179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Asset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22" name="直線接點 21"/>
          <p:cNvCxnSpPr/>
          <p:nvPr/>
        </p:nvCxnSpPr>
        <p:spPr>
          <a:xfrm>
            <a:off x="3364217" y="3477402"/>
            <a:ext cx="36004" cy="26402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2369121" y="6285844"/>
            <a:ext cx="1814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D1+(1-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)C1D1T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7" name="直線接點 26"/>
          <p:cNvCxnSpPr/>
          <p:nvPr/>
        </p:nvCxnSpPr>
        <p:spPr>
          <a:xfrm flipV="1">
            <a:off x="3364217" y="1859632"/>
            <a:ext cx="1993240" cy="161777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/>
          <p:cNvSpPr txBox="1"/>
          <p:nvPr/>
        </p:nvSpPr>
        <p:spPr>
          <a:xfrm>
            <a:off x="2396277" y="3507106"/>
            <a:ext cx="782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CDT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34" name="直線接點 33"/>
          <p:cNvCxnSpPr/>
          <p:nvPr/>
        </p:nvCxnSpPr>
        <p:spPr>
          <a:xfrm flipV="1">
            <a:off x="770712" y="4913585"/>
            <a:ext cx="2629509" cy="122413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/>
          <p:cNvSpPr txBox="1"/>
          <p:nvPr/>
        </p:nvSpPr>
        <p:spPr>
          <a:xfrm>
            <a:off x="2673852" y="4578491"/>
            <a:ext cx="55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BC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左大括弧 36"/>
          <p:cNvSpPr/>
          <p:nvPr/>
        </p:nvSpPr>
        <p:spPr>
          <a:xfrm>
            <a:off x="3158616" y="3494743"/>
            <a:ext cx="155448" cy="43669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cxnSp>
        <p:nvCxnSpPr>
          <p:cNvPr id="48" name="直線接點 47"/>
          <p:cNvCxnSpPr/>
          <p:nvPr/>
        </p:nvCxnSpPr>
        <p:spPr>
          <a:xfrm flipV="1">
            <a:off x="3364217" y="3477402"/>
            <a:ext cx="4121279" cy="51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6480192" y="1728131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6478208" y="472891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SB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9" name="右大括弧 48"/>
          <p:cNvSpPr/>
          <p:nvPr/>
        </p:nvSpPr>
        <p:spPr>
          <a:xfrm>
            <a:off x="3541409" y="3931437"/>
            <a:ext cx="206695" cy="98214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53" name="文字方塊 52"/>
          <p:cNvSpPr txBox="1"/>
          <p:nvPr/>
        </p:nvSpPr>
        <p:spPr>
          <a:xfrm>
            <a:off x="3761156" y="4237845"/>
            <a:ext cx="39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2602970" y="5629889"/>
            <a:ext cx="711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SB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5" name="文字方塊 54"/>
          <p:cNvSpPr txBox="1"/>
          <p:nvPr/>
        </p:nvSpPr>
        <p:spPr>
          <a:xfrm>
            <a:off x="4344806" y="2508706"/>
            <a:ext cx="69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TB1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3" name="直線接點 22"/>
          <p:cNvCxnSpPr/>
          <p:nvPr/>
        </p:nvCxnSpPr>
        <p:spPr>
          <a:xfrm>
            <a:off x="5379262" y="1560567"/>
            <a:ext cx="18002" cy="45867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5379262" y="2507188"/>
            <a:ext cx="21602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/>
          <p:nvPr/>
        </p:nvCxnSpPr>
        <p:spPr>
          <a:xfrm flipV="1">
            <a:off x="5357457" y="439797"/>
            <a:ext cx="1391136" cy="112652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字方塊 40"/>
          <p:cNvSpPr txBox="1"/>
          <p:nvPr/>
        </p:nvSpPr>
        <p:spPr>
          <a:xfrm>
            <a:off x="6051318" y="1009564"/>
            <a:ext cx="69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TB2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6478208" y="288396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RE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4117380" y="515938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SB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4209739" y="3089407"/>
            <a:ext cx="135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mixEquity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5278518" y="6259788"/>
            <a:ext cx="774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V”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向右箭號 5"/>
          <p:cNvSpPr/>
          <p:nvPr/>
        </p:nvSpPr>
        <p:spPr>
          <a:xfrm>
            <a:off x="5796136" y="6285844"/>
            <a:ext cx="504056" cy="3432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6335586" y="6090511"/>
            <a:ext cx="1441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0000"/>
                </a:solidFill>
              </a:rPr>
              <a:t>？</a:t>
            </a:r>
            <a:endParaRPr lang="zh-TW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85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To solve V”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539552" y="1841584"/>
            <a:ext cx="8229228" cy="667234"/>
            <a:chOff x="539552" y="1343128"/>
            <a:chExt cx="8229228" cy="6672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文字方塊 4"/>
                <p:cNvSpPr txBox="1"/>
                <p:nvPr/>
              </p:nvSpPr>
              <p:spPr>
                <a:xfrm>
                  <a:off x="539552" y="1343128"/>
                  <a:ext cx="1170770" cy="65979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𝑦𝑟</m:t>
                        </m:r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𝐷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  <m:r>
                          <a:rPr lang="en-US" altLang="zh-TW">
                            <a:solidFill>
                              <a:prstClr val="black"/>
                            </a:solidFill>
                            <a:latin typeface="Cambria Math"/>
                          </a:rPr>
                          <m:t>;</m:t>
                        </m:r>
                      </m:oMath>
                    </m:oMathPara>
                  </a14:m>
                  <a:endParaRPr lang="zh-TW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文字方塊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552" y="1343128"/>
                  <a:ext cx="1170770" cy="659796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文字方塊 5"/>
                <p:cNvSpPr txBox="1"/>
                <p:nvPr/>
              </p:nvSpPr>
              <p:spPr>
                <a:xfrm>
                  <a:off x="1621049" y="1343128"/>
                  <a:ext cx="2475742" cy="66723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𝑉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")</m:t>
                            </m:r>
                          </m:num>
                          <m:den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𝑂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𝑦𝑟</m:t>
                            </m:r>
                          </m:den>
                        </m:f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zh-TW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𝑉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")</m:t>
                            </m:r>
                          </m:num>
                          <m:den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𝑂</m:t>
                            </m:r>
                          </m:den>
                        </m:f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;</m:t>
                        </m:r>
                      </m:oMath>
                    </m:oMathPara>
                  </a14:m>
                  <a:endParaRPr lang="zh-TW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文字方塊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1049" y="1343128"/>
                  <a:ext cx="2475742" cy="667234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文字方塊 6"/>
                <p:cNvSpPr txBox="1"/>
                <p:nvPr/>
              </p:nvSpPr>
              <p:spPr>
                <a:xfrm>
                  <a:off x="3923928" y="1363967"/>
                  <a:ext cx="4844852" cy="61811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𝑉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"−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𝐷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1−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𝐷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2−(1−</m:t>
                            </m:r>
                            <m:r>
                              <a:rPr lang="zh-TW" alt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𝜏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)(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𝐶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𝐷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1+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𝐶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𝐷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2)</m:t>
                            </m:r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𝑇</m:t>
                            </m:r>
                          </m:num>
                          <m:den>
                            <m:r>
                              <a:rPr lang="en-US" altLang="zh-TW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𝑂</m:t>
                            </m:r>
                          </m:den>
                        </m:f>
                      </m:oMath>
                    </m:oMathPara>
                  </a14:m>
                  <a:endParaRPr lang="zh-TW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文字方塊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3928" y="1363967"/>
                  <a:ext cx="4844852" cy="618118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540296" y="2602468"/>
                <a:ext cx="7164782" cy="38584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⇒ 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𝑇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𝑉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"−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1−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2−(1−</m:t>
                          </m:r>
                          <m:r>
                            <a:rPr lang="zh-TW" alt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𝜏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)(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1+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2)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𝑇</m:t>
                          </m:r>
                        </m:num>
                        <m:den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𝑂</m:t>
                          </m:r>
                        </m:den>
                      </m:f>
                    </m:oMath>
                  </m:oMathPara>
                </a14:m>
                <a:endParaRPr lang="en-US" altLang="zh-TW" i="1" dirty="0">
                  <a:solidFill>
                    <a:prstClr val="black"/>
                  </a:solidFill>
                  <a:latin typeface="Cambria Math"/>
                </a:endParaRPr>
              </a:p>
              <a:p>
                <a:endParaRPr lang="en-US" altLang="zh-TW" i="1" dirty="0">
                  <a:solidFill>
                    <a:prstClr val="black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𝑇𝑜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𝑠𝑜𝑙𝑣𝑒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𝑉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",</m:t>
                      </m:r>
                    </m:oMath>
                  </m:oMathPara>
                </a14:m>
                <a:endParaRPr lang="en-US" altLang="zh-TW" i="1" dirty="0">
                  <a:solidFill>
                    <a:prstClr val="black"/>
                  </a:solidFill>
                  <a:latin typeface="Cambria Math"/>
                </a:endParaRPr>
              </a:p>
              <a:p>
                <a:endParaRPr lang="en-US" altLang="zh-TW" i="1" dirty="0">
                  <a:solidFill>
                    <a:prstClr val="black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𝑆𝑢𝑏𝑡𝑖𝑡𝑢𝑡𝑒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𝑉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"−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1−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2−(1−</m:t>
                          </m:r>
                          <m:r>
                            <a:rPr lang="zh-TW" alt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𝜏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)(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1+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2)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𝑇</m:t>
                          </m:r>
                        </m:num>
                        <m:den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𝑂</m:t>
                          </m:r>
                        </m:den>
                      </m:f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𝑖𝑛𝑡𝑜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altLang="zh-TW" i="1" dirty="0">
                  <a:solidFill>
                    <a:prstClr val="black"/>
                  </a:solidFill>
                  <a:latin typeface="Cambria Math"/>
                </a:endParaRPr>
              </a:p>
              <a:p>
                <a:endParaRPr lang="en-US" altLang="zh-TW" i="1" dirty="0">
                  <a:solidFill>
                    <a:prstClr val="black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⇒ </m:t>
                      </m:r>
                      <m:f>
                        <m:f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𝑉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"−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1−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2−(1−</m:t>
                          </m:r>
                          <m:r>
                            <a:rPr lang="zh-TW" alt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𝜏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)(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1+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2)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𝑇</m:t>
                          </m:r>
                        </m:num>
                        <m:den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𝑂</m:t>
                          </m:r>
                        </m:den>
                      </m:f>
                    </m:oMath>
                  </m:oMathPara>
                </a14:m>
                <a:endParaRPr lang="en-US" altLang="zh-TW" i="1" dirty="0">
                  <a:solidFill>
                    <a:prstClr val="black"/>
                  </a:solidFill>
                  <a:latin typeface="Cambria Math"/>
                </a:endParaRPr>
              </a:p>
              <a:p>
                <a:endParaRPr lang="en-US" altLang="zh-TW" i="1" dirty="0">
                  <a:solidFill>
                    <a:prstClr val="black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       =</m:t>
                      </m:r>
                      <m:f>
                        <m:f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𝑉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")</m:t>
                          </m:r>
                        </m:num>
                        <m:den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𝑂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𝑂𝐷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𝑉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"−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𝐷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𝐷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2−(1−</m:t>
                              </m:r>
                              <m:r>
                                <a:rPr lang="zh-TW" alt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𝜏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)(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𝐶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𝐷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1+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𝐶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𝐷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2)</m:t>
                              </m:r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den>
                          </m:f>
                        </m:den>
                      </m:f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𝑉</m:t>
                          </m:r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")</m:t>
                          </m:r>
                        </m:num>
                        <m:den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𝑂</m:t>
                          </m:r>
                        </m:den>
                      </m:f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 ⇒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𝑉</m:t>
                      </m:r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</a:rPr>
                        <m:t>" </m:t>
                      </m:r>
                    </m:oMath>
                  </m:oMathPara>
                </a14:m>
                <a:endParaRPr lang="en-US" altLang="zh-TW" i="1" dirty="0">
                  <a:solidFill>
                    <a:prstClr val="black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96" y="2602468"/>
                <a:ext cx="7164782" cy="385842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572920" y="1288159"/>
                <a:ext cx="788751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altLang="zh-TW" i="1" smtClean="0">
                        <a:solidFill>
                          <a:prstClr val="black"/>
                        </a:solidFill>
                        <a:latin typeface="Cambria Math"/>
                      </a:rPr>
                      <m:t>𝐼𝑓</m:t>
                    </m:r>
                    <m:r>
                      <a:rPr lang="en-US" altLang="zh-TW" i="1" smtClean="0">
                        <a:solidFill>
                          <a:prstClr val="black"/>
                        </a:solidFill>
                        <a:latin typeface="Cambria Math"/>
                      </a:rPr>
                      <m:t>  </m:t>
                    </m:r>
                    <m:r>
                      <a:rPr lang="en-US" altLang="zh-TW" i="1">
                        <a:solidFill>
                          <a:prstClr val="black"/>
                        </a:solidFill>
                        <a:latin typeface="Cambria Math"/>
                      </a:rPr>
                      <m:t>𝑉𝐴</m:t>
                    </m:r>
                    <m:d>
                      <m:d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altLang="zh-TW" i="1">
                        <a:solidFill>
                          <a:prstClr val="black"/>
                        </a:solidFill>
                        <a:latin typeface="Cambria Math"/>
                      </a:rPr>
                      <m:t>𝑉</m:t>
                    </m:r>
                    <m:r>
                      <a:rPr lang="en-US" altLang="zh-TW" i="1">
                        <a:solidFill>
                          <a:prstClr val="black"/>
                        </a:solidFill>
                        <a:latin typeface="Cambria Math"/>
                      </a:rPr>
                      <m:t>" ,  </m:t>
                    </m:r>
                    <m:sSub>
                      <m:sSub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altLang="zh-TW" i="1">
                        <a:solidFill>
                          <a:prstClr val="black"/>
                        </a:solidFill>
                        <a:latin typeface="Cambria Math"/>
                      </a:rPr>
                      <m:t>(</m:t>
                    </m:r>
                    <m:r>
                      <a:rPr lang="en-US" altLang="zh-TW" i="1">
                        <a:solidFill>
                          <a:prstClr val="black"/>
                        </a:solidFill>
                        <a:latin typeface="Cambria Math"/>
                      </a:rPr>
                      <m:t>𝑉</m:t>
                    </m:r>
                    <m:r>
                      <a:rPr lang="en-US" altLang="zh-TW" i="1">
                        <a:solidFill>
                          <a:prstClr val="black"/>
                        </a:solidFill>
                        <a:latin typeface="Cambria Math"/>
                      </a:rPr>
                      <m:t>")=</m:t>
                    </m:r>
                    <m:r>
                      <a:rPr lang="en-US" altLang="zh-TW" i="1">
                        <a:solidFill>
                          <a:prstClr val="black"/>
                        </a:solidFill>
                        <a:latin typeface="Cambria Math"/>
                      </a:rPr>
                      <m:t>𝑚𝑖𝑥𝐸𝑞𝑢𝑖𝑡𝑦</m:t>
                    </m:r>
                    <m:r>
                      <a:rPr lang="en-US" altLang="zh-TW" i="1">
                        <a:solidFill>
                          <a:prstClr val="black"/>
                        </a:solidFill>
                        <a:latin typeface="Cambria Math"/>
                      </a:rPr>
                      <m:t>; </m:t>
                    </m:r>
                  </m:oMath>
                </a14:m>
                <a:r>
                  <a:rPr lang="en-US" altLang="zh-TW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altLang="zh-TW" i="1">
                        <a:solidFill>
                          <a:prstClr val="black"/>
                        </a:solidFill>
                        <a:latin typeface="Cambria Math"/>
                      </a:rPr>
                      <m:t>(</m:t>
                    </m:r>
                    <m:r>
                      <a:rPr lang="en-US" altLang="zh-TW" i="1">
                        <a:solidFill>
                          <a:prstClr val="black"/>
                        </a:solidFill>
                        <a:latin typeface="Cambria Math"/>
                      </a:rPr>
                      <m:t>𝑉</m:t>
                    </m:r>
                    <m:r>
                      <a:rPr lang="en-US" altLang="zh-TW" i="1">
                        <a:solidFill>
                          <a:prstClr val="black"/>
                        </a:solidFill>
                        <a:latin typeface="Cambria Math"/>
                      </a:rPr>
                      <m:t>“)=</m:t>
                    </m:r>
                    <m:r>
                      <a:rPr lang="en-US" altLang="zh-TW" i="1">
                        <a:solidFill>
                          <a:prstClr val="black"/>
                        </a:solidFill>
                        <a:latin typeface="Cambria Math"/>
                      </a:rPr>
                      <m:t>𝐸𝑞𝑢𝑖𝑡𝑦</m:t>
                    </m:r>
                  </m:oMath>
                </a14:m>
                <a:endParaRPr lang="zh-TW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20" y="1288159"/>
                <a:ext cx="7887512" cy="369332"/>
              </a:xfrm>
              <a:prstGeom prst="rect">
                <a:avLst/>
              </a:prstGeom>
              <a:blipFill rotWithShape="1">
                <a:blip r:embed="rId6"/>
                <a:stretch>
                  <a:fillRect l="-232" b="-1147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284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2151112"/>
          </a:xfrm>
        </p:spPr>
        <p:txBody>
          <a:bodyPr/>
          <a:lstStyle/>
          <a:p>
            <a:r>
              <a:rPr lang="en-US" altLang="zh-TW" dirty="0" smtClean="0"/>
              <a:t>Black and Cox’s Model</a:t>
            </a:r>
            <a:br>
              <a:rPr lang="en-US" altLang="zh-TW" dirty="0" smtClean="0"/>
            </a:br>
            <a:r>
              <a:rPr lang="en-US" altLang="zh-TW" dirty="0" smtClean="0"/>
              <a:t>(First-Passage Model)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4637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Agenda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Introduction</a:t>
            </a:r>
          </a:p>
          <a:p>
            <a:r>
              <a:rPr lang="en-US" altLang="zh-TW" dirty="0" smtClean="0"/>
              <a:t>Merton’s Model</a:t>
            </a:r>
          </a:p>
          <a:p>
            <a:r>
              <a:rPr lang="en-US" altLang="zh-TW" dirty="0" smtClean="0"/>
              <a:t>Black and Cox’s </a:t>
            </a:r>
            <a:r>
              <a:rPr lang="en-US" altLang="zh-TW" dirty="0"/>
              <a:t>Model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4914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Black and Cox:</a:t>
            </a:r>
            <a:endParaRPr lang="zh-TW" altLang="en-US" dirty="0"/>
          </a:p>
        </p:txBody>
      </p:sp>
      <p:cxnSp>
        <p:nvCxnSpPr>
          <p:cNvPr id="5" name="直線單箭頭接點 4"/>
          <p:cNvCxnSpPr/>
          <p:nvPr/>
        </p:nvCxnSpPr>
        <p:spPr>
          <a:xfrm>
            <a:off x="882769" y="5814556"/>
            <a:ext cx="6624736" cy="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919793" y="3872701"/>
            <a:ext cx="3989205" cy="38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直線接點 8"/>
          <p:cNvCxnSpPr/>
          <p:nvPr/>
        </p:nvCxnSpPr>
        <p:spPr>
          <a:xfrm flipV="1">
            <a:off x="2051720" y="1422069"/>
            <a:ext cx="4375665" cy="36128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6499393" y="123740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45</a:t>
            </a:r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度線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521512" y="1536467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Leverage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7540162" y="5491390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Asset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22" name="直線接點 21"/>
          <p:cNvCxnSpPr/>
          <p:nvPr/>
        </p:nvCxnSpPr>
        <p:spPr>
          <a:xfrm>
            <a:off x="4332526" y="3154237"/>
            <a:ext cx="36004" cy="26402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/>
          <p:nvPr/>
        </p:nvCxnSpPr>
        <p:spPr>
          <a:xfrm flipV="1">
            <a:off x="2051720" y="4255326"/>
            <a:ext cx="2280806" cy="115938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/>
          <p:cNvSpPr txBox="1"/>
          <p:nvPr/>
        </p:nvSpPr>
        <p:spPr>
          <a:xfrm>
            <a:off x="3000716" y="4255326"/>
            <a:ext cx="55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BC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48" name="直線接點 47"/>
          <p:cNvCxnSpPr/>
          <p:nvPr/>
        </p:nvCxnSpPr>
        <p:spPr>
          <a:xfrm>
            <a:off x="4332526" y="3154237"/>
            <a:ext cx="2886947" cy="51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5905800" y="225434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6098653" y="447435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Debt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2929834" y="5306724"/>
            <a:ext cx="711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Debt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261551"/>
            <a:ext cx="676275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4216318" y="5953055"/>
            <a:ext cx="2003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9" name="直線接點 18"/>
          <p:cNvCxnSpPr/>
          <p:nvPr/>
        </p:nvCxnSpPr>
        <p:spPr>
          <a:xfrm>
            <a:off x="2051720" y="5021813"/>
            <a:ext cx="0" cy="7726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>
            <a:off x="1097576" y="5036545"/>
            <a:ext cx="954144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1097576" y="5401581"/>
            <a:ext cx="954144" cy="0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右大括弧 28"/>
          <p:cNvSpPr/>
          <p:nvPr/>
        </p:nvSpPr>
        <p:spPr>
          <a:xfrm>
            <a:off x="2132076" y="5061187"/>
            <a:ext cx="206695" cy="24553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2235423" y="4956091"/>
            <a:ext cx="39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1297214" y="5061187"/>
            <a:ext cx="55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BC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1219100" y="5426588"/>
            <a:ext cx="711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Debt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852081" y="5966082"/>
            <a:ext cx="1052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DB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6627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/>
              <a:t>Black and Cox:</a:t>
            </a:r>
            <a:endParaRPr lang="zh-TW" altLang="en-US" dirty="0"/>
          </a:p>
        </p:txBody>
      </p:sp>
      <p:cxnSp>
        <p:nvCxnSpPr>
          <p:cNvPr id="5" name="直線單箭頭接點 4"/>
          <p:cNvCxnSpPr/>
          <p:nvPr/>
        </p:nvCxnSpPr>
        <p:spPr>
          <a:xfrm>
            <a:off x="882769" y="5814556"/>
            <a:ext cx="6624736" cy="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919793" y="3872701"/>
            <a:ext cx="3989205" cy="38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直線接點 8"/>
          <p:cNvCxnSpPr/>
          <p:nvPr/>
        </p:nvCxnSpPr>
        <p:spPr>
          <a:xfrm flipV="1">
            <a:off x="2051720" y="1422069"/>
            <a:ext cx="4375665" cy="36128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6499393" y="123740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45</a:t>
            </a:r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度線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521512" y="1536467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Leverage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7540162" y="5491390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Asset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34" name="直線接點 33"/>
          <p:cNvCxnSpPr/>
          <p:nvPr/>
        </p:nvCxnSpPr>
        <p:spPr>
          <a:xfrm flipV="1">
            <a:off x="2051720" y="4624658"/>
            <a:ext cx="1639361" cy="7900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/>
          <p:cNvSpPr txBox="1"/>
          <p:nvPr/>
        </p:nvSpPr>
        <p:spPr>
          <a:xfrm>
            <a:off x="3000716" y="4255326"/>
            <a:ext cx="55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BC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0" name="文字方塊 49"/>
          <p:cNvSpPr txBox="1"/>
          <p:nvPr/>
        </p:nvSpPr>
        <p:spPr>
          <a:xfrm>
            <a:off x="5905800" y="225434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6098653" y="447435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Debt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2929834" y="5306724"/>
            <a:ext cx="711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Debt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9" name="直線接點 18"/>
          <p:cNvCxnSpPr/>
          <p:nvPr/>
        </p:nvCxnSpPr>
        <p:spPr>
          <a:xfrm>
            <a:off x="2051720" y="5021813"/>
            <a:ext cx="0" cy="7726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>
            <a:off x="1097576" y="5036545"/>
            <a:ext cx="954144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1097576" y="5401581"/>
            <a:ext cx="954144" cy="0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右大括弧 28"/>
          <p:cNvSpPr/>
          <p:nvPr/>
        </p:nvSpPr>
        <p:spPr>
          <a:xfrm>
            <a:off x="2132076" y="5061187"/>
            <a:ext cx="206695" cy="24553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2235423" y="4956091"/>
            <a:ext cx="39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1297214" y="5061187"/>
            <a:ext cx="55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BC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1219101" y="5430519"/>
            <a:ext cx="711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Debt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7" name="直線接點 26"/>
          <p:cNvCxnSpPr/>
          <p:nvPr/>
        </p:nvCxnSpPr>
        <p:spPr>
          <a:xfrm>
            <a:off x="3691081" y="3154237"/>
            <a:ext cx="36004" cy="266031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 flipV="1">
            <a:off x="3691081" y="1237402"/>
            <a:ext cx="2214719" cy="191683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/>
          <p:cNvSpPr txBox="1"/>
          <p:nvPr/>
        </p:nvSpPr>
        <p:spPr>
          <a:xfrm>
            <a:off x="2723141" y="3183941"/>
            <a:ext cx="782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CDT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3" name="左大括弧 32"/>
          <p:cNvSpPr/>
          <p:nvPr/>
        </p:nvSpPr>
        <p:spPr>
          <a:xfrm>
            <a:off x="3485480" y="3171578"/>
            <a:ext cx="155448" cy="43669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cxnSp>
        <p:nvCxnSpPr>
          <p:cNvPr id="35" name="直線接點 34"/>
          <p:cNvCxnSpPr/>
          <p:nvPr/>
        </p:nvCxnSpPr>
        <p:spPr>
          <a:xfrm>
            <a:off x="3691081" y="3159366"/>
            <a:ext cx="35283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右大括弧 36"/>
          <p:cNvSpPr/>
          <p:nvPr/>
        </p:nvSpPr>
        <p:spPr>
          <a:xfrm>
            <a:off x="3868273" y="3608272"/>
            <a:ext cx="206695" cy="98214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4088020" y="3914680"/>
            <a:ext cx="39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3205685" y="5953055"/>
            <a:ext cx="1565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)CDT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4987046" y="2036987"/>
            <a:ext cx="435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TB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1852081" y="5966082"/>
            <a:ext cx="1052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DB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9147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Black and Cox:</a:t>
            </a:r>
            <a:endParaRPr lang="zh-TW" altLang="en-US" dirty="0"/>
          </a:p>
        </p:txBody>
      </p:sp>
      <p:cxnSp>
        <p:nvCxnSpPr>
          <p:cNvPr id="5" name="直線單箭頭接點 4"/>
          <p:cNvCxnSpPr/>
          <p:nvPr/>
        </p:nvCxnSpPr>
        <p:spPr>
          <a:xfrm>
            <a:off x="882769" y="5814556"/>
            <a:ext cx="6624736" cy="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919793" y="3872701"/>
            <a:ext cx="3989205" cy="38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文字方塊 9"/>
          <p:cNvSpPr txBox="1"/>
          <p:nvPr/>
        </p:nvSpPr>
        <p:spPr>
          <a:xfrm>
            <a:off x="7308304" y="562989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</a:t>
            </a:r>
            <a:r>
              <a:rPr lang="en-US" altLang="zh-TW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ime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14" name="直線接點 13"/>
          <p:cNvCxnSpPr/>
          <p:nvPr/>
        </p:nvCxnSpPr>
        <p:spPr>
          <a:xfrm>
            <a:off x="1072072" y="3159366"/>
            <a:ext cx="4940088" cy="5129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5880548" y="5932030"/>
            <a:ext cx="2003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0" name="直線接點 19"/>
          <p:cNvCxnSpPr/>
          <p:nvPr/>
        </p:nvCxnSpPr>
        <p:spPr>
          <a:xfrm>
            <a:off x="6012160" y="2090465"/>
            <a:ext cx="0" cy="3747675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>
            <a:off x="1097576" y="5036545"/>
            <a:ext cx="4914584" cy="24642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/>
          <p:cNvSpPr txBox="1"/>
          <p:nvPr/>
        </p:nvSpPr>
        <p:spPr>
          <a:xfrm>
            <a:off x="6214770" y="4876521"/>
            <a:ext cx="1052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DB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6214770" y="2974700"/>
            <a:ext cx="1565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)CDT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5" name="手繪多邊形 64"/>
          <p:cNvSpPr/>
          <p:nvPr/>
        </p:nvSpPr>
        <p:spPr>
          <a:xfrm>
            <a:off x="1082040" y="3726096"/>
            <a:ext cx="2636520" cy="1303104"/>
          </a:xfrm>
          <a:custGeom>
            <a:avLst/>
            <a:gdLst>
              <a:gd name="connsiteX0" fmla="*/ 0 w 2636520"/>
              <a:gd name="connsiteY0" fmla="*/ 114384 h 1303104"/>
              <a:gd name="connsiteX1" fmla="*/ 1584960 w 2636520"/>
              <a:gd name="connsiteY1" fmla="*/ 114384 h 1303104"/>
              <a:gd name="connsiteX2" fmla="*/ 2636520 w 2636520"/>
              <a:gd name="connsiteY2" fmla="*/ 1303104 h 1303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36520" h="1303104">
                <a:moveTo>
                  <a:pt x="0" y="114384"/>
                </a:moveTo>
                <a:cubicBezTo>
                  <a:pt x="572770" y="15324"/>
                  <a:pt x="1145540" y="-83736"/>
                  <a:pt x="1584960" y="114384"/>
                </a:cubicBezTo>
                <a:cubicBezTo>
                  <a:pt x="2024380" y="312504"/>
                  <a:pt x="2330450" y="807804"/>
                  <a:pt x="2636520" y="1303104"/>
                </a:cubicBezTo>
              </a:path>
            </a:pathLst>
          </a:custGeom>
          <a:noFill/>
          <a:ln w="444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7" name="手繪多邊形 66"/>
          <p:cNvSpPr/>
          <p:nvPr/>
        </p:nvSpPr>
        <p:spPr>
          <a:xfrm>
            <a:off x="1066800" y="3398319"/>
            <a:ext cx="4953000" cy="457401"/>
          </a:xfrm>
          <a:custGeom>
            <a:avLst/>
            <a:gdLst>
              <a:gd name="connsiteX0" fmla="*/ 0 w 4953000"/>
              <a:gd name="connsiteY0" fmla="*/ 411681 h 457401"/>
              <a:gd name="connsiteX1" fmla="*/ 2225040 w 4953000"/>
              <a:gd name="connsiteY1" fmla="*/ 201 h 457401"/>
              <a:gd name="connsiteX2" fmla="*/ 4953000 w 4953000"/>
              <a:gd name="connsiteY2" fmla="*/ 457401 h 45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53000" h="457401">
                <a:moveTo>
                  <a:pt x="0" y="411681"/>
                </a:moveTo>
                <a:cubicBezTo>
                  <a:pt x="699770" y="202131"/>
                  <a:pt x="1399540" y="-7419"/>
                  <a:pt x="2225040" y="201"/>
                </a:cubicBezTo>
                <a:cubicBezTo>
                  <a:pt x="3050540" y="7821"/>
                  <a:pt x="4001770" y="232611"/>
                  <a:pt x="4953000" y="457401"/>
                </a:cubicBezTo>
              </a:path>
            </a:pathLst>
          </a:custGeom>
          <a:noFill/>
          <a:ln w="444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8" name="手繪多邊形 67"/>
          <p:cNvSpPr/>
          <p:nvPr/>
        </p:nvSpPr>
        <p:spPr>
          <a:xfrm>
            <a:off x="1066800" y="2276086"/>
            <a:ext cx="4937760" cy="1518674"/>
          </a:xfrm>
          <a:custGeom>
            <a:avLst/>
            <a:gdLst>
              <a:gd name="connsiteX0" fmla="*/ 0 w 4937760"/>
              <a:gd name="connsiteY0" fmla="*/ 1518674 h 1518674"/>
              <a:gd name="connsiteX1" fmla="*/ 2011680 w 4937760"/>
              <a:gd name="connsiteY1" fmla="*/ 86114 h 1518674"/>
              <a:gd name="connsiteX2" fmla="*/ 4937760 w 4937760"/>
              <a:gd name="connsiteY2" fmla="*/ 284234 h 1518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37760" h="1518674">
                <a:moveTo>
                  <a:pt x="0" y="1518674"/>
                </a:moveTo>
                <a:cubicBezTo>
                  <a:pt x="594360" y="905264"/>
                  <a:pt x="1188720" y="291854"/>
                  <a:pt x="2011680" y="86114"/>
                </a:cubicBezTo>
                <a:cubicBezTo>
                  <a:pt x="2834640" y="-119626"/>
                  <a:pt x="3886200" y="82304"/>
                  <a:pt x="4937760" y="284234"/>
                </a:cubicBezTo>
              </a:path>
            </a:pathLst>
          </a:custGeom>
          <a:noFill/>
          <a:ln w="444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9" name="等腰三角形 68"/>
          <p:cNvSpPr/>
          <p:nvPr/>
        </p:nvSpPr>
        <p:spPr>
          <a:xfrm rot="6935313">
            <a:off x="5793337" y="2446914"/>
            <a:ext cx="287768" cy="214902"/>
          </a:xfrm>
          <a:prstGeom prst="triangl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0" name="等腰三角形 69"/>
          <p:cNvSpPr/>
          <p:nvPr/>
        </p:nvSpPr>
        <p:spPr>
          <a:xfrm rot="6935313">
            <a:off x="5778098" y="3750917"/>
            <a:ext cx="287768" cy="214902"/>
          </a:xfrm>
          <a:prstGeom prst="triangl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1" name="等腰三角形 70"/>
          <p:cNvSpPr/>
          <p:nvPr/>
        </p:nvSpPr>
        <p:spPr>
          <a:xfrm rot="8976804">
            <a:off x="3570529" y="4877686"/>
            <a:ext cx="288000" cy="216000"/>
          </a:xfrm>
          <a:prstGeom prst="triangl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521512" y="1536467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Leverage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416222"/>
            <a:ext cx="8229600" cy="5721499"/>
          </a:xfrm>
        </p:spPr>
        <p:txBody>
          <a:bodyPr/>
          <a:lstStyle/>
          <a:p>
            <a:r>
              <a:rPr lang="en-US" altLang="zh-TW" dirty="0" smtClean="0"/>
              <a:t>VL=D+E</a:t>
            </a:r>
            <a:endParaRPr lang="zh-TW" altLang="en-US" dirty="0"/>
          </a:p>
        </p:txBody>
      </p:sp>
      <p:grpSp>
        <p:nvGrpSpPr>
          <p:cNvPr id="69" name="群組 68"/>
          <p:cNvGrpSpPr/>
          <p:nvPr/>
        </p:nvGrpSpPr>
        <p:grpSpPr>
          <a:xfrm>
            <a:off x="4219525" y="1187297"/>
            <a:ext cx="3440563" cy="1859098"/>
            <a:chOff x="3205685" y="3159366"/>
            <a:chExt cx="5197226" cy="3486282"/>
          </a:xfrm>
        </p:grpSpPr>
        <p:cxnSp>
          <p:nvCxnSpPr>
            <p:cNvPr id="55" name="直線單箭頭接點 54"/>
            <p:cNvCxnSpPr/>
            <p:nvPr/>
          </p:nvCxnSpPr>
          <p:spPr>
            <a:xfrm flipV="1">
              <a:off x="3726988" y="5814558"/>
              <a:ext cx="3487694" cy="2008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文字方塊 55"/>
            <p:cNvSpPr txBox="1"/>
            <p:nvPr/>
          </p:nvSpPr>
          <p:spPr>
            <a:xfrm>
              <a:off x="7250782" y="5306725"/>
              <a:ext cx="11521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57" name="直線接點 56"/>
            <p:cNvCxnSpPr/>
            <p:nvPr/>
          </p:nvCxnSpPr>
          <p:spPr>
            <a:xfrm>
              <a:off x="3763088" y="3171577"/>
              <a:ext cx="0" cy="262289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文字方塊 57"/>
            <p:cNvSpPr txBox="1"/>
            <p:nvPr/>
          </p:nvSpPr>
          <p:spPr>
            <a:xfrm>
              <a:off x="3205685" y="5953056"/>
              <a:ext cx="3167569" cy="69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)CDT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63" name="直線接點 62"/>
            <p:cNvCxnSpPr/>
            <p:nvPr/>
          </p:nvCxnSpPr>
          <p:spPr>
            <a:xfrm>
              <a:off x="3726988" y="3159366"/>
              <a:ext cx="2940481" cy="1221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文字方塊 63"/>
            <p:cNvSpPr txBox="1"/>
            <p:nvPr/>
          </p:nvSpPr>
          <p:spPr>
            <a:xfrm>
              <a:off x="5479433" y="4474356"/>
              <a:ext cx="1152129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Debt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322688" y="1351867"/>
            <a:ext cx="2415259" cy="1670589"/>
            <a:chOff x="322688" y="1351867"/>
            <a:chExt cx="2415259" cy="1670589"/>
          </a:xfrm>
        </p:grpSpPr>
        <p:grpSp>
          <p:nvGrpSpPr>
            <p:cNvPr id="9" name="群組 8"/>
            <p:cNvGrpSpPr/>
            <p:nvPr/>
          </p:nvGrpSpPr>
          <p:grpSpPr>
            <a:xfrm>
              <a:off x="825631" y="1351867"/>
              <a:ext cx="1893653" cy="1239003"/>
              <a:chOff x="3688201" y="1354443"/>
              <a:chExt cx="2792021" cy="1799794"/>
            </a:xfrm>
          </p:grpSpPr>
          <p:cxnSp>
            <p:nvCxnSpPr>
              <p:cNvPr id="5" name="直線接點 4"/>
              <p:cNvCxnSpPr/>
              <p:nvPr/>
            </p:nvCxnSpPr>
            <p:spPr>
              <a:xfrm flipV="1">
                <a:off x="3691081" y="1354443"/>
                <a:ext cx="2235899" cy="179979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直線接點 5"/>
              <p:cNvCxnSpPr/>
              <p:nvPr/>
            </p:nvCxnSpPr>
            <p:spPr>
              <a:xfrm flipV="1">
                <a:off x="3688201" y="3143688"/>
                <a:ext cx="2792021" cy="5129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文字方塊 17"/>
            <p:cNvSpPr txBox="1"/>
            <p:nvPr/>
          </p:nvSpPr>
          <p:spPr>
            <a:xfrm>
              <a:off x="1585819" y="2034745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Equity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32" name="文字方塊 31"/>
            <p:cNvSpPr txBox="1"/>
            <p:nvPr/>
          </p:nvSpPr>
          <p:spPr>
            <a:xfrm>
              <a:off x="322688" y="2653124"/>
              <a:ext cx="20556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)CDT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cxnSp>
        <p:nvCxnSpPr>
          <p:cNvPr id="149" name="直線單箭頭接點 148"/>
          <p:cNvCxnSpPr/>
          <p:nvPr/>
        </p:nvCxnSpPr>
        <p:spPr>
          <a:xfrm>
            <a:off x="399217" y="5851859"/>
            <a:ext cx="3393401" cy="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413228" y="4903856"/>
            <a:ext cx="1987270" cy="362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2" name="文字方塊 151"/>
          <p:cNvSpPr txBox="1"/>
          <p:nvPr/>
        </p:nvSpPr>
        <p:spPr>
          <a:xfrm>
            <a:off x="36893" y="3494126"/>
            <a:ext cx="1087027" cy="598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Leverage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53" name="文字方塊 152"/>
          <p:cNvSpPr txBox="1"/>
          <p:nvPr/>
        </p:nvSpPr>
        <p:spPr>
          <a:xfrm>
            <a:off x="3632746" y="5522427"/>
            <a:ext cx="1087027" cy="598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Asset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154" name="直線接點 153"/>
          <p:cNvCxnSpPr/>
          <p:nvPr/>
        </p:nvCxnSpPr>
        <p:spPr>
          <a:xfrm flipV="1">
            <a:off x="1502116" y="4707575"/>
            <a:ext cx="1580699" cy="77378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文字方塊 155"/>
          <p:cNvSpPr txBox="1"/>
          <p:nvPr/>
        </p:nvSpPr>
        <p:spPr>
          <a:xfrm>
            <a:off x="2330612" y="5381295"/>
            <a:ext cx="670914" cy="342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Debt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57" name="直線接點 156"/>
          <p:cNvCxnSpPr/>
          <p:nvPr/>
        </p:nvCxnSpPr>
        <p:spPr>
          <a:xfrm>
            <a:off x="1502116" y="5481355"/>
            <a:ext cx="0" cy="35189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右大括弧 157"/>
          <p:cNvSpPr/>
          <p:nvPr/>
        </p:nvSpPr>
        <p:spPr>
          <a:xfrm>
            <a:off x="3178539" y="4786646"/>
            <a:ext cx="269988" cy="94181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cxnSp>
        <p:nvCxnSpPr>
          <p:cNvPr id="160" name="直線接點 159"/>
          <p:cNvCxnSpPr/>
          <p:nvPr/>
        </p:nvCxnSpPr>
        <p:spPr>
          <a:xfrm>
            <a:off x="3065830" y="4707575"/>
            <a:ext cx="16985" cy="114428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文字方塊 161"/>
          <p:cNvSpPr txBox="1"/>
          <p:nvPr/>
        </p:nvSpPr>
        <p:spPr>
          <a:xfrm>
            <a:off x="3479506" y="5039068"/>
            <a:ext cx="844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1-</a:t>
            </a:r>
            <a:r>
              <a:rPr lang="el-GR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63" name="文字方塊 162"/>
          <p:cNvSpPr txBox="1"/>
          <p:nvPr/>
        </p:nvSpPr>
        <p:spPr>
          <a:xfrm>
            <a:off x="2590877" y="5980193"/>
            <a:ext cx="1477055" cy="342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)CDT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64" name="文字方塊 163"/>
          <p:cNvSpPr txBox="1"/>
          <p:nvPr/>
        </p:nvSpPr>
        <p:spPr>
          <a:xfrm>
            <a:off x="1313757" y="5992264"/>
            <a:ext cx="992701" cy="342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DB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66" name="直線接點 165"/>
          <p:cNvCxnSpPr/>
          <p:nvPr/>
        </p:nvCxnSpPr>
        <p:spPr>
          <a:xfrm>
            <a:off x="615259" y="5489012"/>
            <a:ext cx="922013" cy="0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文字方塊 167"/>
          <p:cNvSpPr txBox="1"/>
          <p:nvPr/>
        </p:nvSpPr>
        <p:spPr>
          <a:xfrm>
            <a:off x="697535" y="5510642"/>
            <a:ext cx="687148" cy="39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Debt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4110600" y="3484141"/>
            <a:ext cx="5265919" cy="2840365"/>
            <a:chOff x="4110600" y="3484141"/>
            <a:chExt cx="5265919" cy="2840365"/>
          </a:xfrm>
        </p:grpSpPr>
        <p:grpSp>
          <p:nvGrpSpPr>
            <p:cNvPr id="128" name="群組 127"/>
            <p:cNvGrpSpPr/>
            <p:nvPr/>
          </p:nvGrpSpPr>
          <p:grpSpPr>
            <a:xfrm>
              <a:off x="4693639" y="3484141"/>
              <a:ext cx="4682880" cy="2840365"/>
              <a:chOff x="191866" y="3496212"/>
              <a:chExt cx="4682880" cy="2840365"/>
            </a:xfrm>
          </p:grpSpPr>
          <p:cxnSp>
            <p:nvCxnSpPr>
              <p:cNvPr id="129" name="直線單箭頭接點 128"/>
              <p:cNvCxnSpPr/>
              <p:nvPr/>
            </p:nvCxnSpPr>
            <p:spPr>
              <a:xfrm>
                <a:off x="554190" y="5853945"/>
                <a:ext cx="3393401" cy="0"/>
              </a:xfrm>
              <a:prstGeom prst="straightConnector1">
                <a:avLst/>
              </a:prstGeom>
              <a:ln w="444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0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-258255" y="4905942"/>
                <a:ext cx="1987270" cy="3623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131" name="直線接點 130"/>
              <p:cNvCxnSpPr/>
              <p:nvPr/>
            </p:nvCxnSpPr>
            <p:spPr>
              <a:xfrm flipV="1">
                <a:off x="1657089" y="3607254"/>
                <a:ext cx="1921238" cy="152429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2" name="文字方塊 131"/>
              <p:cNvSpPr txBox="1"/>
              <p:nvPr/>
            </p:nvSpPr>
            <p:spPr>
              <a:xfrm>
                <a:off x="191866" y="3496212"/>
                <a:ext cx="1087027" cy="598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dirty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Leverage Value</a:t>
                </a:r>
                <a:endParaRPr lang="zh-TW" altLang="en-US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  <p:sp>
            <p:nvSpPr>
              <p:cNvPr id="133" name="文字方塊 132"/>
              <p:cNvSpPr txBox="1"/>
              <p:nvPr/>
            </p:nvSpPr>
            <p:spPr>
              <a:xfrm>
                <a:off x="3787719" y="5524513"/>
                <a:ext cx="1087027" cy="598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dirty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Asset Value</a:t>
                </a:r>
                <a:endParaRPr lang="zh-TW" altLang="en-US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  <p:cxnSp>
            <p:nvCxnSpPr>
              <p:cNvPr id="134" name="直線接點 133"/>
              <p:cNvCxnSpPr/>
              <p:nvPr/>
            </p:nvCxnSpPr>
            <p:spPr>
              <a:xfrm flipV="1">
                <a:off x="1657089" y="4751372"/>
                <a:ext cx="1546729" cy="732069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5" name="文字方塊 134"/>
              <p:cNvSpPr txBox="1"/>
              <p:nvPr/>
            </p:nvSpPr>
            <p:spPr>
              <a:xfrm>
                <a:off x="2552462" y="4409145"/>
                <a:ext cx="523514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BC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136" name="文字方塊 135"/>
              <p:cNvSpPr txBox="1"/>
              <p:nvPr/>
            </p:nvSpPr>
            <p:spPr>
              <a:xfrm>
                <a:off x="2485585" y="5383381"/>
                <a:ext cx="670914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Debt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137" name="直線接點 136"/>
              <p:cNvCxnSpPr/>
              <p:nvPr/>
            </p:nvCxnSpPr>
            <p:spPr>
              <a:xfrm>
                <a:off x="1657089" y="5119380"/>
                <a:ext cx="0" cy="71595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8" name="右大括弧 137"/>
              <p:cNvSpPr/>
              <p:nvPr/>
            </p:nvSpPr>
            <p:spPr>
              <a:xfrm>
                <a:off x="1732904" y="5155864"/>
                <a:ext cx="195016" cy="227518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9" name="文字方塊 138"/>
              <p:cNvSpPr txBox="1"/>
              <p:nvPr/>
            </p:nvSpPr>
            <p:spPr>
              <a:xfrm>
                <a:off x="1830412" y="5058481"/>
                <a:ext cx="369263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α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140" name="直線接點 139"/>
              <p:cNvCxnSpPr/>
              <p:nvPr/>
            </p:nvCxnSpPr>
            <p:spPr>
              <a:xfrm>
                <a:off x="3203818" y="3910355"/>
                <a:ext cx="33970" cy="1943589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1" name="右大括弧 140"/>
              <p:cNvSpPr/>
              <p:nvPr/>
            </p:nvSpPr>
            <p:spPr>
              <a:xfrm>
                <a:off x="3370998" y="3809577"/>
                <a:ext cx="195016" cy="910069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2" name="文字方塊 141"/>
              <p:cNvSpPr txBox="1"/>
              <p:nvPr/>
            </p:nvSpPr>
            <p:spPr>
              <a:xfrm>
                <a:off x="3578328" y="4093498"/>
                <a:ext cx="369263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α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143" name="文字方塊 142"/>
              <p:cNvSpPr txBox="1"/>
              <p:nvPr/>
            </p:nvSpPr>
            <p:spPr>
              <a:xfrm>
                <a:off x="2745850" y="5982279"/>
                <a:ext cx="1477055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D+(1-</a:t>
                </a:r>
                <a:r>
                  <a:rPr lang="el-GR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τ</a:t>
                </a:r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)CDT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144" name="文字方塊 143"/>
              <p:cNvSpPr txBox="1"/>
              <p:nvPr/>
            </p:nvSpPr>
            <p:spPr>
              <a:xfrm>
                <a:off x="1468730" y="5994350"/>
                <a:ext cx="992701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latin typeface="標楷體" pitchFamily="65" charset="-120"/>
                    <a:ea typeface="標楷體" pitchFamily="65" charset="-120"/>
                  </a:rPr>
                  <a:t>DB</a:t>
                </a:r>
                <a:endParaRPr lang="zh-TW" altLang="en-US" dirty="0"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145" name="直線接點 144"/>
              <p:cNvCxnSpPr/>
              <p:nvPr/>
            </p:nvCxnSpPr>
            <p:spPr>
              <a:xfrm>
                <a:off x="735076" y="5136613"/>
                <a:ext cx="922013" cy="0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直線接點 145"/>
              <p:cNvCxnSpPr/>
              <p:nvPr/>
            </p:nvCxnSpPr>
            <p:spPr>
              <a:xfrm>
                <a:off x="770232" y="5483583"/>
                <a:ext cx="922013" cy="0"/>
              </a:xfrm>
              <a:prstGeom prst="line">
                <a:avLst/>
              </a:prstGeom>
              <a:ln w="38100">
                <a:solidFill>
                  <a:srgbClr val="00B05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7" name="文字方塊 146"/>
              <p:cNvSpPr txBox="1"/>
              <p:nvPr/>
            </p:nvSpPr>
            <p:spPr>
              <a:xfrm>
                <a:off x="1010802" y="5133514"/>
                <a:ext cx="536182" cy="390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BC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148" name="文字方塊 147"/>
              <p:cNvSpPr txBox="1"/>
              <p:nvPr/>
            </p:nvSpPr>
            <p:spPr>
              <a:xfrm>
                <a:off x="852508" y="5493426"/>
                <a:ext cx="687148" cy="390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Debt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  <p:sp>
          <p:nvSpPr>
            <p:cNvPr id="169" name="向右箭號 168"/>
            <p:cNvSpPr/>
            <p:nvPr/>
          </p:nvSpPr>
          <p:spPr>
            <a:xfrm>
              <a:off x="4110600" y="4511226"/>
              <a:ext cx="583039" cy="52784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16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416222"/>
            <a:ext cx="8229600" cy="5721499"/>
          </a:xfrm>
        </p:spPr>
        <p:txBody>
          <a:bodyPr/>
          <a:lstStyle/>
          <a:p>
            <a:r>
              <a:rPr lang="en-US" altLang="zh-TW" dirty="0" smtClean="0"/>
              <a:t>VL=VA+TB-BC</a:t>
            </a:r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683568" y="1098043"/>
            <a:ext cx="3186391" cy="1567535"/>
            <a:chOff x="1097576" y="888029"/>
            <a:chExt cx="10175508" cy="4965209"/>
          </a:xfrm>
        </p:grpSpPr>
        <p:cxnSp>
          <p:nvCxnSpPr>
            <p:cNvPr id="32" name="直線單箭頭接點 31"/>
            <p:cNvCxnSpPr/>
            <p:nvPr/>
          </p:nvCxnSpPr>
          <p:spPr>
            <a:xfrm>
              <a:off x="1097576" y="5794476"/>
              <a:ext cx="6409929" cy="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/>
            <p:cNvCxnSpPr/>
            <p:nvPr/>
          </p:nvCxnSpPr>
          <p:spPr>
            <a:xfrm flipV="1">
              <a:off x="2379954" y="1566887"/>
              <a:ext cx="3950094" cy="336309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文字方塊 34"/>
            <p:cNvSpPr txBox="1"/>
            <p:nvPr/>
          </p:nvSpPr>
          <p:spPr>
            <a:xfrm>
              <a:off x="6409575" y="888029"/>
              <a:ext cx="2816013" cy="1068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45</a:t>
              </a:r>
              <a:r>
                <a: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度線</a:t>
              </a:r>
            </a:p>
          </p:txBody>
        </p:sp>
        <p:sp>
          <p:nvSpPr>
            <p:cNvPr id="37" name="文字方塊 36"/>
            <p:cNvSpPr txBox="1"/>
            <p:nvPr/>
          </p:nvSpPr>
          <p:spPr>
            <a:xfrm rot="10800000" flipV="1">
              <a:off x="7507506" y="4785161"/>
              <a:ext cx="3765578" cy="1068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4449372" y="866589"/>
            <a:ext cx="3612027" cy="1934831"/>
            <a:chOff x="3680073" y="867244"/>
            <a:chExt cx="3949016" cy="2124779"/>
          </a:xfrm>
        </p:grpSpPr>
        <p:sp>
          <p:nvSpPr>
            <p:cNvPr id="61" name="文字方塊 60"/>
            <p:cNvSpPr txBox="1"/>
            <p:nvPr/>
          </p:nvSpPr>
          <p:spPr>
            <a:xfrm>
              <a:off x="6476961" y="867244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45</a:t>
              </a:r>
              <a:r>
                <a: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度線</a:t>
              </a:r>
            </a:p>
          </p:txBody>
        </p:sp>
        <p:grpSp>
          <p:nvGrpSpPr>
            <p:cNvPr id="14" name="群組 13"/>
            <p:cNvGrpSpPr/>
            <p:nvPr/>
          </p:nvGrpSpPr>
          <p:grpSpPr>
            <a:xfrm>
              <a:off x="3680073" y="1098043"/>
              <a:ext cx="2850088" cy="1893980"/>
              <a:chOff x="3533716" y="1197207"/>
              <a:chExt cx="4239787" cy="2411065"/>
            </a:xfrm>
          </p:grpSpPr>
          <p:cxnSp>
            <p:nvCxnSpPr>
              <p:cNvPr id="60" name="直線接點 59"/>
              <p:cNvCxnSpPr/>
              <p:nvPr/>
            </p:nvCxnSpPr>
            <p:spPr>
              <a:xfrm flipV="1">
                <a:off x="4987046" y="1313308"/>
                <a:ext cx="2786457" cy="229496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線接點 67"/>
              <p:cNvCxnSpPr/>
              <p:nvPr/>
            </p:nvCxnSpPr>
            <p:spPr>
              <a:xfrm flipV="1">
                <a:off x="4987046" y="1197207"/>
                <a:ext cx="2214719" cy="1916835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文字方塊 69"/>
              <p:cNvSpPr txBox="1"/>
              <p:nvPr/>
            </p:nvSpPr>
            <p:spPr>
              <a:xfrm>
                <a:off x="3533716" y="3131383"/>
                <a:ext cx="1548616" cy="470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τ</a:t>
                </a:r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CDT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77" name="左大括弧 76"/>
              <p:cNvSpPr/>
              <p:nvPr/>
            </p:nvSpPr>
            <p:spPr>
              <a:xfrm>
                <a:off x="4781445" y="3131383"/>
                <a:ext cx="155448" cy="436694"/>
              </a:xfrm>
              <a:prstGeom prst="lef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文字方塊 86"/>
              <p:cNvSpPr txBox="1"/>
              <p:nvPr/>
            </p:nvSpPr>
            <p:spPr>
              <a:xfrm>
                <a:off x="6189472" y="1785742"/>
                <a:ext cx="763413" cy="470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TB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8" name="直線接點 7"/>
              <p:cNvCxnSpPr/>
              <p:nvPr/>
            </p:nvCxnSpPr>
            <p:spPr>
              <a:xfrm>
                <a:off x="4994648" y="3091187"/>
                <a:ext cx="0" cy="517085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6" name="文字方塊 35"/>
          <p:cNvSpPr txBox="1"/>
          <p:nvPr/>
        </p:nvSpPr>
        <p:spPr>
          <a:xfrm>
            <a:off x="4953998" y="2864527"/>
            <a:ext cx="1463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)CDT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71" name="直線接點 70"/>
          <p:cNvCxnSpPr/>
          <p:nvPr/>
        </p:nvCxnSpPr>
        <p:spPr>
          <a:xfrm>
            <a:off x="1115616" y="2328382"/>
            <a:ext cx="0" cy="3186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文字方塊 71"/>
          <p:cNvSpPr txBox="1"/>
          <p:nvPr/>
        </p:nvSpPr>
        <p:spPr>
          <a:xfrm>
            <a:off x="972379" y="2706966"/>
            <a:ext cx="992701" cy="342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DB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73" name="直線接點 72"/>
          <p:cNvCxnSpPr/>
          <p:nvPr/>
        </p:nvCxnSpPr>
        <p:spPr>
          <a:xfrm>
            <a:off x="698808" y="2350549"/>
            <a:ext cx="432048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82117" y="1888275"/>
            <a:ext cx="1674300" cy="305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5" name="直線單箭頭接點 144"/>
          <p:cNvCxnSpPr/>
          <p:nvPr/>
        </p:nvCxnSpPr>
        <p:spPr>
          <a:xfrm>
            <a:off x="399217" y="5851859"/>
            <a:ext cx="3393401" cy="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413228" y="4903856"/>
            <a:ext cx="1987270" cy="362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7" name="直線接點 146"/>
          <p:cNvCxnSpPr/>
          <p:nvPr/>
        </p:nvCxnSpPr>
        <p:spPr>
          <a:xfrm flipV="1">
            <a:off x="1502116" y="3605168"/>
            <a:ext cx="1921238" cy="1524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文字方塊 147"/>
          <p:cNvSpPr txBox="1"/>
          <p:nvPr/>
        </p:nvSpPr>
        <p:spPr>
          <a:xfrm>
            <a:off x="36893" y="3494126"/>
            <a:ext cx="1087027" cy="598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Leverage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49" name="文字方塊 148"/>
          <p:cNvSpPr txBox="1"/>
          <p:nvPr/>
        </p:nvSpPr>
        <p:spPr>
          <a:xfrm>
            <a:off x="3632746" y="5522427"/>
            <a:ext cx="1087027" cy="598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Asset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150" name="直線接點 149"/>
          <p:cNvCxnSpPr/>
          <p:nvPr/>
        </p:nvCxnSpPr>
        <p:spPr>
          <a:xfrm flipV="1">
            <a:off x="1502116" y="4749286"/>
            <a:ext cx="1546729" cy="73206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文字方塊 150"/>
          <p:cNvSpPr txBox="1"/>
          <p:nvPr/>
        </p:nvSpPr>
        <p:spPr>
          <a:xfrm>
            <a:off x="2397489" y="4407059"/>
            <a:ext cx="523514" cy="342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BC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53" name="直線接點 152"/>
          <p:cNvCxnSpPr/>
          <p:nvPr/>
        </p:nvCxnSpPr>
        <p:spPr>
          <a:xfrm>
            <a:off x="1502116" y="5117294"/>
            <a:ext cx="0" cy="3767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右大括弧 153"/>
          <p:cNvSpPr/>
          <p:nvPr/>
        </p:nvSpPr>
        <p:spPr>
          <a:xfrm>
            <a:off x="1577931" y="5153778"/>
            <a:ext cx="195016" cy="2275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155" name="文字方塊 154"/>
          <p:cNvSpPr txBox="1"/>
          <p:nvPr/>
        </p:nvSpPr>
        <p:spPr>
          <a:xfrm>
            <a:off x="1675439" y="5056395"/>
            <a:ext cx="369263" cy="342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56" name="直線接點 155"/>
          <p:cNvCxnSpPr/>
          <p:nvPr/>
        </p:nvCxnSpPr>
        <p:spPr>
          <a:xfrm flipH="1">
            <a:off x="3048845" y="3898284"/>
            <a:ext cx="845" cy="85100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右大括弧 156"/>
          <p:cNvSpPr/>
          <p:nvPr/>
        </p:nvSpPr>
        <p:spPr>
          <a:xfrm>
            <a:off x="3216025" y="3807491"/>
            <a:ext cx="195016" cy="91006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158" name="文字方塊 157"/>
          <p:cNvSpPr txBox="1"/>
          <p:nvPr/>
        </p:nvSpPr>
        <p:spPr>
          <a:xfrm>
            <a:off x="3423355" y="4091412"/>
            <a:ext cx="369263" cy="342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9" name="文字方塊 158"/>
          <p:cNvSpPr txBox="1"/>
          <p:nvPr/>
        </p:nvSpPr>
        <p:spPr>
          <a:xfrm>
            <a:off x="2590877" y="5980193"/>
            <a:ext cx="1477055" cy="342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)CDT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60" name="文字方塊 159"/>
          <p:cNvSpPr txBox="1"/>
          <p:nvPr/>
        </p:nvSpPr>
        <p:spPr>
          <a:xfrm>
            <a:off x="1313757" y="5992264"/>
            <a:ext cx="992701" cy="342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DB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61" name="直線接點 160"/>
          <p:cNvCxnSpPr/>
          <p:nvPr/>
        </p:nvCxnSpPr>
        <p:spPr>
          <a:xfrm>
            <a:off x="580103" y="5134527"/>
            <a:ext cx="922013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線接點 161"/>
          <p:cNvCxnSpPr/>
          <p:nvPr/>
        </p:nvCxnSpPr>
        <p:spPr>
          <a:xfrm>
            <a:off x="615259" y="5494057"/>
            <a:ext cx="922013" cy="0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文字方塊 162"/>
          <p:cNvSpPr txBox="1"/>
          <p:nvPr/>
        </p:nvSpPr>
        <p:spPr>
          <a:xfrm>
            <a:off x="855829" y="5131428"/>
            <a:ext cx="536182" cy="39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BC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188" name="群組 187"/>
          <p:cNvGrpSpPr/>
          <p:nvPr/>
        </p:nvGrpSpPr>
        <p:grpSpPr>
          <a:xfrm>
            <a:off x="4110600" y="3484141"/>
            <a:ext cx="5265919" cy="2840365"/>
            <a:chOff x="4110600" y="3484141"/>
            <a:chExt cx="5265919" cy="2840365"/>
          </a:xfrm>
        </p:grpSpPr>
        <p:grpSp>
          <p:nvGrpSpPr>
            <p:cNvPr id="189" name="群組 188"/>
            <p:cNvGrpSpPr/>
            <p:nvPr/>
          </p:nvGrpSpPr>
          <p:grpSpPr>
            <a:xfrm>
              <a:off x="4693639" y="3484141"/>
              <a:ext cx="4682880" cy="2840365"/>
              <a:chOff x="191866" y="3496212"/>
              <a:chExt cx="4682880" cy="2840365"/>
            </a:xfrm>
          </p:grpSpPr>
          <p:cxnSp>
            <p:nvCxnSpPr>
              <p:cNvPr id="191" name="直線單箭頭接點 190"/>
              <p:cNvCxnSpPr/>
              <p:nvPr/>
            </p:nvCxnSpPr>
            <p:spPr>
              <a:xfrm>
                <a:off x="554190" y="5853945"/>
                <a:ext cx="3393401" cy="0"/>
              </a:xfrm>
              <a:prstGeom prst="straightConnector1">
                <a:avLst/>
              </a:prstGeom>
              <a:ln w="444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92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-258255" y="4905942"/>
                <a:ext cx="1987270" cy="3623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193" name="直線接點 192"/>
              <p:cNvCxnSpPr/>
              <p:nvPr/>
            </p:nvCxnSpPr>
            <p:spPr>
              <a:xfrm flipV="1">
                <a:off x="1657089" y="3607254"/>
                <a:ext cx="1921238" cy="152429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4" name="文字方塊 193"/>
              <p:cNvSpPr txBox="1"/>
              <p:nvPr/>
            </p:nvSpPr>
            <p:spPr>
              <a:xfrm>
                <a:off x="191866" y="3496212"/>
                <a:ext cx="1087027" cy="598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dirty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Leverage Value</a:t>
                </a:r>
                <a:endParaRPr lang="zh-TW" altLang="en-US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  <p:sp>
            <p:nvSpPr>
              <p:cNvPr id="195" name="文字方塊 194"/>
              <p:cNvSpPr txBox="1"/>
              <p:nvPr/>
            </p:nvSpPr>
            <p:spPr>
              <a:xfrm>
                <a:off x="3787719" y="5524513"/>
                <a:ext cx="1087027" cy="598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dirty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Asset Value</a:t>
                </a:r>
                <a:endParaRPr lang="zh-TW" altLang="en-US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  <p:cxnSp>
            <p:nvCxnSpPr>
              <p:cNvPr id="196" name="直線接點 195"/>
              <p:cNvCxnSpPr/>
              <p:nvPr/>
            </p:nvCxnSpPr>
            <p:spPr>
              <a:xfrm flipV="1">
                <a:off x="1657089" y="4751372"/>
                <a:ext cx="1546729" cy="732069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7" name="文字方塊 196"/>
              <p:cNvSpPr txBox="1"/>
              <p:nvPr/>
            </p:nvSpPr>
            <p:spPr>
              <a:xfrm>
                <a:off x="2552462" y="4409145"/>
                <a:ext cx="523514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BC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198" name="文字方塊 197"/>
              <p:cNvSpPr txBox="1"/>
              <p:nvPr/>
            </p:nvSpPr>
            <p:spPr>
              <a:xfrm>
                <a:off x="2485585" y="5383381"/>
                <a:ext cx="670914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Debt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199" name="直線接點 198"/>
              <p:cNvCxnSpPr/>
              <p:nvPr/>
            </p:nvCxnSpPr>
            <p:spPr>
              <a:xfrm>
                <a:off x="1657089" y="5119380"/>
                <a:ext cx="0" cy="71595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0" name="右大括弧 199"/>
              <p:cNvSpPr/>
              <p:nvPr/>
            </p:nvSpPr>
            <p:spPr>
              <a:xfrm>
                <a:off x="1732904" y="5155864"/>
                <a:ext cx="195016" cy="227518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文字方塊 200"/>
              <p:cNvSpPr txBox="1"/>
              <p:nvPr/>
            </p:nvSpPr>
            <p:spPr>
              <a:xfrm>
                <a:off x="1830412" y="5058481"/>
                <a:ext cx="369263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α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202" name="直線接點 201"/>
              <p:cNvCxnSpPr/>
              <p:nvPr/>
            </p:nvCxnSpPr>
            <p:spPr>
              <a:xfrm>
                <a:off x="3203818" y="3910355"/>
                <a:ext cx="33970" cy="1943589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3" name="右大括弧 202"/>
              <p:cNvSpPr/>
              <p:nvPr/>
            </p:nvSpPr>
            <p:spPr>
              <a:xfrm>
                <a:off x="3370998" y="3809577"/>
                <a:ext cx="195016" cy="910069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文字方塊 203"/>
              <p:cNvSpPr txBox="1"/>
              <p:nvPr/>
            </p:nvSpPr>
            <p:spPr>
              <a:xfrm>
                <a:off x="3578328" y="4093498"/>
                <a:ext cx="369263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α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205" name="文字方塊 204"/>
              <p:cNvSpPr txBox="1"/>
              <p:nvPr/>
            </p:nvSpPr>
            <p:spPr>
              <a:xfrm>
                <a:off x="2745850" y="5982279"/>
                <a:ext cx="1477055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D+(1-</a:t>
                </a:r>
                <a:r>
                  <a:rPr lang="el-GR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τ</a:t>
                </a:r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)CDT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206" name="文字方塊 205"/>
              <p:cNvSpPr txBox="1"/>
              <p:nvPr/>
            </p:nvSpPr>
            <p:spPr>
              <a:xfrm>
                <a:off x="1468730" y="5994350"/>
                <a:ext cx="992701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latin typeface="標楷體" pitchFamily="65" charset="-120"/>
                    <a:ea typeface="標楷體" pitchFamily="65" charset="-120"/>
                  </a:rPr>
                  <a:t>DB</a:t>
                </a:r>
                <a:endParaRPr lang="zh-TW" altLang="en-US" dirty="0"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207" name="直線接點 206"/>
              <p:cNvCxnSpPr/>
              <p:nvPr/>
            </p:nvCxnSpPr>
            <p:spPr>
              <a:xfrm>
                <a:off x="735076" y="5136613"/>
                <a:ext cx="922013" cy="0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直線接點 207"/>
              <p:cNvCxnSpPr/>
              <p:nvPr/>
            </p:nvCxnSpPr>
            <p:spPr>
              <a:xfrm>
                <a:off x="770232" y="5483583"/>
                <a:ext cx="922013" cy="0"/>
              </a:xfrm>
              <a:prstGeom prst="line">
                <a:avLst/>
              </a:prstGeom>
              <a:ln w="38100">
                <a:solidFill>
                  <a:srgbClr val="00B05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9" name="文字方塊 208"/>
              <p:cNvSpPr txBox="1"/>
              <p:nvPr/>
            </p:nvSpPr>
            <p:spPr>
              <a:xfrm>
                <a:off x="1010802" y="5133514"/>
                <a:ext cx="536182" cy="390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BC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210" name="文字方塊 209"/>
              <p:cNvSpPr txBox="1"/>
              <p:nvPr/>
            </p:nvSpPr>
            <p:spPr>
              <a:xfrm>
                <a:off x="852508" y="5493426"/>
                <a:ext cx="687148" cy="390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Debt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  <p:sp>
          <p:nvSpPr>
            <p:cNvPr id="190" name="向右箭號 189"/>
            <p:cNvSpPr/>
            <p:nvPr/>
          </p:nvSpPr>
          <p:spPr>
            <a:xfrm>
              <a:off x="4110600" y="4511226"/>
              <a:ext cx="583039" cy="52784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51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07504" y="260648"/>
            <a:ext cx="90364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Initial asset value=1000, Coupon rate=0.05, Maturity=1, Tax rate=0.35, </a:t>
            </a:r>
            <a:r>
              <a:rPr lang="zh-TW" altLang="en-US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破產成本</a:t>
            </a:r>
            <a:r>
              <a:rPr lang="zh-TW" altLang="en-US" sz="20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比例</a:t>
            </a:r>
            <a:r>
              <a:rPr lang="en-US" altLang="zh-TW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l-GR" altLang="zh-TW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r>
              <a:rPr lang="en-US" altLang="zh-TW" sz="20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)=</a:t>
            </a:r>
            <a:r>
              <a:rPr lang="en-US" altLang="zh-TW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0.4, Risk free rate=0.1, Volatility=0.3, </a:t>
            </a:r>
            <a:r>
              <a:rPr lang="en-US" altLang="zh-TW" sz="20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Debt=0~2000</a:t>
            </a:r>
          </a:p>
          <a:p>
            <a:r>
              <a:rPr lang="en-US" altLang="zh-TW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Default </a:t>
            </a:r>
            <a:r>
              <a:rPr lang="en-US" altLang="zh-TW" sz="20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Boundary=(</a:t>
            </a:r>
            <a:r>
              <a:rPr lang="en-US" altLang="zh-TW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D+(1-tau)*C*D*T)*0.2</a:t>
            </a:r>
            <a:endParaRPr lang="zh-TW" altLang="en-US" sz="20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097360" y="5703838"/>
            <a:ext cx="705678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 Optimal Debt=463, </a:t>
            </a:r>
          </a:p>
          <a:p>
            <a:pPr algn="ctr"/>
            <a:r>
              <a:rPr lang="en-US" altLang="zh-TW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Equity holder=567.5968, Debt holder=439.0555, VL=1006.6523 </a:t>
            </a:r>
            <a:endParaRPr lang="zh-TW" altLang="en-US" sz="23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jazzn\Desktop\meeting相關\咪聽新任務\Merton\Merton_V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7" y="1428750"/>
            <a:ext cx="5343525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jazzn\Desktop\meeting相關\正在做的論文\BlackandCox\BlackandCox_V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7" y="1428750"/>
            <a:ext cx="5343525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20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07504" y="260648"/>
            <a:ext cx="90364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Initial asset value=1000, Coupon rate=0.05, Maturity=1, Tax rate=0.35, </a:t>
            </a:r>
            <a:r>
              <a:rPr lang="zh-TW" altLang="en-US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破產成本</a:t>
            </a:r>
            <a:r>
              <a:rPr lang="zh-TW" altLang="en-US" sz="20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比例</a:t>
            </a:r>
            <a:r>
              <a:rPr lang="en-US" altLang="zh-TW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l-GR" altLang="zh-TW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r>
              <a:rPr lang="en-US" altLang="zh-TW" sz="20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)=</a:t>
            </a:r>
            <a:r>
              <a:rPr lang="en-US" altLang="zh-TW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0.4, Risk free rate=0.1, Volatility=0.3, </a:t>
            </a:r>
            <a:r>
              <a:rPr lang="en-US" altLang="zh-TW" sz="20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Debt=0~2000</a:t>
            </a:r>
          </a:p>
          <a:p>
            <a:r>
              <a:rPr lang="en-US" altLang="zh-TW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Default </a:t>
            </a:r>
            <a:r>
              <a:rPr lang="en-US" altLang="zh-TW" sz="20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Boundary=(</a:t>
            </a:r>
            <a:r>
              <a:rPr lang="en-US" altLang="zh-TW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D+(1-tau)*C*D*T)*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0.9</a:t>
            </a:r>
            <a:endParaRPr lang="zh-TW" altLang="en-US" sz="20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097360" y="5703838"/>
            <a:ext cx="705678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 Optimal </a:t>
            </a:r>
            <a:r>
              <a:rPr lang="en-US" altLang="zh-TW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Debt=455, </a:t>
            </a:r>
            <a:endParaRPr lang="en-US" altLang="zh-TW" sz="23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altLang="zh-TW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Equity </a:t>
            </a:r>
            <a:r>
              <a:rPr lang="en-US" altLang="zh-TW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holder=575.0264, </a:t>
            </a:r>
            <a:r>
              <a:rPr lang="en-US" altLang="zh-TW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Debt </a:t>
            </a:r>
            <a:r>
              <a:rPr lang="en-US" altLang="zh-TW" sz="2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holder=431.5437, VL=1006.5701 </a:t>
            </a:r>
            <a:endParaRPr lang="zh-TW" altLang="en-US" sz="23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jazzn\Desktop\meeting相關\咪聽新任務\Merton\Merton_V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7" y="1428750"/>
            <a:ext cx="5343525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jazzn\Desktop\meeting相關\正在做的論文\BlackandCox\BlackandCox_V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7" y="1428750"/>
            <a:ext cx="5343525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jazzn\Desktop\meeting相關\正在做的論文\Merton\Merton_VL_0.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7" y="1428750"/>
            <a:ext cx="5343525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jazzn\Desktop\meeting相關\正在做的論文\BlackandCox\BlackandCox_VL_0.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7" y="1428750"/>
            <a:ext cx="5343525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96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9536" y="85651"/>
            <a:ext cx="8229600" cy="1143000"/>
          </a:xfrm>
        </p:spPr>
        <p:txBody>
          <a:bodyPr/>
          <a:lstStyle/>
          <a:p>
            <a:pPr algn="l"/>
            <a:r>
              <a:rPr lang="en-US" altLang="zh-TW" dirty="0"/>
              <a:t>Black and Cox:(SB+RE</a:t>
            </a:r>
            <a:r>
              <a:rPr lang="en-US" altLang="zh-TW" dirty="0" smtClean="0"/>
              <a:t>):</a:t>
            </a:r>
            <a:endParaRPr lang="zh-TW" altLang="en-US" dirty="0"/>
          </a:p>
        </p:txBody>
      </p:sp>
      <p:cxnSp>
        <p:nvCxnSpPr>
          <p:cNvPr id="5" name="直線單箭頭接點 4"/>
          <p:cNvCxnSpPr>
            <a:endCxn id="21" idx="1"/>
          </p:cNvCxnSpPr>
          <p:nvPr/>
        </p:nvCxnSpPr>
        <p:spPr>
          <a:xfrm>
            <a:off x="555905" y="6137721"/>
            <a:ext cx="7344816" cy="9624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246657" y="4195866"/>
            <a:ext cx="3989205" cy="38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直線接點 8"/>
          <p:cNvCxnSpPr/>
          <p:nvPr/>
        </p:nvCxnSpPr>
        <p:spPr>
          <a:xfrm flipV="1">
            <a:off x="1640240" y="799837"/>
            <a:ext cx="5540401" cy="46177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7324657" y="472485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45</a:t>
            </a:r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度線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194648" y="170080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Leverage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7900721" y="5824179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Asset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22" name="直線接點 21"/>
          <p:cNvCxnSpPr/>
          <p:nvPr/>
        </p:nvCxnSpPr>
        <p:spPr>
          <a:xfrm>
            <a:off x="3364217" y="3477402"/>
            <a:ext cx="36004" cy="26402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2369121" y="6285844"/>
            <a:ext cx="1814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D1+(1-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)C1D1T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7" name="直線接點 26"/>
          <p:cNvCxnSpPr/>
          <p:nvPr/>
        </p:nvCxnSpPr>
        <p:spPr>
          <a:xfrm flipV="1">
            <a:off x="3364217" y="1859632"/>
            <a:ext cx="1993240" cy="161777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/>
          <p:cNvSpPr txBox="1"/>
          <p:nvPr/>
        </p:nvSpPr>
        <p:spPr>
          <a:xfrm>
            <a:off x="2396277" y="3507106"/>
            <a:ext cx="782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CDT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34" name="直線接點 33"/>
          <p:cNvCxnSpPr/>
          <p:nvPr/>
        </p:nvCxnSpPr>
        <p:spPr>
          <a:xfrm flipV="1">
            <a:off x="1640240" y="4913585"/>
            <a:ext cx="1759981" cy="7928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/>
          <p:cNvSpPr txBox="1"/>
          <p:nvPr/>
        </p:nvSpPr>
        <p:spPr>
          <a:xfrm>
            <a:off x="2673852" y="4578491"/>
            <a:ext cx="55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BC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左大括弧 36"/>
          <p:cNvSpPr/>
          <p:nvPr/>
        </p:nvSpPr>
        <p:spPr>
          <a:xfrm>
            <a:off x="3158616" y="3494743"/>
            <a:ext cx="155448" cy="43669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cxnSp>
        <p:nvCxnSpPr>
          <p:cNvPr id="48" name="直線接點 47"/>
          <p:cNvCxnSpPr/>
          <p:nvPr/>
        </p:nvCxnSpPr>
        <p:spPr>
          <a:xfrm flipV="1">
            <a:off x="3364217" y="3477402"/>
            <a:ext cx="4121279" cy="51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6480192" y="1728131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6478208" y="472891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SB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9" name="右大括弧 48"/>
          <p:cNvSpPr/>
          <p:nvPr/>
        </p:nvSpPr>
        <p:spPr>
          <a:xfrm>
            <a:off x="3541409" y="3931437"/>
            <a:ext cx="206695" cy="98214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53" name="文字方塊 52"/>
          <p:cNvSpPr txBox="1"/>
          <p:nvPr/>
        </p:nvSpPr>
        <p:spPr>
          <a:xfrm>
            <a:off x="3761156" y="4237845"/>
            <a:ext cx="39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2602970" y="5629889"/>
            <a:ext cx="711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SB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5" name="文字方塊 54"/>
          <p:cNvSpPr txBox="1"/>
          <p:nvPr/>
        </p:nvSpPr>
        <p:spPr>
          <a:xfrm>
            <a:off x="4344806" y="2508706"/>
            <a:ext cx="69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TB1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3" name="直線接點 22"/>
          <p:cNvCxnSpPr/>
          <p:nvPr/>
        </p:nvCxnSpPr>
        <p:spPr>
          <a:xfrm>
            <a:off x="5379262" y="1560567"/>
            <a:ext cx="18002" cy="45867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5379262" y="2507188"/>
            <a:ext cx="21602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/>
          <p:nvPr/>
        </p:nvCxnSpPr>
        <p:spPr>
          <a:xfrm flipV="1">
            <a:off x="5357457" y="439797"/>
            <a:ext cx="1391136" cy="112652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字方塊 40"/>
          <p:cNvSpPr txBox="1"/>
          <p:nvPr/>
        </p:nvSpPr>
        <p:spPr>
          <a:xfrm>
            <a:off x="6051318" y="1009564"/>
            <a:ext cx="69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TB2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6478208" y="288396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RE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4117380" y="515938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SB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4209739" y="3089407"/>
            <a:ext cx="135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mixEquity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5278518" y="6259788"/>
            <a:ext cx="774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V”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31" name="直線接點 30"/>
          <p:cNvCxnSpPr/>
          <p:nvPr/>
        </p:nvCxnSpPr>
        <p:spPr>
          <a:xfrm>
            <a:off x="1640240" y="5402813"/>
            <a:ext cx="0" cy="7397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/>
          <p:cNvCxnSpPr/>
          <p:nvPr/>
        </p:nvCxnSpPr>
        <p:spPr>
          <a:xfrm>
            <a:off x="766452" y="5402813"/>
            <a:ext cx="954144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/>
          <p:nvPr/>
        </p:nvCxnSpPr>
        <p:spPr>
          <a:xfrm>
            <a:off x="764110" y="5728284"/>
            <a:ext cx="954144" cy="0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右大括弧 38"/>
          <p:cNvSpPr/>
          <p:nvPr/>
        </p:nvSpPr>
        <p:spPr>
          <a:xfrm>
            <a:off x="1720596" y="5442187"/>
            <a:ext cx="206695" cy="24553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1823943" y="5337091"/>
            <a:ext cx="39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885734" y="5380289"/>
            <a:ext cx="55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BC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7" name="文字方塊 46"/>
          <p:cNvSpPr txBox="1"/>
          <p:nvPr/>
        </p:nvSpPr>
        <p:spPr>
          <a:xfrm>
            <a:off x="807621" y="5811519"/>
            <a:ext cx="711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SB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1493555" y="6285844"/>
            <a:ext cx="1052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DB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4736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416222"/>
            <a:ext cx="8229600" cy="5721499"/>
          </a:xfrm>
        </p:spPr>
        <p:txBody>
          <a:bodyPr/>
          <a:lstStyle/>
          <a:p>
            <a:r>
              <a:rPr lang="en-US" altLang="zh-TW" dirty="0" smtClean="0"/>
              <a:t>VL=D+E,</a:t>
            </a:r>
            <a:r>
              <a:rPr lang="zh-TW" altLang="en-US" dirty="0" smtClean="0"/>
              <a:t> </a:t>
            </a:r>
            <a:r>
              <a:rPr lang="en-US" altLang="zh-TW" dirty="0" smtClean="0"/>
              <a:t>Equity</a:t>
            </a:r>
            <a:r>
              <a:rPr lang="zh-TW" altLang="en-US" dirty="0" smtClean="0"/>
              <a:t>部分</a:t>
            </a:r>
            <a:endParaRPr lang="zh-TW" altLang="en-US" dirty="0"/>
          </a:p>
        </p:txBody>
      </p:sp>
      <p:cxnSp>
        <p:nvCxnSpPr>
          <p:cNvPr id="5" name="直線接點 4"/>
          <p:cNvCxnSpPr/>
          <p:nvPr/>
        </p:nvCxnSpPr>
        <p:spPr>
          <a:xfrm flipV="1">
            <a:off x="732456" y="1132338"/>
            <a:ext cx="1516470" cy="123900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 flipV="1">
            <a:off x="747984" y="2780928"/>
            <a:ext cx="1893653" cy="353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1635198" y="2169413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向右箭號 36"/>
          <p:cNvSpPr/>
          <p:nvPr/>
        </p:nvSpPr>
        <p:spPr>
          <a:xfrm>
            <a:off x="3419872" y="4295546"/>
            <a:ext cx="583039" cy="5278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7359238" y="315853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45</a:t>
            </a:r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度線</a:t>
            </a:r>
          </a:p>
        </p:txBody>
      </p:sp>
      <p:grpSp>
        <p:nvGrpSpPr>
          <p:cNvPr id="15" name="群組 14"/>
          <p:cNvGrpSpPr/>
          <p:nvPr/>
        </p:nvGrpSpPr>
        <p:grpSpPr>
          <a:xfrm>
            <a:off x="4624964" y="3356992"/>
            <a:ext cx="3275757" cy="2236552"/>
            <a:chOff x="3779442" y="2768164"/>
            <a:chExt cx="4121279" cy="2825380"/>
          </a:xfrm>
        </p:grpSpPr>
        <p:cxnSp>
          <p:nvCxnSpPr>
            <p:cNvPr id="44" name="直線接點 43"/>
            <p:cNvCxnSpPr/>
            <p:nvPr/>
          </p:nvCxnSpPr>
          <p:spPr>
            <a:xfrm flipV="1">
              <a:off x="3779442" y="2768164"/>
              <a:ext cx="3440031" cy="282025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/>
            <p:cNvCxnSpPr/>
            <p:nvPr/>
          </p:nvCxnSpPr>
          <p:spPr>
            <a:xfrm flipV="1">
              <a:off x="3779442" y="5588415"/>
              <a:ext cx="4121279" cy="512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接點 59"/>
            <p:cNvCxnSpPr/>
            <p:nvPr/>
          </p:nvCxnSpPr>
          <p:spPr>
            <a:xfrm>
              <a:off x="5803488" y="3896282"/>
              <a:ext cx="0" cy="169726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文字方塊 67"/>
            <p:cNvSpPr txBox="1"/>
            <p:nvPr/>
          </p:nvSpPr>
          <p:spPr>
            <a:xfrm>
              <a:off x="4256373" y="5034248"/>
              <a:ext cx="1901580" cy="4665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err="1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mixEquity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70" name="直線接點 69"/>
            <p:cNvCxnSpPr/>
            <p:nvPr/>
          </p:nvCxnSpPr>
          <p:spPr>
            <a:xfrm flipV="1">
              <a:off x="5803488" y="3898285"/>
              <a:ext cx="2097233" cy="512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文字方塊 74"/>
          <p:cNvSpPr txBox="1"/>
          <p:nvPr/>
        </p:nvSpPr>
        <p:spPr>
          <a:xfrm>
            <a:off x="604672" y="2973873"/>
            <a:ext cx="633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V”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8" name="文字方塊 77"/>
          <p:cNvSpPr txBox="1"/>
          <p:nvPr/>
        </p:nvSpPr>
        <p:spPr>
          <a:xfrm>
            <a:off x="3643692" y="5639424"/>
            <a:ext cx="1814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D1+(1-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)C1D1T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396639" y="3817262"/>
            <a:ext cx="2191412" cy="1747549"/>
            <a:chOff x="396639" y="3817262"/>
            <a:chExt cx="2191412" cy="1747549"/>
          </a:xfrm>
        </p:grpSpPr>
        <p:grpSp>
          <p:nvGrpSpPr>
            <p:cNvPr id="2" name="群組 1"/>
            <p:cNvGrpSpPr/>
            <p:nvPr/>
          </p:nvGrpSpPr>
          <p:grpSpPr>
            <a:xfrm>
              <a:off x="878138" y="3821519"/>
              <a:ext cx="1709913" cy="1239003"/>
              <a:chOff x="764400" y="3213601"/>
              <a:chExt cx="1709913" cy="1239003"/>
            </a:xfrm>
          </p:grpSpPr>
          <p:grpSp>
            <p:nvGrpSpPr>
              <p:cNvPr id="32" name="群組 31"/>
              <p:cNvGrpSpPr/>
              <p:nvPr/>
            </p:nvGrpSpPr>
            <p:grpSpPr>
              <a:xfrm>
                <a:off x="764400" y="3213601"/>
                <a:ext cx="1518424" cy="1239003"/>
                <a:chOff x="3688201" y="1354443"/>
                <a:chExt cx="2238779" cy="1799794"/>
              </a:xfrm>
            </p:grpSpPr>
            <p:cxnSp>
              <p:nvCxnSpPr>
                <p:cNvPr id="33" name="直線接點 32"/>
                <p:cNvCxnSpPr/>
                <p:nvPr/>
              </p:nvCxnSpPr>
              <p:spPr>
                <a:xfrm flipV="1">
                  <a:off x="3691081" y="1354443"/>
                  <a:ext cx="2235899" cy="1799794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線接點 33"/>
                <p:cNvCxnSpPr/>
                <p:nvPr/>
              </p:nvCxnSpPr>
              <p:spPr>
                <a:xfrm flipV="1">
                  <a:off x="3688201" y="3143688"/>
                  <a:ext cx="2238778" cy="5131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5" name="文字方塊 34"/>
              <p:cNvSpPr txBox="1"/>
              <p:nvPr/>
            </p:nvSpPr>
            <p:spPr>
              <a:xfrm>
                <a:off x="1122513" y="4071294"/>
                <a:ext cx="1351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err="1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mixEquity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  <p:sp>
          <p:nvSpPr>
            <p:cNvPr id="77" name="文字方塊 76"/>
            <p:cNvSpPr txBox="1"/>
            <p:nvPr/>
          </p:nvSpPr>
          <p:spPr>
            <a:xfrm>
              <a:off x="396639" y="5195479"/>
              <a:ext cx="18146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D1+(1-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)C1D1T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80" name="直線接點 79"/>
            <p:cNvCxnSpPr/>
            <p:nvPr/>
          </p:nvCxnSpPr>
          <p:spPr>
            <a:xfrm>
              <a:off x="2396562" y="3817262"/>
              <a:ext cx="0" cy="124682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直線接點 25"/>
          <p:cNvCxnSpPr/>
          <p:nvPr/>
        </p:nvCxnSpPr>
        <p:spPr>
          <a:xfrm>
            <a:off x="747984" y="2356186"/>
            <a:ext cx="0" cy="42827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6122806" y="5639424"/>
            <a:ext cx="633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V”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602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1" grpId="0"/>
      <p:bldP spid="7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416222"/>
            <a:ext cx="8229600" cy="5721499"/>
          </a:xfrm>
        </p:spPr>
        <p:txBody>
          <a:bodyPr/>
          <a:lstStyle/>
          <a:p>
            <a:r>
              <a:rPr lang="en-US" altLang="zh-TW" dirty="0" smtClean="0"/>
              <a:t>VL=D+E,</a:t>
            </a:r>
            <a:r>
              <a:rPr lang="zh-TW" altLang="en-US" dirty="0" smtClean="0"/>
              <a:t> </a:t>
            </a:r>
            <a:r>
              <a:rPr lang="en-US" altLang="zh-TW" dirty="0" smtClean="0"/>
              <a:t>Debt</a:t>
            </a:r>
            <a:r>
              <a:rPr lang="zh-TW" altLang="en-US" dirty="0" smtClean="0"/>
              <a:t>部分</a:t>
            </a:r>
            <a:endParaRPr lang="zh-TW" altLang="en-US" dirty="0"/>
          </a:p>
        </p:txBody>
      </p:sp>
      <p:grpSp>
        <p:nvGrpSpPr>
          <p:cNvPr id="32" name="群組 31"/>
          <p:cNvGrpSpPr/>
          <p:nvPr/>
        </p:nvGrpSpPr>
        <p:grpSpPr>
          <a:xfrm>
            <a:off x="4716016" y="1281149"/>
            <a:ext cx="3440563" cy="1859098"/>
            <a:chOff x="3205685" y="3159366"/>
            <a:chExt cx="5197226" cy="3486282"/>
          </a:xfrm>
        </p:grpSpPr>
        <p:cxnSp>
          <p:nvCxnSpPr>
            <p:cNvPr id="33" name="直線單箭頭接點 32"/>
            <p:cNvCxnSpPr/>
            <p:nvPr/>
          </p:nvCxnSpPr>
          <p:spPr>
            <a:xfrm flipV="1">
              <a:off x="3726988" y="5814558"/>
              <a:ext cx="3487694" cy="2008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字方塊 33"/>
            <p:cNvSpPr txBox="1"/>
            <p:nvPr/>
          </p:nvSpPr>
          <p:spPr>
            <a:xfrm>
              <a:off x="7250782" y="5306725"/>
              <a:ext cx="11521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35" name="直線接點 34"/>
            <p:cNvCxnSpPr/>
            <p:nvPr/>
          </p:nvCxnSpPr>
          <p:spPr>
            <a:xfrm>
              <a:off x="3763088" y="3171577"/>
              <a:ext cx="0" cy="262289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字方塊 35"/>
            <p:cNvSpPr txBox="1"/>
            <p:nvPr/>
          </p:nvSpPr>
          <p:spPr>
            <a:xfrm>
              <a:off x="3205685" y="5953056"/>
              <a:ext cx="3167569" cy="69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D1+(1-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)C1D1T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37" name="直線接點 36"/>
            <p:cNvCxnSpPr/>
            <p:nvPr/>
          </p:nvCxnSpPr>
          <p:spPr>
            <a:xfrm>
              <a:off x="3726988" y="3159366"/>
              <a:ext cx="2940481" cy="1221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字方塊 37"/>
            <p:cNvSpPr txBox="1"/>
            <p:nvPr/>
          </p:nvSpPr>
          <p:spPr>
            <a:xfrm>
              <a:off x="5479433" y="4474356"/>
              <a:ext cx="1152129" cy="69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SB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9" name="群組 68"/>
          <p:cNvGrpSpPr/>
          <p:nvPr/>
        </p:nvGrpSpPr>
        <p:grpSpPr>
          <a:xfrm>
            <a:off x="864577" y="1281149"/>
            <a:ext cx="3095460" cy="1489766"/>
            <a:chOff x="3726988" y="3159366"/>
            <a:chExt cx="4675923" cy="2793690"/>
          </a:xfrm>
        </p:grpSpPr>
        <p:cxnSp>
          <p:nvCxnSpPr>
            <p:cNvPr id="55" name="直線單箭頭接點 54"/>
            <p:cNvCxnSpPr/>
            <p:nvPr/>
          </p:nvCxnSpPr>
          <p:spPr>
            <a:xfrm flipV="1">
              <a:off x="3726988" y="5814558"/>
              <a:ext cx="3487694" cy="2008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文字方塊 55"/>
            <p:cNvSpPr txBox="1"/>
            <p:nvPr/>
          </p:nvSpPr>
          <p:spPr>
            <a:xfrm>
              <a:off x="7250782" y="5306725"/>
              <a:ext cx="11521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57" name="直線接點 56"/>
            <p:cNvCxnSpPr/>
            <p:nvPr/>
          </p:nvCxnSpPr>
          <p:spPr>
            <a:xfrm>
              <a:off x="3763088" y="3171577"/>
              <a:ext cx="0" cy="262289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接點 62"/>
            <p:cNvCxnSpPr/>
            <p:nvPr/>
          </p:nvCxnSpPr>
          <p:spPr>
            <a:xfrm>
              <a:off x="3726988" y="3159366"/>
              <a:ext cx="2940481" cy="1221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文字方塊 63"/>
            <p:cNvSpPr txBox="1"/>
            <p:nvPr/>
          </p:nvSpPr>
          <p:spPr>
            <a:xfrm>
              <a:off x="5479433" y="4474356"/>
              <a:ext cx="1152129" cy="69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RE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40" name="文字方塊 39"/>
          <p:cNvSpPr txBox="1"/>
          <p:nvPr/>
        </p:nvSpPr>
        <p:spPr>
          <a:xfrm>
            <a:off x="683568" y="2770915"/>
            <a:ext cx="633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V”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36893" y="3494126"/>
            <a:ext cx="4682880" cy="2840365"/>
            <a:chOff x="36893" y="3494126"/>
            <a:chExt cx="4682880" cy="2840365"/>
          </a:xfrm>
        </p:grpSpPr>
        <p:cxnSp>
          <p:nvCxnSpPr>
            <p:cNvPr id="103" name="直線單箭頭接點 102"/>
            <p:cNvCxnSpPr/>
            <p:nvPr/>
          </p:nvCxnSpPr>
          <p:spPr>
            <a:xfrm>
              <a:off x="399217" y="5851859"/>
              <a:ext cx="3393401" cy="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-413228" y="4903856"/>
              <a:ext cx="1987270" cy="3623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7" name="文字方塊 106"/>
            <p:cNvSpPr txBox="1"/>
            <p:nvPr/>
          </p:nvSpPr>
          <p:spPr>
            <a:xfrm>
              <a:off x="36893" y="3494126"/>
              <a:ext cx="1087027" cy="598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Leverage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sp>
          <p:nvSpPr>
            <p:cNvPr id="108" name="文字方塊 107"/>
            <p:cNvSpPr txBox="1"/>
            <p:nvPr/>
          </p:nvSpPr>
          <p:spPr>
            <a:xfrm>
              <a:off x="3632746" y="5522427"/>
              <a:ext cx="1087027" cy="598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109" name="直線接點 108"/>
            <p:cNvCxnSpPr/>
            <p:nvPr/>
          </p:nvCxnSpPr>
          <p:spPr>
            <a:xfrm flipV="1">
              <a:off x="1502116" y="4707575"/>
              <a:ext cx="1580699" cy="773781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文字方塊 109"/>
            <p:cNvSpPr txBox="1"/>
            <p:nvPr/>
          </p:nvSpPr>
          <p:spPr>
            <a:xfrm>
              <a:off x="2330612" y="5381295"/>
              <a:ext cx="6709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SB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111" name="直線接點 110"/>
            <p:cNvCxnSpPr/>
            <p:nvPr/>
          </p:nvCxnSpPr>
          <p:spPr>
            <a:xfrm>
              <a:off x="1502116" y="5481355"/>
              <a:ext cx="0" cy="35189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右大括弧 111"/>
            <p:cNvSpPr/>
            <p:nvPr/>
          </p:nvSpPr>
          <p:spPr>
            <a:xfrm>
              <a:off x="3178539" y="4786646"/>
              <a:ext cx="269988" cy="941811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p:cxnSp>
          <p:nvCxnSpPr>
            <p:cNvPr id="113" name="直線接點 112"/>
            <p:cNvCxnSpPr/>
            <p:nvPr/>
          </p:nvCxnSpPr>
          <p:spPr>
            <a:xfrm>
              <a:off x="3065830" y="4707575"/>
              <a:ext cx="16985" cy="114428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文字方塊 113"/>
            <p:cNvSpPr txBox="1"/>
            <p:nvPr/>
          </p:nvSpPr>
          <p:spPr>
            <a:xfrm>
              <a:off x="3479506" y="5039068"/>
              <a:ext cx="844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1-</a:t>
              </a:r>
              <a:r>
                <a:rPr lang="el-GR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α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15" name="文字方塊 114"/>
            <p:cNvSpPr txBox="1"/>
            <p:nvPr/>
          </p:nvSpPr>
          <p:spPr>
            <a:xfrm>
              <a:off x="2590877" y="5980193"/>
              <a:ext cx="1477055" cy="3422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)CDT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16" name="文字方塊 115"/>
            <p:cNvSpPr txBox="1"/>
            <p:nvPr/>
          </p:nvSpPr>
          <p:spPr>
            <a:xfrm>
              <a:off x="1313757" y="5992264"/>
              <a:ext cx="992701" cy="3422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DB</a:t>
              </a:r>
              <a:endParaRPr lang="zh-TW" altLang="en-US" dirty="0"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117" name="直線接點 116"/>
            <p:cNvCxnSpPr/>
            <p:nvPr/>
          </p:nvCxnSpPr>
          <p:spPr>
            <a:xfrm>
              <a:off x="615259" y="5489012"/>
              <a:ext cx="922013" cy="0"/>
            </a:xfrm>
            <a:prstGeom prst="line">
              <a:avLst/>
            </a:prstGeom>
            <a:ln w="38100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文字方塊 117"/>
            <p:cNvSpPr txBox="1"/>
            <p:nvPr/>
          </p:nvSpPr>
          <p:spPr>
            <a:xfrm>
              <a:off x="697535" y="5510642"/>
              <a:ext cx="687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SB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42" name="群組 141"/>
          <p:cNvGrpSpPr/>
          <p:nvPr/>
        </p:nvGrpSpPr>
        <p:grpSpPr>
          <a:xfrm>
            <a:off x="4110600" y="3484141"/>
            <a:ext cx="5265919" cy="2840365"/>
            <a:chOff x="4110600" y="3484141"/>
            <a:chExt cx="5265919" cy="2840365"/>
          </a:xfrm>
        </p:grpSpPr>
        <p:grpSp>
          <p:nvGrpSpPr>
            <p:cNvPr id="143" name="群組 142"/>
            <p:cNvGrpSpPr/>
            <p:nvPr/>
          </p:nvGrpSpPr>
          <p:grpSpPr>
            <a:xfrm>
              <a:off x="4693639" y="3484141"/>
              <a:ext cx="4682880" cy="2840365"/>
              <a:chOff x="191866" y="3496212"/>
              <a:chExt cx="4682880" cy="2840365"/>
            </a:xfrm>
          </p:grpSpPr>
          <p:cxnSp>
            <p:nvCxnSpPr>
              <p:cNvPr id="145" name="直線單箭頭接點 144"/>
              <p:cNvCxnSpPr/>
              <p:nvPr/>
            </p:nvCxnSpPr>
            <p:spPr>
              <a:xfrm>
                <a:off x="554190" y="5853945"/>
                <a:ext cx="3393401" cy="0"/>
              </a:xfrm>
              <a:prstGeom prst="straightConnector1">
                <a:avLst/>
              </a:prstGeom>
              <a:ln w="444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4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-258255" y="4905942"/>
                <a:ext cx="1987270" cy="3623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147" name="直線接點 146"/>
              <p:cNvCxnSpPr/>
              <p:nvPr/>
            </p:nvCxnSpPr>
            <p:spPr>
              <a:xfrm flipV="1">
                <a:off x="1657089" y="3607254"/>
                <a:ext cx="1921238" cy="152429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8" name="文字方塊 147"/>
              <p:cNvSpPr txBox="1"/>
              <p:nvPr/>
            </p:nvSpPr>
            <p:spPr>
              <a:xfrm>
                <a:off x="191866" y="3496212"/>
                <a:ext cx="1087027" cy="598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dirty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Leverage Value</a:t>
                </a:r>
                <a:endParaRPr lang="zh-TW" altLang="en-US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  <p:sp>
            <p:nvSpPr>
              <p:cNvPr id="149" name="文字方塊 148"/>
              <p:cNvSpPr txBox="1"/>
              <p:nvPr/>
            </p:nvSpPr>
            <p:spPr>
              <a:xfrm>
                <a:off x="3787719" y="5524513"/>
                <a:ext cx="1087027" cy="598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dirty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Asset Value</a:t>
                </a:r>
                <a:endParaRPr lang="zh-TW" altLang="en-US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  <p:cxnSp>
            <p:nvCxnSpPr>
              <p:cNvPr id="150" name="直線接點 149"/>
              <p:cNvCxnSpPr/>
              <p:nvPr/>
            </p:nvCxnSpPr>
            <p:spPr>
              <a:xfrm flipV="1">
                <a:off x="1657089" y="4751372"/>
                <a:ext cx="1546729" cy="732069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1" name="文字方塊 150"/>
              <p:cNvSpPr txBox="1"/>
              <p:nvPr/>
            </p:nvSpPr>
            <p:spPr>
              <a:xfrm>
                <a:off x="2552462" y="4409145"/>
                <a:ext cx="523514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BC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152" name="文字方塊 151"/>
              <p:cNvSpPr txBox="1"/>
              <p:nvPr/>
            </p:nvSpPr>
            <p:spPr>
              <a:xfrm>
                <a:off x="2485585" y="5383381"/>
                <a:ext cx="6709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SB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153" name="直線接點 152"/>
              <p:cNvCxnSpPr/>
              <p:nvPr/>
            </p:nvCxnSpPr>
            <p:spPr>
              <a:xfrm>
                <a:off x="1657089" y="5119380"/>
                <a:ext cx="0" cy="71595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4" name="右大括弧 153"/>
              <p:cNvSpPr/>
              <p:nvPr/>
            </p:nvSpPr>
            <p:spPr>
              <a:xfrm>
                <a:off x="1732904" y="5155864"/>
                <a:ext cx="195016" cy="227518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5" name="文字方塊 154"/>
              <p:cNvSpPr txBox="1"/>
              <p:nvPr/>
            </p:nvSpPr>
            <p:spPr>
              <a:xfrm>
                <a:off x="1830412" y="5058481"/>
                <a:ext cx="369263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α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156" name="直線接點 155"/>
              <p:cNvCxnSpPr/>
              <p:nvPr/>
            </p:nvCxnSpPr>
            <p:spPr>
              <a:xfrm>
                <a:off x="3203818" y="3910355"/>
                <a:ext cx="33970" cy="1943589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7" name="右大括弧 156"/>
              <p:cNvSpPr/>
              <p:nvPr/>
            </p:nvSpPr>
            <p:spPr>
              <a:xfrm>
                <a:off x="3370998" y="3809577"/>
                <a:ext cx="195016" cy="910069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8" name="文字方塊 157"/>
              <p:cNvSpPr txBox="1"/>
              <p:nvPr/>
            </p:nvSpPr>
            <p:spPr>
              <a:xfrm>
                <a:off x="3578328" y="4093498"/>
                <a:ext cx="369263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α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159" name="文字方塊 158"/>
              <p:cNvSpPr txBox="1"/>
              <p:nvPr/>
            </p:nvSpPr>
            <p:spPr>
              <a:xfrm>
                <a:off x="2745850" y="5982279"/>
                <a:ext cx="1477055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D+(1-</a:t>
                </a:r>
                <a:r>
                  <a:rPr lang="el-GR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τ</a:t>
                </a:r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)CDT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160" name="文字方塊 159"/>
              <p:cNvSpPr txBox="1"/>
              <p:nvPr/>
            </p:nvSpPr>
            <p:spPr>
              <a:xfrm>
                <a:off x="1468730" y="5994350"/>
                <a:ext cx="992701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latin typeface="標楷體" pitchFamily="65" charset="-120"/>
                    <a:ea typeface="標楷體" pitchFamily="65" charset="-120"/>
                  </a:rPr>
                  <a:t>DB</a:t>
                </a:r>
                <a:endParaRPr lang="zh-TW" altLang="en-US" dirty="0"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161" name="直線接點 160"/>
              <p:cNvCxnSpPr/>
              <p:nvPr/>
            </p:nvCxnSpPr>
            <p:spPr>
              <a:xfrm>
                <a:off x="735076" y="5136613"/>
                <a:ext cx="922013" cy="0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直線接點 161"/>
              <p:cNvCxnSpPr/>
              <p:nvPr/>
            </p:nvCxnSpPr>
            <p:spPr>
              <a:xfrm>
                <a:off x="770232" y="5483583"/>
                <a:ext cx="922013" cy="0"/>
              </a:xfrm>
              <a:prstGeom prst="line">
                <a:avLst/>
              </a:prstGeom>
              <a:ln w="38100">
                <a:solidFill>
                  <a:srgbClr val="00B05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3" name="文字方塊 162"/>
              <p:cNvSpPr txBox="1"/>
              <p:nvPr/>
            </p:nvSpPr>
            <p:spPr>
              <a:xfrm>
                <a:off x="1010802" y="5133514"/>
                <a:ext cx="536182" cy="390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BC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164" name="文字方塊 163"/>
              <p:cNvSpPr txBox="1"/>
              <p:nvPr/>
            </p:nvSpPr>
            <p:spPr>
              <a:xfrm>
                <a:off x="852508" y="5493426"/>
                <a:ext cx="6871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SB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  <p:sp>
          <p:nvSpPr>
            <p:cNvPr id="144" name="向右箭號 143"/>
            <p:cNvSpPr/>
            <p:nvPr/>
          </p:nvSpPr>
          <p:spPr>
            <a:xfrm>
              <a:off x="4110600" y="4511226"/>
              <a:ext cx="583039" cy="52784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1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Introduction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/>
              <a:t>VL=D+E</a:t>
            </a:r>
          </a:p>
          <a:p>
            <a:pPr marL="409575" indent="0">
              <a:buNone/>
            </a:pPr>
            <a:r>
              <a:rPr lang="en-US" altLang="zh-TW" dirty="0" smtClean="0"/>
              <a:t>=VA+TB-BC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VL: Leverage value of the firm</a:t>
            </a:r>
          </a:p>
          <a:p>
            <a:pPr marL="0" indent="0">
              <a:buNone/>
            </a:pPr>
            <a:r>
              <a:rPr lang="en-US" altLang="zh-TW" dirty="0" smtClean="0"/>
              <a:t>VA: Asset value of the firm</a:t>
            </a:r>
          </a:p>
          <a:p>
            <a:pPr marL="0" indent="0">
              <a:buNone/>
            </a:pPr>
            <a:r>
              <a:rPr lang="en-US" altLang="zh-TW" dirty="0" smtClean="0"/>
              <a:t>TB: Tax benefit</a:t>
            </a:r>
          </a:p>
          <a:p>
            <a:pPr marL="0" indent="0">
              <a:buNone/>
            </a:pPr>
            <a:r>
              <a:rPr lang="en-US" altLang="zh-TW" dirty="0" smtClean="0"/>
              <a:t>BC: Bankruptcy cost</a:t>
            </a:r>
          </a:p>
          <a:p>
            <a:pPr marL="0" indent="0">
              <a:buNone/>
            </a:pPr>
            <a:r>
              <a:rPr lang="en-US" altLang="zh-TW" dirty="0" smtClean="0"/>
              <a:t>E: Equity </a:t>
            </a:r>
          </a:p>
          <a:p>
            <a:pPr marL="0" indent="0">
              <a:buNone/>
            </a:pPr>
            <a:r>
              <a:rPr lang="en-US" altLang="zh-TW" dirty="0" smtClean="0"/>
              <a:t>D: Debt </a:t>
            </a:r>
          </a:p>
        </p:txBody>
      </p:sp>
    </p:spTree>
    <p:extLst>
      <p:ext uri="{BB962C8B-B14F-4D97-AF65-F5344CB8AC3E}">
        <p14:creationId xmlns:p14="http://schemas.microsoft.com/office/powerpoint/2010/main" val="241958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/>
          <p:cNvGrpSpPr/>
          <p:nvPr/>
        </p:nvGrpSpPr>
        <p:grpSpPr>
          <a:xfrm>
            <a:off x="5585653" y="296576"/>
            <a:ext cx="2191412" cy="1747549"/>
            <a:chOff x="396639" y="3817262"/>
            <a:chExt cx="2191412" cy="1747549"/>
          </a:xfrm>
        </p:grpSpPr>
        <p:grpSp>
          <p:nvGrpSpPr>
            <p:cNvPr id="11" name="群組 10"/>
            <p:cNvGrpSpPr/>
            <p:nvPr/>
          </p:nvGrpSpPr>
          <p:grpSpPr>
            <a:xfrm>
              <a:off x="878138" y="3821519"/>
              <a:ext cx="1709913" cy="1239003"/>
              <a:chOff x="764400" y="3213601"/>
              <a:chExt cx="1709913" cy="1239003"/>
            </a:xfrm>
          </p:grpSpPr>
          <p:grpSp>
            <p:nvGrpSpPr>
              <p:cNvPr id="14" name="群組 13"/>
              <p:cNvGrpSpPr/>
              <p:nvPr/>
            </p:nvGrpSpPr>
            <p:grpSpPr>
              <a:xfrm>
                <a:off x="764400" y="3213601"/>
                <a:ext cx="1518424" cy="1239003"/>
                <a:chOff x="3688201" y="1354443"/>
                <a:chExt cx="2238779" cy="1799794"/>
              </a:xfrm>
            </p:grpSpPr>
            <p:cxnSp>
              <p:nvCxnSpPr>
                <p:cNvPr id="16" name="直線接點 15"/>
                <p:cNvCxnSpPr/>
                <p:nvPr/>
              </p:nvCxnSpPr>
              <p:spPr>
                <a:xfrm flipV="1">
                  <a:off x="3691081" y="1354443"/>
                  <a:ext cx="2235899" cy="1799794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線接點 16"/>
                <p:cNvCxnSpPr/>
                <p:nvPr/>
              </p:nvCxnSpPr>
              <p:spPr>
                <a:xfrm flipV="1">
                  <a:off x="3688201" y="3143688"/>
                  <a:ext cx="2238778" cy="5131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文字方塊 14"/>
              <p:cNvSpPr txBox="1"/>
              <p:nvPr/>
            </p:nvSpPr>
            <p:spPr>
              <a:xfrm>
                <a:off x="1122513" y="4071294"/>
                <a:ext cx="1351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err="1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mixEquity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  <p:sp>
          <p:nvSpPr>
            <p:cNvPr id="12" name="文字方塊 11"/>
            <p:cNvSpPr txBox="1"/>
            <p:nvPr/>
          </p:nvSpPr>
          <p:spPr>
            <a:xfrm>
              <a:off x="396639" y="5195479"/>
              <a:ext cx="18146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D1+(1-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)C1D1T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13" name="直線接點 12"/>
            <p:cNvCxnSpPr/>
            <p:nvPr/>
          </p:nvCxnSpPr>
          <p:spPr>
            <a:xfrm>
              <a:off x="2396562" y="3817262"/>
              <a:ext cx="0" cy="124682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群組 18"/>
          <p:cNvGrpSpPr/>
          <p:nvPr/>
        </p:nvGrpSpPr>
        <p:grpSpPr>
          <a:xfrm>
            <a:off x="1950096" y="2559000"/>
            <a:ext cx="3095460" cy="1489766"/>
            <a:chOff x="3726988" y="3159366"/>
            <a:chExt cx="4675923" cy="2793690"/>
          </a:xfrm>
        </p:grpSpPr>
        <p:cxnSp>
          <p:nvCxnSpPr>
            <p:cNvPr id="21" name="直線單箭頭接點 20"/>
            <p:cNvCxnSpPr/>
            <p:nvPr/>
          </p:nvCxnSpPr>
          <p:spPr>
            <a:xfrm flipV="1">
              <a:off x="3726988" y="5814558"/>
              <a:ext cx="3487694" cy="2008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字方塊 21"/>
            <p:cNvSpPr txBox="1"/>
            <p:nvPr/>
          </p:nvSpPr>
          <p:spPr>
            <a:xfrm>
              <a:off x="7250782" y="5306725"/>
              <a:ext cx="11521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23" name="直線接點 22"/>
            <p:cNvCxnSpPr/>
            <p:nvPr/>
          </p:nvCxnSpPr>
          <p:spPr>
            <a:xfrm>
              <a:off x="3763088" y="3171577"/>
              <a:ext cx="0" cy="262289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23"/>
            <p:cNvCxnSpPr/>
            <p:nvPr/>
          </p:nvCxnSpPr>
          <p:spPr>
            <a:xfrm>
              <a:off x="3726988" y="3159366"/>
              <a:ext cx="2940481" cy="1221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字方塊 24"/>
            <p:cNvSpPr txBox="1"/>
            <p:nvPr/>
          </p:nvSpPr>
          <p:spPr>
            <a:xfrm>
              <a:off x="5479433" y="4474356"/>
              <a:ext cx="1152129" cy="69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RE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4" name="群組 33"/>
          <p:cNvGrpSpPr/>
          <p:nvPr/>
        </p:nvGrpSpPr>
        <p:grpSpPr>
          <a:xfrm>
            <a:off x="1644454" y="4725144"/>
            <a:ext cx="3440563" cy="1859098"/>
            <a:chOff x="3205685" y="3159366"/>
            <a:chExt cx="5197226" cy="3486282"/>
          </a:xfrm>
        </p:grpSpPr>
        <p:cxnSp>
          <p:nvCxnSpPr>
            <p:cNvPr id="35" name="直線單箭頭接點 34"/>
            <p:cNvCxnSpPr/>
            <p:nvPr/>
          </p:nvCxnSpPr>
          <p:spPr>
            <a:xfrm flipV="1">
              <a:off x="3726988" y="5814558"/>
              <a:ext cx="3487694" cy="2008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字方塊 35"/>
            <p:cNvSpPr txBox="1"/>
            <p:nvPr/>
          </p:nvSpPr>
          <p:spPr>
            <a:xfrm>
              <a:off x="7250782" y="5306725"/>
              <a:ext cx="11521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37" name="直線接點 36"/>
            <p:cNvCxnSpPr/>
            <p:nvPr/>
          </p:nvCxnSpPr>
          <p:spPr>
            <a:xfrm>
              <a:off x="3763088" y="3171577"/>
              <a:ext cx="0" cy="262289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字方塊 37"/>
            <p:cNvSpPr txBox="1"/>
            <p:nvPr/>
          </p:nvSpPr>
          <p:spPr>
            <a:xfrm>
              <a:off x="3205685" y="5953056"/>
              <a:ext cx="3167569" cy="69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D1+(1-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)C1D1T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39" name="直線接點 38"/>
            <p:cNvCxnSpPr/>
            <p:nvPr/>
          </p:nvCxnSpPr>
          <p:spPr>
            <a:xfrm>
              <a:off x="3726988" y="3159366"/>
              <a:ext cx="2940481" cy="1221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文字方塊 39"/>
            <p:cNvSpPr txBox="1"/>
            <p:nvPr/>
          </p:nvSpPr>
          <p:spPr>
            <a:xfrm>
              <a:off x="5479433" y="4474356"/>
              <a:ext cx="1152129" cy="69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SB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51" name="文字方塊 50"/>
          <p:cNvSpPr txBox="1"/>
          <p:nvPr/>
        </p:nvSpPr>
        <p:spPr>
          <a:xfrm>
            <a:off x="467544" y="807093"/>
            <a:ext cx="117691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Equity:</a:t>
            </a:r>
            <a:endParaRPr lang="zh-TW" altLang="en-US" sz="2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484163" y="3006137"/>
            <a:ext cx="9361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RE:</a:t>
            </a:r>
            <a:endParaRPr lang="zh-TW" altLang="en-US" sz="2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文字方塊 52"/>
          <p:cNvSpPr txBox="1"/>
          <p:nvPr/>
        </p:nvSpPr>
        <p:spPr>
          <a:xfrm>
            <a:off x="467544" y="5267229"/>
            <a:ext cx="9361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SB:</a:t>
            </a:r>
            <a:endParaRPr lang="zh-TW" altLang="en-US" sz="2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4664201" y="820828"/>
            <a:ext cx="10856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zh-TW" altLang="en-US" sz="2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文字方塊 54"/>
          <p:cNvSpPr txBox="1"/>
          <p:nvPr/>
        </p:nvSpPr>
        <p:spPr>
          <a:xfrm>
            <a:off x="4664201" y="2967845"/>
            <a:ext cx="10856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zh-TW" altLang="en-US" sz="2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>
            <a:off x="4664201" y="5097306"/>
            <a:ext cx="10856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zh-TW" altLang="en-US" sz="2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7669658" y="820828"/>
            <a:ext cx="16745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乘上比例</a:t>
            </a:r>
          </a:p>
        </p:txBody>
      </p:sp>
      <p:grpSp>
        <p:nvGrpSpPr>
          <p:cNvPr id="59" name="群組 58"/>
          <p:cNvGrpSpPr/>
          <p:nvPr/>
        </p:nvGrpSpPr>
        <p:grpSpPr>
          <a:xfrm>
            <a:off x="5566481" y="2386458"/>
            <a:ext cx="2191412" cy="1747549"/>
            <a:chOff x="396639" y="3817262"/>
            <a:chExt cx="2191412" cy="1747549"/>
          </a:xfrm>
        </p:grpSpPr>
        <p:grpSp>
          <p:nvGrpSpPr>
            <p:cNvPr id="60" name="群組 59"/>
            <p:cNvGrpSpPr/>
            <p:nvPr/>
          </p:nvGrpSpPr>
          <p:grpSpPr>
            <a:xfrm>
              <a:off x="878138" y="3821519"/>
              <a:ext cx="1709913" cy="1239003"/>
              <a:chOff x="764400" y="3213601"/>
              <a:chExt cx="1709913" cy="1239003"/>
            </a:xfrm>
          </p:grpSpPr>
          <p:grpSp>
            <p:nvGrpSpPr>
              <p:cNvPr id="63" name="群組 62"/>
              <p:cNvGrpSpPr/>
              <p:nvPr/>
            </p:nvGrpSpPr>
            <p:grpSpPr>
              <a:xfrm>
                <a:off x="764400" y="3213601"/>
                <a:ext cx="1518424" cy="1239003"/>
                <a:chOff x="3688201" y="1354443"/>
                <a:chExt cx="2238779" cy="1799794"/>
              </a:xfrm>
            </p:grpSpPr>
            <p:cxnSp>
              <p:nvCxnSpPr>
                <p:cNvPr id="65" name="直線接點 64"/>
                <p:cNvCxnSpPr/>
                <p:nvPr/>
              </p:nvCxnSpPr>
              <p:spPr>
                <a:xfrm flipV="1">
                  <a:off x="3691081" y="1354443"/>
                  <a:ext cx="2235899" cy="1799794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線接點 65"/>
                <p:cNvCxnSpPr/>
                <p:nvPr/>
              </p:nvCxnSpPr>
              <p:spPr>
                <a:xfrm flipV="1">
                  <a:off x="3688201" y="3143688"/>
                  <a:ext cx="2238778" cy="5131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4" name="文字方塊 63"/>
              <p:cNvSpPr txBox="1"/>
              <p:nvPr/>
            </p:nvSpPr>
            <p:spPr>
              <a:xfrm>
                <a:off x="1122513" y="4071294"/>
                <a:ext cx="1351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err="1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mixEquity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  <p:sp>
          <p:nvSpPr>
            <p:cNvPr id="61" name="文字方塊 60"/>
            <p:cNvSpPr txBox="1"/>
            <p:nvPr/>
          </p:nvSpPr>
          <p:spPr>
            <a:xfrm>
              <a:off x="396639" y="5195479"/>
              <a:ext cx="18146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D1+(1-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)C1D1T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62" name="直線接點 61"/>
            <p:cNvCxnSpPr/>
            <p:nvPr/>
          </p:nvCxnSpPr>
          <p:spPr>
            <a:xfrm>
              <a:off x="2396562" y="3817262"/>
              <a:ext cx="0" cy="124682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文字方塊 66"/>
          <p:cNvSpPr txBox="1"/>
          <p:nvPr/>
        </p:nvSpPr>
        <p:spPr>
          <a:xfrm>
            <a:off x="7650486" y="2910710"/>
            <a:ext cx="16745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乘上比例</a:t>
            </a:r>
          </a:p>
        </p:txBody>
      </p:sp>
      <p:grpSp>
        <p:nvGrpSpPr>
          <p:cNvPr id="2" name="群組 1"/>
          <p:cNvGrpSpPr/>
          <p:nvPr/>
        </p:nvGrpSpPr>
        <p:grpSpPr>
          <a:xfrm>
            <a:off x="1735245" y="274335"/>
            <a:ext cx="2200910" cy="2108692"/>
            <a:chOff x="586416" y="1132338"/>
            <a:chExt cx="2200910" cy="2108692"/>
          </a:xfrm>
        </p:grpSpPr>
        <p:cxnSp>
          <p:nvCxnSpPr>
            <p:cNvPr id="58" name="直線接點 57"/>
            <p:cNvCxnSpPr/>
            <p:nvPr/>
          </p:nvCxnSpPr>
          <p:spPr>
            <a:xfrm flipV="1">
              <a:off x="732456" y="1132338"/>
              <a:ext cx="1516470" cy="123900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接點 67"/>
            <p:cNvCxnSpPr/>
            <p:nvPr/>
          </p:nvCxnSpPr>
          <p:spPr>
            <a:xfrm flipV="1">
              <a:off x="747984" y="2780928"/>
              <a:ext cx="1893653" cy="353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文字方塊 68"/>
            <p:cNvSpPr txBox="1"/>
            <p:nvPr/>
          </p:nvSpPr>
          <p:spPr>
            <a:xfrm>
              <a:off x="1635198" y="2169413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Equity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0" name="文字方塊 69"/>
            <p:cNvSpPr txBox="1"/>
            <p:nvPr/>
          </p:nvSpPr>
          <p:spPr>
            <a:xfrm>
              <a:off x="586416" y="2871698"/>
              <a:ext cx="6337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V”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71" name="直線接點 70"/>
            <p:cNvCxnSpPr/>
            <p:nvPr/>
          </p:nvCxnSpPr>
          <p:spPr>
            <a:xfrm>
              <a:off x="747984" y="2356186"/>
              <a:ext cx="0" cy="42827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文字方塊 71"/>
          <p:cNvSpPr txBox="1"/>
          <p:nvPr/>
        </p:nvSpPr>
        <p:spPr>
          <a:xfrm>
            <a:off x="1875729" y="4020549"/>
            <a:ext cx="633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V”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73" name="群組 72"/>
          <p:cNvGrpSpPr/>
          <p:nvPr/>
        </p:nvGrpSpPr>
        <p:grpSpPr>
          <a:xfrm>
            <a:off x="5372044" y="4459062"/>
            <a:ext cx="3925141" cy="2243081"/>
            <a:chOff x="399217" y="4091410"/>
            <a:chExt cx="3925141" cy="2243081"/>
          </a:xfrm>
        </p:grpSpPr>
        <p:cxnSp>
          <p:nvCxnSpPr>
            <p:cNvPr id="74" name="直線單箭頭接點 73"/>
            <p:cNvCxnSpPr/>
            <p:nvPr/>
          </p:nvCxnSpPr>
          <p:spPr>
            <a:xfrm>
              <a:off x="399217" y="5851859"/>
              <a:ext cx="3393401" cy="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-413228" y="4903856"/>
              <a:ext cx="1987270" cy="3623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8" name="直線接點 77"/>
            <p:cNvCxnSpPr/>
            <p:nvPr/>
          </p:nvCxnSpPr>
          <p:spPr>
            <a:xfrm flipV="1">
              <a:off x="1502116" y="4707575"/>
              <a:ext cx="1580699" cy="773781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文字方塊 78"/>
            <p:cNvSpPr txBox="1"/>
            <p:nvPr/>
          </p:nvSpPr>
          <p:spPr>
            <a:xfrm>
              <a:off x="2330612" y="5381295"/>
              <a:ext cx="6709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SB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80" name="直線接點 79"/>
            <p:cNvCxnSpPr/>
            <p:nvPr/>
          </p:nvCxnSpPr>
          <p:spPr>
            <a:xfrm>
              <a:off x="1502116" y="5481355"/>
              <a:ext cx="0" cy="35189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右大括弧 80"/>
            <p:cNvSpPr/>
            <p:nvPr/>
          </p:nvSpPr>
          <p:spPr>
            <a:xfrm>
              <a:off x="3178539" y="4786646"/>
              <a:ext cx="269988" cy="941811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p:cxnSp>
          <p:nvCxnSpPr>
            <p:cNvPr id="82" name="直線接點 81"/>
            <p:cNvCxnSpPr/>
            <p:nvPr/>
          </p:nvCxnSpPr>
          <p:spPr>
            <a:xfrm>
              <a:off x="3065830" y="4707575"/>
              <a:ext cx="16985" cy="114428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文字方塊 82"/>
            <p:cNvSpPr txBox="1"/>
            <p:nvPr/>
          </p:nvSpPr>
          <p:spPr>
            <a:xfrm>
              <a:off x="3479506" y="5039068"/>
              <a:ext cx="844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1-</a:t>
              </a:r>
              <a:r>
                <a:rPr lang="el-GR" altLang="zh-TW" dirty="0" smtClean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α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4" name="文字方塊 83"/>
            <p:cNvSpPr txBox="1"/>
            <p:nvPr/>
          </p:nvSpPr>
          <p:spPr>
            <a:xfrm>
              <a:off x="2590877" y="5980193"/>
              <a:ext cx="1477055" cy="3422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)CDT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5" name="文字方塊 84"/>
            <p:cNvSpPr txBox="1"/>
            <p:nvPr/>
          </p:nvSpPr>
          <p:spPr>
            <a:xfrm>
              <a:off x="1313757" y="5992264"/>
              <a:ext cx="992701" cy="3422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標楷體" pitchFamily="65" charset="-120"/>
                  <a:ea typeface="標楷體" pitchFamily="65" charset="-120"/>
                </a:rPr>
                <a:t>DB</a:t>
              </a:r>
              <a:endParaRPr lang="zh-TW" altLang="en-US" dirty="0"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86" name="直線接點 85"/>
            <p:cNvCxnSpPr/>
            <p:nvPr/>
          </p:nvCxnSpPr>
          <p:spPr>
            <a:xfrm>
              <a:off x="615259" y="5489012"/>
              <a:ext cx="922013" cy="0"/>
            </a:xfrm>
            <a:prstGeom prst="line">
              <a:avLst/>
            </a:prstGeom>
            <a:ln w="38100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文字方塊 86"/>
            <p:cNvSpPr txBox="1"/>
            <p:nvPr/>
          </p:nvSpPr>
          <p:spPr>
            <a:xfrm>
              <a:off x="697535" y="5510642"/>
              <a:ext cx="687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SB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335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416222"/>
            <a:ext cx="8229600" cy="5721499"/>
          </a:xfrm>
        </p:spPr>
        <p:txBody>
          <a:bodyPr/>
          <a:lstStyle/>
          <a:p>
            <a:r>
              <a:rPr lang="en-US" altLang="zh-TW" dirty="0" smtClean="0"/>
              <a:t>VL=VA+TB-BC</a:t>
            </a:r>
            <a:endParaRPr lang="zh-TW" altLang="en-US" dirty="0"/>
          </a:p>
        </p:txBody>
      </p:sp>
      <p:grpSp>
        <p:nvGrpSpPr>
          <p:cNvPr id="15" name="群組 14"/>
          <p:cNvGrpSpPr/>
          <p:nvPr/>
        </p:nvGrpSpPr>
        <p:grpSpPr>
          <a:xfrm>
            <a:off x="3062166" y="1146977"/>
            <a:ext cx="3545367" cy="1752873"/>
            <a:chOff x="3551484" y="1098043"/>
            <a:chExt cx="3876137" cy="1924957"/>
          </a:xfrm>
        </p:grpSpPr>
        <p:sp>
          <p:nvSpPr>
            <p:cNvPr id="61" name="文字方塊 60"/>
            <p:cNvSpPr txBox="1"/>
            <p:nvPr/>
          </p:nvSpPr>
          <p:spPr>
            <a:xfrm>
              <a:off x="6275493" y="1296120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45</a:t>
              </a:r>
              <a:r>
                <a: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度線</a:t>
              </a:r>
            </a:p>
          </p:txBody>
        </p:sp>
        <p:grpSp>
          <p:nvGrpSpPr>
            <p:cNvPr id="14" name="群組 13"/>
            <p:cNvGrpSpPr/>
            <p:nvPr/>
          </p:nvGrpSpPr>
          <p:grpSpPr>
            <a:xfrm>
              <a:off x="3551484" y="1098043"/>
              <a:ext cx="2602989" cy="1924957"/>
              <a:chOff x="3342427" y="1197207"/>
              <a:chExt cx="3872203" cy="2450499"/>
            </a:xfrm>
          </p:grpSpPr>
          <p:cxnSp>
            <p:nvCxnSpPr>
              <p:cNvPr id="60" name="直線接點 59"/>
              <p:cNvCxnSpPr/>
              <p:nvPr/>
            </p:nvCxnSpPr>
            <p:spPr>
              <a:xfrm flipV="1">
                <a:off x="4987047" y="1742678"/>
                <a:ext cx="2227583" cy="186559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線接點 67"/>
              <p:cNvCxnSpPr/>
              <p:nvPr/>
            </p:nvCxnSpPr>
            <p:spPr>
              <a:xfrm flipV="1">
                <a:off x="4987046" y="1197207"/>
                <a:ext cx="2214719" cy="1916835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文字方塊 69"/>
              <p:cNvSpPr txBox="1"/>
              <p:nvPr/>
            </p:nvSpPr>
            <p:spPr>
              <a:xfrm>
                <a:off x="3342427" y="3131384"/>
                <a:ext cx="1739905" cy="516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τ</a:t>
                </a:r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C1D1T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77" name="左大括弧 76"/>
              <p:cNvSpPr/>
              <p:nvPr/>
            </p:nvSpPr>
            <p:spPr>
              <a:xfrm>
                <a:off x="4781445" y="3131383"/>
                <a:ext cx="155448" cy="436694"/>
              </a:xfrm>
              <a:prstGeom prst="lef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文字方塊 86"/>
              <p:cNvSpPr txBox="1"/>
              <p:nvPr/>
            </p:nvSpPr>
            <p:spPr>
              <a:xfrm>
                <a:off x="6015763" y="1726822"/>
                <a:ext cx="1012294" cy="516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TB1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8" name="直線接點 7"/>
              <p:cNvCxnSpPr/>
              <p:nvPr/>
            </p:nvCxnSpPr>
            <p:spPr>
              <a:xfrm>
                <a:off x="4994648" y="3091187"/>
                <a:ext cx="0" cy="517085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接點 45"/>
              <p:cNvCxnSpPr/>
              <p:nvPr/>
            </p:nvCxnSpPr>
            <p:spPr>
              <a:xfrm>
                <a:off x="7201765" y="1209737"/>
                <a:ext cx="0" cy="53294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6" name="群組 35"/>
          <p:cNvGrpSpPr/>
          <p:nvPr/>
        </p:nvGrpSpPr>
        <p:grpSpPr>
          <a:xfrm>
            <a:off x="4593391" y="927680"/>
            <a:ext cx="4637348" cy="1934831"/>
            <a:chOff x="2559094" y="867244"/>
            <a:chExt cx="5069995" cy="2124779"/>
          </a:xfrm>
        </p:grpSpPr>
        <p:sp>
          <p:nvSpPr>
            <p:cNvPr id="38" name="文字方塊 37"/>
            <p:cNvSpPr txBox="1"/>
            <p:nvPr/>
          </p:nvSpPr>
          <p:spPr>
            <a:xfrm>
              <a:off x="6476961" y="867244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45</a:t>
              </a:r>
              <a:r>
                <a: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度線</a:t>
              </a:r>
            </a:p>
          </p:txBody>
        </p:sp>
        <p:grpSp>
          <p:nvGrpSpPr>
            <p:cNvPr id="39" name="群組 38"/>
            <p:cNvGrpSpPr/>
            <p:nvPr/>
          </p:nvGrpSpPr>
          <p:grpSpPr>
            <a:xfrm>
              <a:off x="2559094" y="922607"/>
              <a:ext cx="3971067" cy="2069416"/>
              <a:chOff x="1866148" y="973874"/>
              <a:chExt cx="5907355" cy="2634398"/>
            </a:xfrm>
          </p:grpSpPr>
          <p:cxnSp>
            <p:nvCxnSpPr>
              <p:cNvPr id="40" name="直線接點 39"/>
              <p:cNvCxnSpPr/>
              <p:nvPr/>
            </p:nvCxnSpPr>
            <p:spPr>
              <a:xfrm flipV="1">
                <a:off x="4987046" y="1313308"/>
                <a:ext cx="2786457" cy="229496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接點 40"/>
              <p:cNvCxnSpPr/>
              <p:nvPr/>
            </p:nvCxnSpPr>
            <p:spPr>
              <a:xfrm flipV="1">
                <a:off x="4987046" y="973874"/>
                <a:ext cx="2214718" cy="191683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文字方塊 41"/>
              <p:cNvSpPr txBox="1"/>
              <p:nvPr/>
            </p:nvSpPr>
            <p:spPr>
              <a:xfrm>
                <a:off x="1866148" y="2971231"/>
                <a:ext cx="3216184" cy="516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τ</a:t>
                </a:r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(C1D1+C2D2)T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43" name="左大括弧 42"/>
              <p:cNvSpPr/>
              <p:nvPr/>
            </p:nvSpPr>
            <p:spPr>
              <a:xfrm>
                <a:off x="4781445" y="2890708"/>
                <a:ext cx="155448" cy="677370"/>
              </a:xfrm>
              <a:prstGeom prst="lef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文字方塊 43"/>
              <p:cNvSpPr txBox="1"/>
              <p:nvPr/>
            </p:nvSpPr>
            <p:spPr>
              <a:xfrm>
                <a:off x="5942508" y="1755440"/>
                <a:ext cx="1010378" cy="516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TB2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45" name="直線接點 44"/>
              <p:cNvCxnSpPr/>
              <p:nvPr/>
            </p:nvCxnSpPr>
            <p:spPr>
              <a:xfrm>
                <a:off x="4994648" y="2835368"/>
                <a:ext cx="0" cy="77290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7" name="文字方塊 46"/>
          <p:cNvSpPr txBox="1"/>
          <p:nvPr/>
        </p:nvSpPr>
        <p:spPr>
          <a:xfrm>
            <a:off x="3224652" y="2939860"/>
            <a:ext cx="1814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D1+(1-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)C1D1T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9" name="文字方塊 48"/>
          <p:cNvSpPr txBox="1"/>
          <p:nvPr/>
        </p:nvSpPr>
        <p:spPr>
          <a:xfrm>
            <a:off x="6402918" y="2972930"/>
            <a:ext cx="633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V”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48" name="群組 47"/>
          <p:cNvGrpSpPr/>
          <p:nvPr/>
        </p:nvGrpSpPr>
        <p:grpSpPr>
          <a:xfrm>
            <a:off x="417991" y="1095837"/>
            <a:ext cx="3186391" cy="1567535"/>
            <a:chOff x="1097576" y="888029"/>
            <a:chExt cx="10175508" cy="4965209"/>
          </a:xfrm>
        </p:grpSpPr>
        <p:cxnSp>
          <p:nvCxnSpPr>
            <p:cNvPr id="50" name="直線單箭頭接點 49"/>
            <p:cNvCxnSpPr/>
            <p:nvPr/>
          </p:nvCxnSpPr>
          <p:spPr>
            <a:xfrm>
              <a:off x="1097576" y="5794476"/>
              <a:ext cx="6409929" cy="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接點 50"/>
            <p:cNvCxnSpPr/>
            <p:nvPr/>
          </p:nvCxnSpPr>
          <p:spPr>
            <a:xfrm flipV="1">
              <a:off x="2379954" y="1566887"/>
              <a:ext cx="3950094" cy="336309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文字方塊 52"/>
            <p:cNvSpPr txBox="1"/>
            <p:nvPr/>
          </p:nvSpPr>
          <p:spPr>
            <a:xfrm>
              <a:off x="6409575" y="888029"/>
              <a:ext cx="2816013" cy="1068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45</a:t>
              </a:r>
              <a:r>
                <a: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度線</a:t>
              </a:r>
            </a:p>
          </p:txBody>
        </p:sp>
        <p:sp>
          <p:nvSpPr>
            <p:cNvPr id="54" name="文字方塊 53"/>
            <p:cNvSpPr txBox="1"/>
            <p:nvPr/>
          </p:nvSpPr>
          <p:spPr>
            <a:xfrm rot="10800000" flipV="1">
              <a:off x="7507506" y="4785161"/>
              <a:ext cx="3765578" cy="1068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</p:grpSp>
      <p:cxnSp>
        <p:nvCxnSpPr>
          <p:cNvPr id="55" name="直線接點 54"/>
          <p:cNvCxnSpPr/>
          <p:nvPr/>
        </p:nvCxnSpPr>
        <p:spPr>
          <a:xfrm>
            <a:off x="850039" y="2326176"/>
            <a:ext cx="0" cy="3186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文字方塊 55"/>
          <p:cNvSpPr txBox="1"/>
          <p:nvPr/>
        </p:nvSpPr>
        <p:spPr>
          <a:xfrm>
            <a:off x="706802" y="2704760"/>
            <a:ext cx="992701" cy="342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DB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57" name="直線接點 56"/>
          <p:cNvCxnSpPr/>
          <p:nvPr/>
        </p:nvCxnSpPr>
        <p:spPr>
          <a:xfrm>
            <a:off x="433231" y="2348343"/>
            <a:ext cx="432048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447694" y="1886069"/>
            <a:ext cx="1674300" cy="305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9" name="直線單箭頭接點 58"/>
          <p:cNvCxnSpPr/>
          <p:nvPr/>
        </p:nvCxnSpPr>
        <p:spPr>
          <a:xfrm>
            <a:off x="399217" y="5851859"/>
            <a:ext cx="3393401" cy="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413228" y="4903856"/>
            <a:ext cx="1987270" cy="362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3" name="直線接點 62"/>
          <p:cNvCxnSpPr/>
          <p:nvPr/>
        </p:nvCxnSpPr>
        <p:spPr>
          <a:xfrm flipV="1">
            <a:off x="1502116" y="3605168"/>
            <a:ext cx="1921238" cy="15242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字方塊 63"/>
          <p:cNvSpPr txBox="1"/>
          <p:nvPr/>
        </p:nvSpPr>
        <p:spPr>
          <a:xfrm>
            <a:off x="36893" y="3494126"/>
            <a:ext cx="1087027" cy="598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Leverage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65" name="文字方塊 64"/>
          <p:cNvSpPr txBox="1"/>
          <p:nvPr/>
        </p:nvSpPr>
        <p:spPr>
          <a:xfrm>
            <a:off x="3632746" y="5522427"/>
            <a:ext cx="1087027" cy="598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Asset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66" name="直線接點 65"/>
          <p:cNvCxnSpPr/>
          <p:nvPr/>
        </p:nvCxnSpPr>
        <p:spPr>
          <a:xfrm flipV="1">
            <a:off x="1502116" y="4749286"/>
            <a:ext cx="1546729" cy="73206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文字方塊 66"/>
          <p:cNvSpPr txBox="1"/>
          <p:nvPr/>
        </p:nvSpPr>
        <p:spPr>
          <a:xfrm>
            <a:off x="2397489" y="4407059"/>
            <a:ext cx="523514" cy="342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BC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69" name="直線接點 68"/>
          <p:cNvCxnSpPr/>
          <p:nvPr/>
        </p:nvCxnSpPr>
        <p:spPr>
          <a:xfrm>
            <a:off x="1502116" y="5117294"/>
            <a:ext cx="0" cy="3767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右大括弧 70"/>
          <p:cNvSpPr/>
          <p:nvPr/>
        </p:nvSpPr>
        <p:spPr>
          <a:xfrm>
            <a:off x="1577931" y="5153778"/>
            <a:ext cx="195016" cy="2275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72" name="文字方塊 71"/>
          <p:cNvSpPr txBox="1"/>
          <p:nvPr/>
        </p:nvSpPr>
        <p:spPr>
          <a:xfrm>
            <a:off x="1675439" y="5056395"/>
            <a:ext cx="369263" cy="342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73" name="直線接點 72"/>
          <p:cNvCxnSpPr/>
          <p:nvPr/>
        </p:nvCxnSpPr>
        <p:spPr>
          <a:xfrm flipH="1">
            <a:off x="3048845" y="3898284"/>
            <a:ext cx="845" cy="85100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右大括弧 73"/>
          <p:cNvSpPr/>
          <p:nvPr/>
        </p:nvSpPr>
        <p:spPr>
          <a:xfrm>
            <a:off x="3216025" y="3807491"/>
            <a:ext cx="195016" cy="91006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75" name="文字方塊 74"/>
          <p:cNvSpPr txBox="1"/>
          <p:nvPr/>
        </p:nvSpPr>
        <p:spPr>
          <a:xfrm>
            <a:off x="3423355" y="4091412"/>
            <a:ext cx="369263" cy="342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6" name="文字方塊 75"/>
          <p:cNvSpPr txBox="1"/>
          <p:nvPr/>
        </p:nvSpPr>
        <p:spPr>
          <a:xfrm>
            <a:off x="2590877" y="5980193"/>
            <a:ext cx="1477055" cy="342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)CDT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8" name="文字方塊 77"/>
          <p:cNvSpPr txBox="1"/>
          <p:nvPr/>
        </p:nvSpPr>
        <p:spPr>
          <a:xfrm>
            <a:off x="1313757" y="5992264"/>
            <a:ext cx="992701" cy="342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DB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79" name="直線接點 78"/>
          <p:cNvCxnSpPr/>
          <p:nvPr/>
        </p:nvCxnSpPr>
        <p:spPr>
          <a:xfrm>
            <a:off x="580103" y="5134527"/>
            <a:ext cx="922013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接點 79"/>
          <p:cNvCxnSpPr/>
          <p:nvPr/>
        </p:nvCxnSpPr>
        <p:spPr>
          <a:xfrm>
            <a:off x="615259" y="5494057"/>
            <a:ext cx="922013" cy="0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文字方塊 80"/>
          <p:cNvSpPr txBox="1"/>
          <p:nvPr/>
        </p:nvSpPr>
        <p:spPr>
          <a:xfrm>
            <a:off x="855829" y="5131428"/>
            <a:ext cx="536182" cy="39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BC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82" name="群組 81"/>
          <p:cNvGrpSpPr/>
          <p:nvPr/>
        </p:nvGrpSpPr>
        <p:grpSpPr>
          <a:xfrm>
            <a:off x="4110600" y="3484141"/>
            <a:ext cx="5265919" cy="2840365"/>
            <a:chOff x="4110600" y="3484141"/>
            <a:chExt cx="5265919" cy="2840365"/>
          </a:xfrm>
        </p:grpSpPr>
        <p:grpSp>
          <p:nvGrpSpPr>
            <p:cNvPr id="83" name="群組 82"/>
            <p:cNvGrpSpPr/>
            <p:nvPr/>
          </p:nvGrpSpPr>
          <p:grpSpPr>
            <a:xfrm>
              <a:off x="4693639" y="3484141"/>
              <a:ext cx="4682880" cy="2840365"/>
              <a:chOff x="191866" y="3496212"/>
              <a:chExt cx="4682880" cy="2840365"/>
            </a:xfrm>
          </p:grpSpPr>
          <p:cxnSp>
            <p:nvCxnSpPr>
              <p:cNvPr id="85" name="直線單箭頭接點 84"/>
              <p:cNvCxnSpPr/>
              <p:nvPr/>
            </p:nvCxnSpPr>
            <p:spPr>
              <a:xfrm>
                <a:off x="554190" y="5853945"/>
                <a:ext cx="3393401" cy="0"/>
              </a:xfrm>
              <a:prstGeom prst="straightConnector1">
                <a:avLst/>
              </a:prstGeom>
              <a:ln w="444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-258255" y="4905942"/>
                <a:ext cx="1987270" cy="3623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89" name="直線接點 88"/>
              <p:cNvCxnSpPr/>
              <p:nvPr/>
            </p:nvCxnSpPr>
            <p:spPr>
              <a:xfrm flipV="1">
                <a:off x="1657089" y="3607254"/>
                <a:ext cx="1921238" cy="152429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" name="文字方塊 90"/>
              <p:cNvSpPr txBox="1"/>
              <p:nvPr/>
            </p:nvSpPr>
            <p:spPr>
              <a:xfrm>
                <a:off x="191866" y="3496212"/>
                <a:ext cx="1087027" cy="598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dirty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Leverage Value</a:t>
                </a:r>
                <a:endParaRPr lang="zh-TW" altLang="en-US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  <p:sp>
            <p:nvSpPr>
              <p:cNvPr id="92" name="文字方塊 91"/>
              <p:cNvSpPr txBox="1"/>
              <p:nvPr/>
            </p:nvSpPr>
            <p:spPr>
              <a:xfrm>
                <a:off x="3787719" y="5524513"/>
                <a:ext cx="1087027" cy="598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dirty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Asset Value</a:t>
                </a:r>
                <a:endParaRPr lang="zh-TW" altLang="en-US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  <p:cxnSp>
            <p:nvCxnSpPr>
              <p:cNvPr id="93" name="直線接點 92"/>
              <p:cNvCxnSpPr/>
              <p:nvPr/>
            </p:nvCxnSpPr>
            <p:spPr>
              <a:xfrm flipV="1">
                <a:off x="1657089" y="4751372"/>
                <a:ext cx="1546729" cy="732069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文字方塊 93"/>
              <p:cNvSpPr txBox="1"/>
              <p:nvPr/>
            </p:nvSpPr>
            <p:spPr>
              <a:xfrm>
                <a:off x="2552462" y="4409145"/>
                <a:ext cx="523514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BC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95" name="文字方塊 94"/>
              <p:cNvSpPr txBox="1"/>
              <p:nvPr/>
            </p:nvSpPr>
            <p:spPr>
              <a:xfrm>
                <a:off x="2485585" y="5383381"/>
                <a:ext cx="6709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SB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96" name="直線接點 95"/>
              <p:cNvCxnSpPr/>
              <p:nvPr/>
            </p:nvCxnSpPr>
            <p:spPr>
              <a:xfrm>
                <a:off x="1657089" y="5119380"/>
                <a:ext cx="0" cy="71595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" name="右大括弧 96"/>
              <p:cNvSpPr/>
              <p:nvPr/>
            </p:nvSpPr>
            <p:spPr>
              <a:xfrm>
                <a:off x="1732904" y="5155864"/>
                <a:ext cx="195016" cy="227518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8" name="文字方塊 97"/>
              <p:cNvSpPr txBox="1"/>
              <p:nvPr/>
            </p:nvSpPr>
            <p:spPr>
              <a:xfrm>
                <a:off x="1830412" y="5058481"/>
                <a:ext cx="369263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α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99" name="直線接點 98"/>
              <p:cNvCxnSpPr/>
              <p:nvPr/>
            </p:nvCxnSpPr>
            <p:spPr>
              <a:xfrm>
                <a:off x="3203818" y="3910355"/>
                <a:ext cx="33970" cy="1943589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右大括弧 99"/>
              <p:cNvSpPr/>
              <p:nvPr/>
            </p:nvSpPr>
            <p:spPr>
              <a:xfrm>
                <a:off x="3370998" y="3809577"/>
                <a:ext cx="195016" cy="910069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1" name="文字方塊 100"/>
              <p:cNvSpPr txBox="1"/>
              <p:nvPr/>
            </p:nvSpPr>
            <p:spPr>
              <a:xfrm>
                <a:off x="3578328" y="4093498"/>
                <a:ext cx="369263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α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104" name="文字方塊 103"/>
              <p:cNvSpPr txBox="1"/>
              <p:nvPr/>
            </p:nvSpPr>
            <p:spPr>
              <a:xfrm>
                <a:off x="2745850" y="5982279"/>
                <a:ext cx="1477055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D+(1-</a:t>
                </a:r>
                <a:r>
                  <a:rPr lang="el-GR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τ</a:t>
                </a:r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)CDT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105" name="文字方塊 104"/>
              <p:cNvSpPr txBox="1"/>
              <p:nvPr/>
            </p:nvSpPr>
            <p:spPr>
              <a:xfrm>
                <a:off x="1468730" y="5994350"/>
                <a:ext cx="992701" cy="342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latin typeface="標楷體" pitchFamily="65" charset="-120"/>
                    <a:ea typeface="標楷體" pitchFamily="65" charset="-120"/>
                  </a:rPr>
                  <a:t>DB</a:t>
                </a:r>
                <a:endParaRPr lang="zh-TW" altLang="en-US" dirty="0"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107" name="直線接點 106"/>
              <p:cNvCxnSpPr/>
              <p:nvPr/>
            </p:nvCxnSpPr>
            <p:spPr>
              <a:xfrm>
                <a:off x="735076" y="5136613"/>
                <a:ext cx="922013" cy="0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線接點 107"/>
              <p:cNvCxnSpPr/>
              <p:nvPr/>
            </p:nvCxnSpPr>
            <p:spPr>
              <a:xfrm>
                <a:off x="770232" y="5483583"/>
                <a:ext cx="922013" cy="0"/>
              </a:xfrm>
              <a:prstGeom prst="line">
                <a:avLst/>
              </a:prstGeom>
              <a:ln w="38100">
                <a:solidFill>
                  <a:srgbClr val="00B05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文字方塊 110"/>
              <p:cNvSpPr txBox="1"/>
              <p:nvPr/>
            </p:nvSpPr>
            <p:spPr>
              <a:xfrm>
                <a:off x="1010802" y="5133514"/>
                <a:ext cx="536182" cy="390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BC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112" name="文字方塊 111"/>
              <p:cNvSpPr txBox="1"/>
              <p:nvPr/>
            </p:nvSpPr>
            <p:spPr>
              <a:xfrm>
                <a:off x="852508" y="5493426"/>
                <a:ext cx="6871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SB</a:t>
                </a:r>
                <a:endParaRPr lang="zh-TW" altLang="en-US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  <p:sp>
          <p:nvSpPr>
            <p:cNvPr id="84" name="向右箭號 83"/>
            <p:cNvSpPr/>
            <p:nvPr/>
          </p:nvSpPr>
          <p:spPr>
            <a:xfrm>
              <a:off x="4110600" y="4511226"/>
              <a:ext cx="583039" cy="52784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377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07504" y="260648"/>
            <a:ext cx="9036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Initial asset value=1000, SB Coupon rate=0.05, RE Coupon rate=0.05, Maturity=1, Tax rate=0.35,</a:t>
            </a:r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破產成本</a:t>
            </a:r>
            <a:r>
              <a:rPr lang="zh-TW" altLang="en-US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比例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)=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0.4, Risk free rate=0.1, Volatility=0.3, Number of initial Stock=100,SB/D=0.5, </a:t>
            </a:r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Debt=0~2000</a:t>
            </a:r>
          </a:p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Default Boundary=(D+(1-tau)*C*D*T)*</a:t>
            </a:r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0.2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83568" y="5805264"/>
            <a:ext cx="7560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 Optimal Debt=922, </a:t>
            </a:r>
          </a:p>
          <a:p>
            <a:pPr algn="ctr"/>
            <a:r>
              <a:rPr lang="en-US" altLang="zh-TW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Equity holder=255.3810, SB holder=437.1939, RE holder=316.4728, VL=1009.0478</a:t>
            </a:r>
            <a:endParaRPr lang="zh-TW" alt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jazzn\Desktop\meeting相關\咪聽新任務\Merton_SB_RE\Merton_SB_RE_V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7" y="1428750"/>
            <a:ext cx="5343525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jazzn\Desktop\meeting相關\正在做的論文\BlackandCox_SB_RE\BlackandCox_SB_RE_V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7" y="1428750"/>
            <a:ext cx="5343525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34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07504" y="260648"/>
            <a:ext cx="9036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Initial asset value=1000, SB Coupon rate=0.05, RE Coupon rate=0.05, Maturity=1, Tax rate=0.35,</a:t>
            </a:r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破產成本</a:t>
            </a:r>
            <a:r>
              <a:rPr lang="zh-TW" altLang="en-US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比例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)=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0.4, Risk free rate=0.1, Volatility=0.3, Number of initial Stock=100,SB/D=0.5, </a:t>
            </a:r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Debt=0~2000</a:t>
            </a:r>
          </a:p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Default Boundary=(D+(1-tau)*C*D*T)*</a:t>
            </a:r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0.9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83568" y="5805264"/>
            <a:ext cx="7560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 Optimal </a:t>
            </a:r>
            <a:r>
              <a:rPr lang="en-US" altLang="zh-TW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Debt=909, </a:t>
            </a:r>
            <a:endParaRPr lang="en-US" altLang="zh-TW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altLang="zh-TW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Equity </a:t>
            </a:r>
            <a:r>
              <a:rPr lang="en-US" altLang="zh-TW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holder=263.7002, </a:t>
            </a:r>
            <a:r>
              <a:rPr lang="en-US" altLang="zh-TW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SB </a:t>
            </a:r>
            <a:r>
              <a:rPr lang="en-US" altLang="zh-TW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holder=431.0778, </a:t>
            </a:r>
            <a:r>
              <a:rPr lang="en-US" altLang="zh-TW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RE </a:t>
            </a:r>
            <a:r>
              <a:rPr lang="en-US" altLang="zh-TW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holder=314.1912, VL=1008.9692</a:t>
            </a:r>
            <a:endParaRPr lang="zh-TW" alt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jazzn\Desktop\meeting相關\咪聽新任務\Merton_SB_RE\Merton_SB_RE_V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7" y="1428750"/>
            <a:ext cx="5343525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jazzn\Desktop\meeting相關\正在做的論文\BlackandCox_SB_RE\BlackandCox_SB_RE_V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7" y="1428750"/>
            <a:ext cx="5343525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jazzn\Desktop\meeting相關\正在做的論文\BlackandCox_SB_RE\BlackandCox_SB_RE_VL_0.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7" y="1428750"/>
            <a:ext cx="5343525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jazzn\Desktop\meeting相關\正在做的論文\BlackandCox_SB_RE\BlackandCox_SB_RE_VL_0.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7" y="1428750"/>
            <a:ext cx="5343525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02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934072"/>
            <a:ext cx="8229600" cy="1143000"/>
          </a:xfrm>
        </p:spPr>
        <p:txBody>
          <a:bodyPr/>
          <a:lstStyle/>
          <a:p>
            <a:r>
              <a:rPr lang="en-US" altLang="zh-TW" dirty="0" smtClean="0"/>
              <a:t>Merton’s Model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6787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Merton:</a:t>
            </a:r>
            <a:endParaRPr lang="zh-TW" altLang="en-US" dirty="0"/>
          </a:p>
        </p:txBody>
      </p:sp>
      <p:cxnSp>
        <p:nvCxnSpPr>
          <p:cNvPr id="5" name="直線單箭頭接點 4"/>
          <p:cNvCxnSpPr/>
          <p:nvPr/>
        </p:nvCxnSpPr>
        <p:spPr>
          <a:xfrm>
            <a:off x="882769" y="5814556"/>
            <a:ext cx="6624736" cy="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919793" y="3872701"/>
            <a:ext cx="3989205" cy="38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直線接點 8"/>
          <p:cNvCxnSpPr/>
          <p:nvPr/>
        </p:nvCxnSpPr>
        <p:spPr>
          <a:xfrm flipV="1">
            <a:off x="1097576" y="1422068"/>
            <a:ext cx="5329809" cy="43724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6499393" y="123740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45</a:t>
            </a:r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度線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521512" y="1536467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Leverage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7540162" y="5491390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Asset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22" name="直線接點 21"/>
          <p:cNvCxnSpPr/>
          <p:nvPr/>
        </p:nvCxnSpPr>
        <p:spPr>
          <a:xfrm>
            <a:off x="4332526" y="3154237"/>
            <a:ext cx="36004" cy="26402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/>
          <p:nvPr/>
        </p:nvCxnSpPr>
        <p:spPr>
          <a:xfrm flipV="1">
            <a:off x="1097576" y="4255326"/>
            <a:ext cx="3270954" cy="155923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/>
          <p:cNvSpPr txBox="1"/>
          <p:nvPr/>
        </p:nvSpPr>
        <p:spPr>
          <a:xfrm>
            <a:off x="3000716" y="4255326"/>
            <a:ext cx="55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BC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48" name="直線接點 47"/>
          <p:cNvCxnSpPr/>
          <p:nvPr/>
        </p:nvCxnSpPr>
        <p:spPr>
          <a:xfrm>
            <a:off x="4332526" y="3154237"/>
            <a:ext cx="2886947" cy="51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5905800" y="225434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6098653" y="447435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Debt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2929834" y="5306724"/>
            <a:ext cx="711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Debt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261551"/>
            <a:ext cx="676275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4216318" y="5953055"/>
            <a:ext cx="2003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9130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Merton:</a:t>
            </a:r>
            <a:endParaRPr lang="zh-TW" altLang="en-US" dirty="0"/>
          </a:p>
        </p:txBody>
      </p:sp>
      <p:cxnSp>
        <p:nvCxnSpPr>
          <p:cNvPr id="5" name="直線單箭頭接點 4"/>
          <p:cNvCxnSpPr/>
          <p:nvPr/>
        </p:nvCxnSpPr>
        <p:spPr>
          <a:xfrm>
            <a:off x="882769" y="5814556"/>
            <a:ext cx="6624736" cy="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919793" y="3872701"/>
            <a:ext cx="3989205" cy="38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直線接點 8"/>
          <p:cNvCxnSpPr/>
          <p:nvPr/>
        </p:nvCxnSpPr>
        <p:spPr>
          <a:xfrm flipV="1">
            <a:off x="1097576" y="1422068"/>
            <a:ext cx="5329809" cy="43724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6499393" y="123740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45</a:t>
            </a:r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度線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521512" y="1536467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Leverage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7540162" y="5491390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Asset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22" name="直線接點 21"/>
          <p:cNvCxnSpPr/>
          <p:nvPr/>
        </p:nvCxnSpPr>
        <p:spPr>
          <a:xfrm>
            <a:off x="3691081" y="3154237"/>
            <a:ext cx="36004" cy="266031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3205685" y="5953055"/>
            <a:ext cx="1565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)CDT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7" name="直線接點 26"/>
          <p:cNvCxnSpPr/>
          <p:nvPr/>
        </p:nvCxnSpPr>
        <p:spPr>
          <a:xfrm flipV="1">
            <a:off x="3691081" y="1237402"/>
            <a:ext cx="2214719" cy="191683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/>
          <p:cNvSpPr txBox="1"/>
          <p:nvPr/>
        </p:nvSpPr>
        <p:spPr>
          <a:xfrm>
            <a:off x="2723141" y="3183941"/>
            <a:ext cx="782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CDT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34" name="直線接點 33"/>
          <p:cNvCxnSpPr/>
          <p:nvPr/>
        </p:nvCxnSpPr>
        <p:spPr>
          <a:xfrm flipV="1">
            <a:off x="1097576" y="4590420"/>
            <a:ext cx="2629509" cy="122413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/>
          <p:cNvSpPr txBox="1"/>
          <p:nvPr/>
        </p:nvSpPr>
        <p:spPr>
          <a:xfrm>
            <a:off x="3000716" y="4255326"/>
            <a:ext cx="55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BC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左大括弧 36"/>
          <p:cNvSpPr/>
          <p:nvPr/>
        </p:nvSpPr>
        <p:spPr>
          <a:xfrm>
            <a:off x="3485480" y="3171578"/>
            <a:ext cx="155448" cy="43669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cxnSp>
        <p:nvCxnSpPr>
          <p:cNvPr id="48" name="直線接點 47"/>
          <p:cNvCxnSpPr/>
          <p:nvPr/>
        </p:nvCxnSpPr>
        <p:spPr>
          <a:xfrm>
            <a:off x="3691081" y="3159366"/>
            <a:ext cx="35283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5905800" y="225434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6098653" y="447435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Debt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9" name="右大括弧 48"/>
          <p:cNvSpPr/>
          <p:nvPr/>
        </p:nvSpPr>
        <p:spPr>
          <a:xfrm>
            <a:off x="3868273" y="3608272"/>
            <a:ext cx="206695" cy="98214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53" name="文字方塊 52"/>
          <p:cNvSpPr txBox="1"/>
          <p:nvPr/>
        </p:nvSpPr>
        <p:spPr>
          <a:xfrm>
            <a:off x="4088020" y="3914680"/>
            <a:ext cx="39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2929834" y="5306724"/>
            <a:ext cx="711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Debt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5" name="文字方塊 54"/>
          <p:cNvSpPr txBox="1"/>
          <p:nvPr/>
        </p:nvSpPr>
        <p:spPr>
          <a:xfrm>
            <a:off x="4987046" y="2036987"/>
            <a:ext cx="435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TB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2662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416222"/>
            <a:ext cx="8229600" cy="5721499"/>
          </a:xfrm>
        </p:spPr>
        <p:txBody>
          <a:bodyPr/>
          <a:lstStyle/>
          <a:p>
            <a:r>
              <a:rPr lang="en-US" altLang="zh-TW" smtClean="0"/>
              <a:t>VL=D+E</a:t>
            </a:r>
            <a:endParaRPr lang="zh-TW" altLang="en-US" dirty="0"/>
          </a:p>
        </p:txBody>
      </p:sp>
      <p:grpSp>
        <p:nvGrpSpPr>
          <p:cNvPr id="9" name="群組 8"/>
          <p:cNvGrpSpPr/>
          <p:nvPr/>
        </p:nvGrpSpPr>
        <p:grpSpPr>
          <a:xfrm>
            <a:off x="825631" y="1536351"/>
            <a:ext cx="1893653" cy="1239003"/>
            <a:chOff x="3688201" y="1354443"/>
            <a:chExt cx="2792021" cy="1799794"/>
          </a:xfrm>
        </p:grpSpPr>
        <p:cxnSp>
          <p:nvCxnSpPr>
            <p:cNvPr id="5" name="直線接點 4"/>
            <p:cNvCxnSpPr/>
            <p:nvPr/>
          </p:nvCxnSpPr>
          <p:spPr>
            <a:xfrm flipV="1">
              <a:off x="3691081" y="1354443"/>
              <a:ext cx="2235899" cy="179979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接點 5"/>
            <p:cNvCxnSpPr/>
            <p:nvPr/>
          </p:nvCxnSpPr>
          <p:spPr>
            <a:xfrm flipV="1">
              <a:off x="3688201" y="3143688"/>
              <a:ext cx="2792021" cy="512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文字方塊 17"/>
          <p:cNvSpPr txBox="1"/>
          <p:nvPr/>
        </p:nvSpPr>
        <p:spPr>
          <a:xfrm>
            <a:off x="1585819" y="221922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69" name="群組 68"/>
          <p:cNvGrpSpPr/>
          <p:nvPr/>
        </p:nvGrpSpPr>
        <p:grpSpPr>
          <a:xfrm>
            <a:off x="4219525" y="1410990"/>
            <a:ext cx="3440563" cy="1859098"/>
            <a:chOff x="3205685" y="3159366"/>
            <a:chExt cx="5197226" cy="3486282"/>
          </a:xfrm>
        </p:grpSpPr>
        <p:cxnSp>
          <p:nvCxnSpPr>
            <p:cNvPr id="55" name="直線單箭頭接點 54"/>
            <p:cNvCxnSpPr/>
            <p:nvPr/>
          </p:nvCxnSpPr>
          <p:spPr>
            <a:xfrm flipV="1">
              <a:off x="3726988" y="5814558"/>
              <a:ext cx="3487694" cy="2008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文字方塊 55"/>
            <p:cNvSpPr txBox="1"/>
            <p:nvPr/>
          </p:nvSpPr>
          <p:spPr>
            <a:xfrm>
              <a:off x="7250782" y="5306725"/>
              <a:ext cx="11521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57" name="直線接點 56"/>
            <p:cNvCxnSpPr/>
            <p:nvPr/>
          </p:nvCxnSpPr>
          <p:spPr>
            <a:xfrm>
              <a:off x="3763088" y="3171577"/>
              <a:ext cx="0" cy="262289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文字方塊 57"/>
            <p:cNvSpPr txBox="1"/>
            <p:nvPr/>
          </p:nvSpPr>
          <p:spPr>
            <a:xfrm>
              <a:off x="3205685" y="5953056"/>
              <a:ext cx="3167569" cy="69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)CDT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63" name="直線接點 62"/>
            <p:cNvCxnSpPr/>
            <p:nvPr/>
          </p:nvCxnSpPr>
          <p:spPr>
            <a:xfrm>
              <a:off x="3726988" y="3159366"/>
              <a:ext cx="2940481" cy="1221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文字方塊 63"/>
            <p:cNvSpPr txBox="1"/>
            <p:nvPr/>
          </p:nvSpPr>
          <p:spPr>
            <a:xfrm>
              <a:off x="5479433" y="4474356"/>
              <a:ext cx="1152129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Debt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97" name="文字方塊 96"/>
          <p:cNvSpPr txBox="1"/>
          <p:nvPr/>
        </p:nvSpPr>
        <p:spPr>
          <a:xfrm>
            <a:off x="2163880" y="5347359"/>
            <a:ext cx="2055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)CDT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0" name="文字方塊 99"/>
          <p:cNvSpPr txBox="1"/>
          <p:nvPr/>
        </p:nvSpPr>
        <p:spPr>
          <a:xfrm>
            <a:off x="3008645" y="4513041"/>
            <a:ext cx="915972" cy="32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105" name="群組 104"/>
          <p:cNvGrpSpPr/>
          <p:nvPr/>
        </p:nvGrpSpPr>
        <p:grpSpPr>
          <a:xfrm>
            <a:off x="364035" y="4136508"/>
            <a:ext cx="3313003" cy="1089567"/>
            <a:chOff x="364035" y="4501847"/>
            <a:chExt cx="3313003" cy="1089567"/>
          </a:xfrm>
        </p:grpSpPr>
        <p:cxnSp>
          <p:nvCxnSpPr>
            <p:cNvPr id="95" name="直線單箭頭接點 94"/>
            <p:cNvCxnSpPr/>
            <p:nvPr/>
          </p:nvCxnSpPr>
          <p:spPr>
            <a:xfrm>
              <a:off x="364035" y="5573830"/>
              <a:ext cx="3313003" cy="17584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線接點 95"/>
            <p:cNvCxnSpPr/>
            <p:nvPr/>
          </p:nvCxnSpPr>
          <p:spPr>
            <a:xfrm>
              <a:off x="2624406" y="4519432"/>
              <a:ext cx="15370" cy="105439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線接點 97"/>
            <p:cNvCxnSpPr/>
            <p:nvPr/>
          </p:nvCxnSpPr>
          <p:spPr>
            <a:xfrm flipV="1">
              <a:off x="371720" y="4501847"/>
              <a:ext cx="2268056" cy="1071983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右大括弧 98"/>
            <p:cNvSpPr/>
            <p:nvPr/>
          </p:nvSpPr>
          <p:spPr>
            <a:xfrm>
              <a:off x="2719284" y="4610057"/>
              <a:ext cx="176470" cy="860072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01" name="文字方塊 100"/>
            <p:cNvSpPr txBox="1"/>
            <p:nvPr/>
          </p:nvSpPr>
          <p:spPr>
            <a:xfrm>
              <a:off x="1928365" y="5146703"/>
              <a:ext cx="10802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Debt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32" name="文字方塊 31"/>
          <p:cNvSpPr txBox="1"/>
          <p:nvPr/>
        </p:nvSpPr>
        <p:spPr>
          <a:xfrm>
            <a:off x="322688" y="2837608"/>
            <a:ext cx="2055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)CDT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45" name="群組 44"/>
          <p:cNvGrpSpPr/>
          <p:nvPr/>
        </p:nvGrpSpPr>
        <p:grpSpPr>
          <a:xfrm>
            <a:off x="5253324" y="3356992"/>
            <a:ext cx="3689231" cy="2841873"/>
            <a:chOff x="882769" y="3154237"/>
            <a:chExt cx="4805913" cy="3216886"/>
          </a:xfrm>
        </p:grpSpPr>
        <p:cxnSp>
          <p:nvCxnSpPr>
            <p:cNvPr id="46" name="直線單箭頭接點 45"/>
            <p:cNvCxnSpPr/>
            <p:nvPr/>
          </p:nvCxnSpPr>
          <p:spPr>
            <a:xfrm>
              <a:off x="882769" y="5814556"/>
              <a:ext cx="3689231" cy="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接點 46"/>
            <p:cNvCxnSpPr/>
            <p:nvPr/>
          </p:nvCxnSpPr>
          <p:spPr>
            <a:xfrm flipV="1">
              <a:off x="1097576" y="3154237"/>
              <a:ext cx="3257479" cy="264023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文字方塊 47"/>
            <p:cNvSpPr txBox="1"/>
            <p:nvPr/>
          </p:nvSpPr>
          <p:spPr>
            <a:xfrm>
              <a:off x="4536554" y="5352891"/>
              <a:ext cx="11521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49" name="直線接點 48"/>
            <p:cNvCxnSpPr/>
            <p:nvPr/>
          </p:nvCxnSpPr>
          <p:spPr>
            <a:xfrm>
              <a:off x="3763089" y="3608272"/>
              <a:ext cx="0" cy="218620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文字方塊 49"/>
            <p:cNvSpPr txBox="1"/>
            <p:nvPr/>
          </p:nvSpPr>
          <p:spPr>
            <a:xfrm>
              <a:off x="3205685" y="5953054"/>
              <a:ext cx="1906933" cy="41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)CDT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51" name="直線接點 50"/>
            <p:cNvCxnSpPr/>
            <p:nvPr/>
          </p:nvCxnSpPr>
          <p:spPr>
            <a:xfrm flipV="1">
              <a:off x="1097576" y="4590420"/>
              <a:ext cx="2629509" cy="1224136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文字方塊 51"/>
            <p:cNvSpPr txBox="1"/>
            <p:nvPr/>
          </p:nvSpPr>
          <p:spPr>
            <a:xfrm>
              <a:off x="3000716" y="4255326"/>
              <a:ext cx="5548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BC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3" name="右大括弧 52"/>
            <p:cNvSpPr/>
            <p:nvPr/>
          </p:nvSpPr>
          <p:spPr>
            <a:xfrm>
              <a:off x="3868273" y="3608272"/>
              <a:ext cx="206695" cy="982148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54" name="文字方塊 53"/>
            <p:cNvSpPr txBox="1"/>
            <p:nvPr/>
          </p:nvSpPr>
          <p:spPr>
            <a:xfrm>
              <a:off x="4088020" y="3914680"/>
              <a:ext cx="3913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α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9" name="文字方塊 58"/>
            <p:cNvSpPr txBox="1"/>
            <p:nvPr/>
          </p:nvSpPr>
          <p:spPr>
            <a:xfrm>
              <a:off x="2929833" y="5306724"/>
              <a:ext cx="938440" cy="41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Debt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60" name="向右箭號 59"/>
          <p:cNvSpPr/>
          <p:nvPr/>
        </p:nvSpPr>
        <p:spPr>
          <a:xfrm>
            <a:off x="4063535" y="4523216"/>
            <a:ext cx="583039" cy="5278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21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416222"/>
            <a:ext cx="8229600" cy="5721499"/>
          </a:xfrm>
        </p:spPr>
        <p:txBody>
          <a:bodyPr/>
          <a:lstStyle/>
          <a:p>
            <a:r>
              <a:rPr lang="en-US" altLang="zh-TW" dirty="0" smtClean="0"/>
              <a:t>VL=VA+TB-BC</a:t>
            </a:r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683568" y="1098043"/>
            <a:ext cx="3186391" cy="1567535"/>
            <a:chOff x="1097576" y="888029"/>
            <a:chExt cx="10175508" cy="4965209"/>
          </a:xfrm>
        </p:grpSpPr>
        <p:cxnSp>
          <p:nvCxnSpPr>
            <p:cNvPr id="32" name="直線單箭頭接點 31"/>
            <p:cNvCxnSpPr/>
            <p:nvPr/>
          </p:nvCxnSpPr>
          <p:spPr>
            <a:xfrm>
              <a:off x="1097576" y="5794476"/>
              <a:ext cx="6409929" cy="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/>
            <p:cNvCxnSpPr/>
            <p:nvPr/>
          </p:nvCxnSpPr>
          <p:spPr>
            <a:xfrm flipV="1">
              <a:off x="1097576" y="1422068"/>
              <a:ext cx="5329809" cy="437240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文字方塊 34"/>
            <p:cNvSpPr txBox="1"/>
            <p:nvPr/>
          </p:nvSpPr>
          <p:spPr>
            <a:xfrm>
              <a:off x="6409575" y="888029"/>
              <a:ext cx="2816013" cy="1068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45</a:t>
              </a:r>
              <a:r>
                <a: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度線</a:t>
              </a:r>
            </a:p>
          </p:txBody>
        </p:sp>
        <p:sp>
          <p:nvSpPr>
            <p:cNvPr id="37" name="文字方塊 36"/>
            <p:cNvSpPr txBox="1"/>
            <p:nvPr/>
          </p:nvSpPr>
          <p:spPr>
            <a:xfrm rot="10800000" flipV="1">
              <a:off x="7507506" y="4785161"/>
              <a:ext cx="3765578" cy="1068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4355055" y="993614"/>
            <a:ext cx="3612027" cy="1934831"/>
            <a:chOff x="3680073" y="867244"/>
            <a:chExt cx="3949016" cy="2124779"/>
          </a:xfrm>
        </p:grpSpPr>
        <p:sp>
          <p:nvSpPr>
            <p:cNvPr id="61" name="文字方塊 60"/>
            <p:cNvSpPr txBox="1"/>
            <p:nvPr/>
          </p:nvSpPr>
          <p:spPr>
            <a:xfrm>
              <a:off x="6476961" y="867244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45</a:t>
              </a:r>
              <a:r>
                <a: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度線</a:t>
              </a:r>
            </a:p>
          </p:txBody>
        </p:sp>
        <p:grpSp>
          <p:nvGrpSpPr>
            <p:cNvPr id="14" name="群組 13"/>
            <p:cNvGrpSpPr/>
            <p:nvPr/>
          </p:nvGrpSpPr>
          <p:grpSpPr>
            <a:xfrm>
              <a:off x="3680073" y="1098043"/>
              <a:ext cx="2850088" cy="1893980"/>
              <a:chOff x="3533716" y="1197207"/>
              <a:chExt cx="4239787" cy="2411065"/>
            </a:xfrm>
          </p:grpSpPr>
          <p:cxnSp>
            <p:nvCxnSpPr>
              <p:cNvPr id="60" name="直線接點 59"/>
              <p:cNvCxnSpPr/>
              <p:nvPr/>
            </p:nvCxnSpPr>
            <p:spPr>
              <a:xfrm flipV="1">
                <a:off x="4987046" y="1313308"/>
                <a:ext cx="2786457" cy="229496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線接點 67"/>
              <p:cNvCxnSpPr/>
              <p:nvPr/>
            </p:nvCxnSpPr>
            <p:spPr>
              <a:xfrm flipV="1">
                <a:off x="4987046" y="1197207"/>
                <a:ext cx="2214719" cy="1916835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文字方塊 69"/>
              <p:cNvSpPr txBox="1"/>
              <p:nvPr/>
            </p:nvSpPr>
            <p:spPr>
              <a:xfrm>
                <a:off x="3533716" y="3131383"/>
                <a:ext cx="1548616" cy="470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τ</a:t>
                </a:r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CDT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sp>
            <p:nvSpPr>
              <p:cNvPr id="77" name="左大括弧 76"/>
              <p:cNvSpPr/>
              <p:nvPr/>
            </p:nvSpPr>
            <p:spPr>
              <a:xfrm>
                <a:off x="4781445" y="3131383"/>
                <a:ext cx="155448" cy="436694"/>
              </a:xfrm>
              <a:prstGeom prst="lef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文字方塊 86"/>
              <p:cNvSpPr txBox="1"/>
              <p:nvPr/>
            </p:nvSpPr>
            <p:spPr>
              <a:xfrm>
                <a:off x="6189472" y="1785742"/>
                <a:ext cx="763413" cy="470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TB</a:t>
                </a:r>
                <a:endParaRPr lang="zh-TW" altLang="en-US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  <p:cxnSp>
            <p:nvCxnSpPr>
              <p:cNvPr id="8" name="直線接點 7"/>
              <p:cNvCxnSpPr/>
              <p:nvPr/>
            </p:nvCxnSpPr>
            <p:spPr>
              <a:xfrm>
                <a:off x="4994648" y="3091187"/>
                <a:ext cx="0" cy="517085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" name="群組 26"/>
          <p:cNvGrpSpPr/>
          <p:nvPr/>
        </p:nvGrpSpPr>
        <p:grpSpPr>
          <a:xfrm>
            <a:off x="5253324" y="3356992"/>
            <a:ext cx="3689231" cy="2841873"/>
            <a:chOff x="882769" y="3154237"/>
            <a:chExt cx="4805913" cy="3216886"/>
          </a:xfrm>
        </p:grpSpPr>
        <p:cxnSp>
          <p:nvCxnSpPr>
            <p:cNvPr id="88" name="直線單箭頭接點 87"/>
            <p:cNvCxnSpPr/>
            <p:nvPr/>
          </p:nvCxnSpPr>
          <p:spPr>
            <a:xfrm>
              <a:off x="882769" y="5814556"/>
              <a:ext cx="3689231" cy="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線接點 89"/>
            <p:cNvCxnSpPr/>
            <p:nvPr/>
          </p:nvCxnSpPr>
          <p:spPr>
            <a:xfrm flipV="1">
              <a:off x="1097576" y="3154237"/>
              <a:ext cx="3257479" cy="264023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文字方塊 101"/>
            <p:cNvSpPr txBox="1"/>
            <p:nvPr/>
          </p:nvSpPr>
          <p:spPr>
            <a:xfrm>
              <a:off x="4536554" y="5352891"/>
              <a:ext cx="11521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Asset Value</a:t>
              </a:r>
              <a:endParaRPr lang="zh-TW" altLang="en-US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endParaRPr>
            </a:p>
          </p:txBody>
        </p:sp>
        <p:cxnSp>
          <p:nvCxnSpPr>
            <p:cNvPr id="103" name="直線接點 102"/>
            <p:cNvCxnSpPr/>
            <p:nvPr/>
          </p:nvCxnSpPr>
          <p:spPr>
            <a:xfrm>
              <a:off x="3763089" y="3608272"/>
              <a:ext cx="0" cy="218620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文字方塊 105"/>
            <p:cNvSpPr txBox="1"/>
            <p:nvPr/>
          </p:nvSpPr>
          <p:spPr>
            <a:xfrm>
              <a:off x="3205685" y="5953054"/>
              <a:ext cx="1906933" cy="41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D+(1-</a:t>
              </a:r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τ</a:t>
              </a:r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)CDT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109" name="直線接點 108"/>
            <p:cNvCxnSpPr/>
            <p:nvPr/>
          </p:nvCxnSpPr>
          <p:spPr>
            <a:xfrm flipV="1">
              <a:off x="1097576" y="4590420"/>
              <a:ext cx="2629509" cy="1224136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文字方塊 109"/>
            <p:cNvSpPr txBox="1"/>
            <p:nvPr/>
          </p:nvSpPr>
          <p:spPr>
            <a:xfrm>
              <a:off x="3000716" y="4255326"/>
              <a:ext cx="5548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BC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15" name="右大括弧 114"/>
            <p:cNvSpPr/>
            <p:nvPr/>
          </p:nvSpPr>
          <p:spPr>
            <a:xfrm>
              <a:off x="3868273" y="3608272"/>
              <a:ext cx="206695" cy="982148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16" name="文字方塊 115"/>
            <p:cNvSpPr txBox="1"/>
            <p:nvPr/>
          </p:nvSpPr>
          <p:spPr>
            <a:xfrm>
              <a:off x="4088020" y="3914680"/>
              <a:ext cx="3913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α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17" name="文字方塊 116"/>
            <p:cNvSpPr txBox="1"/>
            <p:nvPr/>
          </p:nvSpPr>
          <p:spPr>
            <a:xfrm>
              <a:off x="2929833" y="5306724"/>
              <a:ext cx="938440" cy="418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Debt</a:t>
              </a:r>
              <a:endPara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119" name="向右箭號 118"/>
          <p:cNvSpPr/>
          <p:nvPr/>
        </p:nvSpPr>
        <p:spPr>
          <a:xfrm>
            <a:off x="4063535" y="4523216"/>
            <a:ext cx="583039" cy="5278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grpSp>
        <p:nvGrpSpPr>
          <p:cNvPr id="52" name="群組 51"/>
          <p:cNvGrpSpPr/>
          <p:nvPr/>
        </p:nvGrpSpPr>
        <p:grpSpPr>
          <a:xfrm>
            <a:off x="990811" y="4027946"/>
            <a:ext cx="2596036" cy="1949086"/>
            <a:chOff x="990811" y="3910497"/>
            <a:chExt cx="2596036" cy="1949086"/>
          </a:xfrm>
        </p:grpSpPr>
        <p:cxnSp>
          <p:nvCxnSpPr>
            <p:cNvPr id="122" name="直線接點 121"/>
            <p:cNvCxnSpPr/>
            <p:nvPr/>
          </p:nvCxnSpPr>
          <p:spPr>
            <a:xfrm flipV="1">
              <a:off x="990811" y="3910497"/>
              <a:ext cx="2046166" cy="193134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線接點 123"/>
            <p:cNvCxnSpPr/>
            <p:nvPr/>
          </p:nvCxnSpPr>
          <p:spPr>
            <a:xfrm>
              <a:off x="3036977" y="3910497"/>
              <a:ext cx="0" cy="86765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線接點 125"/>
            <p:cNvCxnSpPr/>
            <p:nvPr/>
          </p:nvCxnSpPr>
          <p:spPr>
            <a:xfrm flipV="1">
              <a:off x="990811" y="4778150"/>
              <a:ext cx="2046166" cy="1081433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文字方塊 126"/>
            <p:cNvSpPr txBox="1"/>
            <p:nvPr/>
          </p:nvSpPr>
          <p:spPr>
            <a:xfrm>
              <a:off x="2451746" y="4482120"/>
              <a:ext cx="425940" cy="326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BC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8" name="右大括弧 127"/>
            <p:cNvSpPr/>
            <p:nvPr/>
          </p:nvSpPr>
          <p:spPr>
            <a:xfrm>
              <a:off x="3117721" y="3910497"/>
              <a:ext cx="158668" cy="867653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29" name="文字方塊 128"/>
            <p:cNvSpPr txBox="1"/>
            <p:nvPr/>
          </p:nvSpPr>
          <p:spPr>
            <a:xfrm>
              <a:off x="3286408" y="4181185"/>
              <a:ext cx="300439" cy="326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altLang="zh-TW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α</a:t>
              </a:r>
              <a:endPara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36" name="文字方塊 35"/>
          <p:cNvSpPr txBox="1"/>
          <p:nvPr/>
        </p:nvSpPr>
        <p:spPr>
          <a:xfrm>
            <a:off x="4791540" y="2984454"/>
            <a:ext cx="1463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)CDT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720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07504" y="260648"/>
            <a:ext cx="9036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Initial asset value=1000, Coupon rate=0.05, Maturity=1, Tax rate=0.35, </a:t>
            </a:r>
            <a:r>
              <a:rPr lang="zh-TW" altLang="en-US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破產成本</a:t>
            </a:r>
            <a:r>
              <a:rPr lang="zh-TW" altLang="en-US" sz="20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比例</a:t>
            </a:r>
            <a:r>
              <a:rPr lang="en-US" altLang="zh-TW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l-GR" altLang="zh-TW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r>
              <a:rPr lang="en-US" altLang="zh-TW" sz="20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)=</a:t>
            </a:r>
            <a:r>
              <a:rPr lang="en-US" altLang="zh-TW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0.4, Risk free rate=0.1, Volatility=0.3, Debt=0~2000</a:t>
            </a:r>
            <a:endParaRPr lang="zh-TW" altLang="en-US" sz="20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097360" y="5703838"/>
            <a:ext cx="705678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The Optimal Debt=463, </a:t>
            </a:r>
          </a:p>
          <a:p>
            <a:pPr algn="ctr"/>
            <a:r>
              <a:rPr lang="en-US" altLang="zh-TW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Equity holder=567.5968, Debt holder=439.0555, VL=1006.6523 </a:t>
            </a:r>
            <a:endParaRPr lang="zh-TW" altLang="en-US" sz="23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jazzn\Desktop\meeting相關\咪聽新任務\Merton\Merton_V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7" y="1428750"/>
            <a:ext cx="5343525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41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1408</Words>
  <Application>Microsoft Office PowerPoint</Application>
  <PresentationFormat>如螢幕大小 (4:3)</PresentationFormat>
  <Paragraphs>477</Paragraphs>
  <Slides>33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4" baseType="lpstr">
      <vt:lpstr>Office 佈景主題</vt:lpstr>
      <vt:lpstr>論文進度報告</vt:lpstr>
      <vt:lpstr>Agenda</vt:lpstr>
      <vt:lpstr>Introduction</vt:lpstr>
      <vt:lpstr>Merton’s Model</vt:lpstr>
      <vt:lpstr>Merton:</vt:lpstr>
      <vt:lpstr>Merton:</vt:lpstr>
      <vt:lpstr>PowerPoint 簡報</vt:lpstr>
      <vt:lpstr>PowerPoint 簡報</vt:lpstr>
      <vt:lpstr>PowerPoint 簡報</vt:lpstr>
      <vt:lpstr>Merton(SB+RE):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Merton(SB+RE):</vt:lpstr>
      <vt:lpstr>To solve V”</vt:lpstr>
      <vt:lpstr>Black and Cox’s Model (First-Passage Model)</vt:lpstr>
      <vt:lpstr>Black and Cox:</vt:lpstr>
      <vt:lpstr>Black and Cox:</vt:lpstr>
      <vt:lpstr>Black and Cox:</vt:lpstr>
      <vt:lpstr>PowerPoint 簡報</vt:lpstr>
      <vt:lpstr>PowerPoint 簡報</vt:lpstr>
      <vt:lpstr>PowerPoint 簡報</vt:lpstr>
      <vt:lpstr>PowerPoint 簡報</vt:lpstr>
      <vt:lpstr>Black and Cox:(SB+RE):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論文進度報告</dc:title>
  <dc:creator>jazzn</dc:creator>
  <cp:lastModifiedBy>jazzn</cp:lastModifiedBy>
  <cp:revision>50</cp:revision>
  <dcterms:created xsi:type="dcterms:W3CDTF">2012-03-08T06:52:51Z</dcterms:created>
  <dcterms:modified xsi:type="dcterms:W3CDTF">2012-03-15T07:34:14Z</dcterms:modified>
</cp:coreProperties>
</file>