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5" r:id="rId5"/>
    <p:sldId id="259" r:id="rId6"/>
    <p:sldId id="262" r:id="rId7"/>
    <p:sldId id="263" r:id="rId8"/>
    <p:sldId id="267" r:id="rId9"/>
    <p:sldId id="264" r:id="rId10"/>
    <p:sldId id="266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786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328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300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19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770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27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408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054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790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430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074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F99DA-6149-4DCF-96B7-781A4C5704E7}" type="datetimeFigureOut">
              <a:rPr lang="zh-TW" altLang="en-US" smtClean="0"/>
              <a:t>2011/11/18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BF1E9-F1DB-4970-8710-5B713B68C6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296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Merton:</a:t>
            </a:r>
            <a:endParaRPr lang="zh-TW" altLang="en-US" dirty="0"/>
          </a:p>
        </p:txBody>
      </p:sp>
      <p:cxnSp>
        <p:nvCxnSpPr>
          <p:cNvPr id="5" name="直線單箭頭接點 4"/>
          <p:cNvCxnSpPr/>
          <p:nvPr/>
        </p:nvCxnSpPr>
        <p:spPr>
          <a:xfrm>
            <a:off x="882769" y="5814556"/>
            <a:ext cx="662473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19793" y="3872701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1097576" y="1422068"/>
            <a:ext cx="5329809" cy="43724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499393" y="123740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度線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21512" y="153646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540162" y="549139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691081" y="3154237"/>
            <a:ext cx="72008" cy="26402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3205685" y="5953055"/>
            <a:ext cx="156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3691081" y="1237402"/>
            <a:ext cx="2214719" cy="19168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2723141" y="3183941"/>
            <a:ext cx="7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CDT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1097576" y="4590420"/>
            <a:ext cx="2629509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3000716" y="4255326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左大括弧 36"/>
          <p:cNvSpPr/>
          <p:nvPr/>
        </p:nvSpPr>
        <p:spPr>
          <a:xfrm>
            <a:off x="3485480" y="3171578"/>
            <a:ext cx="155448" cy="436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8" name="直線接點 47"/>
          <p:cNvCxnSpPr/>
          <p:nvPr/>
        </p:nvCxnSpPr>
        <p:spPr>
          <a:xfrm>
            <a:off x="3691081" y="3159366"/>
            <a:ext cx="3528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5905800" y="22543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098653" y="44743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868273" y="3608272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4088020" y="3914680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929834" y="5306724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987046" y="2036987"/>
            <a:ext cx="43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TB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918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azzn\Desktop\咪聽新任務\Merton_SB_RE\Merton_SB_RE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516" y="944452"/>
            <a:ext cx="6481954" cy="48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07504" y="260648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asset 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value=1000, SB Coupon rate=0.05, RE 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Coupon rate=0.05, 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Maturity=1, Tax rate=0.35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破產成本比例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=0.4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,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Risk free rate=0.1,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Volatility=0.3, Number of i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nitial Stock=100, Conversion Price=10, SB/D=0.5, Debt=0~1000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83568" y="5805264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Optimal Debt=869, </a:t>
            </a:r>
          </a:p>
          <a:p>
            <a:pPr algn="ctr"/>
            <a:r>
              <a:rPr lang="en-US" altLang="zh-TW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 holder=282.8188, SB holder=412.4029, RE holder=316.1875, VL=1011.4092</a:t>
            </a:r>
            <a:endParaRPr lang="zh-TW" alt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6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smtClean="0"/>
              <a:t>VL=D+E</a:t>
            </a:r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825631" y="1536351"/>
            <a:ext cx="1893653" cy="1239003"/>
            <a:chOff x="3688201" y="1354443"/>
            <a:chExt cx="2792021" cy="1799794"/>
          </a:xfrm>
        </p:grpSpPr>
        <p:cxnSp>
          <p:nvCxnSpPr>
            <p:cNvPr id="5" name="直線接點 4"/>
            <p:cNvCxnSpPr/>
            <p:nvPr/>
          </p:nvCxnSpPr>
          <p:spPr>
            <a:xfrm flipV="1">
              <a:off x="3691081" y="1354443"/>
              <a:ext cx="2235899" cy="179979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/>
            <p:cNvCxnSpPr/>
            <p:nvPr/>
          </p:nvCxnSpPr>
          <p:spPr>
            <a:xfrm flipV="1">
              <a:off x="3688201" y="3143688"/>
              <a:ext cx="2792021" cy="512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字方塊 17"/>
          <p:cNvSpPr txBox="1"/>
          <p:nvPr/>
        </p:nvSpPr>
        <p:spPr>
          <a:xfrm>
            <a:off x="1585819" y="221922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69" name="群組 68"/>
          <p:cNvGrpSpPr/>
          <p:nvPr/>
        </p:nvGrpSpPr>
        <p:grpSpPr>
          <a:xfrm>
            <a:off x="4219525" y="1410990"/>
            <a:ext cx="3440563" cy="1859098"/>
            <a:chOff x="3205685" y="3159366"/>
            <a:chExt cx="5197226" cy="3486282"/>
          </a:xfrm>
        </p:grpSpPr>
        <p:cxnSp>
          <p:nvCxnSpPr>
            <p:cNvPr id="55" name="直線單箭頭接點 5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字方塊 5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57" name="直線接點 5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文字方塊 63"/>
            <p:cNvSpPr txBox="1"/>
            <p:nvPr/>
          </p:nvSpPr>
          <p:spPr>
            <a:xfrm>
              <a:off x="5479433" y="4474356"/>
              <a:ext cx="1152129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93" name="群組 92"/>
          <p:cNvGrpSpPr/>
          <p:nvPr/>
        </p:nvGrpSpPr>
        <p:grpSpPr>
          <a:xfrm>
            <a:off x="4446304" y="3687817"/>
            <a:ext cx="4158145" cy="2092781"/>
            <a:chOff x="1097576" y="3984984"/>
            <a:chExt cx="4870322" cy="2389825"/>
          </a:xfrm>
        </p:grpSpPr>
        <p:cxnSp>
          <p:nvCxnSpPr>
            <p:cNvPr id="72" name="直線單箭頭接點 71"/>
            <p:cNvCxnSpPr/>
            <p:nvPr/>
          </p:nvCxnSpPr>
          <p:spPr>
            <a:xfrm>
              <a:off x="1097576" y="5794476"/>
              <a:ext cx="3880430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/>
            <p:cNvCxnSpPr/>
            <p:nvPr/>
          </p:nvCxnSpPr>
          <p:spPr>
            <a:xfrm>
              <a:off x="3745087" y="4590420"/>
              <a:ext cx="18002" cy="120405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字方塊 73"/>
            <p:cNvSpPr txBox="1"/>
            <p:nvPr/>
          </p:nvSpPr>
          <p:spPr>
            <a:xfrm>
              <a:off x="3205685" y="5953055"/>
              <a:ext cx="2762213" cy="421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76" name="直線接點 75"/>
            <p:cNvCxnSpPr/>
            <p:nvPr/>
          </p:nvCxnSpPr>
          <p:spPr>
            <a:xfrm flipV="1">
              <a:off x="1097576" y="3984984"/>
              <a:ext cx="3880430" cy="180949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右大括弧 80"/>
            <p:cNvSpPr/>
            <p:nvPr/>
          </p:nvSpPr>
          <p:spPr>
            <a:xfrm>
              <a:off x="3856215" y="4693908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文字方塊 81"/>
            <p:cNvSpPr txBox="1"/>
            <p:nvPr/>
          </p:nvSpPr>
          <p:spPr>
            <a:xfrm>
              <a:off x="4195136" y="5000316"/>
              <a:ext cx="10728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3" name="文字方塊 82"/>
            <p:cNvSpPr txBox="1"/>
            <p:nvPr/>
          </p:nvSpPr>
          <p:spPr>
            <a:xfrm>
              <a:off x="2929833" y="5306724"/>
              <a:ext cx="1265301" cy="421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91" name="直線接點 90"/>
            <p:cNvCxnSpPr/>
            <p:nvPr/>
          </p:nvCxnSpPr>
          <p:spPr>
            <a:xfrm>
              <a:off x="3723175" y="4590420"/>
              <a:ext cx="1270964" cy="65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文字方塊 96"/>
          <p:cNvSpPr txBox="1"/>
          <p:nvPr/>
        </p:nvSpPr>
        <p:spPr>
          <a:xfrm>
            <a:off x="2163880" y="5347359"/>
            <a:ext cx="205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0" name="文字方塊 99"/>
          <p:cNvSpPr txBox="1"/>
          <p:nvPr/>
        </p:nvSpPr>
        <p:spPr>
          <a:xfrm>
            <a:off x="3008645" y="4513041"/>
            <a:ext cx="915972" cy="32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05" name="群組 104"/>
          <p:cNvGrpSpPr/>
          <p:nvPr/>
        </p:nvGrpSpPr>
        <p:grpSpPr>
          <a:xfrm>
            <a:off x="364035" y="4136508"/>
            <a:ext cx="3313003" cy="1089567"/>
            <a:chOff x="364035" y="4501847"/>
            <a:chExt cx="3313003" cy="1089567"/>
          </a:xfrm>
        </p:grpSpPr>
        <p:cxnSp>
          <p:nvCxnSpPr>
            <p:cNvPr id="95" name="直線單箭頭接點 94"/>
            <p:cNvCxnSpPr/>
            <p:nvPr/>
          </p:nvCxnSpPr>
          <p:spPr>
            <a:xfrm>
              <a:off x="364035" y="5573830"/>
              <a:ext cx="3313003" cy="17584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>
              <a:off x="2624406" y="4519432"/>
              <a:ext cx="15370" cy="10543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接點 97"/>
            <p:cNvCxnSpPr/>
            <p:nvPr/>
          </p:nvCxnSpPr>
          <p:spPr>
            <a:xfrm flipV="1">
              <a:off x="371720" y="4501847"/>
              <a:ext cx="2268056" cy="107198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右大括弧 98"/>
            <p:cNvSpPr/>
            <p:nvPr/>
          </p:nvSpPr>
          <p:spPr>
            <a:xfrm>
              <a:off x="2719284" y="4610057"/>
              <a:ext cx="176470" cy="86007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文字方塊 100"/>
            <p:cNvSpPr txBox="1"/>
            <p:nvPr/>
          </p:nvSpPr>
          <p:spPr>
            <a:xfrm>
              <a:off x="1928365" y="5146703"/>
              <a:ext cx="1080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04" name="向右箭號 103"/>
          <p:cNvSpPr/>
          <p:nvPr/>
        </p:nvSpPr>
        <p:spPr>
          <a:xfrm>
            <a:off x="3924617" y="4308625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/>
          <p:cNvSpPr txBox="1"/>
          <p:nvPr/>
        </p:nvSpPr>
        <p:spPr>
          <a:xfrm>
            <a:off x="322688" y="2837608"/>
            <a:ext cx="205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379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VL=VA+TB-BC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683568" y="1098043"/>
            <a:ext cx="3186391" cy="1567535"/>
            <a:chOff x="1097576" y="888029"/>
            <a:chExt cx="10175508" cy="4965209"/>
          </a:xfrm>
        </p:grpSpPr>
        <p:cxnSp>
          <p:nvCxnSpPr>
            <p:cNvPr id="32" name="直線單箭頭接點 31"/>
            <p:cNvCxnSpPr/>
            <p:nvPr/>
          </p:nvCxnSpPr>
          <p:spPr>
            <a:xfrm>
              <a:off x="1097576" y="5794476"/>
              <a:ext cx="6409929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 flipV="1">
              <a:off x="1097576" y="1422068"/>
              <a:ext cx="5329809" cy="437240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6409575" y="888029"/>
              <a:ext cx="2816013" cy="106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 smtClean="0">
                  <a:latin typeface="標楷體" pitchFamily="65" charset="-120"/>
                  <a:ea typeface="標楷體" pitchFamily="65" charset="-120"/>
                </a:rPr>
                <a:t>度線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7" name="文字方塊 36"/>
            <p:cNvSpPr txBox="1"/>
            <p:nvPr/>
          </p:nvSpPr>
          <p:spPr>
            <a:xfrm rot="10800000" flipV="1">
              <a:off x="7507506" y="4785161"/>
              <a:ext cx="3765578" cy="106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355055" y="993614"/>
            <a:ext cx="3612027" cy="1934831"/>
            <a:chOff x="3680073" y="867244"/>
            <a:chExt cx="3949016" cy="2124779"/>
          </a:xfrm>
        </p:grpSpPr>
        <p:sp>
          <p:nvSpPr>
            <p:cNvPr id="61" name="文字方塊 60"/>
            <p:cNvSpPr txBox="1"/>
            <p:nvPr/>
          </p:nvSpPr>
          <p:spPr>
            <a:xfrm>
              <a:off x="6476961" y="867244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 smtClean="0">
                  <a:latin typeface="標楷體" pitchFamily="65" charset="-120"/>
                  <a:ea typeface="標楷體" pitchFamily="65" charset="-120"/>
                </a:rPr>
                <a:t>度線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3680073" y="1098043"/>
              <a:ext cx="2850088" cy="1893980"/>
              <a:chOff x="3533716" y="1197207"/>
              <a:chExt cx="4239787" cy="2411065"/>
            </a:xfrm>
          </p:grpSpPr>
          <p:cxnSp>
            <p:nvCxnSpPr>
              <p:cNvPr id="60" name="直線接點 59"/>
              <p:cNvCxnSpPr/>
              <p:nvPr/>
            </p:nvCxnSpPr>
            <p:spPr>
              <a:xfrm flipV="1">
                <a:off x="4987046" y="1313308"/>
                <a:ext cx="2786457" cy="229496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/>
              <p:cNvCxnSpPr/>
              <p:nvPr/>
            </p:nvCxnSpPr>
            <p:spPr>
              <a:xfrm flipV="1">
                <a:off x="4987046" y="1197207"/>
                <a:ext cx="2214719" cy="191683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文字方塊 69"/>
              <p:cNvSpPr txBox="1"/>
              <p:nvPr/>
            </p:nvSpPr>
            <p:spPr>
              <a:xfrm>
                <a:off x="3533716" y="3131383"/>
                <a:ext cx="1548616" cy="470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 smtClean="0"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CDT</a:t>
                </a:r>
                <a:endParaRPr lang="zh-TW" altLang="en-US" dirty="0"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77" name="左大括弧 76"/>
              <p:cNvSpPr/>
              <p:nvPr/>
            </p:nvSpPr>
            <p:spPr>
              <a:xfrm>
                <a:off x="4781445" y="3131383"/>
                <a:ext cx="155448" cy="436694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7" name="文字方塊 86"/>
              <p:cNvSpPr txBox="1"/>
              <p:nvPr/>
            </p:nvSpPr>
            <p:spPr>
              <a:xfrm>
                <a:off x="6189472" y="1785742"/>
                <a:ext cx="763413" cy="470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TB</a:t>
                </a:r>
                <a:endParaRPr lang="zh-TW" altLang="en-US" dirty="0"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8" name="直線接點 7"/>
              <p:cNvCxnSpPr/>
              <p:nvPr/>
            </p:nvCxnSpPr>
            <p:spPr>
              <a:xfrm>
                <a:off x="4994648" y="3091187"/>
                <a:ext cx="0" cy="51708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群組 26"/>
          <p:cNvGrpSpPr/>
          <p:nvPr/>
        </p:nvGrpSpPr>
        <p:grpSpPr>
          <a:xfrm>
            <a:off x="5253324" y="3356992"/>
            <a:ext cx="3689231" cy="2841873"/>
            <a:chOff x="882769" y="3154237"/>
            <a:chExt cx="4805913" cy="3216886"/>
          </a:xfrm>
        </p:grpSpPr>
        <p:cxnSp>
          <p:nvCxnSpPr>
            <p:cNvPr id="88" name="直線單箭頭接點 87"/>
            <p:cNvCxnSpPr/>
            <p:nvPr/>
          </p:nvCxnSpPr>
          <p:spPr>
            <a:xfrm>
              <a:off x="882769" y="5814556"/>
              <a:ext cx="368923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/>
            <p:cNvCxnSpPr/>
            <p:nvPr/>
          </p:nvCxnSpPr>
          <p:spPr>
            <a:xfrm flipV="1">
              <a:off x="1097576" y="3154237"/>
              <a:ext cx="3257479" cy="264023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文字方塊 101"/>
            <p:cNvSpPr txBox="1"/>
            <p:nvPr/>
          </p:nvSpPr>
          <p:spPr>
            <a:xfrm>
              <a:off x="4536554" y="5352891"/>
              <a:ext cx="1152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103" name="直線接點 102"/>
            <p:cNvCxnSpPr/>
            <p:nvPr/>
          </p:nvCxnSpPr>
          <p:spPr>
            <a:xfrm>
              <a:off x="3763089" y="3608272"/>
              <a:ext cx="0" cy="21862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文字方塊 105"/>
            <p:cNvSpPr txBox="1"/>
            <p:nvPr/>
          </p:nvSpPr>
          <p:spPr>
            <a:xfrm>
              <a:off x="3205685" y="5953054"/>
              <a:ext cx="1906933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09" name="直線接點 108"/>
            <p:cNvCxnSpPr/>
            <p:nvPr/>
          </p:nvCxnSpPr>
          <p:spPr>
            <a:xfrm flipV="1">
              <a:off x="1097576" y="4590420"/>
              <a:ext cx="2629509" cy="12241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文字方塊 109"/>
            <p:cNvSpPr txBox="1"/>
            <p:nvPr/>
          </p:nvSpPr>
          <p:spPr>
            <a:xfrm>
              <a:off x="3000716" y="4255326"/>
              <a:ext cx="554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5" name="右大括弧 114"/>
            <p:cNvSpPr/>
            <p:nvPr/>
          </p:nvSpPr>
          <p:spPr>
            <a:xfrm>
              <a:off x="3868273" y="3608272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文字方塊 115"/>
            <p:cNvSpPr txBox="1"/>
            <p:nvPr/>
          </p:nvSpPr>
          <p:spPr>
            <a:xfrm>
              <a:off x="4088020" y="3914680"/>
              <a:ext cx="3913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7" name="文字方塊 116"/>
            <p:cNvSpPr txBox="1"/>
            <p:nvPr/>
          </p:nvSpPr>
          <p:spPr>
            <a:xfrm>
              <a:off x="2929833" y="5306724"/>
              <a:ext cx="938440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19" name="向右箭號 118"/>
          <p:cNvSpPr/>
          <p:nvPr/>
        </p:nvSpPr>
        <p:spPr>
          <a:xfrm>
            <a:off x="4063535" y="4523216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2" name="群組 51"/>
          <p:cNvGrpSpPr/>
          <p:nvPr/>
        </p:nvGrpSpPr>
        <p:grpSpPr>
          <a:xfrm>
            <a:off x="990811" y="4027946"/>
            <a:ext cx="2596036" cy="1949086"/>
            <a:chOff x="990811" y="3910497"/>
            <a:chExt cx="2596036" cy="1949086"/>
          </a:xfrm>
        </p:grpSpPr>
        <p:cxnSp>
          <p:nvCxnSpPr>
            <p:cNvPr id="122" name="直線接點 121"/>
            <p:cNvCxnSpPr/>
            <p:nvPr/>
          </p:nvCxnSpPr>
          <p:spPr>
            <a:xfrm flipV="1">
              <a:off x="990811" y="3910497"/>
              <a:ext cx="2046166" cy="19313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/>
            <p:cNvCxnSpPr/>
            <p:nvPr/>
          </p:nvCxnSpPr>
          <p:spPr>
            <a:xfrm>
              <a:off x="3036977" y="3910497"/>
              <a:ext cx="0" cy="8676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/>
            <p:nvPr/>
          </p:nvCxnSpPr>
          <p:spPr>
            <a:xfrm flipV="1">
              <a:off x="990811" y="4778150"/>
              <a:ext cx="2046166" cy="108143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文字方塊 126"/>
            <p:cNvSpPr txBox="1"/>
            <p:nvPr/>
          </p:nvSpPr>
          <p:spPr>
            <a:xfrm>
              <a:off x="2451746" y="4482120"/>
              <a:ext cx="425940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8" name="右大括弧 127"/>
            <p:cNvSpPr/>
            <p:nvPr/>
          </p:nvSpPr>
          <p:spPr>
            <a:xfrm>
              <a:off x="3117721" y="3910497"/>
              <a:ext cx="158668" cy="86765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文字方塊 128"/>
            <p:cNvSpPr txBox="1"/>
            <p:nvPr/>
          </p:nvSpPr>
          <p:spPr>
            <a:xfrm>
              <a:off x="3286408" y="4181185"/>
              <a:ext cx="300439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36" name="文字方塊 35"/>
          <p:cNvSpPr txBox="1"/>
          <p:nvPr/>
        </p:nvSpPr>
        <p:spPr>
          <a:xfrm>
            <a:off x="4791540" y="2984454"/>
            <a:ext cx="146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890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zzn\Desktop\咪聽新任務\Merton\Merton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35609"/>
            <a:ext cx="6480720" cy="485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07504" y="260648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Initial 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asset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value=1000, Coupon rate=0.05, Maturity=1, Tax rate=0.35,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破產成本比例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=0.4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, Risk free rate=0.1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Volatility=0.3, Debt=0~1000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97360" y="5703838"/>
            <a:ext cx="705678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300" dirty="0" smtClean="0">
                <a:latin typeface="Times New Roman" pitchFamily="18" charset="0"/>
                <a:cs typeface="Times New Roman" pitchFamily="18" charset="0"/>
              </a:rPr>
              <a:t>The Optimal Debt=463</a:t>
            </a:r>
            <a:r>
              <a:rPr lang="en-US" altLang="zh-TW" sz="23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altLang="zh-TW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TW" sz="2300" dirty="0" smtClean="0">
                <a:latin typeface="Times New Roman" pitchFamily="18" charset="0"/>
                <a:cs typeface="Times New Roman" pitchFamily="18" charset="0"/>
              </a:rPr>
              <a:t>Equity holder=567.5968, Debt holder=439.0555, VL=1006.6523 </a:t>
            </a:r>
            <a:endParaRPr lang="zh-TW" altLang="en-US" sz="2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49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 smtClean="0"/>
              <a:t>Merton(SE+RE):</a:t>
            </a:r>
            <a:endParaRPr lang="zh-TW" altLang="en-US" dirty="0"/>
          </a:p>
        </p:txBody>
      </p:sp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770712" y="799837"/>
            <a:ext cx="6409929" cy="53178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324657" y="47248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度線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94648" y="170080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364217" y="3477402"/>
            <a:ext cx="72008" cy="26402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2369121" y="6285844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3364217" y="1859632"/>
            <a:ext cx="1993240" cy="16177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2396277" y="3507106"/>
            <a:ext cx="7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CDT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770712" y="4913585"/>
            <a:ext cx="2629509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673852" y="4578491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左大括弧 36"/>
          <p:cNvSpPr/>
          <p:nvPr/>
        </p:nvSpPr>
        <p:spPr>
          <a:xfrm>
            <a:off x="3158616" y="3494743"/>
            <a:ext cx="155448" cy="436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8" name="直線接點 47"/>
          <p:cNvCxnSpPr/>
          <p:nvPr/>
        </p:nvCxnSpPr>
        <p:spPr>
          <a:xfrm flipV="1">
            <a:off x="3364217" y="3477402"/>
            <a:ext cx="4121279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213298" y="100419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478208" y="472891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541409" y="3931437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761156" y="4237845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602970" y="5629889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170244" y="2699296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TB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379262" y="1560567"/>
            <a:ext cx="18002" cy="45867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379262" y="1560567"/>
            <a:ext cx="216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5357457" y="439797"/>
            <a:ext cx="1391136" cy="112652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6051318" y="1009564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TB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478208" y="253412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117380" y="515938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4209739" y="3089407"/>
            <a:ext cx="135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mixEquity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4582950" y="6285844"/>
            <a:ext cx="304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D1+D2+(1-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)(C1D1+C2D2)T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73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VL=D+E,</a:t>
            </a:r>
            <a:r>
              <a:rPr lang="zh-TW" altLang="en-US" dirty="0" smtClean="0"/>
              <a:t> </a:t>
            </a:r>
            <a:r>
              <a:rPr lang="en-US" altLang="zh-TW" dirty="0" smtClean="0"/>
              <a:t>Equity</a:t>
            </a:r>
            <a:r>
              <a:rPr lang="zh-TW" altLang="en-US" dirty="0" smtClean="0"/>
              <a:t>部分</a:t>
            </a:r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728550" y="1628800"/>
            <a:ext cx="1893653" cy="1239003"/>
            <a:chOff x="3688201" y="1354443"/>
            <a:chExt cx="2792021" cy="1799794"/>
          </a:xfrm>
        </p:grpSpPr>
        <p:cxnSp>
          <p:nvCxnSpPr>
            <p:cNvPr id="5" name="直線接點 4"/>
            <p:cNvCxnSpPr/>
            <p:nvPr/>
          </p:nvCxnSpPr>
          <p:spPr>
            <a:xfrm flipV="1">
              <a:off x="3691081" y="1354443"/>
              <a:ext cx="2235899" cy="179979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/>
            <p:cNvCxnSpPr/>
            <p:nvPr/>
          </p:nvCxnSpPr>
          <p:spPr>
            <a:xfrm flipV="1">
              <a:off x="3688201" y="3143688"/>
              <a:ext cx="2792021" cy="512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字方塊 17"/>
          <p:cNvSpPr txBox="1"/>
          <p:nvPr/>
        </p:nvSpPr>
        <p:spPr>
          <a:xfrm>
            <a:off x="1618456" y="224636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向右箭號 36"/>
          <p:cNvSpPr/>
          <p:nvPr/>
        </p:nvSpPr>
        <p:spPr>
          <a:xfrm>
            <a:off x="3419872" y="4295546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7359238" y="315853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度線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4624964" y="3356992"/>
            <a:ext cx="3275757" cy="2236552"/>
            <a:chOff x="3779442" y="2768164"/>
            <a:chExt cx="4121279" cy="2825380"/>
          </a:xfrm>
        </p:grpSpPr>
        <p:cxnSp>
          <p:nvCxnSpPr>
            <p:cNvPr id="44" name="直線接點 43"/>
            <p:cNvCxnSpPr/>
            <p:nvPr/>
          </p:nvCxnSpPr>
          <p:spPr>
            <a:xfrm flipV="1">
              <a:off x="3779442" y="2768164"/>
              <a:ext cx="3440031" cy="282025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/>
            <p:nvPr/>
          </p:nvCxnSpPr>
          <p:spPr>
            <a:xfrm flipV="1">
              <a:off x="3779442" y="5588415"/>
              <a:ext cx="4121279" cy="512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/>
            <p:cNvCxnSpPr/>
            <p:nvPr/>
          </p:nvCxnSpPr>
          <p:spPr>
            <a:xfrm>
              <a:off x="5803488" y="3896282"/>
              <a:ext cx="0" cy="169726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文字方塊 67"/>
            <p:cNvSpPr txBox="1"/>
            <p:nvPr/>
          </p:nvSpPr>
          <p:spPr>
            <a:xfrm>
              <a:off x="4256373" y="5034248"/>
              <a:ext cx="1901580" cy="466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err="1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mixEquity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70" name="直線接點 69"/>
            <p:cNvCxnSpPr/>
            <p:nvPr/>
          </p:nvCxnSpPr>
          <p:spPr>
            <a:xfrm flipV="1">
              <a:off x="5803488" y="3898285"/>
              <a:ext cx="2097233" cy="512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文字方塊 74"/>
          <p:cNvSpPr txBox="1"/>
          <p:nvPr/>
        </p:nvSpPr>
        <p:spPr>
          <a:xfrm>
            <a:off x="94763" y="3001291"/>
            <a:ext cx="304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D1+D2+(1-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)(C1D1+C2D2)T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3643692" y="5639424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5543546" y="5805264"/>
            <a:ext cx="304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D1+D2+(1-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)(C1D1+C2D2)T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96639" y="3817262"/>
            <a:ext cx="2191412" cy="1747549"/>
            <a:chOff x="396639" y="3817262"/>
            <a:chExt cx="2191412" cy="1747549"/>
          </a:xfrm>
        </p:grpSpPr>
        <p:grpSp>
          <p:nvGrpSpPr>
            <p:cNvPr id="2" name="群組 1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32" name="群組 31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33" name="直線接點 32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接點 33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文字方塊 34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77" name="文字方塊 76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80" name="直線接點 79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73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/>
      <p:bldP spid="78" grpId="0"/>
      <p:bldP spid="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VL=D+E,</a:t>
            </a:r>
            <a:r>
              <a:rPr lang="zh-TW" altLang="en-US" dirty="0" smtClean="0"/>
              <a:t> </a:t>
            </a:r>
            <a:r>
              <a:rPr lang="en-US" altLang="zh-TW" dirty="0" smtClean="0"/>
              <a:t>Debt</a:t>
            </a:r>
            <a:r>
              <a:rPr lang="zh-TW" altLang="en-US" dirty="0" smtClean="0"/>
              <a:t>部分</a:t>
            </a:r>
            <a:endParaRPr lang="zh-TW" altLang="en-US" dirty="0"/>
          </a:p>
        </p:txBody>
      </p:sp>
      <p:grpSp>
        <p:nvGrpSpPr>
          <p:cNvPr id="93" name="群組 92"/>
          <p:cNvGrpSpPr/>
          <p:nvPr/>
        </p:nvGrpSpPr>
        <p:grpSpPr>
          <a:xfrm>
            <a:off x="4446304" y="3687817"/>
            <a:ext cx="4158145" cy="2092781"/>
            <a:chOff x="1097576" y="3984984"/>
            <a:chExt cx="4870322" cy="2389825"/>
          </a:xfrm>
        </p:grpSpPr>
        <p:cxnSp>
          <p:nvCxnSpPr>
            <p:cNvPr id="72" name="直線單箭頭接點 71"/>
            <p:cNvCxnSpPr/>
            <p:nvPr/>
          </p:nvCxnSpPr>
          <p:spPr>
            <a:xfrm>
              <a:off x="1097576" y="5794476"/>
              <a:ext cx="3880430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/>
            <p:cNvCxnSpPr/>
            <p:nvPr/>
          </p:nvCxnSpPr>
          <p:spPr>
            <a:xfrm>
              <a:off x="3745087" y="4590420"/>
              <a:ext cx="18002" cy="120405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字方塊 73"/>
            <p:cNvSpPr txBox="1"/>
            <p:nvPr/>
          </p:nvSpPr>
          <p:spPr>
            <a:xfrm>
              <a:off x="3205685" y="5953055"/>
              <a:ext cx="2762213" cy="421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76" name="直線接點 75"/>
            <p:cNvCxnSpPr/>
            <p:nvPr/>
          </p:nvCxnSpPr>
          <p:spPr>
            <a:xfrm flipV="1">
              <a:off x="1097576" y="3984984"/>
              <a:ext cx="3880430" cy="180949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右大括弧 80"/>
            <p:cNvSpPr/>
            <p:nvPr/>
          </p:nvSpPr>
          <p:spPr>
            <a:xfrm>
              <a:off x="3856215" y="4693908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82" name="文字方塊 81"/>
            <p:cNvSpPr txBox="1"/>
            <p:nvPr/>
          </p:nvSpPr>
          <p:spPr>
            <a:xfrm>
              <a:off x="4195136" y="5000316"/>
              <a:ext cx="10728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3" name="文字方塊 82"/>
            <p:cNvSpPr txBox="1"/>
            <p:nvPr/>
          </p:nvSpPr>
          <p:spPr>
            <a:xfrm>
              <a:off x="2929833" y="5306724"/>
              <a:ext cx="1265301" cy="421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91" name="直線接點 90"/>
            <p:cNvCxnSpPr/>
            <p:nvPr/>
          </p:nvCxnSpPr>
          <p:spPr>
            <a:xfrm>
              <a:off x="3723175" y="4590420"/>
              <a:ext cx="1270964" cy="65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文字方塊 96"/>
          <p:cNvSpPr txBox="1"/>
          <p:nvPr/>
        </p:nvSpPr>
        <p:spPr>
          <a:xfrm>
            <a:off x="2163880" y="5347359"/>
            <a:ext cx="205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0" name="文字方塊 99"/>
          <p:cNvSpPr txBox="1"/>
          <p:nvPr/>
        </p:nvSpPr>
        <p:spPr>
          <a:xfrm>
            <a:off x="3008645" y="4513041"/>
            <a:ext cx="915972" cy="32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1-</a:t>
            </a:r>
            <a:r>
              <a:rPr lang="el-GR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05" name="群組 104"/>
          <p:cNvGrpSpPr/>
          <p:nvPr/>
        </p:nvGrpSpPr>
        <p:grpSpPr>
          <a:xfrm>
            <a:off x="364035" y="4136508"/>
            <a:ext cx="3313003" cy="1089567"/>
            <a:chOff x="364035" y="4501847"/>
            <a:chExt cx="3313003" cy="1089567"/>
          </a:xfrm>
        </p:grpSpPr>
        <p:cxnSp>
          <p:nvCxnSpPr>
            <p:cNvPr id="95" name="直線單箭頭接點 94"/>
            <p:cNvCxnSpPr/>
            <p:nvPr/>
          </p:nvCxnSpPr>
          <p:spPr>
            <a:xfrm>
              <a:off x="364035" y="5573830"/>
              <a:ext cx="3313003" cy="17584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>
              <a:off x="2624406" y="4519432"/>
              <a:ext cx="15370" cy="10543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接點 97"/>
            <p:cNvCxnSpPr/>
            <p:nvPr/>
          </p:nvCxnSpPr>
          <p:spPr>
            <a:xfrm flipV="1">
              <a:off x="371720" y="4501847"/>
              <a:ext cx="2268056" cy="107198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右大括弧 98"/>
            <p:cNvSpPr/>
            <p:nvPr/>
          </p:nvSpPr>
          <p:spPr>
            <a:xfrm>
              <a:off x="2719284" y="4610057"/>
              <a:ext cx="176470" cy="86007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01" name="文字方塊 100"/>
            <p:cNvSpPr txBox="1"/>
            <p:nvPr/>
          </p:nvSpPr>
          <p:spPr>
            <a:xfrm>
              <a:off x="1928365" y="5146703"/>
              <a:ext cx="1080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04" name="向右箭號 103"/>
          <p:cNvSpPr/>
          <p:nvPr/>
        </p:nvSpPr>
        <p:spPr>
          <a:xfrm>
            <a:off x="3924617" y="4308625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4716016" y="1281149"/>
            <a:ext cx="3440563" cy="1859098"/>
            <a:chOff x="3205685" y="3159366"/>
            <a:chExt cx="5197226" cy="3486282"/>
          </a:xfrm>
        </p:grpSpPr>
        <p:cxnSp>
          <p:nvCxnSpPr>
            <p:cNvPr id="33" name="直線單箭頭接點 32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35" name="直線接點 34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字方塊 37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174113" y="1281149"/>
            <a:ext cx="3785924" cy="1881833"/>
            <a:chOff x="174113" y="1281149"/>
            <a:chExt cx="3785924" cy="1881833"/>
          </a:xfrm>
        </p:grpSpPr>
        <p:grpSp>
          <p:nvGrpSpPr>
            <p:cNvPr id="69" name="群組 68"/>
            <p:cNvGrpSpPr/>
            <p:nvPr/>
          </p:nvGrpSpPr>
          <p:grpSpPr>
            <a:xfrm>
              <a:off x="864577" y="1281149"/>
              <a:ext cx="3095460" cy="1489766"/>
              <a:chOff x="3726988" y="3159366"/>
              <a:chExt cx="4675923" cy="2793690"/>
            </a:xfrm>
          </p:grpSpPr>
          <p:cxnSp>
            <p:nvCxnSpPr>
              <p:cNvPr id="55" name="直線單箭頭接點 54"/>
              <p:cNvCxnSpPr/>
              <p:nvPr/>
            </p:nvCxnSpPr>
            <p:spPr>
              <a:xfrm flipV="1">
                <a:off x="3726988" y="5814558"/>
                <a:ext cx="3487694" cy="20080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文字方塊 55"/>
              <p:cNvSpPr txBox="1"/>
              <p:nvPr/>
            </p:nvSpPr>
            <p:spPr>
              <a:xfrm>
                <a:off x="7250782" y="5306725"/>
                <a:ext cx="11521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 smtClean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Asset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cxnSp>
            <p:nvCxnSpPr>
              <p:cNvPr id="57" name="直線接點 56"/>
              <p:cNvCxnSpPr/>
              <p:nvPr/>
            </p:nvCxnSpPr>
            <p:spPr>
              <a:xfrm>
                <a:off x="3763088" y="3171577"/>
                <a:ext cx="0" cy="262289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>
                <a:off x="3726988" y="3159366"/>
                <a:ext cx="2940481" cy="12212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文字方塊 63"/>
              <p:cNvSpPr txBox="1"/>
              <p:nvPr/>
            </p:nvSpPr>
            <p:spPr>
              <a:xfrm>
                <a:off x="5479433" y="4474356"/>
                <a:ext cx="1152129" cy="692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RE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39" name="文字方塊 38"/>
            <p:cNvSpPr txBox="1"/>
            <p:nvPr/>
          </p:nvSpPr>
          <p:spPr>
            <a:xfrm>
              <a:off x="174113" y="2793650"/>
              <a:ext cx="3047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D1+D2+(1-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)(C1D1+C2D2)T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008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259632" y="331476"/>
            <a:ext cx="3047386" cy="1741823"/>
            <a:chOff x="94763" y="1628800"/>
            <a:chExt cx="3047386" cy="1741823"/>
          </a:xfrm>
        </p:grpSpPr>
        <p:grpSp>
          <p:nvGrpSpPr>
            <p:cNvPr id="4" name="群組 3"/>
            <p:cNvGrpSpPr/>
            <p:nvPr/>
          </p:nvGrpSpPr>
          <p:grpSpPr>
            <a:xfrm>
              <a:off x="728550" y="1628800"/>
              <a:ext cx="1893653" cy="1239003"/>
              <a:chOff x="3688201" y="1354443"/>
              <a:chExt cx="2792021" cy="1799794"/>
            </a:xfrm>
          </p:grpSpPr>
          <p:cxnSp>
            <p:nvCxnSpPr>
              <p:cNvPr id="5" name="直線接點 4"/>
              <p:cNvCxnSpPr/>
              <p:nvPr/>
            </p:nvCxnSpPr>
            <p:spPr>
              <a:xfrm flipV="1">
                <a:off x="3691081" y="1354443"/>
                <a:ext cx="2235899" cy="179979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接點 5"/>
              <p:cNvCxnSpPr/>
              <p:nvPr/>
            </p:nvCxnSpPr>
            <p:spPr>
              <a:xfrm flipV="1">
                <a:off x="3688201" y="3143688"/>
                <a:ext cx="2792021" cy="512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字方塊 6"/>
            <p:cNvSpPr txBox="1"/>
            <p:nvPr/>
          </p:nvSpPr>
          <p:spPr>
            <a:xfrm>
              <a:off x="1618456" y="2246360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Equity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94763" y="3001291"/>
              <a:ext cx="3047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D1+D2+(1-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)(C1D1+C2D2)T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5585653" y="296576"/>
            <a:ext cx="2191412" cy="1747549"/>
            <a:chOff x="396639" y="3817262"/>
            <a:chExt cx="2191412" cy="1747549"/>
          </a:xfrm>
        </p:grpSpPr>
        <p:grpSp>
          <p:nvGrpSpPr>
            <p:cNvPr id="11" name="群組 10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16" name="直線接點 15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接點 16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文字方塊 14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12" name="文字方塊 11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3" name="直線接點 12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群組 17"/>
          <p:cNvGrpSpPr/>
          <p:nvPr/>
        </p:nvGrpSpPr>
        <p:grpSpPr>
          <a:xfrm>
            <a:off x="1259632" y="2559000"/>
            <a:ext cx="3785924" cy="1881833"/>
            <a:chOff x="174113" y="1281149"/>
            <a:chExt cx="3785924" cy="1881833"/>
          </a:xfrm>
        </p:grpSpPr>
        <p:grpSp>
          <p:nvGrpSpPr>
            <p:cNvPr id="19" name="群組 18"/>
            <p:cNvGrpSpPr/>
            <p:nvPr/>
          </p:nvGrpSpPr>
          <p:grpSpPr>
            <a:xfrm>
              <a:off x="864577" y="1281149"/>
              <a:ext cx="3095460" cy="1489766"/>
              <a:chOff x="3726988" y="3159366"/>
              <a:chExt cx="4675923" cy="2793690"/>
            </a:xfrm>
          </p:grpSpPr>
          <p:cxnSp>
            <p:nvCxnSpPr>
              <p:cNvPr id="21" name="直線單箭頭接點 20"/>
              <p:cNvCxnSpPr/>
              <p:nvPr/>
            </p:nvCxnSpPr>
            <p:spPr>
              <a:xfrm flipV="1">
                <a:off x="3726988" y="5814558"/>
                <a:ext cx="3487694" cy="20080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文字方塊 21"/>
              <p:cNvSpPr txBox="1"/>
              <p:nvPr/>
            </p:nvSpPr>
            <p:spPr>
              <a:xfrm>
                <a:off x="7250782" y="5306725"/>
                <a:ext cx="11521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 smtClean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Asset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cxnSp>
            <p:nvCxnSpPr>
              <p:cNvPr id="23" name="直線接點 22"/>
              <p:cNvCxnSpPr/>
              <p:nvPr/>
            </p:nvCxnSpPr>
            <p:spPr>
              <a:xfrm>
                <a:off x="3763088" y="3171577"/>
                <a:ext cx="0" cy="262289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/>
              <p:cNvCxnSpPr/>
              <p:nvPr/>
            </p:nvCxnSpPr>
            <p:spPr>
              <a:xfrm>
                <a:off x="3726988" y="3159366"/>
                <a:ext cx="2940481" cy="12212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字方塊 24"/>
              <p:cNvSpPr txBox="1"/>
              <p:nvPr/>
            </p:nvSpPr>
            <p:spPr>
              <a:xfrm>
                <a:off x="5479433" y="4474356"/>
                <a:ext cx="1152129" cy="692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RE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20" name="文字方塊 19"/>
            <p:cNvSpPr txBox="1"/>
            <p:nvPr/>
          </p:nvSpPr>
          <p:spPr>
            <a:xfrm>
              <a:off x="174113" y="2793650"/>
              <a:ext cx="3047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D1+D2+(1-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)(C1D1+C2D2)T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1644454" y="4725144"/>
            <a:ext cx="3440563" cy="1859098"/>
            <a:chOff x="3205685" y="3159366"/>
            <a:chExt cx="5197226" cy="3486282"/>
          </a:xfrm>
        </p:grpSpPr>
        <p:cxnSp>
          <p:nvCxnSpPr>
            <p:cNvPr id="35" name="直線單箭頭接點 3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字方塊 37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39" name="直線接點 38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5314409" y="4872790"/>
            <a:ext cx="3855490" cy="1580183"/>
            <a:chOff x="5585653" y="4833360"/>
            <a:chExt cx="3855490" cy="1580183"/>
          </a:xfrm>
        </p:grpSpPr>
        <p:sp>
          <p:nvSpPr>
            <p:cNvPr id="41" name="文字方塊 40"/>
            <p:cNvSpPr txBox="1"/>
            <p:nvPr/>
          </p:nvSpPr>
          <p:spPr>
            <a:xfrm>
              <a:off x="7385498" y="6044211"/>
              <a:ext cx="2055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8230263" y="5209893"/>
              <a:ext cx="915972" cy="323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grpSp>
          <p:nvGrpSpPr>
            <p:cNvPr id="43" name="群組 42"/>
            <p:cNvGrpSpPr/>
            <p:nvPr/>
          </p:nvGrpSpPr>
          <p:grpSpPr>
            <a:xfrm>
              <a:off x="5585653" y="4833360"/>
              <a:ext cx="3313003" cy="1089567"/>
              <a:chOff x="364035" y="4501847"/>
              <a:chExt cx="3313003" cy="1089567"/>
            </a:xfrm>
          </p:grpSpPr>
          <p:cxnSp>
            <p:nvCxnSpPr>
              <p:cNvPr id="44" name="直線單箭頭接點 43"/>
              <p:cNvCxnSpPr/>
              <p:nvPr/>
            </p:nvCxnSpPr>
            <p:spPr>
              <a:xfrm>
                <a:off x="364035" y="5573830"/>
                <a:ext cx="3313003" cy="17584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/>
              <p:cNvCxnSpPr/>
              <p:nvPr/>
            </p:nvCxnSpPr>
            <p:spPr>
              <a:xfrm>
                <a:off x="2624406" y="4519432"/>
                <a:ext cx="15370" cy="105439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 flipV="1">
                <a:off x="371720" y="4501847"/>
                <a:ext cx="2268056" cy="107198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右大括弧 46"/>
              <p:cNvSpPr/>
              <p:nvPr/>
            </p:nvSpPr>
            <p:spPr>
              <a:xfrm>
                <a:off x="2719284" y="4610057"/>
                <a:ext cx="176470" cy="860072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文字方塊 47"/>
              <p:cNvSpPr txBox="1"/>
              <p:nvPr/>
            </p:nvSpPr>
            <p:spPr>
              <a:xfrm>
                <a:off x="1928365" y="5146703"/>
                <a:ext cx="10802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SB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</p:grpSp>
      <p:sp>
        <p:nvSpPr>
          <p:cNvPr id="51" name="文字方塊 50"/>
          <p:cNvSpPr txBox="1"/>
          <p:nvPr/>
        </p:nvSpPr>
        <p:spPr>
          <a:xfrm>
            <a:off x="467544" y="807093"/>
            <a:ext cx="11769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Equity: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484163" y="3006137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RE: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467544" y="5267229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SB: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4664201" y="820828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664201" y="2967845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4664201" y="5097306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7669658" y="820828"/>
            <a:ext cx="16745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latin typeface="標楷體" pitchFamily="65" charset="-120"/>
                <a:ea typeface="標楷體" pitchFamily="65" charset="-120"/>
              </a:rPr>
              <a:t>乘上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比例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5566481" y="2386458"/>
            <a:ext cx="2191412" cy="1747549"/>
            <a:chOff x="396639" y="3817262"/>
            <a:chExt cx="2191412" cy="1747549"/>
          </a:xfrm>
        </p:grpSpPr>
        <p:grpSp>
          <p:nvGrpSpPr>
            <p:cNvPr id="60" name="群組 59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63" name="群組 62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65" name="直線接點 64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線接點 65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文字方塊 63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61" name="文字方塊 60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 smtClean="0"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62" name="直線接點 61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文字方塊 66"/>
          <p:cNvSpPr txBox="1"/>
          <p:nvPr/>
        </p:nvSpPr>
        <p:spPr>
          <a:xfrm>
            <a:off x="7650486" y="2910710"/>
            <a:ext cx="16745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latin typeface="標楷體" pitchFamily="65" charset="-120"/>
                <a:ea typeface="標楷體" pitchFamily="65" charset="-120"/>
              </a:rPr>
              <a:t>乘上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比例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207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VL=VA+TB-BC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314520" y="1079304"/>
            <a:ext cx="3186391" cy="1567535"/>
            <a:chOff x="1097576" y="888029"/>
            <a:chExt cx="10175508" cy="4965209"/>
          </a:xfrm>
        </p:grpSpPr>
        <p:cxnSp>
          <p:nvCxnSpPr>
            <p:cNvPr id="32" name="直線單箭頭接點 31"/>
            <p:cNvCxnSpPr/>
            <p:nvPr/>
          </p:nvCxnSpPr>
          <p:spPr>
            <a:xfrm>
              <a:off x="1097576" y="5794476"/>
              <a:ext cx="6409929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 flipV="1">
              <a:off x="1097576" y="1422068"/>
              <a:ext cx="5329809" cy="437240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6409575" y="888029"/>
              <a:ext cx="2816013" cy="106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7" name="文字方塊 36"/>
            <p:cNvSpPr txBox="1"/>
            <p:nvPr/>
          </p:nvSpPr>
          <p:spPr>
            <a:xfrm rot="10800000" flipV="1">
              <a:off x="7507506" y="4785161"/>
              <a:ext cx="3765578" cy="106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2949663" y="1146977"/>
            <a:ext cx="3545367" cy="1752873"/>
            <a:chOff x="3551484" y="1098043"/>
            <a:chExt cx="3876137" cy="1924957"/>
          </a:xfrm>
        </p:grpSpPr>
        <p:sp>
          <p:nvSpPr>
            <p:cNvPr id="61" name="文字方塊 60"/>
            <p:cNvSpPr txBox="1"/>
            <p:nvPr/>
          </p:nvSpPr>
          <p:spPr>
            <a:xfrm>
              <a:off x="6275493" y="1296120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3551484" y="1098043"/>
              <a:ext cx="2602989" cy="1924957"/>
              <a:chOff x="3342427" y="1197207"/>
              <a:chExt cx="3872203" cy="2450499"/>
            </a:xfrm>
          </p:grpSpPr>
          <p:cxnSp>
            <p:nvCxnSpPr>
              <p:cNvPr id="60" name="直線接點 59"/>
              <p:cNvCxnSpPr/>
              <p:nvPr/>
            </p:nvCxnSpPr>
            <p:spPr>
              <a:xfrm flipV="1">
                <a:off x="4987047" y="1742678"/>
                <a:ext cx="2227583" cy="186559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/>
              <p:cNvCxnSpPr/>
              <p:nvPr/>
            </p:nvCxnSpPr>
            <p:spPr>
              <a:xfrm flipV="1">
                <a:off x="4987046" y="1197207"/>
                <a:ext cx="2214719" cy="191683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文字方塊 69"/>
              <p:cNvSpPr txBox="1"/>
              <p:nvPr/>
            </p:nvSpPr>
            <p:spPr>
              <a:xfrm>
                <a:off x="3342427" y="3131384"/>
                <a:ext cx="1739905" cy="516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C1D1T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77" name="左大括弧 76"/>
              <p:cNvSpPr/>
              <p:nvPr/>
            </p:nvSpPr>
            <p:spPr>
              <a:xfrm>
                <a:off x="4781445" y="3131383"/>
                <a:ext cx="155448" cy="436694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文字方塊 86"/>
              <p:cNvSpPr txBox="1"/>
              <p:nvPr/>
            </p:nvSpPr>
            <p:spPr>
              <a:xfrm>
                <a:off x="6015763" y="1726822"/>
                <a:ext cx="1012294" cy="516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TB1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8" name="直線接點 7"/>
              <p:cNvCxnSpPr/>
              <p:nvPr/>
            </p:nvCxnSpPr>
            <p:spPr>
              <a:xfrm>
                <a:off x="4994648" y="3091187"/>
                <a:ext cx="0" cy="51708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>
                <a:off x="7201765" y="1209737"/>
                <a:ext cx="0" cy="5329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群組 26"/>
          <p:cNvGrpSpPr/>
          <p:nvPr/>
        </p:nvGrpSpPr>
        <p:grpSpPr>
          <a:xfrm>
            <a:off x="4728643" y="3854127"/>
            <a:ext cx="3689231" cy="2841873"/>
            <a:chOff x="882769" y="3154237"/>
            <a:chExt cx="4805913" cy="3216886"/>
          </a:xfrm>
        </p:grpSpPr>
        <p:cxnSp>
          <p:nvCxnSpPr>
            <p:cNvPr id="88" name="直線單箭頭接點 87"/>
            <p:cNvCxnSpPr/>
            <p:nvPr/>
          </p:nvCxnSpPr>
          <p:spPr>
            <a:xfrm>
              <a:off x="882769" y="5814556"/>
              <a:ext cx="368923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/>
            <p:cNvCxnSpPr/>
            <p:nvPr/>
          </p:nvCxnSpPr>
          <p:spPr>
            <a:xfrm flipV="1">
              <a:off x="1097576" y="3154237"/>
              <a:ext cx="3257479" cy="264023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文字方塊 101"/>
            <p:cNvSpPr txBox="1"/>
            <p:nvPr/>
          </p:nvSpPr>
          <p:spPr>
            <a:xfrm>
              <a:off x="4536554" y="5352891"/>
              <a:ext cx="1152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103" name="直線接點 102"/>
            <p:cNvCxnSpPr/>
            <p:nvPr/>
          </p:nvCxnSpPr>
          <p:spPr>
            <a:xfrm>
              <a:off x="3763089" y="3608272"/>
              <a:ext cx="0" cy="21862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文字方塊 105"/>
            <p:cNvSpPr txBox="1"/>
            <p:nvPr/>
          </p:nvSpPr>
          <p:spPr>
            <a:xfrm>
              <a:off x="3205685" y="5953054"/>
              <a:ext cx="1906933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09" name="直線接點 108"/>
            <p:cNvCxnSpPr/>
            <p:nvPr/>
          </p:nvCxnSpPr>
          <p:spPr>
            <a:xfrm flipV="1">
              <a:off x="1097576" y="4590420"/>
              <a:ext cx="2629509" cy="12241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文字方塊 109"/>
            <p:cNvSpPr txBox="1"/>
            <p:nvPr/>
          </p:nvSpPr>
          <p:spPr>
            <a:xfrm>
              <a:off x="3000716" y="4255326"/>
              <a:ext cx="554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5" name="右大括弧 114"/>
            <p:cNvSpPr/>
            <p:nvPr/>
          </p:nvSpPr>
          <p:spPr>
            <a:xfrm>
              <a:off x="3868273" y="3608272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16" name="文字方塊 115"/>
            <p:cNvSpPr txBox="1"/>
            <p:nvPr/>
          </p:nvSpPr>
          <p:spPr>
            <a:xfrm>
              <a:off x="4088020" y="3914680"/>
              <a:ext cx="3913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7" name="文字方塊 116"/>
            <p:cNvSpPr txBox="1"/>
            <p:nvPr/>
          </p:nvSpPr>
          <p:spPr>
            <a:xfrm>
              <a:off x="2929833" y="5306724"/>
              <a:ext cx="938440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19" name="向右箭號 118"/>
          <p:cNvSpPr/>
          <p:nvPr/>
        </p:nvSpPr>
        <p:spPr>
          <a:xfrm>
            <a:off x="3538854" y="5020351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466130" y="4525081"/>
            <a:ext cx="2596036" cy="1949086"/>
            <a:chOff x="990811" y="3910497"/>
            <a:chExt cx="2596036" cy="1949086"/>
          </a:xfrm>
        </p:grpSpPr>
        <p:cxnSp>
          <p:nvCxnSpPr>
            <p:cNvPr id="122" name="直線接點 121"/>
            <p:cNvCxnSpPr/>
            <p:nvPr/>
          </p:nvCxnSpPr>
          <p:spPr>
            <a:xfrm flipV="1">
              <a:off x="990811" y="3910497"/>
              <a:ext cx="2046166" cy="19313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/>
            <p:cNvCxnSpPr/>
            <p:nvPr/>
          </p:nvCxnSpPr>
          <p:spPr>
            <a:xfrm>
              <a:off x="3036977" y="3910497"/>
              <a:ext cx="0" cy="8676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/>
            <p:nvPr/>
          </p:nvCxnSpPr>
          <p:spPr>
            <a:xfrm flipV="1">
              <a:off x="990811" y="4778150"/>
              <a:ext cx="2046166" cy="108143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文字方塊 126"/>
            <p:cNvSpPr txBox="1"/>
            <p:nvPr/>
          </p:nvSpPr>
          <p:spPr>
            <a:xfrm>
              <a:off x="2451746" y="4482120"/>
              <a:ext cx="425940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8" name="右大括弧 127"/>
            <p:cNvSpPr/>
            <p:nvPr/>
          </p:nvSpPr>
          <p:spPr>
            <a:xfrm>
              <a:off x="3117721" y="3910497"/>
              <a:ext cx="158668" cy="86765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29" name="文字方塊 128"/>
            <p:cNvSpPr txBox="1"/>
            <p:nvPr/>
          </p:nvSpPr>
          <p:spPr>
            <a:xfrm>
              <a:off x="3286408" y="4181185"/>
              <a:ext cx="300439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4593391" y="927680"/>
            <a:ext cx="4637348" cy="1934831"/>
            <a:chOff x="2559094" y="867244"/>
            <a:chExt cx="5069995" cy="2124779"/>
          </a:xfrm>
        </p:grpSpPr>
        <p:sp>
          <p:nvSpPr>
            <p:cNvPr id="38" name="文字方塊 37"/>
            <p:cNvSpPr txBox="1"/>
            <p:nvPr/>
          </p:nvSpPr>
          <p:spPr>
            <a:xfrm>
              <a:off x="6476961" y="867244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grpSp>
          <p:nvGrpSpPr>
            <p:cNvPr id="39" name="群組 38"/>
            <p:cNvGrpSpPr/>
            <p:nvPr/>
          </p:nvGrpSpPr>
          <p:grpSpPr>
            <a:xfrm>
              <a:off x="2559094" y="922607"/>
              <a:ext cx="3971067" cy="2069416"/>
              <a:chOff x="1866148" y="973874"/>
              <a:chExt cx="5907355" cy="2634398"/>
            </a:xfrm>
          </p:grpSpPr>
          <p:cxnSp>
            <p:nvCxnSpPr>
              <p:cNvPr id="40" name="直線接點 39"/>
              <p:cNvCxnSpPr/>
              <p:nvPr/>
            </p:nvCxnSpPr>
            <p:spPr>
              <a:xfrm flipV="1">
                <a:off x="4987046" y="1313308"/>
                <a:ext cx="2786457" cy="229496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/>
              <p:cNvCxnSpPr/>
              <p:nvPr/>
            </p:nvCxnSpPr>
            <p:spPr>
              <a:xfrm flipV="1">
                <a:off x="4987046" y="973874"/>
                <a:ext cx="2214718" cy="191683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文字方塊 41"/>
              <p:cNvSpPr txBox="1"/>
              <p:nvPr/>
            </p:nvSpPr>
            <p:spPr>
              <a:xfrm>
                <a:off x="1866148" y="2971231"/>
                <a:ext cx="3216184" cy="51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(C1D1+C2D2)T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43" name="左大括弧 42"/>
              <p:cNvSpPr/>
              <p:nvPr/>
            </p:nvSpPr>
            <p:spPr>
              <a:xfrm>
                <a:off x="4781445" y="2890708"/>
                <a:ext cx="155448" cy="677370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文字方塊 43"/>
              <p:cNvSpPr txBox="1"/>
              <p:nvPr/>
            </p:nvSpPr>
            <p:spPr>
              <a:xfrm>
                <a:off x="5942508" y="1755440"/>
                <a:ext cx="1010378" cy="51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TB2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45" name="直線接點 44"/>
              <p:cNvCxnSpPr/>
              <p:nvPr/>
            </p:nvCxnSpPr>
            <p:spPr>
              <a:xfrm>
                <a:off x="4994648" y="2835368"/>
                <a:ext cx="0" cy="77290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文字方塊 46"/>
          <p:cNvSpPr txBox="1"/>
          <p:nvPr/>
        </p:nvSpPr>
        <p:spPr>
          <a:xfrm>
            <a:off x="3112149" y="2939860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5215810" y="2939860"/>
            <a:ext cx="304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D1+D2+(1-</a:t>
            </a:r>
            <a:r>
              <a:rPr lang="el-GR" altLang="zh-TW" dirty="0" smtClean="0"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)(C1D1+C2D2)T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26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373</Words>
  <Application>Microsoft Office PowerPoint</Application>
  <PresentationFormat>如螢幕大小 (4:3)</PresentationFormat>
  <Paragraphs>124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Merton:</vt:lpstr>
      <vt:lpstr>PowerPoint 簡報</vt:lpstr>
      <vt:lpstr>PowerPoint 簡報</vt:lpstr>
      <vt:lpstr>PowerPoint 簡報</vt:lpstr>
      <vt:lpstr>Merton(SE+RE):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jazzn</dc:creator>
  <cp:lastModifiedBy>jazzn</cp:lastModifiedBy>
  <cp:revision>30</cp:revision>
  <dcterms:created xsi:type="dcterms:W3CDTF">2011-11-14T16:58:30Z</dcterms:created>
  <dcterms:modified xsi:type="dcterms:W3CDTF">2011-11-18T06:25:37Z</dcterms:modified>
</cp:coreProperties>
</file>