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3" r:id="rId7"/>
    <p:sldId id="270" r:id="rId8"/>
    <p:sldId id="278" r:id="rId9"/>
    <p:sldId id="271" r:id="rId10"/>
    <p:sldId id="267" r:id="rId11"/>
    <p:sldId id="264" r:id="rId12"/>
    <p:sldId id="279" r:id="rId13"/>
    <p:sldId id="272" r:id="rId14"/>
    <p:sldId id="275" r:id="rId15"/>
    <p:sldId id="281" r:id="rId16"/>
    <p:sldId id="280" r:id="rId17"/>
    <p:sldId id="274" r:id="rId18"/>
    <p:sldId id="276" r:id="rId19"/>
    <p:sldId id="277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深色樣式 1 - 輔色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869" autoAdjust="0"/>
  </p:normalViewPr>
  <p:slideViewPr>
    <p:cSldViewPr>
      <p:cViewPr varScale="1">
        <p:scale>
          <a:sx n="58" d="100"/>
          <a:sy n="58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92DBCB-9EA4-4F3B-8653-96AD6BD0EAD0}" type="datetimeFigureOut">
              <a:rPr lang="zh-TW" altLang="en-US" smtClean="0"/>
              <a:pPr/>
              <a:t>2011/3/2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C04BF-6C7F-45A1-A7FF-6A660AF33F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Coupon 和</a:t>
            </a:r>
            <a:r>
              <a:rPr lang="en-US" altLang="zh-TW" baseline="0" dirty="0" smtClean="0"/>
              <a:t> face </a:t>
            </a:r>
            <a:r>
              <a:rPr lang="en-US" altLang="zh-TW" baseline="0" dirty="0" err="1" smtClean="0"/>
              <a:t>valu</a:t>
            </a:r>
            <a:r>
              <a:rPr lang="en-US" altLang="zh-TW" baseline="0" dirty="0" smtClean="0"/>
              <a:t> </a:t>
            </a:r>
            <a:r>
              <a:rPr lang="en-US" altLang="zh-TW" baseline="0" dirty="0" err="1" smtClean="0"/>
              <a:t>都是固定的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C04BF-6C7F-45A1-A7FF-6A660AF33F70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err="1" smtClean="0"/>
              <a:t>RE到期時需償還的本金和台積電的股價有關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C04BF-6C7F-45A1-A7FF-6A660AF33F70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err="1" smtClean="0"/>
              <a:t>RE到期時需償還的本金和台積電的股價有關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C04BF-6C7F-45A1-A7FF-6A660AF33F70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Eos=out</a:t>
            </a:r>
            <a:r>
              <a:rPr lang="en-US" altLang="zh-TW" baseline="0" dirty="0" smtClean="0"/>
              <a:t>standing shares</a:t>
            </a:r>
          </a:p>
          <a:p>
            <a:r>
              <a:rPr lang="en-US" altLang="zh-TW" baseline="0" dirty="0" err="1" smtClean="0"/>
              <a:t>REos</a:t>
            </a:r>
            <a:r>
              <a:rPr lang="en-US" altLang="zh-TW" baseline="0" dirty="0" smtClean="0"/>
              <a:t>=reverse </a:t>
            </a:r>
            <a:r>
              <a:rPr lang="en-US" altLang="zh-TW" baseline="0" dirty="0" err="1" smtClean="0"/>
              <a:t>exchangable發行張數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C04BF-6C7F-45A1-A7FF-6A660AF33F70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D13DF-F1C5-408A-87AE-2D139985C256}" type="datetimeFigureOut">
              <a:rPr lang="zh-TW" altLang="en-US" smtClean="0"/>
              <a:pPr/>
              <a:t>2011/3/2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961F5-9802-42F4-B77D-5EE78BF09F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D13DF-F1C5-408A-87AE-2D139985C256}" type="datetimeFigureOut">
              <a:rPr lang="zh-TW" altLang="en-US" smtClean="0"/>
              <a:pPr/>
              <a:t>2011/3/2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961F5-9802-42F4-B77D-5EE78BF09F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D13DF-F1C5-408A-87AE-2D139985C256}" type="datetimeFigureOut">
              <a:rPr lang="zh-TW" altLang="en-US" smtClean="0"/>
              <a:pPr/>
              <a:t>2011/3/2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961F5-9802-42F4-B77D-5EE78BF09F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D13DF-F1C5-408A-87AE-2D139985C256}" type="datetimeFigureOut">
              <a:rPr lang="zh-TW" altLang="en-US" smtClean="0"/>
              <a:pPr/>
              <a:t>2011/3/2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961F5-9802-42F4-B77D-5EE78BF09F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D13DF-F1C5-408A-87AE-2D139985C256}" type="datetimeFigureOut">
              <a:rPr lang="zh-TW" altLang="en-US" smtClean="0"/>
              <a:pPr/>
              <a:t>2011/3/2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961F5-9802-42F4-B77D-5EE78BF09F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D13DF-F1C5-408A-87AE-2D139985C256}" type="datetimeFigureOut">
              <a:rPr lang="zh-TW" altLang="en-US" smtClean="0"/>
              <a:pPr/>
              <a:t>2011/3/2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961F5-9802-42F4-B77D-5EE78BF09F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D13DF-F1C5-408A-87AE-2D139985C256}" type="datetimeFigureOut">
              <a:rPr lang="zh-TW" altLang="en-US" smtClean="0"/>
              <a:pPr/>
              <a:t>2011/3/2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961F5-9802-42F4-B77D-5EE78BF09F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D13DF-F1C5-408A-87AE-2D139985C256}" type="datetimeFigureOut">
              <a:rPr lang="zh-TW" altLang="en-US" smtClean="0"/>
              <a:pPr/>
              <a:t>2011/3/2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961F5-9802-42F4-B77D-5EE78BF09F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D13DF-F1C5-408A-87AE-2D139985C256}" type="datetimeFigureOut">
              <a:rPr lang="zh-TW" altLang="en-US" smtClean="0"/>
              <a:pPr/>
              <a:t>2011/3/2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961F5-9802-42F4-B77D-5EE78BF09F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D13DF-F1C5-408A-87AE-2D139985C256}" type="datetimeFigureOut">
              <a:rPr lang="zh-TW" altLang="en-US" smtClean="0"/>
              <a:pPr/>
              <a:t>2011/3/2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961F5-9802-42F4-B77D-5EE78BF09F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D13DF-F1C5-408A-87AE-2D139985C256}" type="datetimeFigureOut">
              <a:rPr lang="zh-TW" altLang="en-US" smtClean="0"/>
              <a:pPr/>
              <a:t>2011/3/2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961F5-9802-42F4-B77D-5EE78BF09F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D13DF-F1C5-408A-87AE-2D139985C256}" type="datetimeFigureOut">
              <a:rPr lang="zh-TW" altLang="en-US" smtClean="0"/>
              <a:pPr/>
              <a:t>2011/3/2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961F5-9802-42F4-B77D-5EE78BF09F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論文進度報告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       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指導教授  戴天時 博士</a:t>
            </a:r>
            <a:r>
              <a:rPr lang="en-US" altLang="zh-TW" sz="2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en-US" altLang="zh-TW" sz="2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          </a:t>
            </a:r>
            <a:r>
              <a:rPr lang="en-US" altLang="zh-TW" sz="2800" dirty="0" err="1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800" dirty="0" err="1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林昆鋒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                 </a:t>
            </a:r>
            <a:endParaRPr lang="zh-TW" altLang="en-US" sz="2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字方塊 13"/>
          <p:cNvSpPr txBox="1"/>
          <p:nvPr/>
        </p:nvSpPr>
        <p:spPr>
          <a:xfrm>
            <a:off x="1547664" y="1628800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Debt</a:t>
            </a:r>
          </a:p>
          <a:p>
            <a:r>
              <a:rPr lang="en-US" altLang="zh-TW" sz="2400" dirty="0" smtClean="0"/>
              <a:t>(</a:t>
            </a:r>
            <a:r>
              <a:rPr lang="en-US" altLang="zh-TW" sz="2400" dirty="0" smtClean="0">
                <a:solidFill>
                  <a:srgbClr val="0070C0"/>
                </a:solidFill>
              </a:rPr>
              <a:t>Straight bond</a:t>
            </a:r>
            <a:r>
              <a:rPr lang="en-US" altLang="zh-TW" sz="2400" dirty="0" smtClean="0"/>
              <a:t>)</a:t>
            </a:r>
            <a:endParaRPr lang="zh-TW" altLang="en-US" sz="2400" dirty="0"/>
          </a:p>
        </p:txBody>
      </p:sp>
      <p:grpSp>
        <p:nvGrpSpPr>
          <p:cNvPr id="22" name="群組 21"/>
          <p:cNvGrpSpPr/>
          <p:nvPr/>
        </p:nvGrpSpPr>
        <p:grpSpPr>
          <a:xfrm>
            <a:off x="4860032" y="692696"/>
            <a:ext cx="2952328" cy="3384376"/>
            <a:chOff x="251520" y="620688"/>
            <a:chExt cx="2952328" cy="3384376"/>
          </a:xfrm>
        </p:grpSpPr>
        <p:grpSp>
          <p:nvGrpSpPr>
            <p:cNvPr id="20" name="群組 19"/>
            <p:cNvGrpSpPr/>
            <p:nvPr/>
          </p:nvGrpSpPr>
          <p:grpSpPr>
            <a:xfrm>
              <a:off x="251520" y="1484784"/>
              <a:ext cx="2952328" cy="2520280"/>
              <a:chOff x="251520" y="1484784"/>
              <a:chExt cx="2952328" cy="2520280"/>
            </a:xfrm>
          </p:grpSpPr>
          <p:cxnSp>
            <p:nvCxnSpPr>
              <p:cNvPr id="5" name="直線接點 4"/>
              <p:cNvCxnSpPr/>
              <p:nvPr/>
            </p:nvCxnSpPr>
            <p:spPr>
              <a:xfrm>
                <a:off x="251520" y="1484784"/>
                <a:ext cx="2952328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直線接點 6"/>
              <p:cNvCxnSpPr/>
              <p:nvPr/>
            </p:nvCxnSpPr>
            <p:spPr>
              <a:xfrm rot="5400000">
                <a:off x="143508" y="2744924"/>
                <a:ext cx="252028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文字方塊 10"/>
              <p:cNvSpPr txBox="1"/>
              <p:nvPr/>
            </p:nvSpPr>
            <p:spPr>
              <a:xfrm>
                <a:off x="251520" y="2492896"/>
                <a:ext cx="12961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3600" dirty="0" smtClean="0"/>
                  <a:t>Asset</a:t>
                </a:r>
                <a:endParaRPr lang="zh-TW" altLang="en-US" sz="3600" dirty="0"/>
              </a:p>
            </p:txBody>
          </p:sp>
          <p:cxnSp>
            <p:nvCxnSpPr>
              <p:cNvPr id="13" name="直線接點 12"/>
              <p:cNvCxnSpPr/>
              <p:nvPr/>
            </p:nvCxnSpPr>
            <p:spPr>
              <a:xfrm>
                <a:off x="1403648" y="2852936"/>
                <a:ext cx="18002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文字方塊 15"/>
              <p:cNvSpPr txBox="1"/>
              <p:nvPr/>
            </p:nvSpPr>
            <p:spPr>
              <a:xfrm>
                <a:off x="1619672" y="3212976"/>
                <a:ext cx="14401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 smtClean="0"/>
                  <a:t>Equity</a:t>
                </a:r>
                <a:endParaRPr lang="zh-TW" altLang="en-US" sz="2400" dirty="0"/>
              </a:p>
            </p:txBody>
          </p:sp>
        </p:grpSp>
        <p:sp>
          <p:nvSpPr>
            <p:cNvPr id="21" name="文字方塊 20"/>
            <p:cNvSpPr txBox="1"/>
            <p:nvPr/>
          </p:nvSpPr>
          <p:spPr>
            <a:xfrm>
              <a:off x="611560" y="620688"/>
              <a:ext cx="16561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 dirty="0" smtClean="0">
                  <a:solidFill>
                    <a:srgbClr val="C00000"/>
                  </a:solidFill>
                </a:rPr>
                <a:t>Firm B</a:t>
              </a:r>
            </a:p>
            <a:p>
              <a:pPr algn="ctr"/>
              <a:r>
                <a:rPr lang="en-US" altLang="zh-TW" sz="2400" dirty="0" smtClean="0"/>
                <a:t> B/S</a:t>
              </a:r>
              <a:endParaRPr lang="zh-TW" altLang="en-US" sz="2400" dirty="0"/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251520" y="692696"/>
            <a:ext cx="2952328" cy="3384376"/>
            <a:chOff x="251520" y="620688"/>
            <a:chExt cx="2952328" cy="3384376"/>
          </a:xfrm>
        </p:grpSpPr>
        <p:grpSp>
          <p:nvGrpSpPr>
            <p:cNvPr id="26" name="群組 19"/>
            <p:cNvGrpSpPr/>
            <p:nvPr/>
          </p:nvGrpSpPr>
          <p:grpSpPr>
            <a:xfrm>
              <a:off x="251520" y="1484784"/>
              <a:ext cx="2952328" cy="2520280"/>
              <a:chOff x="251520" y="1484784"/>
              <a:chExt cx="2952328" cy="2520280"/>
            </a:xfrm>
          </p:grpSpPr>
          <p:cxnSp>
            <p:nvCxnSpPr>
              <p:cNvPr id="28" name="直線接點 27"/>
              <p:cNvCxnSpPr/>
              <p:nvPr/>
            </p:nvCxnSpPr>
            <p:spPr>
              <a:xfrm>
                <a:off x="251520" y="1484784"/>
                <a:ext cx="2952328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接點 28"/>
              <p:cNvCxnSpPr/>
              <p:nvPr/>
            </p:nvCxnSpPr>
            <p:spPr>
              <a:xfrm rot="5400000">
                <a:off x="143508" y="2744924"/>
                <a:ext cx="252028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文字方塊 29"/>
              <p:cNvSpPr txBox="1"/>
              <p:nvPr/>
            </p:nvSpPr>
            <p:spPr>
              <a:xfrm>
                <a:off x="251520" y="2492896"/>
                <a:ext cx="12961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3600" dirty="0" smtClean="0"/>
                  <a:t>Asset</a:t>
                </a:r>
                <a:endParaRPr lang="zh-TW" altLang="en-US" sz="3600" dirty="0"/>
              </a:p>
            </p:txBody>
          </p:sp>
          <p:cxnSp>
            <p:nvCxnSpPr>
              <p:cNvPr id="31" name="直線接點 30"/>
              <p:cNvCxnSpPr/>
              <p:nvPr/>
            </p:nvCxnSpPr>
            <p:spPr>
              <a:xfrm>
                <a:off x="1403648" y="2852936"/>
                <a:ext cx="18002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文字方塊 31"/>
              <p:cNvSpPr txBox="1"/>
              <p:nvPr/>
            </p:nvSpPr>
            <p:spPr>
              <a:xfrm>
                <a:off x="1619672" y="3212976"/>
                <a:ext cx="14401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 smtClean="0"/>
                  <a:t>Equity</a:t>
                </a:r>
                <a:endParaRPr lang="zh-TW" altLang="en-US" sz="2400" dirty="0"/>
              </a:p>
            </p:txBody>
          </p:sp>
        </p:grpSp>
        <p:sp>
          <p:nvSpPr>
            <p:cNvPr id="27" name="文字方塊 26"/>
            <p:cNvSpPr txBox="1"/>
            <p:nvPr/>
          </p:nvSpPr>
          <p:spPr>
            <a:xfrm>
              <a:off x="611560" y="620688"/>
              <a:ext cx="16561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 dirty="0" smtClean="0">
                  <a:solidFill>
                    <a:srgbClr val="0070C0"/>
                  </a:solidFill>
                </a:rPr>
                <a:t>Firm A</a:t>
              </a:r>
            </a:p>
            <a:p>
              <a:pPr algn="ctr"/>
              <a:r>
                <a:rPr lang="en-US" altLang="zh-TW" sz="2400" dirty="0" smtClean="0"/>
                <a:t> B/S</a:t>
              </a:r>
              <a:endParaRPr lang="zh-TW" altLang="en-US" sz="2400" dirty="0"/>
            </a:p>
          </p:txBody>
        </p:sp>
      </p:grpSp>
      <p:sp>
        <p:nvSpPr>
          <p:cNvPr id="33" name="文字方塊 32"/>
          <p:cNvSpPr txBox="1"/>
          <p:nvPr/>
        </p:nvSpPr>
        <p:spPr>
          <a:xfrm>
            <a:off x="6084168" y="1628800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Debt</a:t>
            </a:r>
          </a:p>
          <a:p>
            <a:r>
              <a:rPr lang="en-US" altLang="zh-TW" sz="2400" dirty="0" smtClean="0"/>
              <a:t>(</a:t>
            </a:r>
            <a:r>
              <a:rPr lang="en-US" altLang="zh-TW" sz="2400" dirty="0" smtClean="0">
                <a:solidFill>
                  <a:srgbClr val="C00000"/>
                </a:solidFill>
              </a:rPr>
              <a:t>Reverse Exchangeable</a:t>
            </a:r>
            <a:r>
              <a:rPr lang="en-US" altLang="zh-TW" sz="2400" dirty="0" smtClean="0"/>
              <a:t>)</a:t>
            </a:r>
            <a:endParaRPr lang="zh-TW" altLang="en-US" sz="2400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395536" y="5013176"/>
            <a:ext cx="8748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Leverage Firm value </a:t>
            </a:r>
          </a:p>
          <a:p>
            <a:r>
              <a:rPr lang="en-US" altLang="zh-TW" sz="2800" dirty="0" smtClean="0"/>
              <a:t>= Unleveraged Firm value + Tax Benefit  - Bankruptcy cost </a:t>
            </a:r>
            <a:endParaRPr lang="zh-TW" altLang="en-US" sz="2800" dirty="0"/>
          </a:p>
        </p:txBody>
      </p:sp>
      <p:sp>
        <p:nvSpPr>
          <p:cNvPr id="24" name="向右箭號 23"/>
          <p:cNvSpPr/>
          <p:nvPr/>
        </p:nvSpPr>
        <p:spPr>
          <a:xfrm rot="16200000">
            <a:off x="4860032" y="5229200"/>
            <a:ext cx="1008112" cy="864096"/>
          </a:xfrm>
          <a:prstGeom prst="rightArrow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向右箭號 34"/>
          <p:cNvSpPr/>
          <p:nvPr/>
        </p:nvSpPr>
        <p:spPr>
          <a:xfrm rot="5400000">
            <a:off x="7164288" y="5373216"/>
            <a:ext cx="1008112" cy="864096"/>
          </a:xfrm>
          <a:prstGeom prst="rightArrow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向右箭號 35"/>
          <p:cNvSpPr/>
          <p:nvPr/>
        </p:nvSpPr>
        <p:spPr>
          <a:xfrm rot="16200000">
            <a:off x="827584" y="4581128"/>
            <a:ext cx="1008112" cy="864096"/>
          </a:xfrm>
          <a:prstGeom prst="rightArrow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文字方塊 40"/>
          <p:cNvSpPr txBox="1"/>
          <p:nvPr/>
        </p:nvSpPr>
        <p:spPr>
          <a:xfrm>
            <a:off x="539552" y="5085184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/>
              <a:t>Show  Firm B value  </a:t>
            </a:r>
            <a:r>
              <a:rPr lang="en-US" altLang="zh-TW" sz="4000" dirty="0" smtClean="0">
                <a:solidFill>
                  <a:srgbClr val="FF0000"/>
                </a:solidFill>
              </a:rPr>
              <a:t>&gt;</a:t>
            </a:r>
            <a:r>
              <a:rPr lang="en-US" altLang="zh-TW" sz="4000" dirty="0" smtClean="0"/>
              <a:t>   Firm A value</a:t>
            </a:r>
            <a:endParaRPr lang="zh-TW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4" grpId="0" animBg="1"/>
      <p:bldP spid="24" grpId="1" animBg="1"/>
      <p:bldP spid="35" grpId="0" animBg="1"/>
      <p:bldP spid="35" grpId="1" animBg="1"/>
      <p:bldP spid="36" grpId="0" animBg="1"/>
      <p:bldP spid="36" grpId="1" animBg="1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 smtClean="0"/>
              <a:t>Valuing firm A value(straight bond)</a:t>
            </a:r>
            <a:endParaRPr lang="zh-TW" altLang="en-US" sz="4000" dirty="0"/>
          </a:p>
        </p:txBody>
      </p:sp>
      <p:sp>
        <p:nvSpPr>
          <p:cNvPr id="14" name="矩形 13"/>
          <p:cNvSpPr/>
          <p:nvPr/>
        </p:nvSpPr>
        <p:spPr>
          <a:xfrm>
            <a:off x="3707904" y="1700808"/>
            <a:ext cx="511256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665</a:t>
            </a:r>
            <a:endParaRPr lang="zh-TW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3707904" y="2564904"/>
            <a:ext cx="511256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`</a:t>
            </a:r>
            <a:endParaRPr lang="zh-TW" altLang="en-US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539552" y="1484784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Assume the firm’s asset value follows this lognormal diffusion process: </a:t>
            </a:r>
          </a:p>
          <a:p>
            <a:endParaRPr lang="zh-TW" altLang="en-US" sz="2400" dirty="0"/>
          </a:p>
        </p:txBody>
      </p:sp>
      <p:pic>
        <p:nvPicPr>
          <p:cNvPr id="27" name="圖片 26" descr="Nonam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2276872"/>
            <a:ext cx="5616624" cy="4244305"/>
          </a:xfrm>
          <a:prstGeom prst="rect">
            <a:avLst/>
          </a:prstGeom>
        </p:spPr>
      </p:pic>
      <p:cxnSp>
        <p:nvCxnSpPr>
          <p:cNvPr id="30" name="直線接點 29"/>
          <p:cNvCxnSpPr/>
          <p:nvPr/>
        </p:nvCxnSpPr>
        <p:spPr>
          <a:xfrm>
            <a:off x="3347864" y="5301208"/>
            <a:ext cx="43924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/>
          <p:cNvSpPr txBox="1"/>
          <p:nvPr/>
        </p:nvSpPr>
        <p:spPr>
          <a:xfrm>
            <a:off x="1043608" y="5013176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Default boundary</a:t>
            </a:r>
            <a:endParaRPr lang="zh-TW" altLang="en-US" sz="2400" dirty="0"/>
          </a:p>
        </p:txBody>
      </p:sp>
      <p:graphicFrame>
        <p:nvGraphicFramePr>
          <p:cNvPr id="10" name="物件 9"/>
          <p:cNvGraphicFramePr>
            <a:graphicFrameLocks noChangeAspect="1"/>
          </p:cNvGraphicFramePr>
          <p:nvPr/>
        </p:nvGraphicFramePr>
        <p:xfrm>
          <a:off x="323528" y="2328486"/>
          <a:ext cx="3683322" cy="1413251"/>
        </p:xfrm>
        <a:graphic>
          <a:graphicData uri="http://schemas.openxmlformats.org/presentationml/2006/ole">
            <p:oleObj spid="_x0000_s41986" name="Equation" r:id="rId4" imgW="634680" imgH="2538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Valuing firm A value</a:t>
            </a:r>
            <a:r>
              <a:rPr lang="en-US" altLang="zh-TW" dirty="0" smtClean="0"/>
              <a:t>, example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sz="2800" dirty="0" smtClean="0"/>
              <a:t>A公司發行一張面額</a:t>
            </a:r>
            <a:r>
              <a:rPr lang="en-US" altLang="zh-TW" sz="2800" dirty="0" smtClean="0"/>
              <a:t>800一年期的straight bond，  票面利率</a:t>
            </a:r>
            <a:r>
              <a:rPr lang="en-US" altLang="zh-TW" sz="2800" dirty="0" smtClean="0"/>
              <a:t>5</a:t>
            </a:r>
            <a:r>
              <a:rPr lang="en-US" altLang="zh-TW" sz="2800" dirty="0" smtClean="0"/>
              <a:t>%，</a:t>
            </a:r>
            <a:r>
              <a:rPr lang="en-US" altLang="zh-TW" sz="2800" dirty="0" err="1" smtClean="0"/>
              <a:t>到期時償還本金及利息，中間不支息</a:t>
            </a:r>
            <a:endParaRPr lang="en-US" altLang="zh-TW" sz="2800" dirty="0" smtClean="0"/>
          </a:p>
          <a:p>
            <a:pPr>
              <a:buNone/>
            </a:pPr>
            <a:r>
              <a:rPr lang="zh-TW" altLang="en-US" sz="2000" dirty="0" smtClean="0">
                <a:latin typeface="+mj-ea"/>
                <a:ea typeface="+mj-ea"/>
              </a:rPr>
              <a:t>其他參數</a:t>
            </a:r>
            <a:r>
              <a:rPr lang="zh-TW" altLang="en-US" sz="2000" dirty="0" smtClean="0">
                <a:latin typeface="+mj-ea"/>
                <a:ea typeface="+mj-ea"/>
              </a:rPr>
              <a:t>：</a:t>
            </a:r>
            <a:r>
              <a:rPr lang="en-US" altLang="zh-TW" sz="2000" dirty="0" smtClean="0">
                <a:latin typeface="+mj-ea"/>
                <a:ea typeface="+mj-ea"/>
              </a:rPr>
              <a:t>initial asset value= 1000</a:t>
            </a:r>
          </a:p>
          <a:p>
            <a:pPr>
              <a:buNone/>
            </a:pPr>
            <a:r>
              <a:rPr lang="en-US" altLang="zh-TW" sz="2000" dirty="0" smtClean="0">
                <a:latin typeface="+mj-ea"/>
                <a:ea typeface="+mj-ea"/>
              </a:rPr>
              <a:t> </a:t>
            </a:r>
            <a:r>
              <a:rPr lang="en-US" altLang="zh-TW" sz="2000" dirty="0" smtClean="0">
                <a:latin typeface="+mj-ea"/>
                <a:ea typeface="+mj-ea"/>
              </a:rPr>
              <a:t>                   </a:t>
            </a:r>
            <a:r>
              <a:rPr lang="en-US" altLang="zh-TW" sz="2000" dirty="0" smtClean="0">
                <a:latin typeface="+mj-ea"/>
                <a:ea typeface="+mj-ea"/>
              </a:rPr>
              <a:t>tax </a:t>
            </a:r>
            <a:r>
              <a:rPr lang="en-US" altLang="zh-TW" sz="2000" dirty="0" smtClean="0">
                <a:latin typeface="+mj-ea"/>
                <a:ea typeface="+mj-ea"/>
              </a:rPr>
              <a:t>rate </a:t>
            </a:r>
            <a:r>
              <a:rPr lang="el-GR" altLang="zh-TW" sz="2000" dirty="0" smtClean="0">
                <a:latin typeface="+mj-ea"/>
                <a:ea typeface="+mj-ea"/>
              </a:rPr>
              <a:t>τ</a:t>
            </a:r>
            <a:r>
              <a:rPr lang="en-US" altLang="zh-TW" sz="2000" dirty="0" smtClean="0">
                <a:latin typeface="+mj-ea"/>
                <a:ea typeface="+mj-ea"/>
              </a:rPr>
              <a:t>=0.5</a:t>
            </a:r>
          </a:p>
          <a:p>
            <a:pPr>
              <a:buNone/>
            </a:pPr>
            <a:r>
              <a:rPr lang="en-US" altLang="zh-TW" sz="2000" dirty="0" smtClean="0">
                <a:latin typeface="+mj-ea"/>
                <a:ea typeface="+mj-ea"/>
              </a:rPr>
              <a:t>                    bankruptcy cost </a:t>
            </a:r>
            <a:r>
              <a:rPr lang="el-GR" altLang="zh-TW" sz="2000" dirty="0" smtClean="0">
                <a:latin typeface="+mj-ea"/>
                <a:ea typeface="+mj-ea"/>
              </a:rPr>
              <a:t>α</a:t>
            </a:r>
            <a:r>
              <a:rPr lang="en-US" altLang="zh-TW" sz="2000" dirty="0" smtClean="0">
                <a:latin typeface="+mj-ea"/>
                <a:ea typeface="+mj-ea"/>
              </a:rPr>
              <a:t>=0.5</a:t>
            </a:r>
          </a:p>
          <a:p>
            <a:pPr>
              <a:buNone/>
            </a:pPr>
            <a:r>
              <a:rPr lang="en-US" altLang="zh-TW" sz="2000" dirty="0" smtClean="0">
                <a:latin typeface="+mj-ea"/>
                <a:ea typeface="+mj-ea"/>
              </a:rPr>
              <a:t>                    volatility of asset value </a:t>
            </a:r>
            <a:r>
              <a:rPr lang="el-GR" altLang="zh-TW" sz="2000" dirty="0" smtClean="0">
                <a:latin typeface="新細明體"/>
                <a:ea typeface="新細明體"/>
              </a:rPr>
              <a:t>σ</a:t>
            </a:r>
            <a:r>
              <a:rPr lang="en-US" altLang="zh-TW" sz="2000" dirty="0" smtClean="0">
                <a:latin typeface="新細明體"/>
                <a:ea typeface="新細明體"/>
              </a:rPr>
              <a:t>=0.3</a:t>
            </a:r>
          </a:p>
          <a:p>
            <a:pPr>
              <a:buNone/>
            </a:pPr>
            <a:r>
              <a:rPr lang="en-US" altLang="zh-TW" sz="2000" dirty="0" smtClean="0">
                <a:latin typeface="新細明體"/>
                <a:ea typeface="新細明體"/>
              </a:rPr>
              <a:t>                    risk-free rate=3%  </a:t>
            </a:r>
            <a:endParaRPr lang="en-US" altLang="zh-TW" sz="2000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en-US" altLang="zh-TW" sz="2000" dirty="0" smtClean="0">
                <a:latin typeface="+mj-ea"/>
                <a:ea typeface="+mj-ea"/>
              </a:rPr>
              <a:t>                    time steps =2</a:t>
            </a:r>
          </a:p>
          <a:p>
            <a:pPr>
              <a:buNone/>
            </a:pPr>
            <a:r>
              <a:rPr lang="en-US" altLang="zh-TW" sz="2000" dirty="0" smtClean="0">
                <a:latin typeface="+mj-ea"/>
                <a:ea typeface="+mj-ea"/>
              </a:rPr>
              <a:t>                    outstanding shares Eos=100</a:t>
            </a:r>
          </a:p>
          <a:p>
            <a:pPr>
              <a:buNone/>
            </a:pPr>
            <a:endParaRPr lang="en-US" altLang="zh-TW" sz="2000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en-US" altLang="zh-TW" sz="2800" dirty="0" smtClean="0">
                <a:latin typeface="+mj-ea"/>
                <a:ea typeface="+mj-ea"/>
              </a:rPr>
              <a:t>Default boundary=F+(1-</a:t>
            </a:r>
            <a:r>
              <a:rPr lang="el-GR" altLang="zh-TW" sz="2800" dirty="0" smtClean="0">
                <a:latin typeface="新細明體"/>
                <a:ea typeface="新細明體"/>
              </a:rPr>
              <a:t>τ</a:t>
            </a:r>
            <a:r>
              <a:rPr lang="en-US" altLang="zh-TW" sz="2800" dirty="0" smtClean="0">
                <a:latin typeface="+mj-ea"/>
                <a:ea typeface="+mj-ea"/>
              </a:rPr>
              <a:t>)C=800+(1-0.5)*800*0.05=820</a:t>
            </a:r>
            <a:endParaRPr lang="zh-TW" altLang="en-US" sz="280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直線接點 52"/>
          <p:cNvCxnSpPr/>
          <p:nvPr/>
        </p:nvCxnSpPr>
        <p:spPr>
          <a:xfrm rot="10800000">
            <a:off x="1691680" y="4437112"/>
            <a:ext cx="5904656" cy="7200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</p:nvPr>
        </p:nvGraphicFramePr>
        <p:xfrm>
          <a:off x="395536" y="2708920"/>
          <a:ext cx="864096" cy="1111962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864096"/>
              </a:tblGrid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1000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771.76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225.69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43" name="群組 42"/>
          <p:cNvGrpSpPr/>
          <p:nvPr/>
        </p:nvGrpSpPr>
        <p:grpSpPr>
          <a:xfrm>
            <a:off x="2051720" y="220483"/>
            <a:ext cx="4608512" cy="6408711"/>
            <a:chOff x="2051720" y="220483"/>
            <a:chExt cx="4608512" cy="6408711"/>
          </a:xfrm>
        </p:grpSpPr>
        <p:grpSp>
          <p:nvGrpSpPr>
            <p:cNvPr id="42" name="群組 41"/>
            <p:cNvGrpSpPr/>
            <p:nvPr/>
          </p:nvGrpSpPr>
          <p:grpSpPr>
            <a:xfrm>
              <a:off x="2051720" y="1268760"/>
              <a:ext cx="1008112" cy="4280314"/>
              <a:chOff x="2051720" y="1268760"/>
              <a:chExt cx="1008112" cy="4280314"/>
            </a:xfrm>
          </p:grpSpPr>
          <p:graphicFrame>
            <p:nvGraphicFramePr>
              <p:cNvPr id="9" name="內容版面配置區 5"/>
              <p:cNvGraphicFramePr>
                <a:graphicFrameLocks/>
              </p:cNvGraphicFramePr>
              <p:nvPr/>
            </p:nvGraphicFramePr>
            <p:xfrm>
              <a:off x="2051720" y="4437112"/>
              <a:ext cx="936104" cy="1111962"/>
            </p:xfrm>
            <a:graphic>
              <a:graphicData uri="http://schemas.openxmlformats.org/drawingml/2006/table">
                <a:tbl>
                  <a:tblPr firstRow="1" bandRow="1">
                    <a:tableStyleId>{5202B0CA-FC54-4496-8BCA-5EF66A818D29}</a:tableStyleId>
                  </a:tblPr>
                  <a:tblGrid>
                    <a:gridCol w="936104"/>
                  </a:tblGrid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663.34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536.03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0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  <p:graphicFrame>
            <p:nvGraphicFramePr>
              <p:cNvPr id="10" name="內容版面配置區 5"/>
              <p:cNvGraphicFramePr>
                <a:graphicFrameLocks/>
              </p:cNvGraphicFramePr>
              <p:nvPr/>
            </p:nvGraphicFramePr>
            <p:xfrm>
              <a:off x="2051720" y="2780928"/>
              <a:ext cx="1008112" cy="1111962"/>
            </p:xfrm>
            <a:graphic>
              <a:graphicData uri="http://schemas.openxmlformats.org/drawingml/2006/table">
                <a:tbl>
                  <a:tblPr firstRow="1" bandRow="1">
                    <a:tableStyleId>{5202B0CA-FC54-4496-8BCA-5EF66A818D29}</a:tableStyleId>
                  </a:tblPr>
                  <a:tblGrid>
                    <a:gridCol w="1008112"/>
                  </a:tblGrid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1013.78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827.49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205.98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  <p:graphicFrame>
            <p:nvGraphicFramePr>
              <p:cNvPr id="11" name="內容版面配置區 5"/>
              <p:cNvGraphicFramePr>
                <a:graphicFrameLocks/>
              </p:cNvGraphicFramePr>
              <p:nvPr/>
            </p:nvGraphicFramePr>
            <p:xfrm>
              <a:off x="2051720" y="1268760"/>
              <a:ext cx="936104" cy="1111962"/>
            </p:xfrm>
            <a:graphic>
              <a:graphicData uri="http://schemas.openxmlformats.org/drawingml/2006/table">
                <a:tbl>
                  <a:tblPr firstRow="1" bandRow="1">
                    <a:tableStyleId>{5202B0CA-FC54-4496-8BCA-5EF66A818D29}</a:tableStyleId>
                  </a:tblPr>
                  <a:tblGrid>
                    <a:gridCol w="936104"/>
                  </a:tblGrid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1549.5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827.49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741.73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p:grpSp>
        <p:grpSp>
          <p:nvGrpSpPr>
            <p:cNvPr id="41" name="群組 40"/>
            <p:cNvGrpSpPr/>
            <p:nvPr/>
          </p:nvGrpSpPr>
          <p:grpSpPr>
            <a:xfrm>
              <a:off x="4355976" y="220483"/>
              <a:ext cx="2304256" cy="6408711"/>
              <a:chOff x="4355976" y="220483"/>
              <a:chExt cx="2304256" cy="6408711"/>
            </a:xfrm>
          </p:grpSpPr>
          <p:graphicFrame>
            <p:nvGraphicFramePr>
              <p:cNvPr id="7" name="內容版面配置區 5"/>
              <p:cNvGraphicFramePr>
                <a:graphicFrameLocks/>
              </p:cNvGraphicFramePr>
              <p:nvPr/>
            </p:nvGraphicFramePr>
            <p:xfrm>
              <a:off x="4355976" y="1988840"/>
              <a:ext cx="2232248" cy="1111962"/>
            </p:xfrm>
            <a:graphic>
              <a:graphicData uri="http://schemas.openxmlformats.org/drawingml/2006/table">
                <a:tbl>
                  <a:tblPr firstRow="1" bandRow="1">
                    <a:tableStyleId>{5202B0CA-FC54-4496-8BCA-5EF66A818D29}</a:tableStyleId>
                  </a:tblPr>
                  <a:tblGrid>
                    <a:gridCol w="2232248"/>
                  </a:tblGrid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1253.34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F+C=840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A</a:t>
                          </a:r>
                          <a:r>
                            <a:rPr lang="en-US" altLang="zh-TW" baseline="-25000" dirty="0" smtClean="0"/>
                            <a:t>F</a:t>
                          </a:r>
                          <a:r>
                            <a:rPr lang="en-US" altLang="zh-TW" dirty="0" smtClean="0"/>
                            <a:t>-F-(1-</a:t>
                          </a:r>
                          <a:r>
                            <a:rPr lang="el-GR" altLang="zh-TW" dirty="0" smtClean="0"/>
                            <a:t>τ</a:t>
                          </a:r>
                          <a:r>
                            <a:rPr lang="en-US" altLang="zh-TW" dirty="0" smtClean="0"/>
                            <a:t>)C=433.34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  <p:graphicFrame>
            <p:nvGraphicFramePr>
              <p:cNvPr id="8" name="內容版面配置區 5"/>
              <p:cNvGraphicFramePr>
                <a:graphicFrameLocks/>
              </p:cNvGraphicFramePr>
              <p:nvPr/>
            </p:nvGraphicFramePr>
            <p:xfrm>
              <a:off x="4355977" y="220483"/>
              <a:ext cx="2232247" cy="1107068"/>
            </p:xfrm>
            <a:graphic>
              <a:graphicData uri="http://schemas.openxmlformats.org/drawingml/2006/table">
                <a:tbl>
                  <a:tblPr firstRow="1" bandRow="1">
                    <a:tableStyleId>{5202B0CA-FC54-4496-8BCA-5EF66A818D29}</a:tableStyleId>
                  </a:tblPr>
                  <a:tblGrid>
                    <a:gridCol w="2232247"/>
                  </a:tblGrid>
                  <a:tr h="355579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1915.65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F+C=840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A</a:t>
                          </a:r>
                          <a:r>
                            <a:rPr lang="en-US" altLang="zh-TW" baseline="-25000" dirty="0" smtClean="0"/>
                            <a:t>E</a:t>
                          </a:r>
                          <a:r>
                            <a:rPr lang="en-US" altLang="zh-TW" dirty="0" smtClean="0"/>
                            <a:t>-F-(1-</a:t>
                          </a:r>
                          <a:r>
                            <a:rPr lang="el-GR" altLang="zh-TW" dirty="0" smtClean="0"/>
                            <a:t>τ</a:t>
                          </a:r>
                          <a:r>
                            <a:rPr lang="en-US" altLang="zh-TW" dirty="0" smtClean="0"/>
                            <a:t>)C=1095.65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  <p:graphicFrame>
            <p:nvGraphicFramePr>
              <p:cNvPr id="12" name="內容版面配置區 5"/>
              <p:cNvGraphicFramePr>
                <a:graphicFrameLocks/>
              </p:cNvGraphicFramePr>
              <p:nvPr/>
            </p:nvGraphicFramePr>
            <p:xfrm>
              <a:off x="4355976" y="5517232"/>
              <a:ext cx="2304256" cy="1111962"/>
            </p:xfrm>
            <a:graphic>
              <a:graphicData uri="http://schemas.openxmlformats.org/drawingml/2006/table">
                <a:tbl>
                  <a:tblPr firstRow="1" bandRow="1">
                    <a:tableStyleId>{5202B0CA-FC54-4496-8BCA-5EF66A818D29}</a:tableStyleId>
                  </a:tblPr>
                  <a:tblGrid>
                    <a:gridCol w="2304256"/>
                  </a:tblGrid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536.57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(1-α)A</a:t>
                          </a:r>
                          <a:r>
                            <a:rPr lang="en-US" altLang="zh-TW" baseline="-25000" dirty="0" smtClean="0"/>
                            <a:t>H</a:t>
                          </a:r>
                          <a:r>
                            <a:rPr lang="en-US" altLang="zh-TW" baseline="0" dirty="0" smtClean="0"/>
                            <a:t>=268.29</a:t>
                          </a:r>
                          <a:endParaRPr lang="zh-TW" altLang="en-US" baseline="0" dirty="0"/>
                        </a:p>
                      </a:txBody>
                      <a:tcPr/>
                    </a:tc>
                  </a:tr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0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  <p:graphicFrame>
            <p:nvGraphicFramePr>
              <p:cNvPr id="13" name="內容版面配置區 5"/>
              <p:cNvGraphicFramePr>
                <a:graphicFrameLocks/>
              </p:cNvGraphicFramePr>
              <p:nvPr/>
            </p:nvGraphicFramePr>
            <p:xfrm>
              <a:off x="4355976" y="3861048"/>
              <a:ext cx="2232248" cy="1111962"/>
            </p:xfrm>
            <a:graphic>
              <a:graphicData uri="http://schemas.openxmlformats.org/drawingml/2006/table">
                <a:tbl>
                  <a:tblPr firstRow="1" bandRow="1">
                    <a:tableStyleId>{5202B0CA-FC54-4496-8BCA-5EF66A818D29}</a:tableStyleId>
                  </a:tblPr>
                  <a:tblGrid>
                    <a:gridCol w="2232248"/>
                  </a:tblGrid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820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F+C=840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  <a:tr h="370654">
                    <a:tc>
                      <a:txBody>
                        <a:bodyPr/>
                        <a:lstStyle/>
                        <a:p>
                          <a:r>
                            <a:rPr lang="en-US" altLang="zh-TW" dirty="0" smtClean="0"/>
                            <a:t>0</a:t>
                          </a:r>
                          <a:endParaRPr lang="zh-TW" alt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p:grpSp>
      </p:grpSp>
      <p:cxnSp>
        <p:nvCxnSpPr>
          <p:cNvPr id="15" name="直線接點 14"/>
          <p:cNvCxnSpPr/>
          <p:nvPr/>
        </p:nvCxnSpPr>
        <p:spPr>
          <a:xfrm rot="5400000" flipH="1" flipV="1">
            <a:off x="935596" y="2168860"/>
            <a:ext cx="144016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1259632" y="3284984"/>
            <a:ext cx="792088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 rot="16200000" flipH="1">
            <a:off x="791580" y="3753036"/>
            <a:ext cx="1728192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 flipV="1">
            <a:off x="2987824" y="764704"/>
            <a:ext cx="1368152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2987824" y="3356992"/>
            <a:ext cx="1368152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2987824" y="1844824"/>
            <a:ext cx="1368152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 flipV="1">
            <a:off x="2987824" y="2636912"/>
            <a:ext cx="1368152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 flipV="1">
            <a:off x="2987824" y="4437112"/>
            <a:ext cx="1368152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>
            <a:off x="2987824" y="5013176"/>
            <a:ext cx="1368152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/>
          <p:cNvSpPr txBox="1"/>
          <p:nvPr/>
        </p:nvSpPr>
        <p:spPr>
          <a:xfrm>
            <a:off x="4067944" y="213285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F</a:t>
            </a:r>
            <a:endParaRPr lang="zh-TW" altLang="en-US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4067944" y="47667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E</a:t>
            </a:r>
            <a:endParaRPr lang="zh-TW" altLang="en-US" dirty="0"/>
          </a:p>
        </p:txBody>
      </p:sp>
      <p:sp>
        <p:nvSpPr>
          <p:cNvPr id="34" name="文字方塊 33"/>
          <p:cNvSpPr txBox="1"/>
          <p:nvPr/>
        </p:nvSpPr>
        <p:spPr>
          <a:xfrm>
            <a:off x="3995936" y="400506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G</a:t>
            </a:r>
            <a:endParaRPr lang="zh-TW" altLang="en-US" dirty="0"/>
          </a:p>
        </p:txBody>
      </p:sp>
      <p:sp>
        <p:nvSpPr>
          <p:cNvPr id="35" name="文字方塊 34"/>
          <p:cNvSpPr txBox="1"/>
          <p:nvPr/>
        </p:nvSpPr>
        <p:spPr>
          <a:xfrm>
            <a:off x="1331640" y="220486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 smtClean="0"/>
              <a:t>Pu</a:t>
            </a:r>
            <a:endParaRPr lang="zh-TW" altLang="en-US" dirty="0"/>
          </a:p>
        </p:txBody>
      </p:sp>
      <p:sp>
        <p:nvSpPr>
          <p:cNvPr id="36" name="文字方塊 35"/>
          <p:cNvSpPr txBox="1"/>
          <p:nvPr/>
        </p:nvSpPr>
        <p:spPr>
          <a:xfrm>
            <a:off x="3131840" y="90872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0.4825</a:t>
            </a:r>
            <a:endParaRPr lang="zh-TW" altLang="en-US" dirty="0"/>
          </a:p>
        </p:txBody>
      </p:sp>
      <p:sp>
        <p:nvSpPr>
          <p:cNvPr id="37" name="文字方塊 36"/>
          <p:cNvSpPr txBox="1"/>
          <p:nvPr/>
        </p:nvSpPr>
        <p:spPr>
          <a:xfrm>
            <a:off x="3131840" y="220486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0.5175</a:t>
            </a:r>
            <a:endParaRPr lang="zh-TW" altLang="en-US" dirty="0"/>
          </a:p>
        </p:txBody>
      </p:sp>
      <p:sp>
        <p:nvSpPr>
          <p:cNvPr id="38" name="文字方塊 37"/>
          <p:cNvSpPr txBox="1"/>
          <p:nvPr/>
        </p:nvSpPr>
        <p:spPr>
          <a:xfrm>
            <a:off x="3995936" y="558924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H</a:t>
            </a:r>
            <a:endParaRPr lang="zh-TW" altLang="en-US" dirty="0"/>
          </a:p>
        </p:txBody>
      </p:sp>
      <p:sp>
        <p:nvSpPr>
          <p:cNvPr id="39" name="文字方塊 38"/>
          <p:cNvSpPr txBox="1"/>
          <p:nvPr/>
        </p:nvSpPr>
        <p:spPr>
          <a:xfrm>
            <a:off x="1331640" y="414908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Pd</a:t>
            </a:r>
            <a:endParaRPr lang="zh-TW" altLang="en-US" dirty="0"/>
          </a:p>
        </p:txBody>
      </p:sp>
      <p:sp>
        <p:nvSpPr>
          <p:cNvPr id="40" name="文字方塊 39"/>
          <p:cNvSpPr txBox="1"/>
          <p:nvPr/>
        </p:nvSpPr>
        <p:spPr>
          <a:xfrm>
            <a:off x="1547664" y="299695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Pm</a:t>
            </a:r>
            <a:endParaRPr lang="zh-TW" altLang="en-US" dirty="0"/>
          </a:p>
        </p:txBody>
      </p:sp>
      <p:grpSp>
        <p:nvGrpSpPr>
          <p:cNvPr id="51" name="群組 50"/>
          <p:cNvGrpSpPr/>
          <p:nvPr/>
        </p:nvGrpSpPr>
        <p:grpSpPr>
          <a:xfrm>
            <a:off x="179512" y="3068960"/>
            <a:ext cx="1584176" cy="2230507"/>
            <a:chOff x="179512" y="3068960"/>
            <a:chExt cx="1584176" cy="2230507"/>
          </a:xfrm>
        </p:grpSpPr>
        <p:sp>
          <p:nvSpPr>
            <p:cNvPr id="44" name="矩形 43"/>
            <p:cNvSpPr/>
            <p:nvPr/>
          </p:nvSpPr>
          <p:spPr>
            <a:xfrm>
              <a:off x="395536" y="3068960"/>
              <a:ext cx="864096" cy="7200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向右箭號 47"/>
            <p:cNvSpPr/>
            <p:nvPr/>
          </p:nvSpPr>
          <p:spPr>
            <a:xfrm rot="5400000">
              <a:off x="467544" y="4077072"/>
              <a:ext cx="792088" cy="216024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179512" y="4653136"/>
              <a:ext cx="1584176" cy="646331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Firm A value=</a:t>
              </a:r>
            </a:p>
            <a:p>
              <a:r>
                <a:rPr lang="en-US" altLang="zh-TW" dirty="0" smtClean="0"/>
                <a:t>997.45</a:t>
              </a:r>
              <a:endParaRPr lang="zh-TW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sb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9" y="320224"/>
            <a:ext cx="7943166" cy="6349136"/>
          </a:xfrm>
        </p:spPr>
      </p:pic>
      <p:sp>
        <p:nvSpPr>
          <p:cNvPr id="5" name="文字方塊 4"/>
          <p:cNvSpPr txBox="1"/>
          <p:nvPr/>
        </p:nvSpPr>
        <p:spPr>
          <a:xfrm>
            <a:off x="5508104" y="980728"/>
            <a:ext cx="25202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Time steps =252</a:t>
            </a:r>
          </a:p>
          <a:p>
            <a:r>
              <a:rPr lang="en-US" altLang="zh-TW" dirty="0" smtClean="0"/>
              <a:t>r=0.03</a:t>
            </a:r>
          </a:p>
          <a:p>
            <a:r>
              <a:rPr lang="el-GR" altLang="zh-TW" dirty="0" smtClean="0">
                <a:ea typeface="新細明體"/>
              </a:rPr>
              <a:t>σ</a:t>
            </a:r>
            <a:r>
              <a:rPr lang="en-US" altLang="zh-TW" dirty="0" smtClean="0">
                <a:ea typeface="新細明體"/>
              </a:rPr>
              <a:t>=0.3</a:t>
            </a:r>
          </a:p>
          <a:p>
            <a:r>
              <a:rPr lang="en-US" altLang="zh-TW" dirty="0" smtClean="0">
                <a:ea typeface="新細明體"/>
              </a:rPr>
              <a:t>Tax rate=0.35</a:t>
            </a:r>
          </a:p>
          <a:p>
            <a:r>
              <a:rPr lang="en-US" altLang="zh-TW" dirty="0" smtClean="0">
                <a:ea typeface="新細明體"/>
              </a:rPr>
              <a:t>Bankruptcy cost=0.4</a:t>
            </a:r>
          </a:p>
          <a:p>
            <a:r>
              <a:rPr lang="en-US" altLang="zh-TW" dirty="0" smtClean="0">
                <a:ea typeface="新細明體"/>
              </a:rPr>
              <a:t>Coupon rate=5%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Valuing firm B (Reverse exchangeable)</a:t>
            </a:r>
            <a:endParaRPr lang="zh-TW" altLang="en-US" dirty="0"/>
          </a:p>
        </p:txBody>
      </p:sp>
      <p:pic>
        <p:nvPicPr>
          <p:cNvPr id="4" name="內容版面配置區 3" descr="ree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69554" y="1600200"/>
            <a:ext cx="5186821" cy="4997152"/>
          </a:xfrm>
        </p:spPr>
      </p:pic>
      <p:cxnSp>
        <p:nvCxnSpPr>
          <p:cNvPr id="10" name="直線接點 9"/>
          <p:cNvCxnSpPr/>
          <p:nvPr/>
        </p:nvCxnSpPr>
        <p:spPr>
          <a:xfrm>
            <a:off x="2411760" y="4941168"/>
            <a:ext cx="583264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2411760" y="2636912"/>
            <a:ext cx="583264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0" y="4797152"/>
            <a:ext cx="2663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Default boundary</a:t>
            </a:r>
            <a:endParaRPr lang="zh-TW" altLang="en-US" sz="2400" dirty="0"/>
          </a:p>
        </p:txBody>
      </p:sp>
      <p:sp>
        <p:nvSpPr>
          <p:cNvPr id="13" name="矩形 12"/>
          <p:cNvSpPr/>
          <p:nvPr/>
        </p:nvSpPr>
        <p:spPr>
          <a:xfrm>
            <a:off x="0" y="2420888"/>
            <a:ext cx="25186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 smtClean="0">
                <a:latin typeface="+mn-ea"/>
              </a:rPr>
              <a:t>F+(1-</a:t>
            </a:r>
            <a:r>
              <a:rPr lang="el-GR" altLang="zh-TW" sz="2400" dirty="0" smtClean="0">
                <a:latin typeface="+mn-ea"/>
              </a:rPr>
              <a:t>τ</a:t>
            </a:r>
            <a:r>
              <a:rPr lang="en-US" altLang="zh-TW" sz="2400" dirty="0" smtClean="0">
                <a:latin typeface="+mn-ea"/>
              </a:rPr>
              <a:t>)C+S</a:t>
            </a:r>
            <a:r>
              <a:rPr lang="en-US" altLang="zh-TW" sz="2400" baseline="-25000" dirty="0" smtClean="0">
                <a:latin typeface="+mn-ea"/>
              </a:rPr>
              <a:t>0</a:t>
            </a:r>
            <a:r>
              <a:rPr lang="en-US" altLang="zh-TW" sz="2400" dirty="0" smtClean="0">
                <a:latin typeface="+mn-ea"/>
              </a:rPr>
              <a:t>*Eos </a:t>
            </a:r>
            <a:endParaRPr lang="zh-TW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Valuing firm B value</a:t>
            </a:r>
            <a:r>
              <a:rPr lang="en-US" altLang="zh-TW" dirty="0" smtClean="0"/>
              <a:t>, example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5184576"/>
          </a:xfrm>
        </p:spPr>
        <p:txBody>
          <a:bodyPr>
            <a:normAutofit fontScale="92500"/>
          </a:bodyPr>
          <a:lstStyle/>
          <a:p>
            <a:r>
              <a:rPr lang="en-US" altLang="zh-TW" sz="2800" dirty="0" smtClean="0"/>
              <a:t>B公司發行一張面額</a:t>
            </a:r>
            <a:r>
              <a:rPr lang="en-US" altLang="zh-TW" sz="2800" dirty="0" smtClean="0"/>
              <a:t>800一年期的Reverse exchangeable,票面利率</a:t>
            </a:r>
            <a:r>
              <a:rPr lang="en-US" altLang="zh-TW" sz="2800" dirty="0" smtClean="0"/>
              <a:t>10</a:t>
            </a:r>
            <a:r>
              <a:rPr lang="en-US" altLang="zh-TW" sz="2800" dirty="0" smtClean="0"/>
              <a:t>% </a:t>
            </a:r>
            <a:r>
              <a:rPr lang="en-US" altLang="zh-TW" sz="2800" dirty="0" smtClean="0"/>
              <a:t>,</a:t>
            </a:r>
            <a:r>
              <a:rPr lang="en-US" altLang="zh-TW" sz="2800" dirty="0" err="1" smtClean="0"/>
              <a:t>到期時償還本金及利息,中間不支息</a:t>
            </a:r>
            <a:endParaRPr lang="en-US" altLang="zh-TW" sz="2800" dirty="0" smtClean="0"/>
          </a:p>
          <a:p>
            <a:pPr>
              <a:buNone/>
            </a:pPr>
            <a:r>
              <a:rPr lang="zh-TW" altLang="en-US" sz="2000" dirty="0" smtClean="0">
                <a:latin typeface="+mj-ea"/>
              </a:rPr>
              <a:t>其他參數</a:t>
            </a:r>
            <a:r>
              <a:rPr lang="zh-TW" altLang="en-US" sz="2000" dirty="0" smtClean="0">
                <a:latin typeface="+mj-ea"/>
              </a:rPr>
              <a:t>：</a:t>
            </a:r>
            <a:r>
              <a:rPr lang="en-US" altLang="zh-TW" sz="2000" dirty="0" smtClean="0">
                <a:latin typeface="+mj-ea"/>
              </a:rPr>
              <a:t>initial asset value= 1000</a:t>
            </a:r>
          </a:p>
          <a:p>
            <a:pPr>
              <a:buNone/>
            </a:pPr>
            <a:r>
              <a:rPr lang="en-US" altLang="zh-TW" sz="2000" dirty="0" smtClean="0">
                <a:latin typeface="+mj-ea"/>
              </a:rPr>
              <a:t> </a:t>
            </a:r>
            <a:r>
              <a:rPr lang="en-US" altLang="zh-TW" sz="2000" dirty="0" smtClean="0">
                <a:latin typeface="+mj-ea"/>
              </a:rPr>
              <a:t>                   </a:t>
            </a:r>
            <a:r>
              <a:rPr lang="en-US" altLang="zh-TW" sz="2000" dirty="0" smtClean="0">
                <a:latin typeface="+mj-ea"/>
              </a:rPr>
              <a:t>tax </a:t>
            </a:r>
            <a:r>
              <a:rPr lang="en-US" altLang="zh-TW" sz="2000" dirty="0" smtClean="0">
                <a:latin typeface="+mj-ea"/>
              </a:rPr>
              <a:t>rate </a:t>
            </a:r>
            <a:r>
              <a:rPr lang="el-GR" altLang="zh-TW" sz="2000" dirty="0" smtClean="0">
                <a:latin typeface="+mj-ea"/>
              </a:rPr>
              <a:t>τ</a:t>
            </a:r>
            <a:r>
              <a:rPr lang="en-US" altLang="zh-TW" sz="2000" dirty="0" smtClean="0">
                <a:latin typeface="+mj-ea"/>
              </a:rPr>
              <a:t>=0.5</a:t>
            </a:r>
          </a:p>
          <a:p>
            <a:pPr>
              <a:buNone/>
            </a:pPr>
            <a:r>
              <a:rPr lang="en-US" altLang="zh-TW" sz="2000" dirty="0" smtClean="0">
                <a:latin typeface="+mj-ea"/>
              </a:rPr>
              <a:t>                    bankruptcy cost </a:t>
            </a:r>
            <a:r>
              <a:rPr lang="el-GR" altLang="zh-TW" sz="2000" dirty="0" smtClean="0">
                <a:latin typeface="+mj-ea"/>
              </a:rPr>
              <a:t>α</a:t>
            </a:r>
            <a:r>
              <a:rPr lang="en-US" altLang="zh-TW" sz="2000" dirty="0" smtClean="0">
                <a:latin typeface="+mj-ea"/>
              </a:rPr>
              <a:t>=0.5</a:t>
            </a:r>
          </a:p>
          <a:p>
            <a:pPr>
              <a:buNone/>
            </a:pPr>
            <a:r>
              <a:rPr lang="en-US" altLang="zh-TW" sz="2000" dirty="0" smtClean="0">
                <a:latin typeface="+mj-ea"/>
              </a:rPr>
              <a:t>                    volatility of asset value </a:t>
            </a:r>
            <a:r>
              <a:rPr lang="el-GR" altLang="zh-TW" sz="2000" dirty="0" smtClean="0">
                <a:latin typeface="新細明體"/>
              </a:rPr>
              <a:t>σ</a:t>
            </a:r>
            <a:r>
              <a:rPr lang="en-US" altLang="zh-TW" sz="2000" dirty="0" smtClean="0">
                <a:latin typeface="新細明體"/>
              </a:rPr>
              <a:t>=0.3</a:t>
            </a:r>
          </a:p>
          <a:p>
            <a:pPr>
              <a:buNone/>
            </a:pPr>
            <a:r>
              <a:rPr lang="en-US" altLang="zh-TW" sz="2000" dirty="0" smtClean="0">
                <a:latin typeface="新細明體"/>
              </a:rPr>
              <a:t>                    risk-free rate=3%  </a:t>
            </a:r>
            <a:endParaRPr lang="en-US" altLang="zh-TW" sz="2000" dirty="0" smtClean="0">
              <a:latin typeface="+mj-ea"/>
            </a:endParaRPr>
          </a:p>
          <a:p>
            <a:pPr>
              <a:buNone/>
            </a:pPr>
            <a:r>
              <a:rPr lang="en-US" altLang="zh-TW" sz="2000" dirty="0" smtClean="0">
                <a:latin typeface="+mj-ea"/>
              </a:rPr>
              <a:t>                    time steps =2</a:t>
            </a:r>
          </a:p>
          <a:p>
            <a:pPr>
              <a:buNone/>
            </a:pPr>
            <a:r>
              <a:rPr lang="en-US" altLang="zh-TW" sz="2000" dirty="0" smtClean="0">
                <a:latin typeface="+mj-ea"/>
              </a:rPr>
              <a:t>                    Eos=100</a:t>
            </a:r>
          </a:p>
          <a:p>
            <a:pPr>
              <a:buNone/>
            </a:pPr>
            <a:r>
              <a:rPr lang="en-US" altLang="zh-TW" sz="2000" dirty="0" smtClean="0">
                <a:latin typeface="+mj-ea"/>
              </a:rPr>
              <a:t>                    initial stock price S</a:t>
            </a:r>
            <a:r>
              <a:rPr lang="en-US" altLang="zh-TW" sz="2000" baseline="-25000" dirty="0" smtClean="0">
                <a:latin typeface="+mj-ea"/>
              </a:rPr>
              <a:t>0 </a:t>
            </a:r>
            <a:r>
              <a:rPr lang="en-US" altLang="zh-TW" sz="2000" dirty="0" smtClean="0">
                <a:latin typeface="+mj-ea"/>
              </a:rPr>
              <a:t>= 3.1348</a:t>
            </a:r>
          </a:p>
          <a:p>
            <a:pPr>
              <a:buNone/>
            </a:pPr>
            <a:endParaRPr lang="en-US" altLang="zh-TW" sz="2000" dirty="0" smtClean="0">
              <a:latin typeface="+mj-ea"/>
            </a:endParaRPr>
          </a:p>
          <a:p>
            <a:pPr>
              <a:buNone/>
            </a:pPr>
            <a:r>
              <a:rPr lang="en-US" altLang="zh-TW" sz="2800" dirty="0" smtClean="0">
                <a:latin typeface="+mj-ea"/>
              </a:rPr>
              <a:t>Default boundary= (1-</a:t>
            </a:r>
            <a:r>
              <a:rPr lang="el-GR" altLang="zh-TW" sz="2800" dirty="0" smtClean="0">
                <a:latin typeface="新細明體"/>
              </a:rPr>
              <a:t>τ</a:t>
            </a:r>
            <a:r>
              <a:rPr lang="en-US" altLang="zh-TW" sz="2800" dirty="0" smtClean="0">
                <a:latin typeface="+mj-ea"/>
              </a:rPr>
              <a:t>)C = (1-0.5)*800*0.1= 40</a:t>
            </a:r>
          </a:p>
          <a:p>
            <a:pPr>
              <a:buNone/>
            </a:pPr>
            <a:r>
              <a:rPr lang="en-US" altLang="zh-TW" sz="2800" dirty="0" smtClean="0">
                <a:latin typeface="+mn-ea"/>
              </a:rPr>
              <a:t>F+(1-</a:t>
            </a:r>
            <a:r>
              <a:rPr lang="el-GR" altLang="zh-TW" sz="2800" dirty="0" smtClean="0">
                <a:latin typeface="+mn-ea"/>
              </a:rPr>
              <a:t>τ</a:t>
            </a:r>
            <a:r>
              <a:rPr lang="en-US" altLang="zh-TW" sz="2800" dirty="0" smtClean="0">
                <a:latin typeface="+mn-ea"/>
              </a:rPr>
              <a:t>)C+S</a:t>
            </a:r>
            <a:r>
              <a:rPr lang="en-US" altLang="zh-TW" sz="2800" baseline="-25000" dirty="0" smtClean="0">
                <a:latin typeface="+mn-ea"/>
              </a:rPr>
              <a:t>0</a:t>
            </a:r>
            <a:r>
              <a:rPr lang="en-US" altLang="zh-TW" sz="2800" dirty="0" smtClean="0">
                <a:latin typeface="+mn-ea"/>
              </a:rPr>
              <a:t>*Eos = 800+(1-0.5)*80+3.1348*100=1153.48</a:t>
            </a:r>
          </a:p>
          <a:p>
            <a:pPr>
              <a:buNone/>
            </a:pPr>
            <a:endParaRPr lang="en-US" altLang="zh-TW" sz="2800" dirty="0" smtClean="0">
              <a:latin typeface="+mj-ea"/>
            </a:endParaRPr>
          </a:p>
          <a:p>
            <a:pPr>
              <a:buNone/>
            </a:pPr>
            <a:endParaRPr lang="en-US" altLang="zh-TW" sz="2800" dirty="0" smtClean="0">
              <a:latin typeface="+mj-ea"/>
            </a:endParaRPr>
          </a:p>
          <a:p>
            <a:pPr>
              <a:buNone/>
            </a:pPr>
            <a:endParaRPr lang="zh-TW" altLang="en-US" sz="2800" dirty="0" smtClean="0">
              <a:latin typeface="+mj-ea"/>
            </a:endParaRPr>
          </a:p>
          <a:p>
            <a:pPr>
              <a:buNone/>
            </a:pPr>
            <a:endParaRPr lang="en-US" altLang="zh-TW" sz="2000" dirty="0" smtClean="0">
              <a:latin typeface="+mj-ea"/>
            </a:endParaRPr>
          </a:p>
          <a:p>
            <a:pPr>
              <a:buNone/>
            </a:pP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直線接點 48"/>
          <p:cNvCxnSpPr/>
          <p:nvPr/>
        </p:nvCxnSpPr>
        <p:spPr>
          <a:xfrm rot="10800000">
            <a:off x="2195736" y="2564904"/>
            <a:ext cx="676875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</p:nvPr>
        </p:nvGraphicFramePr>
        <p:xfrm>
          <a:off x="611559" y="2677077"/>
          <a:ext cx="864096" cy="1111962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864096"/>
              </a:tblGrid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1000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725.72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313.48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內容版面配置區 5"/>
          <p:cNvGraphicFramePr>
            <a:graphicFrameLocks/>
          </p:cNvGraphicFramePr>
          <p:nvPr/>
        </p:nvGraphicFramePr>
        <p:xfrm>
          <a:off x="2267743" y="4405269"/>
          <a:ext cx="936104" cy="1111962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936104"/>
              </a:tblGrid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614.14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491.75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128.87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內容版面配置區 5"/>
          <p:cNvGraphicFramePr>
            <a:graphicFrameLocks/>
          </p:cNvGraphicFramePr>
          <p:nvPr/>
        </p:nvGraphicFramePr>
        <p:xfrm>
          <a:off x="2267743" y="2749085"/>
          <a:ext cx="1008112" cy="1111962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008112"/>
              </a:tblGrid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934.89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722.21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252.1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內容版面配置區 5"/>
          <p:cNvGraphicFramePr>
            <a:graphicFrameLocks/>
          </p:cNvGraphicFramePr>
          <p:nvPr/>
        </p:nvGraphicFramePr>
        <p:xfrm>
          <a:off x="2267743" y="1236917"/>
          <a:ext cx="1008112" cy="1111962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008112"/>
              </a:tblGrid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1423.17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867.15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595.43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內容版面配置區 5"/>
          <p:cNvGraphicFramePr>
            <a:graphicFrameLocks/>
          </p:cNvGraphicFramePr>
          <p:nvPr/>
        </p:nvGraphicFramePr>
        <p:xfrm>
          <a:off x="4571999" y="1956997"/>
          <a:ext cx="4032448" cy="1111962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4032448"/>
              </a:tblGrid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1153.48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F+C=880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A</a:t>
                      </a:r>
                      <a:r>
                        <a:rPr lang="en-US" altLang="zh-TW" baseline="-25000" dirty="0" smtClean="0"/>
                        <a:t>F</a:t>
                      </a:r>
                      <a:r>
                        <a:rPr lang="en-US" altLang="zh-TW" dirty="0" smtClean="0"/>
                        <a:t>-F-(1-</a:t>
                      </a:r>
                      <a:r>
                        <a:rPr lang="el-GR" altLang="zh-TW" dirty="0" smtClean="0"/>
                        <a:t>τ</a:t>
                      </a:r>
                      <a:r>
                        <a:rPr lang="en-US" altLang="zh-TW" dirty="0" smtClean="0"/>
                        <a:t>)C=1153.48-800-0.5*80=313.48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內容版面配置區 5"/>
          <p:cNvGraphicFramePr>
            <a:graphicFrameLocks/>
          </p:cNvGraphicFramePr>
          <p:nvPr/>
        </p:nvGraphicFramePr>
        <p:xfrm>
          <a:off x="4572000" y="188640"/>
          <a:ext cx="3960439" cy="1107068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3960439"/>
              </a:tblGrid>
              <a:tr h="355579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1755.91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F+C=800+80=880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A</a:t>
                      </a:r>
                      <a:r>
                        <a:rPr lang="en-US" altLang="zh-TW" baseline="-25000" dirty="0" smtClean="0"/>
                        <a:t>E</a:t>
                      </a:r>
                      <a:r>
                        <a:rPr lang="en-US" altLang="zh-TW" dirty="0" smtClean="0"/>
                        <a:t>-F-(1-</a:t>
                      </a:r>
                      <a:r>
                        <a:rPr lang="el-GR" altLang="zh-TW" dirty="0" smtClean="0"/>
                        <a:t>τ</a:t>
                      </a:r>
                      <a:r>
                        <a:rPr lang="en-US" altLang="zh-TW" dirty="0" smtClean="0"/>
                        <a:t>)C=1755.91-800-0.5*80=915.91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內容版面配置區 5"/>
          <p:cNvGraphicFramePr>
            <a:graphicFrameLocks/>
          </p:cNvGraphicFramePr>
          <p:nvPr/>
        </p:nvGraphicFramePr>
        <p:xfrm>
          <a:off x="4571999" y="5485389"/>
          <a:ext cx="2304256" cy="1111962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304256"/>
              </a:tblGrid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602.71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(F/S0)*S</a:t>
                      </a:r>
                      <a:r>
                        <a:rPr lang="en-US" altLang="zh-TW" baseline="-25000" dirty="0" smtClean="0"/>
                        <a:t>H</a:t>
                      </a:r>
                      <a:r>
                        <a:rPr lang="en-US" altLang="zh-TW" dirty="0" smtClean="0"/>
                        <a:t>+C=409.2</a:t>
                      </a:r>
                      <a:endParaRPr lang="zh-TW" altLang="en-US" baseline="0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S</a:t>
                      </a:r>
                      <a:r>
                        <a:rPr lang="en-US" altLang="zh-TW" baseline="-25000" dirty="0" smtClean="0"/>
                        <a:t>H</a:t>
                      </a:r>
                      <a:r>
                        <a:rPr lang="en-US" altLang="zh-TW" dirty="0" smtClean="0"/>
                        <a:t>*Eos=129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內容版面配置區 5"/>
          <p:cNvGraphicFramePr>
            <a:graphicFrameLocks/>
          </p:cNvGraphicFramePr>
          <p:nvPr/>
        </p:nvGraphicFramePr>
        <p:xfrm>
          <a:off x="4607495" y="3905672"/>
          <a:ext cx="2160240" cy="1111962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160240"/>
              </a:tblGrid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757.73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(F/S0)*S</a:t>
                      </a:r>
                      <a:r>
                        <a:rPr lang="en-US" altLang="zh-TW" baseline="-25000" dirty="0" smtClean="0"/>
                        <a:t>G</a:t>
                      </a:r>
                      <a:r>
                        <a:rPr lang="en-US" altLang="zh-TW" dirty="0" smtClean="0"/>
                        <a:t>+C=595.67</a:t>
                      </a:r>
                      <a:endParaRPr lang="zh-TW" altLang="en-US" dirty="0"/>
                    </a:p>
                  </a:txBody>
                  <a:tcPr/>
                </a:tc>
              </a:tr>
              <a:tr h="37065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S</a:t>
                      </a:r>
                      <a:r>
                        <a:rPr lang="en-US" altLang="zh-TW" baseline="-25000" dirty="0" smtClean="0"/>
                        <a:t>G</a:t>
                      </a:r>
                      <a:r>
                        <a:rPr lang="en-US" altLang="zh-TW" dirty="0" smtClean="0"/>
                        <a:t>*Eos=202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5" name="直線接點 14"/>
          <p:cNvCxnSpPr/>
          <p:nvPr/>
        </p:nvCxnSpPr>
        <p:spPr>
          <a:xfrm rot="5400000" flipH="1" flipV="1">
            <a:off x="1151619" y="2137017"/>
            <a:ext cx="144016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1475655" y="3253141"/>
            <a:ext cx="792088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 rot="16200000" flipH="1">
            <a:off x="1007603" y="3721193"/>
            <a:ext cx="1728192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 flipV="1">
            <a:off x="3203847" y="732861"/>
            <a:ext cx="1368152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3203847" y="3325149"/>
            <a:ext cx="1368152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3203847" y="1812981"/>
            <a:ext cx="1368152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 flipV="1">
            <a:off x="3203847" y="2605069"/>
            <a:ext cx="1368152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 flipV="1">
            <a:off x="3203847" y="4405269"/>
            <a:ext cx="1368152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>
            <a:off x="3203847" y="4981333"/>
            <a:ext cx="1368152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字方塊 32"/>
          <p:cNvSpPr txBox="1"/>
          <p:nvPr/>
        </p:nvSpPr>
        <p:spPr>
          <a:xfrm>
            <a:off x="3311351" y="87687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0.4827</a:t>
            </a:r>
            <a:endParaRPr lang="zh-TW" altLang="en-US" dirty="0"/>
          </a:p>
        </p:txBody>
      </p:sp>
      <p:sp>
        <p:nvSpPr>
          <p:cNvPr id="35" name="文字方塊 34"/>
          <p:cNvSpPr txBox="1"/>
          <p:nvPr/>
        </p:nvSpPr>
        <p:spPr>
          <a:xfrm>
            <a:off x="1151111" y="224948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0.2109</a:t>
            </a:r>
            <a:endParaRPr lang="zh-TW" altLang="en-US" dirty="0"/>
          </a:p>
        </p:txBody>
      </p:sp>
      <p:sp>
        <p:nvSpPr>
          <p:cNvPr id="36" name="文字方塊 35"/>
          <p:cNvSpPr txBox="1"/>
          <p:nvPr/>
        </p:nvSpPr>
        <p:spPr>
          <a:xfrm>
            <a:off x="3311351" y="2105472"/>
            <a:ext cx="900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0.5173</a:t>
            </a:r>
            <a:endParaRPr lang="zh-TW" altLang="en-US" dirty="0"/>
          </a:p>
        </p:txBody>
      </p:sp>
      <p:sp>
        <p:nvSpPr>
          <p:cNvPr id="38" name="文字方塊 37"/>
          <p:cNvSpPr txBox="1"/>
          <p:nvPr/>
        </p:nvSpPr>
        <p:spPr>
          <a:xfrm>
            <a:off x="4103439" y="541784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H</a:t>
            </a:r>
            <a:endParaRPr lang="zh-TW" altLang="en-US" dirty="0"/>
          </a:p>
        </p:txBody>
      </p:sp>
      <p:sp>
        <p:nvSpPr>
          <p:cNvPr id="39" name="文字方塊 38"/>
          <p:cNvSpPr txBox="1"/>
          <p:nvPr/>
        </p:nvSpPr>
        <p:spPr>
          <a:xfrm>
            <a:off x="1223119" y="4049688"/>
            <a:ext cx="900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0.0689</a:t>
            </a:r>
            <a:endParaRPr lang="zh-TW" altLang="en-US" dirty="0"/>
          </a:p>
        </p:txBody>
      </p:sp>
      <p:sp>
        <p:nvSpPr>
          <p:cNvPr id="40" name="文字方塊 39"/>
          <p:cNvSpPr txBox="1"/>
          <p:nvPr/>
        </p:nvSpPr>
        <p:spPr>
          <a:xfrm>
            <a:off x="1439143" y="2965109"/>
            <a:ext cx="8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0.7201</a:t>
            </a:r>
            <a:endParaRPr lang="zh-TW" altLang="en-US" dirty="0"/>
          </a:p>
        </p:txBody>
      </p:sp>
      <p:sp>
        <p:nvSpPr>
          <p:cNvPr id="41" name="文字方塊 40"/>
          <p:cNvSpPr txBox="1"/>
          <p:nvPr/>
        </p:nvSpPr>
        <p:spPr>
          <a:xfrm>
            <a:off x="4247455" y="383366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G</a:t>
            </a:r>
            <a:endParaRPr lang="zh-TW" altLang="en-US" dirty="0"/>
          </a:p>
        </p:txBody>
      </p:sp>
      <p:sp>
        <p:nvSpPr>
          <p:cNvPr id="42" name="文字方塊 41"/>
          <p:cNvSpPr txBox="1"/>
          <p:nvPr/>
        </p:nvSpPr>
        <p:spPr>
          <a:xfrm>
            <a:off x="4175447" y="203346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F</a:t>
            </a:r>
            <a:endParaRPr lang="zh-TW" altLang="en-US" dirty="0"/>
          </a:p>
        </p:txBody>
      </p:sp>
      <p:sp>
        <p:nvSpPr>
          <p:cNvPr id="43" name="文字方塊 42"/>
          <p:cNvSpPr txBox="1"/>
          <p:nvPr/>
        </p:nvSpPr>
        <p:spPr>
          <a:xfrm>
            <a:off x="4103439" y="37728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E</a:t>
            </a:r>
            <a:endParaRPr lang="zh-TW" altLang="en-US" dirty="0"/>
          </a:p>
        </p:txBody>
      </p:sp>
      <p:grpSp>
        <p:nvGrpSpPr>
          <p:cNvPr id="44" name="群組 43"/>
          <p:cNvGrpSpPr/>
          <p:nvPr/>
        </p:nvGrpSpPr>
        <p:grpSpPr>
          <a:xfrm>
            <a:off x="395536" y="3068960"/>
            <a:ext cx="1512168" cy="2230507"/>
            <a:chOff x="179512" y="3068960"/>
            <a:chExt cx="1512168" cy="2230507"/>
          </a:xfrm>
        </p:grpSpPr>
        <p:sp>
          <p:nvSpPr>
            <p:cNvPr id="45" name="矩形 44"/>
            <p:cNvSpPr/>
            <p:nvPr/>
          </p:nvSpPr>
          <p:spPr>
            <a:xfrm>
              <a:off x="395536" y="3068960"/>
              <a:ext cx="864096" cy="7200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向右箭號 45"/>
            <p:cNvSpPr/>
            <p:nvPr/>
          </p:nvSpPr>
          <p:spPr>
            <a:xfrm rot="5400000">
              <a:off x="467544" y="4077072"/>
              <a:ext cx="792088" cy="216024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文字方塊 46"/>
            <p:cNvSpPr txBox="1"/>
            <p:nvPr/>
          </p:nvSpPr>
          <p:spPr>
            <a:xfrm>
              <a:off x="179512" y="4653136"/>
              <a:ext cx="1512168" cy="646331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Firm  B value=</a:t>
              </a:r>
            </a:p>
            <a:p>
              <a:r>
                <a:rPr lang="en-US" altLang="zh-TW" dirty="0" smtClean="0"/>
                <a:t>1039.2</a:t>
              </a:r>
              <a:endParaRPr lang="zh-TW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RE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8060" y="404664"/>
            <a:ext cx="8378396" cy="6255460"/>
          </a:xfrm>
        </p:spPr>
      </p:pic>
      <p:sp>
        <p:nvSpPr>
          <p:cNvPr id="5" name="文字方塊 4"/>
          <p:cNvSpPr txBox="1"/>
          <p:nvPr/>
        </p:nvSpPr>
        <p:spPr>
          <a:xfrm>
            <a:off x="5940152" y="2348880"/>
            <a:ext cx="25202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Time steps =252</a:t>
            </a:r>
          </a:p>
          <a:p>
            <a:r>
              <a:rPr lang="en-US" altLang="zh-TW" dirty="0" smtClean="0"/>
              <a:t>r=0.03</a:t>
            </a:r>
          </a:p>
          <a:p>
            <a:r>
              <a:rPr lang="el-GR" altLang="zh-TW" dirty="0" smtClean="0">
                <a:ea typeface="新細明體"/>
              </a:rPr>
              <a:t>σ</a:t>
            </a:r>
            <a:r>
              <a:rPr lang="en-US" altLang="zh-TW" dirty="0" smtClean="0">
                <a:ea typeface="新細明體"/>
              </a:rPr>
              <a:t>=0.3</a:t>
            </a:r>
          </a:p>
          <a:p>
            <a:r>
              <a:rPr lang="en-US" altLang="zh-TW" dirty="0" smtClean="0">
                <a:ea typeface="新細明體"/>
              </a:rPr>
              <a:t>Tax rate=0.35</a:t>
            </a:r>
          </a:p>
          <a:p>
            <a:r>
              <a:rPr lang="en-US" altLang="zh-TW" dirty="0" smtClean="0">
                <a:ea typeface="新細明體"/>
              </a:rPr>
              <a:t>Bankruptcy cost=0.4</a:t>
            </a:r>
          </a:p>
          <a:p>
            <a:r>
              <a:rPr lang="en-US" altLang="zh-TW" dirty="0" smtClean="0">
                <a:ea typeface="新細明體"/>
              </a:rPr>
              <a:t>Coupon rate=10%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mix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637255"/>
            <a:ext cx="8262409" cy="6220745"/>
          </a:xfrm>
        </p:spPr>
      </p:pic>
      <p:grpSp>
        <p:nvGrpSpPr>
          <p:cNvPr id="5" name="群組 4"/>
          <p:cNvGrpSpPr/>
          <p:nvPr/>
        </p:nvGrpSpPr>
        <p:grpSpPr>
          <a:xfrm>
            <a:off x="4067944" y="1340768"/>
            <a:ext cx="4032448" cy="1584176"/>
            <a:chOff x="5580112" y="693490"/>
            <a:chExt cx="4032448" cy="1584176"/>
          </a:xfrm>
        </p:grpSpPr>
        <p:cxnSp>
          <p:nvCxnSpPr>
            <p:cNvPr id="6" name="直線單箭頭接點 5"/>
            <p:cNvCxnSpPr/>
            <p:nvPr/>
          </p:nvCxnSpPr>
          <p:spPr>
            <a:xfrm rot="5400000">
              <a:off x="4788818" y="1484784"/>
              <a:ext cx="1584176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字方塊 6"/>
            <p:cNvSpPr txBox="1"/>
            <p:nvPr/>
          </p:nvSpPr>
          <p:spPr>
            <a:xfrm>
              <a:off x="5724128" y="1629594"/>
              <a:ext cx="388843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sz="2400" dirty="0" smtClean="0"/>
                <a:t>Tax Benefit – Bankruptcy cost</a:t>
              </a:r>
              <a:endParaRPr lang="zh-TW" altLang="en-US" sz="2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Straight bond	</a:t>
            </a:r>
            <a:endParaRPr lang="zh-TW" altLang="en-US" dirty="0"/>
          </a:p>
        </p:txBody>
      </p:sp>
      <p:sp>
        <p:nvSpPr>
          <p:cNvPr id="14" name="內容版面配置區 2"/>
          <p:cNvSpPr txBox="1">
            <a:spLocks/>
          </p:cNvSpPr>
          <p:nvPr/>
        </p:nvSpPr>
        <p:spPr>
          <a:xfrm>
            <a:off x="539552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TW" alt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內容版面配置區 2"/>
          <p:cNvSpPr txBox="1">
            <a:spLocks/>
          </p:cNvSpPr>
          <p:nvPr/>
        </p:nvSpPr>
        <p:spPr>
          <a:xfrm>
            <a:off x="691952" y="1781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TW" alt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3" name="文字方塊 82"/>
          <p:cNvSpPr txBox="1"/>
          <p:nvPr/>
        </p:nvSpPr>
        <p:spPr>
          <a:xfrm>
            <a:off x="4139952" y="3140968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00B050"/>
                </a:solidFill>
              </a:rPr>
              <a:t>Coupon</a:t>
            </a:r>
            <a:endParaRPr lang="zh-TW" altLang="en-US" sz="2800" dirty="0">
              <a:solidFill>
                <a:srgbClr val="00B050"/>
              </a:solidFill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1043608" y="2276872"/>
            <a:ext cx="8100392" cy="3742675"/>
            <a:chOff x="1619672" y="1916832"/>
            <a:chExt cx="8100392" cy="3742675"/>
          </a:xfrm>
        </p:grpSpPr>
        <p:grpSp>
          <p:nvGrpSpPr>
            <p:cNvPr id="79" name="群組 78"/>
            <p:cNvGrpSpPr/>
            <p:nvPr/>
          </p:nvGrpSpPr>
          <p:grpSpPr>
            <a:xfrm>
              <a:off x="1835696" y="2420888"/>
              <a:ext cx="5544616" cy="2593876"/>
              <a:chOff x="1763688" y="2060848"/>
              <a:chExt cx="5186164" cy="2593876"/>
            </a:xfrm>
          </p:grpSpPr>
          <p:grpSp>
            <p:nvGrpSpPr>
              <p:cNvPr id="78" name="群組 77"/>
              <p:cNvGrpSpPr/>
              <p:nvPr/>
            </p:nvGrpSpPr>
            <p:grpSpPr>
              <a:xfrm>
                <a:off x="1763688" y="2852936"/>
                <a:ext cx="5183868" cy="1801788"/>
                <a:chOff x="1330847" y="3140968"/>
                <a:chExt cx="5183868" cy="1801788"/>
              </a:xfrm>
            </p:grpSpPr>
            <p:grpSp>
              <p:nvGrpSpPr>
                <p:cNvPr id="67" name="群組 66"/>
                <p:cNvGrpSpPr/>
                <p:nvPr/>
              </p:nvGrpSpPr>
              <p:grpSpPr>
                <a:xfrm>
                  <a:off x="1333141" y="3141762"/>
                  <a:ext cx="1726691" cy="576064"/>
                  <a:chOff x="1333141" y="3141762"/>
                  <a:chExt cx="1726691" cy="576064"/>
                </a:xfrm>
              </p:grpSpPr>
              <p:cxnSp>
                <p:nvCxnSpPr>
                  <p:cNvPr id="38" name="直線單箭頭接點 37"/>
                  <p:cNvCxnSpPr/>
                  <p:nvPr/>
                </p:nvCxnSpPr>
                <p:spPr>
                  <a:xfrm rot="5400000" flipH="1" flipV="1">
                    <a:off x="2627784" y="3429000"/>
                    <a:ext cx="576064" cy="1588"/>
                  </a:xfrm>
                  <a:prstGeom prst="straightConnector1">
                    <a:avLst/>
                  </a:prstGeom>
                  <a:ln w="47625">
                    <a:solidFill>
                      <a:srgbClr val="00B05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直線接點 33"/>
                  <p:cNvCxnSpPr/>
                  <p:nvPr/>
                </p:nvCxnSpPr>
                <p:spPr>
                  <a:xfrm>
                    <a:off x="1333141" y="3717032"/>
                    <a:ext cx="1726691" cy="0"/>
                  </a:xfrm>
                  <a:prstGeom prst="line">
                    <a:avLst/>
                  </a:prstGeom>
                  <a:ln w="476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6" name="直線單箭頭接點 35"/>
                <p:cNvCxnSpPr/>
                <p:nvPr/>
              </p:nvCxnSpPr>
              <p:spPr>
                <a:xfrm rot="5400000">
                  <a:off x="719176" y="4329498"/>
                  <a:ext cx="1224929" cy="1588"/>
                </a:xfrm>
                <a:prstGeom prst="straightConnector1">
                  <a:avLst/>
                </a:prstGeom>
                <a:ln w="47625">
                  <a:solidFill>
                    <a:srgbClr val="0070C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8" name="群組 67"/>
                <p:cNvGrpSpPr/>
                <p:nvPr/>
              </p:nvGrpSpPr>
              <p:grpSpPr>
                <a:xfrm>
                  <a:off x="3059832" y="3140968"/>
                  <a:ext cx="1726691" cy="576064"/>
                  <a:chOff x="1333141" y="3141762"/>
                  <a:chExt cx="1726691" cy="576064"/>
                </a:xfrm>
              </p:grpSpPr>
              <p:cxnSp>
                <p:nvCxnSpPr>
                  <p:cNvPr id="69" name="直線單箭頭接點 68"/>
                  <p:cNvCxnSpPr/>
                  <p:nvPr/>
                </p:nvCxnSpPr>
                <p:spPr>
                  <a:xfrm rot="5400000" flipH="1" flipV="1">
                    <a:off x="2627784" y="3429000"/>
                    <a:ext cx="576064" cy="1588"/>
                  </a:xfrm>
                  <a:prstGeom prst="straightConnector1">
                    <a:avLst/>
                  </a:prstGeom>
                  <a:ln w="47625">
                    <a:solidFill>
                      <a:srgbClr val="00B05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直線接點 69"/>
                  <p:cNvCxnSpPr/>
                  <p:nvPr/>
                </p:nvCxnSpPr>
                <p:spPr>
                  <a:xfrm>
                    <a:off x="1333141" y="3717032"/>
                    <a:ext cx="1726691" cy="0"/>
                  </a:xfrm>
                  <a:prstGeom prst="line">
                    <a:avLst/>
                  </a:prstGeom>
                  <a:ln w="476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1" name="群組 70"/>
                <p:cNvGrpSpPr/>
                <p:nvPr/>
              </p:nvGrpSpPr>
              <p:grpSpPr>
                <a:xfrm>
                  <a:off x="4788024" y="3140968"/>
                  <a:ext cx="1726691" cy="576064"/>
                  <a:chOff x="1333141" y="3141762"/>
                  <a:chExt cx="1726691" cy="576064"/>
                </a:xfrm>
              </p:grpSpPr>
              <p:cxnSp>
                <p:nvCxnSpPr>
                  <p:cNvPr id="72" name="直線單箭頭接點 71"/>
                  <p:cNvCxnSpPr/>
                  <p:nvPr/>
                </p:nvCxnSpPr>
                <p:spPr>
                  <a:xfrm rot="5400000" flipH="1" flipV="1">
                    <a:off x="2627784" y="3429000"/>
                    <a:ext cx="576064" cy="1588"/>
                  </a:xfrm>
                  <a:prstGeom prst="straightConnector1">
                    <a:avLst/>
                  </a:prstGeom>
                  <a:ln w="47625">
                    <a:solidFill>
                      <a:srgbClr val="00B05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直線接點 72"/>
                  <p:cNvCxnSpPr/>
                  <p:nvPr/>
                </p:nvCxnSpPr>
                <p:spPr>
                  <a:xfrm>
                    <a:off x="1333141" y="3717032"/>
                    <a:ext cx="1726691" cy="0"/>
                  </a:xfrm>
                  <a:prstGeom prst="line">
                    <a:avLst/>
                  </a:prstGeom>
                  <a:ln w="476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75" name="直線單箭頭接點 74"/>
              <p:cNvCxnSpPr/>
              <p:nvPr/>
            </p:nvCxnSpPr>
            <p:spPr>
              <a:xfrm rot="5400000" flipH="1" flipV="1">
                <a:off x="6264982" y="2744130"/>
                <a:ext cx="1368152" cy="1588"/>
              </a:xfrm>
              <a:prstGeom prst="straightConnector1">
                <a:avLst/>
              </a:prstGeom>
              <a:ln w="47625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0" name="文字方塊 79"/>
            <p:cNvSpPr txBox="1"/>
            <p:nvPr/>
          </p:nvSpPr>
          <p:spPr>
            <a:xfrm>
              <a:off x="1619672" y="5013176"/>
              <a:ext cx="7920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dirty="0">
                  <a:solidFill>
                    <a:srgbClr val="0070C0"/>
                  </a:solidFill>
                </a:rPr>
                <a:t>P</a:t>
              </a:r>
              <a:endParaRPr lang="zh-TW" altLang="en-US" sz="3600" dirty="0">
                <a:solidFill>
                  <a:srgbClr val="0070C0"/>
                </a:solidFill>
              </a:endParaRPr>
            </a:p>
          </p:txBody>
        </p:sp>
        <p:sp>
          <p:nvSpPr>
            <p:cNvPr id="82" name="文字方塊 81"/>
            <p:cNvSpPr txBox="1"/>
            <p:nvPr/>
          </p:nvSpPr>
          <p:spPr>
            <a:xfrm>
              <a:off x="6156176" y="1916832"/>
              <a:ext cx="35638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 smtClean="0">
                  <a:solidFill>
                    <a:srgbClr val="00B050"/>
                  </a:solidFill>
                </a:rPr>
                <a:t>Coupon + Face  value</a:t>
              </a:r>
              <a:endParaRPr lang="zh-TW" altLang="en-US" sz="2800" dirty="0">
                <a:solidFill>
                  <a:srgbClr val="00B050"/>
                </a:solidFill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7164288" y="3861048"/>
              <a:ext cx="5040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 smtClean="0"/>
                <a:t>T</a:t>
              </a:r>
              <a:endParaRPr lang="zh-TW" altLang="en-US" sz="2400" dirty="0"/>
            </a:p>
          </p:txBody>
        </p:sp>
        <p:sp>
          <p:nvSpPr>
            <p:cNvPr id="86" name="文字方塊 85"/>
            <p:cNvSpPr txBox="1"/>
            <p:nvPr/>
          </p:nvSpPr>
          <p:spPr>
            <a:xfrm>
              <a:off x="1763688" y="3861048"/>
              <a:ext cx="5040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0</a:t>
              </a:r>
              <a:endParaRPr lang="zh-TW" altLang="en-US" sz="2400" dirty="0"/>
            </a:p>
          </p:txBody>
        </p:sp>
      </p:grpSp>
      <p:sp>
        <p:nvSpPr>
          <p:cNvPr id="25" name="文字方塊 24"/>
          <p:cNvSpPr txBox="1"/>
          <p:nvPr/>
        </p:nvSpPr>
        <p:spPr>
          <a:xfrm>
            <a:off x="1115616" y="1628800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利率固定，到期一次償還固定本金的債券</a:t>
            </a:r>
            <a:endParaRPr lang="zh-TW" altLang="en-US" sz="2400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2267744" y="3140968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00B050"/>
                </a:solidFill>
              </a:rPr>
              <a:t>Coupon</a:t>
            </a:r>
            <a:endParaRPr lang="zh-TW" altLang="en-US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Reverse exchangeable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971600" y="2420888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/>
              <a:t>花旗銀行</a:t>
            </a:r>
            <a:endParaRPr lang="zh-TW" altLang="en-US" sz="40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6012160" y="2348880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/>
              <a:t>投資人</a:t>
            </a:r>
            <a:endParaRPr lang="zh-TW" altLang="en-US" sz="4000" dirty="0"/>
          </a:p>
        </p:txBody>
      </p:sp>
      <p:cxnSp>
        <p:nvCxnSpPr>
          <p:cNvPr id="9" name="直線單箭頭接點 8"/>
          <p:cNvCxnSpPr/>
          <p:nvPr/>
        </p:nvCxnSpPr>
        <p:spPr>
          <a:xfrm>
            <a:off x="3563888" y="2924944"/>
            <a:ext cx="2160240" cy="1588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rot="10800000">
            <a:off x="3491880" y="2708920"/>
            <a:ext cx="2160240" cy="1588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755576" y="1988840"/>
            <a:ext cx="2664296" cy="17281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5940152" y="1628800"/>
            <a:ext cx="1944216" cy="2304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3851920" y="3068960"/>
            <a:ext cx="1584176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2060"/>
                </a:solidFill>
              </a:rPr>
              <a:t>Reverse exchangeable</a:t>
            </a:r>
            <a:endParaRPr lang="zh-TW" altLang="en-US" dirty="0">
              <a:solidFill>
                <a:srgbClr val="00206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4211960" y="2276872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</a:rPr>
              <a:t>cash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3419872" y="3717032"/>
            <a:ext cx="2448272" cy="2376263"/>
            <a:chOff x="3419872" y="3717033"/>
            <a:chExt cx="2448272" cy="2376263"/>
          </a:xfrm>
        </p:grpSpPr>
        <p:cxnSp>
          <p:nvCxnSpPr>
            <p:cNvPr id="17" name="直線接點 16"/>
            <p:cNvCxnSpPr>
              <a:endCxn id="18" idx="0"/>
            </p:cNvCxnSpPr>
            <p:nvPr/>
          </p:nvCxnSpPr>
          <p:spPr>
            <a:xfrm rot="5400000">
              <a:off x="4139953" y="4221088"/>
              <a:ext cx="1008112" cy="1"/>
            </a:xfrm>
            <a:prstGeom prst="line">
              <a:avLst/>
            </a:prstGeom>
            <a:ln w="53975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群組 20"/>
            <p:cNvGrpSpPr/>
            <p:nvPr/>
          </p:nvGrpSpPr>
          <p:grpSpPr>
            <a:xfrm>
              <a:off x="3419872" y="4725144"/>
              <a:ext cx="2448272" cy="1368152"/>
              <a:chOff x="3419872" y="4725144"/>
              <a:chExt cx="2448272" cy="1368152"/>
            </a:xfrm>
          </p:grpSpPr>
          <p:sp>
            <p:nvSpPr>
              <p:cNvPr id="18" name="等腰三角形 17"/>
              <p:cNvSpPr/>
              <p:nvPr/>
            </p:nvSpPr>
            <p:spPr>
              <a:xfrm>
                <a:off x="3419872" y="4725144"/>
                <a:ext cx="2448272" cy="1368152"/>
              </a:xfrm>
              <a:prstGeom prst="triangle">
                <a:avLst/>
              </a:prstGeom>
              <a:noFill/>
              <a:ln w="444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" name="文字方塊 19"/>
              <p:cNvSpPr txBox="1"/>
              <p:nvPr/>
            </p:nvSpPr>
            <p:spPr>
              <a:xfrm>
                <a:off x="3923928" y="5445224"/>
                <a:ext cx="15121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3200" dirty="0" smtClean="0">
                    <a:solidFill>
                      <a:srgbClr val="00B050"/>
                    </a:solidFill>
                    <a:latin typeface="標楷體" pitchFamily="65" charset="-120"/>
                    <a:ea typeface="標楷體" pitchFamily="65" charset="-120"/>
                  </a:rPr>
                  <a:t>台積電</a:t>
                </a:r>
                <a:endParaRPr lang="zh-TW" altLang="en-US" sz="3200" dirty="0">
                  <a:solidFill>
                    <a:srgbClr val="00B05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</p:grpSp>
      <p:sp>
        <p:nvSpPr>
          <p:cNvPr id="24" name="文字方塊 23"/>
          <p:cNvSpPr txBox="1"/>
          <p:nvPr/>
        </p:nvSpPr>
        <p:spPr>
          <a:xfrm>
            <a:off x="4716016" y="429309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B050"/>
                </a:solidFill>
              </a:rPr>
              <a:t>Underlying stock</a:t>
            </a:r>
            <a:endParaRPr lang="zh-TW" alt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Cont.</a:t>
            </a:r>
            <a:endParaRPr lang="zh-TW" altLang="en-US" dirty="0"/>
          </a:p>
        </p:txBody>
      </p:sp>
      <p:grpSp>
        <p:nvGrpSpPr>
          <p:cNvPr id="10" name="群組 77"/>
          <p:cNvGrpSpPr/>
          <p:nvPr/>
        </p:nvGrpSpPr>
        <p:grpSpPr>
          <a:xfrm>
            <a:off x="899592" y="3212976"/>
            <a:ext cx="5542161" cy="1801788"/>
            <a:chOff x="1330847" y="3140968"/>
            <a:chExt cx="5183868" cy="1801788"/>
          </a:xfrm>
        </p:grpSpPr>
        <p:grpSp>
          <p:nvGrpSpPr>
            <p:cNvPr id="12" name="群組 66"/>
            <p:cNvGrpSpPr/>
            <p:nvPr/>
          </p:nvGrpSpPr>
          <p:grpSpPr>
            <a:xfrm>
              <a:off x="1333141" y="3141762"/>
              <a:ext cx="1726691" cy="576064"/>
              <a:chOff x="1333141" y="3141762"/>
              <a:chExt cx="1726691" cy="576064"/>
            </a:xfrm>
          </p:grpSpPr>
          <p:cxnSp>
            <p:nvCxnSpPr>
              <p:cNvPr id="20" name="直線單箭頭接點 19"/>
              <p:cNvCxnSpPr/>
              <p:nvPr/>
            </p:nvCxnSpPr>
            <p:spPr>
              <a:xfrm rot="5400000" flipH="1" flipV="1">
                <a:off x="2627784" y="3429000"/>
                <a:ext cx="576064" cy="1588"/>
              </a:xfrm>
              <a:prstGeom prst="straightConnector1">
                <a:avLst/>
              </a:prstGeom>
              <a:ln w="47625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接點 20"/>
              <p:cNvCxnSpPr/>
              <p:nvPr/>
            </p:nvCxnSpPr>
            <p:spPr>
              <a:xfrm>
                <a:off x="1333141" y="3717032"/>
                <a:ext cx="1726691" cy="0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直線單箭頭接點 12"/>
            <p:cNvCxnSpPr/>
            <p:nvPr/>
          </p:nvCxnSpPr>
          <p:spPr>
            <a:xfrm rot="5400000">
              <a:off x="719176" y="4329498"/>
              <a:ext cx="1224929" cy="1588"/>
            </a:xfrm>
            <a:prstGeom prst="straightConnector1">
              <a:avLst/>
            </a:prstGeom>
            <a:ln w="4762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群組 67"/>
            <p:cNvGrpSpPr/>
            <p:nvPr/>
          </p:nvGrpSpPr>
          <p:grpSpPr>
            <a:xfrm>
              <a:off x="3059832" y="3140968"/>
              <a:ext cx="1726691" cy="576064"/>
              <a:chOff x="1333141" y="3141762"/>
              <a:chExt cx="1726691" cy="576064"/>
            </a:xfrm>
          </p:grpSpPr>
          <p:cxnSp>
            <p:nvCxnSpPr>
              <p:cNvPr id="18" name="直線單箭頭接點 17"/>
              <p:cNvCxnSpPr/>
              <p:nvPr/>
            </p:nvCxnSpPr>
            <p:spPr>
              <a:xfrm rot="5400000" flipH="1" flipV="1">
                <a:off x="2627784" y="3429000"/>
                <a:ext cx="576064" cy="1588"/>
              </a:xfrm>
              <a:prstGeom prst="straightConnector1">
                <a:avLst/>
              </a:prstGeom>
              <a:ln w="47625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接點 18"/>
              <p:cNvCxnSpPr/>
              <p:nvPr/>
            </p:nvCxnSpPr>
            <p:spPr>
              <a:xfrm>
                <a:off x="1333141" y="3717032"/>
                <a:ext cx="1726691" cy="0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群組 70"/>
            <p:cNvGrpSpPr/>
            <p:nvPr/>
          </p:nvGrpSpPr>
          <p:grpSpPr>
            <a:xfrm>
              <a:off x="4788024" y="3140968"/>
              <a:ext cx="1726691" cy="576064"/>
              <a:chOff x="1333141" y="3141762"/>
              <a:chExt cx="1726691" cy="576064"/>
            </a:xfrm>
          </p:grpSpPr>
          <p:cxnSp>
            <p:nvCxnSpPr>
              <p:cNvPr id="16" name="直線單箭頭接點 15"/>
              <p:cNvCxnSpPr/>
              <p:nvPr/>
            </p:nvCxnSpPr>
            <p:spPr>
              <a:xfrm rot="5400000" flipH="1" flipV="1">
                <a:off x="2627784" y="3429000"/>
                <a:ext cx="576064" cy="1588"/>
              </a:xfrm>
              <a:prstGeom prst="straightConnector1">
                <a:avLst/>
              </a:prstGeom>
              <a:ln w="47625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接點 16"/>
              <p:cNvCxnSpPr/>
              <p:nvPr/>
            </p:nvCxnSpPr>
            <p:spPr>
              <a:xfrm>
                <a:off x="1333141" y="3717032"/>
                <a:ext cx="1726691" cy="0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文字方塊 5"/>
          <p:cNvSpPr txBox="1"/>
          <p:nvPr/>
        </p:nvSpPr>
        <p:spPr>
          <a:xfrm>
            <a:off x="683568" y="5013176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solidFill>
                  <a:srgbClr val="0070C0"/>
                </a:solidFill>
              </a:rPr>
              <a:t>P</a:t>
            </a:r>
            <a:endParaRPr lang="zh-TW" altLang="en-US" sz="3600" dirty="0">
              <a:solidFill>
                <a:srgbClr val="0070C0"/>
              </a:solidFill>
            </a:endParaRPr>
          </a:p>
        </p:txBody>
      </p:sp>
      <p:cxnSp>
        <p:nvCxnSpPr>
          <p:cNvPr id="11" name="直線單箭頭接點 10"/>
          <p:cNvCxnSpPr/>
          <p:nvPr/>
        </p:nvCxnSpPr>
        <p:spPr>
          <a:xfrm rot="5400000" flipH="1" flipV="1">
            <a:off x="5759283" y="3104115"/>
            <a:ext cx="1368152" cy="1698"/>
          </a:xfrm>
          <a:prstGeom prst="straightConnector1">
            <a:avLst/>
          </a:prstGeom>
          <a:ln w="476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4860032" y="1916832"/>
            <a:ext cx="4283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00B050"/>
                </a:solidFill>
              </a:rPr>
              <a:t>Coupon + Terminal  value(S</a:t>
            </a:r>
            <a:r>
              <a:rPr lang="en-US" altLang="zh-TW" sz="2400" baseline="-25000" dirty="0" smtClean="0">
                <a:solidFill>
                  <a:srgbClr val="00B050"/>
                </a:solidFill>
              </a:rPr>
              <a:t>T </a:t>
            </a:r>
            <a:r>
              <a:rPr lang="en-US" altLang="zh-TW" sz="2400" dirty="0" smtClean="0">
                <a:solidFill>
                  <a:srgbClr val="00B050"/>
                </a:solidFill>
              </a:rPr>
              <a:t>,S</a:t>
            </a:r>
            <a:r>
              <a:rPr lang="en-US" altLang="zh-TW" sz="2400" baseline="-25000" dirty="0" smtClean="0">
                <a:solidFill>
                  <a:srgbClr val="00B050"/>
                </a:solidFill>
              </a:rPr>
              <a:t>0</a:t>
            </a:r>
            <a:r>
              <a:rPr lang="en-US" altLang="zh-TW" sz="2400" dirty="0" smtClean="0">
                <a:solidFill>
                  <a:srgbClr val="00B050"/>
                </a:solidFill>
              </a:rPr>
              <a:t>)</a:t>
            </a:r>
            <a:endParaRPr lang="zh-TW" altLang="en-US" sz="2400" dirty="0">
              <a:solidFill>
                <a:srgbClr val="00B05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228184" y="386104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T</a:t>
            </a:r>
            <a:endParaRPr lang="zh-TW" altLang="en-US" sz="24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827584" y="386104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0</a:t>
            </a:r>
            <a:endParaRPr lang="zh-TW" altLang="en-US" sz="2400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2051720" y="2708920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00B050"/>
                </a:solidFill>
              </a:rPr>
              <a:t>Coupon</a:t>
            </a:r>
            <a:endParaRPr lang="zh-TW" altLang="en-US" sz="2800" dirty="0">
              <a:solidFill>
                <a:srgbClr val="00B050"/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3779912" y="2708920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00B050"/>
                </a:solidFill>
              </a:rPr>
              <a:t>Coupon</a:t>
            </a:r>
            <a:endParaRPr lang="zh-TW" altLang="en-US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11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Cont.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Terminal value of reverse exchangeable</a:t>
            </a:r>
          </a:p>
          <a:p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3238500" y="1752600"/>
          <a:ext cx="914400" cy="190500"/>
        </p:xfrm>
        <a:graphic>
          <a:graphicData uri="http://schemas.openxmlformats.org/presentationml/2006/ole">
            <p:oleObj spid="_x0000_s1026" name="Equation" r:id="rId3" imgW="914400" imgH="190080" progId="Equation.DSMT4">
              <p:embed/>
            </p:oleObj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0" y="2492896"/>
          <a:ext cx="6092825" cy="1720850"/>
        </p:xfrm>
        <a:graphic>
          <a:graphicData uri="http://schemas.openxmlformats.org/presentationml/2006/ole">
            <p:oleObj spid="_x0000_s1027" name="Equation" r:id="rId4" imgW="2920680" imgH="825480" progId="Equation.DSMT4">
              <p:embed/>
            </p:oleObj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6156176" y="2708920"/>
          <a:ext cx="2592288" cy="1077314"/>
        </p:xfrm>
        <a:graphic>
          <a:graphicData uri="http://schemas.openxmlformats.org/presentationml/2006/ole">
            <p:oleObj spid="_x0000_s1028" name="Equation" r:id="rId5" imgW="977760" imgH="406080" progId="Equation.DSMT4">
              <p:embed/>
            </p:oleObj>
          </a:graphicData>
        </a:graphic>
      </p:graphicFrame>
      <p:grpSp>
        <p:nvGrpSpPr>
          <p:cNvPr id="30" name="群組 29"/>
          <p:cNvGrpSpPr/>
          <p:nvPr/>
        </p:nvGrpSpPr>
        <p:grpSpPr>
          <a:xfrm>
            <a:off x="539552" y="4221088"/>
            <a:ext cx="7092280" cy="2636912"/>
            <a:chOff x="0" y="4221088"/>
            <a:chExt cx="7092280" cy="2636912"/>
          </a:xfrm>
        </p:grpSpPr>
        <p:cxnSp>
          <p:nvCxnSpPr>
            <p:cNvPr id="10" name="直線單箭頭接點 9"/>
            <p:cNvCxnSpPr/>
            <p:nvPr/>
          </p:nvCxnSpPr>
          <p:spPr>
            <a:xfrm rot="5400000" flipH="1" flipV="1">
              <a:off x="1188418" y="5373216"/>
              <a:ext cx="2159446" cy="794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群組 28"/>
            <p:cNvGrpSpPr/>
            <p:nvPr/>
          </p:nvGrpSpPr>
          <p:grpSpPr>
            <a:xfrm>
              <a:off x="0" y="4221088"/>
              <a:ext cx="7092280" cy="2636912"/>
              <a:chOff x="0" y="4221088"/>
              <a:chExt cx="7092280" cy="2636912"/>
            </a:xfrm>
          </p:grpSpPr>
          <p:cxnSp>
            <p:nvCxnSpPr>
              <p:cNvPr id="8" name="直線單箭頭接點 7"/>
              <p:cNvCxnSpPr/>
              <p:nvPr/>
            </p:nvCxnSpPr>
            <p:spPr>
              <a:xfrm>
                <a:off x="1691680" y="6165304"/>
                <a:ext cx="4392488" cy="1588"/>
              </a:xfrm>
              <a:prstGeom prst="straightConnector1">
                <a:avLst/>
              </a:prstGeom>
              <a:ln w="349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文字方塊 10"/>
              <p:cNvSpPr txBox="1"/>
              <p:nvPr/>
            </p:nvSpPr>
            <p:spPr>
              <a:xfrm>
                <a:off x="0" y="4221088"/>
                <a:ext cx="21237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 smtClean="0"/>
                  <a:t>Terminal   value</a:t>
                </a:r>
                <a:endParaRPr lang="zh-TW" altLang="en-US" sz="2400" dirty="0"/>
              </a:p>
            </p:txBody>
          </p:sp>
          <p:sp>
            <p:nvSpPr>
              <p:cNvPr id="12" name="文字方塊 11"/>
              <p:cNvSpPr txBox="1"/>
              <p:nvPr/>
            </p:nvSpPr>
            <p:spPr>
              <a:xfrm>
                <a:off x="5796136" y="6334780"/>
                <a:ext cx="12961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dirty="0" smtClean="0"/>
                  <a:t>S</a:t>
                </a:r>
                <a:r>
                  <a:rPr lang="en-US" altLang="zh-TW" sz="2800" baseline="-25000" dirty="0" smtClean="0"/>
                  <a:t>T</a:t>
                </a:r>
                <a:endParaRPr lang="zh-TW" altLang="en-US" sz="2800" baseline="-25000" dirty="0"/>
              </a:p>
            </p:txBody>
          </p:sp>
          <p:cxnSp>
            <p:nvCxnSpPr>
              <p:cNvPr id="17" name="直線接點 16"/>
              <p:cNvCxnSpPr/>
              <p:nvPr/>
            </p:nvCxnSpPr>
            <p:spPr>
              <a:xfrm rot="5400000">
                <a:off x="2915816" y="5589240"/>
                <a:ext cx="1152128" cy="0"/>
              </a:xfrm>
              <a:prstGeom prst="line">
                <a:avLst/>
              </a:prstGeom>
              <a:ln w="317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文字方塊 17"/>
              <p:cNvSpPr txBox="1"/>
              <p:nvPr/>
            </p:nvSpPr>
            <p:spPr>
              <a:xfrm>
                <a:off x="3275856" y="6334780"/>
                <a:ext cx="5760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dirty="0" smtClean="0"/>
                  <a:t>S</a:t>
                </a:r>
                <a:r>
                  <a:rPr lang="en-US" altLang="zh-TW" sz="2800" baseline="-25000" dirty="0" smtClean="0"/>
                  <a:t>0</a:t>
                </a:r>
                <a:endParaRPr lang="zh-TW" altLang="en-US" sz="2800" baseline="-25000" dirty="0"/>
              </a:p>
            </p:txBody>
          </p:sp>
          <p:cxnSp>
            <p:nvCxnSpPr>
              <p:cNvPr id="22" name="直線接點 21"/>
              <p:cNvCxnSpPr/>
              <p:nvPr/>
            </p:nvCxnSpPr>
            <p:spPr>
              <a:xfrm flipV="1">
                <a:off x="2267744" y="5013176"/>
                <a:ext cx="1224136" cy="1152128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線接點 23"/>
              <p:cNvCxnSpPr/>
              <p:nvPr/>
            </p:nvCxnSpPr>
            <p:spPr>
              <a:xfrm>
                <a:off x="3491880" y="5013176"/>
                <a:ext cx="2232248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接點 25"/>
              <p:cNvCxnSpPr/>
              <p:nvPr/>
            </p:nvCxnSpPr>
            <p:spPr>
              <a:xfrm rot="10800000">
                <a:off x="2267744" y="5013176"/>
                <a:ext cx="1224136" cy="0"/>
              </a:xfrm>
              <a:prstGeom prst="line">
                <a:avLst/>
              </a:prstGeom>
              <a:ln w="190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文字方塊 26"/>
              <p:cNvSpPr txBox="1"/>
              <p:nvPr/>
            </p:nvSpPr>
            <p:spPr>
              <a:xfrm>
                <a:off x="1835696" y="4797152"/>
                <a:ext cx="5040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 smtClean="0"/>
                  <a:t>F</a:t>
                </a:r>
                <a:endParaRPr lang="zh-TW" altLang="en-US" sz="2400" dirty="0"/>
              </a:p>
            </p:txBody>
          </p:sp>
          <p:sp>
            <p:nvSpPr>
              <p:cNvPr id="28" name="文字方塊 27"/>
              <p:cNvSpPr txBox="1"/>
              <p:nvPr/>
            </p:nvSpPr>
            <p:spPr>
              <a:xfrm>
                <a:off x="1979712" y="6334780"/>
                <a:ext cx="4320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dirty="0" smtClean="0"/>
                  <a:t>0</a:t>
                </a:r>
                <a:endParaRPr lang="zh-TW" altLang="en-US" sz="2800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What if…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971600" y="2420888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/>
              <a:t>花旗銀行</a:t>
            </a:r>
            <a:endParaRPr lang="zh-TW" altLang="en-US" sz="40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6012160" y="2348880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/>
              <a:t>投資人</a:t>
            </a:r>
            <a:endParaRPr lang="zh-TW" altLang="en-US" sz="4000" dirty="0"/>
          </a:p>
        </p:txBody>
      </p:sp>
      <p:cxnSp>
        <p:nvCxnSpPr>
          <p:cNvPr id="9" name="直線單箭頭接點 8"/>
          <p:cNvCxnSpPr/>
          <p:nvPr/>
        </p:nvCxnSpPr>
        <p:spPr>
          <a:xfrm>
            <a:off x="3563888" y="2924944"/>
            <a:ext cx="2160240" cy="1588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rot="10800000">
            <a:off x="3491880" y="2708920"/>
            <a:ext cx="2160240" cy="1588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755576" y="1988840"/>
            <a:ext cx="2664296" cy="17281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5940152" y="1628800"/>
            <a:ext cx="1944216" cy="2304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3851920" y="3068960"/>
            <a:ext cx="1584176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Reverse exchangeable</a:t>
            </a:r>
            <a:endParaRPr lang="zh-TW" alt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4211960" y="2276872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</a:rPr>
              <a:t>cash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grpSp>
        <p:nvGrpSpPr>
          <p:cNvPr id="3" name="群組 21"/>
          <p:cNvGrpSpPr/>
          <p:nvPr/>
        </p:nvGrpSpPr>
        <p:grpSpPr>
          <a:xfrm>
            <a:off x="3419872" y="3717032"/>
            <a:ext cx="2448272" cy="2376263"/>
            <a:chOff x="3419872" y="3717033"/>
            <a:chExt cx="2448272" cy="2376263"/>
          </a:xfrm>
        </p:grpSpPr>
        <p:cxnSp>
          <p:nvCxnSpPr>
            <p:cNvPr id="17" name="直線接點 16"/>
            <p:cNvCxnSpPr>
              <a:endCxn id="18" idx="0"/>
            </p:cNvCxnSpPr>
            <p:nvPr/>
          </p:nvCxnSpPr>
          <p:spPr>
            <a:xfrm rot="5400000">
              <a:off x="4139953" y="4221088"/>
              <a:ext cx="1008112" cy="1"/>
            </a:xfrm>
            <a:prstGeom prst="line">
              <a:avLst/>
            </a:prstGeom>
            <a:ln w="53975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群組 20"/>
            <p:cNvGrpSpPr/>
            <p:nvPr/>
          </p:nvGrpSpPr>
          <p:grpSpPr>
            <a:xfrm>
              <a:off x="3419872" y="4725144"/>
              <a:ext cx="2448272" cy="1368152"/>
              <a:chOff x="3419872" y="4725144"/>
              <a:chExt cx="2448272" cy="1368152"/>
            </a:xfrm>
          </p:grpSpPr>
          <p:sp>
            <p:nvSpPr>
              <p:cNvPr id="18" name="等腰三角形 17"/>
              <p:cNvSpPr/>
              <p:nvPr/>
            </p:nvSpPr>
            <p:spPr>
              <a:xfrm>
                <a:off x="3419872" y="4725144"/>
                <a:ext cx="2448272" cy="1368152"/>
              </a:xfrm>
              <a:prstGeom prst="triangle">
                <a:avLst/>
              </a:prstGeom>
              <a:noFill/>
              <a:ln w="444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" name="文字方塊 19"/>
              <p:cNvSpPr txBox="1"/>
              <p:nvPr/>
            </p:nvSpPr>
            <p:spPr>
              <a:xfrm>
                <a:off x="3923928" y="5445224"/>
                <a:ext cx="15121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3200" dirty="0" smtClean="0">
                    <a:solidFill>
                      <a:srgbClr val="00B050"/>
                    </a:solidFill>
                    <a:latin typeface="標楷體" pitchFamily="65" charset="-120"/>
                    <a:ea typeface="標楷體" pitchFamily="65" charset="-120"/>
                  </a:rPr>
                  <a:t>台積電</a:t>
                </a:r>
                <a:endParaRPr lang="zh-TW" altLang="en-US" sz="3200" dirty="0">
                  <a:solidFill>
                    <a:srgbClr val="00B05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</p:grpSp>
      <p:sp>
        <p:nvSpPr>
          <p:cNvPr id="24" name="文字方塊 23"/>
          <p:cNvSpPr txBox="1"/>
          <p:nvPr/>
        </p:nvSpPr>
        <p:spPr>
          <a:xfrm>
            <a:off x="4716016" y="429309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B050"/>
                </a:solidFill>
              </a:rPr>
              <a:t>Underlying stock</a:t>
            </a:r>
            <a:endParaRPr lang="zh-TW" altLang="en-US" dirty="0">
              <a:solidFill>
                <a:srgbClr val="00B050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331640" y="2852936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台積電</a:t>
            </a:r>
            <a:endParaRPr lang="zh-TW" altLang="en-US" sz="3600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1" name="等腰三角形 20"/>
          <p:cNvSpPr/>
          <p:nvPr/>
        </p:nvSpPr>
        <p:spPr>
          <a:xfrm>
            <a:off x="755576" y="1988840"/>
            <a:ext cx="2808312" cy="1728192"/>
          </a:xfrm>
          <a:prstGeom prst="triangl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手繪多邊形 31"/>
          <p:cNvSpPr/>
          <p:nvPr/>
        </p:nvSpPr>
        <p:spPr>
          <a:xfrm>
            <a:off x="2112579" y="3736428"/>
            <a:ext cx="2554014" cy="995854"/>
          </a:xfrm>
          <a:custGeom>
            <a:avLst/>
            <a:gdLst>
              <a:gd name="connsiteX0" fmla="*/ 0 w 2554014"/>
              <a:gd name="connsiteY0" fmla="*/ 15765 h 995854"/>
              <a:gd name="connsiteX1" fmla="*/ 1182414 w 2554014"/>
              <a:gd name="connsiteY1" fmla="*/ 993227 h 995854"/>
              <a:gd name="connsiteX2" fmla="*/ 2538249 w 2554014"/>
              <a:gd name="connsiteY2" fmla="*/ 0 h 995854"/>
              <a:gd name="connsiteX3" fmla="*/ 2538249 w 2554014"/>
              <a:gd name="connsiteY3" fmla="*/ 0 h 995854"/>
              <a:gd name="connsiteX4" fmla="*/ 2554014 w 2554014"/>
              <a:gd name="connsiteY4" fmla="*/ 0 h 995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4014" h="995854">
                <a:moveTo>
                  <a:pt x="0" y="15765"/>
                </a:moveTo>
                <a:cubicBezTo>
                  <a:pt x="379686" y="505809"/>
                  <a:pt x="759373" y="995854"/>
                  <a:pt x="1182414" y="993227"/>
                </a:cubicBezTo>
                <a:cubicBezTo>
                  <a:pt x="1605455" y="990600"/>
                  <a:pt x="2538249" y="0"/>
                  <a:pt x="2538249" y="0"/>
                </a:cubicBezTo>
                <a:lnTo>
                  <a:pt x="2538249" y="0"/>
                </a:lnTo>
                <a:lnTo>
                  <a:pt x="2554014" y="0"/>
                </a:lnTo>
              </a:path>
            </a:pathLst>
          </a:custGeom>
          <a:ln w="47625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文字方塊 32"/>
          <p:cNvSpPr txBox="1"/>
          <p:nvPr/>
        </p:nvSpPr>
        <p:spPr>
          <a:xfrm>
            <a:off x="2123728" y="486916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B050"/>
                </a:solidFill>
              </a:rPr>
              <a:t>Underlying stock</a:t>
            </a:r>
            <a:endParaRPr lang="zh-TW" altLang="en-US" dirty="0">
              <a:solidFill>
                <a:srgbClr val="00B050"/>
              </a:solidFill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6012160" y="2420888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/>
              <a:t>債權人</a:t>
            </a:r>
            <a:endParaRPr lang="zh-TW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 animBg="1"/>
      <p:bldP spid="24" grpId="0"/>
      <p:bldP spid="19" grpId="0"/>
      <p:bldP spid="21" grpId="0" animBg="1"/>
      <p:bldP spid="32" grpId="0" animBg="1"/>
      <p:bldP spid="33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endParaRPr lang="en-US" altLang="zh-TW" sz="2400" dirty="0" smtClean="0"/>
          </a:p>
          <a:p>
            <a:endParaRPr lang="en-US" altLang="zh-TW" sz="2400" dirty="0" smtClean="0"/>
          </a:p>
          <a:p>
            <a:endParaRPr lang="en-US" altLang="zh-TW" sz="2400" dirty="0" smtClean="0"/>
          </a:p>
          <a:p>
            <a:endParaRPr lang="en-US" altLang="zh-TW" sz="2800" dirty="0" smtClean="0"/>
          </a:p>
          <a:p>
            <a:r>
              <a:rPr lang="zh-TW" altLang="en-US" sz="2800" dirty="0" smtClean="0"/>
              <a:t>考慮到</a:t>
            </a:r>
            <a:r>
              <a:rPr lang="en-US" altLang="zh-TW" sz="2800" dirty="0" smtClean="0"/>
              <a:t>Reverse </a:t>
            </a:r>
            <a:r>
              <a:rPr lang="en-US" altLang="zh-TW" sz="2800" dirty="0" err="1" smtClean="0"/>
              <a:t>Exchangeable的發行公司同時也是</a:t>
            </a:r>
            <a:r>
              <a:rPr lang="en-US" altLang="zh-TW" sz="2800" dirty="0" smtClean="0"/>
              <a:t>    </a:t>
            </a:r>
            <a:r>
              <a:rPr lang="en-US" altLang="zh-TW" sz="2800" dirty="0" err="1" smtClean="0"/>
              <a:t>uderlying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stock的股票發行公司，所以當公司不破產</a:t>
            </a:r>
            <a:r>
              <a:rPr lang="en-US" altLang="zh-TW" sz="2800" dirty="0" smtClean="0"/>
              <a:t>(firm asset value&gt;(1-</a:t>
            </a:r>
            <a:r>
              <a:rPr lang="el-GR" altLang="zh-TW" sz="2800" dirty="0" smtClean="0">
                <a:latin typeface="新細明體"/>
                <a:ea typeface="新細明體"/>
              </a:rPr>
              <a:t>τ</a:t>
            </a:r>
            <a:r>
              <a:rPr lang="en-US" altLang="zh-TW" sz="2800" dirty="0" smtClean="0"/>
              <a:t>)c)</a:t>
            </a:r>
            <a:r>
              <a:rPr lang="en-US" altLang="zh-TW" sz="2800" dirty="0" err="1" smtClean="0"/>
              <a:t>且S</a:t>
            </a:r>
            <a:r>
              <a:rPr lang="en-US" altLang="zh-TW" sz="2800" baseline="-25000" dirty="0" err="1" smtClean="0"/>
              <a:t>T</a:t>
            </a:r>
            <a:r>
              <a:rPr lang="en-US" altLang="zh-TW" sz="2800" dirty="0" smtClean="0"/>
              <a:t>&lt;S</a:t>
            </a:r>
            <a:r>
              <a:rPr lang="en-US" altLang="zh-TW" sz="2800" baseline="-25000" dirty="0" smtClean="0"/>
              <a:t>0</a:t>
            </a:r>
            <a:r>
              <a:rPr lang="en-US" altLang="zh-TW" sz="2800" dirty="0" smtClean="0"/>
              <a:t>時，可能有</a:t>
            </a:r>
          </a:p>
          <a:p>
            <a:pPr>
              <a:buNone/>
            </a:pPr>
            <a:r>
              <a:rPr lang="en-US" altLang="zh-TW" sz="2800" dirty="0" smtClean="0"/>
              <a:t>(1)</a:t>
            </a:r>
            <a:r>
              <a:rPr lang="en-US" altLang="zh-TW" sz="2800" dirty="0" err="1" smtClean="0"/>
              <a:t>發現金</a:t>
            </a:r>
            <a:r>
              <a:rPr lang="en-US" altLang="zh-TW" sz="2800" dirty="0" smtClean="0"/>
              <a:t> (2)</a:t>
            </a:r>
            <a:r>
              <a:rPr lang="en-US" altLang="zh-TW" sz="2800" dirty="0" err="1" smtClean="0"/>
              <a:t>發新股</a:t>
            </a:r>
            <a:r>
              <a:rPr lang="en-US" altLang="zh-TW" sz="2800" dirty="0" smtClean="0"/>
              <a:t> (3)</a:t>
            </a:r>
            <a:r>
              <a:rPr lang="en-US" altLang="zh-TW" sz="2800" dirty="0" err="1" smtClean="0"/>
              <a:t>庫藏股</a:t>
            </a:r>
            <a:r>
              <a:rPr lang="en-US" altLang="zh-TW" sz="2800" dirty="0" smtClean="0"/>
              <a:t>      </a:t>
            </a:r>
            <a:r>
              <a:rPr lang="en-US" altLang="zh-TW" sz="2800" dirty="0" err="1" smtClean="0"/>
              <a:t>等三種delivery方式</a:t>
            </a:r>
            <a:endParaRPr lang="en-US" altLang="zh-TW" sz="2800" dirty="0" smtClean="0"/>
          </a:p>
          <a:p>
            <a:pPr>
              <a:buNone/>
            </a:pPr>
            <a:r>
              <a:rPr lang="en-US" altLang="zh-TW" sz="2400" dirty="0" smtClean="0"/>
              <a:t> </a:t>
            </a:r>
            <a:endParaRPr lang="zh-TW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46848" cy="634082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/>
              <a:t>(1)</a:t>
            </a:r>
            <a:r>
              <a:rPr lang="en-US" altLang="zh-TW" dirty="0" err="1" smtClean="0"/>
              <a:t>發現金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24744"/>
            <a:ext cx="8435280" cy="5400600"/>
          </a:xfrm>
          <a:ln>
            <a:noFill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2400" dirty="0" smtClean="0">
                <a:latin typeface="+mn-ea"/>
              </a:rPr>
              <a:t>Debt</a:t>
            </a:r>
            <a:r>
              <a:rPr lang="en-US" altLang="zh-TW" sz="2400" dirty="0" smtClean="0"/>
              <a:t> value at T=</a:t>
            </a:r>
          </a:p>
          <a:p>
            <a:pPr>
              <a:buNone/>
            </a:pPr>
            <a:r>
              <a:rPr lang="en-US" altLang="zh-TW" sz="2400" dirty="0" smtClean="0"/>
              <a:t>F+C                               , if S</a:t>
            </a:r>
            <a:r>
              <a:rPr lang="en-US" altLang="zh-TW" sz="2400" baseline="-25000" dirty="0" smtClean="0"/>
              <a:t>T </a:t>
            </a:r>
            <a:r>
              <a:rPr lang="en-US" altLang="zh-TW" sz="2400" dirty="0" smtClean="0"/>
              <a:t>≧ S</a:t>
            </a:r>
            <a:r>
              <a:rPr lang="en-US" altLang="zh-TW" sz="2400" baseline="-25000" dirty="0" smtClean="0"/>
              <a:t>0</a:t>
            </a:r>
            <a:r>
              <a:rPr lang="en-US" altLang="zh-TW" sz="2400" dirty="0" smtClean="0"/>
              <a:t> and A</a:t>
            </a:r>
            <a:r>
              <a:rPr lang="en-US" altLang="zh-TW" sz="2400" baseline="-25000" dirty="0" smtClean="0"/>
              <a:t>T </a:t>
            </a:r>
            <a:r>
              <a:rPr lang="en-US" altLang="zh-TW" sz="2400" dirty="0" smtClean="0"/>
              <a:t>≧ (1-</a:t>
            </a:r>
            <a:r>
              <a:rPr lang="el-GR" altLang="zh-TW" sz="2400" dirty="0" smtClean="0"/>
              <a:t>τ</a:t>
            </a:r>
            <a:r>
              <a:rPr lang="en-US" altLang="zh-TW" sz="2400" dirty="0" smtClean="0"/>
              <a:t>)C </a:t>
            </a:r>
          </a:p>
          <a:p>
            <a:pPr>
              <a:buNone/>
            </a:pPr>
            <a:r>
              <a:rPr lang="en-US" altLang="zh-TW" sz="2400" dirty="0" smtClean="0"/>
              <a:t>(F/S</a:t>
            </a:r>
            <a:r>
              <a:rPr lang="en-US" altLang="zh-TW" sz="2400" baseline="-25000" dirty="0" smtClean="0"/>
              <a:t>0</a:t>
            </a:r>
            <a:r>
              <a:rPr lang="en-US" altLang="zh-TW" sz="2400" dirty="0" smtClean="0"/>
              <a:t>)S</a:t>
            </a:r>
            <a:r>
              <a:rPr lang="en-US" altLang="zh-TW" sz="2400" baseline="-25000" dirty="0" smtClean="0"/>
              <a:t>T</a:t>
            </a:r>
            <a:r>
              <a:rPr lang="en-US" altLang="zh-TW" sz="2400" dirty="0" smtClean="0"/>
              <a:t>                         ,if S</a:t>
            </a:r>
            <a:r>
              <a:rPr lang="en-US" altLang="zh-TW" sz="2400" baseline="-25000" dirty="0" smtClean="0"/>
              <a:t>T </a:t>
            </a:r>
            <a:r>
              <a:rPr lang="en-US" altLang="zh-TW" sz="2400" dirty="0" smtClean="0"/>
              <a:t>≦S</a:t>
            </a:r>
            <a:r>
              <a:rPr lang="en-US" altLang="zh-TW" sz="2400" baseline="-25000" dirty="0" smtClean="0"/>
              <a:t>0</a:t>
            </a:r>
            <a:r>
              <a:rPr lang="en-US" altLang="zh-TW" sz="2400" dirty="0" smtClean="0"/>
              <a:t> and A</a:t>
            </a:r>
            <a:r>
              <a:rPr lang="en-US" altLang="zh-TW" sz="2400" baseline="-25000" dirty="0" smtClean="0"/>
              <a:t>T </a:t>
            </a:r>
            <a:r>
              <a:rPr lang="en-US" altLang="zh-TW" sz="2400" dirty="0" smtClean="0"/>
              <a:t>≧(1-</a:t>
            </a:r>
            <a:r>
              <a:rPr lang="el-GR" altLang="zh-TW" sz="2400" dirty="0" smtClean="0"/>
              <a:t> τ</a:t>
            </a:r>
            <a:r>
              <a:rPr lang="en-US" altLang="zh-TW" sz="2400" dirty="0" smtClean="0"/>
              <a:t>)C </a:t>
            </a:r>
          </a:p>
          <a:p>
            <a:pPr>
              <a:buNone/>
            </a:pPr>
            <a:r>
              <a:rPr lang="en-US" altLang="zh-TW" sz="2400" dirty="0" smtClean="0"/>
              <a:t>(1-</a:t>
            </a:r>
            <a:r>
              <a:rPr lang="el-GR" altLang="zh-TW" sz="2400" dirty="0" smtClean="0">
                <a:ea typeface="新細明體"/>
              </a:rPr>
              <a:t>α</a:t>
            </a:r>
            <a:r>
              <a:rPr lang="en-US" altLang="zh-TW" sz="2400" dirty="0" smtClean="0"/>
              <a:t>)A</a:t>
            </a:r>
            <a:r>
              <a:rPr lang="en-US" altLang="zh-TW" sz="2400" baseline="-25000" dirty="0" smtClean="0"/>
              <a:t>T </a:t>
            </a:r>
            <a:r>
              <a:rPr lang="en-US" altLang="zh-TW" sz="2400" dirty="0" smtClean="0"/>
              <a:t>                        , if  A</a:t>
            </a:r>
            <a:r>
              <a:rPr lang="en-US" altLang="zh-TW" sz="2400" baseline="-25000" dirty="0" smtClean="0"/>
              <a:t>T </a:t>
            </a:r>
            <a:r>
              <a:rPr lang="en-US" altLang="zh-TW" sz="2400" dirty="0" smtClean="0"/>
              <a:t>&lt; (1-</a:t>
            </a:r>
            <a:r>
              <a:rPr lang="el-GR" altLang="zh-TW" sz="2400" dirty="0" smtClean="0"/>
              <a:t> τ</a:t>
            </a:r>
            <a:r>
              <a:rPr lang="en-US" altLang="zh-TW" sz="2400" dirty="0" smtClean="0"/>
              <a:t>)C</a:t>
            </a:r>
          </a:p>
          <a:p>
            <a:pPr>
              <a:buNone/>
            </a:pPr>
            <a:r>
              <a:rPr lang="en-US" altLang="zh-TW" sz="2400" dirty="0" smtClean="0"/>
              <a:t>   </a:t>
            </a:r>
          </a:p>
          <a:p>
            <a:pPr>
              <a:buNone/>
            </a:pPr>
            <a:r>
              <a:rPr lang="en-US" altLang="zh-TW" sz="2400" dirty="0" smtClean="0"/>
              <a:t>Equity value at T=</a:t>
            </a:r>
          </a:p>
          <a:p>
            <a:pPr>
              <a:buNone/>
            </a:pPr>
            <a:r>
              <a:rPr lang="en-US" altLang="zh-TW" sz="2400" dirty="0" smtClean="0"/>
              <a:t>A</a:t>
            </a:r>
            <a:r>
              <a:rPr lang="en-US" altLang="zh-TW" sz="2400" baseline="-25000" dirty="0" smtClean="0"/>
              <a:t>T</a:t>
            </a:r>
            <a:r>
              <a:rPr lang="en-US" altLang="zh-TW" sz="2400" dirty="0" smtClean="0"/>
              <a:t>-F-(1-</a:t>
            </a:r>
            <a:r>
              <a:rPr lang="el-GR" altLang="zh-TW" sz="2400" dirty="0" smtClean="0">
                <a:ea typeface="新細明體"/>
              </a:rPr>
              <a:t>τ</a:t>
            </a:r>
            <a:r>
              <a:rPr lang="en-US" altLang="zh-TW" sz="2400" dirty="0" smtClean="0"/>
              <a:t>)C               </a:t>
            </a:r>
            <a:r>
              <a:rPr lang="en-US" altLang="zh-TW" sz="2400" dirty="0" smtClean="0">
                <a:solidFill>
                  <a:schemeClr val="tx2"/>
                </a:solidFill>
              </a:rPr>
              <a:t>(=S</a:t>
            </a:r>
            <a:r>
              <a:rPr lang="en-US" altLang="zh-TW" sz="2400" baseline="-25000" dirty="0" smtClean="0">
                <a:solidFill>
                  <a:schemeClr val="tx2"/>
                </a:solidFill>
              </a:rPr>
              <a:t>T</a:t>
            </a:r>
            <a:r>
              <a:rPr lang="en-US" altLang="zh-TW" sz="2400" dirty="0" smtClean="0">
                <a:solidFill>
                  <a:schemeClr val="tx2"/>
                </a:solidFill>
              </a:rPr>
              <a:t>*Eos)   </a:t>
            </a:r>
            <a:r>
              <a:rPr lang="en-US" altLang="zh-TW" sz="2400" dirty="0" smtClean="0"/>
              <a:t>,if S</a:t>
            </a:r>
            <a:r>
              <a:rPr lang="en-US" altLang="zh-TW" sz="2400" baseline="-25000" dirty="0" smtClean="0"/>
              <a:t>T </a:t>
            </a:r>
            <a:r>
              <a:rPr lang="en-US" altLang="zh-TW" sz="2400" dirty="0" smtClean="0">
                <a:ea typeface="新細明體"/>
              </a:rPr>
              <a:t>≧ S0 and A</a:t>
            </a:r>
            <a:r>
              <a:rPr lang="en-US" altLang="zh-TW" sz="2400" baseline="-25000" dirty="0" smtClean="0">
                <a:ea typeface="新細明體"/>
              </a:rPr>
              <a:t>T</a:t>
            </a:r>
            <a:r>
              <a:rPr lang="en-US" altLang="zh-TW" sz="2400" dirty="0" smtClean="0"/>
              <a:t> ≧ (1-</a:t>
            </a:r>
            <a:r>
              <a:rPr lang="el-GR" altLang="zh-TW" sz="2400" dirty="0" smtClean="0"/>
              <a:t>τ</a:t>
            </a:r>
            <a:r>
              <a:rPr lang="en-US" altLang="zh-TW" sz="2400" dirty="0" smtClean="0"/>
              <a:t>)C </a:t>
            </a:r>
          </a:p>
          <a:p>
            <a:pPr>
              <a:buNone/>
            </a:pPr>
            <a:r>
              <a:rPr lang="en-US" altLang="zh-TW" sz="2400" dirty="0" smtClean="0"/>
              <a:t>A</a:t>
            </a:r>
            <a:r>
              <a:rPr lang="en-US" altLang="zh-TW" sz="2400" baseline="-25000" dirty="0" smtClean="0"/>
              <a:t>T</a:t>
            </a:r>
            <a:r>
              <a:rPr lang="en-US" altLang="zh-TW" sz="2400" dirty="0" smtClean="0"/>
              <a:t>-(F/S</a:t>
            </a:r>
            <a:r>
              <a:rPr lang="en-US" altLang="zh-TW" sz="2400" baseline="-25000" dirty="0" smtClean="0"/>
              <a:t>0</a:t>
            </a:r>
            <a:r>
              <a:rPr lang="en-US" altLang="zh-TW" sz="2400" dirty="0" smtClean="0"/>
              <a:t>)S</a:t>
            </a:r>
            <a:r>
              <a:rPr lang="en-US" altLang="zh-TW" sz="2400" baseline="-25000" dirty="0" smtClean="0"/>
              <a:t>T</a:t>
            </a:r>
            <a:r>
              <a:rPr lang="en-US" altLang="zh-TW" sz="2400" dirty="0" smtClean="0"/>
              <a:t>- (1-</a:t>
            </a:r>
            <a:r>
              <a:rPr lang="el-GR" altLang="zh-TW" sz="2400" dirty="0" smtClean="0"/>
              <a:t>τ</a:t>
            </a:r>
            <a:r>
              <a:rPr lang="en-US" altLang="zh-TW" sz="2400" dirty="0" smtClean="0"/>
              <a:t>)C </a:t>
            </a:r>
            <a:r>
              <a:rPr lang="en-US" altLang="zh-TW" sz="2400" dirty="0" smtClean="0">
                <a:solidFill>
                  <a:schemeClr val="tx2"/>
                </a:solidFill>
              </a:rPr>
              <a:t>(=S</a:t>
            </a:r>
            <a:r>
              <a:rPr lang="en-US" altLang="zh-TW" sz="2400" baseline="-25000" dirty="0" smtClean="0">
                <a:solidFill>
                  <a:schemeClr val="tx2"/>
                </a:solidFill>
              </a:rPr>
              <a:t>T</a:t>
            </a:r>
            <a:r>
              <a:rPr lang="en-US" altLang="zh-TW" sz="2400" dirty="0" smtClean="0">
                <a:solidFill>
                  <a:schemeClr val="tx2"/>
                </a:solidFill>
              </a:rPr>
              <a:t>*Eos)    </a:t>
            </a:r>
            <a:r>
              <a:rPr lang="en-US" altLang="zh-TW" sz="2400" dirty="0" smtClean="0"/>
              <a:t>,if S</a:t>
            </a:r>
            <a:r>
              <a:rPr lang="en-US" altLang="zh-TW" sz="2400" baseline="-25000" dirty="0" smtClean="0"/>
              <a:t>T </a:t>
            </a:r>
            <a:r>
              <a:rPr lang="en-US" altLang="zh-TW" sz="2400" dirty="0" smtClean="0">
                <a:ea typeface="新細明體"/>
              </a:rPr>
              <a:t>≦S0 and A</a:t>
            </a:r>
            <a:r>
              <a:rPr lang="en-US" altLang="zh-TW" sz="2400" baseline="-25000" dirty="0" smtClean="0">
                <a:ea typeface="新細明體"/>
              </a:rPr>
              <a:t>T </a:t>
            </a:r>
            <a:r>
              <a:rPr lang="en-US" altLang="zh-TW" sz="2400" dirty="0" smtClean="0"/>
              <a:t>≧(1-</a:t>
            </a:r>
            <a:r>
              <a:rPr lang="el-GR" altLang="zh-TW" sz="2400" dirty="0" smtClean="0"/>
              <a:t> τ</a:t>
            </a:r>
            <a:r>
              <a:rPr lang="en-US" altLang="zh-TW" sz="2400" dirty="0" smtClean="0"/>
              <a:t>)C </a:t>
            </a:r>
          </a:p>
          <a:p>
            <a:pPr>
              <a:buNone/>
            </a:pPr>
            <a:r>
              <a:rPr lang="en-US" altLang="zh-TW" sz="2400" dirty="0" smtClean="0"/>
              <a:t>0                                                    ,if A</a:t>
            </a:r>
            <a:r>
              <a:rPr lang="en-US" altLang="zh-TW" sz="2400" baseline="-25000" dirty="0" smtClean="0"/>
              <a:t>T </a:t>
            </a:r>
            <a:r>
              <a:rPr lang="en-US" altLang="zh-TW" sz="2400" dirty="0" smtClean="0">
                <a:ea typeface="新細明體"/>
              </a:rPr>
              <a:t>&lt; </a:t>
            </a:r>
            <a:r>
              <a:rPr lang="en-US" altLang="zh-TW" sz="2400" dirty="0" smtClean="0"/>
              <a:t>(1-</a:t>
            </a:r>
            <a:r>
              <a:rPr lang="el-GR" altLang="zh-TW" sz="2400" dirty="0" smtClean="0"/>
              <a:t> τ</a:t>
            </a:r>
            <a:r>
              <a:rPr lang="en-US" altLang="zh-TW" sz="2400" dirty="0" smtClean="0"/>
              <a:t>)C </a:t>
            </a:r>
          </a:p>
          <a:p>
            <a:pPr>
              <a:buNone/>
            </a:pPr>
            <a:endParaRPr lang="en-US" altLang="zh-TW" sz="2400" dirty="0" smtClean="0"/>
          </a:p>
          <a:p>
            <a:pPr>
              <a:buNone/>
            </a:pPr>
            <a:r>
              <a:rPr lang="en-US" altLang="zh-TW" sz="2400" dirty="0" smtClean="0"/>
              <a:t>When  S</a:t>
            </a:r>
            <a:r>
              <a:rPr lang="en-US" altLang="zh-TW" sz="2400" baseline="-25000" dirty="0" smtClean="0"/>
              <a:t>T</a:t>
            </a:r>
            <a:r>
              <a:rPr lang="en-US" altLang="zh-TW" sz="2400" dirty="0" smtClean="0"/>
              <a:t>=S</a:t>
            </a:r>
            <a:r>
              <a:rPr lang="en-US" altLang="zh-TW" sz="2400" baseline="-25000" dirty="0" smtClean="0"/>
              <a:t>0</a:t>
            </a:r>
            <a:r>
              <a:rPr lang="en-US" altLang="zh-TW" sz="2400" dirty="0" smtClean="0"/>
              <a:t>,     A</a:t>
            </a:r>
            <a:r>
              <a:rPr lang="en-US" altLang="zh-TW" sz="2400" baseline="-25000" dirty="0" smtClean="0"/>
              <a:t>T</a:t>
            </a:r>
            <a:r>
              <a:rPr lang="en-US" altLang="zh-TW" sz="2400" dirty="0" smtClean="0"/>
              <a:t>-F-(1-</a:t>
            </a:r>
            <a:r>
              <a:rPr lang="el-GR" altLang="zh-TW" sz="2400" dirty="0" smtClean="0"/>
              <a:t>τ</a:t>
            </a:r>
            <a:r>
              <a:rPr lang="en-US" altLang="zh-TW" sz="2400" dirty="0" smtClean="0"/>
              <a:t>)C= S</a:t>
            </a:r>
            <a:r>
              <a:rPr lang="en-US" altLang="zh-TW" sz="2400" baseline="-25000" dirty="0" smtClean="0"/>
              <a:t>0</a:t>
            </a:r>
            <a:r>
              <a:rPr lang="en-US" altLang="zh-TW" sz="2400" dirty="0" smtClean="0"/>
              <a:t>*Eos                 =&gt;A</a:t>
            </a:r>
            <a:r>
              <a:rPr lang="en-US" altLang="zh-TW" sz="2400" baseline="-25000" dirty="0" smtClean="0"/>
              <a:t>T </a:t>
            </a:r>
            <a:r>
              <a:rPr lang="en-US" altLang="zh-TW" sz="2400" dirty="0" smtClean="0"/>
              <a:t>=F +(1-</a:t>
            </a:r>
            <a:r>
              <a:rPr lang="el-GR" altLang="zh-TW" sz="2400" dirty="0" smtClean="0"/>
              <a:t>τ</a:t>
            </a:r>
            <a:r>
              <a:rPr lang="en-US" altLang="zh-TW" sz="2400" dirty="0" smtClean="0"/>
              <a:t>)C+S</a:t>
            </a:r>
            <a:r>
              <a:rPr lang="en-US" altLang="zh-TW" sz="2400" baseline="-25000" dirty="0" smtClean="0"/>
              <a:t>0</a:t>
            </a:r>
            <a:r>
              <a:rPr lang="en-US" altLang="zh-TW" sz="2400" dirty="0" smtClean="0"/>
              <a:t>*Eos </a:t>
            </a:r>
          </a:p>
          <a:p>
            <a:pPr>
              <a:buNone/>
            </a:pPr>
            <a:r>
              <a:rPr lang="en-US" altLang="zh-TW" sz="2400" dirty="0" smtClean="0"/>
              <a:t>                            A</a:t>
            </a:r>
            <a:r>
              <a:rPr lang="en-US" altLang="zh-TW" sz="2400" baseline="-25000" dirty="0" smtClean="0"/>
              <a:t>T</a:t>
            </a:r>
            <a:r>
              <a:rPr lang="en-US" altLang="zh-TW" sz="2400" dirty="0" smtClean="0"/>
              <a:t>-(F/S</a:t>
            </a:r>
            <a:r>
              <a:rPr lang="en-US" altLang="zh-TW" sz="2400" baseline="-25000" dirty="0" smtClean="0"/>
              <a:t>0</a:t>
            </a:r>
            <a:r>
              <a:rPr lang="en-US" altLang="zh-TW" sz="2400" dirty="0" smtClean="0"/>
              <a:t>)S</a:t>
            </a:r>
            <a:r>
              <a:rPr lang="en-US" altLang="zh-TW" sz="2400" baseline="-25000" dirty="0" smtClean="0"/>
              <a:t>0</a:t>
            </a:r>
            <a:r>
              <a:rPr lang="en-US" altLang="zh-TW" sz="2400" dirty="0" smtClean="0"/>
              <a:t>-(1-</a:t>
            </a:r>
            <a:r>
              <a:rPr lang="el-GR" altLang="zh-TW" sz="2400" dirty="0" smtClean="0"/>
              <a:t>τ</a:t>
            </a:r>
            <a:r>
              <a:rPr lang="en-US" altLang="zh-TW" sz="2400" dirty="0" smtClean="0"/>
              <a:t>)C= S</a:t>
            </a:r>
            <a:r>
              <a:rPr lang="en-US" altLang="zh-TW" sz="2400" baseline="-25000" dirty="0" smtClean="0"/>
              <a:t>0</a:t>
            </a:r>
            <a:r>
              <a:rPr lang="en-US" altLang="zh-TW" sz="2400" dirty="0" smtClean="0"/>
              <a:t>*Eos     </a:t>
            </a:r>
            <a:endParaRPr lang="zh-TW" altLang="en-US" sz="2400" dirty="0"/>
          </a:p>
        </p:txBody>
      </p:sp>
      <p:sp>
        <p:nvSpPr>
          <p:cNvPr id="5" name="左大括弧 4"/>
          <p:cNvSpPr/>
          <p:nvPr/>
        </p:nvSpPr>
        <p:spPr>
          <a:xfrm>
            <a:off x="395536" y="1700808"/>
            <a:ext cx="144016" cy="1080120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左大括弧 5"/>
          <p:cNvSpPr/>
          <p:nvPr/>
        </p:nvSpPr>
        <p:spPr>
          <a:xfrm>
            <a:off x="395536" y="3933056"/>
            <a:ext cx="144016" cy="1080120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左大括弧 6"/>
          <p:cNvSpPr/>
          <p:nvPr/>
        </p:nvSpPr>
        <p:spPr>
          <a:xfrm>
            <a:off x="2195736" y="5661248"/>
            <a:ext cx="216024" cy="64807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6372200" y="47667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grpSp>
        <p:nvGrpSpPr>
          <p:cNvPr id="14" name="群組 13"/>
          <p:cNvGrpSpPr/>
          <p:nvPr/>
        </p:nvGrpSpPr>
        <p:grpSpPr>
          <a:xfrm>
            <a:off x="3419872" y="1484784"/>
            <a:ext cx="5328592" cy="3125961"/>
            <a:chOff x="3419872" y="1556792"/>
            <a:chExt cx="5328592" cy="3125961"/>
          </a:xfrm>
        </p:grpSpPr>
        <p:sp>
          <p:nvSpPr>
            <p:cNvPr id="9" name="文字方塊 8"/>
            <p:cNvSpPr txBox="1"/>
            <p:nvPr/>
          </p:nvSpPr>
          <p:spPr>
            <a:xfrm>
              <a:off x="3491880" y="1556792"/>
              <a:ext cx="316835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sz="2400" dirty="0" smtClean="0"/>
                <a:t>A</a:t>
              </a:r>
              <a:r>
                <a:rPr lang="en-US" altLang="zh-TW" sz="2400" baseline="-25000" dirty="0" smtClean="0"/>
                <a:t>T </a:t>
              </a:r>
              <a:r>
                <a:rPr lang="en-US" altLang="zh-TW" sz="2400" dirty="0" smtClean="0">
                  <a:latin typeface="新細明體"/>
                  <a:ea typeface="新細明體"/>
                </a:rPr>
                <a:t>≧ </a:t>
              </a:r>
              <a:r>
                <a:rPr lang="en-US" altLang="zh-TW" sz="2400" dirty="0" smtClean="0"/>
                <a:t>F +(1-</a:t>
              </a:r>
              <a:r>
                <a:rPr lang="el-GR" altLang="zh-TW" sz="2400" dirty="0" smtClean="0"/>
                <a:t>τ</a:t>
              </a:r>
              <a:r>
                <a:rPr lang="en-US" altLang="zh-TW" sz="2400" dirty="0" smtClean="0"/>
                <a:t>)C+S</a:t>
              </a:r>
              <a:r>
                <a:rPr lang="en-US" altLang="zh-TW" sz="2400" baseline="-25000" dirty="0" smtClean="0"/>
                <a:t>0</a:t>
              </a:r>
              <a:r>
                <a:rPr lang="en-US" altLang="zh-TW" sz="2400" dirty="0" smtClean="0"/>
                <a:t>*Eos</a:t>
              </a:r>
              <a:endParaRPr lang="zh-TW" altLang="en-US" sz="2400" dirty="0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4427984" y="3789040"/>
              <a:ext cx="316835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sz="2400" dirty="0" smtClean="0"/>
                <a:t>A</a:t>
              </a:r>
              <a:r>
                <a:rPr lang="en-US" altLang="zh-TW" sz="2400" baseline="-25000" dirty="0" smtClean="0"/>
                <a:t>T </a:t>
              </a:r>
              <a:r>
                <a:rPr lang="en-US" altLang="zh-TW" sz="2400" dirty="0" smtClean="0">
                  <a:latin typeface="新細明體"/>
                  <a:ea typeface="新細明體"/>
                </a:rPr>
                <a:t>≧ </a:t>
              </a:r>
              <a:r>
                <a:rPr lang="en-US" altLang="zh-TW" sz="2400" dirty="0" smtClean="0"/>
                <a:t>F +(1-</a:t>
              </a:r>
              <a:r>
                <a:rPr lang="el-GR" altLang="zh-TW" sz="2400" dirty="0" smtClean="0"/>
                <a:t>τ</a:t>
              </a:r>
              <a:r>
                <a:rPr lang="en-US" altLang="zh-TW" sz="2400" dirty="0" smtClean="0"/>
                <a:t>)C+S</a:t>
              </a:r>
              <a:r>
                <a:rPr lang="en-US" altLang="zh-TW" sz="2400" baseline="-25000" dirty="0" smtClean="0"/>
                <a:t>0</a:t>
              </a:r>
              <a:r>
                <a:rPr lang="en-US" altLang="zh-TW" sz="2400" dirty="0" smtClean="0"/>
                <a:t>*Eos</a:t>
              </a:r>
              <a:endParaRPr lang="zh-TW" altLang="en-US" sz="2400" dirty="0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4427984" y="4221088"/>
              <a:ext cx="432048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sz="2400" dirty="0" smtClean="0"/>
                <a:t>(1-</a:t>
              </a:r>
              <a:r>
                <a:rPr lang="el-GR" altLang="zh-TW" sz="2400" dirty="0" smtClean="0"/>
                <a:t> τ</a:t>
              </a:r>
              <a:r>
                <a:rPr lang="en-US" altLang="zh-TW" sz="2400" dirty="0" smtClean="0"/>
                <a:t>)C ≦ A</a:t>
              </a:r>
              <a:r>
                <a:rPr lang="en-US" altLang="zh-TW" sz="2400" baseline="-25000" dirty="0" smtClean="0"/>
                <a:t>T </a:t>
              </a:r>
              <a:r>
                <a:rPr lang="en-US" altLang="zh-TW" sz="2400" dirty="0" smtClean="0">
                  <a:latin typeface="新細明體"/>
                  <a:ea typeface="新細明體"/>
                </a:rPr>
                <a:t>&lt; </a:t>
              </a:r>
              <a:r>
                <a:rPr lang="en-US" altLang="zh-TW" sz="2400" dirty="0" smtClean="0"/>
                <a:t>F +(1-</a:t>
              </a:r>
              <a:r>
                <a:rPr lang="el-GR" altLang="zh-TW" sz="2400" dirty="0" smtClean="0"/>
                <a:t>τ</a:t>
              </a:r>
              <a:r>
                <a:rPr lang="en-US" altLang="zh-TW" sz="2400" dirty="0" smtClean="0"/>
                <a:t>)C+S</a:t>
              </a:r>
              <a:r>
                <a:rPr lang="en-US" altLang="zh-TW" sz="2400" baseline="-25000" dirty="0" smtClean="0"/>
                <a:t>0</a:t>
              </a:r>
              <a:r>
                <a:rPr lang="en-US" altLang="zh-TW" sz="2400" dirty="0" smtClean="0"/>
                <a:t>*Eos</a:t>
              </a:r>
              <a:endParaRPr lang="zh-TW" altLang="en-US" sz="2400" dirty="0"/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3419872" y="1988840"/>
              <a:ext cx="424847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sz="2400" dirty="0" smtClean="0"/>
                <a:t>(1-</a:t>
              </a:r>
              <a:r>
                <a:rPr lang="el-GR" altLang="zh-TW" sz="2400" dirty="0" smtClean="0"/>
                <a:t> τ</a:t>
              </a:r>
              <a:r>
                <a:rPr lang="en-US" altLang="zh-TW" sz="2400" dirty="0" smtClean="0"/>
                <a:t>)C ≦  A</a:t>
              </a:r>
              <a:r>
                <a:rPr lang="en-US" altLang="zh-TW" sz="2400" baseline="-25000" dirty="0" smtClean="0"/>
                <a:t>T </a:t>
              </a:r>
              <a:r>
                <a:rPr lang="en-US" altLang="zh-TW" sz="2400" dirty="0" smtClean="0">
                  <a:latin typeface="新細明體"/>
                  <a:ea typeface="新細明體"/>
                </a:rPr>
                <a:t>&lt; </a:t>
              </a:r>
              <a:r>
                <a:rPr lang="en-US" altLang="zh-TW" sz="2400" dirty="0" smtClean="0"/>
                <a:t>F +(1-</a:t>
              </a:r>
              <a:r>
                <a:rPr lang="el-GR" altLang="zh-TW" sz="2400" dirty="0" smtClean="0"/>
                <a:t>τ</a:t>
              </a:r>
              <a:r>
                <a:rPr lang="en-US" altLang="zh-TW" sz="2400" dirty="0" smtClean="0"/>
                <a:t>)C+S</a:t>
              </a:r>
              <a:r>
                <a:rPr lang="en-US" altLang="zh-TW" sz="2400" baseline="-25000" dirty="0" smtClean="0"/>
                <a:t>0</a:t>
              </a:r>
              <a:r>
                <a:rPr lang="en-US" altLang="zh-TW" sz="2400" dirty="0" smtClean="0"/>
                <a:t>*Eos</a:t>
              </a:r>
              <a:endParaRPr lang="zh-TW" altLang="en-US" sz="2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/>
              <a:t>(2)</a:t>
            </a:r>
            <a:r>
              <a:rPr lang="en-US" altLang="zh-TW" dirty="0" err="1" smtClean="0"/>
              <a:t>發新股</a:t>
            </a: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0" y="1124744"/>
            <a:ext cx="9144000" cy="573325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Debt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value at T=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F+C                               , if S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≧ S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A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≧ (1-</a:t>
            </a:r>
            <a:r>
              <a:rPr kumimoji="0" lang="el-GR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)C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(F/S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)S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,if S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≦S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A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≧(1-</a:t>
            </a:r>
            <a:r>
              <a:rPr kumimoji="0" lang="el-GR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τ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)C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(1-</a:t>
            </a:r>
            <a:r>
              <a:rPr kumimoji="0" lang="el-GR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新細明體"/>
                <a:cs typeface="+mn-cs"/>
              </a:rPr>
              <a:t>α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)A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, if  A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 (1-</a:t>
            </a:r>
            <a:r>
              <a:rPr kumimoji="0" lang="el-GR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τ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)C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Equity value at T=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F-(1-</a:t>
            </a:r>
            <a:r>
              <a:rPr kumimoji="0" lang="el-GR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新細明體"/>
                <a:cs typeface="+mn-cs"/>
              </a:rPr>
              <a:t>τ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)C                             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(=S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*Eos) 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,if S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新細明體"/>
                <a:cs typeface="+mn-cs"/>
              </a:rPr>
              <a:t>≧ S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新細明體"/>
                <a:cs typeface="+mn-cs"/>
              </a:rPr>
              <a:t>0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新細明體"/>
                <a:cs typeface="+mn-cs"/>
              </a:rPr>
              <a:t> and A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新細明體"/>
                <a:cs typeface="+mn-cs"/>
              </a:rPr>
              <a:t>T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≧ (1-</a:t>
            </a:r>
            <a:r>
              <a:rPr kumimoji="0" lang="el-GR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)C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(A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(1-</a:t>
            </a:r>
            <a:r>
              <a:rPr kumimoji="0" lang="el-GR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)C)/(Eos+ F/S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)*Eos 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(=S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*Eos)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,if S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新細明體"/>
                <a:cs typeface="+mn-cs"/>
              </a:rPr>
              <a:t>≦S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新細明體"/>
                <a:cs typeface="+mn-cs"/>
              </a:rPr>
              <a:t>0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新細明體"/>
                <a:cs typeface="+mn-cs"/>
              </a:rPr>
              <a:t> and A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新細明體"/>
                <a:cs typeface="+mn-cs"/>
              </a:rPr>
              <a:t>T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≧(1-</a:t>
            </a:r>
            <a:r>
              <a:rPr kumimoji="0" lang="el-GR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τ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)C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                                                                     ,if A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新細明體"/>
                <a:cs typeface="+mn-cs"/>
              </a:rPr>
              <a:t>&lt;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(1-</a:t>
            </a:r>
            <a:r>
              <a:rPr kumimoji="0" lang="el-GR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τ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)C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When  S</a:t>
            </a:r>
            <a:r>
              <a:rPr kumimoji="0" lang="en-US" altLang="zh-TW" sz="2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=S</a:t>
            </a:r>
            <a:r>
              <a:rPr kumimoji="0" lang="en-US" altLang="zh-TW" sz="2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</a:t>
            </a: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    A</a:t>
            </a:r>
            <a:r>
              <a:rPr kumimoji="0" lang="en-US" altLang="zh-TW" sz="2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 </a:t>
            </a: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F - (1-</a:t>
            </a:r>
            <a:r>
              <a:rPr kumimoji="0" lang="el-GR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</a:t>
            </a: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)C= S</a:t>
            </a:r>
            <a:r>
              <a:rPr kumimoji="0" lang="en-US" altLang="zh-TW" sz="2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</a:t>
            </a: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*Eos                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=&gt;A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=F+(1-</a:t>
            </a:r>
            <a:r>
              <a:rPr kumimoji="0" lang="el-GR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)C+S</a:t>
            </a:r>
            <a:r>
              <a:rPr kumimoji="0" lang="en-US" altLang="zh-TW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*Eos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1619672" y="5907797"/>
          <a:ext cx="3014436" cy="950203"/>
        </p:xfrm>
        <a:graphic>
          <a:graphicData uri="http://schemas.openxmlformats.org/presentationml/2006/ole">
            <p:oleObj spid="_x0000_s29699" name="Equation" r:id="rId3" imgW="1168200" imgH="368280" progId="Equation.DSMT4">
              <p:embed/>
            </p:oleObj>
          </a:graphicData>
        </a:graphic>
      </p:graphicFrame>
      <p:grpSp>
        <p:nvGrpSpPr>
          <p:cNvPr id="12" name="群組 11"/>
          <p:cNvGrpSpPr/>
          <p:nvPr/>
        </p:nvGrpSpPr>
        <p:grpSpPr>
          <a:xfrm>
            <a:off x="2987824" y="1556792"/>
            <a:ext cx="6336704" cy="3125961"/>
            <a:chOff x="2987824" y="1556792"/>
            <a:chExt cx="6336704" cy="3125961"/>
          </a:xfrm>
        </p:grpSpPr>
        <p:sp>
          <p:nvSpPr>
            <p:cNvPr id="8" name="文字方塊 7"/>
            <p:cNvSpPr txBox="1"/>
            <p:nvPr/>
          </p:nvSpPr>
          <p:spPr>
            <a:xfrm>
              <a:off x="2987824" y="1556792"/>
              <a:ext cx="316835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sz="2400" dirty="0" smtClean="0"/>
                <a:t>A</a:t>
              </a:r>
              <a:r>
                <a:rPr lang="en-US" altLang="zh-TW" sz="2400" baseline="-25000" dirty="0" smtClean="0"/>
                <a:t>T </a:t>
              </a:r>
              <a:r>
                <a:rPr lang="en-US" altLang="zh-TW" sz="2400" dirty="0" smtClean="0">
                  <a:latin typeface="新細明體"/>
                  <a:ea typeface="新細明體"/>
                </a:rPr>
                <a:t>≧ </a:t>
              </a:r>
              <a:r>
                <a:rPr lang="en-US" altLang="zh-TW" sz="2400" dirty="0" smtClean="0"/>
                <a:t>F +(1-</a:t>
              </a:r>
              <a:r>
                <a:rPr lang="el-GR" altLang="zh-TW" sz="2400" dirty="0" smtClean="0"/>
                <a:t>τ</a:t>
              </a:r>
              <a:r>
                <a:rPr lang="en-US" altLang="zh-TW" sz="2400" dirty="0" smtClean="0"/>
                <a:t>)C+S</a:t>
              </a:r>
              <a:r>
                <a:rPr lang="en-US" altLang="zh-TW" sz="2400" baseline="-25000" dirty="0" smtClean="0"/>
                <a:t>0</a:t>
              </a:r>
              <a:r>
                <a:rPr lang="en-US" altLang="zh-TW" sz="2400" dirty="0" smtClean="0"/>
                <a:t>*Eos</a:t>
              </a:r>
              <a:endParaRPr lang="zh-TW" altLang="en-US" sz="2400" dirty="0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5076056" y="3717032"/>
              <a:ext cx="316835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sz="2400" dirty="0" smtClean="0"/>
                <a:t>A</a:t>
              </a:r>
              <a:r>
                <a:rPr lang="en-US" altLang="zh-TW" sz="2400" baseline="-25000" dirty="0" smtClean="0"/>
                <a:t>T </a:t>
              </a:r>
              <a:r>
                <a:rPr lang="en-US" altLang="zh-TW" sz="2400" dirty="0" smtClean="0">
                  <a:latin typeface="新細明體"/>
                  <a:ea typeface="新細明體"/>
                </a:rPr>
                <a:t>≧ </a:t>
              </a:r>
              <a:r>
                <a:rPr lang="en-US" altLang="zh-TW" sz="2400" dirty="0" smtClean="0"/>
                <a:t>F +(1-</a:t>
              </a:r>
              <a:r>
                <a:rPr lang="el-GR" altLang="zh-TW" sz="2400" dirty="0" smtClean="0"/>
                <a:t>τ</a:t>
              </a:r>
              <a:r>
                <a:rPr lang="en-US" altLang="zh-TW" sz="2400" dirty="0" smtClean="0"/>
                <a:t>)C+S</a:t>
              </a:r>
              <a:r>
                <a:rPr lang="en-US" altLang="zh-TW" sz="2400" baseline="-25000" dirty="0" smtClean="0"/>
                <a:t>0</a:t>
              </a:r>
              <a:r>
                <a:rPr lang="en-US" altLang="zh-TW" sz="2400" dirty="0" smtClean="0"/>
                <a:t>*Eos</a:t>
              </a:r>
              <a:endParaRPr lang="zh-TW" altLang="en-US" sz="2400" dirty="0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5076056" y="4221088"/>
              <a:ext cx="424847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sz="2400" dirty="0" smtClean="0"/>
                <a:t>(1-</a:t>
              </a:r>
              <a:r>
                <a:rPr lang="el-GR" altLang="zh-TW" sz="2400" dirty="0" smtClean="0"/>
                <a:t> τ</a:t>
              </a:r>
              <a:r>
                <a:rPr lang="en-US" altLang="zh-TW" sz="2400" dirty="0" smtClean="0"/>
                <a:t>)C ≦ A</a:t>
              </a:r>
              <a:r>
                <a:rPr lang="en-US" altLang="zh-TW" sz="2400" baseline="-25000" dirty="0" smtClean="0"/>
                <a:t>T </a:t>
              </a:r>
              <a:r>
                <a:rPr lang="en-US" altLang="zh-TW" sz="2400" dirty="0" smtClean="0">
                  <a:latin typeface="新細明體"/>
                  <a:ea typeface="新細明體"/>
                </a:rPr>
                <a:t>&lt; </a:t>
              </a:r>
              <a:r>
                <a:rPr lang="en-US" altLang="zh-TW" sz="2400" dirty="0" smtClean="0"/>
                <a:t>F +(1-</a:t>
              </a:r>
              <a:r>
                <a:rPr lang="el-GR" altLang="zh-TW" sz="2400" dirty="0" smtClean="0"/>
                <a:t>τ</a:t>
              </a:r>
              <a:r>
                <a:rPr lang="en-US" altLang="zh-TW" sz="2400" dirty="0" smtClean="0"/>
                <a:t>)C+S</a:t>
              </a:r>
              <a:r>
                <a:rPr lang="en-US" altLang="zh-TW" sz="2400" baseline="-25000" dirty="0" smtClean="0"/>
                <a:t>0</a:t>
              </a:r>
              <a:r>
                <a:rPr lang="en-US" altLang="zh-TW" sz="2400" dirty="0" smtClean="0"/>
                <a:t>*Eos</a:t>
              </a:r>
              <a:endParaRPr lang="zh-TW" altLang="en-US" sz="2400" dirty="0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2987824" y="1988840"/>
              <a:ext cx="424847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sz="2400" dirty="0" smtClean="0"/>
                <a:t>(1-</a:t>
              </a:r>
              <a:r>
                <a:rPr lang="el-GR" altLang="zh-TW" sz="2400" dirty="0" smtClean="0"/>
                <a:t> τ</a:t>
              </a:r>
              <a:r>
                <a:rPr lang="en-US" altLang="zh-TW" sz="2400" dirty="0" smtClean="0"/>
                <a:t>)C ≦  A</a:t>
              </a:r>
              <a:r>
                <a:rPr lang="en-US" altLang="zh-TW" sz="2400" baseline="-25000" dirty="0" smtClean="0"/>
                <a:t>T </a:t>
              </a:r>
              <a:r>
                <a:rPr lang="en-US" altLang="zh-TW" sz="2400" dirty="0" smtClean="0">
                  <a:latin typeface="新細明體"/>
                  <a:ea typeface="新細明體"/>
                </a:rPr>
                <a:t>&lt; </a:t>
              </a:r>
              <a:r>
                <a:rPr lang="en-US" altLang="zh-TW" sz="2400" dirty="0" smtClean="0"/>
                <a:t>F +(1-</a:t>
              </a:r>
              <a:r>
                <a:rPr lang="el-GR" altLang="zh-TW" sz="2400" dirty="0" smtClean="0"/>
                <a:t>τ</a:t>
              </a:r>
              <a:r>
                <a:rPr lang="en-US" altLang="zh-TW" sz="2400" dirty="0" smtClean="0"/>
                <a:t>)C+S</a:t>
              </a:r>
              <a:r>
                <a:rPr lang="en-US" altLang="zh-TW" sz="2400" baseline="-25000" dirty="0" smtClean="0"/>
                <a:t>0</a:t>
              </a:r>
              <a:r>
                <a:rPr lang="en-US" altLang="zh-TW" sz="2400" dirty="0" smtClean="0"/>
                <a:t>*Eos</a:t>
              </a:r>
              <a:endParaRPr lang="zh-TW" altLang="en-US" sz="2400" dirty="0"/>
            </a:p>
          </p:txBody>
        </p:sp>
      </p:grpSp>
      <p:sp>
        <p:nvSpPr>
          <p:cNvPr id="13" name="左大括弧 12"/>
          <p:cNvSpPr/>
          <p:nvPr/>
        </p:nvSpPr>
        <p:spPr>
          <a:xfrm>
            <a:off x="-72008" y="1700808"/>
            <a:ext cx="144016" cy="1080120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左大括弧 14"/>
          <p:cNvSpPr/>
          <p:nvPr/>
        </p:nvSpPr>
        <p:spPr>
          <a:xfrm>
            <a:off x="-72008" y="3933056"/>
            <a:ext cx="144016" cy="1080120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4522</TotalTime>
  <Words>853</Words>
  <Application>Microsoft Office PowerPoint</Application>
  <PresentationFormat>如螢幕大小 (4:3)</PresentationFormat>
  <Paragraphs>225</Paragraphs>
  <Slides>19</Slides>
  <Notes>4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19</vt:i4>
      </vt:variant>
    </vt:vector>
  </HeadingPairs>
  <TitlesOfParts>
    <vt:vector size="22" baseType="lpstr">
      <vt:lpstr>Office 佈景主題</vt:lpstr>
      <vt:lpstr>Equation</vt:lpstr>
      <vt:lpstr>MathType 6.0 Equation</vt:lpstr>
      <vt:lpstr>論文進度報告</vt:lpstr>
      <vt:lpstr>Straight bond </vt:lpstr>
      <vt:lpstr>Reverse exchangeable</vt:lpstr>
      <vt:lpstr>Cont.</vt:lpstr>
      <vt:lpstr>Cont.</vt:lpstr>
      <vt:lpstr>What if…</vt:lpstr>
      <vt:lpstr>投影片 7</vt:lpstr>
      <vt:lpstr>(1)發現金</vt:lpstr>
      <vt:lpstr>投影片 9</vt:lpstr>
      <vt:lpstr>投影片 10</vt:lpstr>
      <vt:lpstr>Valuing firm A value(straight bond)</vt:lpstr>
      <vt:lpstr>Valuing firm A value, example</vt:lpstr>
      <vt:lpstr>投影片 13</vt:lpstr>
      <vt:lpstr>投影片 14</vt:lpstr>
      <vt:lpstr>Valuing firm B (Reverse exchangeable)</vt:lpstr>
      <vt:lpstr>Valuing firm B value, example</vt:lpstr>
      <vt:lpstr>投影片 17</vt:lpstr>
      <vt:lpstr>投影片 18</vt:lpstr>
      <vt:lpstr>投影片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論文進度報告</dc:title>
  <dc:creator>hokila</dc:creator>
  <cp:lastModifiedBy>hokila</cp:lastModifiedBy>
  <cp:revision>29</cp:revision>
  <dcterms:created xsi:type="dcterms:W3CDTF">2010-11-29T14:43:19Z</dcterms:created>
  <dcterms:modified xsi:type="dcterms:W3CDTF">2011-03-02T10:52:28Z</dcterms:modified>
</cp:coreProperties>
</file>