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10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750F46E-1CEC-4C7C-B3E1-505BE0E9CA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5C504E5-F8B6-4C99-BC7E-9DB964B665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8AB30AB-D54F-4BBD-AD1E-C04CD1E3C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3439C-54BD-483C-A76D-688461878F1A}" type="datetimeFigureOut">
              <a:rPr lang="zh-TW" altLang="en-US" smtClean="0"/>
              <a:t>2023/9/18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8C4A350-F6C7-4EA8-9C72-6CA83139B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8B6C87F-67DA-4CE5-BFB6-FCA513A40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240C-8347-487A-AB10-8BD5B5EB34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7269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8843EFD-7183-4939-A7FD-40415E37E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B6E2A5C-E870-45C2-8511-D907E6ADBF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7A91723-E232-417B-A484-1FB5D839D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3439C-54BD-483C-A76D-688461878F1A}" type="datetimeFigureOut">
              <a:rPr lang="zh-TW" altLang="en-US" smtClean="0"/>
              <a:t>2023/9/18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6EEB0D6-B2AB-47E8-AE93-9B0987D17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509D36C-E47B-4C94-9908-6C0EE04D7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240C-8347-487A-AB10-8BD5B5EB34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3610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83025E1-36F4-4EAB-9B13-6241826B69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9826674-5A51-4171-9859-140D916BD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5231B8D-ACD3-48C3-A453-30AEE84AE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3439C-54BD-483C-A76D-688461878F1A}" type="datetimeFigureOut">
              <a:rPr lang="zh-TW" altLang="en-US" smtClean="0"/>
              <a:t>2023/9/18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53174B8-DEFA-411A-A524-EADCCB3D6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BFAF2A9-0D75-49C0-AFCE-07A23B421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240C-8347-487A-AB10-8BD5B5EB34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2855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39D826F-170B-4A53-9CC0-8839D8B20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6A325E5-5E93-4237-A3D7-380DB3F1E2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C72DF57-92B6-4BD1-B31B-A8399CA16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3439C-54BD-483C-A76D-688461878F1A}" type="datetimeFigureOut">
              <a:rPr lang="zh-TW" altLang="en-US" smtClean="0"/>
              <a:t>2023/9/18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76FEB43-E645-4B91-894E-04A612AC3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42BA2B9-8C10-453E-86A5-FC42ABC42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240C-8347-487A-AB10-8BD5B5EB34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937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472535-D5A5-455B-9EC2-EF29FA1F6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043C08E-3DE0-494C-BCC4-4DB8EF5A6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4A6C076-A7A1-4405-AAD0-24B21BA3C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3439C-54BD-483C-A76D-688461878F1A}" type="datetimeFigureOut">
              <a:rPr lang="zh-TW" altLang="en-US" smtClean="0"/>
              <a:t>2023/9/18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6F42615-2A80-4CFF-82C7-D28476AF0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B2DF27F-690F-49B5-BE5A-59BF64CE2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240C-8347-487A-AB10-8BD5B5EB34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3974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ABD0CDF-DAEF-46E6-9815-9242A73F0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8911844-5733-4109-AC10-4CF5A8B464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FAE9551-ACCD-4341-9205-F4638C03FF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E5BCE97-99A8-4AD5-B4DF-0458EEE93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3439C-54BD-483C-A76D-688461878F1A}" type="datetimeFigureOut">
              <a:rPr lang="zh-TW" altLang="en-US" smtClean="0"/>
              <a:t>2023/9/18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CA58C7E-EF69-4D80-B560-08CA815CA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9E1EF84-94A3-4912-92F6-922470653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240C-8347-487A-AB10-8BD5B5EB34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6598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9B0F2FA-7666-4A04-9D3E-3BD6ABF74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41DE275-6448-4709-ADC2-9C5258326C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F5E4C7E-850A-48AA-A35C-47E22516C8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404CC9C-090A-4F7C-A9AE-ED3C1AF09C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B8BFC38F-B6FC-41C4-B577-D7871DCDF5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276BA3DE-CA63-4952-9467-5351807C3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3439C-54BD-483C-A76D-688461878F1A}" type="datetimeFigureOut">
              <a:rPr lang="zh-TW" altLang="en-US" smtClean="0"/>
              <a:t>2023/9/18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D4CB5020-A268-4A4D-B526-D291F3C65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1BDCB53A-F4CD-4ADE-98C0-4B5764624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240C-8347-487A-AB10-8BD5B5EB34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2868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6AF4CD-1878-4F79-9930-FA32F3B11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619A108-5F09-4ACC-910D-4FD516A97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3439C-54BD-483C-A76D-688461878F1A}" type="datetimeFigureOut">
              <a:rPr lang="zh-TW" altLang="en-US" smtClean="0"/>
              <a:t>2023/9/18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08EB204-A2C0-45FC-8138-EA5DA4503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6B6EC62-C776-470B-97CF-B5C6CB582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240C-8347-487A-AB10-8BD5B5EB34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9210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9AE39086-B22E-4C26-9416-D3CD390BE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3439C-54BD-483C-A76D-688461878F1A}" type="datetimeFigureOut">
              <a:rPr lang="zh-TW" altLang="en-US" smtClean="0"/>
              <a:t>2023/9/18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9C89E1A-CE31-4617-8EF7-0EDD61DC2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1A11C09-E861-4F74-AD55-BB35D5BAA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240C-8347-487A-AB10-8BD5B5EB34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0649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EFB7656-D9B0-4B6D-8791-0C1B288A7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5D3321D-2FB8-492B-A83A-D558FC6B5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B400ECC-50A1-4DC9-9B9A-3A442E2408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A2279ED-78A2-4C56-B3A9-9877BCEB7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3439C-54BD-483C-A76D-688461878F1A}" type="datetimeFigureOut">
              <a:rPr lang="zh-TW" altLang="en-US" smtClean="0"/>
              <a:t>2023/9/18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D6A2E8A-9DEF-4933-B651-1F9330678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C845829-8BB1-446A-A3C8-F17EADD9B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240C-8347-487A-AB10-8BD5B5EB34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3264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4E8C600-7E41-44C5-979D-5BA138D10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F4A7D678-63D3-4AF5-BA8C-6541D526A0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8CE2A1-3BB4-4427-84F7-2CEB26875C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212DCFD-00BA-4C95-AC2C-D5198C5B4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3439C-54BD-483C-A76D-688461878F1A}" type="datetimeFigureOut">
              <a:rPr lang="zh-TW" altLang="en-US" smtClean="0"/>
              <a:t>2023/9/18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A163317-BE5C-473A-9EF7-501B8F3F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0875AB3-D523-4577-8D49-43845CB56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6240C-8347-487A-AB10-8BD5B5EB34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4670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FF24B0C-74DC-47CF-BB53-E0AABBF97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3656F17-B0C2-4D55-B6FE-E2FF6411A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EF2827B-2F8D-47FD-863E-3837F21B50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3439C-54BD-483C-A76D-688461878F1A}" type="datetimeFigureOut">
              <a:rPr lang="zh-TW" altLang="en-US" smtClean="0"/>
              <a:t>2023/9/18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E01FF75-1B6D-42D5-BDBD-0CD42FB4F1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41D88DE-6A81-463D-B066-39482FA9EE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6240C-8347-487A-AB10-8BD5B5EB34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839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28F05D-C1DE-4260-8B18-E6E97C0B91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5400" dirty="0">
                <a:latin typeface="+mn-lt"/>
              </a:rPr>
              <a:t>Implementation of HJM</a:t>
            </a:r>
            <a:endParaRPr lang="zh-TW" altLang="en-US" sz="5400" dirty="0">
              <a:latin typeface="+mn-lt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0DD55B2-9BC5-462D-BF9A-3B31D619E8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>
                <a:latin typeface="+mj-lt"/>
                <a:ea typeface="微軟正黑體" panose="020B0604030504040204" pitchFamily="34" charset="-120"/>
              </a:rPr>
              <a:t>邢子謙 </a:t>
            </a:r>
            <a:r>
              <a:rPr lang="en-US" altLang="zh-TW" dirty="0">
                <a:latin typeface="+mj-lt"/>
                <a:ea typeface="微軟正黑體" panose="020B0604030504040204" pitchFamily="34" charset="-120"/>
              </a:rPr>
              <a:t>09/18</a:t>
            </a:r>
            <a:endParaRPr lang="zh-TW" altLang="en-US" dirty="0"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948531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0FDF23C2-AFEC-4C44-A178-6BC89682B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878" y="329237"/>
            <a:ext cx="8594244" cy="619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861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D5A13718-6156-4B2A-AA0C-71CA9981A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653" y="1442992"/>
            <a:ext cx="10174693" cy="397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003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584D28A5-F941-406F-8890-1B0623BE8B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366" y="382147"/>
            <a:ext cx="9449268" cy="609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917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2735635-CC7E-41C7-AC23-D0F565C394B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692787"/>
                <a:ext cx="10515600" cy="547242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400" dirty="0"/>
                  <a:t>To implement HJM model, need to know </a:t>
                </a:r>
                <a14:m>
                  <m:oMath xmlns:m="http://schemas.openxmlformats.org/officeDocument/2006/math">
                    <m:r>
                      <a:rPr lang="zh-TW" altLang="en-US" sz="240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TW" altLang="en-US" sz="2400" dirty="0"/>
                  <a:t> </a:t>
                </a:r>
                <a:r>
                  <a:rPr lang="en-US" altLang="zh-TW" sz="2400" dirty="0"/>
                  <a:t>for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acc>
                      <m:accPr>
                        <m:chr m:val="̅"/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acc>
                  </m:oMath>
                </a14:m>
                <a:endParaRPr lang="en-US" altLang="zh-TW" sz="2400" dirty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Using historical data to estimate because the same diffusion process </a:t>
                </a:r>
                <a14:m>
                  <m:oMath xmlns:m="http://schemas.openxmlformats.org/officeDocument/2006/math">
                    <m:r>
                      <a:rPr lang="zh-TW" altLang="en-US" sz="240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TW" altLang="en-US" sz="2400" dirty="0"/>
                  <a:t> </a:t>
                </a:r>
                <a:r>
                  <a:rPr lang="en-US" altLang="zh-TW" sz="2400" dirty="0"/>
                  <a:t>in</a:t>
                </a:r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457200" indent="-457200">
                  <a:buAutoNum type="arabicPeriod"/>
                </a:pP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𝑑𝑓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TW" altLang="en-US" sz="2400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zh-TW" altLang="en-US" sz="2400" b="0" i="1" smtClean="0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𝑑𝑊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,  0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</m:oMath>
                </a14:m>
                <a:endParaRPr lang="en-US" altLang="zh-TW" sz="2400" i="1" dirty="0"/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𝑑𝑓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TW" altLang="en-US" sz="2400" b="0" i="1" smtClean="0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sSup>
                      <m:s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zh-TW" altLang="en-US" sz="2400" b="0" i="1" smtClean="0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𝑑</m:t>
                    </m:r>
                    <m:acc>
                      <m:accPr>
                        <m:chr m:val="̃"/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acc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,  </m:t>
                    </m:r>
                    <m:sSup>
                      <m:s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  <m:e>
                        <m:r>
                          <a:rPr lang="zh-TW" altLang="en-US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  <m:d>
                          <m:d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𝑑𝑣</m:t>
                        </m:r>
                      </m:e>
                    </m:nary>
                  </m:oMath>
                </a14:m>
                <a:endParaRPr lang="en-US" altLang="zh-TW" sz="2400" dirty="0"/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Plus the initial forward curve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0, 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,  0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acc>
                      <m:accPr>
                        <m:chr m:val="̅"/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acc>
                  </m:oMath>
                </a14:m>
                <a:endParaRPr lang="en-US" altLang="zh-TW" sz="2400" dirty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>
                  <a:buFont typeface="Symbol" panose="05050102010706020507" pitchFamily="18" charset="2"/>
                  <a:buChar char="Þ"/>
                </a:pPr>
                <a:r>
                  <a:rPr lang="zh-TW" altLang="en-US" sz="2400" dirty="0"/>
                  <a:t> </a:t>
                </a:r>
                <a:r>
                  <a:rPr lang="en-US" altLang="zh-TW" sz="2400" dirty="0"/>
                  <a:t>Permit us to determine all terms in the formulas in </a:t>
                </a:r>
                <a:r>
                  <a:rPr lang="en-US" altLang="zh-TW" sz="2400" dirty="0" err="1"/>
                  <a:t>Thm</a:t>
                </a:r>
                <a:r>
                  <a:rPr lang="en-US" altLang="zh-TW" sz="2400" dirty="0"/>
                  <a:t>. 10.3.2.</a:t>
                </a:r>
                <a:r>
                  <a:rPr lang="zh-TW" altLang="en-US" sz="2400" dirty="0"/>
                  <a:t> </a:t>
                </a:r>
                <a:r>
                  <a:rPr lang="en-US" altLang="zh-TW" sz="2400" dirty="0"/>
                  <a:t>by computing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r>
                            <a:rPr lang="zh-TW" alt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sSup>
                            <m:sSup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sz="2400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r>
                            <a:rPr lang="zh-TW" alt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acc>
                            <m:accPr>
                              <m:chr m:val="̃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altLang="zh-TW" sz="2400" dirty="0"/>
              </a:p>
              <a:p>
                <a:pPr>
                  <a:buFont typeface="Symbol" panose="05050102010706020507" pitchFamily="18" charset="2"/>
                  <a:buChar char="Þ"/>
                </a:pPr>
                <a:endParaRPr lang="zh-TW" altLang="en-US" sz="2400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2735635-CC7E-41C7-AC23-D0F565C394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92787"/>
                <a:ext cx="10515600" cy="5472425"/>
              </a:xfrm>
              <a:blipFill>
                <a:blip r:embed="rId2"/>
                <a:stretch>
                  <a:fillRect l="-928" t="-156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2432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370C8714-F115-40F5-9259-DDB28DBA0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521" y="500758"/>
            <a:ext cx="6858957" cy="345805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0D2B1A85-988B-471F-BE18-9B1F4652B6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863" y="3994712"/>
            <a:ext cx="6792273" cy="236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887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2735635-CC7E-41C7-AC23-D0F565C394B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692787"/>
                <a:ext cx="10515600" cy="547242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400" dirty="0"/>
                  <a:t>Since all expectations required for interest rate derivatives are computed under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</m:oMath>
                </a14:m>
                <a:endParaRPr lang="en-US" altLang="zh-TW" sz="2400" dirty="0"/>
              </a:p>
              <a:p>
                <a:pPr>
                  <a:buFont typeface="Symbol" panose="05050102010706020507" pitchFamily="18" charset="2"/>
                  <a:buChar char="Þ"/>
                </a:pPr>
                <a:r>
                  <a:rPr lang="en-US" altLang="zh-TW" sz="2400" dirty="0"/>
                  <a:t> Only need the formulas in </a:t>
                </a:r>
                <a:r>
                  <a:rPr lang="en-US" altLang="zh-TW" sz="2400" dirty="0" err="1"/>
                  <a:t>Thm</a:t>
                </a:r>
                <a:r>
                  <a:rPr lang="en-US" altLang="zh-TW" sz="2400" dirty="0"/>
                  <a:t>. 10.3.2.</a:t>
                </a:r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About</a:t>
                </a:r>
              </a:p>
              <a:p>
                <a:pPr marL="457200" indent="-457200">
                  <a:buAutoNum type="arabicPeriod"/>
                </a:pPr>
                <a14:m>
                  <m:oMath xmlns:m="http://schemas.openxmlformats.org/officeDocument/2006/math">
                    <m:r>
                      <a:rPr lang="zh-TW" altLang="en-US" sz="240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400" dirty="0"/>
                  <a:t> (market price of risk) in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acc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r>
                          <a:rPr lang="zh-TW" altLang="en-US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d>
                          <m:d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𝑑𝑢</m:t>
                        </m:r>
                      </m:e>
                    </m:nary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sz="2400" i="1" dirty="0">
                  <a:latin typeface="Cambria Math" panose="02040503050406030204" pitchFamily="18" charset="0"/>
                </a:endParaRPr>
              </a:p>
              <a:p>
                <a:pPr marL="457200" indent="-457200">
                  <a:buAutoNum type="arabicPeriod"/>
                </a:pPr>
                <a14:m>
                  <m:oMath xmlns:m="http://schemas.openxmlformats.org/officeDocument/2006/math">
                    <m:r>
                      <a:rPr lang="zh-TW" altLang="en-US" sz="240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400" dirty="0"/>
                  <a:t> (the drift of forward rate) in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𝑑𝑓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TW" altLang="en-US" sz="2400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zh-TW" altLang="en-US" sz="2400" b="0" i="1" smtClean="0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𝑑𝑊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en-US" altLang="zh-TW" sz="2400" dirty="0"/>
              </a:p>
              <a:p>
                <a:pPr>
                  <a:buFont typeface="Symbol" panose="05050102010706020507" pitchFamily="18" charset="2"/>
                  <a:buChar char="Þ"/>
                </a:pPr>
                <a:r>
                  <a:rPr lang="en-US" altLang="zh-TW" sz="2400" dirty="0"/>
                  <a:t> they are irrelevant to derivative pricing</a:t>
                </a:r>
              </a:p>
              <a:p>
                <a:pPr>
                  <a:buFont typeface="Symbol" panose="05050102010706020507" pitchFamily="18" charset="2"/>
                  <a:buChar char="Þ"/>
                </a:pPr>
                <a:r>
                  <a:rPr lang="en-US" altLang="zh-TW" sz="2400" dirty="0"/>
                  <a:t> but “relevant” if we want to estimate </a:t>
                </a:r>
                <a:r>
                  <a:rPr lang="en-US" altLang="zh-TW" sz="2400" dirty="0" err="1"/>
                  <a:t>nondiffusion</a:t>
                </a:r>
                <a:r>
                  <a:rPr lang="en-US" altLang="zh-TW" sz="2400" dirty="0"/>
                  <a:t> terms from historical data (ex. the probability of credit class migration for defaultable bonds) or we want to compute a quantity that requires use of the actual measure</a:t>
                </a:r>
                <a:r>
                  <a:rPr lang="zh-TW" altLang="en-US" sz="2400" dirty="0"/>
                  <a:t> </a:t>
                </a:r>
                <a:r>
                  <a:rPr lang="en-US" altLang="zh-TW" sz="2400" dirty="0"/>
                  <a:t>(ex. Value-at-Risk)</a:t>
                </a:r>
                <a:endParaRPr lang="zh-TW" altLang="en-US" sz="2400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2735635-CC7E-41C7-AC23-D0F565C394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92787"/>
                <a:ext cx="10515600" cy="5472425"/>
              </a:xfrm>
              <a:blipFill>
                <a:blip r:embed="rId2"/>
                <a:stretch>
                  <a:fillRect l="-928" t="-1449" r="-1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2151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2735635-CC7E-41C7-AC23-D0F565C394B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692787"/>
                <a:ext cx="10515600" cy="547242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400" dirty="0"/>
                  <a:t>Assume </a:t>
                </a:r>
                <a14:m>
                  <m:oMath xmlns:m="http://schemas.openxmlformats.org/officeDocument/2006/math">
                    <m:r>
                      <a:rPr lang="zh-TW" altLang="en-US" sz="2400" i="1" smtClean="0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̃"/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zh-TW" altLang="en-US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 panose="02040503050406030204" pitchFamily="18" charset="0"/>
                      </a:rPr>
                      <m:t>min</m:t>
                    </m:r>
                    <m:d>
                      <m:dPr>
                        <m:begChr m:val="{"/>
                        <m:endChr m:val="}"/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d>
                      </m:e>
                    </m:d>
                  </m:oMath>
                </a14:m>
                <a:endParaRPr lang="en-US" altLang="zh-TW" sz="2400" b="0" i="1" dirty="0"/>
              </a:p>
              <a:p>
                <a:pPr marL="0" indent="0">
                  <a:buNone/>
                </a:pPr>
                <a:r>
                  <a:rPr lang="en-US" altLang="zh-TW" sz="2400" dirty="0"/>
                  <a:t>for some nonrandom function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zh-TW" altLang="en-US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TW" altLang="en-US" sz="2400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zh-TW" altLang="en-US" sz="2400" b="0" i="1" smtClean="0">
                        <a:latin typeface="Cambria Math" panose="02040503050406030204" pitchFamily="18" charset="0"/>
                      </a:rPr>
                      <m:t>𝜏</m:t>
                    </m:r>
                    <m:r>
                      <a:rPr lang="zh-TW" altLang="en-US" sz="2400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altLang="zh-TW" sz="2400" dirty="0"/>
                  <a:t>, and some positive constant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endParaRPr lang="en-US" altLang="zh-TW" sz="2400" dirty="0"/>
              </a:p>
              <a:p>
                <a:pPr>
                  <a:buFont typeface="Symbol" panose="05050102010706020507" pitchFamily="18" charset="2"/>
                  <a:buChar char="Þ"/>
                </a:pPr>
                <a:r>
                  <a:rPr lang="en-US" altLang="zh-TW" sz="2400" dirty="0"/>
                  <a:t> We need to have the capped forward rate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b="0" i="0" smtClean="0">
                        <a:latin typeface="Cambria Math" panose="02040503050406030204" pitchFamily="18" charset="0"/>
                      </a:rPr>
                      <m:t>min</m:t>
                    </m:r>
                    <m:d>
                      <m:dPr>
                        <m:begChr m:val="{"/>
                        <m:endChr m:val="}"/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d>
                      </m:e>
                    </m:d>
                  </m:oMath>
                </a14:m>
                <a:r>
                  <a:rPr lang="zh-TW" altLang="en-US" sz="2400" dirty="0"/>
                  <a:t> </a:t>
                </a:r>
                <a:r>
                  <a:rPr lang="en-US" altLang="zh-TW" sz="2400" dirty="0"/>
                  <a:t>rather than the forward rate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altLang="zh-TW" sz="2400" dirty="0"/>
                  <a:t> itself to prevent explosion of the forward rate. (10.4.1.)</a:t>
                </a:r>
              </a:p>
              <a:p>
                <a:pPr>
                  <a:buFont typeface="Symbol" panose="05050102010706020507" pitchFamily="18" charset="2"/>
                  <a:buChar char="Þ"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One consequence of this fact is that forward rates with </a:t>
                </a:r>
                <a:r>
                  <a:rPr lang="en-US" altLang="zh-TW" sz="2400" dirty="0" err="1"/>
                  <a:t>conti</a:t>
                </a:r>
                <a:r>
                  <a:rPr lang="en-US" altLang="zh-TW" sz="2400" dirty="0"/>
                  <a:t>. compounding can not be log-normal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=&gt; is about forward rates, not about the HJM (10.4)</a:t>
                </a:r>
                <a:endParaRPr lang="zh-TW" altLang="en-US" sz="2400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2735635-CC7E-41C7-AC23-D0F565C394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92787"/>
                <a:ext cx="10515600" cy="5472425"/>
              </a:xfrm>
              <a:blipFill>
                <a:blip r:embed="rId2"/>
                <a:stretch>
                  <a:fillRect l="-928" t="-156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8275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F50A5A73-B388-45BE-AA29-FA2ECB160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119" y="1032231"/>
            <a:ext cx="9309762" cy="479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87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3A67528A-0879-49FF-B3C0-25EE69A96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826" y="495804"/>
            <a:ext cx="9248347" cy="5866392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8EFCB952-FD4F-44E4-AC5C-8517D7B520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186198"/>
            <a:ext cx="6077798" cy="61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528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9311D36F-74F0-4F31-ADAE-19D4A252F7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805" y="780356"/>
            <a:ext cx="10082390" cy="1088841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949D12DF-3A95-46E6-BB4B-145C86433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296" y="1849543"/>
            <a:ext cx="9983408" cy="422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091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9986994-D6D2-4932-AE29-7494DE8EE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908" y="1209044"/>
            <a:ext cx="10140183" cy="4439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086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330</Words>
  <Application>Microsoft Office PowerPoint</Application>
  <PresentationFormat>寬螢幕</PresentationFormat>
  <Paragraphs>27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20" baseType="lpstr">
      <vt:lpstr>微軟正黑體</vt:lpstr>
      <vt:lpstr>新細明體</vt:lpstr>
      <vt:lpstr>Arial</vt:lpstr>
      <vt:lpstr>Calibri</vt:lpstr>
      <vt:lpstr>Calibri Light</vt:lpstr>
      <vt:lpstr>Cambria Math</vt:lpstr>
      <vt:lpstr>Symbol</vt:lpstr>
      <vt:lpstr>Office 佈景主題</vt:lpstr>
      <vt:lpstr>Implementation of HJM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Implementation of HJM</dc:title>
  <dc:creator>邢子謙</dc:creator>
  <cp:lastModifiedBy>邢子謙</cp:lastModifiedBy>
  <cp:revision>9</cp:revision>
  <dcterms:created xsi:type="dcterms:W3CDTF">2023-09-18T14:45:38Z</dcterms:created>
  <dcterms:modified xsi:type="dcterms:W3CDTF">2023-09-18T17:26:51Z</dcterms:modified>
</cp:coreProperties>
</file>