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2066" autoAdjust="0"/>
  </p:normalViewPr>
  <p:slideViewPr>
    <p:cSldViewPr snapToGrid="0">
      <p:cViewPr varScale="1">
        <p:scale>
          <a:sx n="56" d="100"/>
          <a:sy n="56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67E04-CAE0-449B-B58E-B6387EDD8CF3}" type="datetimeFigureOut">
              <a:rPr lang="zh-TW" altLang="en-US" smtClean="0"/>
              <a:t>2023/8/2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D5556-1310-4DA2-95AD-C2986D178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101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q/quota-share-treaty.asp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確定方向</a:t>
            </a:r>
            <a:r>
              <a:rPr lang="en-US" altLang="zh-TW" dirty="0"/>
              <a:t>:</a:t>
            </a:r>
            <a:r>
              <a:rPr lang="zh-TW" altLang="en-US" dirty="0"/>
              <a:t>是否注資前破產</a:t>
            </a:r>
            <a:r>
              <a:rPr lang="en-US" altLang="zh-TW" dirty="0"/>
              <a:t>=</a:t>
            </a:r>
            <a:r>
              <a:rPr lang="zh-TW" altLang="en-US" dirty="0"/>
              <a:t>交易對手風險</a:t>
            </a:r>
            <a:r>
              <a:rPr lang="en-US" altLang="zh-TW" dirty="0"/>
              <a:t>(</a:t>
            </a:r>
            <a:r>
              <a:rPr lang="zh-TW" altLang="en-US" dirty="0"/>
              <a:t>違約風險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D5556-1310-4DA2-95AD-C2986D178EA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9565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dirty="0">
                <a:latin typeface="+mn-ea"/>
                <a:ea typeface="+mn-ea"/>
              </a:rPr>
              <a:t>(reinsurance side-car)</a:t>
            </a:r>
            <a:r>
              <a:rPr lang="zh-TW" altLang="en-US" b="0" i="0" dirty="0">
                <a:solidFill>
                  <a:srgbClr val="111111"/>
                </a:solidFill>
                <a:effectLst/>
                <a:latin typeface="SourceSansPro"/>
              </a:rPr>
              <a:t>通過與保險公司簽訂</a:t>
            </a:r>
            <a:r>
              <a:rPr lang="zh-TW" altLang="en-US" b="0" i="0" u="sng" dirty="0">
                <a:solidFill>
                  <a:srgbClr val="2C40D0"/>
                </a:solidFill>
                <a:effectLst/>
                <a:latin typeface="SourceSansPro"/>
                <a:hlinkClick r:id="rId3"/>
              </a:rPr>
              <a:t>配額份額協議來吸引私人投資。</a:t>
            </a:r>
            <a:r>
              <a:rPr lang="zh-TW" altLang="en-US" b="0" i="0" dirty="0">
                <a:solidFill>
                  <a:srgbClr val="111111"/>
                </a:solidFill>
                <a:effectLst/>
                <a:latin typeface="SourceSansPro"/>
              </a:rPr>
              <a:t>在配額條約中，分出公司和再保險公司按照固定比例分擔保費和損失。參與再保險邊車的投資者分擔承保保單的保費和損失。利潤和損失將與投資金額成比例。 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D5556-1310-4DA2-95AD-C2986D178EA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058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63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6D52-667C-4E67-9038-A0BDFD8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E72AC-0272-475A-BD25-2AB7AC1DE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FBFF2-9ECB-4CDD-87FA-9DD1F87B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12B3-DAF5-4BA7-A3A6-D0284716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71AE-4A11-4035-A072-9AC4053F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9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2E95-2F50-48D3-B00E-4C259644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0174" y="838199"/>
            <a:ext cx="2303626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17C9B-4E02-49C8-B6DF-65ED3C990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8199"/>
            <a:ext cx="7734300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A10C-AC31-4D80-B78F-08E48CDC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5B7-F312-4BC9-A5D3-72E065D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E489-5442-4698-B6E3-3421A97C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F3A7E1-F157-4338-B7F7-9C0A2D60B7FF}"/>
              </a:ext>
            </a:extLst>
          </p:cNvPr>
          <p:cNvCxnSpPr>
            <a:cxnSpLocks/>
          </p:cNvCxnSpPr>
          <p:nvPr/>
        </p:nvCxnSpPr>
        <p:spPr>
          <a:xfrm>
            <a:off x="881133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32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1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01F-198D-4AAD-B4FB-AD3B449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9438640" cy="4114800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BCC2B-311B-4FB6-B3A5-26F68055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17160"/>
            <a:ext cx="9438640" cy="80264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3D-2D6B-4FA6-89A4-DCC89F80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C188-FF43-44C1-A005-679168D5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1188-DA27-47B2-8176-31193EEC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7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5A25-7E99-42A8-8D6D-648EFE20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01DC-62B7-42BD-A941-D34E92719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5C5C1-4FD4-4958-99A0-BDADECA3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B234-5D54-44E5-B41D-B205AAF5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BCDB-6B96-45D6-B5E9-823A96EB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39C5F-F16F-4AFD-98D1-FA3BB96A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08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C1F-0040-4BBF-81A6-FD2E3063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78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94A7-1DA1-44C1-8ED0-71627943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4035"/>
            <a:ext cx="4997132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B945-31E2-4B60-9076-CBB8F8594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9971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1B3EA-2E84-4B8B-A104-81BD57742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080" y="1824035"/>
            <a:ext cx="5000308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11AB8-302C-476E-B80A-AA739911E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080" y="2505075"/>
            <a:ext cx="50003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47C29-FE34-4E6E-9921-78C54673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B420-A9CE-4BB6-A653-5C3ABC7D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DF8FE-1179-4798-B16D-AF1DFA26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6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6F1A-0A68-4048-808F-CD7A9F3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592"/>
            <a:ext cx="10515600" cy="157322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CB3E6-5365-48F5-8D2A-0B002BA3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D8EE9-4D97-4B2F-8D38-41CB9EE7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C5952-0A27-4FAB-A3FD-12003787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9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D08427-909D-4679-9192-BC99557A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E39A6-1E09-42B5-85B4-7E8B5AB2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38940-01DD-4C97-8649-E01C3B0E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7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B3D-D568-40B4-A73A-1C8EA9AB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1818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86EB3-917A-43B7-85BB-D00B5D2F0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798" y="987425"/>
            <a:ext cx="5840589" cy="5032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AC029-3BC1-4637-A7F9-BC786DC2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72360"/>
            <a:ext cx="3691817" cy="34966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B948-89C5-4AC5-B7A0-17136F5C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6C8C5-652F-46CB-BD26-E262B057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B50CB-E91F-4B71-81F0-800F2B51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69B885-FDB8-4C62-A285-A0CDC49A6B0C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50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941E-6445-4840-81AE-104EF7A4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6652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8B866-E32B-4AE7-AEF3-6974AE328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86120" y="838200"/>
            <a:ext cx="560323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BB7A-E157-499A-B224-C2313181F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67280"/>
            <a:ext cx="3696652" cy="3501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7283-E2B8-405E-BB6E-9F121140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21F05-EB94-417F-B19B-96FF3D9E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C3C7-B6DB-4064-8E66-9FB770C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233FA-220A-423F-907E-5F81526A28A0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76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CCBF3A-D7FB-4B97-8FD5-6FFB20CB1E8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3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VQ4M5Tivy3IRz_Yyno8H9uawh5RNNE_JQbccg5tsMMw/edit?pli=1#gid=1046446522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626F98-F213-4034-8836-88A71501D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一張含有 樣式, 包裝紙, 對稱, 布 的圖片&#10;&#10;自動產生的描述">
            <a:extLst>
              <a:ext uri="{FF2B5EF4-FFF2-40B4-BE49-F238E27FC236}">
                <a16:creationId xmlns:a16="http://schemas.microsoft.com/office/drawing/2014/main" id="{F67178BB-2524-2FAB-EC93-DC55EF5F51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421" b="13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6B3DAACF-D844-4480-94BE-2DE00ABEE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75199" y="726177"/>
            <a:ext cx="5241603" cy="5343721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25805" h="5429563">
                <a:moveTo>
                  <a:pt x="5325805" y="2714782"/>
                </a:moveTo>
                <a:cubicBezTo>
                  <a:pt x="5325805" y="4214114"/>
                  <a:pt x="4110356" y="5429563"/>
                  <a:pt x="2611024" y="5429563"/>
                </a:cubicBezTo>
                <a:lnTo>
                  <a:pt x="1942188" y="5429563"/>
                </a:lnTo>
                <a:lnTo>
                  <a:pt x="668836" y="5429563"/>
                </a:lnTo>
                <a:lnTo>
                  <a:pt x="0" y="5429563"/>
                </a:lnTo>
                <a:lnTo>
                  <a:pt x="0" y="0"/>
                </a:lnTo>
                <a:lnTo>
                  <a:pt x="668836" y="0"/>
                </a:lnTo>
                <a:lnTo>
                  <a:pt x="1942188" y="0"/>
                </a:lnTo>
                <a:lnTo>
                  <a:pt x="2611024" y="0"/>
                </a:lnTo>
                <a:cubicBezTo>
                  <a:pt x="4110356" y="0"/>
                  <a:pt x="5325805" y="1215450"/>
                  <a:pt x="5325805" y="2714782"/>
                </a:cubicBezTo>
                <a:close/>
              </a:path>
            </a:pathLst>
          </a:cu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1F18D6-6BA6-1DA4-0612-204FB0708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6430"/>
            <a:ext cx="9144000" cy="2820573"/>
          </a:xfrm>
        </p:spPr>
        <p:txBody>
          <a:bodyPr>
            <a:normAutofit/>
          </a:bodyPr>
          <a:lstStyle/>
          <a:p>
            <a:pPr algn="ctr"/>
            <a:r>
              <a:rPr lang="en-US" altLang="zh-TW" sz="6600" dirty="0"/>
              <a:t>7/11</a:t>
            </a:r>
            <a:r>
              <a:rPr lang="zh-TW" altLang="en-US" sz="6600" dirty="0"/>
              <a:t> </a:t>
            </a:r>
            <a:r>
              <a:rPr lang="en-US" altLang="zh-TW" sz="6600" dirty="0"/>
              <a:t>meeting</a:t>
            </a:r>
            <a:endParaRPr lang="zh-TW" altLang="en-US" sz="66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D50977-666F-1CD1-7E01-F5946154A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8856" y="4628271"/>
            <a:ext cx="4054288" cy="1069144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報告人</a:t>
            </a:r>
            <a:r>
              <a:rPr lang="en-US" altLang="zh-TW" dirty="0"/>
              <a:t>:</a:t>
            </a:r>
            <a:r>
              <a:rPr lang="zh-TW" altLang="en-US" dirty="0"/>
              <a:t>梁嘉程</a:t>
            </a:r>
          </a:p>
        </p:txBody>
      </p:sp>
    </p:spTree>
    <p:extLst>
      <p:ext uri="{BB962C8B-B14F-4D97-AF65-F5344CB8AC3E}">
        <p14:creationId xmlns:p14="http://schemas.microsoft.com/office/powerpoint/2010/main" val="23126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2FD3FA3-1FEE-5535-C088-D28F25EF5C5D}"/>
              </a:ext>
            </a:extLst>
          </p:cNvPr>
          <p:cNvSpPr txBox="1"/>
          <p:nvPr/>
        </p:nvSpPr>
        <p:spPr>
          <a:xfrm>
            <a:off x="576517" y="358383"/>
            <a:ext cx="2827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/>
              <a:t>Goal</a:t>
            </a:r>
            <a:r>
              <a:rPr lang="en-US" altLang="zh-TW" sz="3200" dirty="0"/>
              <a:t>:</a:t>
            </a:r>
            <a:endParaRPr lang="zh-TW" altLang="en-US" dirty="0"/>
          </a:p>
        </p:txBody>
      </p:sp>
      <p:pic>
        <p:nvPicPr>
          <p:cNvPr id="4" name="圖片 3" descr="一張含有 文字, 螢幕擷取畫面, 字型, 代數 的圖片&#10;&#10;自動產生的描述">
            <a:extLst>
              <a:ext uri="{FF2B5EF4-FFF2-40B4-BE49-F238E27FC236}">
                <a16:creationId xmlns:a16="http://schemas.microsoft.com/office/drawing/2014/main" id="{9FBADBFC-14B8-2C82-D542-A851C1BC5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17" y="881603"/>
            <a:ext cx="7887801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7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CF585CCF-ECFB-50C6-4177-6191F0255888}"/>
                  </a:ext>
                </a:extLst>
              </p:cNvPr>
              <p:cNvSpPr txBox="1"/>
              <p:nvPr/>
            </p:nvSpPr>
            <p:spPr>
              <a:xfrm>
                <a:off x="1439593" y="142416"/>
                <a:ext cx="9312813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Reinsurance</a:t>
                </a:r>
                <a:r>
                  <a:rPr lang="zh-TW" altLang="en-US" dirty="0"/>
                  <a:t>修改方向</a:t>
                </a:r>
                <a:r>
                  <a:rPr lang="en-US" altLang="zh-TW" dirty="0"/>
                  <a:t>:</a:t>
                </a:r>
              </a:p>
              <a:p>
                <a:endParaRPr lang="en-US" altLang="zh-TW" dirty="0"/>
              </a:p>
              <a:p>
                <a:r>
                  <a:rPr lang="zh-TW" altLang="en-US" dirty="0"/>
                  <a:t>原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學長程式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: single </a:t>
                </a:r>
                <a:r>
                  <a:rPr lang="en-US" altLang="zh-TW" b="1" dirty="0"/>
                  <a:t>injection( </a:t>
                </a:r>
                <a:r>
                  <a:rPr lang="en-US" altLang="zh-TW" sz="1800" dirty="0">
                    <a:solidFill>
                      <a:srgbClr val="808080"/>
                    </a:solidFill>
                    <a:latin typeface="細明體" panose="02020509000000000000" pitchFamily="49" charset="-120"/>
                    <a:ea typeface="細明體" panose="02020509000000000000" pitchFamily="49" charset="-120"/>
                  </a:rPr>
                  <a:t>55(K)</a:t>
                </a:r>
                <a:r>
                  <a:rPr lang="en-US" altLang="zh-TW" sz="1800" dirty="0">
                    <a:solidFill>
                      <a:srgbClr val="000000"/>
                    </a:solidFill>
                    <a:latin typeface="細明體" panose="02020509000000000000" pitchFamily="49" charset="-120"/>
                    <a:ea typeface="細明體" panose="02020509000000000000" pitchFamily="49" charset="-120"/>
                  </a:rPr>
                  <a:t> * </a:t>
                </a:r>
                <a:r>
                  <a:rPr lang="en-US" altLang="zh-TW" sz="1800" dirty="0">
                    <a:solidFill>
                      <a:srgbClr val="6F008A"/>
                    </a:solidFill>
                    <a:latin typeface="細明體" panose="02020509000000000000" pitchFamily="49" charset="-120"/>
                    <a:ea typeface="細明體" panose="02020509000000000000" pitchFamily="49" charset="-120"/>
                  </a:rPr>
                  <a:t>909090(</a:t>
                </a:r>
                <a:r>
                  <a:rPr lang="en-US" altLang="zh-TW" sz="1800" dirty="0" err="1">
                    <a:solidFill>
                      <a:srgbClr val="6F008A"/>
                    </a:solidFill>
                    <a:latin typeface="細明體" panose="02020509000000000000" pitchFamily="49" charset="-120"/>
                    <a:ea typeface="細明體" panose="02020509000000000000" pitchFamily="49" charset="-120"/>
                  </a:rPr>
                  <a:t>newshares</a:t>
                </a:r>
                <a:r>
                  <a:rPr lang="en-US" altLang="zh-TW" sz="1800" dirty="0">
                    <a:solidFill>
                      <a:srgbClr val="6F008A"/>
                    </a:solidFill>
                    <a:latin typeface="細明體" panose="02020509000000000000" pitchFamily="49" charset="-120"/>
                    <a:ea typeface="細明體" panose="02020509000000000000" pitchFamily="49" charset="-120"/>
                  </a:rPr>
                  <a:t>) </a:t>
                </a:r>
                <a:r>
                  <a:rPr lang="en-US" altLang="zh-TW" b="1" dirty="0"/>
                  <a:t>)(</a:t>
                </a:r>
                <a:r>
                  <a:rPr lang="zh-TW" altLang="en-US" b="1" dirty="0"/>
                  <a:t>基於</a:t>
                </a:r>
                <a:r>
                  <a:rPr lang="en-US" altLang="zh-TW" b="1" dirty="0" err="1"/>
                  <a:t>CatEPut</a:t>
                </a:r>
                <a:r>
                  <a:rPr lang="zh-TW" altLang="en-US" b="1" dirty="0"/>
                  <a:t>給定參數</a:t>
                </a:r>
                <a:r>
                  <a:rPr lang="en-US" altLang="zh-TW" b="1" dirty="0"/>
                  <a:t>)</a:t>
                </a:r>
              </a:p>
              <a:p>
                <a:endParaRPr lang="en-US" altLang="zh-TW" b="1" dirty="0"/>
              </a:p>
              <a:p>
                <a:r>
                  <a:rPr lang="zh-TW" altLang="en-US" b="1" dirty="0">
                    <a:latin typeface="+mn-ea"/>
                  </a:rPr>
                  <a:t>現</a:t>
                </a:r>
                <a:r>
                  <a:rPr lang="en-US" altLang="zh-TW" b="1" dirty="0">
                    <a:latin typeface="+mn-ea"/>
                  </a:rPr>
                  <a:t>:</a:t>
                </a:r>
                <a:r>
                  <a:rPr lang="zh-TW" altLang="en-US" b="1" dirty="0">
                    <a:latin typeface="+mn-ea"/>
                  </a:rPr>
                  <a:t>改成按損失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𝑨𝑪𝑳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𝑨𝒕𝒕𝒂𝒄𝒉𝒎𝒆𝒏𝒕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𝒑𝒐𝒊𝒏𝒕</m:t>
                        </m:r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b="1" dirty="0" smtClean="0">
                            <a:latin typeface="+mn-ea"/>
                          </a:rPr>
                          <m:t> </m:t>
                        </m:r>
                      </m:e>
                      <m:sup>
                        <m:r>
                          <a:rPr lang="en-US" altLang="zh-TW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b="1" dirty="0">
                  <a:latin typeface="+mn-ea"/>
                </a:endParaRPr>
              </a:p>
              <a:p>
                <a:r>
                  <a:rPr lang="zh-TW" altLang="en-US" b="1" dirty="0">
                    <a:latin typeface="+mn-ea"/>
                  </a:rPr>
                  <a:t>目前想法</a:t>
                </a:r>
                <a:r>
                  <a:rPr lang="en-US" altLang="zh-TW" b="1" dirty="0">
                    <a:latin typeface="+mn-ea"/>
                  </a:rPr>
                  <a:t>:</a:t>
                </a:r>
                <a:r>
                  <a:rPr lang="zh-TW" altLang="en-US" b="1" dirty="0">
                    <a:latin typeface="+mn-ea"/>
                  </a:rPr>
                  <a:t>按照累積</a:t>
                </a:r>
                <a:r>
                  <a:rPr lang="en-US" altLang="zh-TW" b="1" dirty="0">
                    <a:latin typeface="+mn-ea"/>
                  </a:rPr>
                  <a:t>loss nodes</a:t>
                </a:r>
                <a:r>
                  <a:rPr lang="zh-TW" altLang="en-US" b="1" dirty="0">
                    <a:latin typeface="+mn-ea"/>
                  </a:rPr>
                  <a:t>去注資，想法會像是</a:t>
                </a:r>
                <a:r>
                  <a:rPr lang="en-US" altLang="zh-TW" b="1" dirty="0">
                    <a:latin typeface="+mn-ea"/>
                  </a:rPr>
                  <a:t>Excess of Loss(</a:t>
                </a:r>
                <a:r>
                  <a:rPr lang="zh-TW" altLang="en-US" b="1" dirty="0">
                    <a:latin typeface="+mn-ea"/>
                  </a:rPr>
                  <a:t>依照損失造成的賠償而非保險金額</a:t>
                </a:r>
                <a:r>
                  <a:rPr lang="en-US" altLang="zh-TW" b="1" dirty="0">
                    <a:latin typeface="+mn-ea"/>
                  </a:rPr>
                  <a:t>)</a:t>
                </a:r>
              </a:p>
              <a:p>
                <a:endParaRPr lang="en-US" altLang="zh-TW" b="1" dirty="0">
                  <a:latin typeface="+mn-ea"/>
                </a:endParaRPr>
              </a:p>
              <a:p>
                <a:endParaRPr lang="en-US" altLang="zh-TW" b="1" dirty="0">
                  <a:latin typeface="+mn-ea"/>
                </a:endParaRPr>
              </a:p>
              <a:p>
                <a:endParaRPr lang="zh-TW" altLang="en-US" b="1" dirty="0">
                  <a:latin typeface="+mn-ea"/>
                </a:endParaRP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CF585CCF-ECFB-50C6-4177-6191F0255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93" y="142416"/>
                <a:ext cx="9312813" cy="2862322"/>
              </a:xfrm>
              <a:prstGeom prst="rect">
                <a:avLst/>
              </a:prstGeom>
              <a:blipFill>
                <a:blip r:embed="rId2"/>
                <a:stretch>
                  <a:fillRect l="-524" t="-8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01F9A25B-DBEB-F88D-E2E9-A4DB33582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63" y="2982351"/>
            <a:ext cx="10290737" cy="373323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147CF1E-E553-A309-9C56-0F8147047CF3}"/>
              </a:ext>
            </a:extLst>
          </p:cNvPr>
          <p:cNvSpPr txBox="1"/>
          <p:nvPr/>
        </p:nvSpPr>
        <p:spPr>
          <a:xfrm>
            <a:off x="0" y="3462118"/>
            <a:ext cx="175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修改方向例子</a:t>
            </a:r>
            <a:r>
              <a:rPr lang="en-US" altLang="zh-TW" dirty="0"/>
              <a:t>: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07CA064-FC86-5121-5CD0-F5CED6E3952B}"/>
              </a:ext>
            </a:extLst>
          </p:cNvPr>
          <p:cNvSpPr/>
          <p:nvPr/>
        </p:nvSpPr>
        <p:spPr>
          <a:xfrm>
            <a:off x="6668087" y="5106572"/>
            <a:ext cx="998805" cy="3235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B4041D3-8C03-56FF-7888-8C54F52DBC10}"/>
              </a:ext>
            </a:extLst>
          </p:cNvPr>
          <p:cNvSpPr txBox="1"/>
          <p:nvPr/>
        </p:nvSpPr>
        <p:spPr>
          <a:xfrm>
            <a:off x="7666892" y="5384088"/>
            <a:ext cx="3924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lattice[i].h[j][state].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ACL - L</a:t>
            </a:r>
            <a:endPara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0870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775BA5-40A0-8A6D-BCE8-6708CB60B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77" y="169599"/>
            <a:ext cx="10515600" cy="6174931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尚未去檢查是否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trade-off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驗證正確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第一原因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程式錯誤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dirty="0"/>
            </a:br>
            <a:br>
              <a:rPr lang="en-US" altLang="zh-TW" sz="3200" dirty="0"/>
            </a:br>
            <a:br>
              <a:rPr lang="en-US" altLang="zh-TW" sz="3200" dirty="0"/>
            </a:br>
            <a:r>
              <a:rPr lang="en-US" altLang="zh-TW" sz="3200" dirty="0"/>
              <a:t>2.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之後對於巨災強度從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Poisson process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改成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Cox process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，但是參考文獻所運用的對象是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stop-loss Reinsurance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8" name="圖片 7" descr="一張含有 螢幕擷取畫面, 文字, 陳列, 軟體 的圖片&#10;&#10;自動產生的描述">
            <a:extLst>
              <a:ext uri="{FF2B5EF4-FFF2-40B4-BE49-F238E27FC236}">
                <a16:creationId xmlns:a16="http://schemas.microsoft.com/office/drawing/2014/main" id="{EFB0383B-B440-7062-676C-667089B7A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684" y="1767403"/>
            <a:ext cx="5819530" cy="29793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圖片 9" descr="一張含有 文字, 螢幕擷取畫面, 陳列, 軟體 的圖片&#10;&#10;自動產生的描述">
            <a:extLst>
              <a:ext uri="{FF2B5EF4-FFF2-40B4-BE49-F238E27FC236}">
                <a16:creationId xmlns:a16="http://schemas.microsoft.com/office/drawing/2014/main" id="{FA74433D-896C-C77A-90CC-4752CD265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86" y="2527523"/>
            <a:ext cx="4272398" cy="221920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0790AC-AA2D-2608-8B0F-55C69A4A9A2E}"/>
              </a:ext>
            </a:extLst>
          </p:cNvPr>
          <p:cNvSpPr txBox="1"/>
          <p:nvPr/>
        </p:nvSpPr>
        <p:spPr>
          <a:xfrm>
            <a:off x="3072425" y="2158191"/>
            <a:ext cx="2827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Output</a:t>
            </a:r>
            <a:r>
              <a:rPr lang="zh-TW" altLang="en-US" dirty="0">
                <a:solidFill>
                  <a:srgbClr val="FF0000"/>
                </a:solidFill>
              </a:rPr>
              <a:t>結果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建置成功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35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一張含有 樣式, 包裝紙, 對稱, 布 的圖片&#10;&#10;自動產生的描述">
            <a:extLst>
              <a:ext uri="{FF2B5EF4-FFF2-40B4-BE49-F238E27FC236}">
                <a16:creationId xmlns:a16="http://schemas.microsoft.com/office/drawing/2014/main" id="{F67178BB-2524-2FAB-EC93-DC55EF5F51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421" b="13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81F18D6-6BA6-1DA4-0612-204FB0708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6430"/>
            <a:ext cx="9144000" cy="2820573"/>
          </a:xfrm>
        </p:spPr>
        <p:txBody>
          <a:bodyPr>
            <a:normAutofit/>
          </a:bodyPr>
          <a:lstStyle/>
          <a:p>
            <a:pPr algn="ctr"/>
            <a:r>
              <a:rPr lang="en-US" altLang="zh-TW" sz="6600" dirty="0"/>
              <a:t>8/1</a:t>
            </a:r>
            <a:r>
              <a:rPr lang="zh-TW" altLang="en-US" sz="6600" dirty="0"/>
              <a:t> </a:t>
            </a:r>
            <a:r>
              <a:rPr lang="en-US" altLang="zh-TW" sz="6600" dirty="0"/>
              <a:t>meeting</a:t>
            </a:r>
            <a:endParaRPr lang="zh-TW" altLang="en-US" sz="66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AD50977-666F-1CD1-7E01-F5946154A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8856" y="4628271"/>
            <a:ext cx="4054288" cy="1069144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報告人</a:t>
            </a:r>
            <a:r>
              <a:rPr lang="en-US" altLang="zh-TW" dirty="0"/>
              <a:t>:</a:t>
            </a:r>
            <a:r>
              <a:rPr lang="zh-TW" altLang="en-US" dirty="0"/>
              <a:t>梁嘉程</a:t>
            </a:r>
          </a:p>
        </p:txBody>
      </p:sp>
    </p:spTree>
    <p:extLst>
      <p:ext uri="{BB962C8B-B14F-4D97-AF65-F5344CB8AC3E}">
        <p14:creationId xmlns:p14="http://schemas.microsoft.com/office/powerpoint/2010/main" val="187366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F32561C-F0F8-9E94-8015-6948AD72A9E8}"/>
              </a:ext>
            </a:extLst>
          </p:cNvPr>
          <p:cNvSpPr txBox="1"/>
          <p:nvPr/>
        </p:nvSpPr>
        <p:spPr>
          <a:xfrm>
            <a:off x="521658" y="289929"/>
            <a:ext cx="10789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目前進度</a:t>
            </a:r>
            <a:r>
              <a:rPr lang="en-US" altLang="zh-TW" sz="2400" b="1" dirty="0"/>
              <a:t>:</a:t>
            </a:r>
            <a:r>
              <a:rPr lang="zh-TW" altLang="en-US" sz="2400" b="1" dirty="0"/>
              <a:t> 瀏覽</a:t>
            </a:r>
            <a:r>
              <a:rPr lang="en-US" altLang="zh-TW" sz="2400" b="1" dirty="0"/>
              <a:t>9</a:t>
            </a:r>
            <a:r>
              <a:rPr lang="zh-TW" altLang="en-US" sz="2400" b="1" dirty="0"/>
              <a:t>篇的關於</a:t>
            </a:r>
            <a:r>
              <a:rPr lang="en-US" altLang="zh-TW" sz="2400" b="1" dirty="0"/>
              <a:t>Cat Bond</a:t>
            </a:r>
            <a:r>
              <a:rPr lang="zh-TW" altLang="en-US" sz="2400" b="1" dirty="0"/>
              <a:t>的訂價相關論文</a:t>
            </a:r>
            <a:endParaRPr lang="en-US" altLang="zh-TW" sz="2400" b="1" dirty="0"/>
          </a:p>
          <a:p>
            <a:endParaRPr lang="en-US" altLang="zh-TW" sz="2400" b="1" dirty="0"/>
          </a:p>
          <a:p>
            <a:r>
              <a:rPr lang="en-US" altLang="zh-TW" dirty="0"/>
              <a:t>1.</a:t>
            </a:r>
            <a:r>
              <a:rPr lang="zh-TW" altLang="en-US" dirty="0"/>
              <a:t>文章多數來自</a:t>
            </a:r>
            <a:r>
              <a:rPr lang="en-US" altLang="zh-TW" dirty="0"/>
              <a:t>2008-2022</a:t>
            </a:r>
            <a:r>
              <a:rPr lang="zh-TW" altLang="en-US" dirty="0"/>
              <a:t>年的論文，一半以上的論文架構都有</a:t>
            </a:r>
            <a:r>
              <a:rPr lang="en-US" altLang="zh-TW" dirty="0"/>
              <a:t>SPV(5:4)</a:t>
            </a:r>
            <a:r>
              <a:rPr lang="zh-TW" altLang="en-US" dirty="0"/>
              <a:t>，注資方式也幾乎為單次注資</a:t>
            </a:r>
            <a:r>
              <a:rPr lang="en-US" altLang="zh-TW" dirty="0"/>
              <a:t>(8:1)</a:t>
            </a:r>
          </a:p>
          <a:p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有</a:t>
            </a:r>
            <a:r>
              <a:rPr lang="en-US" altLang="zh-TW" dirty="0"/>
              <a:t>SPV</a:t>
            </a:r>
            <a:r>
              <a:rPr lang="zh-TW" altLang="en-US" dirty="0"/>
              <a:t>的論文中就算說明了「本金的歸屬」，但看似和定價公式無關，因為定價並非從</a:t>
            </a:r>
            <a:r>
              <a:rPr lang="en-US" altLang="zh-TW" dirty="0"/>
              <a:t>”</a:t>
            </a:r>
            <a:r>
              <a:rPr lang="zh-TW" altLang="en-US" dirty="0"/>
              <a:t>保險公司資產</a:t>
            </a:r>
            <a:r>
              <a:rPr lang="en-US" altLang="zh-TW" dirty="0"/>
              <a:t>”</a:t>
            </a:r>
            <a:r>
              <a:rPr lang="zh-TW" altLang="en-US" dirty="0"/>
              <a:t>的角度出發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並沒有用</a:t>
            </a:r>
            <a:r>
              <a:rPr lang="en-US" altLang="zh-TW" dirty="0"/>
              <a:t>trade-off</a:t>
            </a:r>
            <a:r>
              <a:rPr lang="zh-TW" altLang="en-US" dirty="0"/>
              <a:t> 理論去驗證定價是否合理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連結</a:t>
            </a:r>
            <a:r>
              <a:rPr lang="en-US" altLang="zh-TW" dirty="0"/>
              <a:t>:</a:t>
            </a:r>
          </a:p>
          <a:p>
            <a:r>
              <a:rPr lang="en-US" altLang="zh-TW" dirty="0">
                <a:hlinkClick r:id="rId2"/>
              </a:rPr>
              <a:t>https://docs.google.com/spreadsheets/d/1VQ4M5Tivy3IRz_Yyno8H9uawh5RNNE_JQbccg5tsMMw/edit?pli=1#gid=1046446522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91350C8-1C0C-D8D9-3F91-89BB97966EDF}"/>
              </a:ext>
            </a:extLst>
          </p:cNvPr>
          <p:cNvSpPr txBox="1"/>
          <p:nvPr/>
        </p:nvSpPr>
        <p:spPr>
          <a:xfrm>
            <a:off x="521658" y="4232012"/>
            <a:ext cx="107899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目前進度</a:t>
            </a:r>
            <a:r>
              <a:rPr lang="en-US" altLang="zh-TW" sz="2400" b="1" dirty="0"/>
              <a:t>:</a:t>
            </a:r>
            <a:r>
              <a:rPr lang="zh-TW" altLang="en-US" sz="2400" b="1" dirty="0"/>
              <a:t> 對</a:t>
            </a:r>
            <a:r>
              <a:rPr lang="en-US" altLang="zh-TW" sz="2400" b="1" dirty="0"/>
              <a:t>Catastrophe Risk Bonds(Cox,2000)</a:t>
            </a:r>
            <a:r>
              <a:rPr lang="zh-TW" altLang="en-US" sz="2400" b="1" dirty="0"/>
              <a:t>論文完成文獻回顧</a:t>
            </a:r>
            <a:endParaRPr lang="en-US" altLang="zh-TW" sz="2400" b="1" dirty="0"/>
          </a:p>
          <a:p>
            <a:r>
              <a:rPr lang="zh-TW" altLang="en-US" dirty="0"/>
              <a:t>重點 </a:t>
            </a:r>
            <a:r>
              <a:rPr lang="en-US" altLang="zh-TW" dirty="0"/>
              <a:t>:</a:t>
            </a:r>
            <a:r>
              <a:rPr lang="zh-TW" altLang="en-US" dirty="0"/>
              <a:t> 引入代表代理人的技術</a:t>
            </a:r>
            <a:r>
              <a:rPr lang="en-US" altLang="zh-TW" dirty="0"/>
              <a:t>[1] </a:t>
            </a:r>
            <a:r>
              <a:rPr lang="zh-TW" altLang="en-US" dirty="0"/>
              <a:t>和假設來簡化模型。這是用於對不完全市場中的不確定現金流進行定價的關鍵方法，以此將主要金融市場變量與巨災風險變量整合起來進行理論評估。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239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D655D0A-4A6B-B559-3967-8A19039B27D7}"/>
              </a:ext>
            </a:extLst>
          </p:cNvPr>
          <p:cNvSpPr txBox="1"/>
          <p:nvPr/>
        </p:nvSpPr>
        <p:spPr>
          <a:xfrm>
            <a:off x="405618" y="211015"/>
            <a:ext cx="10789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目前進度</a:t>
            </a:r>
            <a:r>
              <a:rPr lang="en-US" altLang="zh-TW" sz="2400" b="1" dirty="0"/>
              <a:t>:</a:t>
            </a:r>
            <a:r>
              <a:rPr lang="zh-TW" altLang="en-US" sz="2400" b="1" dirty="0"/>
              <a:t> 尋找發行公司獲得注資前就破產的情況</a:t>
            </a:r>
            <a:endParaRPr lang="en-US" altLang="zh-TW" sz="2400" b="1" dirty="0"/>
          </a:p>
          <a:p>
            <a:endParaRPr lang="en-US" altLang="zh-TW" sz="2400" b="1" dirty="0"/>
          </a:p>
          <a:p>
            <a:pPr marL="457200" indent="-457200">
              <a:buAutoNum type="arabicPeriod"/>
            </a:pPr>
            <a:r>
              <a:rPr lang="zh-TW" altLang="en-US" sz="2000" dirty="0"/>
              <a:t>此情況較特殊，較難尋找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目前在詳讀發行公司破產的相關論文，裏頭提到交易對手風險和破產時的抵押品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457200" indent="-457200">
              <a:buAutoNum type="arabicPeriod"/>
            </a:pPr>
            <a:endParaRPr lang="en-US" altLang="zh-TW" sz="2000" dirty="0"/>
          </a:p>
          <a:p>
            <a:r>
              <a:rPr lang="en-US" altLang="zh-TW" sz="2000" dirty="0"/>
              <a:t>2.</a:t>
            </a:r>
            <a:r>
              <a:rPr lang="zh-TW" altLang="en-US" sz="2000" dirty="0"/>
              <a:t> 會拿聖鈞論文中的情況做比對</a:t>
            </a:r>
            <a:endParaRPr lang="en-US" altLang="zh-TW" sz="2000" dirty="0"/>
          </a:p>
          <a:p>
            <a:endParaRPr lang="zh-TW" altLang="en-US" dirty="0"/>
          </a:p>
        </p:txBody>
      </p:sp>
      <p:pic>
        <p:nvPicPr>
          <p:cNvPr id="4" name="圖片 3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3EB8DC40-767B-7FF5-D419-5D127921A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260" y="2148304"/>
            <a:ext cx="7742740" cy="4709696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2C460142-9B36-939F-8155-08305100AF0E}"/>
              </a:ext>
            </a:extLst>
          </p:cNvPr>
          <p:cNvSpPr/>
          <p:nvPr/>
        </p:nvSpPr>
        <p:spPr>
          <a:xfrm>
            <a:off x="3837482" y="5141627"/>
            <a:ext cx="8769246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6233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68D1E4-E50C-0CB6-6A16-B5788B42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98" y="310043"/>
            <a:ext cx="10515600" cy="3621051"/>
          </a:xfrm>
        </p:spPr>
        <p:txBody>
          <a:bodyPr>
            <a:noAutofit/>
          </a:bodyPr>
          <a:lstStyle/>
          <a:p>
            <a:r>
              <a:rPr lang="en-US" altLang="zh-TW" sz="2400" dirty="0"/>
              <a:t>Catastrophe Bonds, Reinsurance, and the Optimal Collateralization of Risk Transfer(Lakdawalla,2012)</a:t>
            </a:r>
            <a:br>
              <a:rPr lang="en-US" altLang="zh-TW" sz="2400" dirty="0"/>
            </a:br>
            <a:br>
              <a:rPr lang="en-US" altLang="zh-TW" sz="2400" dirty="0"/>
            </a:br>
            <a:r>
              <a:rPr lang="en-US" altLang="zh-TW" sz="2000" dirty="0"/>
              <a:t>1.</a:t>
            </a:r>
            <a:r>
              <a:rPr lang="zh-TW" altLang="en-US" sz="2000" dirty="0"/>
              <a:t>該論文的結論是，巨災債券發行的必要性取決於合同約束、摩擦成本</a:t>
            </a:r>
            <a:r>
              <a:rPr lang="en-US" altLang="zh-TW" sz="2000" dirty="0"/>
              <a:t>(</a:t>
            </a:r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代理成本、稅收、流動性成本和其他摩擦</a:t>
            </a:r>
            <a:r>
              <a:rPr lang="en-US" altLang="zh-TW" sz="2000" dirty="0"/>
              <a:t>)</a:t>
            </a:r>
            <a:r>
              <a:rPr lang="zh-TW" altLang="en-US" sz="2000" dirty="0"/>
              <a:t> 、違約風險和消費者異質性的存在。如果不存在這些條件，或者保險公司可以簽訂複雜的合同，在所有州之間提供不同的賠償，則可能沒有必要使用巨災債券。</a:t>
            </a:r>
            <a:br>
              <a:rPr lang="zh-TW" altLang="en-US" sz="2000" dirty="0"/>
            </a:br>
            <a:r>
              <a:rPr lang="zh-TW" altLang="en-US" sz="2000" dirty="0"/>
              <a:t>。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en-US" altLang="zh-TW" sz="2000" dirty="0"/>
              <a:t>2.</a:t>
            </a:r>
            <a:r>
              <a:rPr lang="zh-TW" altLang="en-US" sz="2000" dirty="0"/>
              <a:t>提出了兩種風險轉移技術：</a:t>
            </a:r>
            <a:r>
              <a:rPr lang="en-US" altLang="zh-TW" sz="2000" dirty="0"/>
              <a:t>(1.)</a:t>
            </a:r>
            <a:r>
              <a:rPr lang="zh-TW" altLang="en-US" sz="2000" dirty="0"/>
              <a:t>設立一家擁有資產來彌補損失的保險公司，</a:t>
            </a:r>
            <a:r>
              <a:rPr lang="en-US" altLang="zh-TW" sz="2000" dirty="0"/>
              <a:t>(</a:t>
            </a:r>
            <a:r>
              <a:rPr lang="en-US" altLang="zh-TW" sz="2000" b="1" dirty="0"/>
              <a:t>2.)</a:t>
            </a:r>
            <a:r>
              <a:rPr lang="zh-TW" altLang="en-US" sz="2000" b="1" dirty="0"/>
              <a:t>或者發行風險相關證券</a:t>
            </a:r>
            <a:r>
              <a:rPr lang="en-US" altLang="zh-TW" sz="2000" b="1" dirty="0"/>
              <a:t>----</a:t>
            </a:r>
            <a:r>
              <a:rPr lang="zh-TW" altLang="en-US" sz="2000" b="1" dirty="0"/>
              <a:t>巨災債券</a:t>
            </a:r>
            <a:r>
              <a:rPr lang="en-US" altLang="zh-TW" sz="2000" b="1" dirty="0"/>
              <a:t>(</a:t>
            </a:r>
            <a:r>
              <a:rPr lang="zh-TW" altLang="en-US" sz="2000" b="1" dirty="0"/>
              <a:t>本金扣除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，在消費者遭受損失時支付費用。保險公司的資產包括投資者資本和消費者</a:t>
            </a:r>
            <a:r>
              <a:rPr lang="en-US" altLang="zh-TW" sz="2000" b="1" dirty="0"/>
              <a:t>(</a:t>
            </a:r>
            <a:r>
              <a:rPr lang="zh-TW" altLang="en-US" sz="2000" b="1" dirty="0"/>
              <a:t>一般</a:t>
            </a:r>
            <a:r>
              <a:rPr lang="en-US" altLang="zh-TW" sz="2000" b="1" dirty="0"/>
              <a:t>(</a:t>
            </a:r>
            <a:r>
              <a:rPr lang="zh-TW" altLang="en-US" sz="2000" b="1" dirty="0"/>
              <a:t>再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保險公司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保費，用於支付索賠。</a:t>
            </a:r>
            <a:br>
              <a:rPr lang="zh-TW" altLang="en-US" sz="2000" b="1" dirty="0"/>
            </a:br>
            <a:r>
              <a:rPr lang="zh-TW" altLang="en-US" sz="2000" b="1" dirty="0">
                <a:solidFill>
                  <a:srgbClr val="FF0000"/>
                </a:solidFill>
              </a:rPr>
              <a:t>如果索賠超過資產，公司違約，索賠人將按比例獲得賠償。</a:t>
            </a:r>
            <a:br>
              <a:rPr lang="en-US" altLang="zh-TW" sz="2000" b="1" dirty="0">
                <a:solidFill>
                  <a:srgbClr val="FF0000"/>
                </a:solidFill>
              </a:rPr>
            </a:br>
            <a:br>
              <a:rPr lang="en-US" altLang="zh-TW" sz="2000" dirty="0">
                <a:solidFill>
                  <a:srgbClr val="FF0000"/>
                </a:solidFill>
              </a:rPr>
            </a:br>
            <a:endParaRPr lang="zh-TW" altLang="en-US" sz="2400" b="1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32F0D2C-FD84-A350-D2F3-3CB3A5399625}"/>
              </a:ext>
            </a:extLst>
          </p:cNvPr>
          <p:cNvSpPr txBox="1"/>
          <p:nvPr/>
        </p:nvSpPr>
        <p:spPr>
          <a:xfrm>
            <a:off x="1988766" y="5089584"/>
            <a:ext cx="127852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/>
              <a:t>消費者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DA494E9-2BA7-9896-AC17-425A282A0D18}"/>
              </a:ext>
            </a:extLst>
          </p:cNvPr>
          <p:cNvSpPr txBox="1"/>
          <p:nvPr/>
        </p:nvSpPr>
        <p:spPr>
          <a:xfrm>
            <a:off x="9076804" y="5089584"/>
            <a:ext cx="127852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/>
              <a:t>投資人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5278070-1F7C-3D04-1178-70C9A3D3501F}"/>
              </a:ext>
            </a:extLst>
          </p:cNvPr>
          <p:cNvSpPr txBox="1"/>
          <p:nvPr/>
        </p:nvSpPr>
        <p:spPr>
          <a:xfrm>
            <a:off x="5532785" y="5089584"/>
            <a:ext cx="127852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/>
              <a:t>保險公司</a:t>
            </a: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36FC0E4D-07C0-C390-41C8-9499DEB2158B}"/>
              </a:ext>
            </a:extLst>
          </p:cNvPr>
          <p:cNvSpPr/>
          <p:nvPr/>
        </p:nvSpPr>
        <p:spPr>
          <a:xfrm>
            <a:off x="3467819" y="5089584"/>
            <a:ext cx="1897811" cy="2070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3DA70568-FAFD-FA8F-AD55-F8C3A3207273}"/>
              </a:ext>
            </a:extLst>
          </p:cNvPr>
          <p:cNvSpPr/>
          <p:nvPr/>
        </p:nvSpPr>
        <p:spPr>
          <a:xfrm>
            <a:off x="6995151" y="5082604"/>
            <a:ext cx="1897811" cy="2070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38583F6B-4FE4-DF73-8725-E16F9B01149C}"/>
              </a:ext>
            </a:extLst>
          </p:cNvPr>
          <p:cNvSpPr/>
          <p:nvPr/>
        </p:nvSpPr>
        <p:spPr>
          <a:xfrm rot="10800000">
            <a:off x="3451132" y="5296619"/>
            <a:ext cx="1897811" cy="2070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527A22C3-9D96-F334-228A-765F5A59C1CE}"/>
              </a:ext>
            </a:extLst>
          </p:cNvPr>
          <p:cNvSpPr/>
          <p:nvPr/>
        </p:nvSpPr>
        <p:spPr>
          <a:xfrm rot="10800000">
            <a:off x="6946576" y="5282659"/>
            <a:ext cx="1897811" cy="2070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8AF673-97C0-EC4D-E747-C446F0ADAEC6}"/>
              </a:ext>
            </a:extLst>
          </p:cNvPr>
          <p:cNvSpPr txBox="1"/>
          <p:nvPr/>
        </p:nvSpPr>
        <p:spPr>
          <a:xfrm>
            <a:off x="7262265" y="4707471"/>
            <a:ext cx="131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發行債劵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8E29C23-024B-87D3-6B88-62C855486E6E}"/>
              </a:ext>
            </a:extLst>
          </p:cNvPr>
          <p:cNvSpPr txBox="1"/>
          <p:nvPr/>
        </p:nvSpPr>
        <p:spPr>
          <a:xfrm>
            <a:off x="7239873" y="5503655"/>
            <a:ext cx="131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債劵本金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BE566C3-5A9F-1528-BCA1-8D35F8454896}"/>
              </a:ext>
            </a:extLst>
          </p:cNvPr>
          <p:cNvSpPr txBox="1"/>
          <p:nvPr/>
        </p:nvSpPr>
        <p:spPr>
          <a:xfrm>
            <a:off x="3820006" y="4713272"/>
            <a:ext cx="148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再保險保費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424FA27-7AC8-34E4-7744-A25F0FB1BDF7}"/>
              </a:ext>
            </a:extLst>
          </p:cNvPr>
          <p:cNvSpPr txBox="1"/>
          <p:nvPr/>
        </p:nvSpPr>
        <p:spPr>
          <a:xfrm>
            <a:off x="3820006" y="5535326"/>
            <a:ext cx="148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再保險契約</a:t>
            </a:r>
          </a:p>
        </p:txBody>
      </p:sp>
    </p:spTree>
    <p:extLst>
      <p:ext uri="{BB962C8B-B14F-4D97-AF65-F5344CB8AC3E}">
        <p14:creationId xmlns:p14="http://schemas.microsoft.com/office/powerpoint/2010/main" val="2046593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9E6C32A-91C4-47DD-2AF4-C71335264D89}"/>
              </a:ext>
            </a:extLst>
          </p:cNvPr>
          <p:cNvSpPr txBox="1"/>
          <p:nvPr/>
        </p:nvSpPr>
        <p:spPr>
          <a:xfrm>
            <a:off x="1325592" y="1120676"/>
            <a:ext cx="95408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/>
              <a:t>3.</a:t>
            </a:r>
            <a:r>
              <a:rPr lang="zh-TW" altLang="en-US" sz="2000" dirty="0"/>
              <a:t>裡頭一個例子是再保險邊車</a:t>
            </a:r>
            <a:r>
              <a:rPr lang="en-US" altLang="zh-TW" sz="2000" dirty="0">
                <a:latin typeface="+mn-ea"/>
                <a:ea typeface="+mn-ea"/>
              </a:rPr>
              <a:t>(reinsurance side-car)</a:t>
            </a:r>
            <a:r>
              <a:rPr lang="zh-TW" altLang="en-US" sz="2000" dirty="0"/>
              <a:t>，投資者將一家特殊目的公司資本化，為分出公司提供再保險，並將資本</a:t>
            </a:r>
            <a:r>
              <a:rPr lang="zh-TW" altLang="en-US" sz="2000" dirty="0">
                <a:solidFill>
                  <a:srgbClr val="FF0000"/>
                </a:solidFill>
              </a:rPr>
              <a:t>存放在抵押信託賬戶</a:t>
            </a:r>
            <a:r>
              <a:rPr lang="zh-TW" altLang="en-US" sz="2000" dirty="0"/>
              <a:t>中，</a:t>
            </a:r>
            <a:r>
              <a:rPr lang="zh-TW" altLang="en-US" sz="2000" b="1" dirty="0"/>
              <a:t>可以要求再保險公司在索賠前和到期付款之前提供抵押，以保障分出公司的利益。</a:t>
            </a:r>
            <a:br>
              <a:rPr lang="zh-TW" altLang="en-US" sz="2000" b="1" dirty="0">
                <a:solidFill>
                  <a:srgbClr val="FF0000"/>
                </a:solidFill>
              </a:rPr>
            </a:br>
            <a:br>
              <a:rPr lang="en-US" altLang="zh-TW" sz="2000" dirty="0">
                <a:solidFill>
                  <a:srgbClr val="FF0000"/>
                </a:solidFill>
              </a:rPr>
            </a:br>
            <a:r>
              <a:rPr lang="zh-TW" altLang="en-US" sz="2000" dirty="0"/>
              <a:t>結論</a:t>
            </a:r>
            <a:r>
              <a:rPr lang="en-US" altLang="zh-TW" sz="2000" dirty="0"/>
              <a:t>:</a:t>
            </a:r>
            <a:br>
              <a:rPr lang="en-US" altLang="zh-TW" sz="2000" dirty="0"/>
            </a:br>
            <a:r>
              <a:rPr lang="en-US" altLang="zh-TW" sz="2000" dirty="0"/>
              <a:t>1.</a:t>
            </a:r>
            <a:r>
              <a:rPr lang="zh-TW" altLang="en-US" sz="2000" dirty="0"/>
              <a:t>  這篇文說明了對於消費者</a:t>
            </a:r>
            <a:r>
              <a:rPr lang="en-US" altLang="zh-TW" sz="2000" dirty="0"/>
              <a:t>(</a:t>
            </a:r>
            <a:r>
              <a:rPr lang="zh-TW" altLang="en-US" sz="2000" dirty="0"/>
              <a:t>也就是一般</a:t>
            </a:r>
            <a:r>
              <a:rPr lang="en-US" altLang="zh-TW" sz="2000" dirty="0"/>
              <a:t>(</a:t>
            </a:r>
            <a:r>
              <a:rPr lang="zh-TW" altLang="en-US" sz="2000" dirty="0"/>
              <a:t>再</a:t>
            </a:r>
            <a:r>
              <a:rPr lang="en-US" altLang="zh-TW" sz="2000" dirty="0"/>
              <a:t>)</a:t>
            </a:r>
            <a:r>
              <a:rPr lang="zh-TW" altLang="en-US" sz="2000" dirty="0"/>
              <a:t>保險公司</a:t>
            </a:r>
            <a:r>
              <a:rPr lang="en-US" altLang="zh-TW" sz="2000" dirty="0"/>
              <a:t>)</a:t>
            </a:r>
            <a:r>
              <a:rPr lang="zh-TW" altLang="en-US" sz="2000" dirty="0"/>
              <a:t>，</a:t>
            </a:r>
            <a:r>
              <a:rPr lang="en-US" altLang="zh-TW" sz="2000" dirty="0"/>
              <a:t>SPV</a:t>
            </a:r>
            <a:r>
              <a:rPr lang="zh-TW" altLang="en-US" sz="2000" dirty="0"/>
              <a:t>發行的巨災債劵具有完全擔保的性質，所以降低巨災再保險中破產時的違約風險。</a:t>
            </a:r>
            <a:br>
              <a:rPr lang="en-US" altLang="zh-TW" sz="2000" dirty="0"/>
            </a:br>
            <a:r>
              <a:rPr lang="en-US" altLang="zh-TW" sz="2000" dirty="0"/>
              <a:t>2.</a:t>
            </a:r>
            <a:r>
              <a:rPr lang="zh-TW" altLang="en-US" sz="2000" dirty="0"/>
              <a:t> 並沒有很好</a:t>
            </a:r>
            <a:r>
              <a:rPr lang="zh-TW" altLang="en-US" sz="2000" b="1" dirty="0"/>
              <a:t>說明發行公司獲得注資前就破產的情況，</a:t>
            </a:r>
            <a:r>
              <a:rPr lang="zh-TW" altLang="en-US" sz="2000" dirty="0"/>
              <a:t>但因這篇文友和巨災再保險的比較，還是有參考性。</a:t>
            </a:r>
          </a:p>
        </p:txBody>
      </p:sp>
    </p:spTree>
    <p:extLst>
      <p:ext uri="{BB962C8B-B14F-4D97-AF65-F5344CB8AC3E}">
        <p14:creationId xmlns:p14="http://schemas.microsoft.com/office/powerpoint/2010/main" val="161524003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VTI">
  <a:themeElements>
    <a:clrScheme name="AnalogousFromLightSeedRightStep">
      <a:dk1>
        <a:srgbClr val="000000"/>
      </a:dk1>
      <a:lt1>
        <a:srgbClr val="FFFFFF"/>
      </a:lt1>
      <a:dk2>
        <a:srgbClr val="223920"/>
      </a:dk2>
      <a:lt2>
        <a:srgbClr val="E2E4E8"/>
      </a:lt2>
      <a:accent1>
        <a:srgbClr val="C79C36"/>
      </a:accent1>
      <a:accent2>
        <a:srgbClr val="9BA83B"/>
      </a:accent2>
      <a:accent3>
        <a:srgbClr val="78B147"/>
      </a:accent3>
      <a:accent4>
        <a:srgbClr val="3BB734"/>
      </a:accent4>
      <a:accent5>
        <a:srgbClr val="37B766"/>
      </a:accent5>
      <a:accent6>
        <a:srgbClr val="3DB49A"/>
      </a:accent6>
      <a:hlink>
        <a:srgbClr val="697EAE"/>
      </a:hlink>
      <a:folHlink>
        <a:srgbClr val="7F7F7F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VTI" id="{309F1D27-9968-4F93-BA7C-3666A757FD2E}" vid="{76D8E8FD-8787-4E56-A14A-C28BF58ABEE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824</Words>
  <Application>Microsoft Office PowerPoint</Application>
  <PresentationFormat>寬螢幕</PresentationFormat>
  <Paragraphs>48</Paragraphs>
  <Slides>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9" baseType="lpstr">
      <vt:lpstr>SourceSansPro</vt:lpstr>
      <vt:lpstr>細明體</vt:lpstr>
      <vt:lpstr>微軟正黑體</vt:lpstr>
      <vt:lpstr>新細明體</vt:lpstr>
      <vt:lpstr>Arial</vt:lpstr>
      <vt:lpstr>Calibri</vt:lpstr>
      <vt:lpstr>Cambria Math</vt:lpstr>
      <vt:lpstr>Felix Titling</vt:lpstr>
      <vt:lpstr>Goudy Old Style</vt:lpstr>
      <vt:lpstr>ArchwayVTI</vt:lpstr>
      <vt:lpstr>7/11 meeting</vt:lpstr>
      <vt:lpstr>PowerPoint 簡報</vt:lpstr>
      <vt:lpstr>PowerPoint 簡報</vt:lpstr>
      <vt:lpstr>問題:  1.尚未去檢查是否trade-off驗證正確 第一原因:程式錯誤        2.之後對於巨災強度從Poisson process改成Cox process ，但是參考文獻所運用的對象是stop-loss Reinsurance。</vt:lpstr>
      <vt:lpstr>8/1 meeting</vt:lpstr>
      <vt:lpstr>PowerPoint 簡報</vt:lpstr>
      <vt:lpstr>PowerPoint 簡報</vt:lpstr>
      <vt:lpstr>Catastrophe Bonds, Reinsurance, and the Optimal Collateralization of Risk Transfer(Lakdawalla,2012)  1.該論文的結論是，巨災債券發行的必要性取決於合同約束、摩擦成本(代理成本、稅收、流動性成本和其他摩擦) 、違約風險和消費者異質性的存在。如果不存在這些條件，或者保險公司可以簽訂複雜的合同，在所有州之間提供不同的賠償，則可能沒有必要使用巨災債券。 。  2.提出了兩種風險轉移技術：(1.)設立一家擁有資產來彌補損失的保險公司，(2.)或者發行風險相關證券----巨災債券(本金扣除)，在消費者遭受損失時支付費用。保險公司的資產包括投資者資本和消費者(一般(再)保險公司)保費，用於支付索賠。 如果索賠超過資產，公司違約，索賠人將按比例獲得賠償。  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7/11 meeting</dc:title>
  <dc:creator>phil88609@gmail.com</dc:creator>
  <cp:lastModifiedBy>phil88609@gmail.com</cp:lastModifiedBy>
  <cp:revision>4</cp:revision>
  <dcterms:created xsi:type="dcterms:W3CDTF">2023-07-11T08:08:04Z</dcterms:created>
  <dcterms:modified xsi:type="dcterms:W3CDTF">2023-08-02T16:40:23Z</dcterms:modified>
</cp:coreProperties>
</file>