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3" r:id="rId4"/>
    <p:sldId id="274" r:id="rId5"/>
    <p:sldId id="275" r:id="rId6"/>
    <p:sldId id="276" r:id="rId7"/>
    <p:sldId id="277" r:id="rId8"/>
    <p:sldId id="272" r:id="rId9"/>
    <p:sldId id="278" r:id="rId10"/>
    <p:sldId id="279" r:id="rId11"/>
    <p:sldId id="281" r:id="rId12"/>
    <p:sldId id="282" r:id="rId13"/>
    <p:sldId id="280" r:id="rId14"/>
    <p:sldId id="284" r:id="rId15"/>
    <p:sldId id="283" r:id="rId16"/>
    <p:sldId id="285" r:id="rId17"/>
    <p:sldId id="258" r:id="rId18"/>
    <p:sldId id="259" r:id="rId19"/>
    <p:sldId id="262" r:id="rId20"/>
    <p:sldId id="263" r:id="rId21"/>
    <p:sldId id="264" r:id="rId22"/>
    <p:sldId id="270" r:id="rId23"/>
    <p:sldId id="265" r:id="rId24"/>
    <p:sldId id="266" r:id="rId25"/>
    <p:sldId id="267" r:id="rId26"/>
    <p:sldId id="268" r:id="rId27"/>
    <p:sldId id="269" r:id="rId28"/>
    <p:sldId id="286" r:id="rId29"/>
    <p:sldId id="296" r:id="rId30"/>
    <p:sldId id="287" r:id="rId31"/>
    <p:sldId id="288" r:id="rId32"/>
    <p:sldId id="290" r:id="rId33"/>
    <p:sldId id="291" r:id="rId34"/>
    <p:sldId id="292" r:id="rId35"/>
    <p:sldId id="293" r:id="rId36"/>
    <p:sldId id="294" r:id="rId37"/>
    <p:sldId id="295" r:id="rId38"/>
    <p:sldId id="297" r:id="rId39"/>
    <p:sldId id="299" r:id="rId40"/>
    <p:sldId id="300" r:id="rId41"/>
    <p:sldId id="304" r:id="rId42"/>
    <p:sldId id="301" r:id="rId43"/>
    <p:sldId id="305" r:id="rId44"/>
    <p:sldId id="303" r:id="rId45"/>
    <p:sldId id="306" r:id="rId46"/>
    <p:sldId id="307" r:id="rId47"/>
    <p:sldId id="308" r:id="rId48"/>
    <p:sldId id="309" r:id="rId49"/>
    <p:sldId id="310" r:id="rId50"/>
    <p:sldId id="311" r:id="rId51"/>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77" autoAdjust="0"/>
    <p:restoredTop sz="94660"/>
  </p:normalViewPr>
  <p:slideViewPr>
    <p:cSldViewPr snapToGrid="0" showGuides="1">
      <p:cViewPr varScale="1">
        <p:scale>
          <a:sx n="137" d="100"/>
          <a:sy n="137" d="100"/>
        </p:scale>
        <p:origin x="641"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1" Type="http://schemas.openxmlformats.org/officeDocument/2006/relationships/oleObject" Target="file:///C:\Users\FinanceLab\Desktop\&#30740;&#31350;&#25104;&#26524;\0711fix%20CE\0711&#26032;&#29256;fixCE_NQSO.xlsx"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file:///C:\Users\FinanceLab\Desktop\&#30740;&#31350;&#25104;&#26524;\0711fix%20CE\0711&#26032;&#29256;fixCE_NQSO.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en-US" altLang="zh-TW" sz="1200"/>
              <a:t>wage to # of ESO</a:t>
            </a:r>
          </a:p>
          <a:p>
            <a:pPr>
              <a:defRPr sz="1200" b="0" i="0" u="none" strike="noStrike" kern="1200" spc="0" baseline="0">
                <a:solidFill>
                  <a:schemeClr val="tx1">
                    <a:lumMod val="65000"/>
                    <a:lumOff val="35000"/>
                  </a:schemeClr>
                </a:solidFill>
                <a:latin typeface="+mn-lt"/>
                <a:ea typeface="+mn-ea"/>
                <a:cs typeface="+mn-cs"/>
              </a:defRPr>
            </a:pPr>
            <a:r>
              <a:rPr lang="en-US" altLang="zh-TW" sz="1200"/>
              <a:t>Case</a:t>
            </a:r>
            <a:r>
              <a:rPr lang="en-US" altLang="zh-TW" sz="1200" baseline="0"/>
              <a:t> sigma=0.1</a:t>
            </a:r>
            <a:r>
              <a:rPr lang="zh-TW" altLang="en-US" sz="1200" baseline="0"/>
              <a:t> </a:t>
            </a:r>
            <a:r>
              <a:rPr lang="en-US" altLang="zh-TW" sz="1200" baseline="0"/>
              <a:t>, gamma=0.1</a:t>
            </a:r>
            <a:endParaRPr lang="en-US" altLang="zh-TW" sz="1200"/>
          </a:p>
        </c:rich>
      </c:tx>
      <c:overlay val="0"/>
      <c:spPr>
        <a:noFill/>
        <a:ln>
          <a:noFill/>
        </a:ln>
        <a:effectLst/>
      </c:spPr>
    </c:title>
    <c:autoTitleDeleted val="0"/>
    <c:plotArea>
      <c:layout/>
      <c:scatterChart>
        <c:scatterStyle val="lineMarker"/>
        <c:varyColors val="0"/>
        <c:ser>
          <c:idx val="1"/>
          <c:order val="0"/>
          <c:tx>
            <c:v>wage</c:v>
          </c:tx>
          <c:spPr>
            <a:ln w="19050">
              <a:noFill/>
            </a:ln>
          </c:spPr>
          <c:xVal>
            <c:numRef>
              <c:f>'[0711新版fixCE_NQSO.xlsx]PW_fixCE完整'!$B$2:$B$301</c:f>
              <c:numCache>
                <c:formatCode>General</c:formatCode>
                <c:ptCount val="300"/>
                <c:pt idx="0">
                  <c:v>0.1</c:v>
                </c:pt>
                <c:pt idx="1">
                  <c:v>0.2</c:v>
                </c:pt>
                <c:pt idx="2">
                  <c:v>0.30000000000000004</c:v>
                </c:pt>
                <c:pt idx="3">
                  <c:v>0.4</c:v>
                </c:pt>
                <c:pt idx="4">
                  <c:v>0.5</c:v>
                </c:pt>
                <c:pt idx="5">
                  <c:v>0.6</c:v>
                </c:pt>
                <c:pt idx="6">
                  <c:v>0.7</c:v>
                </c:pt>
                <c:pt idx="7">
                  <c:v>0.79999999999999993</c:v>
                </c:pt>
                <c:pt idx="8">
                  <c:v>0.89999999999999991</c:v>
                </c:pt>
                <c:pt idx="9">
                  <c:v>0.99999999999999989</c:v>
                </c:pt>
                <c:pt idx="10">
                  <c:v>1.0999999999999999</c:v>
                </c:pt>
                <c:pt idx="11">
                  <c:v>1.2</c:v>
                </c:pt>
                <c:pt idx="12">
                  <c:v>1.3</c:v>
                </c:pt>
                <c:pt idx="13">
                  <c:v>1.4000000000000001</c:v>
                </c:pt>
                <c:pt idx="14">
                  <c:v>1.5000000000000002</c:v>
                </c:pt>
                <c:pt idx="15">
                  <c:v>1.6000000000000003</c:v>
                </c:pt>
                <c:pt idx="16">
                  <c:v>1.7000000000000004</c:v>
                </c:pt>
                <c:pt idx="17">
                  <c:v>1.8000000000000005</c:v>
                </c:pt>
                <c:pt idx="18">
                  <c:v>1.9000000000000006</c:v>
                </c:pt>
                <c:pt idx="19">
                  <c:v>2.0000000000000004</c:v>
                </c:pt>
                <c:pt idx="20">
                  <c:v>2.1000000000000005</c:v>
                </c:pt>
                <c:pt idx="21">
                  <c:v>2.2000000000000006</c:v>
                </c:pt>
                <c:pt idx="22">
                  <c:v>2.3000000000000007</c:v>
                </c:pt>
                <c:pt idx="23">
                  <c:v>2.4000000000000008</c:v>
                </c:pt>
                <c:pt idx="24">
                  <c:v>2.5000000000000009</c:v>
                </c:pt>
                <c:pt idx="25">
                  <c:v>2.600000000000001</c:v>
                </c:pt>
                <c:pt idx="26">
                  <c:v>2.7000000000000011</c:v>
                </c:pt>
                <c:pt idx="27">
                  <c:v>2.8000000000000012</c:v>
                </c:pt>
                <c:pt idx="28">
                  <c:v>2.9000000000000012</c:v>
                </c:pt>
                <c:pt idx="29">
                  <c:v>3.0000000000000013</c:v>
                </c:pt>
                <c:pt idx="30">
                  <c:v>3.1000000000000014</c:v>
                </c:pt>
                <c:pt idx="31">
                  <c:v>3.2000000000000015</c:v>
                </c:pt>
                <c:pt idx="32">
                  <c:v>3.3000000000000016</c:v>
                </c:pt>
                <c:pt idx="33">
                  <c:v>3.4000000000000017</c:v>
                </c:pt>
                <c:pt idx="34">
                  <c:v>3.5000000000000018</c:v>
                </c:pt>
                <c:pt idx="35">
                  <c:v>3.6000000000000019</c:v>
                </c:pt>
                <c:pt idx="36">
                  <c:v>3.700000000000002</c:v>
                </c:pt>
                <c:pt idx="37">
                  <c:v>3.800000000000002</c:v>
                </c:pt>
                <c:pt idx="38">
                  <c:v>3.9000000000000021</c:v>
                </c:pt>
                <c:pt idx="39">
                  <c:v>4.0000000000000018</c:v>
                </c:pt>
                <c:pt idx="40">
                  <c:v>4.1000000000000014</c:v>
                </c:pt>
                <c:pt idx="41">
                  <c:v>4.2000000000000011</c:v>
                </c:pt>
                <c:pt idx="42">
                  <c:v>4.3000000000000007</c:v>
                </c:pt>
                <c:pt idx="43">
                  <c:v>4.4000000000000004</c:v>
                </c:pt>
                <c:pt idx="44">
                  <c:v>4.5</c:v>
                </c:pt>
                <c:pt idx="45">
                  <c:v>4.5999999999999996</c:v>
                </c:pt>
                <c:pt idx="46">
                  <c:v>4.6999999999999993</c:v>
                </c:pt>
                <c:pt idx="47">
                  <c:v>4.7999999999999989</c:v>
                </c:pt>
                <c:pt idx="48">
                  <c:v>4.8999999999999986</c:v>
                </c:pt>
                <c:pt idx="49">
                  <c:v>4.9999999999999982</c:v>
                </c:pt>
                <c:pt idx="50">
                  <c:v>5.0999999999999979</c:v>
                </c:pt>
                <c:pt idx="51">
                  <c:v>5.1999999999999975</c:v>
                </c:pt>
                <c:pt idx="52">
                  <c:v>5.2999999999999972</c:v>
                </c:pt>
                <c:pt idx="53">
                  <c:v>5.3999999999999968</c:v>
                </c:pt>
                <c:pt idx="54">
                  <c:v>5.4999999999999964</c:v>
                </c:pt>
                <c:pt idx="55">
                  <c:v>5.5999999999999961</c:v>
                </c:pt>
                <c:pt idx="56">
                  <c:v>5.6999999999999957</c:v>
                </c:pt>
                <c:pt idx="57">
                  <c:v>5.7999999999999954</c:v>
                </c:pt>
                <c:pt idx="58">
                  <c:v>5.899999999999995</c:v>
                </c:pt>
                <c:pt idx="59">
                  <c:v>5.9999999999999947</c:v>
                </c:pt>
                <c:pt idx="60">
                  <c:v>6.0999999999999943</c:v>
                </c:pt>
                <c:pt idx="61">
                  <c:v>6.199999999999994</c:v>
                </c:pt>
                <c:pt idx="62">
                  <c:v>6.2999999999999936</c:v>
                </c:pt>
                <c:pt idx="63">
                  <c:v>6.3999999999999932</c:v>
                </c:pt>
                <c:pt idx="64">
                  <c:v>6.4999999999999929</c:v>
                </c:pt>
                <c:pt idx="65">
                  <c:v>6.5999999999999925</c:v>
                </c:pt>
                <c:pt idx="66">
                  <c:v>6.6999999999999922</c:v>
                </c:pt>
                <c:pt idx="67">
                  <c:v>6.7999999999999918</c:v>
                </c:pt>
                <c:pt idx="68">
                  <c:v>6.8999999999999915</c:v>
                </c:pt>
                <c:pt idx="69">
                  <c:v>6.9999999999999911</c:v>
                </c:pt>
                <c:pt idx="70">
                  <c:v>7.0999999999999908</c:v>
                </c:pt>
                <c:pt idx="71">
                  <c:v>7.1999999999999904</c:v>
                </c:pt>
                <c:pt idx="72">
                  <c:v>7.2999999999999901</c:v>
                </c:pt>
                <c:pt idx="73">
                  <c:v>7.3999999999999897</c:v>
                </c:pt>
                <c:pt idx="74">
                  <c:v>7.4999999999999893</c:v>
                </c:pt>
                <c:pt idx="75">
                  <c:v>7.599999999999989</c:v>
                </c:pt>
                <c:pt idx="76">
                  <c:v>7.6999999999999886</c:v>
                </c:pt>
                <c:pt idx="77">
                  <c:v>7.7999999999999883</c:v>
                </c:pt>
                <c:pt idx="78">
                  <c:v>7.8999999999999879</c:v>
                </c:pt>
                <c:pt idx="79">
                  <c:v>7.9999999999999876</c:v>
                </c:pt>
                <c:pt idx="80">
                  <c:v>8.0999999999999872</c:v>
                </c:pt>
                <c:pt idx="81">
                  <c:v>8.1999999999999869</c:v>
                </c:pt>
                <c:pt idx="82">
                  <c:v>8.2999999999999865</c:v>
                </c:pt>
                <c:pt idx="83">
                  <c:v>8.3999999999999861</c:v>
                </c:pt>
                <c:pt idx="84">
                  <c:v>8.4999999999999858</c:v>
                </c:pt>
                <c:pt idx="85">
                  <c:v>8.5999999999999854</c:v>
                </c:pt>
                <c:pt idx="86">
                  <c:v>8.6999999999999851</c:v>
                </c:pt>
                <c:pt idx="87">
                  <c:v>8.7999999999999847</c:v>
                </c:pt>
                <c:pt idx="88">
                  <c:v>8.8999999999999844</c:v>
                </c:pt>
                <c:pt idx="89">
                  <c:v>8.999999999999984</c:v>
                </c:pt>
                <c:pt idx="90">
                  <c:v>9.0999999999999837</c:v>
                </c:pt>
                <c:pt idx="91">
                  <c:v>9.1999999999999833</c:v>
                </c:pt>
                <c:pt idx="92">
                  <c:v>9.2999999999999829</c:v>
                </c:pt>
                <c:pt idx="93">
                  <c:v>9.3999999999999826</c:v>
                </c:pt>
                <c:pt idx="94">
                  <c:v>9.4999999999999822</c:v>
                </c:pt>
                <c:pt idx="95">
                  <c:v>9.5999999999999819</c:v>
                </c:pt>
                <c:pt idx="96">
                  <c:v>9.6999999999999815</c:v>
                </c:pt>
                <c:pt idx="97">
                  <c:v>9.7999999999999812</c:v>
                </c:pt>
                <c:pt idx="98">
                  <c:v>9.8999999999999808</c:v>
                </c:pt>
                <c:pt idx="99">
                  <c:v>9.9999999999999805</c:v>
                </c:pt>
                <c:pt idx="100">
                  <c:v>10.09999999999998</c:v>
                </c:pt>
                <c:pt idx="101">
                  <c:v>10.19999999999998</c:v>
                </c:pt>
                <c:pt idx="102">
                  <c:v>10.299999999999979</c:v>
                </c:pt>
                <c:pt idx="103">
                  <c:v>10.399999999999979</c:v>
                </c:pt>
                <c:pt idx="104">
                  <c:v>10.499999999999979</c:v>
                </c:pt>
                <c:pt idx="105">
                  <c:v>10.599999999999978</c:v>
                </c:pt>
                <c:pt idx="106">
                  <c:v>10.699999999999978</c:v>
                </c:pt>
                <c:pt idx="107">
                  <c:v>10.799999999999978</c:v>
                </c:pt>
                <c:pt idx="108">
                  <c:v>10.899999999999977</c:v>
                </c:pt>
                <c:pt idx="109">
                  <c:v>10.999999999999977</c:v>
                </c:pt>
                <c:pt idx="110">
                  <c:v>11.099999999999977</c:v>
                </c:pt>
                <c:pt idx="111">
                  <c:v>11.199999999999976</c:v>
                </c:pt>
                <c:pt idx="112">
                  <c:v>11.299999999999976</c:v>
                </c:pt>
                <c:pt idx="113">
                  <c:v>11.399999999999975</c:v>
                </c:pt>
                <c:pt idx="114">
                  <c:v>11.499999999999975</c:v>
                </c:pt>
                <c:pt idx="115">
                  <c:v>11.599999999999975</c:v>
                </c:pt>
                <c:pt idx="116">
                  <c:v>11.699999999999974</c:v>
                </c:pt>
                <c:pt idx="117">
                  <c:v>11.799999999999974</c:v>
                </c:pt>
                <c:pt idx="118">
                  <c:v>11.899999999999974</c:v>
                </c:pt>
                <c:pt idx="119">
                  <c:v>11.999999999999973</c:v>
                </c:pt>
                <c:pt idx="120">
                  <c:v>12.099999999999973</c:v>
                </c:pt>
                <c:pt idx="121">
                  <c:v>12.199999999999973</c:v>
                </c:pt>
                <c:pt idx="122">
                  <c:v>12.299999999999972</c:v>
                </c:pt>
                <c:pt idx="123">
                  <c:v>12.399999999999972</c:v>
                </c:pt>
                <c:pt idx="124">
                  <c:v>12.499999999999972</c:v>
                </c:pt>
                <c:pt idx="125">
                  <c:v>12.599999999999971</c:v>
                </c:pt>
                <c:pt idx="126">
                  <c:v>12.699999999999971</c:v>
                </c:pt>
                <c:pt idx="127">
                  <c:v>12.799999999999971</c:v>
                </c:pt>
                <c:pt idx="128">
                  <c:v>12.89999999999997</c:v>
                </c:pt>
                <c:pt idx="129">
                  <c:v>12.99999999999997</c:v>
                </c:pt>
                <c:pt idx="130">
                  <c:v>13.099999999999969</c:v>
                </c:pt>
                <c:pt idx="131">
                  <c:v>13.199999999999969</c:v>
                </c:pt>
                <c:pt idx="132">
                  <c:v>13.299999999999969</c:v>
                </c:pt>
                <c:pt idx="133">
                  <c:v>13.399999999999968</c:v>
                </c:pt>
                <c:pt idx="134">
                  <c:v>13.499999999999968</c:v>
                </c:pt>
                <c:pt idx="135">
                  <c:v>13.599999999999968</c:v>
                </c:pt>
                <c:pt idx="136">
                  <c:v>13.699999999999967</c:v>
                </c:pt>
                <c:pt idx="137">
                  <c:v>13.799999999999967</c:v>
                </c:pt>
                <c:pt idx="138">
                  <c:v>13.899999999999967</c:v>
                </c:pt>
                <c:pt idx="139">
                  <c:v>13.999999999999966</c:v>
                </c:pt>
                <c:pt idx="140">
                  <c:v>14.099999999999966</c:v>
                </c:pt>
                <c:pt idx="141">
                  <c:v>14.199999999999966</c:v>
                </c:pt>
                <c:pt idx="142">
                  <c:v>14.299999999999965</c:v>
                </c:pt>
                <c:pt idx="143">
                  <c:v>14.399999999999965</c:v>
                </c:pt>
                <c:pt idx="144">
                  <c:v>14.499999999999964</c:v>
                </c:pt>
                <c:pt idx="145">
                  <c:v>14.599999999999964</c:v>
                </c:pt>
                <c:pt idx="146">
                  <c:v>14.699999999999964</c:v>
                </c:pt>
                <c:pt idx="147">
                  <c:v>14.799999999999963</c:v>
                </c:pt>
                <c:pt idx="148">
                  <c:v>14.899999999999963</c:v>
                </c:pt>
                <c:pt idx="149">
                  <c:v>14.999999999999963</c:v>
                </c:pt>
                <c:pt idx="150">
                  <c:v>15.099999999999962</c:v>
                </c:pt>
                <c:pt idx="151">
                  <c:v>15.199999999999962</c:v>
                </c:pt>
                <c:pt idx="152">
                  <c:v>15.299999999999962</c:v>
                </c:pt>
                <c:pt idx="153">
                  <c:v>15.399999999999961</c:v>
                </c:pt>
                <c:pt idx="154">
                  <c:v>15.499999999999961</c:v>
                </c:pt>
                <c:pt idx="155">
                  <c:v>15.599999999999961</c:v>
                </c:pt>
                <c:pt idx="156">
                  <c:v>15.69999999999996</c:v>
                </c:pt>
                <c:pt idx="157">
                  <c:v>15.79999999999996</c:v>
                </c:pt>
                <c:pt idx="158">
                  <c:v>15.899999999999959</c:v>
                </c:pt>
                <c:pt idx="159">
                  <c:v>15.999999999999959</c:v>
                </c:pt>
                <c:pt idx="160">
                  <c:v>16.099999999999959</c:v>
                </c:pt>
                <c:pt idx="161">
                  <c:v>16.19999999999996</c:v>
                </c:pt>
                <c:pt idx="162">
                  <c:v>16.299999999999962</c:v>
                </c:pt>
                <c:pt idx="163">
                  <c:v>16.399999999999963</c:v>
                </c:pt>
                <c:pt idx="164">
                  <c:v>16.499999999999964</c:v>
                </c:pt>
                <c:pt idx="165">
                  <c:v>16.599999999999966</c:v>
                </c:pt>
                <c:pt idx="166">
                  <c:v>16.699999999999967</c:v>
                </c:pt>
                <c:pt idx="167">
                  <c:v>16.799999999999969</c:v>
                </c:pt>
                <c:pt idx="168">
                  <c:v>16.89999999999997</c:v>
                </c:pt>
                <c:pt idx="169">
                  <c:v>16.999999999999972</c:v>
                </c:pt>
                <c:pt idx="170">
                  <c:v>17.099999999999973</c:v>
                </c:pt>
                <c:pt idx="171">
                  <c:v>17.199999999999974</c:v>
                </c:pt>
                <c:pt idx="172">
                  <c:v>17.299999999999976</c:v>
                </c:pt>
                <c:pt idx="173">
                  <c:v>17.399999999999977</c:v>
                </c:pt>
                <c:pt idx="174">
                  <c:v>17.499999999999979</c:v>
                </c:pt>
                <c:pt idx="175">
                  <c:v>17.59999999999998</c:v>
                </c:pt>
                <c:pt idx="176">
                  <c:v>17.699999999999982</c:v>
                </c:pt>
                <c:pt idx="177">
                  <c:v>17.799999999999983</c:v>
                </c:pt>
                <c:pt idx="178">
                  <c:v>17.899999999999984</c:v>
                </c:pt>
                <c:pt idx="179">
                  <c:v>17.999999999999986</c:v>
                </c:pt>
                <c:pt idx="180">
                  <c:v>18.099999999999987</c:v>
                </c:pt>
                <c:pt idx="181">
                  <c:v>18.199999999999989</c:v>
                </c:pt>
                <c:pt idx="182">
                  <c:v>18.29999999999999</c:v>
                </c:pt>
                <c:pt idx="183">
                  <c:v>18.399999999999991</c:v>
                </c:pt>
                <c:pt idx="184">
                  <c:v>18.499999999999993</c:v>
                </c:pt>
                <c:pt idx="185">
                  <c:v>18.599999999999994</c:v>
                </c:pt>
                <c:pt idx="186">
                  <c:v>18.699999999999996</c:v>
                </c:pt>
                <c:pt idx="187">
                  <c:v>18.799999999999997</c:v>
                </c:pt>
                <c:pt idx="188">
                  <c:v>18.899999999999999</c:v>
                </c:pt>
                <c:pt idx="189">
                  <c:v>19</c:v>
                </c:pt>
                <c:pt idx="190">
                  <c:v>19.100000000000001</c:v>
                </c:pt>
                <c:pt idx="191">
                  <c:v>19.200000000000003</c:v>
                </c:pt>
                <c:pt idx="192">
                  <c:v>19.300000000000004</c:v>
                </c:pt>
                <c:pt idx="193">
                  <c:v>19.400000000000006</c:v>
                </c:pt>
                <c:pt idx="194">
                  <c:v>19.500000000000007</c:v>
                </c:pt>
                <c:pt idx="195">
                  <c:v>19.600000000000009</c:v>
                </c:pt>
                <c:pt idx="196">
                  <c:v>19.70000000000001</c:v>
                </c:pt>
                <c:pt idx="197">
                  <c:v>19.800000000000011</c:v>
                </c:pt>
                <c:pt idx="198">
                  <c:v>19.900000000000013</c:v>
                </c:pt>
                <c:pt idx="199">
                  <c:v>20.000000000000014</c:v>
                </c:pt>
                <c:pt idx="200">
                  <c:v>20.100000000000016</c:v>
                </c:pt>
                <c:pt idx="201">
                  <c:v>20.200000000000017</c:v>
                </c:pt>
                <c:pt idx="202">
                  <c:v>20.300000000000018</c:v>
                </c:pt>
                <c:pt idx="203">
                  <c:v>20.40000000000002</c:v>
                </c:pt>
                <c:pt idx="204">
                  <c:v>20.500000000000021</c:v>
                </c:pt>
                <c:pt idx="205">
                  <c:v>20.600000000000023</c:v>
                </c:pt>
                <c:pt idx="206">
                  <c:v>20.700000000000024</c:v>
                </c:pt>
                <c:pt idx="207">
                  <c:v>20.800000000000026</c:v>
                </c:pt>
                <c:pt idx="208">
                  <c:v>20.900000000000027</c:v>
                </c:pt>
                <c:pt idx="209">
                  <c:v>21.000000000000028</c:v>
                </c:pt>
                <c:pt idx="210">
                  <c:v>21.10000000000003</c:v>
                </c:pt>
                <c:pt idx="211">
                  <c:v>21.200000000000031</c:v>
                </c:pt>
                <c:pt idx="212">
                  <c:v>21.300000000000033</c:v>
                </c:pt>
                <c:pt idx="213">
                  <c:v>21.400000000000034</c:v>
                </c:pt>
                <c:pt idx="214">
                  <c:v>21.500000000000036</c:v>
                </c:pt>
                <c:pt idx="215">
                  <c:v>21.600000000000037</c:v>
                </c:pt>
                <c:pt idx="216">
                  <c:v>21.700000000000038</c:v>
                </c:pt>
                <c:pt idx="217">
                  <c:v>21.80000000000004</c:v>
                </c:pt>
                <c:pt idx="218">
                  <c:v>21.900000000000041</c:v>
                </c:pt>
                <c:pt idx="219">
                  <c:v>22.000000000000043</c:v>
                </c:pt>
                <c:pt idx="220">
                  <c:v>22.100000000000044</c:v>
                </c:pt>
                <c:pt idx="221">
                  <c:v>22.200000000000045</c:v>
                </c:pt>
                <c:pt idx="222">
                  <c:v>22.300000000000047</c:v>
                </c:pt>
                <c:pt idx="223">
                  <c:v>22.400000000000048</c:v>
                </c:pt>
                <c:pt idx="224">
                  <c:v>22.50000000000005</c:v>
                </c:pt>
                <c:pt idx="225">
                  <c:v>22.600000000000051</c:v>
                </c:pt>
                <c:pt idx="226">
                  <c:v>22.700000000000053</c:v>
                </c:pt>
                <c:pt idx="227">
                  <c:v>22.800000000000054</c:v>
                </c:pt>
                <c:pt idx="228">
                  <c:v>22.900000000000055</c:v>
                </c:pt>
                <c:pt idx="229">
                  <c:v>23.000000000000057</c:v>
                </c:pt>
                <c:pt idx="230">
                  <c:v>23.100000000000058</c:v>
                </c:pt>
                <c:pt idx="231">
                  <c:v>23.20000000000006</c:v>
                </c:pt>
                <c:pt idx="232">
                  <c:v>23.300000000000061</c:v>
                </c:pt>
                <c:pt idx="233">
                  <c:v>23.400000000000063</c:v>
                </c:pt>
                <c:pt idx="234">
                  <c:v>23.500000000000064</c:v>
                </c:pt>
                <c:pt idx="235">
                  <c:v>23.600000000000065</c:v>
                </c:pt>
                <c:pt idx="236">
                  <c:v>23.700000000000067</c:v>
                </c:pt>
                <c:pt idx="237">
                  <c:v>23.800000000000068</c:v>
                </c:pt>
                <c:pt idx="238">
                  <c:v>23.90000000000007</c:v>
                </c:pt>
                <c:pt idx="239">
                  <c:v>24.000000000000071</c:v>
                </c:pt>
                <c:pt idx="240">
                  <c:v>24.100000000000072</c:v>
                </c:pt>
                <c:pt idx="241">
                  <c:v>24.200000000000074</c:v>
                </c:pt>
                <c:pt idx="242">
                  <c:v>24.300000000000075</c:v>
                </c:pt>
                <c:pt idx="243">
                  <c:v>24.400000000000077</c:v>
                </c:pt>
                <c:pt idx="244">
                  <c:v>24.500000000000078</c:v>
                </c:pt>
                <c:pt idx="245">
                  <c:v>24.60000000000008</c:v>
                </c:pt>
                <c:pt idx="246">
                  <c:v>24.700000000000081</c:v>
                </c:pt>
                <c:pt idx="247">
                  <c:v>24.800000000000082</c:v>
                </c:pt>
                <c:pt idx="248">
                  <c:v>24.900000000000084</c:v>
                </c:pt>
                <c:pt idx="249">
                  <c:v>25.000000000000085</c:v>
                </c:pt>
                <c:pt idx="250">
                  <c:v>25.100000000000087</c:v>
                </c:pt>
                <c:pt idx="251">
                  <c:v>25.200000000000088</c:v>
                </c:pt>
                <c:pt idx="252">
                  <c:v>25.30000000000009</c:v>
                </c:pt>
                <c:pt idx="253">
                  <c:v>25.400000000000091</c:v>
                </c:pt>
                <c:pt idx="254">
                  <c:v>25.500000000000092</c:v>
                </c:pt>
                <c:pt idx="255">
                  <c:v>25.600000000000094</c:v>
                </c:pt>
                <c:pt idx="256">
                  <c:v>25.700000000000095</c:v>
                </c:pt>
                <c:pt idx="257">
                  <c:v>25.800000000000097</c:v>
                </c:pt>
                <c:pt idx="258">
                  <c:v>25.900000000000098</c:v>
                </c:pt>
                <c:pt idx="259">
                  <c:v>26.000000000000099</c:v>
                </c:pt>
                <c:pt idx="260">
                  <c:v>26.100000000000101</c:v>
                </c:pt>
                <c:pt idx="261">
                  <c:v>26.200000000000102</c:v>
                </c:pt>
                <c:pt idx="262">
                  <c:v>26.300000000000104</c:v>
                </c:pt>
                <c:pt idx="263">
                  <c:v>26.400000000000105</c:v>
                </c:pt>
                <c:pt idx="264">
                  <c:v>26.500000000000107</c:v>
                </c:pt>
                <c:pt idx="265">
                  <c:v>26.600000000000108</c:v>
                </c:pt>
                <c:pt idx="266">
                  <c:v>26.700000000000109</c:v>
                </c:pt>
                <c:pt idx="267">
                  <c:v>26.800000000000111</c:v>
                </c:pt>
                <c:pt idx="268">
                  <c:v>26.900000000000112</c:v>
                </c:pt>
                <c:pt idx="269">
                  <c:v>27.000000000000114</c:v>
                </c:pt>
                <c:pt idx="270">
                  <c:v>27.100000000000115</c:v>
                </c:pt>
                <c:pt idx="271">
                  <c:v>27.200000000000117</c:v>
                </c:pt>
                <c:pt idx="272">
                  <c:v>27.300000000000118</c:v>
                </c:pt>
                <c:pt idx="273">
                  <c:v>27.400000000000119</c:v>
                </c:pt>
                <c:pt idx="274">
                  <c:v>27.500000000000121</c:v>
                </c:pt>
                <c:pt idx="275">
                  <c:v>27.600000000000122</c:v>
                </c:pt>
                <c:pt idx="276">
                  <c:v>27.700000000000124</c:v>
                </c:pt>
                <c:pt idx="277">
                  <c:v>27.800000000000125</c:v>
                </c:pt>
                <c:pt idx="278">
                  <c:v>27.900000000000126</c:v>
                </c:pt>
                <c:pt idx="279">
                  <c:v>28.000000000000128</c:v>
                </c:pt>
                <c:pt idx="280">
                  <c:v>28.100000000000129</c:v>
                </c:pt>
                <c:pt idx="281">
                  <c:v>28.200000000000131</c:v>
                </c:pt>
                <c:pt idx="282">
                  <c:v>28.300000000000132</c:v>
                </c:pt>
                <c:pt idx="283">
                  <c:v>28.400000000000134</c:v>
                </c:pt>
                <c:pt idx="284">
                  <c:v>28.500000000000135</c:v>
                </c:pt>
                <c:pt idx="285">
                  <c:v>28.600000000000136</c:v>
                </c:pt>
                <c:pt idx="286">
                  <c:v>28.700000000000138</c:v>
                </c:pt>
                <c:pt idx="287">
                  <c:v>28.800000000000139</c:v>
                </c:pt>
                <c:pt idx="288">
                  <c:v>28.900000000000141</c:v>
                </c:pt>
                <c:pt idx="289">
                  <c:v>29.000000000000142</c:v>
                </c:pt>
                <c:pt idx="290">
                  <c:v>29.100000000000144</c:v>
                </c:pt>
                <c:pt idx="291">
                  <c:v>29.200000000000145</c:v>
                </c:pt>
                <c:pt idx="292">
                  <c:v>29.300000000000146</c:v>
                </c:pt>
                <c:pt idx="293">
                  <c:v>29.400000000000148</c:v>
                </c:pt>
                <c:pt idx="294">
                  <c:v>29.500000000000149</c:v>
                </c:pt>
                <c:pt idx="295">
                  <c:v>29.600000000000151</c:v>
                </c:pt>
                <c:pt idx="296">
                  <c:v>29.700000000000152</c:v>
                </c:pt>
                <c:pt idx="297">
                  <c:v>29.800000000000153</c:v>
                </c:pt>
                <c:pt idx="298">
                  <c:v>29.900000000000155</c:v>
                </c:pt>
              </c:numCache>
            </c:numRef>
          </c:xVal>
          <c:yVal>
            <c:numRef>
              <c:f>'[0711新版fixCE_NQSO.xlsx]PW_fixCE完整'!$A$1:$A$300</c:f>
              <c:numCache>
                <c:formatCode>General</c:formatCode>
                <c:ptCount val="300"/>
                <c:pt idx="0">
                  <c:v>6227581.2111615874</c:v>
                </c:pt>
                <c:pt idx="1">
                  <c:v>6169138.0778344944</c:v>
                </c:pt>
                <c:pt idx="2">
                  <c:v>6124313.4263950968</c:v>
                </c:pt>
                <c:pt idx="3">
                  <c:v>6087392.9692171523</c:v>
                </c:pt>
                <c:pt idx="4">
                  <c:v>6055741.9748801719</c:v>
                </c:pt>
                <c:pt idx="5">
                  <c:v>6027923.3171548061</c:v>
                </c:pt>
                <c:pt idx="6">
                  <c:v>6003047.3464705003</c:v>
                </c:pt>
                <c:pt idx="7">
                  <c:v>5980498.1515861005</c:v>
                </c:pt>
                <c:pt idx="8">
                  <c:v>5959830.9077163339</c:v>
                </c:pt>
                <c:pt idx="9">
                  <c:v>5940703.4419494467</c:v>
                </c:pt>
                <c:pt idx="10">
                  <c:v>5922910.4505383885</c:v>
                </c:pt>
                <c:pt idx="11">
                  <c:v>5906246.6297361087</c:v>
                </c:pt>
                <c:pt idx="12">
                  <c:v>5890575.1103779078</c:v>
                </c:pt>
                <c:pt idx="13">
                  <c:v>5875759.0232990831</c:v>
                </c:pt>
                <c:pt idx="14">
                  <c:v>5861764.1512084622</c:v>
                </c:pt>
                <c:pt idx="15">
                  <c:v>5848385.1903589936</c:v>
                </c:pt>
                <c:pt idx="16">
                  <c:v>5835656.3580418527</c:v>
                </c:pt>
                <c:pt idx="17">
                  <c:v>5823475.0023835124</c:v>
                </c:pt>
                <c:pt idx="18">
                  <c:v>5811806.9060928002</c:v>
                </c:pt>
                <c:pt idx="19">
                  <c:v>5800617.8518785387</c:v>
                </c:pt>
                <c:pt idx="20">
                  <c:v>5789839.4051583782</c:v>
                </c:pt>
                <c:pt idx="21">
                  <c:v>5779471.5659323186</c:v>
                </c:pt>
                <c:pt idx="22">
                  <c:v>5769411.6823268346</c:v>
                </c:pt>
                <c:pt idx="23">
                  <c:v>5759693.9716331037</c:v>
                </c:pt>
                <c:pt idx="24">
                  <c:v>5750318.4338511229</c:v>
                </c:pt>
                <c:pt idx="25">
                  <c:v>5741216.6343985442</c:v>
                </c:pt>
                <c:pt idx="26">
                  <c:v>5732388.5732753649</c:v>
                </c:pt>
                <c:pt idx="27">
                  <c:v>5723868.4677727623</c:v>
                </c:pt>
                <c:pt idx="28">
                  <c:v>5715553.6660172101</c:v>
                </c:pt>
                <c:pt idx="29">
                  <c:v>5707478.3852998829</c:v>
                </c:pt>
                <c:pt idx="30">
                  <c:v>5699608.4083296061</c:v>
                </c:pt>
                <c:pt idx="31">
                  <c:v>5691926.6264607934</c:v>
                </c:pt>
                <c:pt idx="32">
                  <c:v>5684415.9310478568</c:v>
                </c:pt>
                <c:pt idx="33">
                  <c:v>5677093.4307363825</c:v>
                </c:pt>
                <c:pt idx="34">
                  <c:v>5669942.0168807842</c:v>
                </c:pt>
                <c:pt idx="35">
                  <c:v>5662961.6894810619</c:v>
                </c:pt>
                <c:pt idx="36">
                  <c:v>5656118.2312460402</c:v>
                </c:pt>
                <c:pt idx="37">
                  <c:v>5649411.6421757182</c:v>
                </c:pt>
                <c:pt idx="38">
                  <c:v>5642876.1395612713</c:v>
                </c:pt>
                <c:pt idx="39">
                  <c:v>5636443.2888203487</c:v>
                </c:pt>
                <c:pt idx="40">
                  <c:v>5630181.5245353039</c:v>
                </c:pt>
                <c:pt idx="41">
                  <c:v>5624022.4121237835</c:v>
                </c:pt>
                <c:pt idx="42">
                  <c:v>5618000.1688769646</c:v>
                </c:pt>
                <c:pt idx="43">
                  <c:v>5612114.7947948445</c:v>
                </c:pt>
                <c:pt idx="44">
                  <c:v>5606332.0725862514</c:v>
                </c:pt>
                <c:pt idx="45">
                  <c:v>5600652.0022511827</c:v>
                </c:pt>
                <c:pt idx="46">
                  <c:v>5595040.3664984647</c:v>
                </c:pt>
                <c:pt idx="47">
                  <c:v>5589565.5999104455</c:v>
                </c:pt>
                <c:pt idx="48">
                  <c:v>5584193.4851959534</c:v>
                </c:pt>
                <c:pt idx="49">
                  <c:v>5578889.8050638121</c:v>
                </c:pt>
                <c:pt idx="50">
                  <c:v>5573654.5595140196</c:v>
                </c:pt>
                <c:pt idx="51">
                  <c:v>5568521.9658377515</c:v>
                </c:pt>
                <c:pt idx="52">
                  <c:v>5563457.8067438342</c:v>
                </c:pt>
                <c:pt idx="53">
                  <c:v>5558496.299523443</c:v>
                </c:pt>
                <c:pt idx="54">
                  <c:v>5553569.0095942272</c:v>
                </c:pt>
                <c:pt idx="55">
                  <c:v>5548744.3715385366</c:v>
                </c:pt>
                <c:pt idx="56">
                  <c:v>5543953.9507740214</c:v>
                </c:pt>
                <c:pt idx="57">
                  <c:v>5539266.1818830315</c:v>
                </c:pt>
                <c:pt idx="58">
                  <c:v>5534612.630283216</c:v>
                </c:pt>
                <c:pt idx="59">
                  <c:v>5530061.7305569258</c:v>
                </c:pt>
                <c:pt idx="60">
                  <c:v>5525545.0481218109</c:v>
                </c:pt>
                <c:pt idx="61">
                  <c:v>5521096.8002690468</c:v>
                </c:pt>
                <c:pt idx="62">
                  <c:v>5516716.9869986326</c:v>
                </c:pt>
                <c:pt idx="63">
                  <c:v>5512388.4996649809</c:v>
                </c:pt>
                <c:pt idx="64">
                  <c:v>5508128.4469136791</c:v>
                </c:pt>
                <c:pt idx="65">
                  <c:v>5503919.7200991409</c:v>
                </c:pt>
                <c:pt idx="66">
                  <c:v>5499745.2105757762</c:v>
                </c:pt>
                <c:pt idx="67">
                  <c:v>5495673.3529259376</c:v>
                </c:pt>
                <c:pt idx="68">
                  <c:v>5491601.4952760991</c:v>
                </c:pt>
                <c:pt idx="69">
                  <c:v>5487615.1808541985</c:v>
                </c:pt>
                <c:pt idx="70">
                  <c:v>5483663.0837234734</c:v>
                </c:pt>
                <c:pt idx="71">
                  <c:v>5479762.3125295099</c:v>
                </c:pt>
                <c:pt idx="72">
                  <c:v>5475929.9759178981</c:v>
                </c:pt>
                <c:pt idx="73">
                  <c:v>5472131.8565974608</c:v>
                </c:pt>
                <c:pt idx="74">
                  <c:v>5468367.954568198</c:v>
                </c:pt>
                <c:pt idx="75">
                  <c:v>5464638.2698301114</c:v>
                </c:pt>
                <c:pt idx="76">
                  <c:v>5460977.0196743747</c:v>
                </c:pt>
                <c:pt idx="77">
                  <c:v>5457349.9868098125</c:v>
                </c:pt>
                <c:pt idx="78">
                  <c:v>5453757.1712364256</c:v>
                </c:pt>
                <c:pt idx="79">
                  <c:v>5450198.5729542151</c:v>
                </c:pt>
                <c:pt idx="80">
                  <c:v>5446708.4092543526</c:v>
                </c:pt>
                <c:pt idx="81">
                  <c:v>5443218.2455544919</c:v>
                </c:pt>
                <c:pt idx="82">
                  <c:v>5439779.4077913929</c:v>
                </c:pt>
                <c:pt idx="83">
                  <c:v>5436374.7873194683</c:v>
                </c:pt>
                <c:pt idx="84">
                  <c:v>5433021.4927843073</c:v>
                </c:pt>
                <c:pt idx="85">
                  <c:v>5429668.1982491463</c:v>
                </c:pt>
                <c:pt idx="86">
                  <c:v>5426383.3382963352</c:v>
                </c:pt>
                <c:pt idx="87">
                  <c:v>5423098.478343524</c:v>
                </c:pt>
                <c:pt idx="88">
                  <c:v>5419864.9443274764</c:v>
                </c:pt>
                <c:pt idx="89">
                  <c:v>5416665.6276026033</c:v>
                </c:pt>
                <c:pt idx="90">
                  <c:v>5413483.4195233183</c:v>
                </c:pt>
                <c:pt idx="91">
                  <c:v>5410335.4287352078</c:v>
                </c:pt>
                <c:pt idx="92">
                  <c:v>5407221.6552382726</c:v>
                </c:pt>
                <c:pt idx="93">
                  <c:v>5404107.8817413375</c:v>
                </c:pt>
                <c:pt idx="94">
                  <c:v>5401062.5428267522</c:v>
                </c:pt>
                <c:pt idx="95">
                  <c:v>5398017.2039121678</c:v>
                </c:pt>
                <c:pt idx="96">
                  <c:v>5395006.0822887588</c:v>
                </c:pt>
                <c:pt idx="97">
                  <c:v>5392029.1779565234</c:v>
                </c:pt>
                <c:pt idx="98">
                  <c:v>5389052.2736242888</c:v>
                </c:pt>
                <c:pt idx="99">
                  <c:v>5386109.5865832297</c:v>
                </c:pt>
                <c:pt idx="100">
                  <c:v>5383201.1168333441</c:v>
                </c:pt>
                <c:pt idx="101">
                  <c:v>5380326.8643746357</c:v>
                </c:pt>
                <c:pt idx="102">
                  <c:v>5377452.6119159264</c:v>
                </c:pt>
                <c:pt idx="103">
                  <c:v>5374612.5767483916</c:v>
                </c:pt>
                <c:pt idx="104">
                  <c:v>5371806.7588720322</c:v>
                </c:pt>
                <c:pt idx="105">
                  <c:v>5369000.9409956736</c:v>
                </c:pt>
                <c:pt idx="106">
                  <c:v>5366229.3404104887</c:v>
                </c:pt>
                <c:pt idx="107">
                  <c:v>5363457.7398253046</c:v>
                </c:pt>
                <c:pt idx="108">
                  <c:v>5360737.4651768832</c:v>
                </c:pt>
                <c:pt idx="109">
                  <c:v>5358017.1905284608</c:v>
                </c:pt>
                <c:pt idx="110">
                  <c:v>5355348.241816802</c:v>
                </c:pt>
                <c:pt idx="111">
                  <c:v>5352679.2931051431</c:v>
                </c:pt>
                <c:pt idx="112">
                  <c:v>5350044.5616846597</c:v>
                </c:pt>
                <c:pt idx="113">
                  <c:v>5347409.8302641762</c:v>
                </c:pt>
                <c:pt idx="114">
                  <c:v>5344809.3161348682</c:v>
                </c:pt>
                <c:pt idx="115">
                  <c:v>5342243.0192967346</c:v>
                </c:pt>
                <c:pt idx="116">
                  <c:v>5339676.722458601</c:v>
                </c:pt>
                <c:pt idx="117">
                  <c:v>5337127.5342660546</c:v>
                </c:pt>
                <c:pt idx="118">
                  <c:v>5334612.5633646846</c:v>
                </c:pt>
                <c:pt idx="119">
                  <c:v>5332097.5924633145</c:v>
                </c:pt>
                <c:pt idx="120">
                  <c:v>5329616.8388531189</c:v>
                </c:pt>
                <c:pt idx="121">
                  <c:v>5327153.1938885096</c:v>
                </c:pt>
                <c:pt idx="122">
                  <c:v>5324689.5489239022</c:v>
                </c:pt>
                <c:pt idx="123">
                  <c:v>5322260.1212504692</c:v>
                </c:pt>
                <c:pt idx="124">
                  <c:v>5319847.8022226244</c:v>
                </c:pt>
                <c:pt idx="125">
                  <c:v>5317435.4831947787</c:v>
                </c:pt>
                <c:pt idx="126">
                  <c:v>5315074.4901036955</c:v>
                </c:pt>
                <c:pt idx="127">
                  <c:v>5312713.4970126133</c:v>
                </c:pt>
                <c:pt idx="128">
                  <c:v>5310352.5039215311</c:v>
                </c:pt>
                <c:pt idx="129">
                  <c:v>5308025.7281216234</c:v>
                </c:pt>
                <c:pt idx="130">
                  <c:v>5305698.9523217157</c:v>
                </c:pt>
                <c:pt idx="131">
                  <c:v>5303406.3938129833</c:v>
                </c:pt>
                <c:pt idx="132">
                  <c:v>5301148.0525954254</c:v>
                </c:pt>
                <c:pt idx="133">
                  <c:v>5298855.494086694</c:v>
                </c:pt>
                <c:pt idx="134">
                  <c:v>5296631.3701603115</c:v>
                </c:pt>
                <c:pt idx="135">
                  <c:v>5294373.0289427526</c:v>
                </c:pt>
                <c:pt idx="136">
                  <c:v>5292148.905016371</c:v>
                </c:pt>
                <c:pt idx="137">
                  <c:v>5289958.998381163</c:v>
                </c:pt>
                <c:pt idx="138">
                  <c:v>5287769.0917459559</c:v>
                </c:pt>
                <c:pt idx="139">
                  <c:v>5285579.1851107487</c:v>
                </c:pt>
                <c:pt idx="140">
                  <c:v>5283423.4957667161</c:v>
                </c:pt>
                <c:pt idx="141">
                  <c:v>5281267.8064226843</c:v>
                </c:pt>
                <c:pt idx="142">
                  <c:v>5279146.3343698271</c:v>
                </c:pt>
                <c:pt idx="143">
                  <c:v>5277024.8623169707</c:v>
                </c:pt>
                <c:pt idx="144">
                  <c:v>5274903.3902641134</c:v>
                </c:pt>
                <c:pt idx="145">
                  <c:v>5272816.1355024315</c:v>
                </c:pt>
                <c:pt idx="146">
                  <c:v>5270728.8807407506</c:v>
                </c:pt>
                <c:pt idx="147">
                  <c:v>5268675.8432702431</c:v>
                </c:pt>
                <c:pt idx="148">
                  <c:v>5266622.8057997366</c:v>
                </c:pt>
                <c:pt idx="149">
                  <c:v>5264569.7683292301</c:v>
                </c:pt>
                <c:pt idx="150">
                  <c:v>5262550.9481498981</c:v>
                </c:pt>
                <c:pt idx="151">
                  <c:v>5260532.127970567</c:v>
                </c:pt>
                <c:pt idx="152">
                  <c:v>5258513.3077912349</c:v>
                </c:pt>
                <c:pt idx="153">
                  <c:v>5256528.7049030783</c:v>
                </c:pt>
                <c:pt idx="154">
                  <c:v>5254544.1020149225</c:v>
                </c:pt>
                <c:pt idx="155">
                  <c:v>5252559.4991267659</c:v>
                </c:pt>
                <c:pt idx="156">
                  <c:v>5250609.1135297846</c:v>
                </c:pt>
                <c:pt idx="157">
                  <c:v>5248658.7279328033</c:v>
                </c:pt>
                <c:pt idx="158">
                  <c:v>5246742.5596269965</c:v>
                </c:pt>
                <c:pt idx="159">
                  <c:v>5244792.1740300152</c:v>
                </c:pt>
                <c:pt idx="160">
                  <c:v>5242876.0057242094</c:v>
                </c:pt>
                <c:pt idx="161">
                  <c:v>5240994.0547095779</c:v>
                </c:pt>
                <c:pt idx="162">
                  <c:v>5239077.8864037711</c:v>
                </c:pt>
                <c:pt idx="163">
                  <c:v>5237195.9353891416</c:v>
                </c:pt>
                <c:pt idx="164">
                  <c:v>5235348.2016656846</c:v>
                </c:pt>
                <c:pt idx="165">
                  <c:v>5233466.2506510541</c:v>
                </c:pt>
                <c:pt idx="166">
                  <c:v>5231618.516927598</c:v>
                </c:pt>
                <c:pt idx="167">
                  <c:v>5229770.783204142</c:v>
                </c:pt>
                <c:pt idx="168">
                  <c:v>5227957.2667718604</c:v>
                </c:pt>
                <c:pt idx="169">
                  <c:v>5226109.5330484044</c:v>
                </c:pt>
                <c:pt idx="170">
                  <c:v>5224296.0166161228</c:v>
                </c:pt>
                <c:pt idx="171">
                  <c:v>5222516.7174750175</c:v>
                </c:pt>
                <c:pt idx="172">
                  <c:v>5220703.2010427359</c:v>
                </c:pt>
                <c:pt idx="173">
                  <c:v>5218923.9019016307</c:v>
                </c:pt>
                <c:pt idx="174">
                  <c:v>5217144.6027605245</c:v>
                </c:pt>
                <c:pt idx="175">
                  <c:v>5215399.5209105937</c:v>
                </c:pt>
                <c:pt idx="176">
                  <c:v>5213620.2217694875</c:v>
                </c:pt>
                <c:pt idx="177">
                  <c:v>5211875.1399195567</c:v>
                </c:pt>
                <c:pt idx="178">
                  <c:v>5210130.0580696259</c:v>
                </c:pt>
                <c:pt idx="179">
                  <c:v>5208419.1935108695</c:v>
                </c:pt>
                <c:pt idx="180">
                  <c:v>5206691.2203065278</c:v>
                </c:pt>
                <c:pt idx="181">
                  <c:v>5204963.2471021842</c:v>
                </c:pt>
                <c:pt idx="182">
                  <c:v>5203286.5998346042</c:v>
                </c:pt>
                <c:pt idx="183">
                  <c:v>5201575.7352758478</c:v>
                </c:pt>
                <c:pt idx="184">
                  <c:v>5199899.0880082669</c:v>
                </c:pt>
                <c:pt idx="185">
                  <c:v>5198222.4407406878</c:v>
                </c:pt>
                <c:pt idx="186">
                  <c:v>5196545.7934731068</c:v>
                </c:pt>
                <c:pt idx="187">
                  <c:v>5194869.1462055258</c:v>
                </c:pt>
                <c:pt idx="188">
                  <c:v>5193226.7162291212</c:v>
                </c:pt>
                <c:pt idx="189">
                  <c:v>5191550.0689615402</c:v>
                </c:pt>
                <c:pt idx="190">
                  <c:v>5189907.6389851347</c:v>
                </c:pt>
                <c:pt idx="191">
                  <c:v>5188299.4262999045</c:v>
                </c:pt>
                <c:pt idx="192">
                  <c:v>5186656.9963234989</c:v>
                </c:pt>
                <c:pt idx="193">
                  <c:v>5185048.7836382696</c:v>
                </c:pt>
                <c:pt idx="194">
                  <c:v>5183440.5709530395</c:v>
                </c:pt>
                <c:pt idx="195">
                  <c:v>5181832.3582678083</c:v>
                </c:pt>
                <c:pt idx="196">
                  <c:v>5180224.1455825791</c:v>
                </c:pt>
                <c:pt idx="197">
                  <c:v>5178650.1501885243</c:v>
                </c:pt>
                <c:pt idx="198">
                  <c:v>5177076.1547944685</c:v>
                </c:pt>
                <c:pt idx="199">
                  <c:v>5175502.1594004128</c:v>
                </c:pt>
                <c:pt idx="200">
                  <c:v>5173928.164006358</c:v>
                </c:pt>
                <c:pt idx="201">
                  <c:v>5172354.1686123032</c:v>
                </c:pt>
                <c:pt idx="202">
                  <c:v>5170814.3905094229</c:v>
                </c:pt>
                <c:pt idx="203">
                  <c:v>5169240.3951153671</c:v>
                </c:pt>
                <c:pt idx="204">
                  <c:v>5167700.6170124877</c:v>
                </c:pt>
                <c:pt idx="205">
                  <c:v>5166177.9475551955</c:v>
                </c:pt>
                <c:pt idx="206">
                  <c:v>5164655.2780979024</c:v>
                </c:pt>
                <c:pt idx="207">
                  <c:v>5163115.499995023</c:v>
                </c:pt>
                <c:pt idx="208">
                  <c:v>5161609.9391833181</c:v>
                </c:pt>
                <c:pt idx="209">
                  <c:v>5160104.3783716131</c:v>
                </c:pt>
                <c:pt idx="210">
                  <c:v>5158598.8175599091</c:v>
                </c:pt>
                <c:pt idx="211">
                  <c:v>5157093.2567482032</c:v>
                </c:pt>
                <c:pt idx="212">
                  <c:v>5155621.9132276736</c:v>
                </c:pt>
                <c:pt idx="213">
                  <c:v>5154116.3524159677</c:v>
                </c:pt>
                <c:pt idx="214">
                  <c:v>5152645.0088954382</c:v>
                </c:pt>
                <c:pt idx="215">
                  <c:v>5151173.6653749077</c:v>
                </c:pt>
                <c:pt idx="216">
                  <c:v>5149702.3218543781</c:v>
                </c:pt>
                <c:pt idx="217">
                  <c:v>5148265.1956250239</c:v>
                </c:pt>
                <c:pt idx="218">
                  <c:v>5146793.8521044934</c:v>
                </c:pt>
                <c:pt idx="219">
                  <c:v>5145356.7258751392</c:v>
                </c:pt>
                <c:pt idx="220">
                  <c:v>5143902.491000196</c:v>
                </c:pt>
                <c:pt idx="221">
                  <c:v>5142465.3647708409</c:v>
                </c:pt>
                <c:pt idx="222">
                  <c:v>5141045.3471870748</c:v>
                </c:pt>
                <c:pt idx="223">
                  <c:v>5139608.2209577197</c:v>
                </c:pt>
                <c:pt idx="224">
                  <c:v>5138188.2033739518</c:v>
                </c:pt>
                <c:pt idx="225">
                  <c:v>5136768.1857901858</c:v>
                </c:pt>
                <c:pt idx="226">
                  <c:v>5135365.2768520061</c:v>
                </c:pt>
                <c:pt idx="227">
                  <c:v>5133962.3679138254</c:v>
                </c:pt>
                <c:pt idx="228">
                  <c:v>5132559.4589756466</c:v>
                </c:pt>
                <c:pt idx="229">
                  <c:v>5131156.5500374669</c:v>
                </c:pt>
                <c:pt idx="230">
                  <c:v>5129787.8583904617</c:v>
                </c:pt>
                <c:pt idx="231">
                  <c:v>5128384.9494522829</c:v>
                </c:pt>
                <c:pt idx="232">
                  <c:v>5127016.2578052785</c:v>
                </c:pt>
                <c:pt idx="233">
                  <c:v>5125647.5661582742</c:v>
                </c:pt>
                <c:pt idx="234">
                  <c:v>5124278.8745112699</c:v>
                </c:pt>
                <c:pt idx="235">
                  <c:v>5122910.1828642655</c:v>
                </c:pt>
                <c:pt idx="236">
                  <c:v>5121558.5998628484</c:v>
                </c:pt>
                <c:pt idx="237">
                  <c:v>5120207.0168614313</c:v>
                </c:pt>
                <c:pt idx="238">
                  <c:v>5118872.5425056024</c:v>
                </c:pt>
                <c:pt idx="239">
                  <c:v>5117538.0681497734</c:v>
                </c:pt>
                <c:pt idx="240">
                  <c:v>5116203.5937939435</c:v>
                </c:pt>
                <c:pt idx="241">
                  <c:v>5114869.1194381146</c:v>
                </c:pt>
                <c:pt idx="242">
                  <c:v>5113534.6450822847</c:v>
                </c:pt>
                <c:pt idx="243">
                  <c:v>5112200.1707264548</c:v>
                </c:pt>
                <c:pt idx="244">
                  <c:v>5110899.9136618013</c:v>
                </c:pt>
                <c:pt idx="245">
                  <c:v>5109599.6565971468</c:v>
                </c:pt>
                <c:pt idx="246">
                  <c:v>5108299.3995324932</c:v>
                </c:pt>
                <c:pt idx="247">
                  <c:v>5106999.1424678387</c:v>
                </c:pt>
                <c:pt idx="248">
                  <c:v>5105698.8854031842</c:v>
                </c:pt>
                <c:pt idx="249">
                  <c:v>5104398.6283385307</c:v>
                </c:pt>
                <c:pt idx="250">
                  <c:v>5103132.5885650506</c:v>
                </c:pt>
                <c:pt idx="251">
                  <c:v>5101832.3315003971</c:v>
                </c:pt>
                <c:pt idx="252">
                  <c:v>5100566.291726917</c:v>
                </c:pt>
                <c:pt idx="253">
                  <c:v>5099300.2519534379</c:v>
                </c:pt>
                <c:pt idx="254">
                  <c:v>5098034.2121799588</c:v>
                </c:pt>
                <c:pt idx="255">
                  <c:v>5096768.1724064806</c:v>
                </c:pt>
                <c:pt idx="256">
                  <c:v>5095502.1326330015</c:v>
                </c:pt>
                <c:pt idx="257">
                  <c:v>5094270.3101506969</c:v>
                </c:pt>
                <c:pt idx="258">
                  <c:v>5093004.2703772187</c:v>
                </c:pt>
                <c:pt idx="259">
                  <c:v>5091772.4478949141</c:v>
                </c:pt>
                <c:pt idx="260">
                  <c:v>5090540.6254126094</c:v>
                </c:pt>
                <c:pt idx="261">
                  <c:v>5089308.8029303057</c:v>
                </c:pt>
                <c:pt idx="262">
                  <c:v>5088076.980448002</c:v>
                </c:pt>
                <c:pt idx="263">
                  <c:v>5086845.1579656983</c:v>
                </c:pt>
                <c:pt idx="264">
                  <c:v>5085613.3354833936</c:v>
                </c:pt>
                <c:pt idx="265">
                  <c:v>5084415.7302922653</c:v>
                </c:pt>
                <c:pt idx="266">
                  <c:v>5083183.9078099607</c:v>
                </c:pt>
                <c:pt idx="267">
                  <c:v>5081986.3026188323</c:v>
                </c:pt>
                <c:pt idx="268">
                  <c:v>5080788.6974277031</c:v>
                </c:pt>
                <c:pt idx="269">
                  <c:v>5079591.0922365747</c:v>
                </c:pt>
                <c:pt idx="270">
                  <c:v>5078393.4870454455</c:v>
                </c:pt>
                <c:pt idx="271">
                  <c:v>5077195.8818543162</c:v>
                </c:pt>
                <c:pt idx="272">
                  <c:v>5075998.2766631879</c:v>
                </c:pt>
                <c:pt idx="273">
                  <c:v>5074834.888763234</c:v>
                </c:pt>
                <c:pt idx="274">
                  <c:v>5073637.2835721057</c:v>
                </c:pt>
                <c:pt idx="275">
                  <c:v>5072473.8956721509</c:v>
                </c:pt>
                <c:pt idx="276">
                  <c:v>5071310.5077721979</c:v>
                </c:pt>
                <c:pt idx="277">
                  <c:v>5070112.9025810678</c:v>
                </c:pt>
                <c:pt idx="278">
                  <c:v>5068966.623326702</c:v>
                </c:pt>
                <c:pt idx="279">
                  <c:v>5067820.3440723363</c:v>
                </c:pt>
                <c:pt idx="280">
                  <c:v>5066656.9561723825</c:v>
                </c:pt>
                <c:pt idx="281">
                  <c:v>5065493.5682724286</c:v>
                </c:pt>
                <c:pt idx="282">
                  <c:v>5064364.3976636492</c:v>
                </c:pt>
                <c:pt idx="283">
                  <c:v>5063201.0097636962</c:v>
                </c:pt>
                <c:pt idx="284">
                  <c:v>5062071.8391549177</c:v>
                </c:pt>
                <c:pt idx="285">
                  <c:v>5060942.6685461383</c:v>
                </c:pt>
                <c:pt idx="286">
                  <c:v>5059813.4979373598</c:v>
                </c:pt>
                <c:pt idx="287">
                  <c:v>5058684.3273285814</c:v>
                </c:pt>
                <c:pt idx="288">
                  <c:v>5057555.1567198029</c:v>
                </c:pt>
                <c:pt idx="289">
                  <c:v>5056425.9861110244</c:v>
                </c:pt>
                <c:pt idx="290">
                  <c:v>5055296.815502245</c:v>
                </c:pt>
                <c:pt idx="291">
                  <c:v>5054201.8621846419</c:v>
                </c:pt>
                <c:pt idx="292">
                  <c:v>5053072.6915758634</c:v>
                </c:pt>
                <c:pt idx="293">
                  <c:v>5051977.7382582594</c:v>
                </c:pt>
                <c:pt idx="294">
                  <c:v>5050882.7849406553</c:v>
                </c:pt>
                <c:pt idx="295">
                  <c:v>5049770.722977465</c:v>
                </c:pt>
                <c:pt idx="296">
                  <c:v>5048658.6610142738</c:v>
                </c:pt>
                <c:pt idx="297">
                  <c:v>5047580.816342257</c:v>
                </c:pt>
                <c:pt idx="298">
                  <c:v>5046485.8630246539</c:v>
                </c:pt>
                <c:pt idx="299">
                  <c:v>5045408.0183526371</c:v>
                </c:pt>
              </c:numCache>
            </c:numRef>
          </c:yVal>
          <c:smooth val="0"/>
          <c:extLst>
            <c:ext xmlns:c16="http://schemas.microsoft.com/office/drawing/2014/chart" uri="{C3380CC4-5D6E-409C-BE32-E72D297353CC}">
              <c16:uniqueId val="{00000000-6F2E-4D8F-8BAE-A0B8491585A6}"/>
            </c:ext>
          </c:extLst>
        </c:ser>
        <c:dLbls>
          <c:showLegendKey val="0"/>
          <c:showVal val="0"/>
          <c:showCatName val="0"/>
          <c:showSerName val="0"/>
          <c:showPercent val="0"/>
          <c:showBubbleSize val="0"/>
        </c:dLbls>
        <c:axId val="490282336"/>
        <c:axId val="490276760"/>
        <c:extLst>
          <c:ext xmlns:c15="http://schemas.microsoft.com/office/drawing/2012/chart" uri="{02D57815-91ED-43cb-92C2-25804820EDAC}">
            <c15:filteredScatterSeries>
              <c15:ser>
                <c:idx val="0"/>
                <c:order val="1"/>
                <c:spPr>
                  <a:ln w="19050" cap="rnd">
                    <a:noFill/>
                    <a:round/>
                  </a:ln>
                  <a:effectLst/>
                </c:spPr>
                <c:marker>
                  <c:symbol val="circle"/>
                  <c:size val="5"/>
                  <c:spPr>
                    <a:solidFill>
                      <a:schemeClr val="accent1"/>
                    </a:solidFill>
                    <a:ln w="9525">
                      <a:solidFill>
                        <a:schemeClr val="accent1"/>
                      </a:solidFill>
                    </a:ln>
                    <a:effectLst/>
                  </c:spPr>
                </c:marker>
                <c:xVal>
                  <c:numRef>
                    <c:extLst>
                      <c:ext uri="{02D57815-91ED-43cb-92C2-25804820EDAC}">
                        <c15:formulaRef>
                          <c15:sqref>'[0711新版fixCE_NQSO.xlsx]PW_fixCE完整'!$B$2:$B$301</c15:sqref>
                        </c15:formulaRef>
                      </c:ext>
                    </c:extLst>
                    <c:numCache>
                      <c:formatCode>General</c:formatCode>
                      <c:ptCount val="300"/>
                      <c:pt idx="0">
                        <c:v>0.1</c:v>
                      </c:pt>
                      <c:pt idx="1">
                        <c:v>0.2</c:v>
                      </c:pt>
                      <c:pt idx="2">
                        <c:v>0.30000000000000004</c:v>
                      </c:pt>
                      <c:pt idx="3">
                        <c:v>0.4</c:v>
                      </c:pt>
                      <c:pt idx="4">
                        <c:v>0.5</c:v>
                      </c:pt>
                      <c:pt idx="5">
                        <c:v>0.6</c:v>
                      </c:pt>
                      <c:pt idx="6">
                        <c:v>0.7</c:v>
                      </c:pt>
                      <c:pt idx="7">
                        <c:v>0.79999999999999993</c:v>
                      </c:pt>
                      <c:pt idx="8">
                        <c:v>0.89999999999999991</c:v>
                      </c:pt>
                      <c:pt idx="9">
                        <c:v>0.99999999999999989</c:v>
                      </c:pt>
                      <c:pt idx="10">
                        <c:v>1.0999999999999999</c:v>
                      </c:pt>
                      <c:pt idx="11">
                        <c:v>1.2</c:v>
                      </c:pt>
                      <c:pt idx="12">
                        <c:v>1.3</c:v>
                      </c:pt>
                      <c:pt idx="13">
                        <c:v>1.4000000000000001</c:v>
                      </c:pt>
                      <c:pt idx="14">
                        <c:v>1.5000000000000002</c:v>
                      </c:pt>
                      <c:pt idx="15">
                        <c:v>1.6000000000000003</c:v>
                      </c:pt>
                      <c:pt idx="16">
                        <c:v>1.7000000000000004</c:v>
                      </c:pt>
                      <c:pt idx="17">
                        <c:v>1.8000000000000005</c:v>
                      </c:pt>
                      <c:pt idx="18">
                        <c:v>1.9000000000000006</c:v>
                      </c:pt>
                      <c:pt idx="19">
                        <c:v>2.0000000000000004</c:v>
                      </c:pt>
                      <c:pt idx="20">
                        <c:v>2.1000000000000005</c:v>
                      </c:pt>
                      <c:pt idx="21">
                        <c:v>2.2000000000000006</c:v>
                      </c:pt>
                      <c:pt idx="22">
                        <c:v>2.3000000000000007</c:v>
                      </c:pt>
                      <c:pt idx="23">
                        <c:v>2.4000000000000008</c:v>
                      </c:pt>
                      <c:pt idx="24">
                        <c:v>2.5000000000000009</c:v>
                      </c:pt>
                      <c:pt idx="25">
                        <c:v>2.600000000000001</c:v>
                      </c:pt>
                      <c:pt idx="26">
                        <c:v>2.7000000000000011</c:v>
                      </c:pt>
                      <c:pt idx="27">
                        <c:v>2.8000000000000012</c:v>
                      </c:pt>
                      <c:pt idx="28">
                        <c:v>2.9000000000000012</c:v>
                      </c:pt>
                      <c:pt idx="29">
                        <c:v>3.0000000000000013</c:v>
                      </c:pt>
                      <c:pt idx="30">
                        <c:v>3.1000000000000014</c:v>
                      </c:pt>
                      <c:pt idx="31">
                        <c:v>3.2000000000000015</c:v>
                      </c:pt>
                      <c:pt idx="32">
                        <c:v>3.3000000000000016</c:v>
                      </c:pt>
                      <c:pt idx="33">
                        <c:v>3.4000000000000017</c:v>
                      </c:pt>
                      <c:pt idx="34">
                        <c:v>3.5000000000000018</c:v>
                      </c:pt>
                      <c:pt idx="35">
                        <c:v>3.6000000000000019</c:v>
                      </c:pt>
                      <c:pt idx="36">
                        <c:v>3.700000000000002</c:v>
                      </c:pt>
                      <c:pt idx="37">
                        <c:v>3.800000000000002</c:v>
                      </c:pt>
                      <c:pt idx="38">
                        <c:v>3.9000000000000021</c:v>
                      </c:pt>
                      <c:pt idx="39">
                        <c:v>4.0000000000000018</c:v>
                      </c:pt>
                      <c:pt idx="40">
                        <c:v>4.1000000000000014</c:v>
                      </c:pt>
                      <c:pt idx="41">
                        <c:v>4.2000000000000011</c:v>
                      </c:pt>
                      <c:pt idx="42">
                        <c:v>4.3000000000000007</c:v>
                      </c:pt>
                      <c:pt idx="43">
                        <c:v>4.4000000000000004</c:v>
                      </c:pt>
                      <c:pt idx="44">
                        <c:v>4.5</c:v>
                      </c:pt>
                      <c:pt idx="45">
                        <c:v>4.5999999999999996</c:v>
                      </c:pt>
                      <c:pt idx="46">
                        <c:v>4.6999999999999993</c:v>
                      </c:pt>
                      <c:pt idx="47">
                        <c:v>4.7999999999999989</c:v>
                      </c:pt>
                      <c:pt idx="48">
                        <c:v>4.8999999999999986</c:v>
                      </c:pt>
                      <c:pt idx="49">
                        <c:v>4.9999999999999982</c:v>
                      </c:pt>
                      <c:pt idx="50">
                        <c:v>5.0999999999999979</c:v>
                      </c:pt>
                      <c:pt idx="51">
                        <c:v>5.1999999999999975</c:v>
                      </c:pt>
                      <c:pt idx="52">
                        <c:v>5.2999999999999972</c:v>
                      </c:pt>
                      <c:pt idx="53">
                        <c:v>5.3999999999999968</c:v>
                      </c:pt>
                      <c:pt idx="54">
                        <c:v>5.4999999999999964</c:v>
                      </c:pt>
                      <c:pt idx="55">
                        <c:v>5.5999999999999961</c:v>
                      </c:pt>
                      <c:pt idx="56">
                        <c:v>5.6999999999999957</c:v>
                      </c:pt>
                      <c:pt idx="57">
                        <c:v>5.7999999999999954</c:v>
                      </c:pt>
                      <c:pt idx="58">
                        <c:v>5.899999999999995</c:v>
                      </c:pt>
                      <c:pt idx="59">
                        <c:v>5.9999999999999947</c:v>
                      </c:pt>
                      <c:pt idx="60">
                        <c:v>6.0999999999999943</c:v>
                      </c:pt>
                      <c:pt idx="61">
                        <c:v>6.199999999999994</c:v>
                      </c:pt>
                      <c:pt idx="62">
                        <c:v>6.2999999999999936</c:v>
                      </c:pt>
                      <c:pt idx="63">
                        <c:v>6.3999999999999932</c:v>
                      </c:pt>
                      <c:pt idx="64">
                        <c:v>6.4999999999999929</c:v>
                      </c:pt>
                      <c:pt idx="65">
                        <c:v>6.5999999999999925</c:v>
                      </c:pt>
                      <c:pt idx="66">
                        <c:v>6.6999999999999922</c:v>
                      </c:pt>
                      <c:pt idx="67">
                        <c:v>6.7999999999999918</c:v>
                      </c:pt>
                      <c:pt idx="68">
                        <c:v>6.8999999999999915</c:v>
                      </c:pt>
                      <c:pt idx="69">
                        <c:v>6.9999999999999911</c:v>
                      </c:pt>
                      <c:pt idx="70">
                        <c:v>7.0999999999999908</c:v>
                      </c:pt>
                      <c:pt idx="71">
                        <c:v>7.1999999999999904</c:v>
                      </c:pt>
                      <c:pt idx="72">
                        <c:v>7.2999999999999901</c:v>
                      </c:pt>
                      <c:pt idx="73">
                        <c:v>7.3999999999999897</c:v>
                      </c:pt>
                      <c:pt idx="74">
                        <c:v>7.4999999999999893</c:v>
                      </c:pt>
                      <c:pt idx="75">
                        <c:v>7.599999999999989</c:v>
                      </c:pt>
                      <c:pt idx="76">
                        <c:v>7.6999999999999886</c:v>
                      </c:pt>
                      <c:pt idx="77">
                        <c:v>7.7999999999999883</c:v>
                      </c:pt>
                      <c:pt idx="78">
                        <c:v>7.8999999999999879</c:v>
                      </c:pt>
                      <c:pt idx="79">
                        <c:v>7.9999999999999876</c:v>
                      </c:pt>
                      <c:pt idx="80">
                        <c:v>8.0999999999999872</c:v>
                      </c:pt>
                      <c:pt idx="81">
                        <c:v>8.1999999999999869</c:v>
                      </c:pt>
                      <c:pt idx="82">
                        <c:v>8.2999999999999865</c:v>
                      </c:pt>
                      <c:pt idx="83">
                        <c:v>8.3999999999999861</c:v>
                      </c:pt>
                      <c:pt idx="84">
                        <c:v>8.4999999999999858</c:v>
                      </c:pt>
                      <c:pt idx="85">
                        <c:v>8.5999999999999854</c:v>
                      </c:pt>
                      <c:pt idx="86">
                        <c:v>8.6999999999999851</c:v>
                      </c:pt>
                      <c:pt idx="87">
                        <c:v>8.7999999999999847</c:v>
                      </c:pt>
                      <c:pt idx="88">
                        <c:v>8.8999999999999844</c:v>
                      </c:pt>
                      <c:pt idx="89">
                        <c:v>8.999999999999984</c:v>
                      </c:pt>
                      <c:pt idx="90">
                        <c:v>9.0999999999999837</c:v>
                      </c:pt>
                      <c:pt idx="91">
                        <c:v>9.1999999999999833</c:v>
                      </c:pt>
                      <c:pt idx="92">
                        <c:v>9.2999999999999829</c:v>
                      </c:pt>
                      <c:pt idx="93">
                        <c:v>9.3999999999999826</c:v>
                      </c:pt>
                      <c:pt idx="94">
                        <c:v>9.4999999999999822</c:v>
                      </c:pt>
                      <c:pt idx="95">
                        <c:v>9.5999999999999819</c:v>
                      </c:pt>
                      <c:pt idx="96">
                        <c:v>9.6999999999999815</c:v>
                      </c:pt>
                      <c:pt idx="97">
                        <c:v>9.7999999999999812</c:v>
                      </c:pt>
                      <c:pt idx="98">
                        <c:v>9.8999999999999808</c:v>
                      </c:pt>
                      <c:pt idx="99">
                        <c:v>9.9999999999999805</c:v>
                      </c:pt>
                      <c:pt idx="100">
                        <c:v>10.09999999999998</c:v>
                      </c:pt>
                      <c:pt idx="101">
                        <c:v>10.19999999999998</c:v>
                      </c:pt>
                      <c:pt idx="102">
                        <c:v>10.299999999999979</c:v>
                      </c:pt>
                      <c:pt idx="103">
                        <c:v>10.399999999999979</c:v>
                      </c:pt>
                      <c:pt idx="104">
                        <c:v>10.499999999999979</c:v>
                      </c:pt>
                      <c:pt idx="105">
                        <c:v>10.599999999999978</c:v>
                      </c:pt>
                      <c:pt idx="106">
                        <c:v>10.699999999999978</c:v>
                      </c:pt>
                      <c:pt idx="107">
                        <c:v>10.799999999999978</c:v>
                      </c:pt>
                      <c:pt idx="108">
                        <c:v>10.899999999999977</c:v>
                      </c:pt>
                      <c:pt idx="109">
                        <c:v>10.999999999999977</c:v>
                      </c:pt>
                      <c:pt idx="110">
                        <c:v>11.099999999999977</c:v>
                      </c:pt>
                      <c:pt idx="111">
                        <c:v>11.199999999999976</c:v>
                      </c:pt>
                      <c:pt idx="112">
                        <c:v>11.299999999999976</c:v>
                      </c:pt>
                      <c:pt idx="113">
                        <c:v>11.399999999999975</c:v>
                      </c:pt>
                      <c:pt idx="114">
                        <c:v>11.499999999999975</c:v>
                      </c:pt>
                      <c:pt idx="115">
                        <c:v>11.599999999999975</c:v>
                      </c:pt>
                      <c:pt idx="116">
                        <c:v>11.699999999999974</c:v>
                      </c:pt>
                      <c:pt idx="117">
                        <c:v>11.799999999999974</c:v>
                      </c:pt>
                      <c:pt idx="118">
                        <c:v>11.899999999999974</c:v>
                      </c:pt>
                      <c:pt idx="119">
                        <c:v>11.999999999999973</c:v>
                      </c:pt>
                      <c:pt idx="120">
                        <c:v>12.099999999999973</c:v>
                      </c:pt>
                      <c:pt idx="121">
                        <c:v>12.199999999999973</c:v>
                      </c:pt>
                      <c:pt idx="122">
                        <c:v>12.299999999999972</c:v>
                      </c:pt>
                      <c:pt idx="123">
                        <c:v>12.399999999999972</c:v>
                      </c:pt>
                      <c:pt idx="124">
                        <c:v>12.499999999999972</c:v>
                      </c:pt>
                      <c:pt idx="125">
                        <c:v>12.599999999999971</c:v>
                      </c:pt>
                      <c:pt idx="126">
                        <c:v>12.699999999999971</c:v>
                      </c:pt>
                      <c:pt idx="127">
                        <c:v>12.799999999999971</c:v>
                      </c:pt>
                      <c:pt idx="128">
                        <c:v>12.89999999999997</c:v>
                      </c:pt>
                      <c:pt idx="129">
                        <c:v>12.99999999999997</c:v>
                      </c:pt>
                      <c:pt idx="130">
                        <c:v>13.099999999999969</c:v>
                      </c:pt>
                      <c:pt idx="131">
                        <c:v>13.199999999999969</c:v>
                      </c:pt>
                      <c:pt idx="132">
                        <c:v>13.299999999999969</c:v>
                      </c:pt>
                      <c:pt idx="133">
                        <c:v>13.399999999999968</c:v>
                      </c:pt>
                      <c:pt idx="134">
                        <c:v>13.499999999999968</c:v>
                      </c:pt>
                      <c:pt idx="135">
                        <c:v>13.599999999999968</c:v>
                      </c:pt>
                      <c:pt idx="136">
                        <c:v>13.699999999999967</c:v>
                      </c:pt>
                      <c:pt idx="137">
                        <c:v>13.799999999999967</c:v>
                      </c:pt>
                      <c:pt idx="138">
                        <c:v>13.899999999999967</c:v>
                      </c:pt>
                      <c:pt idx="139">
                        <c:v>13.999999999999966</c:v>
                      </c:pt>
                      <c:pt idx="140">
                        <c:v>14.099999999999966</c:v>
                      </c:pt>
                      <c:pt idx="141">
                        <c:v>14.199999999999966</c:v>
                      </c:pt>
                      <c:pt idx="142">
                        <c:v>14.299999999999965</c:v>
                      </c:pt>
                      <c:pt idx="143">
                        <c:v>14.399999999999965</c:v>
                      </c:pt>
                      <c:pt idx="144">
                        <c:v>14.499999999999964</c:v>
                      </c:pt>
                      <c:pt idx="145">
                        <c:v>14.599999999999964</c:v>
                      </c:pt>
                      <c:pt idx="146">
                        <c:v>14.699999999999964</c:v>
                      </c:pt>
                      <c:pt idx="147">
                        <c:v>14.799999999999963</c:v>
                      </c:pt>
                      <c:pt idx="148">
                        <c:v>14.899999999999963</c:v>
                      </c:pt>
                      <c:pt idx="149">
                        <c:v>14.999999999999963</c:v>
                      </c:pt>
                      <c:pt idx="150">
                        <c:v>15.099999999999962</c:v>
                      </c:pt>
                      <c:pt idx="151">
                        <c:v>15.199999999999962</c:v>
                      </c:pt>
                      <c:pt idx="152">
                        <c:v>15.299999999999962</c:v>
                      </c:pt>
                      <c:pt idx="153">
                        <c:v>15.399999999999961</c:v>
                      </c:pt>
                      <c:pt idx="154">
                        <c:v>15.499999999999961</c:v>
                      </c:pt>
                      <c:pt idx="155">
                        <c:v>15.599999999999961</c:v>
                      </c:pt>
                      <c:pt idx="156">
                        <c:v>15.69999999999996</c:v>
                      </c:pt>
                      <c:pt idx="157">
                        <c:v>15.79999999999996</c:v>
                      </c:pt>
                      <c:pt idx="158">
                        <c:v>15.899999999999959</c:v>
                      </c:pt>
                      <c:pt idx="159">
                        <c:v>15.999999999999959</c:v>
                      </c:pt>
                      <c:pt idx="160">
                        <c:v>16.099999999999959</c:v>
                      </c:pt>
                      <c:pt idx="161">
                        <c:v>16.19999999999996</c:v>
                      </c:pt>
                      <c:pt idx="162">
                        <c:v>16.299999999999962</c:v>
                      </c:pt>
                      <c:pt idx="163">
                        <c:v>16.399999999999963</c:v>
                      </c:pt>
                      <c:pt idx="164">
                        <c:v>16.499999999999964</c:v>
                      </c:pt>
                      <c:pt idx="165">
                        <c:v>16.599999999999966</c:v>
                      </c:pt>
                      <c:pt idx="166">
                        <c:v>16.699999999999967</c:v>
                      </c:pt>
                      <c:pt idx="167">
                        <c:v>16.799999999999969</c:v>
                      </c:pt>
                      <c:pt idx="168">
                        <c:v>16.89999999999997</c:v>
                      </c:pt>
                      <c:pt idx="169">
                        <c:v>16.999999999999972</c:v>
                      </c:pt>
                      <c:pt idx="170">
                        <c:v>17.099999999999973</c:v>
                      </c:pt>
                      <c:pt idx="171">
                        <c:v>17.199999999999974</c:v>
                      </c:pt>
                      <c:pt idx="172">
                        <c:v>17.299999999999976</c:v>
                      </c:pt>
                      <c:pt idx="173">
                        <c:v>17.399999999999977</c:v>
                      </c:pt>
                      <c:pt idx="174">
                        <c:v>17.499999999999979</c:v>
                      </c:pt>
                      <c:pt idx="175">
                        <c:v>17.59999999999998</c:v>
                      </c:pt>
                      <c:pt idx="176">
                        <c:v>17.699999999999982</c:v>
                      </c:pt>
                      <c:pt idx="177">
                        <c:v>17.799999999999983</c:v>
                      </c:pt>
                      <c:pt idx="178">
                        <c:v>17.899999999999984</c:v>
                      </c:pt>
                      <c:pt idx="179">
                        <c:v>17.999999999999986</c:v>
                      </c:pt>
                      <c:pt idx="180">
                        <c:v>18.099999999999987</c:v>
                      </c:pt>
                      <c:pt idx="181">
                        <c:v>18.199999999999989</c:v>
                      </c:pt>
                      <c:pt idx="182">
                        <c:v>18.29999999999999</c:v>
                      </c:pt>
                      <c:pt idx="183">
                        <c:v>18.399999999999991</c:v>
                      </c:pt>
                      <c:pt idx="184">
                        <c:v>18.499999999999993</c:v>
                      </c:pt>
                      <c:pt idx="185">
                        <c:v>18.599999999999994</c:v>
                      </c:pt>
                      <c:pt idx="186">
                        <c:v>18.699999999999996</c:v>
                      </c:pt>
                      <c:pt idx="187">
                        <c:v>18.799999999999997</c:v>
                      </c:pt>
                      <c:pt idx="188">
                        <c:v>18.899999999999999</c:v>
                      </c:pt>
                      <c:pt idx="189">
                        <c:v>19</c:v>
                      </c:pt>
                      <c:pt idx="190">
                        <c:v>19.100000000000001</c:v>
                      </c:pt>
                      <c:pt idx="191">
                        <c:v>19.200000000000003</c:v>
                      </c:pt>
                      <c:pt idx="192">
                        <c:v>19.300000000000004</c:v>
                      </c:pt>
                      <c:pt idx="193">
                        <c:v>19.400000000000006</c:v>
                      </c:pt>
                      <c:pt idx="194">
                        <c:v>19.500000000000007</c:v>
                      </c:pt>
                      <c:pt idx="195">
                        <c:v>19.600000000000009</c:v>
                      </c:pt>
                      <c:pt idx="196">
                        <c:v>19.70000000000001</c:v>
                      </c:pt>
                      <c:pt idx="197">
                        <c:v>19.800000000000011</c:v>
                      </c:pt>
                      <c:pt idx="198">
                        <c:v>19.900000000000013</c:v>
                      </c:pt>
                      <c:pt idx="199">
                        <c:v>20.000000000000014</c:v>
                      </c:pt>
                      <c:pt idx="200">
                        <c:v>20.100000000000016</c:v>
                      </c:pt>
                      <c:pt idx="201">
                        <c:v>20.200000000000017</c:v>
                      </c:pt>
                      <c:pt idx="202">
                        <c:v>20.300000000000018</c:v>
                      </c:pt>
                      <c:pt idx="203">
                        <c:v>20.40000000000002</c:v>
                      </c:pt>
                      <c:pt idx="204">
                        <c:v>20.500000000000021</c:v>
                      </c:pt>
                      <c:pt idx="205">
                        <c:v>20.600000000000023</c:v>
                      </c:pt>
                      <c:pt idx="206">
                        <c:v>20.700000000000024</c:v>
                      </c:pt>
                      <c:pt idx="207">
                        <c:v>20.800000000000026</c:v>
                      </c:pt>
                      <c:pt idx="208">
                        <c:v>20.900000000000027</c:v>
                      </c:pt>
                      <c:pt idx="209">
                        <c:v>21.000000000000028</c:v>
                      </c:pt>
                      <c:pt idx="210">
                        <c:v>21.10000000000003</c:v>
                      </c:pt>
                      <c:pt idx="211">
                        <c:v>21.200000000000031</c:v>
                      </c:pt>
                      <c:pt idx="212">
                        <c:v>21.300000000000033</c:v>
                      </c:pt>
                      <c:pt idx="213">
                        <c:v>21.400000000000034</c:v>
                      </c:pt>
                      <c:pt idx="214">
                        <c:v>21.500000000000036</c:v>
                      </c:pt>
                      <c:pt idx="215">
                        <c:v>21.600000000000037</c:v>
                      </c:pt>
                      <c:pt idx="216">
                        <c:v>21.700000000000038</c:v>
                      </c:pt>
                      <c:pt idx="217">
                        <c:v>21.80000000000004</c:v>
                      </c:pt>
                      <c:pt idx="218">
                        <c:v>21.900000000000041</c:v>
                      </c:pt>
                      <c:pt idx="219">
                        <c:v>22.000000000000043</c:v>
                      </c:pt>
                      <c:pt idx="220">
                        <c:v>22.100000000000044</c:v>
                      </c:pt>
                      <c:pt idx="221">
                        <c:v>22.200000000000045</c:v>
                      </c:pt>
                      <c:pt idx="222">
                        <c:v>22.300000000000047</c:v>
                      </c:pt>
                      <c:pt idx="223">
                        <c:v>22.400000000000048</c:v>
                      </c:pt>
                      <c:pt idx="224">
                        <c:v>22.50000000000005</c:v>
                      </c:pt>
                      <c:pt idx="225">
                        <c:v>22.600000000000051</c:v>
                      </c:pt>
                      <c:pt idx="226">
                        <c:v>22.700000000000053</c:v>
                      </c:pt>
                      <c:pt idx="227">
                        <c:v>22.800000000000054</c:v>
                      </c:pt>
                      <c:pt idx="228">
                        <c:v>22.900000000000055</c:v>
                      </c:pt>
                      <c:pt idx="229">
                        <c:v>23.000000000000057</c:v>
                      </c:pt>
                      <c:pt idx="230">
                        <c:v>23.100000000000058</c:v>
                      </c:pt>
                      <c:pt idx="231">
                        <c:v>23.20000000000006</c:v>
                      </c:pt>
                      <c:pt idx="232">
                        <c:v>23.300000000000061</c:v>
                      </c:pt>
                      <c:pt idx="233">
                        <c:v>23.400000000000063</c:v>
                      </c:pt>
                      <c:pt idx="234">
                        <c:v>23.500000000000064</c:v>
                      </c:pt>
                      <c:pt idx="235">
                        <c:v>23.600000000000065</c:v>
                      </c:pt>
                      <c:pt idx="236">
                        <c:v>23.700000000000067</c:v>
                      </c:pt>
                      <c:pt idx="237">
                        <c:v>23.800000000000068</c:v>
                      </c:pt>
                      <c:pt idx="238">
                        <c:v>23.90000000000007</c:v>
                      </c:pt>
                      <c:pt idx="239">
                        <c:v>24.000000000000071</c:v>
                      </c:pt>
                      <c:pt idx="240">
                        <c:v>24.100000000000072</c:v>
                      </c:pt>
                      <c:pt idx="241">
                        <c:v>24.200000000000074</c:v>
                      </c:pt>
                      <c:pt idx="242">
                        <c:v>24.300000000000075</c:v>
                      </c:pt>
                      <c:pt idx="243">
                        <c:v>24.400000000000077</c:v>
                      </c:pt>
                      <c:pt idx="244">
                        <c:v>24.500000000000078</c:v>
                      </c:pt>
                      <c:pt idx="245">
                        <c:v>24.60000000000008</c:v>
                      </c:pt>
                      <c:pt idx="246">
                        <c:v>24.700000000000081</c:v>
                      </c:pt>
                      <c:pt idx="247">
                        <c:v>24.800000000000082</c:v>
                      </c:pt>
                      <c:pt idx="248">
                        <c:v>24.900000000000084</c:v>
                      </c:pt>
                      <c:pt idx="249">
                        <c:v>25.000000000000085</c:v>
                      </c:pt>
                      <c:pt idx="250">
                        <c:v>25.100000000000087</c:v>
                      </c:pt>
                      <c:pt idx="251">
                        <c:v>25.200000000000088</c:v>
                      </c:pt>
                      <c:pt idx="252">
                        <c:v>25.30000000000009</c:v>
                      </c:pt>
                      <c:pt idx="253">
                        <c:v>25.400000000000091</c:v>
                      </c:pt>
                      <c:pt idx="254">
                        <c:v>25.500000000000092</c:v>
                      </c:pt>
                      <c:pt idx="255">
                        <c:v>25.600000000000094</c:v>
                      </c:pt>
                      <c:pt idx="256">
                        <c:v>25.700000000000095</c:v>
                      </c:pt>
                      <c:pt idx="257">
                        <c:v>25.800000000000097</c:v>
                      </c:pt>
                      <c:pt idx="258">
                        <c:v>25.900000000000098</c:v>
                      </c:pt>
                      <c:pt idx="259">
                        <c:v>26.000000000000099</c:v>
                      </c:pt>
                      <c:pt idx="260">
                        <c:v>26.100000000000101</c:v>
                      </c:pt>
                      <c:pt idx="261">
                        <c:v>26.200000000000102</c:v>
                      </c:pt>
                      <c:pt idx="262">
                        <c:v>26.300000000000104</c:v>
                      </c:pt>
                      <c:pt idx="263">
                        <c:v>26.400000000000105</c:v>
                      </c:pt>
                      <c:pt idx="264">
                        <c:v>26.500000000000107</c:v>
                      </c:pt>
                      <c:pt idx="265">
                        <c:v>26.600000000000108</c:v>
                      </c:pt>
                      <c:pt idx="266">
                        <c:v>26.700000000000109</c:v>
                      </c:pt>
                      <c:pt idx="267">
                        <c:v>26.800000000000111</c:v>
                      </c:pt>
                      <c:pt idx="268">
                        <c:v>26.900000000000112</c:v>
                      </c:pt>
                      <c:pt idx="269">
                        <c:v>27.000000000000114</c:v>
                      </c:pt>
                      <c:pt idx="270">
                        <c:v>27.100000000000115</c:v>
                      </c:pt>
                      <c:pt idx="271">
                        <c:v>27.200000000000117</c:v>
                      </c:pt>
                      <c:pt idx="272">
                        <c:v>27.300000000000118</c:v>
                      </c:pt>
                      <c:pt idx="273">
                        <c:v>27.400000000000119</c:v>
                      </c:pt>
                      <c:pt idx="274">
                        <c:v>27.500000000000121</c:v>
                      </c:pt>
                      <c:pt idx="275">
                        <c:v>27.600000000000122</c:v>
                      </c:pt>
                      <c:pt idx="276">
                        <c:v>27.700000000000124</c:v>
                      </c:pt>
                      <c:pt idx="277">
                        <c:v>27.800000000000125</c:v>
                      </c:pt>
                      <c:pt idx="278">
                        <c:v>27.900000000000126</c:v>
                      </c:pt>
                      <c:pt idx="279">
                        <c:v>28.000000000000128</c:v>
                      </c:pt>
                      <c:pt idx="280">
                        <c:v>28.100000000000129</c:v>
                      </c:pt>
                      <c:pt idx="281">
                        <c:v>28.200000000000131</c:v>
                      </c:pt>
                      <c:pt idx="282">
                        <c:v>28.300000000000132</c:v>
                      </c:pt>
                      <c:pt idx="283">
                        <c:v>28.400000000000134</c:v>
                      </c:pt>
                      <c:pt idx="284">
                        <c:v>28.500000000000135</c:v>
                      </c:pt>
                      <c:pt idx="285">
                        <c:v>28.600000000000136</c:v>
                      </c:pt>
                      <c:pt idx="286">
                        <c:v>28.700000000000138</c:v>
                      </c:pt>
                      <c:pt idx="287">
                        <c:v>28.800000000000139</c:v>
                      </c:pt>
                      <c:pt idx="288">
                        <c:v>28.900000000000141</c:v>
                      </c:pt>
                      <c:pt idx="289">
                        <c:v>29.000000000000142</c:v>
                      </c:pt>
                      <c:pt idx="290">
                        <c:v>29.100000000000144</c:v>
                      </c:pt>
                      <c:pt idx="291">
                        <c:v>29.200000000000145</c:v>
                      </c:pt>
                      <c:pt idx="292">
                        <c:v>29.300000000000146</c:v>
                      </c:pt>
                      <c:pt idx="293">
                        <c:v>29.400000000000148</c:v>
                      </c:pt>
                      <c:pt idx="294">
                        <c:v>29.500000000000149</c:v>
                      </c:pt>
                      <c:pt idx="295">
                        <c:v>29.600000000000151</c:v>
                      </c:pt>
                      <c:pt idx="296">
                        <c:v>29.700000000000152</c:v>
                      </c:pt>
                      <c:pt idx="297">
                        <c:v>29.800000000000153</c:v>
                      </c:pt>
                      <c:pt idx="298">
                        <c:v>29.900000000000155</c:v>
                      </c:pt>
                    </c:numCache>
                  </c:numRef>
                </c:xVal>
                <c:yVal>
                  <c:numRef>
                    <c:extLst>
                      <c:ext uri="{02D57815-91ED-43cb-92C2-25804820EDAC}">
                        <c15:formulaRef>
                          <c15:sqref>'[0711新版fixCE_NQSO.xlsx]PW_fixCE完整'!$C$2:$C$301</c15:sqref>
                        </c15:formulaRef>
                      </c:ext>
                    </c:extLst>
                    <c:numCache>
                      <c:formatCode>General</c:formatCode>
                      <c:ptCount val="300"/>
                      <c:pt idx="0">
                        <c:v>46043661.342291892</c:v>
                      </c:pt>
                      <c:pt idx="1">
                        <c:v>45709110.381587073</c:v>
                      </c:pt>
                      <c:pt idx="2">
                        <c:v>45433552.758227915</c:v>
                      </c:pt>
                      <c:pt idx="3">
                        <c:v>45197324.026432447</c:v>
                      </c:pt>
                      <c:pt idx="4">
                        <c:v>44989698.124865256</c:v>
                      </c:pt>
                      <c:pt idx="5">
                        <c:v>44804035.110794768</c:v>
                      </c:pt>
                      <c:pt idx="6">
                        <c:v>44635738.100791283</c:v>
                      </c:pt>
                      <c:pt idx="7">
                        <c:v>44481487.123489223</c:v>
                      </c:pt>
                      <c:pt idx="8">
                        <c:v>44338728.35476099</c:v>
                      </c:pt>
                      <c:pt idx="9">
                        <c:v>44205929.500130057</c:v>
                      </c:pt>
                      <c:pt idx="10">
                        <c:v>44081558.265119851</c:v>
                      </c:pt>
                      <c:pt idx="11">
                        <c:v>43964593.120079599</c:v>
                      </c:pt>
                      <c:pt idx="12">
                        <c:v>43854012.535358034</c:v>
                      </c:pt>
                      <c:pt idx="13">
                        <c:v>43749561.128542557</c:v>
                      </c:pt>
                      <c:pt idx="14">
                        <c:v>43649706.605156623</c:v>
                      </c:pt>
                      <c:pt idx="15">
                        <c:v>43554704.347612917</c:v>
                      </c:pt>
                      <c:pt idx="16">
                        <c:v>43463788.208673291</c:v>
                      </c:pt>
                      <c:pt idx="17">
                        <c:v>43376702.805924922</c:v>
                      </c:pt>
                      <c:pt idx="18">
                        <c:v>43293192.756955124</c:v>
                      </c:pt>
                      <c:pt idx="19">
                        <c:v>43212747.29693827</c:v>
                      </c:pt>
                      <c:pt idx="20">
                        <c:v>43135366.425874487</c:v>
                      </c:pt>
                      <c:pt idx="21">
                        <c:v>43060283.996525422</c:v>
                      </c:pt>
                      <c:pt idx="22">
                        <c:v>42987755.391303957</c:v>
                      </c:pt>
                      <c:pt idx="23">
                        <c:v>42917780.610209942</c:v>
                      </c:pt>
                      <c:pt idx="24">
                        <c:v>42849848.888417989</c:v>
                      </c:pt>
                      <c:pt idx="25">
                        <c:v>42783960.225927994</c:v>
                      </c:pt>
                      <c:pt idx="26">
                        <c:v>42720370.005152784</c:v>
                      </c:pt>
                      <c:pt idx="27">
                        <c:v>42658312.078854069</c:v>
                      </c:pt>
                      <c:pt idx="28">
                        <c:v>42598041.829444684</c:v>
                      </c:pt>
                      <c:pt idx="29">
                        <c:v>42539303.874511741</c:v>
                      </c:pt>
                      <c:pt idx="30">
                        <c:v>42481970.522848941</c:v>
                      </c:pt>
                      <c:pt idx="31">
                        <c:v>42425914.083249941</c:v>
                      </c:pt>
                      <c:pt idx="32">
                        <c:v>42371262.246921062</c:v>
                      </c:pt>
                      <c:pt idx="33">
                        <c:v>42317887.322655916</c:v>
                      </c:pt>
                      <c:pt idx="34">
                        <c:v>42265789.31045454</c:v>
                      </c:pt>
                      <c:pt idx="35">
                        <c:v>42214712.827904232</c:v>
                      </c:pt>
                      <c:pt idx="36">
                        <c:v>42164657.875004835</c:v>
                      </c:pt>
                      <c:pt idx="37">
                        <c:v>42115879.834169194</c:v>
                      </c:pt>
                      <c:pt idx="38">
                        <c:v>42067867.940571904</c:v>
                      </c:pt>
                      <c:pt idx="39">
                        <c:v>42021132.95903828</c:v>
                      </c:pt>
                      <c:pt idx="40">
                        <c:v>41975164.124742948</c:v>
                      </c:pt>
                      <c:pt idx="41">
                        <c:v>41930216.820098698</c:v>
                      </c:pt>
                      <c:pt idx="42">
                        <c:v>41886291.045105405</c:v>
                      </c:pt>
                      <c:pt idx="43">
                        <c:v>41843131.417350277</c:v>
                      </c:pt>
                      <c:pt idx="44">
                        <c:v>41800737.936833479</c:v>
                      </c:pt>
                      <c:pt idx="45">
                        <c:v>41758855.22114224</c:v>
                      </c:pt>
                      <c:pt idx="46">
                        <c:v>41717994.035101891</c:v>
                      </c:pt>
                      <c:pt idx="47">
                        <c:v>41677898.9962999</c:v>
                      </c:pt>
                      <c:pt idx="48">
                        <c:v>41638314.722323373</c:v>
                      </c:pt>
                      <c:pt idx="49">
                        <c:v>41599241.213172302</c:v>
                      </c:pt>
                      <c:pt idx="50">
                        <c:v>41560933.8512595</c:v>
                      </c:pt>
                      <c:pt idx="51">
                        <c:v>41523137.254172221</c:v>
                      </c:pt>
                      <c:pt idx="52">
                        <c:v>41486106.804323241</c:v>
                      </c:pt>
                      <c:pt idx="53">
                        <c:v>41449331.736887015</c:v>
                      </c:pt>
                      <c:pt idx="54">
                        <c:v>41413322.816689007</c:v>
                      </c:pt>
                      <c:pt idx="55">
                        <c:v>41377569.278903715</c:v>
                      </c:pt>
                      <c:pt idx="56">
                        <c:v>41342581.888356745</c:v>
                      </c:pt>
                      <c:pt idx="57">
                        <c:v>41307849.880222477</c:v>
                      </c:pt>
                      <c:pt idx="58">
                        <c:v>41273884.019326478</c:v>
                      </c:pt>
                      <c:pt idx="59">
                        <c:v>41240173.540843226</c:v>
                      </c:pt>
                      <c:pt idx="60">
                        <c:v>41206973.827185504</c:v>
                      </c:pt>
                      <c:pt idx="61">
                        <c:v>41174284.878353298</c:v>
                      </c:pt>
                      <c:pt idx="62">
                        <c:v>41141979.003140174</c:v>
                      </c:pt>
                      <c:pt idx="63">
                        <c:v>41110183.89275258</c:v>
                      </c:pt>
                      <c:pt idx="64">
                        <c:v>41078771.855984099</c:v>
                      </c:pt>
                      <c:pt idx="65">
                        <c:v>41047615.201628357</c:v>
                      </c:pt>
                      <c:pt idx="66">
                        <c:v>41017224.694510892</c:v>
                      </c:pt>
                      <c:pt idx="67">
                        <c:v>40986834.187393405</c:v>
                      </c:pt>
                      <c:pt idx="68">
                        <c:v>40957082.136307865</c:v>
                      </c:pt>
                      <c:pt idx="69">
                        <c:v>40927585.467634998</c:v>
                      </c:pt>
                      <c:pt idx="70">
                        <c:v>40898471.872581258</c:v>
                      </c:pt>
                      <c:pt idx="71">
                        <c:v>40869869.042353109</c:v>
                      </c:pt>
                      <c:pt idx="72">
                        <c:v>40841521.594537631</c:v>
                      </c:pt>
                      <c:pt idx="73">
                        <c:v>40813429.529134944</c:v>
                      </c:pt>
                      <c:pt idx="74">
                        <c:v>40785592.846144959</c:v>
                      </c:pt>
                      <c:pt idx="75">
                        <c:v>40758266.927980505</c:v>
                      </c:pt>
                      <c:pt idx="76">
                        <c:v>40731196.392228857</c:v>
                      </c:pt>
                      <c:pt idx="77">
                        <c:v>40704381.238889918</c:v>
                      </c:pt>
                      <c:pt idx="78">
                        <c:v>40677821.46796371</c:v>
                      </c:pt>
                      <c:pt idx="79">
                        <c:v>40651772.461863026</c:v>
                      </c:pt>
                      <c:pt idx="80">
                        <c:v>40625723.455762357</c:v>
                      </c:pt>
                      <c:pt idx="81">
                        <c:v>40600057.523280807</c:v>
                      </c:pt>
                      <c:pt idx="82">
                        <c:v>40574646.973212004</c:v>
                      </c:pt>
                      <c:pt idx="83">
                        <c:v>40549619.496762313</c:v>
                      </c:pt>
                      <c:pt idx="84">
                        <c:v>40524592.020312615</c:v>
                      </c:pt>
                      <c:pt idx="85">
                        <c:v>40500075.30868841</c:v>
                      </c:pt>
                      <c:pt idx="86">
                        <c:v>40475558.597064257</c:v>
                      </c:pt>
                      <c:pt idx="87">
                        <c:v>40451424.959059186</c:v>
                      </c:pt>
                      <c:pt idx="88">
                        <c:v>40427546.703466937</c:v>
                      </c:pt>
                      <c:pt idx="89">
                        <c:v>40403796.139081001</c:v>
                      </c:pt>
                      <c:pt idx="90">
                        <c:v>40380300.957107797</c:v>
                      </c:pt>
                      <c:pt idx="91">
                        <c:v>40357061.157547377</c:v>
                      </c:pt>
                      <c:pt idx="92">
                        <c:v>40333821.357987016</c:v>
                      </c:pt>
                      <c:pt idx="93">
                        <c:v>40311092.323252045</c:v>
                      </c:pt>
                      <c:pt idx="94">
                        <c:v>40288363.288517177</c:v>
                      </c:pt>
                      <c:pt idx="95">
                        <c:v>40265889.636195034</c:v>
                      </c:pt>
                      <c:pt idx="96">
                        <c:v>40243671.366285577</c:v>
                      </c:pt>
                      <c:pt idx="97">
                        <c:v>40221453.096376188</c:v>
                      </c:pt>
                      <c:pt idx="98">
                        <c:v>40199490.208879516</c:v>
                      </c:pt>
                      <c:pt idx="99">
                        <c:v>40177782.703795604</c:v>
                      </c:pt>
                      <c:pt idx="100">
                        <c:v>40156330.581124485</c:v>
                      </c:pt>
                      <c:pt idx="101">
                        <c:v>40134878.458453283</c:v>
                      </c:pt>
                      <c:pt idx="102">
                        <c:v>40113681.718194902</c:v>
                      </c:pt>
                      <c:pt idx="103">
                        <c:v>40092740.360349275</c:v>
                      </c:pt>
                      <c:pt idx="104">
                        <c:v>40071799.002503589</c:v>
                      </c:pt>
                      <c:pt idx="105">
                        <c:v>40051113.027070731</c:v>
                      </c:pt>
                      <c:pt idx="106">
                        <c:v>40030427.051637828</c:v>
                      </c:pt>
                      <c:pt idx="107">
                        <c:v>40010124.149824023</c:v>
                      </c:pt>
                      <c:pt idx="108">
                        <c:v>39989821.24801024</c:v>
                      </c:pt>
                      <c:pt idx="109">
                        <c:v>39969901.4198156</c:v>
                      </c:pt>
                      <c:pt idx="110">
                        <c:v>39949981.591620967</c:v>
                      </c:pt>
                      <c:pt idx="111">
                        <c:v>39930317.145839065</c:v>
                      </c:pt>
                      <c:pt idx="112">
                        <c:v>39910652.700057201</c:v>
                      </c:pt>
                      <c:pt idx="113">
                        <c:v>39891243.636688061</c:v>
                      </c:pt>
                      <c:pt idx="114">
                        <c:v>39872089.955731668</c:v>
                      </c:pt>
                      <c:pt idx="115">
                        <c:v>39852936.274775267</c:v>
                      </c:pt>
                      <c:pt idx="116">
                        <c:v>39833910.285025269</c:v>
                      </c:pt>
                      <c:pt idx="117">
                        <c:v>39815139.677688003</c:v>
                      </c:pt>
                      <c:pt idx="118">
                        <c:v>39796369.070350751</c:v>
                      </c:pt>
                      <c:pt idx="119">
                        <c:v>39777853.845426247</c:v>
                      </c:pt>
                      <c:pt idx="120">
                        <c:v>39759466.311708137</c:v>
                      </c:pt>
                      <c:pt idx="121">
                        <c:v>39741078.777990013</c:v>
                      </c:pt>
                      <c:pt idx="122">
                        <c:v>39722946.626684599</c:v>
                      </c:pt>
                      <c:pt idx="123">
                        <c:v>39704942.166585609</c:v>
                      </c:pt>
                      <c:pt idx="124">
                        <c:v>39686937.706486575</c:v>
                      </c:pt>
                      <c:pt idx="125">
                        <c:v>39669316.320006683</c:v>
                      </c:pt>
                      <c:pt idx="126">
                        <c:v>39651694.933526829</c:v>
                      </c:pt>
                      <c:pt idx="127">
                        <c:v>39634073.547046997</c:v>
                      </c:pt>
                      <c:pt idx="128">
                        <c:v>39616707.542979822</c:v>
                      </c:pt>
                      <c:pt idx="129">
                        <c:v>39599341.538912676</c:v>
                      </c:pt>
                      <c:pt idx="130">
                        <c:v>39582230.917258337</c:v>
                      </c:pt>
                      <c:pt idx="131">
                        <c:v>39565375.678016707</c:v>
                      </c:pt>
                      <c:pt idx="132">
                        <c:v>39548265.056362353</c:v>
                      </c:pt>
                      <c:pt idx="133">
                        <c:v>39531665.199533485</c:v>
                      </c:pt>
                      <c:pt idx="134">
                        <c:v>39514809.960291848</c:v>
                      </c:pt>
                      <c:pt idx="135">
                        <c:v>39498210.103462964</c:v>
                      </c:pt>
                      <c:pt idx="136">
                        <c:v>39481865.629046865</c:v>
                      </c:pt>
                      <c:pt idx="137">
                        <c:v>39465521.154630721</c:v>
                      </c:pt>
                      <c:pt idx="138">
                        <c:v>39449176.680214629</c:v>
                      </c:pt>
                      <c:pt idx="139">
                        <c:v>39433087.588211261</c:v>
                      </c:pt>
                      <c:pt idx="140">
                        <c:v>39416998.496207878</c:v>
                      </c:pt>
                      <c:pt idx="141">
                        <c:v>39401164.786617287</c:v>
                      </c:pt>
                      <c:pt idx="142">
                        <c:v>39385331.077026643</c:v>
                      </c:pt>
                      <c:pt idx="143">
                        <c:v>39369497.367436051</c:v>
                      </c:pt>
                      <c:pt idx="144">
                        <c:v>39353919.040258154</c:v>
                      </c:pt>
                      <c:pt idx="145">
                        <c:v>39338340.713080354</c:v>
                      </c:pt>
                      <c:pt idx="146">
                        <c:v>39323017.768315218</c:v>
                      </c:pt>
                      <c:pt idx="147">
                        <c:v>39307694.823550075</c:v>
                      </c:pt>
                      <c:pt idx="148">
                        <c:v>39292371.878785007</c:v>
                      </c:pt>
                      <c:pt idx="149">
                        <c:v>39277304.316432633</c:v>
                      </c:pt>
                      <c:pt idx="150">
                        <c:v>39262236.754080273</c:v>
                      </c:pt>
                      <c:pt idx="151">
                        <c:v>39247169.191727906</c:v>
                      </c:pt>
                      <c:pt idx="152">
                        <c:v>39232357.011788286</c:v>
                      </c:pt>
                      <c:pt idx="153">
                        <c:v>39217544.831848711</c:v>
                      </c:pt>
                      <c:pt idx="154">
                        <c:v>39202732.651909076</c:v>
                      </c:pt>
                      <c:pt idx="155">
                        <c:v>39188175.854382232</c:v>
                      </c:pt>
                      <c:pt idx="156">
                        <c:v>39173619.056855373</c:v>
                      </c:pt>
                      <c:pt idx="157">
                        <c:v>39159317.641741261</c:v>
                      </c:pt>
                      <c:pt idx="158">
                        <c:v>39144760.844214439</c:v>
                      </c:pt>
                      <c:pt idx="159">
                        <c:v>39130459.429100335</c:v>
                      </c:pt>
                      <c:pt idx="160">
                        <c:v>39116413.396398999</c:v>
                      </c:pt>
                      <c:pt idx="161">
                        <c:v>39102111.981284842</c:v>
                      </c:pt>
                      <c:pt idx="162">
                        <c:v>39088065.948583513</c:v>
                      </c:pt>
                      <c:pt idx="163">
                        <c:v>39074275.298294902</c:v>
                      </c:pt>
                      <c:pt idx="164">
                        <c:v>39060229.265593566</c:v>
                      </c:pt>
                      <c:pt idx="165">
                        <c:v>39046438.615304977</c:v>
                      </c:pt>
                      <c:pt idx="166">
                        <c:v>39032647.965016335</c:v>
                      </c:pt>
                      <c:pt idx="167">
                        <c:v>39019112.6971405</c:v>
                      </c:pt>
                      <c:pt idx="168">
                        <c:v>39005322.046851896</c:v>
                      </c:pt>
                      <c:pt idx="169">
                        <c:v>38991786.778976098</c:v>
                      </c:pt>
                      <c:pt idx="170">
                        <c:v>38978506.893512957</c:v>
                      </c:pt>
                      <c:pt idx="171">
                        <c:v>38964971.625637174</c:v>
                      </c:pt>
                      <c:pt idx="172">
                        <c:v>38951691.740174048</c:v>
                      </c:pt>
                      <c:pt idx="173">
                        <c:v>38938411.854710929</c:v>
                      </c:pt>
                      <c:pt idx="174">
                        <c:v>38925387.351660587</c:v>
                      </c:pt>
                      <c:pt idx="175">
                        <c:v>38912107.466197453</c:v>
                      </c:pt>
                      <c:pt idx="176">
                        <c:v>38899082.963147104</c:v>
                      </c:pt>
                      <c:pt idx="177">
                        <c:v>38886058.460096784</c:v>
                      </c:pt>
                      <c:pt idx="178">
                        <c:v>38873289.339459181</c:v>
                      </c:pt>
                      <c:pt idx="179">
                        <c:v>38860392.527615219</c:v>
                      </c:pt>
                      <c:pt idx="180">
                        <c:v>38847495.715771265</c:v>
                      </c:pt>
                      <c:pt idx="181">
                        <c:v>38834981.977546416</c:v>
                      </c:pt>
                      <c:pt idx="182">
                        <c:v>38822212.856908821</c:v>
                      </c:pt>
                      <c:pt idx="183">
                        <c:v>38809699.118683971</c:v>
                      </c:pt>
                      <c:pt idx="184">
                        <c:v>38797185.38045916</c:v>
                      </c:pt>
                      <c:pt idx="185">
                        <c:v>38784671.642234296</c:v>
                      </c:pt>
                      <c:pt idx="186">
                        <c:v>38772157.904009461</c:v>
                      </c:pt>
                      <c:pt idx="187">
                        <c:v>38759899.548197404</c:v>
                      </c:pt>
                      <c:pt idx="188">
                        <c:v>38747385.80997254</c:v>
                      </c:pt>
                      <c:pt idx="189">
                        <c:v>38735127.454160452</c:v>
                      </c:pt>
                      <c:pt idx="190">
                        <c:v>38723124.480761088</c:v>
                      </c:pt>
                      <c:pt idx="191">
                        <c:v>38710866.124949031</c:v>
                      </c:pt>
                      <c:pt idx="192">
                        <c:v>38698863.151549689</c:v>
                      </c:pt>
                      <c:pt idx="193">
                        <c:v>38686860.178150348</c:v>
                      </c:pt>
                      <c:pt idx="194">
                        <c:v>38674857.204751045</c:v>
                      </c:pt>
                      <c:pt idx="195">
                        <c:v>38662854.231351696</c:v>
                      </c:pt>
                      <c:pt idx="196">
                        <c:v>38651106.640365101</c:v>
                      </c:pt>
                      <c:pt idx="197">
                        <c:v>38639359.049378484</c:v>
                      </c:pt>
                      <c:pt idx="198">
                        <c:v>38627611.45839192</c:v>
                      </c:pt>
                      <c:pt idx="199">
                        <c:v>38615863.86740531</c:v>
                      </c:pt>
                      <c:pt idx="200">
                        <c:v>38604116.276418746</c:v>
                      </c:pt>
                      <c:pt idx="201">
                        <c:v>38592624.067844942</c:v>
                      </c:pt>
                      <c:pt idx="202">
                        <c:v>38580876.476858325</c:v>
                      </c:pt>
                      <c:pt idx="203">
                        <c:v>38569384.268284522</c:v>
                      </c:pt>
                      <c:pt idx="204">
                        <c:v>38558019.750917055</c:v>
                      </c:pt>
                      <c:pt idx="205">
                        <c:v>38546655.233549543</c:v>
                      </c:pt>
                      <c:pt idx="206">
                        <c:v>38535163.024975762</c:v>
                      </c:pt>
                      <c:pt idx="207">
                        <c:v>38523926.198814712</c:v>
                      </c:pt>
                      <c:pt idx="208">
                        <c:v>38512689.372653611</c:v>
                      </c:pt>
                      <c:pt idx="209">
                        <c:v>38501452.546492517</c:v>
                      </c:pt>
                      <c:pt idx="210">
                        <c:v>38490215.720331408</c:v>
                      </c:pt>
                      <c:pt idx="211">
                        <c:v>38479234.276583105</c:v>
                      </c:pt>
                      <c:pt idx="212">
                        <c:v>38467997.450422019</c:v>
                      </c:pt>
                      <c:pt idx="213">
                        <c:v>38457016.006673671</c:v>
                      </c:pt>
                      <c:pt idx="214">
                        <c:v>38446034.562925339</c:v>
                      </c:pt>
                      <c:pt idx="215">
                        <c:v>38435053.119177043</c:v>
                      </c:pt>
                      <c:pt idx="216">
                        <c:v>38424327.05784148</c:v>
                      </c:pt>
                      <c:pt idx="217">
                        <c:v>38413345.61409311</c:v>
                      </c:pt>
                      <c:pt idx="218">
                        <c:v>38402619.552757524</c:v>
                      </c:pt>
                      <c:pt idx="219">
                        <c:v>38391765.800215587</c:v>
                      </c:pt>
                      <c:pt idx="220">
                        <c:v>38381039.738879979</c:v>
                      </c:pt>
                      <c:pt idx="221">
                        <c:v>38370441.368750803</c:v>
                      </c:pt>
                      <c:pt idx="222">
                        <c:v>38359715.307415269</c:v>
                      </c:pt>
                      <c:pt idx="223">
                        <c:v>38349116.937286027</c:v>
                      </c:pt>
                      <c:pt idx="224">
                        <c:v>38338518.567156814</c:v>
                      </c:pt>
                      <c:pt idx="225">
                        <c:v>38328047.888234019</c:v>
                      </c:pt>
                      <c:pt idx="226">
                        <c:v>38317577.209311157</c:v>
                      </c:pt>
                      <c:pt idx="227">
                        <c:v>38307106.53038834</c:v>
                      </c:pt>
                      <c:pt idx="228">
                        <c:v>38296635.851465568</c:v>
                      </c:pt>
                      <c:pt idx="229">
                        <c:v>38286420.554955445</c:v>
                      </c:pt>
                      <c:pt idx="230">
                        <c:v>38275949.876032621</c:v>
                      </c:pt>
                      <c:pt idx="231">
                        <c:v>38265734.57952255</c:v>
                      </c:pt>
                      <c:pt idx="232">
                        <c:v>38255519.283012487</c:v>
                      </c:pt>
                      <c:pt idx="233">
                        <c:v>38245303.986502387</c:v>
                      </c:pt>
                      <c:pt idx="234">
                        <c:v>38235088.689992346</c:v>
                      </c:pt>
                      <c:pt idx="235">
                        <c:v>38225001.084688589</c:v>
                      </c:pt>
                      <c:pt idx="236">
                        <c:v>38214913.479384944</c:v>
                      </c:pt>
                      <c:pt idx="237">
                        <c:v>38204953.565287605</c:v>
                      </c:pt>
                      <c:pt idx="238">
                        <c:v>38194993.651190303</c:v>
                      </c:pt>
                      <c:pt idx="239">
                        <c:v>38185033.737092949</c:v>
                      </c:pt>
                      <c:pt idx="240">
                        <c:v>38175073.822995625</c:v>
                      </c:pt>
                      <c:pt idx="241">
                        <c:v>38165113.908898316</c:v>
                      </c:pt>
                      <c:pt idx="242">
                        <c:v>38155153.99480097</c:v>
                      </c:pt>
                      <c:pt idx="243">
                        <c:v>38145449.46311646</c:v>
                      </c:pt>
                      <c:pt idx="244">
                        <c:v>38135744.931431882</c:v>
                      </c:pt>
                      <c:pt idx="245">
                        <c:v>38126040.399747305</c:v>
                      </c:pt>
                      <c:pt idx="246">
                        <c:v>38116335.868062735</c:v>
                      </c:pt>
                      <c:pt idx="247">
                        <c:v>38106631.33637815</c:v>
                      </c:pt>
                      <c:pt idx="248">
                        <c:v>38096926.804693557</c:v>
                      </c:pt>
                      <c:pt idx="249">
                        <c:v>38087477.655421756</c:v>
                      </c:pt>
                      <c:pt idx="250">
                        <c:v>38077773.123737201</c:v>
                      </c:pt>
                      <c:pt idx="251">
                        <c:v>38068323.974465363</c:v>
                      </c:pt>
                      <c:pt idx="252">
                        <c:v>38058874.825193524</c:v>
                      </c:pt>
                      <c:pt idx="253">
                        <c:v>38049425.675921723</c:v>
                      </c:pt>
                      <c:pt idx="254">
                        <c:v>38039976.526649937</c:v>
                      </c:pt>
                      <c:pt idx="255">
                        <c:v>38030527.377378091</c:v>
                      </c:pt>
                      <c:pt idx="256">
                        <c:v>38021333.610519014</c:v>
                      </c:pt>
                      <c:pt idx="257">
                        <c:v>38011884.461247228</c:v>
                      </c:pt>
                      <c:pt idx="258">
                        <c:v>38002690.694388121</c:v>
                      </c:pt>
                      <c:pt idx="259">
                        <c:v>37993496.927529074</c:v>
                      </c:pt>
                      <c:pt idx="260">
                        <c:v>37984303.160670012</c:v>
                      </c:pt>
                      <c:pt idx="261">
                        <c:v>37975109.393810973</c:v>
                      </c:pt>
                      <c:pt idx="262">
                        <c:v>37965915.626951881</c:v>
                      </c:pt>
                      <c:pt idx="263">
                        <c:v>37956721.860092804</c:v>
                      </c:pt>
                      <c:pt idx="264">
                        <c:v>37947783.475646488</c:v>
                      </c:pt>
                      <c:pt idx="265">
                        <c:v>37938589.708787441</c:v>
                      </c:pt>
                      <c:pt idx="266">
                        <c:v>37929651.324341126</c:v>
                      </c:pt>
                      <c:pt idx="267">
                        <c:v>37920712.93989481</c:v>
                      </c:pt>
                      <c:pt idx="268">
                        <c:v>37911774.55544851</c:v>
                      </c:pt>
                      <c:pt idx="269">
                        <c:v>37902836.171002202</c:v>
                      </c:pt>
                      <c:pt idx="270">
                        <c:v>37893897.786555856</c:v>
                      </c:pt>
                      <c:pt idx="271">
                        <c:v>37884959.402109541</c:v>
                      </c:pt>
                      <c:pt idx="272">
                        <c:v>37876276.400075965</c:v>
                      </c:pt>
                      <c:pt idx="273">
                        <c:v>37867338.015629679</c:v>
                      </c:pt>
                      <c:pt idx="274">
                        <c:v>37858655.013596117</c:v>
                      </c:pt>
                      <c:pt idx="275">
                        <c:v>37849972.011562534</c:v>
                      </c:pt>
                      <c:pt idx="276">
                        <c:v>37841033.627116218</c:v>
                      </c:pt>
                      <c:pt idx="277">
                        <c:v>37832478.316289023</c:v>
                      </c:pt>
                      <c:pt idx="278">
                        <c:v>37823923.005461864</c:v>
                      </c:pt>
                      <c:pt idx="279">
                        <c:v>37815240.003428251</c:v>
                      </c:pt>
                      <c:pt idx="280">
                        <c:v>37806557.001394726</c:v>
                      </c:pt>
                      <c:pt idx="281">
                        <c:v>37798129.381773934</c:v>
                      </c:pt>
                      <c:pt idx="282">
                        <c:v>37789446.379740357</c:v>
                      </c:pt>
                      <c:pt idx="283">
                        <c:v>37781018.760119557</c:v>
                      </c:pt>
                      <c:pt idx="284">
                        <c:v>37772591.140498735</c:v>
                      </c:pt>
                      <c:pt idx="285">
                        <c:v>37764163.52087792</c:v>
                      </c:pt>
                      <c:pt idx="286">
                        <c:v>37755735.901257105</c:v>
                      </c:pt>
                      <c:pt idx="287">
                        <c:v>37747308.281636283</c:v>
                      </c:pt>
                      <c:pt idx="288">
                        <c:v>37738880.662015483</c:v>
                      </c:pt>
                      <c:pt idx="289">
                        <c:v>37730453.042394683</c:v>
                      </c:pt>
                      <c:pt idx="290">
                        <c:v>37722280.805186622</c:v>
                      </c:pt>
                      <c:pt idx="291">
                        <c:v>37713853.185565829</c:v>
                      </c:pt>
                      <c:pt idx="292">
                        <c:v>37705680.948357761</c:v>
                      </c:pt>
                      <c:pt idx="293">
                        <c:v>37697508.711149685</c:v>
                      </c:pt>
                      <c:pt idx="294">
                        <c:v>37689208.782735236</c:v>
                      </c:pt>
                      <c:pt idx="295">
                        <c:v>37680908.854320817</c:v>
                      </c:pt>
                      <c:pt idx="296">
                        <c:v>37672864.308319129</c:v>
                      </c:pt>
                      <c:pt idx="297">
                        <c:v>37664692.071111053</c:v>
                      </c:pt>
                      <c:pt idx="298">
                        <c:v>37656647.52510938</c:v>
                      </c:pt>
                    </c:numCache>
                  </c:numRef>
                </c:yVal>
                <c:smooth val="0"/>
                <c:extLst>
                  <c:ext xmlns:c16="http://schemas.microsoft.com/office/drawing/2014/chart" uri="{C3380CC4-5D6E-409C-BE32-E72D297353CC}">
                    <c16:uniqueId val="{00000001-6F2E-4D8F-8BAE-A0B8491585A6}"/>
                  </c:ext>
                </c:extLst>
              </c15:ser>
            </c15:filteredScatterSeries>
          </c:ext>
        </c:extLst>
      </c:scatterChart>
      <c:valAx>
        <c:axId val="490282336"/>
        <c:scaling>
          <c:orientation val="minMax"/>
          <c:max val="30"/>
        </c:scaling>
        <c:delete val="0"/>
        <c:axPos val="b"/>
        <c:majorGridlines>
          <c:spPr>
            <a:ln w="9525" cap="flat" cmpd="sng" algn="ctr">
              <a:solidFill>
                <a:schemeClr val="tx1">
                  <a:lumMod val="15000"/>
                  <a:lumOff val="85000"/>
                </a:schemeClr>
              </a:solidFill>
              <a:round/>
            </a:ln>
            <a:effectLst/>
          </c:spPr>
        </c:majorGridlines>
        <c:title>
          <c:tx>
            <c:rich>
              <a:bodyPr/>
              <a:lstStyle/>
              <a:p>
                <a:pPr>
                  <a:defRPr/>
                </a:pPr>
                <a:r>
                  <a:rPr lang="en-US" altLang="zh-TW" b="0"/>
                  <a:t>#</a:t>
                </a:r>
                <a:r>
                  <a:rPr lang="en-US" altLang="zh-TW" b="0" baseline="0"/>
                  <a:t> of ESO</a:t>
                </a:r>
                <a:endParaRPr lang="zh-TW" altLang="en-US" b="0"/>
              </a:p>
            </c:rich>
          </c:tx>
          <c:overlay val="0"/>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TW"/>
          </a:p>
        </c:txPr>
        <c:crossAx val="490276760"/>
        <c:crosses val="autoZero"/>
        <c:crossBetween val="midCat"/>
      </c:valAx>
      <c:valAx>
        <c:axId val="490276760"/>
        <c:scaling>
          <c:orientation val="minMax"/>
        </c:scaling>
        <c:delete val="0"/>
        <c:axPos val="l"/>
        <c:majorGridlines>
          <c:spPr>
            <a:ln w="9525" cap="flat" cmpd="sng" algn="ctr">
              <a:solidFill>
                <a:schemeClr val="tx1">
                  <a:lumMod val="15000"/>
                  <a:lumOff val="85000"/>
                </a:schemeClr>
              </a:solidFill>
              <a:round/>
            </a:ln>
            <a:effectLst/>
          </c:spPr>
        </c:majorGridlines>
        <c:title>
          <c:tx>
            <c:rich>
              <a:bodyPr/>
              <a:lstStyle/>
              <a:p>
                <a:pPr>
                  <a:defRPr/>
                </a:pPr>
                <a:r>
                  <a:rPr lang="en-US" altLang="zh-TW" b="0"/>
                  <a:t>wage</a:t>
                </a:r>
                <a:endParaRPr lang="zh-TW" altLang="en-US" b="0"/>
              </a:p>
            </c:rich>
          </c:tx>
          <c:overlay val="0"/>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TW"/>
          </a:p>
        </c:txPr>
        <c:crossAx val="490282336"/>
        <c:crosses val="autoZero"/>
        <c:crossBetween val="midCat"/>
      </c:valAx>
    </c:plotArea>
    <c:plotVisOnly val="1"/>
    <c:dispBlanksAs val="gap"/>
    <c:showDLblsOverMax val="0"/>
  </c:chart>
  <c:spPr>
    <a:ln>
      <a:solidFill>
        <a:schemeClr val="tx1"/>
      </a:solidFill>
    </a:ln>
  </c:spPr>
  <c:txPr>
    <a:bodyPr/>
    <a:lstStyle/>
    <a:p>
      <a:pPr>
        <a:defRPr/>
      </a:pPr>
      <a:endParaRPr lang="zh-TW"/>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en-US" altLang="zh-TW" sz="1200" b="0" i="0" baseline="0">
                <a:effectLst/>
              </a:rPr>
              <a:t>wage to # of ESO</a:t>
            </a:r>
            <a:endParaRPr lang="zh-TW" altLang="zh-TW" sz="1200">
              <a:effectLst/>
            </a:endParaRPr>
          </a:p>
          <a:p>
            <a:pPr>
              <a:defRPr sz="1200"/>
            </a:pPr>
            <a:r>
              <a:rPr lang="en-US" altLang="zh-TW" sz="1200" b="0" i="0" baseline="0">
                <a:effectLst/>
              </a:rPr>
              <a:t>Case sigma=0.3</a:t>
            </a:r>
            <a:r>
              <a:rPr lang="zh-TW" altLang="zh-TW" sz="1200" b="0" i="0" baseline="0">
                <a:effectLst/>
              </a:rPr>
              <a:t> </a:t>
            </a:r>
            <a:r>
              <a:rPr lang="en-US" altLang="zh-TW" sz="1200" b="0" i="0" baseline="0">
                <a:effectLst/>
              </a:rPr>
              <a:t>, gamma=0.5</a:t>
            </a:r>
            <a:endParaRPr lang="zh-TW" altLang="zh-TW" sz="1200">
              <a:effectLst/>
            </a:endParaRPr>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zh-TW"/>
        </a:p>
      </c:txPr>
    </c:title>
    <c:autoTitleDeleted val="0"/>
    <c:plotArea>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xVal>
            <c:numRef>
              <c:f>'[0711新版fixCE_NQSO.xlsx]PW_fixCE完整'!$B$3259:$B$3558</c:f>
              <c:numCache>
                <c:formatCode>General</c:formatCode>
                <c:ptCount val="300"/>
                <c:pt idx="0">
                  <c:v>0</c:v>
                </c:pt>
                <c:pt idx="1">
                  <c:v>0.1</c:v>
                </c:pt>
                <c:pt idx="2">
                  <c:v>0.2</c:v>
                </c:pt>
                <c:pt idx="3">
                  <c:v>0.30000000000000004</c:v>
                </c:pt>
                <c:pt idx="4">
                  <c:v>0.4</c:v>
                </c:pt>
                <c:pt idx="5">
                  <c:v>0.5</c:v>
                </c:pt>
                <c:pt idx="6">
                  <c:v>0.6</c:v>
                </c:pt>
                <c:pt idx="7">
                  <c:v>0.7</c:v>
                </c:pt>
                <c:pt idx="8">
                  <c:v>0.79999999999999993</c:v>
                </c:pt>
                <c:pt idx="9">
                  <c:v>0.89999999999999991</c:v>
                </c:pt>
                <c:pt idx="10">
                  <c:v>0.99999999999999989</c:v>
                </c:pt>
                <c:pt idx="11">
                  <c:v>1.0999999999999999</c:v>
                </c:pt>
                <c:pt idx="12">
                  <c:v>1.2</c:v>
                </c:pt>
                <c:pt idx="13">
                  <c:v>1.3</c:v>
                </c:pt>
                <c:pt idx="14">
                  <c:v>1.4000000000000001</c:v>
                </c:pt>
                <c:pt idx="15">
                  <c:v>1.5000000000000002</c:v>
                </c:pt>
                <c:pt idx="16">
                  <c:v>1.6000000000000003</c:v>
                </c:pt>
                <c:pt idx="17">
                  <c:v>1.7000000000000004</c:v>
                </c:pt>
                <c:pt idx="18">
                  <c:v>1.8000000000000005</c:v>
                </c:pt>
                <c:pt idx="19">
                  <c:v>1.9000000000000006</c:v>
                </c:pt>
                <c:pt idx="20">
                  <c:v>2.0000000000000004</c:v>
                </c:pt>
                <c:pt idx="21">
                  <c:v>2.1000000000000005</c:v>
                </c:pt>
                <c:pt idx="22">
                  <c:v>2.2000000000000006</c:v>
                </c:pt>
                <c:pt idx="23">
                  <c:v>2.3000000000000007</c:v>
                </c:pt>
                <c:pt idx="24">
                  <c:v>2.4000000000000008</c:v>
                </c:pt>
                <c:pt idx="25">
                  <c:v>2.5000000000000009</c:v>
                </c:pt>
                <c:pt idx="26">
                  <c:v>2.600000000000001</c:v>
                </c:pt>
                <c:pt idx="27">
                  <c:v>2.7000000000000011</c:v>
                </c:pt>
                <c:pt idx="28">
                  <c:v>2.8000000000000012</c:v>
                </c:pt>
                <c:pt idx="29">
                  <c:v>2.9000000000000012</c:v>
                </c:pt>
                <c:pt idx="30">
                  <c:v>3.0000000000000013</c:v>
                </c:pt>
                <c:pt idx="31">
                  <c:v>3.1000000000000014</c:v>
                </c:pt>
                <c:pt idx="32">
                  <c:v>3.2000000000000015</c:v>
                </c:pt>
                <c:pt idx="33">
                  <c:v>3.3000000000000016</c:v>
                </c:pt>
                <c:pt idx="34">
                  <c:v>3.4000000000000017</c:v>
                </c:pt>
                <c:pt idx="35">
                  <c:v>3.5000000000000018</c:v>
                </c:pt>
                <c:pt idx="36">
                  <c:v>3.6000000000000019</c:v>
                </c:pt>
                <c:pt idx="37">
                  <c:v>3.700000000000002</c:v>
                </c:pt>
                <c:pt idx="38">
                  <c:v>3.800000000000002</c:v>
                </c:pt>
                <c:pt idx="39">
                  <c:v>3.9000000000000021</c:v>
                </c:pt>
                <c:pt idx="40">
                  <c:v>4.0000000000000018</c:v>
                </c:pt>
                <c:pt idx="41">
                  <c:v>4.1000000000000014</c:v>
                </c:pt>
                <c:pt idx="42">
                  <c:v>4.2000000000000011</c:v>
                </c:pt>
                <c:pt idx="43">
                  <c:v>4.3000000000000007</c:v>
                </c:pt>
                <c:pt idx="44">
                  <c:v>4.4000000000000004</c:v>
                </c:pt>
                <c:pt idx="45">
                  <c:v>4.5</c:v>
                </c:pt>
                <c:pt idx="46">
                  <c:v>4.5999999999999996</c:v>
                </c:pt>
                <c:pt idx="47">
                  <c:v>4.6999999999999993</c:v>
                </c:pt>
                <c:pt idx="48">
                  <c:v>4.7999999999999989</c:v>
                </c:pt>
                <c:pt idx="49">
                  <c:v>4.8999999999999986</c:v>
                </c:pt>
                <c:pt idx="50">
                  <c:v>4.9999999999999982</c:v>
                </c:pt>
                <c:pt idx="51">
                  <c:v>5.0999999999999979</c:v>
                </c:pt>
                <c:pt idx="52">
                  <c:v>5.1999999999999975</c:v>
                </c:pt>
                <c:pt idx="53">
                  <c:v>5.2999999999999972</c:v>
                </c:pt>
                <c:pt idx="54">
                  <c:v>5.3999999999999968</c:v>
                </c:pt>
                <c:pt idx="55">
                  <c:v>5.4999999999999964</c:v>
                </c:pt>
                <c:pt idx="56">
                  <c:v>5.5999999999999961</c:v>
                </c:pt>
                <c:pt idx="57">
                  <c:v>5.6999999999999957</c:v>
                </c:pt>
                <c:pt idx="58">
                  <c:v>5.7999999999999954</c:v>
                </c:pt>
                <c:pt idx="59">
                  <c:v>5.899999999999995</c:v>
                </c:pt>
                <c:pt idx="60">
                  <c:v>5.9999999999999947</c:v>
                </c:pt>
                <c:pt idx="61">
                  <c:v>6.0999999999999943</c:v>
                </c:pt>
                <c:pt idx="62">
                  <c:v>6.199999999999994</c:v>
                </c:pt>
                <c:pt idx="63">
                  <c:v>6.2999999999999936</c:v>
                </c:pt>
                <c:pt idx="64">
                  <c:v>6.3999999999999932</c:v>
                </c:pt>
                <c:pt idx="65">
                  <c:v>6.4999999999999929</c:v>
                </c:pt>
                <c:pt idx="66">
                  <c:v>6.5999999999999925</c:v>
                </c:pt>
                <c:pt idx="67">
                  <c:v>6.6999999999999922</c:v>
                </c:pt>
                <c:pt idx="68">
                  <c:v>6.7999999999999918</c:v>
                </c:pt>
                <c:pt idx="69">
                  <c:v>6.8999999999999915</c:v>
                </c:pt>
                <c:pt idx="70">
                  <c:v>6.9999999999999911</c:v>
                </c:pt>
                <c:pt idx="71">
                  <c:v>7.0999999999999908</c:v>
                </c:pt>
                <c:pt idx="72">
                  <c:v>7.1999999999999904</c:v>
                </c:pt>
                <c:pt idx="73">
                  <c:v>7.2999999999999901</c:v>
                </c:pt>
                <c:pt idx="74">
                  <c:v>7.3999999999999897</c:v>
                </c:pt>
                <c:pt idx="75">
                  <c:v>7.4999999999999893</c:v>
                </c:pt>
                <c:pt idx="76">
                  <c:v>7.599999999999989</c:v>
                </c:pt>
                <c:pt idx="77">
                  <c:v>7.6999999999999886</c:v>
                </c:pt>
                <c:pt idx="78">
                  <c:v>7.7999999999999883</c:v>
                </c:pt>
                <c:pt idx="79">
                  <c:v>7.8999999999999879</c:v>
                </c:pt>
                <c:pt idx="80">
                  <c:v>7.9999999999999876</c:v>
                </c:pt>
                <c:pt idx="81">
                  <c:v>8.0999999999999872</c:v>
                </c:pt>
                <c:pt idx="82">
                  <c:v>8.1999999999999869</c:v>
                </c:pt>
                <c:pt idx="83">
                  <c:v>8.2999999999999865</c:v>
                </c:pt>
                <c:pt idx="84">
                  <c:v>8.3999999999999861</c:v>
                </c:pt>
                <c:pt idx="85">
                  <c:v>8.4999999999999858</c:v>
                </c:pt>
                <c:pt idx="86">
                  <c:v>8.5999999999999854</c:v>
                </c:pt>
                <c:pt idx="87">
                  <c:v>8.6999999999999851</c:v>
                </c:pt>
                <c:pt idx="88">
                  <c:v>8.7999999999999847</c:v>
                </c:pt>
                <c:pt idx="89">
                  <c:v>8.8999999999999844</c:v>
                </c:pt>
                <c:pt idx="90">
                  <c:v>8.999999999999984</c:v>
                </c:pt>
                <c:pt idx="91">
                  <c:v>9.0999999999999837</c:v>
                </c:pt>
                <c:pt idx="92">
                  <c:v>9.1999999999999833</c:v>
                </c:pt>
                <c:pt idx="93">
                  <c:v>9.2999999999999829</c:v>
                </c:pt>
                <c:pt idx="94">
                  <c:v>9.3999999999999826</c:v>
                </c:pt>
                <c:pt idx="95">
                  <c:v>9.4999999999999822</c:v>
                </c:pt>
                <c:pt idx="96">
                  <c:v>9.5999999999999819</c:v>
                </c:pt>
                <c:pt idx="97">
                  <c:v>9.6999999999999815</c:v>
                </c:pt>
                <c:pt idx="98">
                  <c:v>9.7999999999999812</c:v>
                </c:pt>
                <c:pt idx="99">
                  <c:v>9.8999999999999808</c:v>
                </c:pt>
                <c:pt idx="100">
                  <c:v>9.9999999999999805</c:v>
                </c:pt>
                <c:pt idx="101">
                  <c:v>10.09999999999998</c:v>
                </c:pt>
                <c:pt idx="102">
                  <c:v>10.19999999999998</c:v>
                </c:pt>
                <c:pt idx="103">
                  <c:v>10.299999999999979</c:v>
                </c:pt>
                <c:pt idx="104">
                  <c:v>10.399999999999979</c:v>
                </c:pt>
                <c:pt idx="105">
                  <c:v>10.499999999999979</c:v>
                </c:pt>
                <c:pt idx="106">
                  <c:v>10.599999999999978</c:v>
                </c:pt>
                <c:pt idx="107">
                  <c:v>10.699999999999978</c:v>
                </c:pt>
                <c:pt idx="108">
                  <c:v>10.799999999999978</c:v>
                </c:pt>
                <c:pt idx="109">
                  <c:v>10.899999999999977</c:v>
                </c:pt>
                <c:pt idx="110">
                  <c:v>10.999999999999977</c:v>
                </c:pt>
                <c:pt idx="111">
                  <c:v>11.099999999999977</c:v>
                </c:pt>
                <c:pt idx="112">
                  <c:v>11.199999999999976</c:v>
                </c:pt>
                <c:pt idx="113">
                  <c:v>11.299999999999976</c:v>
                </c:pt>
                <c:pt idx="114">
                  <c:v>11.399999999999975</c:v>
                </c:pt>
                <c:pt idx="115">
                  <c:v>11.499999999999975</c:v>
                </c:pt>
                <c:pt idx="116">
                  <c:v>11.599999999999975</c:v>
                </c:pt>
                <c:pt idx="117">
                  <c:v>11.699999999999974</c:v>
                </c:pt>
                <c:pt idx="118">
                  <c:v>11.799999999999974</c:v>
                </c:pt>
                <c:pt idx="119">
                  <c:v>11.899999999999974</c:v>
                </c:pt>
                <c:pt idx="120">
                  <c:v>11.999999999999973</c:v>
                </c:pt>
                <c:pt idx="121">
                  <c:v>12.099999999999973</c:v>
                </c:pt>
                <c:pt idx="122">
                  <c:v>12.199999999999973</c:v>
                </c:pt>
                <c:pt idx="123">
                  <c:v>12.299999999999972</c:v>
                </c:pt>
                <c:pt idx="124">
                  <c:v>12.399999999999972</c:v>
                </c:pt>
                <c:pt idx="125">
                  <c:v>12.499999999999972</c:v>
                </c:pt>
                <c:pt idx="126">
                  <c:v>12.599999999999971</c:v>
                </c:pt>
                <c:pt idx="127">
                  <c:v>12.699999999999971</c:v>
                </c:pt>
                <c:pt idx="128">
                  <c:v>12.799999999999971</c:v>
                </c:pt>
                <c:pt idx="129">
                  <c:v>12.89999999999997</c:v>
                </c:pt>
                <c:pt idx="130">
                  <c:v>12.99999999999997</c:v>
                </c:pt>
                <c:pt idx="131">
                  <c:v>13.099999999999969</c:v>
                </c:pt>
                <c:pt idx="132">
                  <c:v>13.199999999999969</c:v>
                </c:pt>
                <c:pt idx="133">
                  <c:v>13.299999999999969</c:v>
                </c:pt>
                <c:pt idx="134">
                  <c:v>13.399999999999968</c:v>
                </c:pt>
                <c:pt idx="135">
                  <c:v>13.499999999999968</c:v>
                </c:pt>
                <c:pt idx="136">
                  <c:v>13.599999999999968</c:v>
                </c:pt>
                <c:pt idx="137">
                  <c:v>13.699999999999967</c:v>
                </c:pt>
                <c:pt idx="138">
                  <c:v>13.799999999999967</c:v>
                </c:pt>
                <c:pt idx="139">
                  <c:v>13.899999999999967</c:v>
                </c:pt>
                <c:pt idx="140">
                  <c:v>13.999999999999966</c:v>
                </c:pt>
                <c:pt idx="141">
                  <c:v>14.099999999999966</c:v>
                </c:pt>
                <c:pt idx="142">
                  <c:v>14.199999999999966</c:v>
                </c:pt>
                <c:pt idx="143">
                  <c:v>14.299999999999965</c:v>
                </c:pt>
                <c:pt idx="144">
                  <c:v>14.399999999999965</c:v>
                </c:pt>
                <c:pt idx="145">
                  <c:v>14.499999999999964</c:v>
                </c:pt>
                <c:pt idx="146">
                  <c:v>14.599999999999964</c:v>
                </c:pt>
                <c:pt idx="147">
                  <c:v>14.699999999999964</c:v>
                </c:pt>
                <c:pt idx="148">
                  <c:v>14.799999999999963</c:v>
                </c:pt>
                <c:pt idx="149">
                  <c:v>14.899999999999963</c:v>
                </c:pt>
                <c:pt idx="150">
                  <c:v>14.999999999999963</c:v>
                </c:pt>
                <c:pt idx="151">
                  <c:v>15.099999999999962</c:v>
                </c:pt>
                <c:pt idx="152">
                  <c:v>15.199999999999962</c:v>
                </c:pt>
                <c:pt idx="153">
                  <c:v>15.299999999999962</c:v>
                </c:pt>
                <c:pt idx="154">
                  <c:v>15.399999999999961</c:v>
                </c:pt>
                <c:pt idx="155">
                  <c:v>15.499999999999961</c:v>
                </c:pt>
                <c:pt idx="156">
                  <c:v>15.599999999999961</c:v>
                </c:pt>
                <c:pt idx="157">
                  <c:v>15.69999999999996</c:v>
                </c:pt>
                <c:pt idx="158">
                  <c:v>15.79999999999996</c:v>
                </c:pt>
                <c:pt idx="159">
                  <c:v>15.899999999999959</c:v>
                </c:pt>
                <c:pt idx="160">
                  <c:v>15.999999999999959</c:v>
                </c:pt>
                <c:pt idx="161">
                  <c:v>16.099999999999959</c:v>
                </c:pt>
                <c:pt idx="162">
                  <c:v>16.19999999999996</c:v>
                </c:pt>
                <c:pt idx="163">
                  <c:v>16.299999999999962</c:v>
                </c:pt>
                <c:pt idx="164">
                  <c:v>16.399999999999963</c:v>
                </c:pt>
                <c:pt idx="165">
                  <c:v>16.499999999999964</c:v>
                </c:pt>
                <c:pt idx="166">
                  <c:v>16.599999999999966</c:v>
                </c:pt>
                <c:pt idx="167">
                  <c:v>16.699999999999967</c:v>
                </c:pt>
                <c:pt idx="168">
                  <c:v>16.799999999999969</c:v>
                </c:pt>
                <c:pt idx="169">
                  <c:v>16.89999999999997</c:v>
                </c:pt>
                <c:pt idx="170">
                  <c:v>16.999999999999972</c:v>
                </c:pt>
                <c:pt idx="171">
                  <c:v>17.099999999999973</c:v>
                </c:pt>
                <c:pt idx="172">
                  <c:v>17.199999999999974</c:v>
                </c:pt>
                <c:pt idx="173">
                  <c:v>17.299999999999976</c:v>
                </c:pt>
                <c:pt idx="174">
                  <c:v>17.399999999999977</c:v>
                </c:pt>
                <c:pt idx="175">
                  <c:v>17.499999999999979</c:v>
                </c:pt>
                <c:pt idx="176">
                  <c:v>17.59999999999998</c:v>
                </c:pt>
                <c:pt idx="177">
                  <c:v>17.699999999999982</c:v>
                </c:pt>
                <c:pt idx="178">
                  <c:v>17.799999999999983</c:v>
                </c:pt>
                <c:pt idx="179">
                  <c:v>17.899999999999984</c:v>
                </c:pt>
                <c:pt idx="180">
                  <c:v>17.999999999999986</c:v>
                </c:pt>
                <c:pt idx="181">
                  <c:v>18.099999999999987</c:v>
                </c:pt>
                <c:pt idx="182">
                  <c:v>18.199999999999989</c:v>
                </c:pt>
                <c:pt idx="183">
                  <c:v>18.29999999999999</c:v>
                </c:pt>
                <c:pt idx="184">
                  <c:v>18.399999999999991</c:v>
                </c:pt>
                <c:pt idx="185">
                  <c:v>18.499999999999993</c:v>
                </c:pt>
                <c:pt idx="186">
                  <c:v>18.599999999999994</c:v>
                </c:pt>
                <c:pt idx="187">
                  <c:v>18.699999999999996</c:v>
                </c:pt>
                <c:pt idx="188">
                  <c:v>18.799999999999997</c:v>
                </c:pt>
                <c:pt idx="189">
                  <c:v>18.899999999999999</c:v>
                </c:pt>
                <c:pt idx="190">
                  <c:v>19</c:v>
                </c:pt>
                <c:pt idx="191">
                  <c:v>19.100000000000001</c:v>
                </c:pt>
                <c:pt idx="192">
                  <c:v>19.200000000000003</c:v>
                </c:pt>
                <c:pt idx="193">
                  <c:v>19.300000000000004</c:v>
                </c:pt>
                <c:pt idx="194">
                  <c:v>19.400000000000006</c:v>
                </c:pt>
                <c:pt idx="195">
                  <c:v>19.500000000000007</c:v>
                </c:pt>
                <c:pt idx="196">
                  <c:v>19.600000000000009</c:v>
                </c:pt>
                <c:pt idx="197">
                  <c:v>19.70000000000001</c:v>
                </c:pt>
                <c:pt idx="198">
                  <c:v>19.800000000000011</c:v>
                </c:pt>
                <c:pt idx="199">
                  <c:v>19.900000000000013</c:v>
                </c:pt>
                <c:pt idx="200">
                  <c:v>20.000000000000014</c:v>
                </c:pt>
                <c:pt idx="201">
                  <c:v>20.100000000000016</c:v>
                </c:pt>
                <c:pt idx="202">
                  <c:v>20.200000000000017</c:v>
                </c:pt>
                <c:pt idx="203">
                  <c:v>20.300000000000018</c:v>
                </c:pt>
                <c:pt idx="204">
                  <c:v>20.40000000000002</c:v>
                </c:pt>
                <c:pt idx="205">
                  <c:v>20.500000000000021</c:v>
                </c:pt>
                <c:pt idx="206">
                  <c:v>20.600000000000023</c:v>
                </c:pt>
                <c:pt idx="207">
                  <c:v>20.700000000000024</c:v>
                </c:pt>
                <c:pt idx="208">
                  <c:v>20.800000000000026</c:v>
                </c:pt>
                <c:pt idx="209">
                  <c:v>20.900000000000027</c:v>
                </c:pt>
                <c:pt idx="210">
                  <c:v>21.000000000000028</c:v>
                </c:pt>
                <c:pt idx="211">
                  <c:v>21.10000000000003</c:v>
                </c:pt>
                <c:pt idx="212">
                  <c:v>21.200000000000031</c:v>
                </c:pt>
                <c:pt idx="213">
                  <c:v>21.300000000000033</c:v>
                </c:pt>
                <c:pt idx="214">
                  <c:v>21.400000000000034</c:v>
                </c:pt>
                <c:pt idx="215">
                  <c:v>21.500000000000036</c:v>
                </c:pt>
                <c:pt idx="216">
                  <c:v>21.600000000000037</c:v>
                </c:pt>
                <c:pt idx="217">
                  <c:v>21.700000000000038</c:v>
                </c:pt>
                <c:pt idx="218">
                  <c:v>21.80000000000004</c:v>
                </c:pt>
                <c:pt idx="219">
                  <c:v>21.900000000000041</c:v>
                </c:pt>
                <c:pt idx="220">
                  <c:v>22.000000000000043</c:v>
                </c:pt>
                <c:pt idx="221">
                  <c:v>22.100000000000044</c:v>
                </c:pt>
                <c:pt idx="222">
                  <c:v>22.200000000000045</c:v>
                </c:pt>
                <c:pt idx="223">
                  <c:v>22.300000000000047</c:v>
                </c:pt>
                <c:pt idx="224">
                  <c:v>22.400000000000048</c:v>
                </c:pt>
                <c:pt idx="225">
                  <c:v>22.50000000000005</c:v>
                </c:pt>
                <c:pt idx="226">
                  <c:v>22.600000000000051</c:v>
                </c:pt>
                <c:pt idx="227">
                  <c:v>22.700000000000053</c:v>
                </c:pt>
                <c:pt idx="228">
                  <c:v>22.800000000000054</c:v>
                </c:pt>
                <c:pt idx="229">
                  <c:v>22.900000000000055</c:v>
                </c:pt>
                <c:pt idx="230">
                  <c:v>23.000000000000057</c:v>
                </c:pt>
                <c:pt idx="231">
                  <c:v>23.100000000000058</c:v>
                </c:pt>
                <c:pt idx="232">
                  <c:v>23.20000000000006</c:v>
                </c:pt>
                <c:pt idx="233">
                  <c:v>23.300000000000061</c:v>
                </c:pt>
                <c:pt idx="234">
                  <c:v>23.400000000000063</c:v>
                </c:pt>
                <c:pt idx="235">
                  <c:v>23.500000000000064</c:v>
                </c:pt>
                <c:pt idx="236">
                  <c:v>23.600000000000065</c:v>
                </c:pt>
                <c:pt idx="237">
                  <c:v>23.700000000000067</c:v>
                </c:pt>
                <c:pt idx="238">
                  <c:v>23.800000000000068</c:v>
                </c:pt>
                <c:pt idx="239">
                  <c:v>23.90000000000007</c:v>
                </c:pt>
                <c:pt idx="240">
                  <c:v>24.000000000000071</c:v>
                </c:pt>
                <c:pt idx="241">
                  <c:v>24.100000000000072</c:v>
                </c:pt>
                <c:pt idx="242">
                  <c:v>24.200000000000074</c:v>
                </c:pt>
                <c:pt idx="243">
                  <c:v>24.300000000000075</c:v>
                </c:pt>
                <c:pt idx="244">
                  <c:v>24.400000000000077</c:v>
                </c:pt>
                <c:pt idx="245">
                  <c:v>24.500000000000078</c:v>
                </c:pt>
                <c:pt idx="246">
                  <c:v>24.60000000000008</c:v>
                </c:pt>
                <c:pt idx="247">
                  <c:v>24.700000000000081</c:v>
                </c:pt>
                <c:pt idx="248">
                  <c:v>24.800000000000082</c:v>
                </c:pt>
                <c:pt idx="249">
                  <c:v>24.900000000000084</c:v>
                </c:pt>
                <c:pt idx="250">
                  <c:v>25.000000000000085</c:v>
                </c:pt>
                <c:pt idx="251">
                  <c:v>25.100000000000087</c:v>
                </c:pt>
                <c:pt idx="252">
                  <c:v>25.200000000000088</c:v>
                </c:pt>
                <c:pt idx="253">
                  <c:v>25.30000000000009</c:v>
                </c:pt>
                <c:pt idx="254">
                  <c:v>25.400000000000091</c:v>
                </c:pt>
                <c:pt idx="255">
                  <c:v>25.500000000000092</c:v>
                </c:pt>
                <c:pt idx="256">
                  <c:v>25.600000000000094</c:v>
                </c:pt>
                <c:pt idx="257">
                  <c:v>25.700000000000095</c:v>
                </c:pt>
                <c:pt idx="258">
                  <c:v>25.800000000000097</c:v>
                </c:pt>
                <c:pt idx="259">
                  <c:v>25.900000000000098</c:v>
                </c:pt>
                <c:pt idx="260">
                  <c:v>26.000000000000099</c:v>
                </c:pt>
                <c:pt idx="261">
                  <c:v>26.100000000000101</c:v>
                </c:pt>
                <c:pt idx="262">
                  <c:v>26.200000000000102</c:v>
                </c:pt>
                <c:pt idx="263">
                  <c:v>26.300000000000104</c:v>
                </c:pt>
                <c:pt idx="264">
                  <c:v>26.400000000000105</c:v>
                </c:pt>
                <c:pt idx="265">
                  <c:v>26.500000000000107</c:v>
                </c:pt>
                <c:pt idx="266">
                  <c:v>26.600000000000108</c:v>
                </c:pt>
                <c:pt idx="267">
                  <c:v>26.700000000000109</c:v>
                </c:pt>
                <c:pt idx="268">
                  <c:v>26.800000000000111</c:v>
                </c:pt>
                <c:pt idx="269">
                  <c:v>26.900000000000112</c:v>
                </c:pt>
                <c:pt idx="270">
                  <c:v>27.000000000000114</c:v>
                </c:pt>
                <c:pt idx="271">
                  <c:v>27.100000000000115</c:v>
                </c:pt>
                <c:pt idx="272">
                  <c:v>27.200000000000117</c:v>
                </c:pt>
                <c:pt idx="273">
                  <c:v>27.300000000000118</c:v>
                </c:pt>
                <c:pt idx="274">
                  <c:v>27.400000000000119</c:v>
                </c:pt>
                <c:pt idx="275">
                  <c:v>27.500000000000121</c:v>
                </c:pt>
                <c:pt idx="276">
                  <c:v>27.600000000000122</c:v>
                </c:pt>
                <c:pt idx="277">
                  <c:v>27.700000000000124</c:v>
                </c:pt>
                <c:pt idx="278">
                  <c:v>27.800000000000125</c:v>
                </c:pt>
                <c:pt idx="279">
                  <c:v>27.900000000000126</c:v>
                </c:pt>
                <c:pt idx="280">
                  <c:v>28.000000000000128</c:v>
                </c:pt>
                <c:pt idx="281">
                  <c:v>28.100000000000129</c:v>
                </c:pt>
                <c:pt idx="282">
                  <c:v>28.200000000000131</c:v>
                </c:pt>
                <c:pt idx="283">
                  <c:v>28.300000000000132</c:v>
                </c:pt>
                <c:pt idx="284">
                  <c:v>28.400000000000134</c:v>
                </c:pt>
                <c:pt idx="285">
                  <c:v>28.500000000000135</c:v>
                </c:pt>
                <c:pt idx="286">
                  <c:v>28.600000000000136</c:v>
                </c:pt>
                <c:pt idx="287">
                  <c:v>28.700000000000138</c:v>
                </c:pt>
                <c:pt idx="288">
                  <c:v>28.800000000000139</c:v>
                </c:pt>
                <c:pt idx="289">
                  <c:v>28.900000000000141</c:v>
                </c:pt>
                <c:pt idx="290">
                  <c:v>29.000000000000142</c:v>
                </c:pt>
                <c:pt idx="291">
                  <c:v>29.100000000000144</c:v>
                </c:pt>
                <c:pt idx="292">
                  <c:v>29.200000000000145</c:v>
                </c:pt>
                <c:pt idx="293">
                  <c:v>29.300000000000146</c:v>
                </c:pt>
                <c:pt idx="294">
                  <c:v>29.400000000000148</c:v>
                </c:pt>
                <c:pt idx="295">
                  <c:v>29.500000000000149</c:v>
                </c:pt>
                <c:pt idx="296">
                  <c:v>29.600000000000151</c:v>
                </c:pt>
                <c:pt idx="297">
                  <c:v>29.700000000000152</c:v>
                </c:pt>
                <c:pt idx="298">
                  <c:v>29.800000000000153</c:v>
                </c:pt>
                <c:pt idx="299">
                  <c:v>29.900000000000155</c:v>
                </c:pt>
              </c:numCache>
            </c:numRef>
          </c:xVal>
          <c:yVal>
            <c:numRef>
              <c:f>'[0711新版fixCE_NQSO.xlsx]PW_fixCE完整'!$A$3259:$A$3558</c:f>
              <c:numCache>
                <c:formatCode>General</c:formatCode>
                <c:ptCount val="300"/>
                <c:pt idx="0">
                  <c:v>7395691.097297566</c:v>
                </c:pt>
                <c:pt idx="1">
                  <c:v>7250917.7383356662</c:v>
                </c:pt>
                <c:pt idx="2">
                  <c:v>7147102.476910376</c:v>
                </c:pt>
                <c:pt idx="3">
                  <c:v>7060464.2956549916</c:v>
                </c:pt>
                <c:pt idx="4">
                  <c:v>6984467.6919550681</c:v>
                </c:pt>
                <c:pt idx="5">
                  <c:v>6915896.2404401433</c:v>
                </c:pt>
                <c:pt idx="6">
                  <c:v>6852970.6419691108</c:v>
                </c:pt>
                <c:pt idx="7">
                  <c:v>6794527.5086420197</c:v>
                </c:pt>
                <c:pt idx="8">
                  <c:v>6739711.4081794918</c:v>
                </c:pt>
                <c:pt idx="9">
                  <c:v>6687974.8639227208</c:v>
                </c:pt>
                <c:pt idx="10">
                  <c:v>6638838.8337952616</c:v>
                </c:pt>
                <c:pt idx="11">
                  <c:v>6591995.3621765319</c:v>
                </c:pt>
                <c:pt idx="12">
                  <c:v>6547170.7107371343</c:v>
                </c:pt>
                <c:pt idx="13">
                  <c:v>6504125.3584388439</c:v>
                </c:pt>
                <c:pt idx="14">
                  <c:v>6462654.0015346073</c:v>
                </c:pt>
                <c:pt idx="15">
                  <c:v>6422653.9881509021</c:v>
                </c:pt>
                <c:pt idx="16">
                  <c:v>6383954.2318318486</c:v>
                </c:pt>
                <c:pt idx="17">
                  <c:v>6346452.0807039272</c:v>
                </c:pt>
                <c:pt idx="18">
                  <c:v>6310079.1001847824</c:v>
                </c:pt>
                <c:pt idx="19">
                  <c:v>6274698.4211097173</c:v>
                </c:pt>
                <c:pt idx="20">
                  <c:v>6240275.8261875538</c:v>
                </c:pt>
                <c:pt idx="21">
                  <c:v>6206742.8808359439</c:v>
                </c:pt>
                <c:pt idx="22">
                  <c:v>6173996.9331813604</c:v>
                </c:pt>
                <c:pt idx="23">
                  <c:v>6142072.2005149815</c:v>
                </c:pt>
                <c:pt idx="24">
                  <c:v>6110831.813672103</c:v>
                </c:pt>
                <c:pt idx="25">
                  <c:v>6080275.7726527285</c:v>
                </c:pt>
                <c:pt idx="26">
                  <c:v>6050369.8601656798</c:v>
                </c:pt>
                <c:pt idx="27">
                  <c:v>6021079.8589197844</c:v>
                </c:pt>
                <c:pt idx="28">
                  <c:v>5992371.551623865</c:v>
                </c:pt>
                <c:pt idx="29">
                  <c:v>5964210.7209867481</c:v>
                </c:pt>
                <c:pt idx="30">
                  <c:v>5936563.1497172583</c:v>
                </c:pt>
                <c:pt idx="31">
                  <c:v>5909428.8378153937</c:v>
                </c:pt>
                <c:pt idx="32">
                  <c:v>5882739.3506988063</c:v>
                </c:pt>
                <c:pt idx="33">
                  <c:v>5856528.9056586698</c:v>
                </c:pt>
                <c:pt idx="34">
                  <c:v>5830763.2854038114</c:v>
                </c:pt>
                <c:pt idx="35">
                  <c:v>5805374.0553518794</c:v>
                </c:pt>
                <c:pt idx="36">
                  <c:v>5780395.4327940466</c:v>
                </c:pt>
                <c:pt idx="37">
                  <c:v>5755827.4177303156</c:v>
                </c:pt>
                <c:pt idx="38">
                  <c:v>5731601.5755783375</c:v>
                </c:pt>
                <c:pt idx="39">
                  <c:v>5707752.1236292832</c:v>
                </c:pt>
                <c:pt idx="40">
                  <c:v>5684210.6273008063</c:v>
                </c:pt>
                <c:pt idx="41">
                  <c:v>5661045.521175256</c:v>
                </c:pt>
                <c:pt idx="42">
                  <c:v>5638154.153379105</c:v>
                </c:pt>
                <c:pt idx="43">
                  <c:v>5615570.7412035307</c:v>
                </c:pt>
                <c:pt idx="44">
                  <c:v>5593329.5019397084</c:v>
                </c:pt>
                <c:pt idx="45">
                  <c:v>5571327.783714111</c:v>
                </c:pt>
                <c:pt idx="46">
                  <c:v>5549634.0211090893</c:v>
                </c:pt>
                <c:pt idx="47">
                  <c:v>5528179.7795422943</c:v>
                </c:pt>
                <c:pt idx="48">
                  <c:v>5506999.2763049006</c:v>
                </c:pt>
                <c:pt idx="49">
                  <c:v>5486092.5113969054</c:v>
                </c:pt>
                <c:pt idx="50">
                  <c:v>5465425.2675271388</c:v>
                </c:pt>
                <c:pt idx="51">
                  <c:v>5444963.3274044218</c:v>
                </c:pt>
                <c:pt idx="52">
                  <c:v>5424775.1256111041</c:v>
                </c:pt>
                <c:pt idx="53">
                  <c:v>5404792.2275648396</c:v>
                </c:pt>
                <c:pt idx="54">
                  <c:v>5385014.6332656257</c:v>
                </c:pt>
                <c:pt idx="55">
                  <c:v>5365476.5600046366</c:v>
                </c:pt>
                <c:pt idx="56">
                  <c:v>5346143.7904906971</c:v>
                </c:pt>
                <c:pt idx="57">
                  <c:v>5327016.32472381</c:v>
                </c:pt>
                <c:pt idx="58">
                  <c:v>5308059.9454127979</c:v>
                </c:pt>
                <c:pt idx="59">
                  <c:v>5289308.8698488362</c:v>
                </c:pt>
                <c:pt idx="60">
                  <c:v>5270763.098031925</c:v>
                </c:pt>
                <c:pt idx="61">
                  <c:v>5252388.4126708899</c:v>
                </c:pt>
                <c:pt idx="62">
                  <c:v>5234184.8137657307</c:v>
                </c:pt>
                <c:pt idx="63">
                  <c:v>5216152.3013164457</c:v>
                </c:pt>
                <c:pt idx="64">
                  <c:v>5198290.8753230376</c:v>
                </c:pt>
                <c:pt idx="65">
                  <c:v>5180634.75307668</c:v>
                </c:pt>
                <c:pt idx="66">
                  <c:v>5163081.2827038486</c:v>
                </c:pt>
                <c:pt idx="67">
                  <c:v>5145733.1160780648</c:v>
                </c:pt>
                <c:pt idx="68">
                  <c:v>5128521.8186169835</c:v>
                </c:pt>
                <c:pt idx="69">
                  <c:v>5111481.6076117782</c:v>
                </c:pt>
                <c:pt idx="70">
                  <c:v>5094578.2657712726</c:v>
                </c:pt>
                <c:pt idx="71">
                  <c:v>5077811.7930954685</c:v>
                </c:pt>
                <c:pt idx="72">
                  <c:v>5061182.1895843642</c:v>
                </c:pt>
                <c:pt idx="73">
                  <c:v>5044723.6725291349</c:v>
                </c:pt>
                <c:pt idx="74">
                  <c:v>5028367.8073474308</c:v>
                </c:pt>
                <c:pt idx="75">
                  <c:v>5012183.0286216037</c:v>
                </c:pt>
                <c:pt idx="76">
                  <c:v>4996100.9017693009</c:v>
                </c:pt>
                <c:pt idx="77">
                  <c:v>4980155.6440816987</c:v>
                </c:pt>
                <c:pt idx="78">
                  <c:v>4964347.2555587981</c:v>
                </c:pt>
                <c:pt idx="79">
                  <c:v>4948675.7362005971</c:v>
                </c:pt>
                <c:pt idx="80">
                  <c:v>4933106.8687159196</c:v>
                </c:pt>
                <c:pt idx="81">
                  <c:v>4917674.8703959445</c:v>
                </c:pt>
                <c:pt idx="82">
                  <c:v>4902345.5239494937</c:v>
                </c:pt>
                <c:pt idx="83">
                  <c:v>4887118.8293765699</c:v>
                </c:pt>
                <c:pt idx="84">
                  <c:v>4872029.003968345</c:v>
                </c:pt>
                <c:pt idx="85">
                  <c:v>4857041.8304336444</c:v>
                </c:pt>
                <c:pt idx="86">
                  <c:v>4842157.3087724708</c:v>
                </c:pt>
                <c:pt idx="87">
                  <c:v>4827409.6562759979</c:v>
                </c:pt>
                <c:pt idx="88">
                  <c:v>4812764.6556530511</c:v>
                </c:pt>
                <c:pt idx="89">
                  <c:v>4798188.0896124523</c:v>
                </c:pt>
                <c:pt idx="90">
                  <c:v>4783748.3927365541</c:v>
                </c:pt>
                <c:pt idx="91">
                  <c:v>4769411.3477341831</c:v>
                </c:pt>
                <c:pt idx="92">
                  <c:v>4755142.7373141618</c:v>
                </c:pt>
                <c:pt idx="93">
                  <c:v>4740976.7787676658</c:v>
                </c:pt>
                <c:pt idx="94">
                  <c:v>4726913.4720946932</c:v>
                </c:pt>
                <c:pt idx="95">
                  <c:v>4712952.8172952477</c:v>
                </c:pt>
                <c:pt idx="96">
                  <c:v>4699060.597078152</c:v>
                </c:pt>
                <c:pt idx="97">
                  <c:v>4685271.0287345825</c:v>
                </c:pt>
                <c:pt idx="98">
                  <c:v>4671584.1122645373</c:v>
                </c:pt>
                <c:pt idx="99">
                  <c:v>4657965.6303768428</c:v>
                </c:pt>
                <c:pt idx="100">
                  <c:v>4644449.8003626727</c:v>
                </c:pt>
                <c:pt idx="101">
                  <c:v>4631036.6222220287</c:v>
                </c:pt>
                <c:pt idx="102">
                  <c:v>4617691.8786637355</c:v>
                </c:pt>
                <c:pt idx="103">
                  <c:v>4604415.5696877921</c:v>
                </c:pt>
                <c:pt idx="104">
                  <c:v>4591241.912585374</c:v>
                </c:pt>
                <c:pt idx="105">
                  <c:v>4578136.6900653047</c:v>
                </c:pt>
                <c:pt idx="106">
                  <c:v>4565134.1194187626</c:v>
                </c:pt>
                <c:pt idx="107">
                  <c:v>4552199.9833545703</c:v>
                </c:pt>
                <c:pt idx="108">
                  <c:v>4539334.2818727288</c:v>
                </c:pt>
                <c:pt idx="109">
                  <c:v>4526537.0149732372</c:v>
                </c:pt>
                <c:pt idx="110">
                  <c:v>4513842.3999472689</c:v>
                </c:pt>
                <c:pt idx="111">
                  <c:v>4501216.2195036532</c:v>
                </c:pt>
                <c:pt idx="112">
                  <c:v>4488658.4736423874</c:v>
                </c:pt>
                <c:pt idx="113">
                  <c:v>4476186.2710090596</c:v>
                </c:pt>
                <c:pt idx="114">
                  <c:v>4463782.5029580807</c:v>
                </c:pt>
                <c:pt idx="115">
                  <c:v>4451430.0608438654</c:v>
                </c:pt>
                <c:pt idx="116">
                  <c:v>4439180.2706031743</c:v>
                </c:pt>
                <c:pt idx="117">
                  <c:v>4426981.8062992478</c:v>
                </c:pt>
                <c:pt idx="118">
                  <c:v>4414851.7765776701</c:v>
                </c:pt>
                <c:pt idx="119">
                  <c:v>4402807.2900840305</c:v>
                </c:pt>
                <c:pt idx="120">
                  <c:v>4390797.0208815672</c:v>
                </c:pt>
                <c:pt idx="121">
                  <c:v>4378889.4035526272</c:v>
                </c:pt>
                <c:pt idx="122">
                  <c:v>4367016.0035148626</c:v>
                </c:pt>
                <c:pt idx="123">
                  <c:v>4355211.0380594498</c:v>
                </c:pt>
                <c:pt idx="124">
                  <c:v>4343508.7244775612</c:v>
                </c:pt>
                <c:pt idx="125">
                  <c:v>4331840.628186848</c:v>
                </c:pt>
                <c:pt idx="126">
                  <c:v>4320240.9664784856</c:v>
                </c:pt>
                <c:pt idx="127">
                  <c:v>4308675.5220612967</c:v>
                </c:pt>
                <c:pt idx="128">
                  <c:v>4297212.7295176331</c:v>
                </c:pt>
                <c:pt idx="129">
                  <c:v>4285784.1542651467</c:v>
                </c:pt>
                <c:pt idx="130">
                  <c:v>4274424.0135950092</c:v>
                </c:pt>
                <c:pt idx="131">
                  <c:v>4263132.3075072225</c:v>
                </c:pt>
                <c:pt idx="132">
                  <c:v>4251874.8187106121</c:v>
                </c:pt>
                <c:pt idx="133">
                  <c:v>4240685.7644963488</c:v>
                </c:pt>
                <c:pt idx="134">
                  <c:v>4229565.1448644372</c:v>
                </c:pt>
                <c:pt idx="135">
                  <c:v>4218478.7425237</c:v>
                </c:pt>
                <c:pt idx="136">
                  <c:v>4207460.7747653145</c:v>
                </c:pt>
                <c:pt idx="137">
                  <c:v>4196511.2415892789</c:v>
                </c:pt>
                <c:pt idx="138">
                  <c:v>4185595.9257044178</c:v>
                </c:pt>
                <c:pt idx="139">
                  <c:v>4174749.0444019074</c:v>
                </c:pt>
                <c:pt idx="140">
                  <c:v>4163936.3803905724</c:v>
                </c:pt>
                <c:pt idx="141">
                  <c:v>4153192.1509615872</c:v>
                </c:pt>
                <c:pt idx="142">
                  <c:v>4142516.3561149519</c:v>
                </c:pt>
                <c:pt idx="143">
                  <c:v>4131874.7785594924</c:v>
                </c:pt>
                <c:pt idx="144">
                  <c:v>4121267.4182952074</c:v>
                </c:pt>
                <c:pt idx="145">
                  <c:v>4110728.4926132723</c:v>
                </c:pt>
                <c:pt idx="146">
                  <c:v>4100240.8928681007</c:v>
                </c:pt>
                <c:pt idx="147">
                  <c:v>4089787.510414104</c:v>
                </c:pt>
                <c:pt idx="148">
                  <c:v>4079419.6711880458</c:v>
                </c:pt>
                <c:pt idx="149">
                  <c:v>4069068.9406075743</c:v>
                </c:pt>
                <c:pt idx="150">
                  <c:v>4058786.6446094527</c:v>
                </c:pt>
                <c:pt idx="151">
                  <c:v>4048521.4572569192</c:v>
                </c:pt>
                <c:pt idx="152">
                  <c:v>4038324.7044867361</c:v>
                </c:pt>
                <c:pt idx="153">
                  <c:v>4028162.1690077279</c:v>
                </c:pt>
                <c:pt idx="154">
                  <c:v>4018068.0681110704</c:v>
                </c:pt>
                <c:pt idx="155">
                  <c:v>4008008.184505586</c:v>
                </c:pt>
                <c:pt idx="156">
                  <c:v>3997982.5181912789</c:v>
                </c:pt>
                <c:pt idx="157">
                  <c:v>3988025.2864593212</c:v>
                </c:pt>
                <c:pt idx="158">
                  <c:v>3978102.2720185388</c:v>
                </c:pt>
                <c:pt idx="159">
                  <c:v>3968213.4748689309</c:v>
                </c:pt>
                <c:pt idx="160">
                  <c:v>3958393.1123016737</c:v>
                </c:pt>
                <c:pt idx="161">
                  <c:v>3948606.967025592</c:v>
                </c:pt>
                <c:pt idx="162">
                  <c:v>3938855.0390406847</c:v>
                </c:pt>
                <c:pt idx="163">
                  <c:v>3929137.3283469528</c:v>
                </c:pt>
                <c:pt idx="164">
                  <c:v>3919453.8349443967</c:v>
                </c:pt>
                <c:pt idx="165">
                  <c:v>3909838.7761241905</c:v>
                </c:pt>
                <c:pt idx="166">
                  <c:v>3900257.9345951583</c:v>
                </c:pt>
                <c:pt idx="167">
                  <c:v>3890711.310357302</c:v>
                </c:pt>
                <c:pt idx="168">
                  <c:v>3881233.1207017964</c:v>
                </c:pt>
                <c:pt idx="169">
                  <c:v>3871754.9310462899</c:v>
                </c:pt>
                <c:pt idx="170">
                  <c:v>3862345.1759731341</c:v>
                </c:pt>
                <c:pt idx="171">
                  <c:v>3852969.6381911533</c:v>
                </c:pt>
                <c:pt idx="172">
                  <c:v>3843628.3177003479</c:v>
                </c:pt>
                <c:pt idx="173">
                  <c:v>3834321.2145007169</c:v>
                </c:pt>
                <c:pt idx="174">
                  <c:v>3825048.3285922613</c:v>
                </c:pt>
                <c:pt idx="175">
                  <c:v>3815843.8772661565</c:v>
                </c:pt>
                <c:pt idx="176">
                  <c:v>3806639.4259400517</c:v>
                </c:pt>
                <c:pt idx="177">
                  <c:v>3797503.4091962967</c:v>
                </c:pt>
                <c:pt idx="178">
                  <c:v>3788401.6097437171</c:v>
                </c:pt>
                <c:pt idx="179">
                  <c:v>3779299.8102911371</c:v>
                </c:pt>
                <c:pt idx="180">
                  <c:v>3770266.4454209073</c:v>
                </c:pt>
                <c:pt idx="181">
                  <c:v>3761267.297841853</c:v>
                </c:pt>
                <c:pt idx="182">
                  <c:v>3752302.367553974</c:v>
                </c:pt>
                <c:pt idx="183">
                  <c:v>3743371.65455727</c:v>
                </c:pt>
                <c:pt idx="184">
                  <c:v>3734475.1588517409</c:v>
                </c:pt>
                <c:pt idx="185">
                  <c:v>3725612.8804373862</c:v>
                </c:pt>
                <c:pt idx="186">
                  <c:v>3716819.0366053823</c:v>
                </c:pt>
                <c:pt idx="187">
                  <c:v>3708025.1927733785</c:v>
                </c:pt>
                <c:pt idx="188">
                  <c:v>3699265.56623255</c:v>
                </c:pt>
                <c:pt idx="189">
                  <c:v>3690540.1569828959</c:v>
                </c:pt>
                <c:pt idx="190">
                  <c:v>3681848.9650244177</c:v>
                </c:pt>
                <c:pt idx="191">
                  <c:v>3673191.9903571149</c:v>
                </c:pt>
                <c:pt idx="192">
                  <c:v>3664569.2329809871</c:v>
                </c:pt>
                <c:pt idx="193">
                  <c:v>3655980.6928960327</c:v>
                </c:pt>
                <c:pt idx="194">
                  <c:v>3647426.3701022547</c:v>
                </c:pt>
                <c:pt idx="195">
                  <c:v>3638906.264599652</c:v>
                </c:pt>
                <c:pt idx="196">
                  <c:v>3630386.1590970499</c:v>
                </c:pt>
                <c:pt idx="197">
                  <c:v>3621934.4881767961</c:v>
                </c:pt>
                <c:pt idx="198">
                  <c:v>3613499.925902131</c:v>
                </c:pt>
                <c:pt idx="199">
                  <c:v>3605099.5809186408</c:v>
                </c:pt>
                <c:pt idx="200">
                  <c:v>3596716.3445807393</c:v>
                </c:pt>
                <c:pt idx="201">
                  <c:v>3588401.5428251857</c:v>
                </c:pt>
                <c:pt idx="202">
                  <c:v>3580086.7410696344</c:v>
                </c:pt>
                <c:pt idx="203">
                  <c:v>3571806.1566052572</c:v>
                </c:pt>
                <c:pt idx="204">
                  <c:v>3563559.7894320553</c:v>
                </c:pt>
                <c:pt idx="205">
                  <c:v>3555347.6395500284</c:v>
                </c:pt>
                <c:pt idx="206">
                  <c:v>3547152.5983135886</c:v>
                </c:pt>
                <c:pt idx="207">
                  <c:v>3538991.7743683243</c:v>
                </c:pt>
                <c:pt idx="208">
                  <c:v>3530882.2763598231</c:v>
                </c:pt>
                <c:pt idx="209">
                  <c:v>3522772.7783513218</c:v>
                </c:pt>
                <c:pt idx="210">
                  <c:v>3514697.4976339946</c:v>
                </c:pt>
                <c:pt idx="211">
                  <c:v>3506656.4342078432</c:v>
                </c:pt>
                <c:pt idx="212">
                  <c:v>3498649.5880728671</c:v>
                </c:pt>
                <c:pt idx="213">
                  <c:v>3490676.959229066</c:v>
                </c:pt>
                <c:pt idx="214">
                  <c:v>3482721.4390308522</c:v>
                </c:pt>
                <c:pt idx="215">
                  <c:v>3474800.1361238137</c:v>
                </c:pt>
                <c:pt idx="216">
                  <c:v>3466895.9418623629</c:v>
                </c:pt>
                <c:pt idx="217">
                  <c:v>3459025.9648920875</c:v>
                </c:pt>
                <c:pt idx="218">
                  <c:v>3451190.2052129866</c:v>
                </c:pt>
                <c:pt idx="219">
                  <c:v>3443388.662825061</c:v>
                </c:pt>
                <c:pt idx="220">
                  <c:v>3435587.1204371355</c:v>
                </c:pt>
                <c:pt idx="221">
                  <c:v>3427819.7953403848</c:v>
                </c:pt>
                <c:pt idx="222">
                  <c:v>3420086.68753481</c:v>
                </c:pt>
                <c:pt idx="223">
                  <c:v>3412387.7970204083</c:v>
                </c:pt>
                <c:pt idx="224">
                  <c:v>3404723.1237971839</c:v>
                </c:pt>
                <c:pt idx="225">
                  <c:v>3397058.4505739585</c:v>
                </c:pt>
                <c:pt idx="226">
                  <c:v>3389427.9946419094</c:v>
                </c:pt>
                <c:pt idx="227">
                  <c:v>3381831.7560010343</c:v>
                </c:pt>
                <c:pt idx="228">
                  <c:v>3374252.6260057474</c:v>
                </c:pt>
                <c:pt idx="229">
                  <c:v>3366707.7133016353</c:v>
                </c:pt>
                <c:pt idx="230">
                  <c:v>3359179.9092431096</c:v>
                </c:pt>
                <c:pt idx="231">
                  <c:v>3351686.3224757602</c:v>
                </c:pt>
                <c:pt idx="232">
                  <c:v>3344209.8443539985</c:v>
                </c:pt>
                <c:pt idx="233">
                  <c:v>3336767.5835234122</c:v>
                </c:pt>
                <c:pt idx="234">
                  <c:v>3329342.4313384127</c:v>
                </c:pt>
                <c:pt idx="235">
                  <c:v>3321934.3877990013</c:v>
                </c:pt>
                <c:pt idx="236">
                  <c:v>3314560.5615507644</c:v>
                </c:pt>
                <c:pt idx="237">
                  <c:v>3307203.8439481147</c:v>
                </c:pt>
                <c:pt idx="238">
                  <c:v>3299881.3436366413</c:v>
                </c:pt>
                <c:pt idx="239">
                  <c:v>3292593.0606163424</c:v>
                </c:pt>
                <c:pt idx="240">
                  <c:v>3285304.7775960434</c:v>
                </c:pt>
                <c:pt idx="241">
                  <c:v>3278050.7118669199</c:v>
                </c:pt>
                <c:pt idx="242">
                  <c:v>3270830.8634289703</c:v>
                </c:pt>
                <c:pt idx="243">
                  <c:v>3263611.0149910217</c:v>
                </c:pt>
                <c:pt idx="244">
                  <c:v>3256425.383844249</c:v>
                </c:pt>
                <c:pt idx="245">
                  <c:v>3249273.9699886506</c:v>
                </c:pt>
                <c:pt idx="246">
                  <c:v>3242122.5561330514</c:v>
                </c:pt>
                <c:pt idx="247">
                  <c:v>3235005.3595686276</c:v>
                </c:pt>
                <c:pt idx="248">
                  <c:v>3227922.38029538</c:v>
                </c:pt>
                <c:pt idx="249">
                  <c:v>3220856.5096677197</c:v>
                </c:pt>
                <c:pt idx="250">
                  <c:v>3213807.7476856466</c:v>
                </c:pt>
                <c:pt idx="251">
                  <c:v>3206776.0943491608</c:v>
                </c:pt>
                <c:pt idx="252">
                  <c:v>3199795.7669494376</c:v>
                </c:pt>
                <c:pt idx="253">
                  <c:v>3192815.4395497148</c:v>
                </c:pt>
                <c:pt idx="254">
                  <c:v>3185835.1121499925</c:v>
                </c:pt>
                <c:pt idx="255">
                  <c:v>3178906.1106870319</c:v>
                </c:pt>
                <c:pt idx="256">
                  <c:v>3171994.217869659</c:v>
                </c:pt>
                <c:pt idx="257">
                  <c:v>3165099.4336978737</c:v>
                </c:pt>
                <c:pt idx="258">
                  <c:v>3158221.7581716762</c:v>
                </c:pt>
                <c:pt idx="259">
                  <c:v>3151378.299936654</c:v>
                </c:pt>
                <c:pt idx="260">
                  <c:v>3144551.9503472196</c:v>
                </c:pt>
                <c:pt idx="261">
                  <c:v>3137742.7094033719</c:v>
                </c:pt>
                <c:pt idx="262">
                  <c:v>3130950.5771051119</c:v>
                </c:pt>
                <c:pt idx="263">
                  <c:v>3124192.6620980273</c:v>
                </c:pt>
                <c:pt idx="264">
                  <c:v>3117434.7470909427</c:v>
                </c:pt>
                <c:pt idx="265">
                  <c:v>3110728.1580206212</c:v>
                </c:pt>
                <c:pt idx="266">
                  <c:v>3104021.5689502992</c:v>
                </c:pt>
                <c:pt idx="267">
                  <c:v>3097332.0885255639</c:v>
                </c:pt>
                <c:pt idx="268">
                  <c:v>3090676.825392005</c:v>
                </c:pt>
                <c:pt idx="269">
                  <c:v>3084038.6709040329</c:v>
                </c:pt>
                <c:pt idx="270">
                  <c:v>3077400.5164160617</c:v>
                </c:pt>
                <c:pt idx="271">
                  <c:v>3070796.5792192649</c:v>
                </c:pt>
                <c:pt idx="272">
                  <c:v>3064226.8593136431</c:v>
                </c:pt>
                <c:pt idx="273">
                  <c:v>3057657.1394080212</c:v>
                </c:pt>
                <c:pt idx="274">
                  <c:v>3051104.5281479876</c:v>
                </c:pt>
                <c:pt idx="275">
                  <c:v>3044586.1341791288</c:v>
                </c:pt>
                <c:pt idx="276">
                  <c:v>3038084.8488558577</c:v>
                </c:pt>
                <c:pt idx="277">
                  <c:v>3031583.5635325862</c:v>
                </c:pt>
                <c:pt idx="278">
                  <c:v>3025116.4955004901</c:v>
                </c:pt>
                <c:pt idx="279">
                  <c:v>3018683.6447595689</c:v>
                </c:pt>
                <c:pt idx="280">
                  <c:v>3012250.7940186476</c:v>
                </c:pt>
                <c:pt idx="281">
                  <c:v>3005835.0519233141</c:v>
                </c:pt>
                <c:pt idx="282">
                  <c:v>2999453.527119156</c:v>
                </c:pt>
                <c:pt idx="283">
                  <c:v>2993072.0023149974</c:v>
                </c:pt>
                <c:pt idx="284">
                  <c:v>2986724.6948020142</c:v>
                </c:pt>
                <c:pt idx="285">
                  <c:v>2980394.4959346182</c:v>
                </c:pt>
                <c:pt idx="286">
                  <c:v>2974064.2970672227</c:v>
                </c:pt>
                <c:pt idx="287">
                  <c:v>2967768.3154910021</c:v>
                </c:pt>
                <c:pt idx="288">
                  <c:v>2961489.4425603691</c:v>
                </c:pt>
                <c:pt idx="289">
                  <c:v>2955210.5696297362</c:v>
                </c:pt>
                <c:pt idx="290">
                  <c:v>2948983.022635866</c:v>
                </c:pt>
                <c:pt idx="291">
                  <c:v>2942755.4756419952</c:v>
                </c:pt>
                <c:pt idx="292">
                  <c:v>2936545.0372937121</c:v>
                </c:pt>
                <c:pt idx="293">
                  <c:v>2930351.7075910168</c:v>
                </c:pt>
                <c:pt idx="294">
                  <c:v>2924175.4865339091</c:v>
                </c:pt>
                <c:pt idx="295">
                  <c:v>2918016.3741223896</c:v>
                </c:pt>
                <c:pt idx="296">
                  <c:v>2911891.4790020445</c:v>
                </c:pt>
                <c:pt idx="297">
                  <c:v>2905766.5838816995</c:v>
                </c:pt>
                <c:pt idx="298">
                  <c:v>2899658.7974069421</c:v>
                </c:pt>
                <c:pt idx="299">
                  <c:v>2893585.2282233601</c:v>
                </c:pt>
              </c:numCache>
            </c:numRef>
          </c:yVal>
          <c:smooth val="0"/>
          <c:extLst>
            <c:ext xmlns:c16="http://schemas.microsoft.com/office/drawing/2014/chart" uri="{C3380CC4-5D6E-409C-BE32-E72D297353CC}">
              <c16:uniqueId val="{00000000-4442-484A-8CFF-1EED2601D5B0}"/>
            </c:ext>
          </c:extLst>
        </c:ser>
        <c:dLbls>
          <c:showLegendKey val="0"/>
          <c:showVal val="0"/>
          <c:showCatName val="0"/>
          <c:showSerName val="0"/>
          <c:showPercent val="0"/>
          <c:showBubbleSize val="0"/>
        </c:dLbls>
        <c:axId val="617844096"/>
        <c:axId val="617843440"/>
      </c:scatterChart>
      <c:valAx>
        <c:axId val="617844096"/>
        <c:scaling>
          <c:orientation val="minMax"/>
          <c:max val="3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ltLang="zh-TW"/>
                  <a:t># of ESO</a:t>
                </a:r>
                <a:endParaRPr lang="zh-TW" altLang="en-US"/>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TW"/>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TW"/>
          </a:p>
        </c:txPr>
        <c:crossAx val="617843440"/>
        <c:crosses val="autoZero"/>
        <c:crossBetween val="midCat"/>
      </c:valAx>
      <c:valAx>
        <c:axId val="61784344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ltLang="zh-TW"/>
                  <a:t>wage</a:t>
                </a:r>
                <a:endParaRPr lang="zh-TW" alt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TW"/>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TW"/>
          </a:p>
        </c:txPr>
        <c:crossAx val="617844096"/>
        <c:crosses val="autoZero"/>
        <c:crossBetween val="midCat"/>
      </c:valAx>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zh-TW"/>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46B98C3-9D02-BA52-2C00-861FED9BBCEA}"/>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CD71BA7E-3CBD-4508-DF31-56CCF5E9BE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EB2427D9-5D85-0BFA-7550-BC9735CA03B0}"/>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5" name="頁尾版面配置區 4">
            <a:extLst>
              <a:ext uri="{FF2B5EF4-FFF2-40B4-BE49-F238E27FC236}">
                <a16:creationId xmlns:a16="http://schemas.microsoft.com/office/drawing/2014/main" id="{84A9207D-3B22-272F-EB2F-75336E3C80B7}"/>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C2178D82-73F0-BB1F-83C3-769A6263AEC0}"/>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2489661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811FB58-2BA4-0DD6-65B2-C4DF38D6D610}"/>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C3DED0A6-B573-D676-067E-1F95139C7A7A}"/>
              </a:ext>
            </a:extLst>
          </p:cNvPr>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B1FBD76C-B1CC-A0F1-811D-5117263D4F77}"/>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5" name="頁尾版面配置區 4">
            <a:extLst>
              <a:ext uri="{FF2B5EF4-FFF2-40B4-BE49-F238E27FC236}">
                <a16:creationId xmlns:a16="http://schemas.microsoft.com/office/drawing/2014/main" id="{F1DB7666-C798-B4F6-49DE-2181CAFEB0A5}"/>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BA069D6F-EE98-E0D8-0337-269C824F014E}"/>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2861048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582C662-5896-E4CE-7ABC-CD555CF019CC}"/>
              </a:ext>
            </a:extLst>
          </p:cNvPr>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892638EE-3BB5-3327-EB47-C7F4834D13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按一下以編輯母片文字樣式</a:t>
            </a:r>
          </a:p>
        </p:txBody>
      </p:sp>
      <p:sp>
        <p:nvSpPr>
          <p:cNvPr id="4" name="日期版面配置區 3">
            <a:extLst>
              <a:ext uri="{FF2B5EF4-FFF2-40B4-BE49-F238E27FC236}">
                <a16:creationId xmlns:a16="http://schemas.microsoft.com/office/drawing/2014/main" id="{5A939251-4090-D37A-2931-42484F678B3F}"/>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5" name="頁尾版面配置區 4">
            <a:extLst>
              <a:ext uri="{FF2B5EF4-FFF2-40B4-BE49-F238E27FC236}">
                <a16:creationId xmlns:a16="http://schemas.microsoft.com/office/drawing/2014/main" id="{9856C420-1BEC-1ED8-AF1F-887383DB7220}"/>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E5A14FFF-0205-E709-95CF-3942ACE49C91}"/>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2753773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A94EED9-9880-438B-C032-5DEB52E74B06}"/>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6184F409-D927-710B-1424-CA60D151CD66}"/>
              </a:ext>
            </a:extLst>
          </p:cNvPr>
          <p:cNvSpPr>
            <a:spLocks noGrp="1"/>
          </p:cNvSpPr>
          <p:nvPr>
            <p:ph sz="half" idx="1"/>
          </p:nvPr>
        </p:nvSpPr>
        <p:spPr>
          <a:xfrm>
            <a:off x="838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4658FC7B-A6FE-0DE2-63A9-623FB832FE35}"/>
              </a:ext>
            </a:extLst>
          </p:cNvPr>
          <p:cNvSpPr>
            <a:spLocks noGrp="1"/>
          </p:cNvSpPr>
          <p:nvPr>
            <p:ph sz="half" idx="2"/>
          </p:nvPr>
        </p:nvSpPr>
        <p:spPr>
          <a:xfrm>
            <a:off x="6172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AB7FC6F5-B153-2B7A-EA21-C85DDB48D9C8}"/>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6" name="頁尾版面配置區 5">
            <a:extLst>
              <a:ext uri="{FF2B5EF4-FFF2-40B4-BE49-F238E27FC236}">
                <a16:creationId xmlns:a16="http://schemas.microsoft.com/office/drawing/2014/main" id="{8D6B0D0A-FFFA-9F73-E316-65F5099A4B3F}"/>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9F6CF319-5D3B-DDED-6BCD-3FAABBA5C71C}"/>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543816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38439D2-30C0-DA2F-B9F0-6C0D78C7844E}"/>
              </a:ext>
            </a:extLst>
          </p:cNvPr>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BC0A7871-3EC7-7222-FAD1-1F969C9A95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a:extLst>
              <a:ext uri="{FF2B5EF4-FFF2-40B4-BE49-F238E27FC236}">
                <a16:creationId xmlns:a16="http://schemas.microsoft.com/office/drawing/2014/main" id="{6B58DA38-C772-1761-6692-BAFACA6BC6E1}"/>
              </a:ext>
            </a:extLst>
          </p:cNvPr>
          <p:cNvSpPr>
            <a:spLocks noGrp="1"/>
          </p:cNvSpPr>
          <p:nvPr>
            <p:ph sz="half" idx="2"/>
          </p:nvPr>
        </p:nvSpPr>
        <p:spPr>
          <a:xfrm>
            <a:off x="839788" y="2505075"/>
            <a:ext cx="5157787" cy="36845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DF772A68-76E1-B024-9C1A-E0CB02906B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a:extLst>
              <a:ext uri="{FF2B5EF4-FFF2-40B4-BE49-F238E27FC236}">
                <a16:creationId xmlns:a16="http://schemas.microsoft.com/office/drawing/2014/main" id="{BEAE6307-557E-DE30-52F2-2310D10877DF}"/>
              </a:ext>
            </a:extLst>
          </p:cNvPr>
          <p:cNvSpPr>
            <a:spLocks noGrp="1"/>
          </p:cNvSpPr>
          <p:nvPr>
            <p:ph sz="quarter" idx="4"/>
          </p:nvPr>
        </p:nvSpPr>
        <p:spPr>
          <a:xfrm>
            <a:off x="6172200" y="2505075"/>
            <a:ext cx="5183188" cy="36845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F3DDB248-F583-3A06-3C61-E2FDFC90AC22}"/>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8" name="頁尾版面配置區 7">
            <a:extLst>
              <a:ext uri="{FF2B5EF4-FFF2-40B4-BE49-F238E27FC236}">
                <a16:creationId xmlns:a16="http://schemas.microsoft.com/office/drawing/2014/main" id="{3875E34E-EF53-7AFF-CC65-98F31E065E7C}"/>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014CB0FC-DEDB-DB0D-49F8-01FC00E540B5}"/>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2677380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74A64AC-ED64-67B8-021F-43E03F596B6A}"/>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D49EF6FD-FA6E-6C17-AD94-951860E17E0A}"/>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4" name="頁尾版面配置區 3">
            <a:extLst>
              <a:ext uri="{FF2B5EF4-FFF2-40B4-BE49-F238E27FC236}">
                <a16:creationId xmlns:a16="http://schemas.microsoft.com/office/drawing/2014/main" id="{70F41280-F5E7-BE6C-A528-43F770927D11}"/>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A8803A10-8E4C-61A3-8725-CE151722B375}"/>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335959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AA1CA347-E298-0BFD-D92A-DF0548505C52}"/>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3" name="頁尾版面配置區 2">
            <a:extLst>
              <a:ext uri="{FF2B5EF4-FFF2-40B4-BE49-F238E27FC236}">
                <a16:creationId xmlns:a16="http://schemas.microsoft.com/office/drawing/2014/main" id="{231FC790-B3E8-FC7D-D940-A5C29A1FE17E}"/>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4D9D8D75-D61F-DE23-C496-B32518E43C07}"/>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2520412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52449D0-B1D4-989F-5119-ECA8D21A1F15}"/>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98ED7E83-B277-E93C-D655-9531F5CF86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A906DE1C-6EF6-0E8B-913D-412064B099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ACE84C63-D36C-42D6-7471-EAC887F25A64}"/>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6" name="頁尾版面配置區 5">
            <a:extLst>
              <a:ext uri="{FF2B5EF4-FFF2-40B4-BE49-F238E27FC236}">
                <a16:creationId xmlns:a16="http://schemas.microsoft.com/office/drawing/2014/main" id="{52BDB153-1614-6DED-159F-0F7D97454C94}"/>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7DD069AE-D12F-DEEC-4023-E5A40626AE1E}"/>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3129117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6D3971-4239-D14B-6E82-E569369AA811}"/>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B3D02CCA-02B4-045B-FFDB-3DBDEAAC16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B4D8BE3F-73A1-BB5C-3E37-7B44666981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7355E40E-E4B9-6717-DD7D-98DAC865549E}"/>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6" name="頁尾版面配置區 5">
            <a:extLst>
              <a:ext uri="{FF2B5EF4-FFF2-40B4-BE49-F238E27FC236}">
                <a16:creationId xmlns:a16="http://schemas.microsoft.com/office/drawing/2014/main" id="{91BF3EDA-B0EE-BD0E-DD93-BCD224D28AC2}"/>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7B7B0EF6-0214-CA3A-38CA-21441216B551}"/>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3489931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13BB7B5-2D29-106D-4B46-8ADCEB231EFE}"/>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7A612D03-7898-7090-FC93-08EF38AD0372}"/>
              </a:ext>
            </a:extLst>
          </p:cNvPr>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0EFE5A3-6A7B-87AC-51CA-F6856EBC6B1B}"/>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5" name="頁尾版面配置區 4">
            <a:extLst>
              <a:ext uri="{FF2B5EF4-FFF2-40B4-BE49-F238E27FC236}">
                <a16:creationId xmlns:a16="http://schemas.microsoft.com/office/drawing/2014/main" id="{27FC724E-AC66-7A3D-8B97-94F9D3E41D2C}"/>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756B2B37-221A-1D83-6AE7-3D3D4ACBD708}"/>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4011822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4F54783B-1C31-390B-950E-5C3F697BEEF2}"/>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325422AC-68FE-01E5-0985-2444CDC2FBB0}"/>
              </a:ext>
            </a:extLst>
          </p:cNvPr>
          <p:cNvSpPr>
            <a:spLocks noGrp="1"/>
          </p:cNvSpPr>
          <p:nvPr>
            <p:ph type="body" orient="vert" idx="1"/>
          </p:nvPr>
        </p:nvSpPr>
        <p:spPr>
          <a:xfrm>
            <a:off x="838200" y="365125"/>
            <a:ext cx="7734300" cy="5811838"/>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9E9BBA77-18D3-69F9-6655-592BBC0CF42C}"/>
              </a:ext>
            </a:extLst>
          </p:cNvPr>
          <p:cNvSpPr>
            <a:spLocks noGrp="1"/>
          </p:cNvSpPr>
          <p:nvPr>
            <p:ph type="dt" sz="half" idx="10"/>
          </p:nvPr>
        </p:nvSpPr>
        <p:spPr/>
        <p:txBody>
          <a:bodyPr/>
          <a:lstStyle/>
          <a:p>
            <a:fld id="{25B72B09-E040-4343-B774-F7370B0EDB7C}" type="datetimeFigureOut">
              <a:rPr lang="zh-TW" altLang="en-US" smtClean="0"/>
              <a:t>2022/7/5</a:t>
            </a:fld>
            <a:endParaRPr lang="zh-TW" altLang="en-US"/>
          </a:p>
        </p:txBody>
      </p:sp>
      <p:sp>
        <p:nvSpPr>
          <p:cNvPr id="5" name="頁尾版面配置區 4">
            <a:extLst>
              <a:ext uri="{FF2B5EF4-FFF2-40B4-BE49-F238E27FC236}">
                <a16:creationId xmlns:a16="http://schemas.microsoft.com/office/drawing/2014/main" id="{110EE06B-1EC5-B605-A3BA-550546E500A8}"/>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FFCF8EBC-4A5F-9089-0EFE-116E33947416}"/>
              </a:ext>
            </a:extLst>
          </p:cNvPr>
          <p:cNvSpPr>
            <a:spLocks noGrp="1"/>
          </p:cNvSpPr>
          <p:nvPr>
            <p:ph type="sldNum" sz="quarter" idx="12"/>
          </p:nvPr>
        </p:nvSpPr>
        <p:spPr/>
        <p:txBody>
          <a:body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432261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4CC273E5-D84C-0BC7-B959-78C20F3761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51922A90-326C-D679-4177-3CBE04971C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34989F37-8E26-5F11-7859-9CC588C677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B72B09-E040-4343-B774-F7370B0EDB7C}" type="datetimeFigureOut">
              <a:rPr lang="zh-TW" altLang="en-US" smtClean="0"/>
              <a:t>2022/7/5</a:t>
            </a:fld>
            <a:endParaRPr lang="zh-TW" altLang="en-US"/>
          </a:p>
        </p:txBody>
      </p:sp>
      <p:sp>
        <p:nvSpPr>
          <p:cNvPr id="5" name="頁尾版面配置區 4">
            <a:extLst>
              <a:ext uri="{FF2B5EF4-FFF2-40B4-BE49-F238E27FC236}">
                <a16:creationId xmlns:a16="http://schemas.microsoft.com/office/drawing/2014/main" id="{3A0FAE5F-8664-D84F-6CCC-AE50211D76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ACB5D405-74C9-5124-43AF-79F5DBD7BA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59FD97-4F55-4865-8B7D-D254E26D4A4F}" type="slidenum">
              <a:rPr lang="zh-TW" altLang="en-US" smtClean="0"/>
              <a:t>‹#›</a:t>
            </a:fld>
            <a:endParaRPr lang="zh-TW" altLang="en-US"/>
          </a:p>
        </p:txBody>
      </p:sp>
    </p:spTree>
    <p:extLst>
      <p:ext uri="{BB962C8B-B14F-4D97-AF65-F5344CB8AC3E}">
        <p14:creationId xmlns:p14="http://schemas.microsoft.com/office/powerpoint/2010/main" val="149266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4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0.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4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8EA9766-5109-F502-702E-F67F6D441A11}"/>
              </a:ext>
            </a:extLst>
          </p:cNvPr>
          <p:cNvSpPr>
            <a:spLocks noGrp="1"/>
          </p:cNvSpPr>
          <p:nvPr>
            <p:ph type="ctrTitle"/>
          </p:nvPr>
        </p:nvSpPr>
        <p:spPr/>
        <p:txBody>
          <a:bodyPr/>
          <a:lstStyle/>
          <a:p>
            <a:r>
              <a:rPr lang="en-US" altLang="zh-TW" dirty="0">
                <a:latin typeface="Microsoft JhengHei" panose="020B0604030504040204" pitchFamily="34" charset="-120"/>
                <a:ea typeface="Microsoft JhengHei" panose="020B0604030504040204" pitchFamily="34" charset="-120"/>
              </a:rPr>
              <a:t>E.S.O. </a:t>
            </a:r>
            <a:r>
              <a:rPr lang="en-US" altLang="zh-TW">
                <a:latin typeface="Microsoft JhengHei" panose="020B0604030504040204" pitchFamily="34" charset="-120"/>
                <a:ea typeface="Microsoft JhengHei" panose="020B0604030504040204" pitchFamily="34" charset="-120"/>
              </a:rPr>
              <a:t>meeting 0607</a:t>
            </a:r>
            <a:endParaRPr lang="zh-TW" altLang="en-US" dirty="0">
              <a:latin typeface="Microsoft JhengHei" panose="020B0604030504040204" pitchFamily="34" charset="-120"/>
              <a:ea typeface="Microsoft JhengHei" panose="020B0604030504040204" pitchFamily="34" charset="-120"/>
            </a:endParaRPr>
          </a:p>
        </p:txBody>
      </p:sp>
      <p:sp>
        <p:nvSpPr>
          <p:cNvPr id="3" name="副標題 2">
            <a:extLst>
              <a:ext uri="{FF2B5EF4-FFF2-40B4-BE49-F238E27FC236}">
                <a16:creationId xmlns:a16="http://schemas.microsoft.com/office/drawing/2014/main" id="{A999E0AB-A59F-CB0D-3A28-0280C7FC001F}"/>
              </a:ext>
            </a:extLst>
          </p:cNvPr>
          <p:cNvSpPr>
            <a:spLocks noGrp="1"/>
          </p:cNvSpPr>
          <p:nvPr>
            <p:ph type="subTitle" idx="1"/>
          </p:nvPr>
        </p:nvSpPr>
        <p:spPr/>
        <p:txBody>
          <a:bodyPr/>
          <a:lstStyle/>
          <a:p>
            <a:r>
              <a:rPr lang="zh-TW" altLang="en-US" dirty="0">
                <a:latin typeface="Microsoft JhengHei" panose="020B0604030504040204" pitchFamily="34" charset="-120"/>
                <a:ea typeface="Microsoft JhengHei" panose="020B0604030504040204" pitchFamily="34" charset="-120"/>
              </a:rPr>
              <a:t>陳品勳</a:t>
            </a:r>
          </a:p>
        </p:txBody>
      </p:sp>
    </p:spTree>
    <p:extLst>
      <p:ext uri="{BB962C8B-B14F-4D97-AF65-F5344CB8AC3E}">
        <p14:creationId xmlns:p14="http://schemas.microsoft.com/office/powerpoint/2010/main" val="3663779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C444445-9752-B977-85E3-B4F6C7AC2CDF}"/>
              </a:ext>
            </a:extLst>
          </p:cNvPr>
          <p:cNvSpPr>
            <a:spLocks noGrp="1"/>
          </p:cNvSpPr>
          <p:nvPr>
            <p:ph type="title"/>
          </p:nvPr>
        </p:nvSpPr>
        <p:spPr>
          <a:xfrm>
            <a:off x="838200" y="2273438"/>
            <a:ext cx="10515600" cy="1325563"/>
          </a:xfrm>
        </p:spPr>
        <p:txBody>
          <a:bodyPr/>
          <a:lstStyle/>
          <a:p>
            <a:r>
              <a:rPr kumimoji="1" lang="zh-TW" altLang="en-US" dirty="0">
                <a:latin typeface="Microsoft JhengHei" panose="020B0604030504040204" pitchFamily="34" charset="-120"/>
                <a:ea typeface="Microsoft JhengHei" panose="020B0604030504040204" pitchFamily="34" charset="-120"/>
              </a:rPr>
              <a:t>研究方法</a:t>
            </a:r>
          </a:p>
        </p:txBody>
      </p:sp>
    </p:spTree>
    <p:extLst>
      <p:ext uri="{BB962C8B-B14F-4D97-AF65-F5344CB8AC3E}">
        <p14:creationId xmlns:p14="http://schemas.microsoft.com/office/powerpoint/2010/main" val="2486274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基礎設定</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員工在期初拿到 </a:t>
                </a:r>
                <a:r>
                  <a:rPr kumimoji="1" lang="en-US" altLang="zh-TW" sz="1600" dirty="0">
                    <a:latin typeface="Microsoft JhengHei" panose="020B0604030504040204" pitchFamily="34" charset="-120"/>
                    <a:ea typeface="Microsoft JhengHei" panose="020B0604030504040204" pitchFamily="34" charset="-120"/>
                  </a:rPr>
                  <a:t>:</a:t>
                </a:r>
              </a:p>
              <a:p>
                <a:pPr marL="342900" indent="-342900">
                  <a:lnSpc>
                    <a:spcPct val="150000"/>
                  </a:lnSpc>
                  <a:buFont typeface="+mj-lt"/>
                  <a:buAutoNum type="arabicPeriod"/>
                </a:pPr>
                <a:r>
                  <a:rPr kumimoji="1" lang="en-US" altLang="zh-TW" sz="1600" dirty="0">
                    <a:latin typeface="Microsoft JhengHei" panose="020B0604030504040204" pitchFamily="34" charset="-120"/>
                    <a:ea typeface="Microsoft JhengHei" panose="020B0604030504040204" pitchFamily="34" charset="-120"/>
                  </a:rPr>
                  <a:t>N </a:t>
                </a:r>
                <a:r>
                  <a:rPr kumimoji="1" lang="zh-TW" altLang="en-US" sz="1600" dirty="0">
                    <a:latin typeface="Microsoft JhengHei" panose="020B0604030504040204" pitchFamily="34" charset="-120"/>
                    <a:ea typeface="Microsoft JhengHei" panose="020B0604030504040204" pitchFamily="34" charset="-120"/>
                  </a:rPr>
                  <a:t>張 </a:t>
                </a:r>
                <a:r>
                  <a:rPr kumimoji="1" lang="en-US" altLang="zh-TW" sz="1600" dirty="0">
                    <a:latin typeface="Microsoft JhengHei" panose="020B0604030504040204" pitchFamily="34" charset="-120"/>
                    <a:ea typeface="Microsoft JhengHei" panose="020B0604030504040204" pitchFamily="34" charset="-120"/>
                  </a:rPr>
                  <a:t>ESO </a:t>
                </a:r>
                <a:r>
                  <a:rPr kumimoji="1" lang="zh-TW" altLang="en-US" sz="1600" dirty="0">
                    <a:latin typeface="Microsoft JhengHei" panose="020B0604030504040204" pitchFamily="34" charset="-120"/>
                    <a:ea typeface="Microsoft JhengHei" panose="020B0604030504040204" pitchFamily="34" charset="-120"/>
                  </a:rPr>
                  <a:t>與年薪 </a:t>
                </a:r>
                <a:r>
                  <a:rPr kumimoji="1" lang="en-US" altLang="zh-TW" sz="1600" dirty="0">
                    <a:latin typeface="Microsoft JhengHei" panose="020B0604030504040204" pitchFamily="34" charset="-120"/>
                    <a:ea typeface="Microsoft JhengHei" panose="020B0604030504040204" pitchFamily="34" charset="-120"/>
                  </a:rPr>
                  <a:t>wage </a:t>
                </a:r>
                <a:r>
                  <a:rPr kumimoji="1" lang="zh-TW" altLang="en-US" sz="1600" dirty="0">
                    <a:latin typeface="Microsoft JhengHei" panose="020B0604030504040204" pitchFamily="34" charset="-120"/>
                    <a:ea typeface="Microsoft JhengHei" panose="020B0604030504040204" pitchFamily="34" charset="-120"/>
                  </a:rPr>
                  <a:t>的薪資合約</a:t>
                </a:r>
                <a:endParaRPr kumimoji="1" lang="en-US" altLang="zh-TW" sz="1600" dirty="0">
                  <a:latin typeface="Microsoft JhengHei" panose="020B0604030504040204" pitchFamily="34" charset="-120"/>
                  <a:ea typeface="Microsoft JhengHei" panose="020B0604030504040204" pitchFamily="34" charset="-120"/>
                </a:endParaRPr>
              </a:p>
              <a:p>
                <a:pPr marL="342900" indent="-342900">
                  <a:lnSpc>
                    <a:spcPct val="150000"/>
                  </a:lnSpc>
                  <a:buFont typeface="+mj-lt"/>
                  <a:buAutoNum type="arabicPeriod"/>
                </a:pPr>
                <a:r>
                  <a:rPr kumimoji="1" lang="en-US" altLang="zh-TW" sz="1600" dirty="0">
                    <a:latin typeface="Microsoft JhengHei" panose="020B0604030504040204" pitchFamily="34" charset="-120"/>
                    <a:ea typeface="Microsoft JhengHei" panose="020B0604030504040204" pitchFamily="34" charset="-120"/>
                  </a:rPr>
                  <a:t>ESO </a:t>
                </a:r>
                <a:r>
                  <a:rPr kumimoji="1" lang="zh-TW" altLang="en-US" sz="1600" dirty="0">
                    <a:latin typeface="Microsoft JhengHei" panose="020B0604030504040204" pitchFamily="34" charset="-120"/>
                    <a:ea typeface="Microsoft JhengHei" panose="020B0604030504040204" pitchFamily="34" charset="-120"/>
                  </a:rPr>
                  <a:t>視同期初價平發行的美式買權，到期和普通債同為 </a:t>
                </a:r>
                <a:r>
                  <a:rPr kumimoji="1" lang="en-US" altLang="zh-TW" sz="1600" dirty="0">
                    <a:latin typeface="Microsoft JhengHei" panose="020B0604030504040204" pitchFamily="34" charset="-120"/>
                    <a:ea typeface="Microsoft JhengHei" panose="020B0604030504040204" pitchFamily="34" charset="-120"/>
                  </a:rPr>
                  <a:t>T </a:t>
                </a:r>
                <a:r>
                  <a:rPr kumimoji="1" lang="zh-TW" altLang="en-US" sz="1600" dirty="0">
                    <a:latin typeface="Microsoft JhengHei" panose="020B0604030504040204" pitchFamily="34" charset="-120"/>
                    <a:ea typeface="Microsoft JhengHei" panose="020B0604030504040204" pitchFamily="34" charset="-120"/>
                  </a:rPr>
                  <a:t>年</a:t>
                </a:r>
                <a:endParaRPr kumimoji="1" lang="en-US" altLang="zh-TW" sz="1600" dirty="0">
                  <a:latin typeface="Microsoft JhengHei" panose="020B0604030504040204" pitchFamily="34" charset="-120"/>
                  <a:ea typeface="Microsoft JhengHei" panose="020B0604030504040204" pitchFamily="34" charset="-120"/>
                </a:endParaRPr>
              </a:p>
              <a:p>
                <a:pPr marL="342900" indent="-342900">
                  <a:lnSpc>
                    <a:spcPct val="150000"/>
                  </a:lnSpc>
                  <a:buFont typeface="+mj-lt"/>
                  <a:buAutoNum type="arabicPeriod"/>
                </a:pPr>
                <a:r>
                  <a:rPr kumimoji="1" lang="zh-TW" altLang="en-US" sz="1600" dirty="0">
                    <a:latin typeface="Microsoft JhengHei" panose="020B0604030504040204" pitchFamily="34" charset="-120"/>
                    <a:ea typeface="Microsoft JhengHei" panose="020B0604030504040204" pitchFamily="34" charset="-120"/>
                  </a:rPr>
                  <a:t>有閉鎖期限制，在 </a:t>
                </a:r>
                <a14:m>
                  <m:oMath xmlns:m="http://schemas.openxmlformats.org/officeDocument/2006/math">
                    <m:sSub>
                      <m:sSubPr>
                        <m:ctrlPr>
                          <a:rPr kumimoji="1" lang="en-US" altLang="zh-TW" sz="1600" b="0" i="1" smtClean="0">
                            <a:latin typeface="Cambria Math" panose="02040503050406030204" pitchFamily="18" charset="0"/>
                            <a:ea typeface="Microsoft JhengHei" panose="020B0604030504040204" pitchFamily="34" charset="-120"/>
                          </a:rPr>
                        </m:ctrlPr>
                      </m:sSubPr>
                      <m:e>
                        <m:r>
                          <a:rPr kumimoji="1" lang="en-US" altLang="zh-TW" sz="1600" b="0" i="1" smtClean="0">
                            <a:latin typeface="Cambria Math" panose="02040503050406030204" pitchFamily="18" charset="0"/>
                            <a:ea typeface="Microsoft JhengHei" panose="020B0604030504040204" pitchFamily="34" charset="-120"/>
                          </a:rPr>
                          <m:t>𝑡</m:t>
                        </m:r>
                      </m:e>
                      <m:sub>
                        <m:r>
                          <a:rPr kumimoji="1" lang="en-US" altLang="zh-TW" sz="1600" b="0" i="1" smtClean="0">
                            <a:latin typeface="Cambria Math" panose="02040503050406030204" pitchFamily="18" charset="0"/>
                            <a:ea typeface="Microsoft JhengHei" panose="020B0604030504040204" pitchFamily="34" charset="-120"/>
                          </a:rPr>
                          <m:t>𝑣𝑒𝑠𝑡</m:t>
                        </m:r>
                      </m:sub>
                    </m:sSub>
                  </m:oMath>
                </a14:m>
                <a:r>
                  <a:rPr kumimoji="1" lang="zh-TW" altLang="en-US" sz="1600" dirty="0">
                    <a:latin typeface="Microsoft JhengHei" panose="020B0604030504040204" pitchFamily="34" charset="-120"/>
                    <a:ea typeface="Microsoft JhengHei" panose="020B0604030504040204" pitchFamily="34" charset="-120"/>
                  </a:rPr>
                  <a:t> 年後才可履約</a:t>
                </a:r>
                <a:endParaRPr kumimoji="1" lang="en-US" altLang="zh-TW" sz="1600" dirty="0">
                  <a:latin typeface="Microsoft JhengHei" panose="020B0604030504040204" pitchFamily="34" charset="-120"/>
                  <a:ea typeface="Microsoft JhengHei" panose="020B0604030504040204" pitchFamily="34" charset="-120"/>
                </a:endParaRPr>
              </a:p>
              <a:p>
                <a:pPr marL="342900" indent="-342900">
                  <a:lnSpc>
                    <a:spcPct val="150000"/>
                  </a:lnSpc>
                  <a:buFont typeface="+mj-lt"/>
                  <a:buAutoNum type="arabicPeriod"/>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員工認股權分為「非限制型</a:t>
                </a:r>
                <a:r>
                  <a:rPr kumimoji="1" lang="en-US" altLang="zh-TW" sz="1600" dirty="0">
                    <a:latin typeface="Microsoft JhengHei" panose="020B0604030504040204" pitchFamily="34" charset="-120"/>
                    <a:ea typeface="Microsoft JhengHei" panose="020B0604030504040204" pitchFamily="34" charset="-120"/>
                  </a:rPr>
                  <a:t>(NQSO)</a:t>
                </a:r>
                <a:r>
                  <a:rPr kumimoji="1" lang="zh-TW" altLang="en-US" sz="1600" dirty="0">
                    <a:latin typeface="Microsoft JhengHei" panose="020B0604030504040204" pitchFamily="34" charset="-120"/>
                    <a:ea typeface="Microsoft JhengHei" panose="020B0604030504040204" pitchFamily="34" charset="-120"/>
                  </a:rPr>
                  <a:t>」和「限制型</a:t>
                </a:r>
                <a:r>
                  <a:rPr kumimoji="1" lang="en-US" altLang="zh-TW" sz="1600" dirty="0">
                    <a:latin typeface="Microsoft JhengHei" panose="020B0604030504040204" pitchFamily="34" charset="-120"/>
                    <a:ea typeface="Microsoft JhengHei" panose="020B0604030504040204" pitchFamily="34" charset="-120"/>
                  </a:rPr>
                  <a:t>(QSO)</a:t>
                </a:r>
                <a:r>
                  <a:rPr kumimoji="1" lang="zh-TW" altLang="en-US" sz="1600" dirty="0">
                    <a:latin typeface="Microsoft JhengHei" panose="020B0604030504040204" pitchFamily="34" charset="-120"/>
                    <a:ea typeface="Microsoft JhengHei" panose="020B0604030504040204" pitchFamily="34" charset="-120"/>
                  </a:rPr>
                  <a:t>」</a:t>
                </a:r>
                <a:r>
                  <a:rPr kumimoji="1" lang="en-US" altLang="zh-TW" sz="1600" dirty="0">
                    <a:latin typeface="Microsoft JhengHei" panose="020B0604030504040204" pitchFamily="34" charset="-120"/>
                    <a:ea typeface="Microsoft JhengHei" panose="020B0604030504040204" pitchFamily="34" charset="-120"/>
                  </a:rPr>
                  <a:t>:</a:t>
                </a: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a:p>
                <a:pPr marL="342900" indent="-342900">
                  <a:lnSpc>
                    <a:spcPct val="150000"/>
                  </a:lnSpc>
                  <a:buFont typeface="+mj-lt"/>
                  <a:buAutoNum type="arabicPeriod"/>
                </a:pPr>
                <a:endParaRPr kumimoji="1" lang="en-US" altLang="zh-TW" sz="18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483"/>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graphicFrame>
            <p:nvGraphicFramePr>
              <p:cNvPr id="6" name="表格 5">
                <a:extLst>
                  <a:ext uri="{FF2B5EF4-FFF2-40B4-BE49-F238E27FC236}">
                    <a16:creationId xmlns:a16="http://schemas.microsoft.com/office/drawing/2014/main" id="{B680358D-25EB-339B-6C43-BE501CF200F2}"/>
                  </a:ext>
                </a:extLst>
              </p:cNvPr>
              <p:cNvGraphicFramePr>
                <a:graphicFrameLocks noGrp="1"/>
              </p:cNvGraphicFramePr>
              <p:nvPr>
                <p:extLst>
                  <p:ext uri="{D42A27DB-BD31-4B8C-83A1-F6EECF244321}">
                    <p14:modId xmlns:p14="http://schemas.microsoft.com/office/powerpoint/2010/main" val="3318891210"/>
                  </p:ext>
                </p:extLst>
              </p:nvPr>
            </p:nvGraphicFramePr>
            <p:xfrm>
              <a:off x="2203836" y="4440017"/>
              <a:ext cx="6622112" cy="1736946"/>
            </p:xfrm>
            <a:graphic>
              <a:graphicData uri="http://schemas.openxmlformats.org/drawingml/2006/table">
                <a:tbl>
                  <a:tblPr>
                    <a:tableStyleId>{5C22544A-7EE6-4342-B048-85BDC9FD1C3A}</a:tableStyleId>
                  </a:tblPr>
                  <a:tblGrid>
                    <a:gridCol w="1243906">
                      <a:extLst>
                        <a:ext uri="{9D8B030D-6E8A-4147-A177-3AD203B41FA5}">
                          <a16:colId xmlns:a16="http://schemas.microsoft.com/office/drawing/2014/main" val="1703181580"/>
                        </a:ext>
                      </a:extLst>
                    </a:gridCol>
                    <a:gridCol w="1627202">
                      <a:extLst>
                        <a:ext uri="{9D8B030D-6E8A-4147-A177-3AD203B41FA5}">
                          <a16:colId xmlns:a16="http://schemas.microsoft.com/office/drawing/2014/main" val="3027360271"/>
                        </a:ext>
                      </a:extLst>
                    </a:gridCol>
                    <a:gridCol w="1875502">
                      <a:extLst>
                        <a:ext uri="{9D8B030D-6E8A-4147-A177-3AD203B41FA5}">
                          <a16:colId xmlns:a16="http://schemas.microsoft.com/office/drawing/2014/main" val="429568053"/>
                        </a:ext>
                      </a:extLst>
                    </a:gridCol>
                    <a:gridCol w="1875502">
                      <a:extLst>
                        <a:ext uri="{9D8B030D-6E8A-4147-A177-3AD203B41FA5}">
                          <a16:colId xmlns:a16="http://schemas.microsoft.com/office/drawing/2014/main" val="3268217885"/>
                        </a:ext>
                      </a:extLst>
                    </a:gridCol>
                  </a:tblGrid>
                  <a:tr h="217118">
                    <a:tc>
                      <a:txBody>
                        <a:bodyPr/>
                        <a:lstStyle/>
                        <a:p>
                          <a:pPr algn="ctr"/>
                          <a:r>
                            <a:rPr lang="en-US" sz="1400" kern="100">
                              <a:effectLst/>
                              <a:latin typeface="Microsoft JhengHei" panose="020B0604030504040204" pitchFamily="34" charset="-120"/>
                              <a:ea typeface="Microsoft JhengHei" panose="020B0604030504040204" pitchFamily="34" charset="-120"/>
                            </a:rPr>
                            <a:t> </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kern="100">
                              <a:effectLst/>
                              <a:latin typeface="Microsoft JhengHei" panose="020B0604030504040204" pitchFamily="34" charset="-120"/>
                              <a:ea typeface="Microsoft JhengHei" panose="020B0604030504040204" pitchFamily="34" charset="-120"/>
                            </a:rPr>
                            <a:t> </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員工稅制</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公司稅制</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8951164"/>
                      </a:ext>
                    </a:extLst>
                  </a:tr>
                  <a:tr h="868474">
                    <a:tc rowSpan="2">
                      <a:txBody>
                        <a:bodyPr/>
                        <a:lstStyle/>
                        <a:p>
                          <a:pPr algn="ctr"/>
                          <a:r>
                            <a:rPr lang="en-US" sz="1400" kern="100">
                              <a:effectLst/>
                              <a:latin typeface="Microsoft JhengHei" panose="020B0604030504040204" pitchFamily="34" charset="-120"/>
                              <a:ea typeface="Microsoft JhengHei" panose="020B0604030504040204" pitchFamily="34" charset="-120"/>
                            </a:rPr>
                            <a:t>NQSO</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108559" marR="108559" marT="54280" marB="54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履約日 </a:t>
                          </a:r>
                          <a14:m>
                            <m:oMath xmlns:m="http://schemas.openxmlformats.org/officeDocument/2006/math">
                              <m:sSub>
                                <m:sSubPr>
                                  <m:ctrlPr>
                                    <a:rPr lang="zh-TW" sz="1400" i="1" kern="100">
                                      <a:effectLst/>
                                      <a:latin typeface="Cambria Math" panose="02040503050406030204" pitchFamily="18" charset="0"/>
                                    </a:rPr>
                                  </m:ctrlPr>
                                </m:sSubPr>
                                <m:e>
                                  <m:r>
                                    <m:rPr>
                                      <m:sty m:val="p"/>
                                    </m:rPr>
                                    <a:rPr lang="en-US" sz="1400" kern="100">
                                      <a:effectLst/>
                                      <a:latin typeface="Cambria Math" panose="02040503050406030204" pitchFamily="18" charset="0"/>
                                    </a:rPr>
                                    <m:t>t</m:t>
                                  </m:r>
                                </m:e>
                                <m:sub>
                                  <m:r>
                                    <m:rPr>
                                      <m:sty m:val="p"/>
                                    </m:rPr>
                                    <a:rPr lang="en-US" sz="1400" kern="100">
                                      <a:effectLst/>
                                      <a:latin typeface="Cambria Math" panose="02040503050406030204" pitchFamily="18" charset="0"/>
                                    </a:rPr>
                                    <m:t>ex</m:t>
                                  </m:r>
                                </m:sub>
                              </m:sSub>
                            </m:oMath>
                          </a14:m>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股價與履約價的價差併入當年度所得，依照累進稅率課稅。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dirty="0">
                              <a:effectLst/>
                              <a:latin typeface="Microsoft JhengHei" panose="020B0604030504040204" pitchFamily="34" charset="-120"/>
                              <a:ea typeface="Microsoft JhengHei" panose="020B0604030504040204" pitchFamily="34" charset="-120"/>
                            </a:rPr>
                            <a:t>稅盾效果：股價與履約價的價差乘上履約張數視為費用，可依公司稅作減免。</a:t>
                          </a:r>
                          <a:endParaRPr lang="zh-TW" sz="1400" kern="100" dirty="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2326672"/>
                      </a:ext>
                    </a:extLst>
                  </a:tr>
                  <a:tr h="217118">
                    <a:tc vMerge="1">
                      <a:txBody>
                        <a:bodyPr/>
                        <a:lstStyle/>
                        <a:p>
                          <a:endParaRPr lang="zh-TW" altLang="en-US"/>
                        </a:p>
                      </a:txBody>
                      <a:tcPr/>
                    </a:tc>
                    <a:tc>
                      <a:txBody>
                        <a:bodyPr/>
                        <a:lstStyle/>
                        <a:p>
                          <a:pPr algn="ctr"/>
                          <a:r>
                            <a:rPr lang="zh-TW" sz="1400" kern="100">
                              <a:effectLst/>
                              <a:latin typeface="Microsoft JhengHei" panose="020B0604030504040204" pitchFamily="34" charset="-120"/>
                              <a:ea typeface="Microsoft JhengHei" panose="020B0604030504040204" pitchFamily="34" charset="-120"/>
                            </a:rPr>
                            <a:t>股票出售日 </a:t>
                          </a:r>
                          <a14:m>
                            <m:oMath xmlns:m="http://schemas.openxmlformats.org/officeDocument/2006/math">
                              <m:sSub>
                                <m:sSubPr>
                                  <m:ctrlPr>
                                    <a:rPr lang="zh-TW" sz="1400" i="1" kern="100">
                                      <a:effectLst/>
                                      <a:latin typeface="Cambria Math" panose="02040503050406030204" pitchFamily="18" charset="0"/>
                                    </a:rPr>
                                  </m:ctrlPr>
                                </m:sSubPr>
                                <m:e>
                                  <m:r>
                                    <m:rPr>
                                      <m:sty m:val="p"/>
                                    </m:rPr>
                                    <a:rPr lang="en-US" sz="1400" kern="100">
                                      <a:effectLst/>
                                      <a:latin typeface="Cambria Math" panose="02040503050406030204" pitchFamily="18" charset="0"/>
                                    </a:rPr>
                                    <m:t>t</m:t>
                                  </m:r>
                                </m:e>
                                <m:sub>
                                  <m:r>
                                    <m:rPr>
                                      <m:sty m:val="p"/>
                                    </m:rPr>
                                    <a:rPr lang="en-US" sz="1400" kern="100">
                                      <a:effectLst/>
                                      <a:latin typeface="Cambria Math" panose="02040503050406030204" pitchFamily="18" charset="0"/>
                                    </a:rPr>
                                    <m:t>sale</m:t>
                                  </m:r>
                                </m:sub>
                              </m:sSub>
                            </m:oMath>
                          </a14:m>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資本利得稅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無</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6447802"/>
                      </a:ext>
                    </a:extLst>
                  </a:tr>
                  <a:tr h="217118">
                    <a:tc rowSpan="2">
                      <a:txBody>
                        <a:bodyPr/>
                        <a:lstStyle/>
                        <a:p>
                          <a:pPr algn="ctr"/>
                          <a:r>
                            <a:rPr lang="en-US" sz="1400" kern="100">
                              <a:effectLst/>
                              <a:latin typeface="Microsoft JhengHei" panose="020B0604030504040204" pitchFamily="34" charset="-120"/>
                              <a:ea typeface="Microsoft JhengHei" panose="020B0604030504040204" pitchFamily="34" charset="-120"/>
                            </a:rPr>
                            <a:t>QSO</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108559" marR="108559" marT="54280" marB="54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履約日 </a:t>
                          </a:r>
                          <a14:m>
                            <m:oMath xmlns:m="http://schemas.openxmlformats.org/officeDocument/2006/math">
                              <m:sSub>
                                <m:sSubPr>
                                  <m:ctrlPr>
                                    <a:rPr lang="zh-TW" sz="1400" i="1" kern="100">
                                      <a:effectLst/>
                                      <a:latin typeface="Cambria Math" panose="02040503050406030204" pitchFamily="18" charset="0"/>
                                    </a:rPr>
                                  </m:ctrlPr>
                                </m:sSubPr>
                                <m:e>
                                  <m:r>
                                    <m:rPr>
                                      <m:sty m:val="p"/>
                                    </m:rPr>
                                    <a:rPr lang="en-US" sz="1400" kern="100">
                                      <a:effectLst/>
                                      <a:latin typeface="Cambria Math" panose="02040503050406030204" pitchFamily="18" charset="0"/>
                                    </a:rPr>
                                    <m:t>t</m:t>
                                  </m:r>
                                </m:e>
                                <m:sub>
                                  <m:r>
                                    <m:rPr>
                                      <m:sty m:val="p"/>
                                    </m:rPr>
                                    <a:rPr lang="en-US" sz="1400" kern="100">
                                      <a:effectLst/>
                                      <a:latin typeface="Cambria Math" panose="02040503050406030204" pitchFamily="18" charset="0"/>
                                    </a:rPr>
                                    <m:t>ex</m:t>
                                  </m:r>
                                </m:sub>
                              </m:sSub>
                            </m:oMath>
                          </a14:m>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無稅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無</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97913540"/>
                      </a:ext>
                    </a:extLst>
                  </a:tr>
                  <a:tr h="217118">
                    <a:tc vMerge="1">
                      <a:txBody>
                        <a:bodyPr/>
                        <a:lstStyle/>
                        <a:p>
                          <a:endParaRPr lang="zh-TW" altLang="en-US"/>
                        </a:p>
                      </a:txBody>
                      <a:tcPr/>
                    </a:tc>
                    <a:tc>
                      <a:txBody>
                        <a:bodyPr/>
                        <a:lstStyle/>
                        <a:p>
                          <a:pPr algn="ctr"/>
                          <a:r>
                            <a:rPr lang="zh-TW" sz="1400" kern="100">
                              <a:effectLst/>
                              <a:latin typeface="Microsoft JhengHei" panose="020B0604030504040204" pitchFamily="34" charset="-120"/>
                              <a:ea typeface="Microsoft JhengHei" panose="020B0604030504040204" pitchFamily="34" charset="-120"/>
                            </a:rPr>
                            <a:t>股票出售日 </a:t>
                          </a:r>
                          <a14:m>
                            <m:oMath xmlns:m="http://schemas.openxmlformats.org/officeDocument/2006/math">
                              <m:sSub>
                                <m:sSubPr>
                                  <m:ctrlPr>
                                    <a:rPr lang="zh-TW" sz="1400" i="1" kern="100">
                                      <a:effectLst/>
                                      <a:latin typeface="Cambria Math" panose="02040503050406030204" pitchFamily="18" charset="0"/>
                                    </a:rPr>
                                  </m:ctrlPr>
                                </m:sSubPr>
                                <m:e>
                                  <m:r>
                                    <m:rPr>
                                      <m:sty m:val="p"/>
                                    </m:rPr>
                                    <a:rPr lang="en-US" sz="1400" kern="100">
                                      <a:effectLst/>
                                      <a:latin typeface="Cambria Math" panose="02040503050406030204" pitchFamily="18" charset="0"/>
                                    </a:rPr>
                                    <m:t>t</m:t>
                                  </m:r>
                                </m:e>
                                <m:sub>
                                  <m:r>
                                    <m:rPr>
                                      <m:sty m:val="p"/>
                                    </m:rPr>
                                    <a:rPr lang="en-US" sz="1400" kern="100">
                                      <a:effectLst/>
                                      <a:latin typeface="Cambria Math" panose="02040503050406030204" pitchFamily="18" charset="0"/>
                                    </a:rPr>
                                    <m:t>sale</m:t>
                                  </m:r>
                                </m:sub>
                              </m:sSub>
                            </m:oMath>
                          </a14:m>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資本利得稅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dirty="0">
                              <a:effectLst/>
                              <a:latin typeface="Microsoft JhengHei" panose="020B0604030504040204" pitchFamily="34" charset="-120"/>
                              <a:ea typeface="Microsoft JhengHei" panose="020B0604030504040204" pitchFamily="34" charset="-120"/>
                            </a:rPr>
                            <a:t>無</a:t>
                          </a:r>
                          <a:endParaRPr lang="zh-TW" sz="1400" kern="100" dirty="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7839782"/>
                      </a:ext>
                    </a:extLst>
                  </a:tr>
                </a:tbl>
              </a:graphicData>
            </a:graphic>
          </p:graphicFrame>
        </mc:Choice>
        <mc:Fallback xmlns="">
          <p:graphicFrame>
            <p:nvGraphicFramePr>
              <p:cNvPr id="6" name="表格 5">
                <a:extLst>
                  <a:ext uri="{FF2B5EF4-FFF2-40B4-BE49-F238E27FC236}">
                    <a16:creationId xmlns:a16="http://schemas.microsoft.com/office/drawing/2014/main" id="{B680358D-25EB-339B-6C43-BE501CF200F2}"/>
                  </a:ext>
                </a:extLst>
              </p:cNvPr>
              <p:cNvGraphicFramePr>
                <a:graphicFrameLocks noGrp="1"/>
              </p:cNvGraphicFramePr>
              <p:nvPr>
                <p:extLst>
                  <p:ext uri="{D42A27DB-BD31-4B8C-83A1-F6EECF244321}">
                    <p14:modId xmlns:p14="http://schemas.microsoft.com/office/powerpoint/2010/main" val="3318891210"/>
                  </p:ext>
                </p:extLst>
              </p:nvPr>
            </p:nvGraphicFramePr>
            <p:xfrm>
              <a:off x="2203836" y="4440017"/>
              <a:ext cx="6622112" cy="1736946"/>
            </p:xfrm>
            <a:graphic>
              <a:graphicData uri="http://schemas.openxmlformats.org/drawingml/2006/table">
                <a:tbl>
                  <a:tblPr>
                    <a:tableStyleId>{5C22544A-7EE6-4342-B048-85BDC9FD1C3A}</a:tableStyleId>
                  </a:tblPr>
                  <a:tblGrid>
                    <a:gridCol w="1243906">
                      <a:extLst>
                        <a:ext uri="{9D8B030D-6E8A-4147-A177-3AD203B41FA5}">
                          <a16:colId xmlns:a16="http://schemas.microsoft.com/office/drawing/2014/main" val="1703181580"/>
                        </a:ext>
                      </a:extLst>
                    </a:gridCol>
                    <a:gridCol w="1627202">
                      <a:extLst>
                        <a:ext uri="{9D8B030D-6E8A-4147-A177-3AD203B41FA5}">
                          <a16:colId xmlns:a16="http://schemas.microsoft.com/office/drawing/2014/main" val="3027360271"/>
                        </a:ext>
                      </a:extLst>
                    </a:gridCol>
                    <a:gridCol w="1875502">
                      <a:extLst>
                        <a:ext uri="{9D8B030D-6E8A-4147-A177-3AD203B41FA5}">
                          <a16:colId xmlns:a16="http://schemas.microsoft.com/office/drawing/2014/main" val="429568053"/>
                        </a:ext>
                      </a:extLst>
                    </a:gridCol>
                    <a:gridCol w="1875502">
                      <a:extLst>
                        <a:ext uri="{9D8B030D-6E8A-4147-A177-3AD203B41FA5}">
                          <a16:colId xmlns:a16="http://schemas.microsoft.com/office/drawing/2014/main" val="3268217885"/>
                        </a:ext>
                      </a:extLst>
                    </a:gridCol>
                  </a:tblGrid>
                  <a:tr h="217118">
                    <a:tc>
                      <a:txBody>
                        <a:bodyPr/>
                        <a:lstStyle/>
                        <a:p>
                          <a:pPr algn="ctr"/>
                          <a:r>
                            <a:rPr lang="en-US" sz="1400" kern="100">
                              <a:effectLst/>
                              <a:latin typeface="Microsoft JhengHei" panose="020B0604030504040204" pitchFamily="34" charset="-120"/>
                              <a:ea typeface="Microsoft JhengHei" panose="020B0604030504040204" pitchFamily="34" charset="-120"/>
                            </a:rPr>
                            <a:t> </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kern="100">
                              <a:effectLst/>
                              <a:latin typeface="Microsoft JhengHei" panose="020B0604030504040204" pitchFamily="34" charset="-120"/>
                              <a:ea typeface="Microsoft JhengHei" panose="020B0604030504040204" pitchFamily="34" charset="-120"/>
                            </a:rPr>
                            <a:t> </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員工稅制</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公司稅制</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8951164"/>
                      </a:ext>
                    </a:extLst>
                  </a:tr>
                  <a:tr h="868474">
                    <a:tc rowSpan="2">
                      <a:txBody>
                        <a:bodyPr/>
                        <a:lstStyle/>
                        <a:p>
                          <a:pPr algn="ctr"/>
                          <a:r>
                            <a:rPr lang="en-US" sz="1400" kern="100">
                              <a:effectLst/>
                              <a:latin typeface="Microsoft JhengHei" panose="020B0604030504040204" pitchFamily="34" charset="-120"/>
                              <a:ea typeface="Microsoft JhengHei" panose="020B0604030504040204" pitchFamily="34" charset="-120"/>
                            </a:rPr>
                            <a:t>NQSO</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108559" marR="108559" marT="54280" marB="54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77344" t="-30435" r="-232031" b="-88406"/>
                          </a:stretch>
                        </a:blip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股價與履約價的價差併入當年度所得，依照累進稅率課稅。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dirty="0">
                              <a:effectLst/>
                              <a:latin typeface="Microsoft JhengHei" panose="020B0604030504040204" pitchFamily="34" charset="-120"/>
                              <a:ea typeface="Microsoft JhengHei" panose="020B0604030504040204" pitchFamily="34" charset="-120"/>
                            </a:rPr>
                            <a:t>稅盾效果：股價與履約價的價差乘上履約張數視為費用，可依公司稅作減免。</a:t>
                          </a:r>
                          <a:endParaRPr lang="zh-TW" sz="1400" kern="100" dirty="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2326672"/>
                      </a:ext>
                    </a:extLst>
                  </a:tr>
                  <a:tr h="217118">
                    <a:tc vMerge="1">
                      <a:txBody>
                        <a:bodyPr/>
                        <a:lstStyle/>
                        <a:p>
                          <a:endParaRPr lang="zh-TW" altLang="en-US"/>
                        </a:p>
                      </a:txBody>
                      <a:tcPr/>
                    </a:tc>
                    <a:tc>
                      <a:txBody>
                        <a:bodyPr/>
                        <a:lstStyle/>
                        <a:p>
                          <a:endParaRPr lang="zh-TW"/>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77344" t="-500000" r="-232031" b="-238889"/>
                          </a:stretch>
                        </a:blip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資本利得稅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無</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6447802"/>
                      </a:ext>
                    </a:extLst>
                  </a:tr>
                  <a:tr h="217118">
                    <a:tc rowSpan="2">
                      <a:txBody>
                        <a:bodyPr/>
                        <a:lstStyle/>
                        <a:p>
                          <a:pPr algn="ctr"/>
                          <a:r>
                            <a:rPr lang="en-US" sz="1400" kern="100">
                              <a:effectLst/>
                              <a:latin typeface="Microsoft JhengHei" panose="020B0604030504040204" pitchFamily="34" charset="-120"/>
                              <a:ea typeface="Microsoft JhengHei" panose="020B0604030504040204" pitchFamily="34" charset="-120"/>
                            </a:rPr>
                            <a:t>QSO</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108559" marR="108559" marT="54280" marB="542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TW"/>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77344" t="-635294" r="-232031" b="-152941"/>
                          </a:stretch>
                        </a:blip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無稅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無</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97913540"/>
                      </a:ext>
                    </a:extLst>
                  </a:tr>
                  <a:tr h="217118">
                    <a:tc vMerge="1">
                      <a:txBody>
                        <a:bodyPr/>
                        <a:lstStyle/>
                        <a:p>
                          <a:endParaRPr lang="zh-TW" altLang="en-US"/>
                        </a:p>
                      </a:txBody>
                      <a:tcPr/>
                    </a:tc>
                    <a:tc>
                      <a:txBody>
                        <a:bodyPr/>
                        <a:lstStyle/>
                        <a:p>
                          <a:endParaRPr lang="zh-TW"/>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77344" t="-735294" r="-232031" b="-52941"/>
                          </a:stretch>
                        </a:blipFill>
                      </a:tcPr>
                    </a:tc>
                    <a:tc>
                      <a:txBody>
                        <a:bodyPr/>
                        <a:lstStyle/>
                        <a:p>
                          <a:pPr algn="ctr"/>
                          <a:r>
                            <a:rPr lang="zh-TW" sz="1400" kern="100">
                              <a:effectLst/>
                              <a:latin typeface="Microsoft JhengHei" panose="020B0604030504040204" pitchFamily="34" charset="-120"/>
                              <a:ea typeface="Microsoft JhengHei" panose="020B0604030504040204" pitchFamily="34" charset="-120"/>
                            </a:rPr>
                            <a:t>資本利得稅</a:t>
                          </a:r>
                          <a:endParaRPr lang="zh-TW" sz="1400" kern="10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TW" sz="1400" kern="100" dirty="0">
                              <a:effectLst/>
                              <a:latin typeface="Microsoft JhengHei" panose="020B0604030504040204" pitchFamily="34" charset="-120"/>
                              <a:ea typeface="Microsoft JhengHei" panose="020B0604030504040204" pitchFamily="34" charset="-120"/>
                            </a:rPr>
                            <a:t>無</a:t>
                          </a:r>
                          <a:endParaRPr lang="zh-TW" sz="1400" kern="100" dirty="0">
                            <a:effectLst/>
                            <a:latin typeface="Microsoft JhengHei" panose="020B0604030504040204" pitchFamily="34" charset="-120"/>
                            <a:ea typeface="Microsoft JhengHei" panose="020B0604030504040204" pitchFamily="34" charset="-120"/>
                            <a:cs typeface="Times New Roman" panose="02020603050405020304" pitchFamily="18" charset="0"/>
                          </a:endParaRPr>
                        </a:p>
                      </a:txBody>
                      <a:tcPr marL="81419" marR="8141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7839782"/>
                      </a:ext>
                    </a:extLst>
                  </a:tr>
                </a:tbl>
              </a:graphicData>
            </a:graphic>
          </p:graphicFrame>
        </mc:Fallback>
      </mc:AlternateContent>
    </p:spTree>
    <p:extLst>
      <p:ext uri="{BB962C8B-B14F-4D97-AF65-F5344CB8AC3E}">
        <p14:creationId xmlns:p14="http://schemas.microsoft.com/office/powerpoint/2010/main" val="3429994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基礎設定</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我們假設員工履約認股權後會立即售出股票</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履約</a:t>
                </a:r>
                <a:r>
                  <a:rPr kumimoji="1" lang="en-US" altLang="zh-TW" sz="1600" dirty="0">
                    <a:latin typeface="Microsoft JhengHei" panose="020B0604030504040204" pitchFamily="34" charset="-120"/>
                    <a:ea typeface="Microsoft JhengHei" panose="020B0604030504040204" pitchFamily="34" charset="-120"/>
                  </a:rPr>
                  <a:t> NQSO </a:t>
                </a:r>
                <a:r>
                  <a:rPr kumimoji="1" lang="zh-TW" altLang="en-US" sz="1600" dirty="0">
                    <a:latin typeface="Microsoft JhengHei" panose="020B0604030504040204" pitchFamily="34" charset="-120"/>
                    <a:ea typeface="Microsoft JhengHei" panose="020B0604030504040204" pitchFamily="34" charset="-120"/>
                  </a:rPr>
                  <a:t>時會將履約價與當時股價的差額與一般薪資合併課徵累進所得稅</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對公司而言，履約價與當時股價的差額可以列為費用，產生税盾效果</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下圖為美國個人累進所得稅</a:t>
                </a:r>
                <a:r>
                  <a:rPr kumimoji="1"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0" smtClean="0">
                        <a:latin typeface="Cambria Math" panose="02040503050406030204" pitchFamily="18" charset="0"/>
                        <a:ea typeface="Microsoft JhengHei" panose="020B0604030504040204" pitchFamily="34" charset="-120"/>
                      </a:rPr>
                      <m:t> </m:t>
                    </m:r>
                  </m:oMath>
                </a14:m>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graphicFrame>
        <p:nvGraphicFramePr>
          <p:cNvPr id="4" name="表格 3">
            <a:extLst>
              <a:ext uri="{FF2B5EF4-FFF2-40B4-BE49-F238E27FC236}">
                <a16:creationId xmlns:a16="http://schemas.microsoft.com/office/drawing/2014/main" id="{3F3A360D-82B7-42C7-4ED8-4F1E7C9F61C7}"/>
              </a:ext>
            </a:extLst>
          </p:cNvPr>
          <p:cNvGraphicFramePr>
            <a:graphicFrameLocks noGrp="1"/>
          </p:cNvGraphicFramePr>
          <p:nvPr>
            <p:extLst>
              <p:ext uri="{D42A27DB-BD31-4B8C-83A1-F6EECF244321}">
                <p14:modId xmlns:p14="http://schemas.microsoft.com/office/powerpoint/2010/main" val="4270364706"/>
              </p:ext>
            </p:extLst>
          </p:nvPr>
        </p:nvGraphicFramePr>
        <p:xfrm>
          <a:off x="3899341" y="3155468"/>
          <a:ext cx="5895184" cy="2987040"/>
        </p:xfrm>
        <a:graphic>
          <a:graphicData uri="http://schemas.openxmlformats.org/drawingml/2006/table">
            <a:tbl>
              <a:tblPr>
                <a:tableStyleId>{5C22544A-7EE6-4342-B048-85BDC9FD1C3A}</a:tableStyleId>
              </a:tblPr>
              <a:tblGrid>
                <a:gridCol w="903180">
                  <a:extLst>
                    <a:ext uri="{9D8B030D-6E8A-4147-A177-3AD203B41FA5}">
                      <a16:colId xmlns:a16="http://schemas.microsoft.com/office/drawing/2014/main" val="3562902165"/>
                    </a:ext>
                  </a:extLst>
                </a:gridCol>
                <a:gridCol w="1510748">
                  <a:extLst>
                    <a:ext uri="{9D8B030D-6E8A-4147-A177-3AD203B41FA5}">
                      <a16:colId xmlns:a16="http://schemas.microsoft.com/office/drawing/2014/main" val="3567278812"/>
                    </a:ext>
                  </a:extLst>
                </a:gridCol>
                <a:gridCol w="3481256">
                  <a:extLst>
                    <a:ext uri="{9D8B030D-6E8A-4147-A177-3AD203B41FA5}">
                      <a16:colId xmlns:a16="http://schemas.microsoft.com/office/drawing/2014/main" val="2403276179"/>
                    </a:ext>
                  </a:extLst>
                </a:gridCol>
              </a:tblGrid>
              <a:tr h="416763">
                <a:tc>
                  <a:txBody>
                    <a:bodyPr/>
                    <a:lstStyle/>
                    <a:p>
                      <a:pPr algn="ctr"/>
                      <a:r>
                        <a:rPr lang="en-US" sz="1400" kern="100">
                          <a:effectLst/>
                        </a:rPr>
                        <a:t>Tax Rate</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Taxable income bracket</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Tax owed</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7860901"/>
                  </a:ext>
                </a:extLst>
              </a:tr>
              <a:tr h="208382">
                <a:tc>
                  <a:txBody>
                    <a:bodyPr/>
                    <a:lstStyle/>
                    <a:p>
                      <a:pPr algn="ctr"/>
                      <a:r>
                        <a:rPr lang="en-US" sz="1400" kern="100">
                          <a:effectLst/>
                        </a:rPr>
                        <a:t>10%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$0 ~ $9,525</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10% of taxable income</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00998404"/>
                  </a:ext>
                </a:extLst>
              </a:tr>
              <a:tr h="208382">
                <a:tc>
                  <a:txBody>
                    <a:bodyPr/>
                    <a:lstStyle/>
                    <a:p>
                      <a:pPr algn="ctr"/>
                      <a:r>
                        <a:rPr lang="en-US" sz="1400" kern="100">
                          <a:effectLst/>
                        </a:rPr>
                        <a:t>12%</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$9,526 ~ $38,700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$952.50 plus 12% of the amount over $9,525</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3601927"/>
                  </a:ext>
                </a:extLst>
              </a:tr>
              <a:tr h="416763">
                <a:tc>
                  <a:txBody>
                    <a:bodyPr/>
                    <a:lstStyle/>
                    <a:p>
                      <a:pPr algn="ctr"/>
                      <a:r>
                        <a:rPr lang="en-US" sz="1400" kern="100">
                          <a:effectLst/>
                        </a:rPr>
                        <a:t>22%</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$38,701 ~ $82,500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dirty="0">
                          <a:effectLst/>
                        </a:rPr>
                        <a:t>$4,453.50 plus 22% of the amount over $38,700</a:t>
                      </a:r>
                      <a:endParaRPr lang="zh-TW" sz="1400" kern="100" dirty="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8995790"/>
                  </a:ext>
                </a:extLst>
              </a:tr>
              <a:tr h="416763">
                <a:tc>
                  <a:txBody>
                    <a:bodyPr/>
                    <a:lstStyle/>
                    <a:p>
                      <a:pPr algn="ctr"/>
                      <a:r>
                        <a:rPr lang="en-US" sz="1400" kern="100">
                          <a:effectLst/>
                        </a:rPr>
                        <a:t>24%</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$82,501 ~ $157,500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$14,089.50</a:t>
                      </a:r>
                      <a:endParaRPr lang="zh-TW" sz="1400" kern="100">
                        <a:effectLst/>
                      </a:endParaRPr>
                    </a:p>
                    <a:p>
                      <a:pPr algn="ctr"/>
                      <a:r>
                        <a:rPr lang="en-US" sz="1400" kern="100">
                          <a:effectLst/>
                        </a:rPr>
                        <a:t>plus 24% of the amount over $82,500</a:t>
                      </a:r>
                      <a:endParaRPr lang="zh-TW" sz="1400" kern="10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05834375"/>
                  </a:ext>
                </a:extLst>
              </a:tr>
              <a:tr h="416763">
                <a:tc>
                  <a:txBody>
                    <a:bodyPr/>
                    <a:lstStyle/>
                    <a:p>
                      <a:pPr algn="ctr"/>
                      <a:r>
                        <a:rPr lang="en-US" sz="1400" kern="100">
                          <a:effectLst/>
                        </a:rPr>
                        <a:t>32%</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$157,501 ~ $200,000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$32,089.50</a:t>
                      </a:r>
                      <a:endParaRPr lang="zh-TW" sz="1400" kern="100">
                        <a:effectLst/>
                      </a:endParaRPr>
                    </a:p>
                    <a:p>
                      <a:pPr algn="ctr"/>
                      <a:r>
                        <a:rPr lang="en-US" sz="1400" kern="100">
                          <a:effectLst/>
                        </a:rPr>
                        <a:t>plus 32% of the amount over $157,500</a:t>
                      </a:r>
                      <a:endParaRPr lang="zh-TW" sz="1400" kern="10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9509120"/>
                  </a:ext>
                </a:extLst>
              </a:tr>
              <a:tr h="416763">
                <a:tc>
                  <a:txBody>
                    <a:bodyPr/>
                    <a:lstStyle/>
                    <a:p>
                      <a:pPr algn="ctr"/>
                      <a:r>
                        <a:rPr lang="en-US" sz="1400" kern="100">
                          <a:effectLst/>
                        </a:rPr>
                        <a:t>35%</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$200,001 ~ $500,000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$45,689.50</a:t>
                      </a:r>
                      <a:endParaRPr lang="zh-TW" sz="1400" kern="100">
                        <a:effectLst/>
                      </a:endParaRPr>
                    </a:p>
                    <a:p>
                      <a:pPr algn="ctr"/>
                      <a:r>
                        <a:rPr lang="en-US" sz="1400" kern="100">
                          <a:effectLst/>
                        </a:rPr>
                        <a:t>plus 35% of the amount over $200,000</a:t>
                      </a:r>
                      <a:endParaRPr lang="zh-TW" sz="1400" kern="10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93514197"/>
                  </a:ext>
                </a:extLst>
              </a:tr>
              <a:tr h="416763">
                <a:tc>
                  <a:txBody>
                    <a:bodyPr/>
                    <a:lstStyle/>
                    <a:p>
                      <a:pPr algn="ctr"/>
                      <a:r>
                        <a:rPr lang="en-US" sz="1400" kern="100" dirty="0">
                          <a:effectLst/>
                        </a:rPr>
                        <a:t>37%</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dirty="0">
                          <a:effectLst/>
                        </a:rPr>
                        <a:t>Above $500,001</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dirty="0">
                          <a:effectLst/>
                        </a:rPr>
                        <a:t>$150,689.50</a:t>
                      </a:r>
                      <a:endParaRPr lang="zh-TW" sz="1400" kern="100" dirty="0">
                        <a:effectLst/>
                      </a:endParaRPr>
                    </a:p>
                    <a:p>
                      <a:pPr algn="ctr"/>
                      <a:r>
                        <a:rPr lang="en-US" sz="1400" kern="100" dirty="0">
                          <a:effectLst/>
                        </a:rPr>
                        <a:t>plus 37% of the amount over $500,000</a:t>
                      </a:r>
                      <a:endParaRPr lang="zh-TW" sz="1400" kern="100" dirty="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61709016"/>
                  </a:ext>
                </a:extLst>
              </a:tr>
            </a:tbl>
          </a:graphicData>
        </a:graphic>
      </p:graphicFrame>
    </p:spTree>
    <p:extLst>
      <p:ext uri="{BB962C8B-B14F-4D97-AF65-F5344CB8AC3E}">
        <p14:creationId xmlns:p14="http://schemas.microsoft.com/office/powerpoint/2010/main" val="3059871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基礎設定</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我們假設員工履約認股權後會立即售出股票</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履約</a:t>
                </a:r>
                <a:r>
                  <a:rPr kumimoji="1" lang="en-US" altLang="zh-TW" sz="1600" dirty="0">
                    <a:latin typeface="Microsoft JhengHei" panose="020B0604030504040204" pitchFamily="34" charset="-120"/>
                    <a:ea typeface="Microsoft JhengHei" panose="020B0604030504040204" pitchFamily="34" charset="-120"/>
                  </a:rPr>
                  <a:t> NQSO </a:t>
                </a:r>
                <a:r>
                  <a:rPr kumimoji="1" lang="zh-TW" altLang="en-US" sz="1600" dirty="0">
                    <a:latin typeface="Microsoft JhengHei" panose="020B0604030504040204" pitchFamily="34" charset="-120"/>
                    <a:ea typeface="Microsoft JhengHei" panose="020B0604030504040204" pitchFamily="34" charset="-120"/>
                  </a:rPr>
                  <a:t>時會將履約價與當時股價的差額與一般薪資合併課徵累進所得稅</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對公司而言，履約價與當時股價的差額可以列為費用，產生税盾效果</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下圖為美國個人累進所得稅</a:t>
                </a:r>
                <a:r>
                  <a:rPr kumimoji="1"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0" smtClean="0">
                        <a:latin typeface="Cambria Math" panose="02040503050406030204" pitchFamily="18" charset="0"/>
                        <a:ea typeface="Microsoft JhengHei" panose="020B0604030504040204" pitchFamily="34" charset="-120"/>
                      </a:rPr>
                      <m:t> </m:t>
                    </m:r>
                  </m:oMath>
                </a14:m>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graphicFrame>
        <p:nvGraphicFramePr>
          <p:cNvPr id="4" name="表格 3">
            <a:extLst>
              <a:ext uri="{FF2B5EF4-FFF2-40B4-BE49-F238E27FC236}">
                <a16:creationId xmlns:a16="http://schemas.microsoft.com/office/drawing/2014/main" id="{3F3A360D-82B7-42C7-4ED8-4F1E7C9F61C7}"/>
              </a:ext>
            </a:extLst>
          </p:cNvPr>
          <p:cNvGraphicFramePr>
            <a:graphicFrameLocks noGrp="1"/>
          </p:cNvGraphicFramePr>
          <p:nvPr/>
        </p:nvGraphicFramePr>
        <p:xfrm>
          <a:off x="3899341" y="3155468"/>
          <a:ext cx="5895184" cy="2987040"/>
        </p:xfrm>
        <a:graphic>
          <a:graphicData uri="http://schemas.openxmlformats.org/drawingml/2006/table">
            <a:tbl>
              <a:tblPr>
                <a:tableStyleId>{5C22544A-7EE6-4342-B048-85BDC9FD1C3A}</a:tableStyleId>
              </a:tblPr>
              <a:tblGrid>
                <a:gridCol w="903180">
                  <a:extLst>
                    <a:ext uri="{9D8B030D-6E8A-4147-A177-3AD203B41FA5}">
                      <a16:colId xmlns:a16="http://schemas.microsoft.com/office/drawing/2014/main" val="3562902165"/>
                    </a:ext>
                  </a:extLst>
                </a:gridCol>
                <a:gridCol w="1510748">
                  <a:extLst>
                    <a:ext uri="{9D8B030D-6E8A-4147-A177-3AD203B41FA5}">
                      <a16:colId xmlns:a16="http://schemas.microsoft.com/office/drawing/2014/main" val="3567278812"/>
                    </a:ext>
                  </a:extLst>
                </a:gridCol>
                <a:gridCol w="3481256">
                  <a:extLst>
                    <a:ext uri="{9D8B030D-6E8A-4147-A177-3AD203B41FA5}">
                      <a16:colId xmlns:a16="http://schemas.microsoft.com/office/drawing/2014/main" val="2403276179"/>
                    </a:ext>
                  </a:extLst>
                </a:gridCol>
              </a:tblGrid>
              <a:tr h="416763">
                <a:tc>
                  <a:txBody>
                    <a:bodyPr/>
                    <a:lstStyle/>
                    <a:p>
                      <a:pPr algn="ctr"/>
                      <a:r>
                        <a:rPr lang="en-US" sz="1400" kern="100">
                          <a:effectLst/>
                        </a:rPr>
                        <a:t>Tax Rate</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Taxable income bracket</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Tax owed</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7860901"/>
                  </a:ext>
                </a:extLst>
              </a:tr>
              <a:tr h="208382">
                <a:tc>
                  <a:txBody>
                    <a:bodyPr/>
                    <a:lstStyle/>
                    <a:p>
                      <a:pPr algn="ctr"/>
                      <a:r>
                        <a:rPr lang="en-US" sz="1400" kern="100">
                          <a:effectLst/>
                        </a:rPr>
                        <a:t>10%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$0 ~ $9,525</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10% of taxable income</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00998404"/>
                  </a:ext>
                </a:extLst>
              </a:tr>
              <a:tr h="208382">
                <a:tc>
                  <a:txBody>
                    <a:bodyPr/>
                    <a:lstStyle/>
                    <a:p>
                      <a:pPr algn="ctr"/>
                      <a:r>
                        <a:rPr lang="en-US" sz="1400" kern="100">
                          <a:effectLst/>
                        </a:rPr>
                        <a:t>12%</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$9,526 ~ $38,700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$952.50 plus 12% of the amount over $9,525</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3601927"/>
                  </a:ext>
                </a:extLst>
              </a:tr>
              <a:tr h="416763">
                <a:tc>
                  <a:txBody>
                    <a:bodyPr/>
                    <a:lstStyle/>
                    <a:p>
                      <a:pPr algn="ctr"/>
                      <a:r>
                        <a:rPr lang="en-US" sz="1400" kern="100">
                          <a:effectLst/>
                        </a:rPr>
                        <a:t>22%</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$38,701 ~ $82,500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dirty="0">
                          <a:effectLst/>
                        </a:rPr>
                        <a:t>$4,453.50 plus 22% of the amount over $38,700</a:t>
                      </a:r>
                      <a:endParaRPr lang="zh-TW" sz="1400" kern="100" dirty="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98995790"/>
                  </a:ext>
                </a:extLst>
              </a:tr>
              <a:tr h="416763">
                <a:tc>
                  <a:txBody>
                    <a:bodyPr/>
                    <a:lstStyle/>
                    <a:p>
                      <a:pPr algn="ctr"/>
                      <a:r>
                        <a:rPr lang="en-US" sz="1400" kern="100">
                          <a:effectLst/>
                        </a:rPr>
                        <a:t>24%</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$82,501 ~ $157,500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$14,089.50</a:t>
                      </a:r>
                      <a:endParaRPr lang="zh-TW" sz="1400" kern="100">
                        <a:effectLst/>
                      </a:endParaRPr>
                    </a:p>
                    <a:p>
                      <a:pPr algn="ctr"/>
                      <a:r>
                        <a:rPr lang="en-US" sz="1400" kern="100">
                          <a:effectLst/>
                        </a:rPr>
                        <a:t>plus 24% of the amount over $82,500</a:t>
                      </a:r>
                      <a:endParaRPr lang="zh-TW" sz="1400" kern="10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05834375"/>
                  </a:ext>
                </a:extLst>
              </a:tr>
              <a:tr h="416763">
                <a:tc>
                  <a:txBody>
                    <a:bodyPr/>
                    <a:lstStyle/>
                    <a:p>
                      <a:pPr algn="ctr"/>
                      <a:r>
                        <a:rPr lang="en-US" sz="1400" kern="100">
                          <a:effectLst/>
                        </a:rPr>
                        <a:t>32%</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$157,501 ~ $200,000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$32,089.50</a:t>
                      </a:r>
                      <a:endParaRPr lang="zh-TW" sz="1400" kern="100">
                        <a:effectLst/>
                      </a:endParaRPr>
                    </a:p>
                    <a:p>
                      <a:pPr algn="ctr"/>
                      <a:r>
                        <a:rPr lang="en-US" sz="1400" kern="100">
                          <a:effectLst/>
                        </a:rPr>
                        <a:t>plus 32% of the amount over $157,500</a:t>
                      </a:r>
                      <a:endParaRPr lang="zh-TW" sz="1400" kern="10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9509120"/>
                  </a:ext>
                </a:extLst>
              </a:tr>
              <a:tr h="416763">
                <a:tc>
                  <a:txBody>
                    <a:bodyPr/>
                    <a:lstStyle/>
                    <a:p>
                      <a:pPr algn="ctr"/>
                      <a:r>
                        <a:rPr lang="en-US" sz="1400" kern="100">
                          <a:effectLst/>
                        </a:rPr>
                        <a:t>35%</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$200,001 ~ $500,000</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a:effectLst/>
                        </a:rPr>
                        <a:t>$45,689.50</a:t>
                      </a:r>
                      <a:endParaRPr lang="zh-TW" sz="1400" kern="100">
                        <a:effectLst/>
                      </a:endParaRPr>
                    </a:p>
                    <a:p>
                      <a:pPr algn="ctr"/>
                      <a:r>
                        <a:rPr lang="en-US" sz="1400" kern="100">
                          <a:effectLst/>
                        </a:rPr>
                        <a:t>plus 35% of the amount over $200,000</a:t>
                      </a:r>
                      <a:endParaRPr lang="zh-TW" sz="1400" kern="10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93514197"/>
                  </a:ext>
                </a:extLst>
              </a:tr>
              <a:tr h="416763">
                <a:tc>
                  <a:txBody>
                    <a:bodyPr/>
                    <a:lstStyle/>
                    <a:p>
                      <a:pPr algn="ctr"/>
                      <a:r>
                        <a:rPr lang="en-US" sz="1400" kern="100" dirty="0">
                          <a:effectLst/>
                        </a:rPr>
                        <a:t>37%</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dirty="0">
                          <a:effectLst/>
                        </a:rPr>
                        <a:t>Above $500,001</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US" sz="1400" kern="100" dirty="0">
                          <a:effectLst/>
                        </a:rPr>
                        <a:t>$150,689.50</a:t>
                      </a:r>
                      <a:endParaRPr lang="zh-TW" sz="1400" kern="100" dirty="0">
                        <a:effectLst/>
                      </a:endParaRPr>
                    </a:p>
                    <a:p>
                      <a:pPr algn="ctr"/>
                      <a:r>
                        <a:rPr lang="en-US" sz="1400" kern="100" dirty="0">
                          <a:effectLst/>
                        </a:rPr>
                        <a:t>plus 37% of the amount over $500,000</a:t>
                      </a:r>
                      <a:endParaRPr lang="zh-TW" sz="1400" kern="100" dirty="0">
                        <a:solidFill>
                          <a:srgbClr val="000000"/>
                        </a:solidFill>
                        <a:effectLst/>
                        <a:latin typeface="Bookman Old Style" panose="02050604050505020204" pitchFamily="18" charset="0"/>
                        <a:ea typeface="新細明體" panose="02020500000000000000" pitchFamily="18" charset="-120"/>
                        <a:cs typeface="Bookman Old Style" panose="02050604050505020204" pitchFamily="18" charset="0"/>
                      </a:endParaRPr>
                    </a:p>
                  </a:txBody>
                  <a:tcPr marL="76746" marR="76746"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61709016"/>
                  </a:ext>
                </a:extLst>
              </a:tr>
            </a:tbl>
          </a:graphicData>
        </a:graphic>
      </p:graphicFrame>
    </p:spTree>
    <p:extLst>
      <p:ext uri="{BB962C8B-B14F-4D97-AF65-F5344CB8AC3E}">
        <p14:creationId xmlns:p14="http://schemas.microsoft.com/office/powerpoint/2010/main" val="1276956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基礎設定</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根據 </a:t>
                </a:r>
                <a:r>
                  <a:rPr kumimoji="1" lang="en-US" altLang="zh-TW" sz="1600" dirty="0">
                    <a:latin typeface="Microsoft JhengHei" panose="020B0604030504040204" pitchFamily="34" charset="-120"/>
                    <a:ea typeface="Microsoft JhengHei" panose="020B0604030504040204" pitchFamily="34" charset="-120"/>
                  </a:rPr>
                  <a:t>Merton(1974)</a:t>
                </a:r>
                <a:r>
                  <a:rPr kumimoji="1" lang="zh-TW" altLang="en-US" sz="1600" dirty="0">
                    <a:latin typeface="Microsoft JhengHei" panose="020B0604030504040204" pitchFamily="34" charset="-120"/>
                    <a:ea typeface="Microsoft JhengHei" panose="020B0604030504040204" pitchFamily="34" charset="-120"/>
                  </a:rPr>
                  <a:t>假設，公司資產</a:t>
                </a:r>
                <a:r>
                  <a:rPr kumimoji="1" lang="en-US" altLang="zh-TW" sz="1600" dirty="0">
                    <a:latin typeface="Microsoft JhengHei" panose="020B0604030504040204" pitchFamily="34" charset="-120"/>
                    <a:ea typeface="Microsoft JhengHei" panose="020B0604030504040204" pitchFamily="34" charset="-120"/>
                  </a:rPr>
                  <a:t>(FV)</a:t>
                </a:r>
                <a:r>
                  <a:rPr kumimoji="1" lang="zh-TW" altLang="en-US" sz="1600" dirty="0">
                    <a:latin typeface="Microsoft JhengHei" panose="020B0604030504040204" pitchFamily="34" charset="-120"/>
                    <a:ea typeface="Microsoft JhengHei" panose="020B0604030504040204" pitchFamily="34" charset="-120"/>
                  </a:rPr>
                  <a:t>由有限到期日的普通債</a:t>
                </a:r>
                <a:r>
                  <a:rPr kumimoji="1" lang="en-US" altLang="zh-TW" sz="1600" dirty="0">
                    <a:latin typeface="Microsoft JhengHei" panose="020B0604030504040204" pitchFamily="34" charset="-120"/>
                    <a:ea typeface="Microsoft JhengHei" panose="020B0604030504040204" pitchFamily="34" charset="-120"/>
                  </a:rPr>
                  <a:t>(D)</a:t>
                </a:r>
                <a:r>
                  <a:rPr kumimoji="1" lang="zh-TW" altLang="en-US" sz="1600" dirty="0">
                    <a:latin typeface="Microsoft JhengHei" panose="020B0604030504040204" pitchFamily="34" charset="-120"/>
                    <a:ea typeface="Microsoft JhengHei" panose="020B0604030504040204" pitchFamily="34" charset="-120"/>
                  </a:rPr>
                  <a:t>與股東權益</a:t>
                </a:r>
                <a:r>
                  <a:rPr kumimoji="1" lang="en-US" altLang="zh-TW" sz="1600" dirty="0">
                    <a:latin typeface="Microsoft JhengHei" panose="020B0604030504040204" pitchFamily="34" charset="-120"/>
                    <a:ea typeface="Microsoft JhengHei" panose="020B0604030504040204" pitchFamily="34" charset="-120"/>
                  </a:rPr>
                  <a:t>(E)</a:t>
                </a:r>
                <a:r>
                  <a:rPr kumimoji="1" lang="zh-TW" altLang="en-US" sz="1600" dirty="0">
                    <a:latin typeface="Microsoft JhengHei" panose="020B0604030504040204" pitchFamily="34" charset="-120"/>
                    <a:ea typeface="Microsoft JhengHei" panose="020B0604030504040204" pitchFamily="34" charset="-120"/>
                  </a:rPr>
                  <a:t>組成</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論文設定公司期初發行面額為 </a:t>
                </a:r>
                <a:r>
                  <a:rPr kumimoji="1" lang="en-US" altLang="zh-TW" sz="1600" dirty="0">
                    <a:latin typeface="Microsoft JhengHei" panose="020B0604030504040204" pitchFamily="34" charset="-120"/>
                    <a:ea typeface="Microsoft JhengHei" panose="020B0604030504040204" pitchFamily="34" charset="-120"/>
                  </a:rPr>
                  <a:t>F </a:t>
                </a:r>
                <a:r>
                  <a:rPr kumimoji="1" lang="zh-TW" altLang="en-US" sz="1600" dirty="0">
                    <a:latin typeface="Microsoft JhengHei" panose="020B0604030504040204" pitchFamily="34" charset="-120"/>
                    <a:ea typeface="Microsoft JhengHei" panose="020B0604030504040204" pitchFamily="34" charset="-120"/>
                  </a:rPr>
                  <a:t>，到期日為</a:t>
                </a:r>
                <a:r>
                  <a:rPr kumimoji="1" lang="en-US" altLang="zh-TW" sz="1600" dirty="0">
                    <a:latin typeface="Microsoft JhengHei" panose="020B0604030504040204" pitchFamily="34" charset="-120"/>
                    <a:ea typeface="Microsoft JhengHei" panose="020B0604030504040204" pitchFamily="34" charset="-120"/>
                  </a:rPr>
                  <a:t> T </a:t>
                </a:r>
                <a:r>
                  <a:rPr kumimoji="1" lang="zh-TW" altLang="en-US" sz="1600" dirty="0">
                    <a:latin typeface="Microsoft JhengHei" panose="020B0604030504040204" pitchFamily="34" charset="-120"/>
                    <a:ea typeface="Microsoft JhengHei" panose="020B0604030504040204" pitchFamily="34" charset="-120"/>
                  </a:rPr>
                  <a:t>的普通債，票息</a:t>
                </a:r>
                <a:r>
                  <a:rPr kumimoji="1" lang="en-US" altLang="zh-TW" sz="1600" dirty="0">
                    <a:latin typeface="Microsoft JhengHei" panose="020B0604030504040204" pitchFamily="34" charset="-120"/>
                    <a:ea typeface="Microsoft JhengHei" panose="020B0604030504040204" pitchFamily="34" charset="-120"/>
                  </a:rPr>
                  <a:t> c% </a:t>
                </a:r>
                <a:r>
                  <a:rPr kumimoji="1" lang="zh-TW" altLang="en-US" sz="1600" dirty="0">
                    <a:latin typeface="Microsoft JhengHei" panose="020B0604030504040204" pitchFamily="34" charset="-120"/>
                    <a:ea typeface="Microsoft JhengHei" panose="020B0604030504040204" pitchFamily="34" charset="-120"/>
                  </a:rPr>
                  <a:t>，並仿照</a:t>
                </a:r>
                <a:r>
                  <a:rPr kumimoji="1" lang="en-US" altLang="zh-TW" sz="1600" dirty="0">
                    <a:latin typeface="Microsoft JhengHei" panose="020B0604030504040204" pitchFamily="34" charset="-120"/>
                    <a:ea typeface="Microsoft JhengHei" panose="020B0604030504040204" pitchFamily="34" charset="-120"/>
                  </a:rPr>
                  <a:t> Leland(1994)</a:t>
                </a:r>
                <a:r>
                  <a:rPr kumimoji="1" lang="zh-TW" altLang="en-US" sz="1600" dirty="0">
                    <a:latin typeface="Microsoft JhengHei" panose="020B0604030504040204" pitchFamily="34" charset="-120"/>
                    <a:ea typeface="Microsoft JhengHei" panose="020B0604030504040204" pitchFamily="34" charset="-120"/>
                  </a:rPr>
                  <a:t> 加入稅盾效果</a:t>
                </a:r>
                <a:r>
                  <a:rPr kumimoji="1" lang="en-US" altLang="zh-TW" sz="1600" dirty="0">
                    <a:latin typeface="Microsoft JhengHei" panose="020B0604030504040204" pitchFamily="34" charset="-120"/>
                    <a:ea typeface="Microsoft JhengHei" panose="020B0604030504040204" pitchFamily="34" charset="-120"/>
                  </a:rPr>
                  <a:t>(TB)</a:t>
                </a:r>
                <a:r>
                  <a:rPr kumimoji="1" lang="zh-TW" altLang="en-US" sz="1600" dirty="0">
                    <a:latin typeface="Microsoft JhengHei" panose="020B0604030504040204" pitchFamily="34" charset="-120"/>
                    <a:ea typeface="Microsoft JhengHei" panose="020B0604030504040204" pitchFamily="34" charset="-120"/>
                  </a:rPr>
                  <a:t>以及破產成本</a:t>
                </a:r>
                <a:r>
                  <a:rPr kumimoji="1" lang="en-US" altLang="zh-TW" sz="1600" dirty="0">
                    <a:latin typeface="Microsoft JhengHei" panose="020B0604030504040204" pitchFamily="34" charset="-120"/>
                    <a:ea typeface="Microsoft JhengHei" panose="020B0604030504040204" pitchFamily="34" charset="-120"/>
                  </a:rPr>
                  <a:t>(BC)</a:t>
                </a:r>
              </a:p>
              <a:p>
                <a:pPr marL="342900" indent="-342900">
                  <a:lnSpc>
                    <a:spcPct val="150000"/>
                  </a:lnSpc>
                  <a:buFont typeface="+mj-lt"/>
                  <a:buAutoNum type="arabicParenR"/>
                </a:pPr>
                <a:r>
                  <a:rPr kumimoji="1" lang="zh-TW" altLang="en-US" sz="1600" dirty="0">
                    <a:latin typeface="Microsoft JhengHei" panose="020B0604030504040204" pitchFamily="34" charset="-120"/>
                    <a:ea typeface="Microsoft JhengHei" panose="020B0604030504040204" pitchFamily="34" charset="-120"/>
                  </a:rPr>
                  <a:t>稅頓效果</a:t>
                </a:r>
                <a:r>
                  <a:rPr kumimoji="1" lang="en-US" altLang="zh-TW" sz="1600" dirty="0">
                    <a:latin typeface="Microsoft JhengHei" panose="020B0604030504040204" pitchFamily="34" charset="-120"/>
                    <a:ea typeface="Microsoft JhengHei" panose="020B0604030504040204" pitchFamily="34" charset="-120"/>
                  </a:rPr>
                  <a:t>(TB) : </a:t>
                </a:r>
                <a:r>
                  <a:rPr lang="zh-TW" altLang="zh-TW" sz="1600" dirty="0">
                    <a:latin typeface="Microsoft JhengHei" panose="020B0604030504040204" pitchFamily="34" charset="-120"/>
                    <a:ea typeface="Microsoft JhengHei" panose="020B0604030504040204" pitchFamily="34" charset="-120"/>
                  </a:rPr>
                  <a:t>債息、薪水以及員工履約認股權時的費用，都可以算入稅盾效果 </a:t>
                </a:r>
                <a:endParaRPr kumimoji="1" lang="en-US" altLang="zh-TW" sz="1600" dirty="0">
                  <a:latin typeface="Microsoft JhengHei" panose="020B0604030504040204" pitchFamily="34" charset="-120"/>
                  <a:ea typeface="Microsoft JhengHei" panose="020B0604030504040204" pitchFamily="34" charset="-120"/>
                </a:endParaRPr>
              </a:p>
              <a:p>
                <a:pPr marL="342900" indent="-342900">
                  <a:lnSpc>
                    <a:spcPct val="150000"/>
                  </a:lnSpc>
                  <a:buFont typeface="+mj-lt"/>
                  <a:buAutoNum type="arabicParenR"/>
                </a:pPr>
                <a:r>
                  <a:rPr kumimoji="1" lang="zh-TW" altLang="en-US" sz="1600" dirty="0">
                    <a:latin typeface="Microsoft JhengHei" panose="020B0604030504040204" pitchFamily="34" charset="-120"/>
                    <a:ea typeface="Microsoft JhengHei" panose="020B0604030504040204" pitchFamily="34" charset="-120"/>
                  </a:rPr>
                  <a:t>破產成本</a:t>
                </a:r>
                <a:r>
                  <a:rPr kumimoji="1" lang="en-US" altLang="zh-TW" sz="1600" dirty="0">
                    <a:latin typeface="Microsoft JhengHei" panose="020B0604030504040204" pitchFamily="34" charset="-120"/>
                    <a:ea typeface="Microsoft JhengHei" panose="020B0604030504040204" pitchFamily="34" charset="-120"/>
                  </a:rPr>
                  <a:t>(BC) : </a:t>
                </a:r>
                <a:r>
                  <a:rPr lang="zh-TW" altLang="zh-TW" sz="1600" dirty="0">
                    <a:latin typeface="Microsoft JhengHei" panose="020B0604030504040204" pitchFamily="34" charset="-120"/>
                    <a:ea typeface="Microsoft JhengHei" panose="020B0604030504040204" pitchFamily="34" charset="-120"/>
                  </a:rPr>
                  <a:t>在公司破產時，公司資產價值須扣除清算成本後，剩餘價值為債權人所有。</a:t>
                </a: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根據上述，再加入</a:t>
                </a:r>
                <a:r>
                  <a:rPr kumimoji="1" lang="en-US" altLang="zh-TW" sz="1600" dirty="0">
                    <a:latin typeface="Microsoft JhengHei" panose="020B0604030504040204" pitchFamily="34" charset="-120"/>
                    <a:ea typeface="Microsoft JhengHei" panose="020B0604030504040204" pitchFamily="34" charset="-120"/>
                  </a:rPr>
                  <a:t> ESO </a:t>
                </a:r>
                <a:r>
                  <a:rPr kumimoji="1" lang="zh-TW" altLang="en-US" sz="1600" dirty="0">
                    <a:latin typeface="Microsoft JhengHei" panose="020B0604030504040204" pitchFamily="34" charset="-120"/>
                    <a:ea typeface="Microsoft JhengHei" panose="020B0604030504040204" pitchFamily="34" charset="-120"/>
                  </a:rPr>
                  <a:t>入公司資產中，滿足</a:t>
                </a:r>
                <a:r>
                  <a:rPr kumimoji="1" lang="en-US" altLang="zh-TW" sz="1600" dirty="0">
                    <a:latin typeface="Microsoft JhengHei" panose="020B0604030504040204" pitchFamily="34" charset="-120"/>
                    <a:ea typeface="Microsoft JhengHei" panose="020B0604030504040204" pitchFamily="34" charset="-120"/>
                  </a:rPr>
                  <a:t> Trade-off theory </a:t>
                </a:r>
                <a:r>
                  <a:rPr kumimoji="1" lang="zh-TW" altLang="en-US" sz="1600" dirty="0">
                    <a:latin typeface="Microsoft JhengHei" panose="020B0604030504040204" pitchFamily="34" charset="-120"/>
                    <a:ea typeface="Microsoft JhengHei" panose="020B0604030504040204" pitchFamily="34" charset="-120"/>
                  </a:rPr>
                  <a:t>下，得到以下恆等式</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14:m>
                  <m:oMathPara xmlns:m="http://schemas.openxmlformats.org/officeDocument/2006/math">
                    <m:oMathParaPr>
                      <m:jc m:val="centerGroup"/>
                    </m:oMathParaPr>
                    <m:oMath xmlns:m="http://schemas.openxmlformats.org/officeDocument/2006/math">
                      <m:r>
                        <a:rPr kumimoji="1" lang="en-US" altLang="zh-TW" sz="1600" b="0" i="1" smtClean="0">
                          <a:latin typeface="Cambria Math" panose="02040503050406030204" pitchFamily="18" charset="0"/>
                          <a:ea typeface="Microsoft JhengHei" panose="020B0604030504040204" pitchFamily="34" charset="-120"/>
                        </a:rPr>
                        <m:t>𝐹𝑉</m:t>
                      </m:r>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𝑇𝐵</m:t>
                      </m:r>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𝐵𝐶</m:t>
                      </m:r>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𝐷</m:t>
                      </m:r>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𝐸</m:t>
                      </m:r>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𝐸𝑆𝑂</m:t>
                      </m:r>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𝑆𝑎𝑙𝑎𝑟𝑦</m:t>
                      </m:r>
                    </m:oMath>
                  </m:oMathPara>
                </a14:m>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483"/>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242402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基礎設定</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lnSpcReduction="10000"/>
              </a:bodyPr>
              <a:lstStyle/>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員工根據</a:t>
                </a:r>
                <a:r>
                  <a:rPr kumimoji="1" lang="zh-TW" altLang="en-US" sz="1600" dirty="0">
                    <a:solidFill>
                      <a:srgbClr val="FF0000"/>
                    </a:solidFill>
                    <a:latin typeface="Microsoft JhengHei" panose="020B0604030504040204" pitchFamily="34" charset="-120"/>
                    <a:ea typeface="Microsoft JhengHei" panose="020B0604030504040204" pitchFamily="34" charset="-120"/>
                  </a:rPr>
                  <a:t>效用最大化</a:t>
                </a:r>
                <a:r>
                  <a:rPr kumimoji="1" lang="zh-TW" altLang="en-US" sz="1600" dirty="0">
                    <a:latin typeface="Microsoft JhengHei" panose="020B0604030504040204" pitchFamily="34" charset="-120"/>
                    <a:ea typeface="Microsoft JhengHei" panose="020B0604030504040204" pitchFamily="34" charset="-120"/>
                  </a:rPr>
                  <a:t>來進行履約的決策，效用函數定義為</a:t>
                </a: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14:m>
                  <m:oMathPara xmlns:m="http://schemas.openxmlformats.org/officeDocument/2006/math">
                    <m:oMathParaPr>
                      <m:jc m:val="centerGroup"/>
                    </m:oMathParaPr>
                    <m:oMath xmlns:m="http://schemas.openxmlformats.org/officeDocument/2006/math">
                      <m:r>
                        <a:rPr kumimoji="1" lang="en-US" altLang="zh-TW" sz="1600" b="0" i="1" smtClean="0">
                          <a:latin typeface="Cambria Math" panose="02040503050406030204" pitchFamily="18" charset="0"/>
                          <a:ea typeface="Microsoft JhengHei" panose="020B0604030504040204" pitchFamily="34" charset="-120"/>
                        </a:rPr>
                        <m:t>𝑈</m:t>
                      </m:r>
                      <m:d>
                        <m:dPr>
                          <m:ctrlPr>
                            <a:rPr kumimoji="1" lang="en-US" altLang="zh-TW" sz="1600" b="0" i="1" smtClean="0">
                              <a:latin typeface="Cambria Math" panose="02040503050406030204" pitchFamily="18" charset="0"/>
                              <a:ea typeface="Microsoft JhengHei" panose="020B0604030504040204" pitchFamily="34" charset="-120"/>
                            </a:rPr>
                          </m:ctrlPr>
                        </m:dPr>
                        <m:e>
                          <m:r>
                            <a:rPr kumimoji="1" lang="en-US" altLang="zh-TW" sz="1600" b="0" i="1" smtClean="0">
                              <a:latin typeface="Cambria Math" panose="02040503050406030204" pitchFamily="18" charset="0"/>
                              <a:ea typeface="Microsoft JhengHei" panose="020B0604030504040204" pitchFamily="34" charset="-120"/>
                            </a:rPr>
                            <m:t>𝑊</m:t>
                          </m:r>
                        </m:e>
                      </m:d>
                      <m:r>
                        <a:rPr kumimoji="1" lang="en-US" altLang="zh-TW" sz="1600" b="0" i="1" smtClean="0">
                          <a:latin typeface="Cambria Math" panose="02040503050406030204" pitchFamily="18" charset="0"/>
                          <a:ea typeface="Microsoft JhengHei" panose="020B0604030504040204" pitchFamily="34" charset="-120"/>
                        </a:rPr>
                        <m:t>≔</m:t>
                      </m:r>
                      <m:sSup>
                        <m:sSupPr>
                          <m:ctrlPr>
                            <a:rPr kumimoji="1" lang="en-US" altLang="zh-TW" sz="1600" b="0" i="1" smtClean="0">
                              <a:latin typeface="Cambria Math" panose="02040503050406030204" pitchFamily="18" charset="0"/>
                              <a:ea typeface="Microsoft JhengHei" panose="020B0604030504040204" pitchFamily="34" charset="-120"/>
                            </a:rPr>
                          </m:ctrlPr>
                        </m:sSupPr>
                        <m:e>
                          <m:r>
                            <a:rPr kumimoji="1" lang="en-US" altLang="zh-TW" sz="1600" b="0" i="1" smtClean="0">
                              <a:latin typeface="Cambria Math" panose="02040503050406030204" pitchFamily="18" charset="0"/>
                              <a:ea typeface="Microsoft JhengHei" panose="020B0604030504040204" pitchFamily="34" charset="-120"/>
                            </a:rPr>
                            <m:t>𝑒</m:t>
                          </m:r>
                        </m:e>
                        <m:sup>
                          <m:r>
                            <a:rPr kumimoji="1" lang="en-US" altLang="zh-TW" sz="1600" b="0" i="1" smtClean="0">
                              <a:latin typeface="Cambria Math" panose="02040503050406030204" pitchFamily="18" charset="0"/>
                              <a:ea typeface="Microsoft JhengHei" panose="020B0604030504040204" pitchFamily="34" charset="-120"/>
                            </a:rPr>
                            <m:t>−</m:t>
                          </m:r>
                          <m:r>
                            <a:rPr kumimoji="1" lang="en-US" altLang="zh-TW" sz="1600" b="0" i="1" smtClean="0">
                              <a:latin typeface="Cambria Math" panose="02040503050406030204" pitchFamily="18" charset="0"/>
                              <a:ea typeface="Microsoft JhengHei" panose="020B0604030504040204" pitchFamily="34" charset="-120"/>
                            </a:rPr>
                            <m:t>𝛽</m:t>
                          </m:r>
                          <m:r>
                            <a:rPr kumimoji="1" lang="en-US" altLang="zh-TW" sz="1600" b="0" i="1" smtClean="0">
                              <a:latin typeface="Cambria Math" panose="02040503050406030204" pitchFamily="18" charset="0"/>
                              <a:ea typeface="Microsoft JhengHei" panose="020B0604030504040204" pitchFamily="34" charset="-120"/>
                            </a:rPr>
                            <m:t>𝑡</m:t>
                          </m:r>
                        </m:sup>
                      </m:sSup>
                      <m:sSup>
                        <m:sSupPr>
                          <m:ctrlPr>
                            <a:rPr kumimoji="1" lang="en-US" altLang="zh-TW" sz="1600" b="0" i="1" smtClean="0">
                              <a:latin typeface="Cambria Math" panose="02040503050406030204" pitchFamily="18" charset="0"/>
                              <a:ea typeface="Microsoft JhengHei" panose="020B0604030504040204" pitchFamily="34" charset="-120"/>
                            </a:rPr>
                          </m:ctrlPr>
                        </m:sSupPr>
                        <m:e>
                          <m:r>
                            <a:rPr kumimoji="1" lang="en-US" altLang="zh-TW" sz="1600" b="0" i="1" smtClean="0">
                              <a:latin typeface="Cambria Math" panose="02040503050406030204" pitchFamily="18" charset="0"/>
                              <a:ea typeface="Microsoft JhengHei" panose="020B0604030504040204" pitchFamily="34" charset="-120"/>
                            </a:rPr>
                            <m:t>𝑊</m:t>
                          </m:r>
                        </m:e>
                        <m:sup>
                          <m:r>
                            <a:rPr kumimoji="1" lang="en-US" altLang="zh-TW" sz="1600" b="0" i="1" smtClean="0">
                              <a:latin typeface="Cambria Math" panose="02040503050406030204" pitchFamily="18" charset="0"/>
                              <a:ea typeface="Microsoft JhengHei" panose="020B0604030504040204" pitchFamily="34" charset="-120"/>
                            </a:rPr>
                            <m:t>𝛾</m:t>
                          </m:r>
                        </m:sup>
                      </m:sSup>
                      <m:r>
                        <a:rPr kumimoji="1" lang="en-US" altLang="zh-TW" sz="1600" b="0" i="1" smtClean="0">
                          <a:latin typeface="Cambria Math" panose="02040503050406030204" pitchFamily="18" charset="0"/>
                          <a:ea typeface="Microsoft JhengHei" panose="020B0604030504040204" pitchFamily="34" charset="-120"/>
                        </a:rPr>
                        <m:t>,      0&lt;</m:t>
                      </m:r>
                      <m:r>
                        <a:rPr kumimoji="1" lang="en-US" altLang="zh-TW" sz="1600" b="0" i="1" smtClean="0">
                          <a:latin typeface="Cambria Math" panose="02040503050406030204" pitchFamily="18" charset="0"/>
                          <a:ea typeface="Microsoft JhengHei" panose="020B0604030504040204" pitchFamily="34" charset="-120"/>
                        </a:rPr>
                        <m:t>𝛾</m:t>
                      </m:r>
                      <m:r>
                        <a:rPr kumimoji="1" lang="en-US" altLang="zh-TW" sz="1600" b="0" i="1" smtClean="0">
                          <a:latin typeface="Cambria Math" panose="02040503050406030204" pitchFamily="18" charset="0"/>
                          <a:ea typeface="Microsoft JhengHei" panose="020B0604030504040204" pitchFamily="34" charset="-120"/>
                        </a:rPr>
                        <m:t>&lt;1,  0&lt;</m:t>
                      </m:r>
                      <m:r>
                        <a:rPr kumimoji="1" lang="en-US" altLang="zh-TW" sz="1600" b="0" i="1" smtClean="0">
                          <a:latin typeface="Cambria Math" panose="02040503050406030204" pitchFamily="18" charset="0"/>
                          <a:ea typeface="Microsoft JhengHei" panose="020B0604030504040204" pitchFamily="34" charset="-120"/>
                        </a:rPr>
                        <m:t>𝛽</m:t>
                      </m:r>
                      <m:r>
                        <a:rPr kumimoji="1" lang="en-US" altLang="zh-TW" sz="1600" b="0" i="1" smtClean="0">
                          <a:latin typeface="Cambria Math" panose="02040503050406030204" pitchFamily="18" charset="0"/>
                          <a:ea typeface="Microsoft JhengHei" panose="020B0604030504040204" pitchFamily="34" charset="-120"/>
                        </a:rPr>
                        <m:t>&lt;1</m:t>
                      </m:r>
                    </m:oMath>
                  </m:oMathPara>
                </a14:m>
                <a:endParaRPr kumimoji="1" lang="en-US" altLang="zh-TW" sz="1600" dirty="0">
                  <a:latin typeface="Microsoft JhengHei" panose="020B0604030504040204" pitchFamily="34" charset="-120"/>
                  <a:ea typeface="Microsoft JhengHei" panose="020B0604030504040204" pitchFamily="34" charset="-120"/>
                </a:endParaRPr>
              </a:p>
              <a:p>
                <a:pPr marL="0" lvl="0" indent="0">
                  <a:buNone/>
                </a:pPr>
                <a:r>
                  <a:rPr lang="en-US" altLang="zh-TW" sz="1600" dirty="0">
                    <a:latin typeface="Microsoft JhengHei" panose="020B0604030504040204" pitchFamily="34" charset="-120"/>
                    <a:ea typeface="Microsoft JhengHei" panose="020B0604030504040204" pitchFamily="34" charset="-120"/>
                  </a:rPr>
                  <a:t>W : </a:t>
                </a:r>
                <a:r>
                  <a:rPr lang="zh-TW" altLang="zh-TW" sz="1600" dirty="0">
                    <a:latin typeface="Microsoft JhengHei" panose="020B0604030504040204" pitchFamily="34" charset="-120"/>
                    <a:ea typeface="Microsoft JhengHei" panose="020B0604030504040204" pitchFamily="34" charset="-120"/>
                  </a:rPr>
                  <a:t>員工當下財富</a:t>
                </a:r>
                <a:r>
                  <a:rPr lang="en-US" altLang="zh-TW" sz="1600" dirty="0">
                    <a:latin typeface="Microsoft JhengHei" panose="020B0604030504040204" pitchFamily="34" charset="-120"/>
                    <a:ea typeface="Microsoft JhengHei" panose="020B0604030504040204" pitchFamily="34" charset="-120"/>
                  </a:rPr>
                  <a:t> (</a:t>
                </a:r>
                <a:r>
                  <a:rPr lang="zh-TW" altLang="zh-TW" sz="1600" dirty="0">
                    <a:latin typeface="Microsoft JhengHei" panose="020B0604030504040204" pitchFamily="34" charset="-120"/>
                    <a:ea typeface="Microsoft JhengHei" panose="020B0604030504040204" pitchFamily="34" charset="-120"/>
                  </a:rPr>
                  <a:t>薪水與</a:t>
                </a:r>
                <a:r>
                  <a:rPr lang="en-US" altLang="zh-TW" sz="1600" dirty="0">
                    <a:latin typeface="Microsoft JhengHei" panose="020B0604030504040204" pitchFamily="34" charset="-120"/>
                    <a:ea typeface="Microsoft JhengHei" panose="020B0604030504040204" pitchFamily="34" charset="-120"/>
                  </a:rPr>
                  <a:t>ESO</a:t>
                </a:r>
                <a:r>
                  <a:rPr lang="zh-TW" altLang="zh-TW" sz="1600" dirty="0">
                    <a:latin typeface="Microsoft JhengHei" panose="020B0604030504040204" pitchFamily="34" charset="-120"/>
                    <a:ea typeface="Microsoft JhengHei" panose="020B0604030504040204" pitchFamily="34" charset="-120"/>
                  </a:rPr>
                  <a:t>履約獲利總和，再課稅</a:t>
                </a:r>
                <a:r>
                  <a:rPr lang="en-US" altLang="zh-TW" sz="1600" dirty="0">
                    <a:latin typeface="Microsoft JhengHei" panose="020B0604030504040204" pitchFamily="34" charset="-120"/>
                    <a:ea typeface="Microsoft JhengHei" panose="020B0604030504040204" pitchFamily="34" charset="-120"/>
                  </a:rPr>
                  <a:t>)</a:t>
                </a:r>
                <a:endParaRPr lang="zh-TW" altLang="zh-TW" sz="1600" dirty="0">
                  <a:latin typeface="Microsoft JhengHei" panose="020B0604030504040204" pitchFamily="34" charset="-120"/>
                  <a:ea typeface="Microsoft JhengHei" panose="020B0604030504040204" pitchFamily="34" charset="-120"/>
                </a:endParaRPr>
              </a:p>
              <a:p>
                <a:pPr marL="0" lvl="0" indent="0">
                  <a:buNone/>
                </a:pPr>
                <a14:m>
                  <m:oMath xmlns:m="http://schemas.openxmlformats.org/officeDocument/2006/math">
                    <m:r>
                      <m:rPr>
                        <m:sty m:val="p"/>
                      </m:rPr>
                      <a:rPr lang="el-GR" altLang="zh-TW" sz="1600" i="1" smtClean="0">
                        <a:latin typeface="Cambria Math" panose="02040503050406030204" pitchFamily="18" charset="0"/>
                      </a:rPr>
                      <m:t>Β</m:t>
                    </m:r>
                  </m:oMath>
                </a14:m>
                <a:r>
                  <a:rPr lang="en-US" altLang="zh-TW" sz="1600" dirty="0">
                    <a:latin typeface="Microsoft JhengHei" panose="020B0604030504040204" pitchFamily="34" charset="-120"/>
                    <a:ea typeface="Microsoft JhengHei" panose="020B0604030504040204" pitchFamily="34" charset="-120"/>
                  </a:rPr>
                  <a:t> : </a:t>
                </a:r>
                <a:r>
                  <a:rPr lang="zh-TW" altLang="zh-TW" sz="1600" dirty="0">
                    <a:latin typeface="Microsoft JhengHei" panose="020B0604030504040204" pitchFamily="34" charset="-120"/>
                    <a:ea typeface="Microsoft JhengHei" panose="020B0604030504040204" pitchFamily="34" charset="-120"/>
                  </a:rPr>
                  <a:t>效用折現因子，表示員工的時間偏好率</a:t>
                </a:r>
                <a:endParaRPr lang="en-US" altLang="zh-TW" sz="1600" dirty="0">
                  <a:latin typeface="Microsoft JhengHei" panose="020B0604030504040204" pitchFamily="34" charset="-120"/>
                  <a:ea typeface="Microsoft JhengHei" panose="020B0604030504040204" pitchFamily="34" charset="-120"/>
                </a:endParaRPr>
              </a:p>
              <a:p>
                <a:pPr marL="0" lvl="0" indent="0">
                  <a:buNone/>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r>
                  <a:rPr kumimoji="1" lang="zh-TW" altLang="en-US" sz="1600" dirty="0">
                    <a:latin typeface="Microsoft JhengHei" panose="020B0604030504040204" pitchFamily="34" charset="-120"/>
                    <a:ea typeface="Microsoft JhengHei" panose="020B0604030504040204" pitchFamily="34" charset="-120"/>
                  </a:rPr>
                  <a:t>在 </a:t>
                </a:r>
                <a:r>
                  <a:rPr kumimoji="1" lang="en-US" altLang="zh-TW" sz="1600" dirty="0">
                    <a:latin typeface="Microsoft JhengHei" panose="020B0604030504040204" pitchFamily="34" charset="-120"/>
                    <a:ea typeface="Microsoft JhengHei" panose="020B0604030504040204" pitchFamily="34" charset="-120"/>
                  </a:rPr>
                  <a:t>RDEU </a:t>
                </a:r>
                <a:r>
                  <a:rPr kumimoji="1" lang="zh-TW" altLang="en-US" sz="1600" dirty="0">
                    <a:latin typeface="Microsoft JhengHei" panose="020B0604030504040204" pitchFamily="34" charset="-120"/>
                    <a:ea typeface="Microsoft JhengHei" panose="020B0604030504040204" pitchFamily="34" charset="-120"/>
                  </a:rPr>
                  <a:t>模型中，針對員工的可能性效應、確定性效應等主觀機率效果，加入機率加權函數</a:t>
                </a:r>
                <a:r>
                  <a:rPr kumimoji="1" lang="en-US" altLang="zh-TW" sz="1600" dirty="0">
                    <a:latin typeface="Microsoft JhengHei" panose="020B0604030504040204" pitchFamily="34" charset="-120"/>
                    <a:ea typeface="Microsoft JhengHei" panose="020B0604030504040204" pitchFamily="34" charset="-120"/>
                  </a:rPr>
                  <a:t> w(F(x)) </a:t>
                </a:r>
                <a:r>
                  <a:rPr kumimoji="1" lang="zh-TW" altLang="en-US" sz="1600" dirty="0">
                    <a:latin typeface="Microsoft JhengHei" panose="020B0604030504040204" pitchFamily="34" charset="-120"/>
                    <a:ea typeface="Microsoft JhengHei" panose="020B0604030504040204" pitchFamily="34" charset="-120"/>
                  </a:rPr>
                  <a:t>的調整 </a:t>
                </a:r>
                <a:r>
                  <a:rPr kumimoji="1" lang="en-US" altLang="zh-TW" sz="1600" dirty="0">
                    <a:latin typeface="Microsoft JhengHei" panose="020B0604030504040204" pitchFamily="34" charset="-120"/>
                    <a:ea typeface="Microsoft JhengHei" panose="020B0604030504040204" pitchFamily="34" charset="-120"/>
                  </a:rPr>
                  <a:t>:</a:t>
                </a:r>
              </a:p>
              <a:p>
                <a:pPr marL="0" indent="0">
                  <a:lnSpc>
                    <a:spcPct val="150000"/>
                  </a:lnSpc>
                  <a:buNone/>
                </a:pPr>
                <a14:m>
                  <m:oMathPara xmlns:m="http://schemas.openxmlformats.org/officeDocument/2006/math">
                    <m:oMathParaPr>
                      <m:jc m:val="centerGroup"/>
                    </m:oMathParaPr>
                    <m:oMath xmlns:m="http://schemas.openxmlformats.org/officeDocument/2006/math">
                      <m:r>
                        <a:rPr lang="en-US" altLang="zh-TW" sz="1600" i="1">
                          <a:latin typeface="Cambria Math" panose="02040503050406030204" pitchFamily="18" charset="0"/>
                        </a:rPr>
                        <m:t>𝑤</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𝐹</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𝑥</m:t>
                              </m:r>
                            </m:e>
                          </m:d>
                        </m:e>
                      </m:d>
                      <m:r>
                        <a:rPr lang="en-US" altLang="zh-TW" sz="1600" i="1">
                          <a:latin typeface="Cambria Math" panose="02040503050406030204" pitchFamily="18" charset="0"/>
                        </a:rPr>
                        <m:t> :=</m:t>
                      </m:r>
                      <m:f>
                        <m:fPr>
                          <m:ctrlPr>
                            <a:rPr lang="zh-TW" altLang="zh-TW" sz="1600" i="1">
                              <a:latin typeface="Cambria Math" panose="02040503050406030204" pitchFamily="18" charset="0"/>
                            </a:rPr>
                          </m:ctrlPr>
                        </m:fPr>
                        <m:num>
                          <m:sSup>
                            <m:sSupPr>
                              <m:ctrlPr>
                                <a:rPr lang="zh-TW" altLang="zh-TW" sz="1600" i="1">
                                  <a:latin typeface="Cambria Math" panose="02040503050406030204" pitchFamily="18" charset="0"/>
                                </a:rPr>
                              </m:ctrlPr>
                            </m:sSupPr>
                            <m:e>
                              <m:d>
                                <m:dPr>
                                  <m:ctrlPr>
                                    <a:rPr lang="zh-TW" altLang="zh-TW" sz="1600" i="1">
                                      <a:latin typeface="Cambria Math" panose="02040503050406030204" pitchFamily="18" charset="0"/>
                                    </a:rPr>
                                  </m:ctrlPr>
                                </m:dPr>
                                <m:e>
                                  <m:r>
                                    <a:rPr lang="en-US" altLang="zh-TW" sz="1600" i="1">
                                      <a:latin typeface="Cambria Math" panose="02040503050406030204" pitchFamily="18" charset="0"/>
                                    </a:rPr>
                                    <m:t>1−</m:t>
                                  </m:r>
                                  <m:r>
                                    <a:rPr lang="en-US" altLang="zh-TW" sz="1600" i="1">
                                      <a:latin typeface="Cambria Math" panose="02040503050406030204" pitchFamily="18" charset="0"/>
                                    </a:rPr>
                                    <m:t>𝐹</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𝑥</m:t>
                                      </m:r>
                                    </m:e>
                                  </m:d>
                                </m:e>
                              </m:d>
                            </m:e>
                            <m:sup>
                              <m:r>
                                <a:rPr lang="en-US" altLang="zh-TW" sz="1600" i="1">
                                  <a:latin typeface="Cambria Math" panose="02040503050406030204" pitchFamily="18" charset="0"/>
                                </a:rPr>
                                <m:t>𝜃</m:t>
                              </m:r>
                            </m:sup>
                          </m:sSup>
                        </m:num>
                        <m:den>
                          <m:sSup>
                            <m:sSupPr>
                              <m:ctrlPr>
                                <a:rPr lang="zh-TW" altLang="zh-TW" sz="1600" i="1">
                                  <a:latin typeface="Cambria Math" panose="02040503050406030204" pitchFamily="18" charset="0"/>
                                </a:rPr>
                              </m:ctrlPr>
                            </m:sSupPr>
                            <m:e>
                              <m:d>
                                <m:dPr>
                                  <m:ctrlPr>
                                    <a:rPr lang="zh-TW" altLang="zh-TW" sz="1600" i="1">
                                      <a:latin typeface="Cambria Math" panose="02040503050406030204" pitchFamily="18" charset="0"/>
                                    </a:rPr>
                                  </m:ctrlPr>
                                </m:dPr>
                                <m:e>
                                  <m:sSup>
                                    <m:sSupPr>
                                      <m:ctrlPr>
                                        <a:rPr lang="zh-TW" altLang="zh-TW" sz="1600" i="1">
                                          <a:latin typeface="Cambria Math" panose="02040503050406030204" pitchFamily="18" charset="0"/>
                                        </a:rPr>
                                      </m:ctrlPr>
                                    </m:sSupPr>
                                    <m:e>
                                      <m:d>
                                        <m:dPr>
                                          <m:ctrlPr>
                                            <a:rPr lang="zh-TW" altLang="zh-TW" sz="1600" i="1">
                                              <a:latin typeface="Cambria Math" panose="02040503050406030204" pitchFamily="18" charset="0"/>
                                            </a:rPr>
                                          </m:ctrlPr>
                                        </m:dPr>
                                        <m:e>
                                          <m:r>
                                            <a:rPr lang="en-US" altLang="zh-TW" sz="1600" i="1">
                                              <a:latin typeface="Cambria Math" panose="02040503050406030204" pitchFamily="18" charset="0"/>
                                            </a:rPr>
                                            <m:t>1−</m:t>
                                          </m:r>
                                          <m:r>
                                            <a:rPr lang="en-US" altLang="zh-TW" sz="1600" i="1">
                                              <a:latin typeface="Cambria Math" panose="02040503050406030204" pitchFamily="18" charset="0"/>
                                            </a:rPr>
                                            <m:t>𝐹</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𝑥</m:t>
                                              </m:r>
                                            </m:e>
                                          </m:d>
                                        </m:e>
                                      </m:d>
                                    </m:e>
                                    <m:sup>
                                      <m:r>
                                        <a:rPr lang="en-US" altLang="zh-TW" sz="1600" i="1">
                                          <a:latin typeface="Cambria Math" panose="02040503050406030204" pitchFamily="18" charset="0"/>
                                        </a:rPr>
                                        <m:t>𝜃</m:t>
                                      </m:r>
                                    </m:sup>
                                  </m:sSup>
                                  <m:r>
                                    <a:rPr lang="en-US" altLang="zh-TW" sz="1600" i="1">
                                      <a:latin typeface="Cambria Math" panose="02040503050406030204" pitchFamily="18" charset="0"/>
                                    </a:rPr>
                                    <m:t>+</m:t>
                                  </m:r>
                                  <m:sSup>
                                    <m:sSupPr>
                                      <m:ctrlPr>
                                        <a:rPr lang="zh-TW" altLang="zh-TW" sz="1600" i="1">
                                          <a:latin typeface="Cambria Math" panose="02040503050406030204" pitchFamily="18" charset="0"/>
                                        </a:rPr>
                                      </m:ctrlPr>
                                    </m:sSupPr>
                                    <m:e>
                                      <m:r>
                                        <a:rPr lang="en-US" altLang="zh-TW" sz="1600" i="1">
                                          <a:latin typeface="Cambria Math" panose="02040503050406030204" pitchFamily="18" charset="0"/>
                                        </a:rPr>
                                        <m:t>𝐹</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𝑥</m:t>
                                          </m:r>
                                        </m:e>
                                      </m:d>
                                    </m:e>
                                    <m:sup>
                                      <m:r>
                                        <a:rPr lang="en-US" altLang="zh-TW" sz="1600" i="1">
                                          <a:latin typeface="Cambria Math" panose="02040503050406030204" pitchFamily="18" charset="0"/>
                                        </a:rPr>
                                        <m:t>𝜃</m:t>
                                      </m:r>
                                    </m:sup>
                                  </m:sSup>
                                </m:e>
                              </m:d>
                            </m:e>
                            <m:sup>
                              <m:f>
                                <m:fPr>
                                  <m:ctrlPr>
                                    <a:rPr lang="zh-TW" altLang="zh-TW" sz="1600" i="1">
                                      <a:latin typeface="Cambria Math" panose="02040503050406030204" pitchFamily="18" charset="0"/>
                                    </a:rPr>
                                  </m:ctrlPr>
                                </m:fPr>
                                <m:num>
                                  <m:r>
                                    <a:rPr lang="en-US" altLang="zh-TW" sz="1600" i="1">
                                      <a:latin typeface="Cambria Math" panose="02040503050406030204" pitchFamily="18" charset="0"/>
                                    </a:rPr>
                                    <m:t>1</m:t>
                                  </m:r>
                                </m:num>
                                <m:den>
                                  <m:r>
                                    <a:rPr lang="en-US" altLang="zh-TW" sz="1600" i="1">
                                      <a:latin typeface="Cambria Math" panose="02040503050406030204" pitchFamily="18" charset="0"/>
                                    </a:rPr>
                                    <m:t>𝜃</m:t>
                                  </m:r>
                                </m:den>
                              </m:f>
                            </m:sup>
                          </m:sSup>
                        </m:den>
                      </m:f>
                      <m:r>
                        <a:rPr lang="en-US" altLang="zh-TW" sz="1600">
                          <a:latin typeface="Cambria Math" panose="02040503050406030204" pitchFamily="18" charset="0"/>
                        </a:rPr>
                        <m:t>  ,  0.28&lt;</m:t>
                      </m:r>
                      <m:r>
                        <m:rPr>
                          <m:sty m:val="p"/>
                        </m:rPr>
                        <a:rPr lang="en-US" altLang="zh-TW" sz="1600">
                          <a:latin typeface="Cambria Math" panose="02040503050406030204" pitchFamily="18" charset="0"/>
                        </a:rPr>
                        <m:t>θ</m:t>
                      </m:r>
                      <m:r>
                        <a:rPr lang="en-US" altLang="zh-TW" sz="1600">
                          <a:latin typeface="Cambria Math" panose="02040503050406030204" pitchFamily="18" charset="0"/>
                        </a:rPr>
                        <m:t>≤1</m:t>
                      </m:r>
                    </m:oMath>
                  </m:oMathPara>
                </a14:m>
                <a:endParaRPr lang="zh-TW" altLang="zh-TW" sz="1600" dirty="0">
                  <a:latin typeface="Microsoft JhengHei" panose="020B0604030504040204" pitchFamily="34" charset="-120"/>
                  <a:ea typeface="Microsoft JhengHei" panose="020B0604030504040204" pitchFamily="34" charset="-120"/>
                </a:endParaRPr>
              </a:p>
              <a:p>
                <a:pPr marL="0" lvl="0" indent="0">
                  <a:buNone/>
                </a:pPr>
                <a14:m>
                  <m:oMath xmlns:m="http://schemas.openxmlformats.org/officeDocument/2006/math">
                    <m:r>
                      <m:rPr>
                        <m:sty m:val="p"/>
                      </m:rPr>
                      <a:rPr lang="en-US" altLang="zh-TW" sz="1600">
                        <a:latin typeface="Cambria Math" panose="02040503050406030204" pitchFamily="18" charset="0"/>
                      </a:rPr>
                      <m:t>F</m:t>
                    </m:r>
                    <m:d>
                      <m:dPr>
                        <m:ctrlPr>
                          <a:rPr lang="zh-TW" altLang="zh-TW" sz="1600" i="1">
                            <a:latin typeface="Cambria Math" panose="02040503050406030204" pitchFamily="18" charset="0"/>
                          </a:rPr>
                        </m:ctrlPr>
                      </m:dPr>
                      <m:e>
                        <m:r>
                          <m:rPr>
                            <m:sty m:val="p"/>
                          </m:rPr>
                          <a:rPr lang="en-US" altLang="zh-TW" sz="1600">
                            <a:latin typeface="Cambria Math" panose="02040503050406030204" pitchFamily="18" charset="0"/>
                          </a:rPr>
                          <m:t>x</m:t>
                        </m:r>
                      </m:e>
                    </m:d>
                  </m:oMath>
                </a14:m>
                <a:r>
                  <a:rPr lang="en-US" altLang="zh-TW" sz="1600" dirty="0">
                    <a:latin typeface="Microsoft JhengHei" panose="020B0604030504040204" pitchFamily="34" charset="-120"/>
                    <a:ea typeface="Microsoft JhengHei" panose="020B0604030504040204" pitchFamily="34" charset="-120"/>
                  </a:rPr>
                  <a:t> : </a:t>
                </a:r>
                <a:r>
                  <a:rPr lang="zh-TW" altLang="zh-TW" sz="1600" dirty="0">
                    <a:latin typeface="Microsoft JhengHei" panose="020B0604030504040204" pitchFamily="34" charset="-120"/>
                    <a:ea typeface="Microsoft JhengHei" panose="020B0604030504040204" pitchFamily="34" charset="-120"/>
                  </a:rPr>
                  <a:t>為隨機變數</a:t>
                </a:r>
                <a:r>
                  <a:rPr lang="en-US" altLang="zh-TW" sz="1600" dirty="0">
                    <a:latin typeface="Microsoft JhengHei" panose="020B0604030504040204" pitchFamily="34" charset="-120"/>
                    <a:ea typeface="Microsoft JhengHei" panose="020B0604030504040204" pitchFamily="34" charset="-120"/>
                  </a:rPr>
                  <a:t>x</a:t>
                </a:r>
                <a:r>
                  <a:rPr lang="zh-TW" altLang="zh-TW" sz="1600" dirty="0">
                    <a:latin typeface="Microsoft JhengHei" panose="020B0604030504040204" pitchFamily="34" charset="-120"/>
                    <a:ea typeface="Microsoft JhengHei" panose="020B0604030504040204" pitchFamily="34" charset="-120"/>
                  </a:rPr>
                  <a:t>的累積分佈函數</a:t>
                </a:r>
              </a:p>
              <a:p>
                <a:pPr marL="0" lvl="0" indent="0">
                  <a:buNone/>
                </a:pPr>
                <a14:m>
                  <m:oMath xmlns:m="http://schemas.openxmlformats.org/officeDocument/2006/math">
                    <m:r>
                      <m:rPr>
                        <m:sty m:val="p"/>
                      </m:rPr>
                      <a:rPr lang="en-US" altLang="zh-TW" sz="1600" smtClean="0">
                        <a:latin typeface="Cambria Math" panose="02040503050406030204" pitchFamily="18" charset="0"/>
                      </a:rPr>
                      <m:t>θ</m:t>
                    </m:r>
                  </m:oMath>
                </a14:m>
                <a:r>
                  <a:rPr lang="en-US" altLang="zh-TW" sz="1600" dirty="0">
                    <a:latin typeface="Microsoft JhengHei" panose="020B0604030504040204" pitchFamily="34" charset="-120"/>
                    <a:ea typeface="Microsoft JhengHei" panose="020B0604030504040204" pitchFamily="34" charset="-120"/>
                  </a:rPr>
                  <a:t> : degree of probability weighting</a:t>
                </a:r>
                <a:r>
                  <a:rPr lang="zh-TW" altLang="zh-TW" sz="1600" dirty="0">
                    <a:latin typeface="Microsoft JhengHei" panose="020B0604030504040204" pitchFamily="34" charset="-120"/>
                    <a:ea typeface="Microsoft JhengHei" panose="020B0604030504040204" pitchFamily="34" charset="-120"/>
                  </a:rPr>
                  <a:t>，越接近</a:t>
                </a:r>
                <a:r>
                  <a:rPr lang="en-US" altLang="zh-TW" sz="1600" dirty="0">
                    <a:latin typeface="Microsoft JhengHei" panose="020B0604030504040204" pitchFamily="34" charset="-120"/>
                    <a:ea typeface="Microsoft JhengHei" panose="020B0604030504040204" pitchFamily="34" charset="-120"/>
                  </a:rPr>
                  <a:t>1</a:t>
                </a:r>
                <a:r>
                  <a:rPr lang="zh-TW" altLang="zh-TW" sz="1600" dirty="0">
                    <a:latin typeface="Microsoft JhengHei" panose="020B0604030504040204" pitchFamily="34" charset="-120"/>
                    <a:ea typeface="Microsoft JhengHei" panose="020B0604030504040204" pitchFamily="34" charset="-120"/>
                  </a:rPr>
                  <a:t>表示越沒有主客觀機率偏差</a:t>
                </a:r>
              </a:p>
              <a:p>
                <a:pPr marL="0" indent="0">
                  <a:lnSpc>
                    <a:spcPct val="150000"/>
                  </a:lnSpc>
                  <a:buNone/>
                </a:pPr>
                <a:r>
                  <a:rPr lang="zh-TW" altLang="zh-TW" sz="1600" dirty="0">
                    <a:latin typeface="Microsoft JhengHei" panose="020B0604030504040204" pitchFamily="34" charset="-120"/>
                    <a:ea typeface="Microsoft JhengHei" panose="020B0604030504040204" pitchFamily="34" charset="-120"/>
                  </a:rPr>
                  <a:t>本文以</a:t>
                </a:r>
                <a:r>
                  <a:rPr lang="en-US" altLang="zh-TW" sz="1600" dirty="0">
                    <a:latin typeface="Microsoft JhengHei" panose="020B0604030504040204" pitchFamily="34" charset="-120"/>
                    <a:ea typeface="Microsoft JhengHei" panose="020B0604030504040204" pitchFamily="34" charset="-120"/>
                  </a:rPr>
                  <a:t>RDEU</a:t>
                </a:r>
                <a:r>
                  <a:rPr lang="zh-TW" altLang="zh-TW" sz="1600" dirty="0">
                    <a:latin typeface="Microsoft JhengHei" panose="020B0604030504040204" pitchFamily="34" charset="-120"/>
                    <a:ea typeface="Microsoft JhengHei" panose="020B0604030504040204" pitchFamily="34" charset="-120"/>
                  </a:rPr>
                  <a:t>模型讓員工進行決策，效用函數仍為</a:t>
                </a:r>
                <a14:m>
                  <m:oMath xmlns:m="http://schemas.openxmlformats.org/officeDocument/2006/math">
                    <m:r>
                      <a:rPr lang="en-US" altLang="zh-TW" sz="1600" b="0" i="1">
                        <a:latin typeface="Cambria Math" panose="02040503050406030204" pitchFamily="18" charset="0"/>
                      </a:rPr>
                      <m:t>𝑈</m:t>
                    </m:r>
                    <m:r>
                      <a:rPr lang="en-US" altLang="zh-TW" sz="1600" b="0" i="1">
                        <a:latin typeface="Cambria Math" panose="02040503050406030204" pitchFamily="18" charset="0"/>
                      </a:rPr>
                      <m:t>(</m:t>
                    </m:r>
                    <m:r>
                      <a:rPr lang="en-US" altLang="zh-TW" sz="1600" b="0" i="1">
                        <a:latin typeface="Cambria Math" panose="02040503050406030204" pitchFamily="18" charset="0"/>
                      </a:rPr>
                      <m:t>𝑊</m:t>
                    </m:r>
                    <m:r>
                      <a:rPr lang="en-US" altLang="zh-TW" sz="1600" b="0" i="1">
                        <a:latin typeface="Cambria Math" panose="02040503050406030204" pitchFamily="18" charset="0"/>
                      </a:rPr>
                      <m:t>):=</m:t>
                    </m:r>
                    <m:sSup>
                      <m:sSupPr>
                        <m:ctrlPr>
                          <a:rPr lang="zh-TW" altLang="zh-TW" sz="1600" i="1">
                            <a:latin typeface="Cambria Math" panose="02040503050406030204" pitchFamily="18" charset="0"/>
                          </a:rPr>
                        </m:ctrlPr>
                      </m:sSupPr>
                      <m:e>
                        <m:r>
                          <a:rPr lang="en-US" altLang="zh-TW" sz="1600" b="0" i="1">
                            <a:latin typeface="Cambria Math" panose="02040503050406030204" pitchFamily="18" charset="0"/>
                          </a:rPr>
                          <m:t>𝑒</m:t>
                        </m:r>
                      </m:e>
                      <m:sup>
                        <m:r>
                          <a:rPr lang="en-US" altLang="zh-TW" sz="1600" b="0" i="1">
                            <a:latin typeface="Cambria Math" panose="02040503050406030204" pitchFamily="18" charset="0"/>
                          </a:rPr>
                          <m:t>−</m:t>
                        </m:r>
                        <m:r>
                          <a:rPr lang="en-US" altLang="zh-TW" sz="1600" b="0" i="1">
                            <a:latin typeface="Cambria Math" panose="02040503050406030204" pitchFamily="18" charset="0"/>
                          </a:rPr>
                          <m:t>𝛽</m:t>
                        </m:r>
                        <m:r>
                          <a:rPr lang="en-US" altLang="zh-TW" sz="1600" b="0" i="1">
                            <a:latin typeface="Cambria Math" panose="02040503050406030204" pitchFamily="18" charset="0"/>
                          </a:rPr>
                          <m:t>𝑡</m:t>
                        </m:r>
                      </m:sup>
                    </m:sSup>
                    <m:sSup>
                      <m:sSupPr>
                        <m:ctrlPr>
                          <a:rPr lang="zh-TW" altLang="zh-TW" sz="1600" i="1">
                            <a:latin typeface="Cambria Math" panose="02040503050406030204" pitchFamily="18" charset="0"/>
                          </a:rPr>
                        </m:ctrlPr>
                      </m:sSupPr>
                      <m:e>
                        <m:r>
                          <a:rPr lang="en-US" altLang="zh-TW" sz="1600" b="0" i="1">
                            <a:latin typeface="Cambria Math" panose="02040503050406030204" pitchFamily="18" charset="0"/>
                          </a:rPr>
                          <m:t>𝑊</m:t>
                        </m:r>
                      </m:e>
                      <m:sup>
                        <m:r>
                          <a:rPr lang="en-US" altLang="zh-TW" sz="1600" b="0" i="1">
                            <a:latin typeface="Cambria Math" panose="02040503050406030204" pitchFamily="18" charset="0"/>
                          </a:rPr>
                          <m:t>𝛾</m:t>
                        </m:r>
                      </m:sup>
                    </m:sSup>
                  </m:oMath>
                </a14:m>
                <a:r>
                  <a:rPr lang="zh-TW" altLang="zh-TW" sz="1600" dirty="0">
                    <a:latin typeface="Microsoft JhengHei" panose="020B0604030504040204" pitchFamily="34" charset="-120"/>
                    <a:ea typeface="Microsoft JhengHei" panose="020B0604030504040204" pitchFamily="34" charset="-120"/>
                  </a:rPr>
                  <a:t>，且加入機率加權函數</a:t>
                </a:r>
                <a:r>
                  <a:rPr lang="zh-TW" altLang="zh-TW" sz="1600" dirty="0">
                    <a:effectLst/>
                    <a:latin typeface="Microsoft JhengHei" panose="020B0604030504040204" pitchFamily="34" charset="-120"/>
                    <a:ea typeface="Microsoft JhengHei" panose="020B0604030504040204" pitchFamily="34" charset="-120"/>
                  </a:rPr>
                  <a:t> </a:t>
                </a: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pic>
        <p:nvPicPr>
          <p:cNvPr id="4" name="圖片 3">
            <a:extLst>
              <a:ext uri="{FF2B5EF4-FFF2-40B4-BE49-F238E27FC236}">
                <a16:creationId xmlns:a16="http://schemas.microsoft.com/office/drawing/2014/main" id="{BEE9B59F-7E5C-3C53-1566-5CCEAA4291AB}"/>
              </a:ext>
            </a:extLst>
          </p:cNvPr>
          <p:cNvPicPr>
            <a:picLocks noChangeAspect="1"/>
          </p:cNvPicPr>
          <p:nvPr/>
        </p:nvPicPr>
        <p:blipFill>
          <a:blip r:embed="rId3"/>
          <a:stretch>
            <a:fillRect/>
          </a:stretch>
        </p:blipFill>
        <p:spPr>
          <a:xfrm>
            <a:off x="9123784" y="3759373"/>
            <a:ext cx="2668580" cy="2194166"/>
          </a:xfrm>
          <a:prstGeom prst="rect">
            <a:avLst/>
          </a:prstGeom>
        </p:spPr>
      </p:pic>
    </p:spTree>
    <p:extLst>
      <p:ext uri="{BB962C8B-B14F-4D97-AF65-F5344CB8AC3E}">
        <p14:creationId xmlns:p14="http://schemas.microsoft.com/office/powerpoint/2010/main" val="913839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C444445-9752-B977-85E3-B4F6C7AC2CDF}"/>
              </a:ext>
            </a:extLst>
          </p:cNvPr>
          <p:cNvSpPr>
            <a:spLocks noGrp="1"/>
          </p:cNvSpPr>
          <p:nvPr>
            <p:ph type="title"/>
          </p:nvPr>
        </p:nvSpPr>
        <p:spPr>
          <a:xfrm>
            <a:off x="838200" y="2273438"/>
            <a:ext cx="10515600" cy="132556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p:spTree>
    <p:extLst>
      <p:ext uri="{BB962C8B-B14F-4D97-AF65-F5344CB8AC3E}">
        <p14:creationId xmlns:p14="http://schemas.microsoft.com/office/powerpoint/2010/main" val="1861521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a:lnSpc>
                    <a:spcPct val="150000"/>
                  </a:lnSpc>
                </a:pPr>
                <a:r>
                  <a:rPr kumimoji="1" lang="zh-TW" altLang="en-US" sz="1600" dirty="0">
                    <a:latin typeface="Microsoft JhengHei" panose="020B0604030504040204" pitchFamily="34" charset="-120"/>
                    <a:ea typeface="Microsoft JhengHei" panose="020B0604030504040204" pitchFamily="34" charset="-120"/>
                  </a:rPr>
                  <a:t>違約門檻</a:t>
                </a:r>
                <a:r>
                  <a:rPr kumimoji="1" lang="en-US" altLang="zh-TW" sz="1600" dirty="0">
                    <a:latin typeface="Microsoft JhengHei" panose="020B0604030504040204" pitchFamily="34" charset="-120"/>
                    <a:ea typeface="Microsoft JhengHei" panose="020B0604030504040204" pitchFamily="34" charset="-120"/>
                  </a:rPr>
                  <a:t> :</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在樹狀結構每一個節點設定違約門檻，觸碰即破產，股東權益歸零</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假設公司資產</a:t>
                </a:r>
                <a:r>
                  <a:rPr kumimoji="1" lang="en-US" altLang="zh-TW" sz="1600" dirty="0">
                    <a:latin typeface="Microsoft JhengHei" panose="020B0604030504040204" pitchFamily="34" charset="-120"/>
                    <a:ea typeface="Microsoft JhengHei" panose="020B0604030504040204" pitchFamily="34" charset="-120"/>
                  </a:rPr>
                  <a:t> V </a:t>
                </a:r>
                <a:r>
                  <a:rPr kumimoji="1" lang="zh-TW" altLang="en-US" sz="1600" dirty="0">
                    <a:latin typeface="Microsoft JhengHei" panose="020B0604030504040204" pitchFamily="34" charset="-120"/>
                    <a:ea typeface="Microsoft JhengHei" panose="020B0604030504040204" pitchFamily="34" charset="-120"/>
                  </a:rPr>
                  <a:t>符合對數常態分佈，</a:t>
                </a:r>
                <a:r>
                  <a:rPr lang="zh-TW" altLang="zh-TW" sz="1600" dirty="0">
                    <a:latin typeface="Microsoft JhengHei" panose="020B0604030504040204" pitchFamily="34" charset="-120"/>
                    <a:ea typeface="Microsoft JhengHei" panose="020B0604030504040204" pitchFamily="34" charset="-120"/>
                  </a:rPr>
                  <a:t>成長率為</a:t>
                </a:r>
                <a14:m>
                  <m:oMath xmlns:m="http://schemas.openxmlformats.org/officeDocument/2006/math">
                    <m:r>
                      <m:rPr>
                        <m:sty m:val="p"/>
                      </m:rPr>
                      <a:rPr lang="en-US" altLang="zh-TW" sz="1600">
                        <a:latin typeface="Cambria Math" panose="02040503050406030204" pitchFamily="18" charset="0"/>
                      </a:rPr>
                      <m:t>μ</m:t>
                    </m:r>
                  </m:oMath>
                </a14:m>
                <a:r>
                  <a:rPr lang="zh-TW" altLang="zh-TW" sz="1600" dirty="0">
                    <a:latin typeface="Microsoft JhengHei" panose="020B0604030504040204" pitchFamily="34" charset="-120"/>
                    <a:ea typeface="Microsoft JhengHei" panose="020B0604030504040204" pitchFamily="34" charset="-120"/>
                  </a:rPr>
                  <a:t>，波動度為</a:t>
                </a:r>
                <a14:m>
                  <m:oMath xmlns:m="http://schemas.openxmlformats.org/officeDocument/2006/math">
                    <m:r>
                      <m:rPr>
                        <m:sty m:val="p"/>
                      </m:rPr>
                      <a:rPr lang="en-US" altLang="zh-TW" sz="1600">
                        <a:latin typeface="Cambria Math" panose="02040503050406030204" pitchFamily="18" charset="0"/>
                      </a:rPr>
                      <m:t>σ</m:t>
                    </m:r>
                  </m:oMath>
                </a14:m>
                <a:r>
                  <a:rPr lang="zh-TW" altLang="zh-TW" sz="1600" dirty="0">
                    <a:latin typeface="Microsoft JhengHei" panose="020B0604030504040204" pitchFamily="34" charset="-120"/>
                    <a:ea typeface="Microsoft JhengHei" panose="020B0604030504040204" pitchFamily="34" charset="-120"/>
                  </a:rPr>
                  <a:t>。</a:t>
                </a: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𝑑𝑉</m:t>
                        </m:r>
                      </m:e>
                      <m:sub>
                        <m:r>
                          <a:rPr lang="en-US" altLang="zh-TW" sz="1600" i="1">
                            <a:latin typeface="Cambria Math" panose="02040503050406030204" pitchFamily="18" charset="0"/>
                          </a:rPr>
                          <m:t>𝑡</m:t>
                        </m:r>
                      </m:sub>
                    </m:sSub>
                    <m:r>
                      <a:rPr lang="en-US" altLang="zh-TW" sz="1600" i="1">
                        <a:latin typeface="Cambria Math" panose="02040503050406030204" pitchFamily="18" charset="0"/>
                      </a:rPr>
                      <m:t>=</m:t>
                    </m:r>
                    <m:r>
                      <a:rPr lang="en-US" altLang="zh-TW" sz="1600" i="1">
                        <a:latin typeface="Cambria Math" panose="02040503050406030204" pitchFamily="18" charset="0"/>
                      </a:rPr>
                      <m:t>𝜇</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𝑡</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r>
                      <a:rPr lang="en-US" altLang="zh-TW" sz="1600" i="1">
                        <a:latin typeface="Cambria Math" panose="02040503050406030204" pitchFamily="18" charset="0"/>
                      </a:rPr>
                      <m:t>𝜎</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t</m:t>
                        </m:r>
                      </m:sub>
                    </m:sSub>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𝑡</m:t>
                        </m:r>
                      </m:sub>
                    </m:sSub>
                    <m:r>
                      <a:rPr lang="en-US" altLang="zh-TW" sz="1600">
                        <a:latin typeface="Cambria Math" panose="02040503050406030204" pitchFamily="18" charset="0"/>
                      </a:rPr>
                      <m:t>,  </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𝑡</m:t>
                        </m:r>
                      </m:sub>
                    </m:sSub>
                    <m:r>
                      <a:rPr lang="zh-TW" altLang="zh-TW" sz="1600" i="1">
                        <a:latin typeface="Cambria Math" panose="02040503050406030204" pitchFamily="18" charset="0"/>
                      </a:rPr>
                      <m:t>為</m:t>
                    </m:r>
                    <m:r>
                      <a:rPr lang="en-US" altLang="zh-TW" sz="1600" i="1">
                        <a:latin typeface="Cambria Math" panose="02040503050406030204" pitchFamily="18" charset="0"/>
                      </a:rPr>
                      <m:t>𝐵𝑟𝑜𝑤𝑛𝑖𝑎𝑛</m:t>
                    </m:r>
                    <m:r>
                      <a:rPr lang="en-US" altLang="zh-TW" sz="1600" i="1">
                        <a:latin typeface="Cambria Math" panose="02040503050406030204" pitchFamily="18" charset="0"/>
                      </a:rPr>
                      <m:t> </m:t>
                    </m:r>
                    <m:r>
                      <a:rPr lang="en-US" altLang="zh-TW" sz="1600" i="1">
                        <a:latin typeface="Cambria Math" panose="02040503050406030204" pitchFamily="18" charset="0"/>
                      </a:rPr>
                      <m:t>𝑚𝑜𝑡𝑖𝑜𝑛</m:t>
                    </m:r>
                    <m:r>
                      <a:rPr lang="en-US" altLang="zh-TW" sz="1600" i="1">
                        <a:latin typeface="Cambria Math" panose="02040503050406030204" pitchFamily="18" charset="0"/>
                      </a:rPr>
                      <m:t> </m:t>
                    </m:r>
                    <m:r>
                      <a:rPr lang="en-US" altLang="zh-TW" sz="1600" i="1">
                        <a:latin typeface="Cambria Math" panose="02040503050406030204" pitchFamily="18" charset="0"/>
                      </a:rPr>
                      <m:t>𝑎𝑡</m:t>
                    </m:r>
                    <m:r>
                      <a:rPr lang="en-US" altLang="zh-TW" sz="1600" i="1">
                        <a:latin typeface="Cambria Math" panose="02040503050406030204" pitchFamily="18" charset="0"/>
                      </a:rPr>
                      <m:t> </m:t>
                    </m:r>
                    <m:r>
                      <a:rPr lang="en-US" altLang="zh-TW" sz="1600" i="1">
                        <a:latin typeface="Cambria Math" panose="02040503050406030204" pitchFamily="18" charset="0"/>
                      </a:rPr>
                      <m:t>𝑡𝑖𝑚𝑒</m:t>
                    </m:r>
                    <m:r>
                      <a:rPr lang="en-US" altLang="zh-TW" sz="1600" i="1">
                        <a:latin typeface="Cambria Math" panose="02040503050406030204" pitchFamily="18" charset="0"/>
                      </a:rPr>
                      <m:t> </m:t>
                    </m:r>
                    <m:r>
                      <a:rPr lang="en-US" altLang="zh-TW" sz="1600" i="1">
                        <a:latin typeface="Cambria Math" panose="02040503050406030204" pitchFamily="18" charset="0"/>
                      </a:rPr>
                      <m:t>𝑡</m:t>
                    </m:r>
                  </m:oMath>
                </a14:m>
                <a:br>
                  <a:rPr kumimoji="1"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在期初時，公司同時發行「票面利率</a:t>
                </a:r>
                <a:r>
                  <a:rPr lang="en-US" altLang="zh-TW" sz="1600" dirty="0">
                    <a:solidFill>
                      <a:srgbClr val="0070C0"/>
                    </a:solidFill>
                    <a:latin typeface="Microsoft JhengHei" panose="020B0604030504040204" pitchFamily="34" charset="-120"/>
                    <a:ea typeface="Microsoft JhengHei" panose="020B0604030504040204" pitchFamily="34" charset="-120"/>
                  </a:rPr>
                  <a:t>c%</a:t>
                </a:r>
                <a:r>
                  <a:rPr lang="zh-TW" altLang="zh-TW" sz="1600" dirty="0">
                    <a:latin typeface="Microsoft JhengHei" panose="020B0604030504040204" pitchFamily="34" charset="-120"/>
                    <a:ea typeface="Microsoft JhengHei" panose="020B0604030504040204" pitchFamily="34" charset="-120"/>
                  </a:rPr>
                  <a:t>，面額為公司到期日為</a:t>
                </a:r>
                <a:r>
                  <a:rPr lang="en-US" altLang="zh-TW" sz="1600" dirty="0">
                    <a:solidFill>
                      <a:srgbClr val="0070C0"/>
                    </a:solidFill>
                    <a:latin typeface="Microsoft JhengHei" panose="020B0604030504040204" pitchFamily="34" charset="-120"/>
                    <a:ea typeface="Microsoft JhengHei" panose="020B0604030504040204" pitchFamily="34" charset="-120"/>
                  </a:rPr>
                  <a:t>T</a:t>
                </a:r>
                <a:r>
                  <a:rPr lang="zh-TW" altLang="zh-TW" sz="1600" dirty="0">
                    <a:latin typeface="Microsoft JhengHei" panose="020B0604030504040204" pitchFamily="34" charset="-120"/>
                    <a:ea typeface="Microsoft JhengHei" panose="020B0604030504040204" pitchFamily="34" charset="-120"/>
                  </a:rPr>
                  <a:t>年，面額為</a:t>
                </a:r>
                <a14:m>
                  <m:oMath xmlns:m="http://schemas.openxmlformats.org/officeDocument/2006/math">
                    <m:r>
                      <m:rPr>
                        <m:sty m:val="p"/>
                      </m:rPr>
                      <a:rPr lang="en-US" altLang="zh-TW" sz="1600" smtClean="0">
                        <a:solidFill>
                          <a:srgbClr val="0070C0"/>
                        </a:solidFill>
                        <a:latin typeface="Cambria Math" panose="02040503050406030204" pitchFamily="18" charset="0"/>
                      </a:rPr>
                      <m:t>F</m:t>
                    </m:r>
                    <m:r>
                      <a:rPr lang="en-US" altLang="zh-TW" sz="1600">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a:rPr lang="en-US" altLang="zh-TW" sz="1600">
                            <a:latin typeface="Cambria Math" panose="02040503050406030204" pitchFamily="18" charset="0"/>
                          </a:rPr>
                          <m:t>0</m:t>
                        </m:r>
                      </m:sub>
                    </m:sSub>
                    <m:r>
                      <a:rPr lang="en-US" altLang="zh-TW" sz="1600">
                        <a:latin typeface="Cambria Math" panose="02040503050406030204" pitchFamily="18" charset="0"/>
                      </a:rPr>
                      <m:t>× </m:t>
                    </m:r>
                    <m:r>
                      <m:rPr>
                        <m:sty m:val="p"/>
                      </m:rPr>
                      <a:rPr lang="en-US" altLang="zh-TW" sz="1600">
                        <a:latin typeface="Cambria Math" panose="02040503050406030204" pitchFamily="18" charset="0"/>
                      </a:rPr>
                      <m:t>leverage</m:t>
                    </m:r>
                    <m:r>
                      <a:rPr lang="en-US" altLang="zh-TW" sz="1600">
                        <a:latin typeface="Cambria Math" panose="02040503050406030204" pitchFamily="18" charset="0"/>
                      </a:rPr>
                      <m:t> </m:t>
                    </m:r>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槓桿比例</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」的公司債、</a:t>
                </a:r>
                <a:r>
                  <a:rPr lang="en-US" altLang="zh-TW" sz="1600" dirty="0">
                    <a:solidFill>
                      <a:srgbClr val="0070C0"/>
                    </a:solidFill>
                    <a:latin typeface="Microsoft JhengHei" panose="020B0604030504040204" pitchFamily="34" charset="-120"/>
                    <a:ea typeface="Microsoft JhengHei" panose="020B0604030504040204" pitchFamily="34" charset="-120"/>
                  </a:rPr>
                  <a:t>N</a:t>
                </a:r>
                <a:r>
                  <a:rPr lang="zh-TW" altLang="zh-TW" sz="1600" dirty="0">
                    <a:latin typeface="Microsoft JhengHei" panose="020B0604030504040204" pitchFamily="34" charset="-120"/>
                    <a:ea typeface="Microsoft JhengHei" panose="020B0604030504040204" pitchFamily="34" charset="-120"/>
                  </a:rPr>
                  <a:t>張價平發行，同樣到期日為</a:t>
                </a:r>
                <a:r>
                  <a:rPr lang="en-US" altLang="zh-TW" sz="1600" dirty="0">
                    <a:solidFill>
                      <a:srgbClr val="0070C0"/>
                    </a:solidFill>
                    <a:latin typeface="Microsoft JhengHei" panose="020B0604030504040204" pitchFamily="34" charset="-120"/>
                    <a:ea typeface="Microsoft JhengHei" panose="020B0604030504040204" pitchFamily="34" charset="-120"/>
                  </a:rPr>
                  <a:t>T</a:t>
                </a:r>
                <a:r>
                  <a:rPr lang="zh-TW" altLang="zh-TW" sz="1600" dirty="0">
                    <a:latin typeface="Microsoft JhengHei" panose="020B0604030504040204" pitchFamily="34" charset="-120"/>
                    <a:ea typeface="Microsoft JhengHei" panose="020B0604030504040204" pitchFamily="34" charset="-120"/>
                  </a:rPr>
                  <a:t>年的員工認股選擇權、每一年發放的年薪</a:t>
                </a:r>
                <a:r>
                  <a:rPr lang="en-US" altLang="zh-TW" sz="1600" dirty="0">
                    <a:solidFill>
                      <a:srgbClr val="0070C0"/>
                    </a:solidFill>
                    <a:latin typeface="Microsoft JhengHei" panose="020B0604030504040204" pitchFamily="34" charset="-120"/>
                    <a:ea typeface="Microsoft JhengHei" panose="020B0604030504040204" pitchFamily="34" charset="-120"/>
                  </a:rPr>
                  <a:t>wage</a:t>
                </a:r>
                <a:r>
                  <a:rPr lang="zh-TW" altLang="zh-TW" sz="1600" dirty="0">
                    <a:latin typeface="Microsoft JhengHei" panose="020B0604030504040204" pitchFamily="34" charset="-120"/>
                    <a:ea typeface="Microsoft JhengHei" panose="020B0604030504040204" pitchFamily="34" charset="-120"/>
                  </a:rPr>
                  <a:t>，以及每年付出為</a:t>
                </a:r>
                <a:r>
                  <a:rPr lang="en-US" altLang="zh-TW" sz="1600" dirty="0">
                    <a:solidFill>
                      <a:srgbClr val="0070C0"/>
                    </a:solidFill>
                    <a:latin typeface="Microsoft JhengHei" panose="020B0604030504040204" pitchFamily="34" charset="-120"/>
                    <a:ea typeface="Microsoft JhengHei" panose="020B0604030504040204" pitchFamily="34" charset="-120"/>
                  </a:rPr>
                  <a:t>O</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流通在外股數</a:t>
                </a:r>
                <a:r>
                  <a:rPr lang="en-US" altLang="zh-TW" sz="1600" dirty="0">
                    <a:latin typeface="Microsoft JhengHei" panose="020B0604030504040204" pitchFamily="34" charset="-120"/>
                    <a:ea typeface="Microsoft JhengHei" panose="020B0604030504040204" pitchFamily="34" charset="-120"/>
                  </a:rPr>
                  <a:t>)</a:t>
                </a:r>
                <a14:m>
                  <m:oMath xmlns:m="http://schemas.openxmlformats.org/officeDocument/2006/math">
                    <m:r>
                      <a:rPr lang="en-US" altLang="zh-TW" sz="1600">
                        <a:latin typeface="Cambria Math" panose="02040503050406030204" pitchFamily="18" charset="0"/>
                      </a:rPr>
                      <m:t>× </m:t>
                    </m:r>
                  </m:oMath>
                </a14:m>
                <a:r>
                  <a:rPr lang="en-US" altLang="zh-TW" sz="1600" dirty="0" err="1">
                    <a:solidFill>
                      <a:srgbClr val="0070C0"/>
                    </a:solidFill>
                    <a:latin typeface="Microsoft JhengHei" panose="020B0604030504040204" pitchFamily="34" charset="-120"/>
                    <a:ea typeface="Microsoft JhengHei" panose="020B0604030504040204" pitchFamily="34" charset="-120"/>
                  </a:rPr>
                  <a:t>Div</a:t>
                </a:r>
                <a:r>
                  <a:rPr lang="zh-TW" altLang="zh-TW" sz="1600" dirty="0">
                    <a:latin typeface="Microsoft JhengHei" panose="020B0604030504040204" pitchFamily="34" charset="-120"/>
                    <a:ea typeface="Microsoft JhengHei" panose="020B0604030504040204" pitchFamily="34" charset="-120"/>
                  </a:rPr>
                  <a:t>的現金股利。</a:t>
                </a:r>
                <a:r>
                  <a:rPr lang="zh-TW" altLang="zh-TW" sz="1600" dirty="0">
                    <a:effectLst/>
                    <a:latin typeface="Microsoft JhengHei" panose="020B0604030504040204" pitchFamily="34" charset="-120"/>
                    <a:ea typeface="Microsoft JhengHei" panose="020B0604030504040204" pitchFamily="34" charset="-120"/>
                  </a:rPr>
                  <a:t> </a:t>
                </a:r>
                <a:br>
                  <a:rPr lang="en-US" altLang="zh-TW" sz="1600" dirty="0">
                    <a:effectLst/>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假設時間切</a:t>
                </a:r>
                <a:r>
                  <a:rPr lang="en-US" altLang="zh-TW" sz="1600" dirty="0">
                    <a:latin typeface="Microsoft JhengHei" panose="020B0604030504040204" pitchFamily="34" charset="-120"/>
                    <a:ea typeface="Microsoft JhengHei" panose="020B0604030504040204" pitchFamily="34" charset="-120"/>
                  </a:rPr>
                  <a:t>n</a:t>
                </a:r>
                <a:r>
                  <a:rPr lang="zh-TW" altLang="zh-TW" sz="1600" dirty="0">
                    <a:latin typeface="Microsoft JhengHei" panose="020B0604030504040204" pitchFamily="34" charset="-120"/>
                    <a:ea typeface="Microsoft JhengHei" panose="020B0604030504040204" pitchFamily="34" charset="-120"/>
                  </a:rPr>
                  <a:t>期，時間間隔為</a:t>
                </a:r>
                <a14:m>
                  <m:oMath xmlns:m="http://schemas.openxmlformats.org/officeDocument/2006/math">
                    <m:r>
                      <m:rPr>
                        <m:sty m:val="p"/>
                      </m:rPr>
                      <a:rPr lang="en-US" altLang="zh-TW" sz="1600">
                        <a:latin typeface="Cambria Math" panose="02040503050406030204" pitchFamily="18" charset="0"/>
                      </a:rPr>
                      <m:t>Δt</m:t>
                    </m:r>
                    <m:r>
                      <a:rPr lang="en-US" altLang="zh-TW" sz="1600">
                        <a:latin typeface="Cambria Math" panose="02040503050406030204" pitchFamily="18" charset="0"/>
                      </a:rPr>
                      <m:t>= </m:t>
                    </m:r>
                    <m:f>
                      <m:fPr>
                        <m:ctrlPr>
                          <a:rPr lang="zh-TW" altLang="zh-TW" sz="1600" i="1">
                            <a:latin typeface="Cambria Math" panose="02040503050406030204" pitchFamily="18" charset="0"/>
                          </a:rPr>
                        </m:ctrlPr>
                      </m:fPr>
                      <m:num>
                        <m:r>
                          <m:rPr>
                            <m:sty m:val="p"/>
                          </m:rPr>
                          <a:rPr lang="en-US" altLang="zh-TW" sz="1600">
                            <a:latin typeface="Cambria Math" panose="02040503050406030204" pitchFamily="18" charset="0"/>
                          </a:rPr>
                          <m:t>T</m:t>
                        </m:r>
                      </m:num>
                      <m:den>
                        <m:r>
                          <m:rPr>
                            <m:sty m:val="p"/>
                          </m:rPr>
                          <a:rPr lang="en-US" altLang="zh-TW" sz="1600">
                            <a:latin typeface="Cambria Math" panose="02040503050406030204" pitchFamily="18" charset="0"/>
                          </a:rPr>
                          <m:t>n</m:t>
                        </m:r>
                      </m:den>
                    </m:f>
                  </m:oMath>
                </a14:m>
                <a:r>
                  <a:rPr lang="en-US" altLang="zh-TW" sz="1600" dirty="0">
                    <a:latin typeface="Microsoft JhengHei" panose="020B0604030504040204" pitchFamily="34" charset="-120"/>
                    <a:ea typeface="Microsoft JhengHei" panose="020B0604030504040204" pitchFamily="34" charset="-120"/>
                  </a:rPr>
                  <a:t> </a:t>
                </a:r>
                <a:r>
                  <a:rPr lang="zh-TW" altLang="zh-TW" sz="1600" dirty="0">
                    <a:latin typeface="Microsoft JhengHei" panose="020B0604030504040204" pitchFamily="34" charset="-120"/>
                    <a:ea typeface="Microsoft JhengHei" panose="020B0604030504040204" pitchFamily="34" charset="-120"/>
                  </a:rPr>
                  <a:t>，則在到期日</a:t>
                </a:r>
                <a:r>
                  <a:rPr lang="en-US" altLang="zh-TW" sz="1600" dirty="0">
                    <a:latin typeface="Microsoft JhengHei" panose="020B0604030504040204" pitchFamily="34" charset="-120"/>
                    <a:ea typeface="Microsoft JhengHei" panose="020B0604030504040204" pitchFamily="34" charset="-120"/>
                  </a:rPr>
                  <a:t>t=T</a:t>
                </a:r>
                <a:r>
                  <a:rPr lang="zh-TW" altLang="zh-TW" sz="1600" dirty="0">
                    <a:latin typeface="Microsoft JhengHei" panose="020B0604030504040204" pitchFamily="34" charset="-120"/>
                    <a:ea typeface="Microsoft JhengHei" panose="020B0604030504040204" pitchFamily="34" charset="-120"/>
                  </a:rPr>
                  <a:t>時，違約門檻：</a:t>
                </a: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𝐷𝐵</m:t>
                        </m:r>
                      </m:e>
                      <m:sub>
                        <m:r>
                          <a:rPr lang="en-US" altLang="zh-TW" sz="1600" i="1">
                            <a:latin typeface="Cambria Math" panose="02040503050406030204" pitchFamily="18" charset="0"/>
                          </a:rPr>
                          <m:t>𝑇</m:t>
                        </m:r>
                      </m:sub>
                    </m:sSub>
                    <m:r>
                      <a:rPr lang="en-US" altLang="zh-TW" sz="1600" i="1">
                        <a:latin typeface="Cambria Math" panose="02040503050406030204" pitchFamily="18" charset="0"/>
                      </a:rPr>
                      <m:t>=</m:t>
                    </m:r>
                    <m:r>
                      <a:rPr lang="en-US" altLang="zh-TW" sz="1600" i="1">
                        <a:latin typeface="Cambria Math" panose="02040503050406030204" pitchFamily="18" charset="0"/>
                      </a:rPr>
                      <m:t>𝐹</m:t>
                    </m:r>
                    <m:r>
                      <a:rPr lang="en-US" altLang="zh-TW" sz="1600" i="1">
                        <a:latin typeface="Cambria Math" panose="02040503050406030204" pitchFamily="18" charset="0"/>
                      </a:rPr>
                      <m:t>+</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1−</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𝜏</m:t>
                            </m:r>
                          </m:e>
                          <m:sub>
                            <m:r>
                              <a:rPr lang="en-US" altLang="zh-TW" sz="1600" i="1">
                                <a:latin typeface="Cambria Math" panose="02040503050406030204" pitchFamily="18" charset="0"/>
                              </a:rPr>
                              <m:t>𝑐𝑜𝑟𝑝𝑜𝑟𝑎𝑡𝑒</m:t>
                            </m:r>
                          </m:sub>
                        </m:sSub>
                      </m:e>
                    </m:d>
                    <m:r>
                      <a:rPr lang="en-US" altLang="zh-TW" sz="1600" i="1">
                        <a:latin typeface="Cambria Math" panose="02040503050406030204" pitchFamily="18" charset="0"/>
                      </a:rPr>
                      <m:t>×</m:t>
                    </m:r>
                    <m:d>
                      <m:dPr>
                        <m:ctrlPr>
                          <a:rPr lang="en-US" altLang="zh-TW" sz="1600" i="1">
                            <a:latin typeface="Cambria Math" panose="02040503050406030204" pitchFamily="18" charset="0"/>
                          </a:rPr>
                        </m:ctrlPr>
                      </m:dPr>
                      <m:e>
                        <m:r>
                          <a:rPr lang="en-US" altLang="zh-TW" sz="1600" i="1">
                            <a:latin typeface="Cambria Math" panose="02040503050406030204" pitchFamily="18" charset="0"/>
                          </a:rPr>
                          <m:t>𝐹</m:t>
                        </m:r>
                        <m:r>
                          <a:rPr lang="en-US" altLang="zh-TW" sz="1600" i="1">
                            <a:latin typeface="Cambria Math" panose="02040503050406030204" pitchFamily="18" charset="0"/>
                          </a:rPr>
                          <m:t>×</m:t>
                        </m:r>
                        <m:r>
                          <a:rPr lang="en-US" altLang="zh-TW" sz="1600" i="1">
                            <a:latin typeface="Cambria Math" panose="02040503050406030204" pitchFamily="18" charset="0"/>
                          </a:rPr>
                          <m:t>𝑐</m:t>
                        </m:r>
                        <m:r>
                          <a:rPr lang="en-US" altLang="zh-TW" sz="1600" i="1">
                            <a:latin typeface="Cambria Math" panose="02040503050406030204" pitchFamily="18" charset="0"/>
                          </a:rPr>
                          <m:t>×</m:t>
                        </m:r>
                        <m:r>
                          <a:rPr lang="en-US" altLang="zh-TW" sz="1600" i="1">
                            <a:latin typeface="Cambria Math" panose="02040503050406030204" pitchFamily="18" charset="0"/>
                          </a:rPr>
                          <m:t>𝛥</m:t>
                        </m:r>
                        <m:r>
                          <a:rPr lang="en-US" altLang="zh-TW" sz="1600" i="1">
                            <a:latin typeface="Cambria Math" panose="02040503050406030204" pitchFamily="18" charset="0"/>
                          </a:rPr>
                          <m:t>𝑡</m:t>
                        </m:r>
                        <m:r>
                          <a:rPr lang="en-US" altLang="zh-TW" sz="1600" i="1">
                            <a:latin typeface="Cambria Math" panose="02040503050406030204" pitchFamily="18" charset="0"/>
                          </a:rPr>
                          <m:t>+</m:t>
                        </m:r>
                        <m:r>
                          <a:rPr lang="en-US" altLang="zh-TW" sz="1600" i="1">
                            <a:latin typeface="Cambria Math" panose="02040503050406030204" pitchFamily="18" charset="0"/>
                          </a:rPr>
                          <m:t>𝑤𝑎𝑔𝑒</m:t>
                        </m:r>
                        <m:r>
                          <a:rPr lang="en-US" altLang="zh-TW" sz="1600" i="1">
                            <a:latin typeface="Cambria Math" panose="02040503050406030204" pitchFamily="18" charset="0"/>
                          </a:rPr>
                          <m:t>×</m:t>
                        </m:r>
                        <m:r>
                          <a:rPr lang="en-US" altLang="zh-TW" sz="1600" i="1">
                            <a:latin typeface="Cambria Math" panose="02040503050406030204" pitchFamily="18" charset="0"/>
                          </a:rPr>
                          <m:t>𝛥</m:t>
                        </m:r>
                        <m:r>
                          <a:rPr lang="en-US" altLang="zh-TW" sz="1600" i="1">
                            <a:latin typeface="Cambria Math" panose="02040503050406030204" pitchFamily="18" charset="0"/>
                          </a:rPr>
                          <m:t>𝑡</m:t>
                        </m:r>
                        <m:r>
                          <a:rPr lang="en-US" altLang="zh-TW" sz="1600" i="1">
                            <a:latin typeface="Cambria Math" panose="02040503050406030204" pitchFamily="18" charset="0"/>
                          </a:rPr>
                          <m:t>+</m:t>
                        </m:r>
                        <m:r>
                          <a:rPr lang="en-US" altLang="zh-TW" sz="1600" i="1">
                            <a:latin typeface="Cambria Math" panose="02040503050406030204" pitchFamily="18" charset="0"/>
                          </a:rPr>
                          <m:t>𝐷𝑖𝑣</m:t>
                        </m:r>
                        <m:r>
                          <a:rPr lang="en-US" altLang="zh-TW" sz="1600" i="1">
                            <a:latin typeface="Cambria Math" panose="02040503050406030204" pitchFamily="18" charset="0"/>
                          </a:rPr>
                          <m:t>×</m:t>
                        </m:r>
                        <m:r>
                          <a:rPr lang="en-US" altLang="zh-TW" sz="1600" i="1">
                            <a:latin typeface="Cambria Math" panose="02040503050406030204" pitchFamily="18" charset="0"/>
                          </a:rPr>
                          <m:t>𝑂</m:t>
                        </m:r>
                      </m:e>
                    </m:d>
                  </m:oMath>
                </a14:m>
                <a:br>
                  <a:rPr lang="en-US" altLang="zh-TW" sz="1600" i="1" dirty="0"/>
                </a:br>
                <a:r>
                  <a:rPr lang="zh-TW" altLang="zh-TW" sz="1600" dirty="0">
                    <a:latin typeface="Microsoft JhengHei" panose="020B0604030504040204" pitchFamily="34" charset="-120"/>
                    <a:ea typeface="Microsoft JhengHei" panose="020B0604030504040204" pitchFamily="34" charset="-120"/>
                  </a:rPr>
                  <a:t>而到期日以前</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不含期初</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a:t>
                </a:r>
                <a:r>
                  <a:rPr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r>
                      <m:rPr>
                        <m:sty m:val="p"/>
                      </m:rPr>
                      <a:rPr lang="en-US" altLang="zh-TW" sz="1600">
                        <a:latin typeface="Cambria Math" panose="02040503050406030204" pitchFamily="18" charset="0"/>
                      </a:rPr>
                      <m:t>t</m:t>
                    </m:r>
                    <m:r>
                      <a:rPr lang="en-US" altLang="zh-TW" sz="1600">
                        <a:latin typeface="Cambria Math" panose="02040503050406030204" pitchFamily="18" charset="0"/>
                      </a:rPr>
                      <m:t>=</m:t>
                    </m:r>
                    <m:r>
                      <m:rPr>
                        <m:sty m:val="p"/>
                      </m:rPr>
                      <a:rPr lang="en-US" altLang="zh-TW" sz="1600">
                        <a:latin typeface="Cambria Math" panose="02040503050406030204" pitchFamily="18" charset="0"/>
                      </a:rPr>
                      <m:t>i</m:t>
                    </m:r>
                    <m:r>
                      <a:rPr lang="en-US" altLang="zh-TW" sz="1600">
                        <a:latin typeface="Cambria Math" panose="02040503050406030204" pitchFamily="18" charset="0"/>
                      </a:rPr>
                      <m:t>×</m:t>
                    </m:r>
                    <m:r>
                      <m:rPr>
                        <m:sty m:val="p"/>
                      </m:rPr>
                      <a:rPr lang="en-US" altLang="zh-TW" sz="1600">
                        <a:latin typeface="Cambria Math" panose="02040503050406030204" pitchFamily="18" charset="0"/>
                      </a:rPr>
                      <m:t>Δt</m:t>
                    </m:r>
                  </m:oMath>
                </a14:m>
                <a:r>
                  <a:rPr lang="en-US" altLang="zh-TW" sz="1600" dirty="0">
                    <a:latin typeface="Microsoft JhengHei" panose="020B0604030504040204" pitchFamily="34" charset="-120"/>
                    <a:ea typeface="Microsoft JhengHei" panose="020B0604030504040204" pitchFamily="34" charset="-120"/>
                  </a:rPr>
                  <a:t> , </a:t>
                </a:r>
                <a14:m>
                  <m:oMath xmlns:m="http://schemas.openxmlformats.org/officeDocument/2006/math">
                    <m:r>
                      <m:rPr>
                        <m:sty m:val="p"/>
                      </m:rPr>
                      <a:rPr lang="en-US" altLang="zh-TW" sz="1600">
                        <a:latin typeface="Cambria Math" panose="02040503050406030204" pitchFamily="18" charset="0"/>
                      </a:rPr>
                      <m:t>i</m:t>
                    </m:r>
                    <m:r>
                      <a:rPr lang="en-US" altLang="zh-TW" sz="1600">
                        <a:latin typeface="Cambria Math" panose="02040503050406030204" pitchFamily="18" charset="0"/>
                      </a:rPr>
                      <m:t>∈1,2,…,</m:t>
                    </m:r>
                    <m:r>
                      <m:rPr>
                        <m:sty m:val="p"/>
                      </m:rPr>
                      <a:rPr lang="en-US" altLang="zh-TW" sz="1600">
                        <a:latin typeface="Cambria Math" panose="02040503050406030204" pitchFamily="18" charset="0"/>
                      </a:rPr>
                      <m:t>n</m:t>
                    </m:r>
                    <m:r>
                      <a:rPr lang="en-US" altLang="zh-TW" sz="1600" i="1">
                        <a:latin typeface="Cambria Math" panose="02040503050406030204" pitchFamily="18" charset="0"/>
                      </a:rPr>
                      <m:t>−</m:t>
                    </m:r>
                    <m:r>
                      <a:rPr lang="en-US" altLang="zh-TW" sz="1600">
                        <a:latin typeface="Cambria Math" panose="02040503050406030204" pitchFamily="18" charset="0"/>
                      </a:rPr>
                      <m:t>1</m:t>
                    </m:r>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，違約門檻：</a:t>
                </a: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𝐷𝐵</m:t>
                        </m:r>
                      </m:e>
                      <m:sub>
                        <m:r>
                          <a:rPr lang="en-US" altLang="zh-TW" sz="1600" i="1">
                            <a:latin typeface="Cambria Math" panose="02040503050406030204" pitchFamily="18" charset="0"/>
                          </a:rPr>
                          <m:t>𝑡</m:t>
                        </m:r>
                      </m:sub>
                    </m:sSub>
                    <m:r>
                      <a:rPr lang="en-US" altLang="zh-TW" sz="1600" i="1">
                        <a:latin typeface="Cambria Math" panose="02040503050406030204" pitchFamily="18" charset="0"/>
                      </a:rPr>
                      <m:t>=</m:t>
                    </m:r>
                    <m:r>
                      <a:rPr lang="en-US" altLang="zh-TW" sz="1600" i="1">
                        <a:latin typeface="Cambria Math" panose="02040503050406030204" pitchFamily="18" charset="0"/>
                      </a:rPr>
                      <m:t>𝐷</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𝑡</m:t>
                        </m:r>
                        <m:r>
                          <a:rPr lang="en-US" altLang="zh-TW" sz="1600" i="1">
                            <a:latin typeface="Cambria Math" panose="02040503050406030204" pitchFamily="18" charset="0"/>
                          </a:rPr>
                          <m:t>+</m:t>
                        </m:r>
                        <m:r>
                          <m:rPr>
                            <m:sty m:val="p"/>
                          </m:rPr>
                          <a:rPr lang="en-US" altLang="zh-TW" sz="1600">
                            <a:latin typeface="Cambria Math" panose="02040503050406030204" pitchFamily="18" charset="0"/>
                          </a:rPr>
                          <m:t>Δ</m:t>
                        </m:r>
                        <m:r>
                          <a:rPr lang="en-US" altLang="zh-TW" sz="1600" i="1">
                            <a:latin typeface="Cambria Math" panose="02040503050406030204" pitchFamily="18" charset="0"/>
                          </a:rPr>
                          <m:t>𝑡</m:t>
                        </m:r>
                      </m:sub>
                    </m:sSub>
                    <m:sSup>
                      <m:sSupPr>
                        <m:ctrlPr>
                          <a:rPr lang="zh-TW" altLang="zh-TW" sz="1600" i="1">
                            <a:latin typeface="Cambria Math" panose="02040503050406030204" pitchFamily="18" charset="0"/>
                          </a:rPr>
                        </m:ctrlPr>
                      </m:sSupPr>
                      <m:e>
                        <m:r>
                          <a:rPr lang="en-US" altLang="zh-TW" sz="1600" i="1">
                            <a:latin typeface="Cambria Math" panose="02040503050406030204" pitchFamily="18" charset="0"/>
                          </a:rPr>
                          <m:t>𝑒</m:t>
                        </m:r>
                      </m:e>
                      <m:sup>
                        <m:r>
                          <a:rPr lang="en-US" altLang="zh-TW" sz="1600" i="1">
                            <a:latin typeface="Cambria Math" panose="02040503050406030204" pitchFamily="18" charset="0"/>
                          </a:rPr>
                          <m:t>−</m:t>
                        </m:r>
                        <m:r>
                          <a:rPr lang="en-US" altLang="zh-TW" sz="1600" i="1">
                            <a:latin typeface="Cambria Math" panose="02040503050406030204" pitchFamily="18" charset="0"/>
                          </a:rPr>
                          <m:t>𝑟</m:t>
                        </m:r>
                        <m:r>
                          <m:rPr>
                            <m:sty m:val="p"/>
                          </m:rPr>
                          <a:rPr lang="en-US" altLang="zh-TW" sz="1600">
                            <a:latin typeface="Cambria Math" panose="02040503050406030204" pitchFamily="18" charset="0"/>
                          </a:rPr>
                          <m:t>Δ</m:t>
                        </m:r>
                        <m:r>
                          <a:rPr lang="en-US" altLang="zh-TW" sz="1600" i="1">
                            <a:latin typeface="Cambria Math" panose="02040503050406030204" pitchFamily="18" charset="0"/>
                          </a:rPr>
                          <m:t>𝑡</m:t>
                        </m:r>
                      </m:sup>
                    </m:sSup>
                    <m:r>
                      <a:rPr lang="en-US" altLang="zh-TW" sz="1600" i="1">
                        <a:latin typeface="Cambria Math" panose="02040503050406030204" pitchFamily="18" charset="0"/>
                      </a:rPr>
                      <m:t>+</m:t>
                    </m:r>
                    <m:d>
                      <m:dPr>
                        <m:ctrlPr>
                          <a:rPr lang="zh-TW" altLang="zh-TW" sz="1600" i="1">
                            <a:latin typeface="Cambria Math" panose="02040503050406030204" pitchFamily="18" charset="0"/>
                          </a:rPr>
                        </m:ctrlPr>
                      </m:dPr>
                      <m:e>
                        <m:r>
                          <a:rPr lang="en-US" altLang="zh-TW" sz="1600" i="1">
                            <a:latin typeface="Cambria Math" panose="02040503050406030204" pitchFamily="18" charset="0"/>
                          </a:rPr>
                          <m:t>1−</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𝜏</m:t>
                            </m:r>
                          </m:e>
                          <m:sub>
                            <m:r>
                              <a:rPr lang="en-US" altLang="zh-TW" sz="1600" i="1">
                                <a:latin typeface="Cambria Math" panose="02040503050406030204" pitchFamily="18" charset="0"/>
                              </a:rPr>
                              <m:t>𝑐𝑜𝑟𝑝𝑜𝑟𝑎𝑡𝑒</m:t>
                            </m:r>
                          </m:sub>
                        </m:sSub>
                      </m:e>
                    </m:d>
                    <m:r>
                      <a:rPr lang="en-US" altLang="zh-TW" sz="1600" i="1">
                        <a:latin typeface="Cambria Math" panose="02040503050406030204" pitchFamily="18" charset="0"/>
                      </a:rPr>
                      <m:t>×(</m:t>
                    </m:r>
                    <m:r>
                      <a:rPr lang="en-US" altLang="zh-TW" sz="1600" i="1">
                        <a:latin typeface="Cambria Math" panose="02040503050406030204" pitchFamily="18" charset="0"/>
                      </a:rPr>
                      <m:t>𝐹</m:t>
                    </m:r>
                    <m:r>
                      <a:rPr lang="en-US" altLang="zh-TW" sz="1600" i="1">
                        <a:latin typeface="Cambria Math" panose="02040503050406030204" pitchFamily="18" charset="0"/>
                      </a:rPr>
                      <m:t>×</m:t>
                    </m:r>
                    <m:r>
                      <a:rPr lang="en-US" altLang="zh-TW" sz="1600" i="1">
                        <a:latin typeface="Cambria Math" panose="02040503050406030204" pitchFamily="18" charset="0"/>
                      </a:rPr>
                      <m:t>𝑐</m:t>
                    </m:r>
                    <m:r>
                      <a:rPr lang="en-US" altLang="zh-TW" sz="1600" i="1">
                        <a:latin typeface="Cambria Math" panose="02040503050406030204" pitchFamily="18" charset="0"/>
                      </a:rPr>
                      <m:t>×</m:t>
                    </m:r>
                    <m:r>
                      <a:rPr lang="en-US" altLang="zh-TW" sz="1600" i="1">
                        <a:latin typeface="Cambria Math" panose="02040503050406030204" pitchFamily="18" charset="0"/>
                      </a:rPr>
                      <m:t>𝛥</m:t>
                    </m:r>
                    <m:r>
                      <a:rPr lang="en-US" altLang="zh-TW" sz="1600" i="1">
                        <a:latin typeface="Cambria Math" panose="02040503050406030204" pitchFamily="18" charset="0"/>
                      </a:rPr>
                      <m:t>𝑡</m:t>
                    </m:r>
                    <m:r>
                      <a:rPr lang="en-US" altLang="zh-TW" sz="1600" i="1">
                        <a:latin typeface="Cambria Math" panose="02040503050406030204" pitchFamily="18" charset="0"/>
                      </a:rPr>
                      <m:t>+</m:t>
                    </m:r>
                    <m:r>
                      <a:rPr lang="en-US" altLang="zh-TW" sz="1600" i="1">
                        <a:latin typeface="Cambria Math" panose="02040503050406030204" pitchFamily="18" charset="0"/>
                      </a:rPr>
                      <m:t>𝑤𝑎𝑔𝑒</m:t>
                    </m:r>
                    <m:r>
                      <a:rPr lang="en-US" altLang="zh-TW" sz="1600" i="1">
                        <a:latin typeface="Cambria Math" panose="02040503050406030204" pitchFamily="18" charset="0"/>
                      </a:rPr>
                      <m:t>×</m:t>
                    </m:r>
                    <m:r>
                      <a:rPr lang="en-US" altLang="zh-TW" sz="1600" i="1">
                        <a:latin typeface="Cambria Math" panose="02040503050406030204" pitchFamily="18" charset="0"/>
                      </a:rPr>
                      <m:t>𝛥</m:t>
                    </m:r>
                    <m:r>
                      <a:rPr lang="en-US" altLang="zh-TW" sz="1600" i="1">
                        <a:latin typeface="Cambria Math" panose="02040503050406030204" pitchFamily="18" charset="0"/>
                      </a:rPr>
                      <m:t>𝑡</m:t>
                    </m:r>
                    <m:r>
                      <a:rPr lang="en-US" altLang="zh-TW" sz="1600" i="1">
                        <a:latin typeface="Cambria Math" panose="02040503050406030204" pitchFamily="18" charset="0"/>
                      </a:rPr>
                      <m:t>+</m:t>
                    </m:r>
                    <m:r>
                      <a:rPr lang="en-US" altLang="zh-TW" sz="1600" i="1">
                        <a:latin typeface="Cambria Math" panose="02040503050406030204" pitchFamily="18" charset="0"/>
                      </a:rPr>
                      <m:t>𝐷𝑖𝑣</m:t>
                    </m:r>
                    <m:r>
                      <a:rPr lang="en-US" altLang="zh-TW" sz="1600" i="1">
                        <a:latin typeface="Cambria Math" panose="02040503050406030204" pitchFamily="18" charset="0"/>
                      </a:rPr>
                      <m:t>×</m:t>
                    </m:r>
                    <m:r>
                      <a:rPr lang="en-US" altLang="zh-TW" sz="1600" i="1">
                        <a:latin typeface="Cambria Math" panose="02040503050406030204" pitchFamily="18" charset="0"/>
                      </a:rPr>
                      <m:t>𝑂</m:t>
                    </m:r>
                    <m:r>
                      <a:rPr lang="en-US" altLang="zh-TW" sz="1600" i="1">
                        <a:latin typeface="Cambria Math" panose="02040503050406030204" pitchFamily="18" charset="0"/>
                      </a:rPr>
                      <m:t>)</m:t>
                    </m:r>
                  </m:oMath>
                </a14:m>
                <a:endParaRPr lang="zh-TW" altLang="zh-TW" sz="1600" dirty="0">
                  <a:latin typeface="Microsoft JhengHei" panose="020B0604030504040204" pitchFamily="34" charset="-120"/>
                  <a:ea typeface="Microsoft JhengHei" panose="020B0604030504040204" pitchFamily="34" charset="-120"/>
                </a:endParaRPr>
              </a:p>
              <a:p>
                <a:pPr>
                  <a:lnSpc>
                    <a:spcPct val="150000"/>
                  </a:lnSpc>
                </a:pPr>
                <a:endParaRPr kumimoji="1" lang="en-US" altLang="zh-TW" sz="1600" dirty="0">
                  <a:latin typeface="Microsoft JhengHei" panose="020B0604030504040204" pitchFamily="34" charset="-120"/>
                  <a:ea typeface="Microsoft JhengHei" panose="020B0604030504040204" pitchFamily="34" charset="-120"/>
                </a:endParaRPr>
              </a:p>
              <a:p>
                <a:pPr marL="0" indent="0">
                  <a:lnSpc>
                    <a:spcPct val="150000"/>
                  </a:lnSpc>
                  <a:buNone/>
                </a:pPr>
                <a:endParaRPr kumimoji="1" lang="en-US" altLang="zh-TW" sz="18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109695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a:lnSpc>
                    <a:spcPct val="150000"/>
                  </a:lnSpc>
                </a:pPr>
                <a:r>
                  <a:rPr kumimoji="1" lang="zh-TW" altLang="en-US" sz="1600" dirty="0">
                    <a:latin typeface="Microsoft JhengHei" panose="020B0604030504040204" pitchFamily="34" charset="-120"/>
                    <a:ea typeface="Microsoft JhengHei" panose="020B0604030504040204" pitchFamily="34" charset="-120"/>
                  </a:rPr>
                  <a:t>三元樹</a:t>
                </a:r>
                <a:r>
                  <a:rPr kumimoji="1" lang="en-US" altLang="zh-TW" sz="1600" dirty="0">
                    <a:latin typeface="Microsoft JhengHei" panose="020B0604030504040204" pitchFamily="34" charset="-120"/>
                    <a:ea typeface="Microsoft JhengHei" panose="020B0604030504040204" pitchFamily="34" charset="-120"/>
                  </a:rPr>
                  <a:t> : </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透過 </a:t>
                </a:r>
                <a:r>
                  <a:rPr kumimoji="1" lang="en-US" altLang="zh-TW" sz="1600" dirty="0">
                    <a:latin typeface="Microsoft JhengHei" panose="020B0604030504040204" pitchFamily="34" charset="-120"/>
                    <a:ea typeface="Microsoft JhengHei" panose="020B0604030504040204" pitchFamily="34" charset="-120"/>
                  </a:rPr>
                  <a:t>BTT</a:t>
                </a:r>
                <a:r>
                  <a:rPr kumimoji="1" lang="zh-TW" altLang="en-US" sz="1600" dirty="0">
                    <a:latin typeface="Microsoft JhengHei" panose="020B0604030504040204" pitchFamily="34" charset="-120"/>
                    <a:ea typeface="Microsoft JhengHei" panose="020B0604030504040204" pitchFamily="34" charset="-120"/>
                  </a:rPr>
                  <a:t> 模型設定，從違約門檻上向上取點，同期資產樹的間距參數</a:t>
                </a:r>
                <a:r>
                  <a:rPr kumimoji="1"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r>
                      <a:rPr kumimoji="1" lang="en-US" altLang="zh-TW" sz="1600" b="0" i="1" dirty="0" smtClean="0">
                        <a:latin typeface="Cambria Math" panose="02040503050406030204" pitchFamily="18" charset="0"/>
                        <a:ea typeface="Microsoft JhengHei" panose="020B0604030504040204" pitchFamily="34" charset="-120"/>
                      </a:rPr>
                      <m:t>𝑢</m:t>
                    </m:r>
                    <m:r>
                      <a:rPr kumimoji="1" lang="en-US" altLang="zh-TW" sz="1600" b="0" i="1" dirty="0" smtClean="0">
                        <a:latin typeface="Cambria Math" panose="02040503050406030204" pitchFamily="18" charset="0"/>
                        <a:ea typeface="Microsoft JhengHei" panose="020B0604030504040204" pitchFamily="34" charset="-120"/>
                      </a:rPr>
                      <m:t>=</m:t>
                    </m:r>
                    <m:sSup>
                      <m:sSupPr>
                        <m:ctrlPr>
                          <a:rPr kumimoji="1" lang="en-US" altLang="zh-TW" sz="1600" b="0" i="1" dirty="0" smtClean="0">
                            <a:latin typeface="Cambria Math" panose="02040503050406030204" pitchFamily="18" charset="0"/>
                            <a:ea typeface="Microsoft JhengHei" panose="020B0604030504040204" pitchFamily="34" charset="-120"/>
                          </a:rPr>
                        </m:ctrlPr>
                      </m:sSupPr>
                      <m:e>
                        <m:r>
                          <a:rPr kumimoji="1" lang="en-US" altLang="zh-TW" sz="1600" b="0" i="1" dirty="0" smtClean="0">
                            <a:latin typeface="Cambria Math" panose="02040503050406030204" pitchFamily="18" charset="0"/>
                            <a:ea typeface="Microsoft JhengHei" panose="020B0604030504040204" pitchFamily="34" charset="-120"/>
                          </a:rPr>
                          <m:t>𝑒</m:t>
                        </m:r>
                      </m:e>
                      <m:sup>
                        <m:r>
                          <a:rPr kumimoji="1" lang="en-US" altLang="zh-TW" sz="1600" b="0" i="1" dirty="0" smtClean="0">
                            <a:latin typeface="Cambria Math" panose="02040503050406030204" pitchFamily="18" charset="0"/>
                            <a:ea typeface="Microsoft JhengHei" panose="020B0604030504040204" pitchFamily="34" charset="-120"/>
                          </a:rPr>
                          <m:t>𝜎</m:t>
                        </m:r>
                        <m:rad>
                          <m:radPr>
                            <m:degHide m:val="on"/>
                            <m:ctrlPr>
                              <a:rPr kumimoji="1" lang="en-US" altLang="zh-TW" sz="1600" b="0" i="1" dirty="0" smtClean="0">
                                <a:latin typeface="Cambria Math" panose="02040503050406030204" pitchFamily="18" charset="0"/>
                                <a:ea typeface="Microsoft JhengHei" panose="020B0604030504040204" pitchFamily="34" charset="-120"/>
                              </a:rPr>
                            </m:ctrlPr>
                          </m:radPr>
                          <m:deg/>
                          <m:e>
                            <m:r>
                              <m:rPr>
                                <m:sty m:val="p"/>
                              </m:rPr>
                              <a:rPr kumimoji="1" lang="en-US" altLang="zh-TW" sz="1600" b="0" i="0" dirty="0" smtClean="0">
                                <a:latin typeface="Cambria Math" panose="02040503050406030204" pitchFamily="18" charset="0"/>
                                <a:ea typeface="Microsoft JhengHei" panose="020B0604030504040204" pitchFamily="34" charset="-120"/>
                              </a:rPr>
                              <m:t>Δ</m:t>
                            </m:r>
                            <m:r>
                              <a:rPr kumimoji="1" lang="en-US" altLang="zh-TW" sz="1600" b="0" i="1" dirty="0" smtClean="0">
                                <a:latin typeface="Cambria Math" panose="02040503050406030204" pitchFamily="18" charset="0"/>
                                <a:ea typeface="Microsoft JhengHei" panose="020B0604030504040204" pitchFamily="34" charset="-120"/>
                              </a:rPr>
                              <m:t>𝑡</m:t>
                            </m:r>
                          </m:e>
                        </m:rad>
                      </m:sup>
                    </m:sSup>
                  </m:oMath>
                </a14:m>
                <a:r>
                  <a:rPr kumimoji="1" lang="en-US" altLang="zh-TW" sz="1600" dirty="0">
                    <a:latin typeface="Microsoft JhengHei" panose="020B0604030504040204" pitchFamily="34" charset="-120"/>
                    <a:ea typeface="Microsoft JhengHei" panose="020B0604030504040204" pitchFamily="34" charset="-120"/>
                  </a:rPr>
                  <a:t> </a:t>
                </a:r>
                <a:r>
                  <a:rPr kumimoji="1" lang="zh-TW" altLang="en-US" sz="1600" dirty="0">
                    <a:latin typeface="Microsoft JhengHei" panose="020B0604030504040204" pitchFamily="34" charset="-120"/>
                    <a:ea typeface="Microsoft JhengHei" panose="020B0604030504040204" pitchFamily="34" charset="-120"/>
                  </a:rPr>
                  <a:t>，以違約門檻的</a:t>
                </a:r>
                <a:r>
                  <a:rPr kumimoji="1"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sSup>
                      <m:sSupPr>
                        <m:ctrlPr>
                          <a:rPr kumimoji="1" lang="en-US" altLang="zh-TW" sz="1600" b="0" i="1" smtClean="0">
                            <a:latin typeface="Cambria Math" panose="02040503050406030204" pitchFamily="18" charset="0"/>
                            <a:ea typeface="Microsoft JhengHei" panose="020B0604030504040204" pitchFamily="34" charset="-120"/>
                          </a:rPr>
                        </m:ctrlPr>
                      </m:sSupPr>
                      <m:e>
                        <m:r>
                          <a:rPr kumimoji="1" lang="en-US" altLang="zh-TW" sz="1600" b="0" i="1" smtClean="0">
                            <a:latin typeface="Cambria Math" panose="02040503050406030204" pitchFamily="18" charset="0"/>
                            <a:ea typeface="Microsoft JhengHei" panose="020B0604030504040204" pitchFamily="34" charset="-120"/>
                          </a:rPr>
                          <m:t>𝑢</m:t>
                        </m:r>
                      </m:e>
                      <m:sup>
                        <m:r>
                          <a:rPr kumimoji="1" lang="en-US" altLang="zh-TW" sz="1600" b="0" i="1" smtClean="0">
                            <a:latin typeface="Cambria Math" panose="02040503050406030204" pitchFamily="18" charset="0"/>
                            <a:ea typeface="Microsoft JhengHei" panose="020B0604030504040204" pitchFamily="34" charset="-120"/>
                          </a:rPr>
                          <m:t>2</m:t>
                        </m:r>
                      </m:sup>
                    </m:sSup>
                  </m:oMath>
                </a14:m>
                <a:r>
                  <a:rPr kumimoji="1" lang="en-US" altLang="zh-TW" sz="1600" dirty="0">
                    <a:latin typeface="Microsoft JhengHei" panose="020B0604030504040204" pitchFamily="34" charset="-120"/>
                    <a:ea typeface="Microsoft JhengHei" panose="020B0604030504040204" pitchFamily="34" charset="-120"/>
                  </a:rPr>
                  <a:t> </a:t>
                </a:r>
                <a:r>
                  <a:rPr kumimoji="1" lang="zh-TW" altLang="en-US" sz="1600" dirty="0">
                    <a:latin typeface="Microsoft JhengHei" panose="020B0604030504040204" pitchFamily="34" charset="-120"/>
                    <a:ea typeface="Microsoft JhengHei" panose="020B0604030504040204" pitchFamily="34" charset="-120"/>
                  </a:rPr>
                  <a:t>倍去取點。</a:t>
                </a:r>
                <a:endParaRPr kumimoji="1" lang="en-US" altLang="zh-TW" sz="1600" dirty="0">
                  <a:latin typeface="Microsoft JhengHei" panose="020B0604030504040204" pitchFamily="34" charset="-120"/>
                  <a:ea typeface="Microsoft JhengHei" panose="020B0604030504040204" pitchFamily="34" charset="-120"/>
                </a:endParaRPr>
              </a:p>
              <a:p>
                <a:pPr marL="342900" indent="-342900">
                  <a:lnSpc>
                    <a:spcPct val="150000"/>
                  </a:lnSpc>
                  <a:buFont typeface="+mj-lt"/>
                  <a:buAutoNum type="arabicPeriod"/>
                </a:pPr>
                <a:endParaRPr kumimoji="1" lang="en-US" altLang="zh-TW" sz="18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pic>
        <p:nvPicPr>
          <p:cNvPr id="4" name="圖片 3">
            <a:extLst>
              <a:ext uri="{FF2B5EF4-FFF2-40B4-BE49-F238E27FC236}">
                <a16:creationId xmlns:a16="http://schemas.microsoft.com/office/drawing/2014/main" id="{5951A134-3321-2D03-8DBD-D51127ECD613}"/>
              </a:ext>
            </a:extLst>
          </p:cNvPr>
          <p:cNvPicPr>
            <a:picLocks noChangeAspect="1"/>
          </p:cNvPicPr>
          <p:nvPr/>
        </p:nvPicPr>
        <p:blipFill>
          <a:blip r:embed="rId3"/>
          <a:stretch>
            <a:fillRect/>
          </a:stretch>
        </p:blipFill>
        <p:spPr>
          <a:xfrm>
            <a:off x="3002847" y="2540607"/>
            <a:ext cx="6186306" cy="3636356"/>
          </a:xfrm>
          <a:prstGeom prst="rect">
            <a:avLst/>
          </a:prstGeom>
          <a:ln>
            <a:solidFill>
              <a:schemeClr val="tx1"/>
            </a:solidFill>
          </a:ln>
        </p:spPr>
      </p:pic>
    </p:spTree>
    <p:extLst>
      <p:ext uri="{BB962C8B-B14F-4D97-AF65-F5344CB8AC3E}">
        <p14:creationId xmlns:p14="http://schemas.microsoft.com/office/powerpoint/2010/main" val="4215674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a:lnSpc>
                    <a:spcPct val="150000"/>
                  </a:lnSpc>
                </a:pPr>
                <a:r>
                  <a:rPr kumimoji="1" lang="zh-TW" altLang="en-US" sz="1600" dirty="0">
                    <a:latin typeface="Microsoft JhengHei" panose="020B0604030504040204" pitchFamily="34" charset="-120"/>
                    <a:ea typeface="Microsoft JhengHei" panose="020B0604030504040204" pitchFamily="34" charset="-120"/>
                  </a:rPr>
                  <a:t>三元樹</a:t>
                </a:r>
                <a:r>
                  <a:rPr kumimoji="1" lang="en-US" altLang="zh-TW" sz="1600" dirty="0">
                    <a:latin typeface="Microsoft JhengHei" panose="020B0604030504040204" pitchFamily="34" charset="-120"/>
                    <a:ea typeface="Microsoft JhengHei" panose="020B0604030504040204" pitchFamily="34" charset="-120"/>
                  </a:rPr>
                  <a:t> </a:t>
                </a:r>
                <a:br>
                  <a:rPr kumimoji="1" lang="en-US" altLang="zh-TW" sz="1600" dirty="0">
                    <a:latin typeface="Microsoft JhengHei" panose="020B0604030504040204" pitchFamily="34" charset="-120"/>
                    <a:ea typeface="Microsoft JhengHei" panose="020B0604030504040204" pitchFamily="34" charset="-120"/>
                  </a:rPr>
                </a:br>
                <a:r>
                  <a:rPr kumimoji="1" lang="en-US" altLang="zh-TW" sz="1600" dirty="0">
                    <a:latin typeface="Microsoft JhengHei" panose="020B0604030504040204" pitchFamily="34" charset="-120"/>
                    <a:ea typeface="Microsoft JhengHei" panose="020B0604030504040204" pitchFamily="34" charset="-120"/>
                  </a:rPr>
                  <a:t>--</a:t>
                </a:r>
                <a:r>
                  <a:rPr kumimoji="1" lang="zh-TW" altLang="en-US" sz="1600" dirty="0">
                    <a:latin typeface="Microsoft JhengHei" panose="020B0604030504040204" pitchFamily="34" charset="-120"/>
                    <a:ea typeface="Microsoft JhengHei" panose="020B0604030504040204" pitchFamily="34" charset="-120"/>
                  </a:rPr>
                  <a:t>接點</a:t>
                </a:r>
                <a:r>
                  <a:rPr kumimoji="1" lang="en-US" altLang="zh-TW" sz="1600" dirty="0">
                    <a:latin typeface="Microsoft JhengHei" panose="020B0604030504040204" pitchFamily="34" charset="-120"/>
                    <a:ea typeface="Microsoft JhengHei" panose="020B0604030504040204" pitchFamily="34" charset="-120"/>
                  </a:rPr>
                  <a:t> : </a:t>
                </a:r>
                <a:br>
                  <a:rPr kumimoji="1"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p>
                      <m:sSupPr>
                        <m:ctrlPr>
                          <a:rPr lang="zh-TW" altLang="zh-TW" sz="1600" i="1">
                            <a:latin typeface="Cambria Math" panose="02040503050406030204" pitchFamily="18" charset="0"/>
                          </a:rPr>
                        </m:ctrlPr>
                      </m:sSupPr>
                      <m:e>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i</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sub>
                        </m:sSub>
                      </m:e>
                      <m:sup>
                        <m:r>
                          <a:rPr lang="en-US" altLang="zh-TW" sz="1600" i="1">
                            <a:latin typeface="Cambria Math" panose="02040503050406030204" pitchFamily="18" charset="0"/>
                          </a:rPr>
                          <m:t>𝑎</m:t>
                        </m:r>
                        <m:r>
                          <a:rPr lang="en-US" altLang="zh-TW" sz="1600" i="1">
                            <a:latin typeface="Cambria Math" panose="02040503050406030204" pitchFamily="18" charset="0"/>
                          </a:rPr>
                          <m:t>%</m:t>
                        </m:r>
                      </m:sup>
                    </m:sSup>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又稱</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start</m:t>
                        </m:r>
                      </m:sub>
                    </m:sSub>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的接點。而風險中立條件下，在時間點</a:t>
                </a:r>
                <a:r>
                  <a:rPr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r>
                      <m:rPr>
                        <m:sty m:val="p"/>
                      </m:rPr>
                      <a:rPr lang="en-US" altLang="zh-TW" sz="1600">
                        <a:latin typeface="Cambria Math" panose="02040503050406030204" pitchFamily="18" charset="0"/>
                      </a:rPr>
                      <m:t>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的期望值為</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start</m:t>
                        </m:r>
                      </m:sub>
                    </m:sSub>
                    <m:r>
                      <a:rPr lang="en-US" altLang="zh-TW" sz="1600" i="1">
                        <a:latin typeface="Cambria Math" panose="02040503050406030204" pitchFamily="18" charset="0"/>
                      </a:rPr>
                      <m:t>∗</m:t>
                    </m:r>
                    <m:sSup>
                      <m:sSupPr>
                        <m:ctrlPr>
                          <a:rPr lang="zh-TW" altLang="zh-TW" sz="1600" i="1">
                            <a:latin typeface="Cambria Math" panose="02040503050406030204" pitchFamily="18" charset="0"/>
                          </a:rPr>
                        </m:ctrlPr>
                      </m:sSupPr>
                      <m:e>
                        <m:r>
                          <a:rPr lang="en-US" altLang="zh-TW" sz="1600" i="1">
                            <a:latin typeface="Cambria Math" panose="02040503050406030204" pitchFamily="18" charset="0"/>
                          </a:rPr>
                          <m:t>𝑒</m:t>
                        </m:r>
                      </m:e>
                      <m:sup>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𝑟</m:t>
                            </m:r>
                          </m:e>
                          <m:sub>
                            <m:r>
                              <a:rPr lang="en-US" altLang="zh-TW" sz="1600" i="1">
                                <a:latin typeface="Cambria Math" panose="02040503050406030204" pitchFamily="18" charset="0"/>
                              </a:rPr>
                              <m:t>𝑓</m:t>
                            </m:r>
                          </m:sub>
                        </m:sSub>
                        <m:r>
                          <a:rPr lang="en-US" altLang="zh-TW" sz="1600" i="1">
                            <a:latin typeface="Cambria Math" panose="02040503050406030204" pitchFamily="18" charset="0"/>
                          </a:rPr>
                          <m:t>∆</m:t>
                        </m:r>
                        <m:r>
                          <a:rPr lang="en-US" altLang="zh-TW" sz="1600" i="1">
                            <a:latin typeface="Cambria Math" panose="02040503050406030204" pitchFamily="18" charset="0"/>
                          </a:rPr>
                          <m:t>𝑡</m:t>
                        </m:r>
                      </m:sup>
                    </m:sSup>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又稱</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effectLst/>
                    <a:latin typeface="Microsoft JhengHei" panose="020B0604030504040204" pitchFamily="34" charset="-120"/>
                    <a:ea typeface="Microsoft JhengHei" panose="020B0604030504040204" pitchFamily="34" charset="-120"/>
                  </a:rPr>
                  <a:t> </a:t>
                </a:r>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我們可以在</a:t>
                </a:r>
                <a14:m>
                  <m:oMath xmlns:m="http://schemas.openxmlformats.org/officeDocument/2006/math">
                    <m:sSup>
                      <m:sSupPr>
                        <m:ctrlPr>
                          <a:rPr lang="zh-TW" altLang="zh-TW" sz="1600" i="1">
                            <a:latin typeface="Cambria Math" panose="02040503050406030204" pitchFamily="18" charset="0"/>
                          </a:rPr>
                        </m:ctrlPr>
                      </m:sSupPr>
                      <m:e>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j</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sub>
                        </m:sSub>
                      </m:e>
                      <m:sup>
                        <m:r>
                          <a:rPr lang="en-US" altLang="zh-TW" sz="1600" i="1">
                            <a:latin typeface="Cambria Math" panose="02040503050406030204" pitchFamily="18" charset="0"/>
                          </a:rPr>
                          <m:t>𝑎</m:t>
                        </m:r>
                        <m:r>
                          <a:rPr lang="en-US" altLang="zh-TW" sz="1600" i="1">
                            <a:latin typeface="Cambria Math" panose="02040503050406030204" pitchFamily="18" charset="0"/>
                          </a:rPr>
                          <m:t>%</m:t>
                        </m:r>
                      </m:sup>
                    </m:sSup>
                    <m:r>
                      <a:rPr lang="en-US" altLang="zh-TW" sz="1600" i="1">
                        <a:latin typeface="Cambria Math" panose="02040503050406030204" pitchFamily="18" charset="0"/>
                      </a:rPr>
                      <m:t>(</m:t>
                    </m:r>
                    <m:r>
                      <a:rPr lang="en-US" altLang="zh-TW" sz="1600" i="1">
                        <a:latin typeface="Cambria Math" panose="02040503050406030204" pitchFamily="18" charset="0"/>
                      </a:rPr>
                      <m:t>𝑗</m:t>
                    </m:r>
                    <m:r>
                      <a:rPr lang="en-US" altLang="zh-TW" sz="1600" i="1">
                        <a:latin typeface="Cambria Math" panose="02040503050406030204" pitchFamily="18" charset="0"/>
                      </a:rPr>
                      <m:t>𝜖</m:t>
                    </m:r>
                    <m:r>
                      <a:rPr lang="en-US" altLang="zh-TW" sz="1600" i="1">
                        <a:latin typeface="Cambria Math" panose="02040503050406030204" pitchFamily="18" charset="0"/>
                      </a:rPr>
                      <m:t>ℕ</m:t>
                    </m:r>
                    <m:r>
                      <a:rPr lang="en-US" altLang="zh-TW" sz="1600" i="1">
                        <a:latin typeface="Cambria Math" panose="02040503050406030204" pitchFamily="18" charset="0"/>
                      </a:rPr>
                      <m:t>)</m:t>
                    </m:r>
                  </m:oMath>
                </a14:m>
                <a:r>
                  <a:rPr lang="zh-TW" altLang="zh-TW" sz="1600" dirty="0">
                    <a:latin typeface="Microsoft JhengHei" panose="020B0604030504040204" pitchFamily="34" charset="-120"/>
                    <a:ea typeface="Microsoft JhengHei" panose="020B0604030504040204" pitchFamily="34" charset="-120"/>
                  </a:rPr>
                  <a:t>中找到最接近</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oMath>
                </a14:m>
                <a:r>
                  <a:rPr lang="zh-TW" altLang="zh-TW" sz="1600" dirty="0">
                    <a:latin typeface="Microsoft JhengHei" panose="020B0604030504040204" pitchFamily="34" charset="-120"/>
                    <a:ea typeface="Microsoft JhengHei" panose="020B0604030504040204" pitchFamily="34" charset="-120"/>
                  </a:rPr>
                  <a:t>的點，將他列為以</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start</m:t>
                        </m:r>
                      </m:sub>
                    </m:sSub>
                  </m:oMath>
                </a14:m>
                <a:r>
                  <a:rPr lang="zh-TW" altLang="zh-TW" sz="1600" dirty="0">
                    <a:latin typeface="Microsoft JhengHei" panose="020B0604030504040204" pitchFamily="34" charset="-120"/>
                    <a:ea typeface="Microsoft JhengHei" panose="020B0604030504040204" pitchFamily="34" charset="-120"/>
                  </a:rPr>
                  <a:t>出發的三元樹的中間點</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稱為</a:t>
                </a: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oMath>
                </a14:m>
                <a:r>
                  <a:rPr lang="en-US" altLang="zh-TW" sz="1600" dirty="0">
                    <a:latin typeface="Microsoft JhengHei" panose="020B0604030504040204" pitchFamily="34" charset="-120"/>
                    <a:ea typeface="Microsoft JhengHei" panose="020B0604030504040204" pitchFamily="34" charset="-120"/>
                  </a:rPr>
                  <a:t>)</a:t>
                </a:r>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此中間點可藉由計算</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rf</m:t>
                        </m:r>
                      </m:sub>
                    </m:sSub>
                  </m:oMath>
                </a14:m>
                <a:r>
                  <a:rPr lang="zh-TW" altLang="zh-TW" sz="1600" dirty="0">
                    <a:latin typeface="Microsoft JhengHei" panose="020B0604030504040204" pitchFamily="34" charset="-120"/>
                    <a:ea typeface="Microsoft JhengHei" panose="020B0604030504040204" pitchFamily="34" charset="-120"/>
                  </a:rPr>
                  <a:t>和</a:t>
                </a:r>
                <a:r>
                  <a:rPr lang="en-US" altLang="zh-TW" sz="1600" dirty="0">
                    <a:latin typeface="Microsoft JhengHei" panose="020B0604030504040204" pitchFamily="34" charset="-120"/>
                    <a:ea typeface="Microsoft JhengHei" panose="020B0604030504040204" pitchFamily="34" charset="-120"/>
                  </a:rPr>
                  <a:t>DB</a:t>
                </a:r>
                <a:r>
                  <a:rPr lang="zh-TW" altLang="zh-TW" sz="1600" dirty="0">
                    <a:latin typeface="Microsoft JhengHei" panose="020B0604030504040204" pitchFamily="34" charset="-120"/>
                    <a:ea typeface="Microsoft JhengHei" panose="020B0604030504040204" pitchFamily="34" charset="-120"/>
                  </a:rPr>
                  <a:t>的</a:t>
                </a:r>
                <a:r>
                  <a:rPr lang="en-US" altLang="zh-TW" sz="1600" dirty="0">
                    <a:latin typeface="Microsoft JhengHei" panose="020B0604030504040204" pitchFamily="34" charset="-120"/>
                    <a:ea typeface="Microsoft JhengHei" panose="020B0604030504040204" pitchFamily="34" charset="-120"/>
                  </a:rPr>
                  <a:t>log-distance</a:t>
                </a:r>
                <a:r>
                  <a:rPr lang="zh-TW" altLang="zh-TW" sz="1600" dirty="0">
                    <a:latin typeface="Microsoft JhengHei" panose="020B0604030504040204" pitchFamily="34" charset="-120"/>
                    <a:ea typeface="Microsoft JhengHei" panose="020B0604030504040204" pitchFamily="34" charset="-120"/>
                  </a:rPr>
                  <a:t>，也就是計算</a:t>
                </a:r>
                <a14:m>
                  <m:oMath xmlns:m="http://schemas.openxmlformats.org/officeDocument/2006/math">
                    <m:func>
                      <m:funcPr>
                        <m:ctrlPr>
                          <a:rPr lang="zh-TW" altLang="zh-TW" sz="1600" i="1">
                            <a:latin typeface="Cambria Math" panose="02040503050406030204" pitchFamily="18" charset="0"/>
                          </a:rPr>
                        </m:ctrlPr>
                      </m:funcPr>
                      <m:fName>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ln</m:t>
                            </m:r>
                          </m:e>
                          <m:sub>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u</m:t>
                                </m:r>
                              </m:e>
                              <m:sup>
                                <m:r>
                                  <a:rPr lang="en-US" altLang="zh-TW" sz="1600">
                                    <a:latin typeface="Cambria Math" panose="02040503050406030204" pitchFamily="18" charset="0"/>
                                  </a:rPr>
                                  <m:t>2</m:t>
                                </m:r>
                              </m:sup>
                            </m:sSup>
                          </m:sub>
                        </m:sSub>
                      </m:fName>
                      <m:e>
                        <m:r>
                          <a:rPr lang="en-US" altLang="zh-TW" sz="1600">
                            <a:latin typeface="Cambria Math" panose="02040503050406030204" pitchFamily="18" charset="0"/>
                          </a:rPr>
                          <m:t>(</m:t>
                        </m:r>
                        <m:f>
                          <m:fPr>
                            <m:ctrlPr>
                              <a:rPr lang="zh-TW" altLang="zh-TW" sz="1600" i="1">
                                <a:latin typeface="Cambria Math" panose="02040503050406030204" pitchFamily="18" charset="0"/>
                              </a:rPr>
                            </m:ctrlPr>
                          </m:fPr>
                          <m:num>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num>
                          <m:den>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DB</m:t>
                                </m:r>
                              </m:e>
                              <m:sub>
                                <m:r>
                                  <m:rPr>
                                    <m:sty m:val="p"/>
                                  </m:rPr>
                                  <a:rPr lang="en-US" altLang="zh-TW" sz="1600">
                                    <a:latin typeface="Cambria Math" panose="02040503050406030204" pitchFamily="18" charset="0"/>
                                  </a:rPr>
                                  <m:t>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sub>
                            </m:sSub>
                          </m:den>
                        </m:f>
                        <m:r>
                          <a:rPr lang="en-US" altLang="zh-TW" sz="1600">
                            <a:latin typeface="Cambria Math" panose="02040503050406030204" pitchFamily="18" charset="0"/>
                          </a:rPr>
                          <m:t>)</m:t>
                        </m:r>
                      </m:e>
                    </m:func>
                  </m:oMath>
                </a14:m>
                <a:r>
                  <a:rPr lang="zh-TW" altLang="zh-TW" sz="1600" dirty="0">
                    <a:latin typeface="Microsoft JhengHei" panose="020B0604030504040204" pitchFamily="34" charset="-120"/>
                    <a:ea typeface="Microsoft JhengHei" panose="020B0604030504040204" pitchFamily="34" charset="-120"/>
                  </a:rPr>
                  <a:t>並四捨五入至整數位，得到 </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j</m:t>
                        </m:r>
                      </m:e>
                      <m:sup>
                        <m:r>
                          <a:rPr lang="en-US" altLang="zh-TW" sz="1600" i="1">
                            <a:latin typeface="Cambria Math" panose="02040503050406030204" pitchFamily="18" charset="0"/>
                          </a:rPr>
                          <m:t>∗</m:t>
                        </m:r>
                      </m:sup>
                    </m:sSup>
                    <m:r>
                      <a:rPr lang="en-US" altLang="zh-TW" sz="1600">
                        <a:latin typeface="Cambria Math" panose="02040503050406030204" pitchFamily="18" charset="0"/>
                      </a:rPr>
                      <m:t>=</m:t>
                    </m:r>
                    <m:r>
                      <m:rPr>
                        <m:sty m:val="p"/>
                      </m:rPr>
                      <a:rPr lang="en-US" altLang="zh-TW" sz="1600">
                        <a:latin typeface="Cambria Math" panose="02040503050406030204" pitchFamily="18" charset="0"/>
                      </a:rPr>
                      <m:t>Round</m:t>
                    </m:r>
                    <m:r>
                      <a:rPr lang="en-US" altLang="zh-TW" sz="1600">
                        <a:latin typeface="Cambria Math" panose="02040503050406030204" pitchFamily="18" charset="0"/>
                      </a:rPr>
                      <m:t>(</m:t>
                    </m:r>
                    <m:func>
                      <m:funcPr>
                        <m:ctrlPr>
                          <a:rPr lang="zh-TW" altLang="zh-TW" sz="1600" i="1">
                            <a:latin typeface="Cambria Math" panose="02040503050406030204" pitchFamily="18" charset="0"/>
                          </a:rPr>
                        </m:ctrlPr>
                      </m:funcPr>
                      <m:fName>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ln</m:t>
                            </m:r>
                          </m:e>
                          <m:sub>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u</m:t>
                                </m:r>
                              </m:e>
                              <m:sup>
                                <m:r>
                                  <a:rPr lang="en-US" altLang="zh-TW" sz="1600">
                                    <a:latin typeface="Cambria Math" panose="02040503050406030204" pitchFamily="18" charset="0"/>
                                  </a:rPr>
                                  <m:t>2</m:t>
                                </m:r>
                              </m:sup>
                            </m:sSup>
                          </m:sub>
                        </m:sSub>
                      </m:fName>
                      <m:e>
                        <m:r>
                          <a:rPr lang="en-US" altLang="zh-TW" sz="1600">
                            <a:latin typeface="Cambria Math" panose="02040503050406030204" pitchFamily="18" charset="0"/>
                          </a:rPr>
                          <m:t>(</m:t>
                        </m:r>
                        <m:f>
                          <m:fPr>
                            <m:ctrlPr>
                              <a:rPr lang="zh-TW" altLang="zh-TW" sz="1600" i="1">
                                <a:latin typeface="Cambria Math" panose="02040503050406030204" pitchFamily="18" charset="0"/>
                              </a:rPr>
                            </m:ctrlPr>
                          </m:fPr>
                          <m:num>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num>
                          <m:den>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DB</m:t>
                                </m:r>
                              </m:e>
                              <m:sub>
                                <m:r>
                                  <m:rPr>
                                    <m:sty m:val="p"/>
                                  </m:rPr>
                                  <a:rPr lang="en-US" altLang="zh-TW" sz="1600">
                                    <a:latin typeface="Cambria Math" panose="02040503050406030204" pitchFamily="18" charset="0"/>
                                  </a:rPr>
                                  <m:t>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sub>
                            </m:sSub>
                          </m:den>
                        </m:f>
                        <m:r>
                          <a:rPr lang="en-US" altLang="zh-TW" sz="1600">
                            <a:latin typeface="Cambria Math" panose="02040503050406030204" pitchFamily="18" charset="0"/>
                          </a:rPr>
                          <m:t>)</m:t>
                        </m:r>
                      </m:e>
                    </m:func>
                    <m:r>
                      <a:rPr lang="en-US" altLang="zh-TW" sz="1600">
                        <a:latin typeface="Cambria Math" panose="02040503050406030204" pitchFamily="18" charset="0"/>
                      </a:rPr>
                      <m:t>)</m:t>
                    </m:r>
                  </m:oMath>
                </a14:m>
                <a:r>
                  <a:rPr lang="en-US" altLang="zh-TW" sz="1600" dirty="0">
                    <a:latin typeface="Microsoft JhengHei" panose="020B0604030504040204" pitchFamily="34" charset="-120"/>
                    <a:ea typeface="Microsoft JhengHei" panose="020B0604030504040204" pitchFamily="34" charset="-120"/>
                  </a:rPr>
                  <a:t> </a:t>
                </a:r>
                <a:r>
                  <a:rPr lang="zh-TW" altLang="zh-TW" sz="1600" dirty="0">
                    <a:latin typeface="Microsoft JhengHei" panose="020B0604030504040204" pitchFamily="34" charset="-120"/>
                    <a:ea typeface="Microsoft JhengHei" panose="020B0604030504040204" pitchFamily="34" charset="-120"/>
                  </a:rPr>
                  <a:t>代表</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rf</m:t>
                        </m:r>
                      </m:sub>
                    </m:sSub>
                  </m:oMath>
                </a14:m>
                <a:r>
                  <a:rPr lang="zh-TW" altLang="zh-TW" sz="1600" dirty="0">
                    <a:latin typeface="Microsoft JhengHei" panose="020B0604030504040204" pitchFamily="34" charset="-120"/>
                    <a:ea typeface="Microsoft JhengHei" panose="020B0604030504040204" pitchFamily="34" charset="-120"/>
                  </a:rPr>
                  <a:t>最接近的接點為「從</a:t>
                </a:r>
                <a:r>
                  <a:rPr lang="en-US" altLang="zh-TW" sz="1600" dirty="0">
                    <a:latin typeface="Microsoft JhengHei" panose="020B0604030504040204" pitchFamily="34" charset="-120"/>
                    <a:ea typeface="Microsoft JhengHei" panose="020B0604030504040204" pitchFamily="34" charset="-120"/>
                  </a:rPr>
                  <a:t>DB</a:t>
                </a:r>
                <a:r>
                  <a:rPr lang="zh-TW" altLang="zh-TW" sz="1600" dirty="0">
                    <a:latin typeface="Microsoft JhengHei" panose="020B0604030504040204" pitchFamily="34" charset="-120"/>
                    <a:ea typeface="Microsoft JhengHei" panose="020B0604030504040204" pitchFamily="34" charset="-120"/>
                  </a:rPr>
                  <a:t>往上數第</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j</m:t>
                        </m:r>
                      </m:e>
                      <m:sup>
                        <m:r>
                          <a:rPr lang="en-US" altLang="zh-TW" sz="1600" i="1">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個點」。</a:t>
                </a:r>
                <a:r>
                  <a:rPr lang="zh-TW" altLang="zh-TW" sz="1600" dirty="0">
                    <a:effectLst/>
                    <a:latin typeface="Microsoft JhengHei" panose="020B0604030504040204" pitchFamily="34" charset="-120"/>
                    <a:ea typeface="Microsoft JhengHei" panose="020B0604030504040204" pitchFamily="34" charset="-120"/>
                  </a:rPr>
                  <a:t> </a:t>
                </a:r>
                <a:br>
                  <a:rPr kumimoji="1" lang="en-US" altLang="zh-TW" sz="1600" dirty="0">
                    <a:effectLst/>
                    <a:latin typeface="Microsoft JhengHei" panose="020B0604030504040204" pitchFamily="34" charset="-120"/>
                    <a:ea typeface="Microsoft JhengHei" panose="020B0604030504040204" pitchFamily="34" charset="-120"/>
                  </a:rPr>
                </a:br>
                <a:br>
                  <a:rPr kumimoji="1" lang="en-US" altLang="zh-TW" sz="1600" dirty="0">
                    <a:effectLst/>
                    <a:latin typeface="Microsoft JhengHei" panose="020B0604030504040204" pitchFamily="34" charset="-120"/>
                    <a:ea typeface="Microsoft JhengHei" panose="020B0604030504040204" pitchFamily="34" charset="-120"/>
                  </a:rPr>
                </a:br>
                <a:r>
                  <a:rPr kumimoji="1" lang="zh-TW" altLang="en-US" sz="1600" dirty="0">
                    <a:effectLst/>
                    <a:latin typeface="Microsoft JhengHei" panose="020B0604030504040204" pitchFamily="34" charset="-120"/>
                    <a:ea typeface="Microsoft JhengHei" panose="020B0604030504040204" pitchFamily="34" charset="-120"/>
                  </a:rPr>
                  <a:t>真實世界機率下，重複以上。</a:t>
                </a:r>
                <a:endParaRPr lang="en-US" altLang="zh-TW" sz="1600" dirty="0">
                  <a:effectLst/>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pic>
        <p:nvPicPr>
          <p:cNvPr id="5" name="圖片 4">
            <a:extLst>
              <a:ext uri="{FF2B5EF4-FFF2-40B4-BE49-F238E27FC236}">
                <a16:creationId xmlns:a16="http://schemas.microsoft.com/office/drawing/2014/main" id="{0BFE4B0D-0B96-7F9F-2265-93D46A105D3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3687721"/>
            <a:ext cx="3567088" cy="2489242"/>
          </a:xfrm>
          <a:prstGeom prst="rect">
            <a:avLst/>
          </a:prstGeom>
          <a:noFill/>
          <a:ln>
            <a:solidFill>
              <a:schemeClr val="tx1"/>
            </a:solidFill>
          </a:ln>
        </p:spPr>
      </p:pic>
    </p:spTree>
    <p:extLst>
      <p:ext uri="{BB962C8B-B14F-4D97-AF65-F5344CB8AC3E}">
        <p14:creationId xmlns:p14="http://schemas.microsoft.com/office/powerpoint/2010/main" val="4191604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199" y="1341783"/>
                <a:ext cx="10174357" cy="4835180"/>
              </a:xfrm>
            </p:spPr>
            <p:txBody>
              <a:bodyPr>
                <a:normAutofit/>
              </a:bodyPr>
              <a:lstStyle/>
              <a:p>
                <a:pPr>
                  <a:lnSpc>
                    <a:spcPct val="150000"/>
                  </a:lnSpc>
                </a:pPr>
                <a:r>
                  <a:rPr kumimoji="1" lang="zh-TW" altLang="en-US" sz="1600" dirty="0">
                    <a:latin typeface="Microsoft JhengHei" panose="020B0604030504040204" pitchFamily="34" charset="-120"/>
                    <a:ea typeface="Microsoft JhengHei" panose="020B0604030504040204" pitchFamily="34" charset="-120"/>
                  </a:rPr>
                  <a:t>三元樹</a:t>
                </a:r>
                <a:r>
                  <a:rPr kumimoji="1" lang="en-US" altLang="zh-TW" sz="1600" dirty="0">
                    <a:latin typeface="Microsoft JhengHei" panose="020B0604030504040204" pitchFamily="34" charset="-120"/>
                    <a:ea typeface="Microsoft JhengHei" panose="020B0604030504040204" pitchFamily="34" charset="-120"/>
                  </a:rPr>
                  <a:t> </a:t>
                </a:r>
                <a:br>
                  <a:rPr kumimoji="1" lang="en-US" altLang="zh-TW" sz="1600" dirty="0">
                    <a:latin typeface="Microsoft JhengHei" panose="020B0604030504040204" pitchFamily="34" charset="-120"/>
                    <a:ea typeface="Microsoft JhengHei" panose="020B0604030504040204" pitchFamily="34" charset="-120"/>
                  </a:rPr>
                </a:br>
                <a:r>
                  <a:rPr kumimoji="1" lang="en-US" altLang="zh-TW" sz="1600" dirty="0">
                    <a:latin typeface="Microsoft JhengHei" panose="020B0604030504040204" pitchFamily="34" charset="-120"/>
                    <a:ea typeface="Microsoft JhengHei" panose="020B0604030504040204" pitchFamily="34" charset="-120"/>
                  </a:rPr>
                  <a:t>--</a:t>
                </a:r>
                <a:r>
                  <a:rPr kumimoji="1" lang="zh-TW" altLang="en-US" sz="1600" dirty="0">
                    <a:latin typeface="Microsoft JhengHei" panose="020B0604030504040204" pitchFamily="34" charset="-120"/>
                    <a:ea typeface="Microsoft JhengHei" panose="020B0604030504040204" pitchFamily="34" charset="-120"/>
                  </a:rPr>
                  <a:t>機率</a:t>
                </a:r>
                <a:r>
                  <a:rPr kumimoji="1" lang="en-US" altLang="zh-TW" sz="1600" dirty="0">
                    <a:latin typeface="Microsoft JhengHei" panose="020B0604030504040204" pitchFamily="34" charset="-120"/>
                    <a:ea typeface="Microsoft JhengHei" panose="020B0604030504040204" pitchFamily="34" charset="-120"/>
                  </a:rPr>
                  <a:t> :</a:t>
                </a:r>
                <a:br>
                  <a:rPr kumimoji="1"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透過以下等式來計算出風險中立下，三元樹中各個接點的上漲</a:t>
                </a:r>
                <a:r>
                  <a:rPr lang="en-US" altLang="zh-TW" sz="1600" dirty="0">
                    <a:latin typeface="Microsoft JhengHei" panose="020B0604030504040204" pitchFamily="34" charset="-120"/>
                    <a:ea typeface="Microsoft JhengHei" panose="020B0604030504040204" pitchFamily="34" charset="-120"/>
                  </a:rPr>
                  <a:t>(</a:t>
                </a: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u</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、持平</a:t>
                </a:r>
                <a:r>
                  <a:rPr lang="en-US" altLang="zh-TW" sz="1600" dirty="0">
                    <a:latin typeface="Microsoft JhengHei" panose="020B0604030504040204" pitchFamily="34" charset="-120"/>
                    <a:ea typeface="Microsoft JhengHei" panose="020B0604030504040204" pitchFamily="34" charset="-120"/>
                  </a:rPr>
                  <a:t>(</a:t>
                </a: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及下跌</a:t>
                </a:r>
                <a:r>
                  <a:rPr lang="en-US" altLang="zh-TW" sz="1600" dirty="0">
                    <a:latin typeface="Microsoft JhengHei" panose="020B0604030504040204" pitchFamily="34" charset="-120"/>
                    <a:ea typeface="Microsoft JhengHei" panose="020B0604030504040204" pitchFamily="34" charset="-120"/>
                  </a:rPr>
                  <a:t>(</a:t>
                </a: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d</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oMath>
                </a14:m>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機率 </a:t>
                </a:r>
                <a:br>
                  <a:rPr kumimoji="1"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u</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u</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d</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d</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oMath>
                </a14:m>
                <a:br>
                  <a:rPr lang="en-US" altLang="zh-TW" sz="1600" i="1" dirty="0">
                    <a:latin typeface="Microsoft JhengHei" panose="020B0604030504040204" pitchFamily="34" charset="-120"/>
                    <a:ea typeface="Microsoft JhengHei" panose="020B0604030504040204" pitchFamily="34" charset="-120"/>
                  </a:rPr>
                </a:b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u</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p>
                      <m:sSupPr>
                        <m:ctrlPr>
                          <a:rPr lang="zh-TW" altLang="zh-TW" sz="1600" i="1">
                            <a:latin typeface="Cambria Math" panose="02040503050406030204" pitchFamily="18" charset="0"/>
                          </a:rPr>
                        </m:ctrlPr>
                      </m:sSupPr>
                      <m:e>
                        <m:d>
                          <m:dPr>
                            <m:ctrlPr>
                              <a:rPr lang="zh-TW" altLang="zh-TW" sz="1600" i="1">
                                <a:latin typeface="Cambria Math" panose="02040503050406030204" pitchFamily="18" charset="0"/>
                              </a:rPr>
                            </m:ctrlPr>
                          </m:dPr>
                          <m:e>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u</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e>
                        </m:d>
                      </m:e>
                      <m:sup>
                        <m:r>
                          <a:rPr lang="en-US" altLang="zh-TW" sz="1600">
                            <a:latin typeface="Cambria Math" panose="02040503050406030204" pitchFamily="18" charset="0"/>
                          </a:rPr>
                          <m:t>2</m:t>
                        </m:r>
                      </m:sup>
                    </m:s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p>
                      <m:sSupPr>
                        <m:ctrlPr>
                          <a:rPr lang="zh-TW" altLang="zh-TW" sz="1600" i="1">
                            <a:latin typeface="Cambria Math" panose="02040503050406030204" pitchFamily="18" charset="0"/>
                          </a:rPr>
                        </m:ctrlPr>
                      </m:sSupPr>
                      <m:e>
                        <m:d>
                          <m:dPr>
                            <m:ctrlPr>
                              <a:rPr lang="zh-TW" altLang="zh-TW" sz="1600" i="1">
                                <a:latin typeface="Cambria Math" panose="02040503050406030204" pitchFamily="18" charset="0"/>
                              </a:rPr>
                            </m:ctrlPr>
                          </m:dPr>
                          <m:e>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e>
                        </m:d>
                      </m:e>
                      <m:sup>
                        <m:r>
                          <a:rPr lang="en-US" altLang="zh-TW" sz="1600">
                            <a:latin typeface="Cambria Math" panose="02040503050406030204" pitchFamily="18" charset="0"/>
                          </a:rPr>
                          <m:t>2</m:t>
                        </m:r>
                      </m:sup>
                    </m:s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d</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p>
                      <m:sSupPr>
                        <m:ctrlPr>
                          <a:rPr lang="zh-TW" altLang="zh-TW" sz="1600" i="1">
                            <a:latin typeface="Cambria Math" panose="02040503050406030204" pitchFamily="18" charset="0"/>
                          </a:rPr>
                        </m:ctrlPr>
                      </m:sSupPr>
                      <m:e>
                        <m:d>
                          <m:dPr>
                            <m:ctrlPr>
                              <a:rPr lang="zh-TW" altLang="zh-TW" sz="1600" i="1">
                                <a:latin typeface="Cambria Math" panose="02040503050406030204" pitchFamily="18" charset="0"/>
                              </a:rPr>
                            </m:ctrlPr>
                          </m:dPr>
                          <m:e>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m:rPr>
                                        <m:sty m:val="p"/>
                                      </m:rPr>
                                      <a:rPr lang="en-US" altLang="zh-TW" sz="1600">
                                        <a:latin typeface="Cambria Math" panose="02040503050406030204" pitchFamily="18" charset="0"/>
                                      </a:rPr>
                                      <m:t>d</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r</m:t>
                                    </m:r>
                                  </m:e>
                                  <m:sub>
                                    <m:r>
                                      <m:rPr>
                                        <m:sty m:val="p"/>
                                      </m:rPr>
                                      <a:rPr lang="en-US" altLang="zh-TW" sz="1600">
                                        <a:latin typeface="Cambria Math" panose="02040503050406030204" pitchFamily="18" charset="0"/>
                                      </a:rPr>
                                      <m:t>f</m:t>
                                    </m:r>
                                  </m:sub>
                                </m:sSub>
                              </m:sub>
                            </m:sSub>
                          </m:e>
                        </m:d>
                      </m:e>
                      <m:sup>
                        <m:r>
                          <a:rPr lang="en-US" altLang="zh-TW" sz="1600">
                            <a:latin typeface="Cambria Math" panose="02040503050406030204" pitchFamily="18" charset="0"/>
                          </a:rPr>
                          <m:t>2</m:t>
                        </m:r>
                      </m:sup>
                    </m:s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r>
                          <m:rPr>
                            <m:sty m:val="p"/>
                          </m:rPr>
                          <a:rPr lang="en-US" altLang="zh-TW" sz="1600">
                            <a:latin typeface="Cambria Math" panose="02040503050406030204" pitchFamily="18" charset="0"/>
                          </a:rPr>
                          <m:t>V</m:t>
                        </m:r>
                      </m:e>
                      <m:sub>
                        <m:r>
                          <m:rPr>
                            <m:sty m:val="p"/>
                          </m:rPr>
                          <a:rPr lang="en-US" altLang="zh-TW" sz="1600">
                            <a:latin typeface="Cambria Math" panose="02040503050406030204" pitchFamily="18" charset="0"/>
                          </a:rPr>
                          <m:t>start</m:t>
                        </m:r>
                      </m:sub>
                      <m:sup>
                        <m:r>
                          <a:rPr lang="en-US" altLang="zh-TW" sz="1600">
                            <a:latin typeface="Cambria Math" panose="02040503050406030204" pitchFamily="18" charset="0"/>
                          </a:rPr>
                          <m:t>2</m:t>
                        </m:r>
                      </m:sup>
                    </m:sSubSup>
                    <m:r>
                      <a:rPr lang="en-US" altLang="zh-TW" sz="1600" i="1">
                        <a:latin typeface="Cambria Math" panose="02040503050406030204" pitchFamily="18" charset="0"/>
                      </a:rPr>
                      <m:t>∗</m:t>
                    </m:r>
                    <m:d>
                      <m:dPr>
                        <m:begChr m:val="["/>
                        <m:endChr m:val="]"/>
                        <m:ctrlPr>
                          <a:rPr lang="zh-TW" altLang="zh-TW" sz="1600" i="1">
                            <a:latin typeface="Cambria Math" panose="02040503050406030204" pitchFamily="18" charset="0"/>
                          </a:rPr>
                        </m:ctrlPr>
                      </m:dPr>
                      <m:e>
                        <m:sSup>
                          <m:sSupPr>
                            <m:ctrlPr>
                              <a:rPr lang="zh-TW" altLang="zh-TW" sz="1600" i="1">
                                <a:latin typeface="Cambria Math" panose="02040503050406030204" pitchFamily="18" charset="0"/>
                              </a:rPr>
                            </m:ctrlPr>
                          </m:sSupPr>
                          <m:e>
                            <m:r>
                              <a:rPr lang="en-US" altLang="zh-TW" sz="1600" i="1">
                                <a:latin typeface="Cambria Math" panose="02040503050406030204" pitchFamily="18" charset="0"/>
                              </a:rPr>
                              <m:t>𝑒</m:t>
                            </m:r>
                          </m:e>
                          <m:sup>
                            <m:sSup>
                              <m:sSupPr>
                                <m:ctrlPr>
                                  <a:rPr lang="zh-TW" altLang="zh-TW" sz="1600" i="1">
                                    <a:latin typeface="Cambria Math" panose="02040503050406030204" pitchFamily="18" charset="0"/>
                                  </a:rPr>
                                </m:ctrlPr>
                              </m:sSupPr>
                              <m:e>
                                <m:r>
                                  <a:rPr lang="en-US" altLang="zh-TW" sz="1600" i="1">
                                    <a:latin typeface="Cambria Math" panose="02040503050406030204" pitchFamily="18" charset="0"/>
                                  </a:rPr>
                                  <m:t>𝜎</m:t>
                                </m:r>
                              </m:e>
                              <m:sup>
                                <m:r>
                                  <a:rPr lang="en-US" altLang="zh-TW" sz="1600" i="1">
                                    <a:latin typeface="Cambria Math" panose="02040503050406030204" pitchFamily="18" charset="0"/>
                                  </a:rPr>
                                  <m:t>2</m:t>
                                </m:r>
                              </m:sup>
                            </m:sSup>
                            <m:r>
                              <a:rPr lang="en-US" altLang="zh-TW" sz="1600" i="1">
                                <a:latin typeface="Cambria Math" panose="02040503050406030204" pitchFamily="18" charset="0"/>
                              </a:rPr>
                              <m:t>∗ ∆</m:t>
                            </m:r>
                            <m:r>
                              <a:rPr lang="en-US" altLang="zh-TW" sz="1600" i="1">
                                <a:latin typeface="Cambria Math" panose="02040503050406030204" pitchFamily="18" charset="0"/>
                              </a:rPr>
                              <m:t>𝑡</m:t>
                            </m:r>
                          </m:sup>
                        </m:sSup>
                        <m:r>
                          <a:rPr lang="en-US" altLang="zh-TW" sz="1600" i="1">
                            <a:latin typeface="Cambria Math" panose="02040503050406030204" pitchFamily="18" charset="0"/>
                          </a:rPr>
                          <m:t>−1</m:t>
                        </m:r>
                      </m:e>
                    </m:d>
                    <m:r>
                      <a:rPr lang="en-US" altLang="zh-TW" sz="1600" i="1">
                        <a:latin typeface="Cambria Math" panose="02040503050406030204" pitchFamily="18" charset="0"/>
                      </a:rPr>
                      <m:t>∗</m:t>
                    </m:r>
                    <m:sSup>
                      <m:sSupPr>
                        <m:ctrlPr>
                          <a:rPr lang="zh-TW" altLang="zh-TW" sz="1600" i="1">
                            <a:latin typeface="Cambria Math" panose="02040503050406030204" pitchFamily="18" charset="0"/>
                          </a:rPr>
                        </m:ctrlPr>
                      </m:sSupPr>
                      <m:e>
                        <m:r>
                          <a:rPr lang="en-US" altLang="zh-TW" sz="1600" i="1">
                            <a:latin typeface="Cambria Math" panose="02040503050406030204" pitchFamily="18" charset="0"/>
                          </a:rPr>
                          <m:t>𝑒</m:t>
                        </m:r>
                      </m:e>
                      <m:sup>
                        <m:r>
                          <a:rPr lang="en-US" altLang="zh-TW" sz="1600" i="1">
                            <a:latin typeface="Cambria Math" panose="02040503050406030204" pitchFamily="18" charset="0"/>
                          </a:rPr>
                          <m:t>2∗</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𝑟</m:t>
                            </m:r>
                          </m:e>
                          <m:sub>
                            <m:r>
                              <a:rPr lang="en-US" altLang="zh-TW" sz="1600" i="1">
                                <a:latin typeface="Cambria Math" panose="02040503050406030204" pitchFamily="18" charset="0"/>
                              </a:rPr>
                              <m:t>𝑓</m:t>
                            </m:r>
                          </m:sub>
                        </m:sSub>
                        <m:r>
                          <a:rPr lang="en-US" altLang="zh-TW" sz="1600" i="1">
                            <a:latin typeface="Cambria Math" panose="02040503050406030204" pitchFamily="18" charset="0"/>
                          </a:rPr>
                          <m:t>∗∆</m:t>
                        </m:r>
                        <m:r>
                          <a:rPr lang="en-US" altLang="zh-TW" sz="1600" i="1">
                            <a:latin typeface="Cambria Math" panose="02040503050406030204" pitchFamily="18" charset="0"/>
                          </a:rPr>
                          <m:t>𝑡</m:t>
                        </m:r>
                      </m:sup>
                    </m:sSup>
                  </m:oMath>
                </a14:m>
                <a:br>
                  <a:rPr lang="en-US" altLang="zh-TW" sz="1600" i="1" dirty="0">
                    <a:latin typeface="Microsoft JhengHei" panose="020B0604030504040204" pitchFamily="34" charset="-120"/>
                    <a:ea typeface="Microsoft JhengHei" panose="020B0604030504040204" pitchFamily="34" charset="-120"/>
                  </a:rPr>
                </a:br>
                <a14:m>
                  <m:oMath xmlns:m="http://schemas.openxmlformats.org/officeDocument/2006/math">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u</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m</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m:t>
                    </m:r>
                    <m:sSubSup>
                      <m:sSubSupPr>
                        <m:ctrlPr>
                          <a:rPr lang="zh-TW" altLang="zh-TW" sz="1600" i="1">
                            <a:latin typeface="Cambria Math" panose="02040503050406030204" pitchFamily="18" charset="0"/>
                          </a:rPr>
                        </m:ctrlPr>
                      </m:sSubSup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𝑄</m:t>
                            </m:r>
                          </m:e>
                          <m:sub>
                            <m:r>
                              <m:rPr>
                                <m:sty m:val="p"/>
                              </m:rPr>
                              <a:rPr lang="en-US" altLang="zh-TW" sz="1600">
                                <a:latin typeface="Cambria Math" panose="02040503050406030204" pitchFamily="18" charset="0"/>
                              </a:rPr>
                              <m:t>d</m:t>
                            </m:r>
                          </m:sub>
                        </m:sSub>
                      </m:e>
                      <m:sub>
                        <m:r>
                          <a:rPr lang="en-US" altLang="zh-TW" sz="1600" i="1">
                            <a:latin typeface="Cambria Math" panose="02040503050406030204" pitchFamily="18" charset="0"/>
                          </a:rPr>
                          <m:t>𝑖</m:t>
                        </m:r>
                        <m:r>
                          <a:rPr lang="en-US" altLang="zh-TW" sz="1600" i="1">
                            <a:latin typeface="Cambria Math" panose="02040503050406030204" pitchFamily="18" charset="0"/>
                          </a:rPr>
                          <m:t>,</m:t>
                        </m:r>
                        <m:r>
                          <a:rPr lang="en-US" altLang="zh-TW" sz="1600" i="1">
                            <a:latin typeface="Cambria Math" panose="02040503050406030204" pitchFamily="18" charset="0"/>
                          </a:rPr>
                          <m:t>𝑡</m:t>
                        </m:r>
                      </m:sub>
                      <m:sup>
                        <m:r>
                          <a:rPr lang="en-US" altLang="zh-TW" sz="1600" i="1">
                            <a:latin typeface="Cambria Math" panose="02040503050406030204" pitchFamily="18" charset="0"/>
                          </a:rPr>
                          <m:t>𝑎</m:t>
                        </m:r>
                        <m:r>
                          <a:rPr lang="en-US" altLang="zh-TW" sz="1600" i="1">
                            <a:latin typeface="Cambria Math" panose="02040503050406030204" pitchFamily="18" charset="0"/>
                          </a:rPr>
                          <m:t>%</m:t>
                        </m:r>
                      </m:sup>
                    </m:sSubSup>
                    <m:r>
                      <a:rPr lang="en-US" altLang="zh-TW" sz="1600">
                        <a:latin typeface="Cambria Math" panose="02040503050406030204" pitchFamily="18" charset="0"/>
                      </a:rPr>
                      <m:t>=1</m:t>
                    </m:r>
                  </m:oMath>
                </a14:m>
                <a:br>
                  <a:rPr kumimoji="1"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分別依據符合一階動差、二階動差還有機率和為</a:t>
                </a:r>
                <a:r>
                  <a:rPr lang="en-US" altLang="zh-TW" sz="1600" dirty="0">
                    <a:latin typeface="Microsoft JhengHei" panose="020B0604030504040204" pitchFamily="34" charset="-120"/>
                    <a:ea typeface="Microsoft JhengHei" panose="020B0604030504040204" pitchFamily="34" charset="-120"/>
                  </a:rPr>
                  <a:t>1</a:t>
                </a:r>
                <a:r>
                  <a:rPr lang="zh-TW" altLang="zh-TW" sz="1600" dirty="0">
                    <a:latin typeface="Microsoft JhengHei" panose="020B0604030504040204" pitchFamily="34" charset="-120"/>
                    <a:ea typeface="Microsoft JhengHei" panose="020B0604030504040204" pitchFamily="34" charset="-120"/>
                  </a:rPr>
                  <a:t>的條件 </a:t>
                </a:r>
                <a:br>
                  <a:rPr lang="en-US" altLang="zh-TW" sz="1600" dirty="0">
                    <a:latin typeface="Microsoft JhengHei" panose="020B0604030504040204" pitchFamily="34" charset="-120"/>
                    <a:ea typeface="Microsoft JhengHei" panose="020B0604030504040204" pitchFamily="34" charset="-120"/>
                  </a:rPr>
                </a:br>
                <a:br>
                  <a:rPr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真實世界機率下，重複以上。</a:t>
                </a:r>
                <a:endParaRPr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199" y="1341783"/>
                <a:ext cx="10174357" cy="4835180"/>
              </a:xfrm>
              <a:blipFill>
                <a:blip r:embed="rId2"/>
                <a:stretch>
                  <a:fillRect l="-249"/>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057145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a:lnSpc>
                    <a:spcPct val="150000"/>
                  </a:lnSpc>
                </a:pPr>
                <a:r>
                  <a:rPr kumimoji="1" lang="zh-TW" altLang="en-US" sz="1600" dirty="0">
                    <a:latin typeface="Microsoft JhengHei" panose="020B0604030504040204" pitchFamily="34" charset="-120"/>
                    <a:ea typeface="Microsoft JhengHei" panose="020B0604030504040204" pitchFamily="34" charset="-120"/>
                  </a:rPr>
                  <a:t>森林結構</a:t>
                </a:r>
                <a:r>
                  <a:rPr kumimoji="1" lang="en-US" altLang="zh-TW" sz="1600" dirty="0">
                    <a:latin typeface="Microsoft JhengHei" panose="020B0604030504040204" pitchFamily="34" charset="-120"/>
                    <a:ea typeface="Microsoft JhengHei" panose="020B0604030504040204" pitchFamily="34" charset="-120"/>
                  </a:rPr>
                  <a:t> :</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員工履約認股權後，因為注資和履約認股權而產生稅盾效果，會對公司的資產結構發生改變，因此我們可以將不同履約情況下的資產樹，當成不同層的資產樹</a:t>
                </a:r>
                <a:r>
                  <a:rPr kumimoji="1" lang="en-US" altLang="zh-TW" sz="1600" dirty="0">
                    <a:latin typeface="Microsoft JhengHei" panose="020B0604030504040204" pitchFamily="34" charset="-120"/>
                    <a:ea typeface="Microsoft JhengHei" panose="020B0604030504040204" pitchFamily="34" charset="-120"/>
                  </a:rPr>
                  <a:t>(</a:t>
                </a:r>
                <a:r>
                  <a:rPr kumimoji="1" lang="zh-TW" altLang="en-US" sz="1600" dirty="0">
                    <a:latin typeface="Microsoft JhengHei" panose="020B0604030504040204" pitchFamily="34" charset="-120"/>
                    <a:ea typeface="Microsoft JhengHei" panose="020B0604030504040204" pitchFamily="34" charset="-120"/>
                  </a:rPr>
                  <a:t>又稱森林結構</a:t>
                </a:r>
                <a:r>
                  <a:rPr kumimoji="1" lang="en-US" altLang="zh-TW" sz="1600" dirty="0">
                    <a:latin typeface="Microsoft JhengHei" panose="020B0604030504040204" pitchFamily="34" charset="-120"/>
                    <a:ea typeface="Microsoft JhengHei" panose="020B0604030504040204" pitchFamily="34" charset="-120"/>
                  </a:rPr>
                  <a:t>)</a:t>
                </a:r>
                <a:br>
                  <a:rPr kumimoji="1" lang="en-US" altLang="zh-TW" sz="1600" dirty="0">
                    <a:latin typeface="Microsoft JhengHei" panose="020B0604030504040204" pitchFamily="34" charset="-120"/>
                    <a:ea typeface="Microsoft JhengHei" panose="020B0604030504040204" pitchFamily="34" charset="-120"/>
                  </a:rPr>
                </a:br>
                <a:br>
                  <a:rPr kumimoji="1" lang="en-US" altLang="zh-TW" sz="1600" dirty="0">
                    <a:latin typeface="Microsoft JhengHei" panose="020B0604030504040204" pitchFamily="34" charset="-120"/>
                    <a:ea typeface="Microsoft JhengHei" panose="020B0604030504040204" pitchFamily="34" charset="-120"/>
                  </a:rPr>
                </a:b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假定有一個最小履約比例 </a:t>
                </a:r>
                <a14:m>
                  <m:oMath xmlns:m="http://schemas.openxmlformats.org/officeDocument/2006/math">
                    <m:sSub>
                      <m:sSubPr>
                        <m:ctrlPr>
                          <a:rPr kumimoji="1" lang="en-US" altLang="zh-TW" sz="1600" b="0" i="1" smtClean="0">
                            <a:latin typeface="Cambria Math" panose="02040503050406030204" pitchFamily="18" charset="0"/>
                            <a:ea typeface="Microsoft JhengHei" panose="020B0604030504040204" pitchFamily="34" charset="-120"/>
                          </a:rPr>
                        </m:ctrlPr>
                      </m:sSubPr>
                      <m:e>
                        <m:r>
                          <a:rPr kumimoji="1" lang="en-US" altLang="zh-TW" sz="1600" b="0" i="1" smtClean="0">
                            <a:latin typeface="Cambria Math" panose="02040503050406030204" pitchFamily="18" charset="0"/>
                            <a:ea typeface="Microsoft JhengHei" panose="020B0604030504040204" pitchFamily="34" charset="-120"/>
                          </a:rPr>
                          <m:t>𝛼</m:t>
                        </m:r>
                      </m:e>
                      <m:sub>
                        <m:r>
                          <a:rPr kumimoji="1" lang="en-US" altLang="zh-TW" sz="1600" b="0" i="1" smtClean="0">
                            <a:latin typeface="Cambria Math" panose="02040503050406030204" pitchFamily="18" charset="0"/>
                            <a:ea typeface="Microsoft JhengHei" panose="020B0604030504040204" pitchFamily="34" charset="-120"/>
                          </a:rPr>
                          <m:t>𝑚𝑖𝑛</m:t>
                        </m:r>
                      </m:sub>
                    </m:sSub>
                  </m:oMath>
                </a14:m>
                <a:r>
                  <a:rPr kumimoji="1" lang="en-US" altLang="zh-TW" sz="1600" dirty="0">
                    <a:latin typeface="Microsoft JhengHei" panose="020B0604030504040204" pitchFamily="34" charset="-120"/>
                    <a:ea typeface="Microsoft JhengHei" panose="020B0604030504040204" pitchFamily="34" charset="-120"/>
                  </a:rPr>
                  <a:t> </a:t>
                </a:r>
                <a:r>
                  <a:rPr kumimoji="1" lang="zh-TW" altLang="en-US" sz="1600" dirty="0">
                    <a:latin typeface="Microsoft JhengHei" panose="020B0604030504040204" pitchFamily="34" charset="-120"/>
                    <a:ea typeface="Microsoft JhengHei" panose="020B0604030504040204" pitchFamily="34" charset="-120"/>
                  </a:rPr>
                  <a:t>，則員工完全沒有</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履約過認股權下，會有</a:t>
                </a:r>
                <a:r>
                  <a:rPr kumimoji="1" lang="en-US" altLang="zh-TW" sz="1600" dirty="0">
                    <a:latin typeface="Microsoft JhengHei" panose="020B0604030504040204" pitchFamily="34" charset="-120"/>
                    <a:ea typeface="Microsoft JhengHei" panose="020B0604030504040204" pitchFamily="34" charset="-120"/>
                  </a:rPr>
                  <a:t> </a:t>
                </a:r>
                <a14:m>
                  <m:oMath xmlns:m="http://schemas.openxmlformats.org/officeDocument/2006/math">
                    <m:d>
                      <m:dPr>
                        <m:ctrlPr>
                          <a:rPr kumimoji="1" lang="en-US" altLang="zh-TW" sz="1600" b="0" i="1" smtClean="0">
                            <a:latin typeface="Cambria Math" panose="02040503050406030204" pitchFamily="18" charset="0"/>
                            <a:ea typeface="Microsoft JhengHei" panose="020B0604030504040204" pitchFamily="34" charset="-120"/>
                          </a:rPr>
                        </m:ctrlPr>
                      </m:dPr>
                      <m:e>
                        <m:f>
                          <m:fPr>
                            <m:ctrlPr>
                              <a:rPr kumimoji="1" lang="en-US" altLang="zh-TW" sz="1600" b="0" i="1" smtClean="0">
                                <a:latin typeface="Cambria Math" panose="02040503050406030204" pitchFamily="18" charset="0"/>
                                <a:ea typeface="Microsoft JhengHei" panose="020B0604030504040204" pitchFamily="34" charset="-120"/>
                              </a:rPr>
                            </m:ctrlPr>
                          </m:fPr>
                          <m:num>
                            <m:r>
                              <a:rPr kumimoji="1" lang="en-US" altLang="zh-TW" sz="1600" b="0" i="1" smtClean="0">
                                <a:latin typeface="Cambria Math" panose="02040503050406030204" pitchFamily="18" charset="0"/>
                                <a:ea typeface="Microsoft JhengHei" panose="020B0604030504040204" pitchFamily="34" charset="-120"/>
                              </a:rPr>
                              <m:t>1</m:t>
                            </m:r>
                          </m:num>
                          <m:den>
                            <m:sSub>
                              <m:sSubPr>
                                <m:ctrlPr>
                                  <a:rPr kumimoji="1" lang="en-US" altLang="zh-TW" sz="1600" b="0" i="1" smtClean="0">
                                    <a:latin typeface="Cambria Math" panose="02040503050406030204" pitchFamily="18" charset="0"/>
                                    <a:ea typeface="Microsoft JhengHei" panose="020B0604030504040204" pitchFamily="34" charset="-120"/>
                                  </a:rPr>
                                </m:ctrlPr>
                              </m:sSubPr>
                              <m:e>
                                <m:r>
                                  <a:rPr kumimoji="1" lang="en-US" altLang="zh-TW" sz="1600" b="0" i="1" smtClean="0">
                                    <a:latin typeface="Cambria Math" panose="02040503050406030204" pitchFamily="18" charset="0"/>
                                    <a:ea typeface="Microsoft JhengHei" panose="020B0604030504040204" pitchFamily="34" charset="-120"/>
                                  </a:rPr>
                                  <m:t>𝛼</m:t>
                                </m:r>
                              </m:e>
                              <m:sub>
                                <m:r>
                                  <a:rPr kumimoji="1" lang="en-US" altLang="zh-TW" sz="1600" b="0" i="1" smtClean="0">
                                    <a:latin typeface="Cambria Math" panose="02040503050406030204" pitchFamily="18" charset="0"/>
                                    <a:ea typeface="Microsoft JhengHei" panose="020B0604030504040204" pitchFamily="34" charset="-120"/>
                                  </a:rPr>
                                  <m:t>𝑚𝑖𝑛</m:t>
                                </m:r>
                              </m:sub>
                            </m:sSub>
                            <m:r>
                              <a:rPr kumimoji="1" lang="en-US" altLang="zh-TW" sz="1600" b="0" i="1" smtClean="0">
                                <a:latin typeface="Cambria Math" panose="02040503050406030204" pitchFamily="18" charset="0"/>
                                <a:ea typeface="Microsoft JhengHei" panose="020B0604030504040204" pitchFamily="34" charset="-120"/>
                              </a:rPr>
                              <m:t>%</m:t>
                            </m:r>
                          </m:den>
                        </m:f>
                      </m:e>
                    </m:d>
                    <m:r>
                      <a:rPr kumimoji="1" lang="en-US" altLang="zh-TW" sz="1600" b="0" i="1" smtClean="0">
                        <a:latin typeface="Cambria Math" panose="02040503050406030204" pitchFamily="18" charset="0"/>
                        <a:ea typeface="Microsoft JhengHei" panose="020B0604030504040204" pitchFamily="34" charset="-120"/>
                      </a:rPr>
                      <m:t>+1</m:t>
                    </m:r>
                  </m:oMath>
                </a14:m>
                <a:r>
                  <a:rPr kumimoji="1" lang="en-US" altLang="zh-TW" sz="1600" dirty="0">
                    <a:latin typeface="Microsoft JhengHei" panose="020B0604030504040204" pitchFamily="34" charset="-120"/>
                    <a:ea typeface="Microsoft JhengHei" panose="020B0604030504040204" pitchFamily="34" charset="-120"/>
                  </a:rPr>
                  <a:t> </a:t>
                </a:r>
                <a:r>
                  <a:rPr kumimoji="1" lang="zh-TW" altLang="en-US" sz="1600" dirty="0">
                    <a:latin typeface="Microsoft JhengHei" panose="020B0604030504040204" pitchFamily="34" charset="-120"/>
                    <a:ea typeface="Microsoft JhengHei" panose="020B0604030504040204" pitchFamily="34" charset="-120"/>
                  </a:rPr>
                  <a:t>種履約策略，</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故需建立起一個 </a:t>
                </a:r>
                <a14:m>
                  <m:oMath xmlns:m="http://schemas.openxmlformats.org/officeDocument/2006/math">
                    <m:d>
                      <m:dPr>
                        <m:ctrlPr>
                          <a:rPr kumimoji="1" lang="en-US" altLang="zh-TW" sz="1600" i="1">
                            <a:latin typeface="Cambria Math" panose="02040503050406030204" pitchFamily="18" charset="0"/>
                            <a:ea typeface="Microsoft JhengHei" panose="020B0604030504040204" pitchFamily="34" charset="-120"/>
                          </a:rPr>
                        </m:ctrlPr>
                      </m:dPr>
                      <m:e>
                        <m:f>
                          <m:fPr>
                            <m:ctrlPr>
                              <a:rPr kumimoji="1" lang="en-US" altLang="zh-TW" sz="1600" i="1">
                                <a:latin typeface="Cambria Math" panose="02040503050406030204" pitchFamily="18" charset="0"/>
                                <a:ea typeface="Microsoft JhengHei" panose="020B0604030504040204" pitchFamily="34" charset="-120"/>
                              </a:rPr>
                            </m:ctrlPr>
                          </m:fPr>
                          <m:num>
                            <m:r>
                              <a:rPr kumimoji="1" lang="en-US" altLang="zh-TW" sz="1600" i="1">
                                <a:latin typeface="Cambria Math" panose="02040503050406030204" pitchFamily="18" charset="0"/>
                                <a:ea typeface="Microsoft JhengHei" panose="020B0604030504040204" pitchFamily="34" charset="-120"/>
                              </a:rPr>
                              <m:t>1</m:t>
                            </m:r>
                          </m:num>
                          <m:den>
                            <m:sSub>
                              <m:sSubPr>
                                <m:ctrlPr>
                                  <a:rPr kumimoji="1" lang="en-US" altLang="zh-TW" sz="1600" i="1">
                                    <a:latin typeface="Cambria Math" panose="02040503050406030204" pitchFamily="18" charset="0"/>
                                    <a:ea typeface="Microsoft JhengHei" panose="020B0604030504040204" pitchFamily="34" charset="-120"/>
                                  </a:rPr>
                                </m:ctrlPr>
                              </m:sSubPr>
                              <m:e>
                                <m:r>
                                  <a:rPr kumimoji="1" lang="en-US" altLang="zh-TW" sz="1600" i="1">
                                    <a:latin typeface="Cambria Math" panose="02040503050406030204" pitchFamily="18" charset="0"/>
                                    <a:ea typeface="Microsoft JhengHei" panose="020B0604030504040204" pitchFamily="34" charset="-120"/>
                                  </a:rPr>
                                  <m:t>𝛼</m:t>
                                </m:r>
                              </m:e>
                              <m:sub>
                                <m:r>
                                  <a:rPr kumimoji="1" lang="en-US" altLang="zh-TW" sz="1600" i="1">
                                    <a:latin typeface="Cambria Math" panose="02040503050406030204" pitchFamily="18" charset="0"/>
                                    <a:ea typeface="Microsoft JhengHei" panose="020B0604030504040204" pitchFamily="34" charset="-120"/>
                                  </a:rPr>
                                  <m:t>𝑚𝑖𝑛</m:t>
                                </m:r>
                              </m:sub>
                            </m:sSub>
                            <m:r>
                              <a:rPr kumimoji="1" lang="en-US" altLang="zh-TW" sz="1600" i="1">
                                <a:latin typeface="Cambria Math" panose="02040503050406030204" pitchFamily="18" charset="0"/>
                                <a:ea typeface="Microsoft JhengHei" panose="020B0604030504040204" pitchFamily="34" charset="-120"/>
                              </a:rPr>
                              <m:t>%</m:t>
                            </m:r>
                          </m:den>
                        </m:f>
                      </m:e>
                    </m:d>
                    <m:r>
                      <a:rPr kumimoji="1" lang="en-US" altLang="zh-TW" sz="1600" i="1">
                        <a:latin typeface="Cambria Math" panose="02040503050406030204" pitchFamily="18" charset="0"/>
                        <a:ea typeface="Microsoft JhengHei" panose="020B0604030504040204" pitchFamily="34" charset="-120"/>
                      </a:rPr>
                      <m:t>+1</m:t>
                    </m:r>
                  </m:oMath>
                </a14:m>
                <a:r>
                  <a:rPr kumimoji="1" lang="en-US" altLang="zh-TW" sz="1600" dirty="0">
                    <a:latin typeface="Microsoft JhengHei" panose="020B0604030504040204" pitchFamily="34" charset="-120"/>
                    <a:ea typeface="Microsoft JhengHei" panose="020B0604030504040204" pitchFamily="34" charset="-120"/>
                  </a:rPr>
                  <a:t> </a:t>
                </a:r>
                <a:r>
                  <a:rPr kumimoji="1" lang="zh-TW" altLang="en-US" sz="1600" dirty="0">
                    <a:latin typeface="Microsoft JhengHei" panose="020B0604030504040204" pitchFamily="34" charset="-120"/>
                    <a:ea typeface="Microsoft JhengHei" panose="020B0604030504040204" pitchFamily="34" charset="-120"/>
                  </a:rPr>
                  <a:t>層的資產樹</a:t>
                </a: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pic>
        <p:nvPicPr>
          <p:cNvPr id="4" name="圖片 3">
            <a:extLst>
              <a:ext uri="{FF2B5EF4-FFF2-40B4-BE49-F238E27FC236}">
                <a16:creationId xmlns:a16="http://schemas.microsoft.com/office/drawing/2014/main" id="{AA42CAB5-1635-C584-7920-D1203C5448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50157" y="2419806"/>
            <a:ext cx="4171122" cy="3368223"/>
          </a:xfrm>
          <a:prstGeom prst="rect">
            <a:avLst/>
          </a:prstGeom>
          <a:noFill/>
          <a:ln>
            <a:solidFill>
              <a:schemeClr val="tx1"/>
            </a:solidFill>
          </a:ln>
        </p:spPr>
      </p:pic>
    </p:spTree>
    <p:extLst>
      <p:ext uri="{BB962C8B-B14F-4D97-AF65-F5344CB8AC3E}">
        <p14:creationId xmlns:p14="http://schemas.microsoft.com/office/powerpoint/2010/main" val="1279692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a:lnSpc>
                    <a:spcPct val="150000"/>
                  </a:lnSpc>
                </a:pPr>
                <a:r>
                  <a:rPr kumimoji="1" lang="zh-TW" altLang="en-US" sz="1600" dirty="0">
                    <a:latin typeface="Microsoft JhengHei" panose="020B0604030504040204" pitchFamily="34" charset="-120"/>
                    <a:ea typeface="Microsoft JhengHei" panose="020B0604030504040204" pitchFamily="34" charset="-120"/>
                  </a:rPr>
                  <a:t>森林結構</a:t>
                </a:r>
                <a:r>
                  <a:rPr kumimoji="1" lang="en-US" altLang="zh-TW" sz="1600" dirty="0">
                    <a:latin typeface="Microsoft JhengHei" panose="020B0604030504040204" pitchFamily="34" charset="-120"/>
                    <a:ea typeface="Microsoft JhengHei" panose="020B0604030504040204" pitchFamily="34" charset="-120"/>
                  </a:rPr>
                  <a:t> :</a:t>
                </a:r>
                <a:br>
                  <a:rPr kumimoji="1"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V</m:t>
                        </m:r>
                      </m:e>
                      <m:sup>
                        <m:r>
                          <m:rPr>
                            <m:sty m:val="p"/>
                          </m:rPr>
                          <a:rPr lang="en-US" altLang="zh-TW" sz="1600">
                            <a:latin typeface="Cambria Math" panose="02040503050406030204" pitchFamily="18" charset="0"/>
                          </a:rPr>
                          <m:t>a</m:t>
                        </m:r>
                        <m:r>
                          <a:rPr lang="en-US" altLang="zh-TW" sz="1600">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代表已履約</a:t>
                </a:r>
                <a:r>
                  <a:rPr lang="en-US" altLang="zh-TW" sz="1600" dirty="0">
                    <a:latin typeface="Microsoft JhengHei" panose="020B0604030504040204" pitchFamily="34" charset="-120"/>
                    <a:ea typeface="Microsoft JhengHei" panose="020B0604030504040204" pitchFamily="34" charset="-120"/>
                  </a:rPr>
                  <a:t>a%</a:t>
                </a:r>
                <a:r>
                  <a:rPr lang="zh-TW" altLang="zh-TW" sz="1600" dirty="0">
                    <a:latin typeface="Microsoft JhengHei" panose="020B0604030504040204" pitchFamily="34" charset="-120"/>
                    <a:ea typeface="Microsoft JhengHei" panose="020B0604030504040204" pitchFamily="34" charset="-120"/>
                  </a:rPr>
                  <a:t>選擇權的資產樹</a:t>
                </a:r>
                <a:r>
                  <a:rPr lang="zh-TW" altLang="zh-TW" sz="1600" dirty="0">
                    <a:effectLst/>
                    <a:latin typeface="Microsoft JhengHei" panose="020B0604030504040204" pitchFamily="34" charset="-120"/>
                    <a:ea typeface="Microsoft JhengHei" panose="020B0604030504040204" pitchFamily="34" charset="-120"/>
                  </a:rPr>
                  <a:t> </a:t>
                </a:r>
                <a:br>
                  <a:rPr lang="en-US" altLang="zh-TW" sz="1600" dirty="0">
                    <a:effectLst/>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我們將任兩個相鄰時間點</a:t>
                </a:r>
                <a:r>
                  <a:rPr lang="en-US" altLang="zh-TW" sz="1600" dirty="0">
                    <a:latin typeface="Microsoft JhengHei" panose="020B0604030504040204" pitchFamily="34" charset="-120"/>
                    <a:ea typeface="Microsoft JhengHei" panose="020B0604030504040204" pitchFamily="34" charset="-120"/>
                  </a:rPr>
                  <a:t>t</a:t>
                </a:r>
                <a14:m>
                  <m:oMath xmlns:m="http://schemas.openxmlformats.org/officeDocument/2006/math">
                    <m:r>
                      <a:rPr lang="en-US" altLang="zh-TW" sz="1600" i="1">
                        <a:latin typeface="Cambria Math" panose="02040503050406030204" pitchFamily="18" charset="0"/>
                      </a:rPr>
                      <m: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和</a:t>
                </a:r>
                <a:r>
                  <a:rPr lang="en-US" altLang="zh-TW" sz="1600" dirty="0">
                    <a:latin typeface="Microsoft JhengHei" panose="020B0604030504040204" pitchFamily="34" charset="-120"/>
                    <a:ea typeface="Microsoft JhengHei" panose="020B0604030504040204" pitchFamily="34" charset="-120"/>
                  </a:rPr>
                  <a:t>t</a:t>
                </a:r>
                <a:r>
                  <a:rPr lang="zh-TW" altLang="zh-TW" sz="1600" dirty="0">
                    <a:latin typeface="Microsoft JhengHei" panose="020B0604030504040204" pitchFamily="34" charset="-120"/>
                    <a:ea typeface="Microsoft JhengHei" panose="020B0604030504040204" pitchFamily="34" charset="-120"/>
                  </a:rPr>
                  <a:t>，</a:t>
                </a:r>
                <a:r>
                  <a:rPr lang="en-US" altLang="zh-TW" sz="1600" dirty="0">
                    <a:latin typeface="Microsoft JhengHei" panose="020B0604030504040204" pitchFamily="34" charset="-120"/>
                    <a:ea typeface="Microsoft JhengHei" panose="020B0604030504040204" pitchFamily="34" charset="-120"/>
                  </a:rPr>
                  <a:t>t</a:t>
                </a:r>
                <a14:m>
                  <m:oMath xmlns:m="http://schemas.openxmlformats.org/officeDocument/2006/math">
                    <m:r>
                      <a:rPr lang="en-US" altLang="zh-TW" sz="1600" i="1">
                        <a:latin typeface="Cambria Math" panose="02040503050406030204" pitchFamily="18" charset="0"/>
                      </a:rPr>
                      <m: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設為前期且已履約</a:t>
                </a:r>
                <a:r>
                  <a:rPr lang="en-US" altLang="zh-TW" sz="1600" dirty="0">
                    <a:latin typeface="Microsoft JhengHei" panose="020B0604030504040204" pitchFamily="34" charset="-120"/>
                    <a:ea typeface="Microsoft JhengHei" panose="020B0604030504040204" pitchFamily="34" charset="-120"/>
                  </a:rPr>
                  <a:t>a%</a:t>
                </a:r>
                <a:r>
                  <a:rPr lang="zh-TW" altLang="zh-TW" sz="1600" dirty="0">
                    <a:latin typeface="Microsoft JhengHei" panose="020B0604030504040204" pitchFamily="34" charset="-120"/>
                    <a:ea typeface="Microsoft JhengHei" panose="020B0604030504040204" pitchFamily="34" charset="-120"/>
                  </a:rPr>
                  <a:t>的認股權，</a:t>
                </a:r>
                <a14:m>
                  <m:oMath xmlns:m="http://schemas.openxmlformats.org/officeDocument/2006/math">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為當期且已履約</a:t>
                </a:r>
                <a:r>
                  <a:rPr lang="en-US" altLang="zh-TW" sz="1600" dirty="0">
                    <a:latin typeface="Microsoft JhengHei" panose="020B0604030504040204" pitchFamily="34" charset="-120"/>
                    <a:ea typeface="Microsoft JhengHei" panose="020B0604030504040204" pitchFamily="34" charset="-120"/>
                  </a:rPr>
                  <a:t>b%</a:t>
                </a:r>
                <a:r>
                  <a:rPr lang="zh-TW" altLang="zh-TW" sz="1600" dirty="0">
                    <a:latin typeface="Microsoft JhengHei" panose="020B0604030504040204" pitchFamily="34" charset="-120"/>
                    <a:ea typeface="Microsoft JhengHei" panose="020B0604030504040204" pitchFamily="34" charset="-120"/>
                  </a:rPr>
                  <a:t>的認股權</a:t>
                </a:r>
                <a:r>
                  <a:rPr lang="zh-TW" altLang="zh-TW" sz="1600" dirty="0">
                    <a:effectLst/>
                    <a:latin typeface="Microsoft JhengHei" panose="020B0604030504040204" pitchFamily="34" charset="-120"/>
                    <a:ea typeface="Microsoft JhengHei" panose="020B0604030504040204" pitchFamily="34" charset="-120"/>
                  </a:rPr>
                  <a:t> </a:t>
                </a:r>
                <a:br>
                  <a:rPr lang="en-US" altLang="zh-TW" sz="1600" dirty="0">
                    <a:effectLst/>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若</a:t>
                </a:r>
                <a14:m>
                  <m:oMath xmlns:m="http://schemas.openxmlformats.org/officeDocument/2006/math">
                    <m:r>
                      <m:rPr>
                        <m:sty m:val="p"/>
                      </m:rPr>
                      <a:rPr lang="en-US" altLang="zh-TW" sz="1600">
                        <a:latin typeface="Cambria Math" panose="02040503050406030204" pitchFamily="18" charset="0"/>
                      </a:rPr>
                      <m:t>b</m:t>
                    </m:r>
                    <m:r>
                      <a:rPr lang="en-US" altLang="zh-TW" sz="1600">
                        <a:latin typeface="Cambria Math" panose="02040503050406030204" pitchFamily="18" charset="0"/>
                      </a:rPr>
                      <m:t>=</m:t>
                    </m:r>
                    <m:r>
                      <m:rPr>
                        <m:sty m:val="p"/>
                      </m:rPr>
                      <a:rPr lang="en-US" altLang="zh-TW" sz="1600">
                        <a:latin typeface="Cambria Math" panose="02040503050406030204" pitchFamily="18" charset="0"/>
                      </a:rPr>
                      <m:t>a</m:t>
                    </m:r>
                  </m:oMath>
                </a14:m>
                <a:r>
                  <a:rPr lang="zh-TW" altLang="zh-TW" sz="1600" dirty="0">
                    <a:latin typeface="Microsoft JhengHei" panose="020B0604030504040204" pitchFamily="34" charset="-120"/>
                    <a:ea typeface="Microsoft JhengHei" panose="020B0604030504040204" pitchFamily="34" charset="-120"/>
                  </a:rPr>
                  <a:t>，我們可知時間點</a:t>
                </a:r>
                <a:r>
                  <a:rPr lang="en-US" altLang="zh-TW" sz="1600" dirty="0">
                    <a:latin typeface="Microsoft JhengHei" panose="020B0604030504040204" pitchFamily="34" charset="-120"/>
                    <a:ea typeface="Microsoft JhengHei" panose="020B0604030504040204" pitchFamily="34" charset="-120"/>
                  </a:rPr>
                  <a:t>t</a:t>
                </a:r>
                <a14:m>
                  <m:oMath xmlns:m="http://schemas.openxmlformats.org/officeDocument/2006/math">
                    <m:r>
                      <a:rPr lang="en-US" altLang="zh-TW" sz="1600" i="1">
                        <a:latin typeface="Cambria Math" panose="02040503050406030204" pitchFamily="18" charset="0"/>
                      </a:rPr>
                      <m: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到</a:t>
                </a:r>
                <a14:m>
                  <m:oMath xmlns:m="http://schemas.openxmlformats.org/officeDocument/2006/math">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並沒有發生結構改變，將繼續在</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V</m:t>
                        </m:r>
                      </m:e>
                      <m:sup>
                        <m:r>
                          <m:rPr>
                            <m:sty m:val="p"/>
                          </m:rPr>
                          <a:rPr lang="en-US" altLang="zh-TW" sz="1600">
                            <a:latin typeface="Cambria Math" panose="02040503050406030204" pitchFamily="18" charset="0"/>
                          </a:rPr>
                          <m:t>a</m:t>
                        </m:r>
                        <m:r>
                          <a:rPr lang="en-US" altLang="zh-TW" sz="1600">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的樹上成長</a:t>
                </a:r>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若</a:t>
                </a:r>
                <a14:m>
                  <m:oMath xmlns:m="http://schemas.openxmlformats.org/officeDocument/2006/math">
                    <m:r>
                      <m:rPr>
                        <m:sty m:val="p"/>
                      </m:rPr>
                      <a:rPr lang="en-US" altLang="zh-TW" sz="1600">
                        <a:latin typeface="Cambria Math" panose="02040503050406030204" pitchFamily="18" charset="0"/>
                      </a:rPr>
                      <m:t>b</m:t>
                    </m:r>
                    <m:r>
                      <a:rPr lang="en-US" altLang="zh-TW" sz="1600">
                        <a:latin typeface="Cambria Math" panose="02040503050406030204" pitchFamily="18" charset="0"/>
                      </a:rPr>
                      <m:t>&gt;</m:t>
                    </m:r>
                    <m:r>
                      <m:rPr>
                        <m:sty m:val="p"/>
                      </m:rPr>
                      <a:rPr lang="en-US" altLang="zh-TW" sz="1600">
                        <a:latin typeface="Cambria Math" panose="02040503050406030204" pitchFamily="18" charset="0"/>
                      </a:rPr>
                      <m:t>a</m:t>
                    </m:r>
                  </m:oMath>
                </a14:m>
                <a:r>
                  <a:rPr lang="zh-TW" altLang="zh-TW" sz="1600" dirty="0">
                    <a:latin typeface="Microsoft JhengHei" panose="020B0604030504040204" pitchFamily="34" charset="-120"/>
                    <a:ea typeface="Microsoft JhengHei" panose="020B0604030504040204" pitchFamily="34" charset="-120"/>
                  </a:rPr>
                  <a:t>，則我們可知時間點</a:t>
                </a:r>
                <a:r>
                  <a:rPr lang="en-US" altLang="zh-TW" sz="1600" dirty="0">
                    <a:latin typeface="Microsoft JhengHei" panose="020B0604030504040204" pitchFamily="34" charset="-120"/>
                    <a:ea typeface="Microsoft JhengHei" panose="020B0604030504040204" pitchFamily="34" charset="-120"/>
                  </a:rPr>
                  <a:t>t</a:t>
                </a:r>
                <a14:m>
                  <m:oMath xmlns:m="http://schemas.openxmlformats.org/officeDocument/2006/math">
                    <m:r>
                      <a:rPr lang="en-US" altLang="zh-TW" sz="1600" i="1">
                        <a:latin typeface="Cambria Math" panose="02040503050406030204" pitchFamily="18" charset="0"/>
                      </a:rPr>
                      <m:t>−</m:t>
                    </m:r>
                    <m:r>
                      <a:rPr lang="en-US" altLang="zh-TW" sz="1600">
                        <a:latin typeface="Cambria Math" panose="02040503050406030204" pitchFamily="18" charset="0"/>
                      </a:rPr>
                      <m:t>∆</m:t>
                    </m:r>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到</a:t>
                </a:r>
                <a14:m>
                  <m:oMath xmlns:m="http://schemas.openxmlformats.org/officeDocument/2006/math">
                    <m:r>
                      <m:rPr>
                        <m:sty m:val="p"/>
                      </m:rPr>
                      <a:rPr lang="en-US" altLang="zh-TW" sz="1600">
                        <a:latin typeface="Cambria Math" panose="02040503050406030204" pitchFamily="18" charset="0"/>
                      </a:rPr>
                      <m:t>t</m:t>
                    </m:r>
                  </m:oMath>
                </a14:m>
                <a:r>
                  <a:rPr lang="zh-TW" altLang="zh-TW" sz="1600" dirty="0">
                    <a:latin typeface="Microsoft JhengHei" panose="020B0604030504040204" pitchFamily="34" charset="-120"/>
                    <a:ea typeface="Microsoft JhengHei" panose="020B0604030504040204" pitchFamily="34" charset="-120"/>
                  </a:rPr>
                  <a:t>間產生了</a:t>
                </a:r>
                <a:r>
                  <a:rPr lang="en-US" altLang="zh-TW" sz="1600" dirty="0">
                    <a:latin typeface="Microsoft JhengHei" panose="020B0604030504040204" pitchFamily="34" charset="-120"/>
                    <a:ea typeface="Microsoft JhengHei" panose="020B0604030504040204" pitchFamily="34" charset="-120"/>
                  </a:rPr>
                  <a:t>(b%</a:t>
                </a:r>
                <a14:m>
                  <m:oMath xmlns:m="http://schemas.openxmlformats.org/officeDocument/2006/math">
                    <m:r>
                      <a:rPr lang="en-US" altLang="zh-TW" sz="1600" i="1">
                        <a:latin typeface="Cambria Math" panose="02040503050406030204" pitchFamily="18" charset="0"/>
                      </a:rPr>
                      <m:t>−</m:t>
                    </m:r>
                  </m:oMath>
                </a14:m>
                <a:r>
                  <a:rPr lang="en-US" altLang="zh-TW" sz="1600" dirty="0">
                    <a:latin typeface="Microsoft JhengHei" panose="020B0604030504040204" pitchFamily="34" charset="-120"/>
                    <a:ea typeface="Microsoft JhengHei" panose="020B0604030504040204" pitchFamily="34" charset="-120"/>
                  </a:rPr>
                  <a:t>a%)</a:t>
                </a:r>
                <a14:m>
                  <m:oMath xmlns:m="http://schemas.openxmlformats.org/officeDocument/2006/math">
                    <m:r>
                      <a:rPr lang="en-US" altLang="zh-TW" sz="1600">
                        <a:latin typeface="Cambria Math" panose="02040503050406030204" pitchFamily="18" charset="0"/>
                      </a:rPr>
                      <m:t>×</m:t>
                    </m:r>
                    <m:r>
                      <m:rPr>
                        <m:sty m:val="p"/>
                      </m:rPr>
                      <a:rPr lang="en-US" altLang="zh-TW" sz="1600">
                        <a:latin typeface="Cambria Math" panose="02040503050406030204" pitchFamily="18" charset="0"/>
                      </a:rPr>
                      <m:t>N</m:t>
                    </m:r>
                    <m:r>
                      <a:rPr lang="en-US" altLang="zh-TW" sz="1600">
                        <a:latin typeface="Cambria Math" panose="02040503050406030204" pitchFamily="18" charset="0"/>
                      </a:rPr>
                      <m:t>×</m:t>
                    </m:r>
                    <m:r>
                      <m:rPr>
                        <m:sty m:val="p"/>
                      </m:rPr>
                      <a:rPr lang="en-US" altLang="zh-TW" sz="1600">
                        <a:latin typeface="Cambria Math" panose="02040503050406030204" pitchFamily="18" charset="0"/>
                      </a:rPr>
                      <m:t>X</m:t>
                    </m:r>
                  </m:oMath>
                </a14:m>
                <a:r>
                  <a:rPr lang="zh-TW" altLang="zh-TW" sz="1600" dirty="0">
                    <a:latin typeface="Microsoft JhengHei" panose="020B0604030504040204" pitchFamily="34" charset="-120"/>
                    <a:ea typeface="Microsoft JhengHei" panose="020B0604030504040204" pitchFamily="34" charset="-120"/>
                  </a:rPr>
                  <a:t>的注資金額至公司資產，發生結構改變，資產樹將從</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V</m:t>
                        </m:r>
                      </m:e>
                      <m:sup>
                        <m:r>
                          <m:rPr>
                            <m:sty m:val="p"/>
                          </m:rPr>
                          <a:rPr lang="en-US" altLang="zh-TW" sz="1600">
                            <a:latin typeface="Cambria Math" panose="02040503050406030204" pitchFamily="18" charset="0"/>
                          </a:rPr>
                          <m:t>a</m:t>
                        </m:r>
                        <m:r>
                          <a:rPr lang="en-US" altLang="zh-TW" sz="1600">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轉移至</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V</m:t>
                        </m:r>
                      </m:e>
                      <m:sup>
                        <m:r>
                          <m:rPr>
                            <m:sty m:val="p"/>
                          </m:rPr>
                          <a:rPr lang="en-US" altLang="zh-TW" sz="1600">
                            <a:latin typeface="Cambria Math" panose="02040503050406030204" pitchFamily="18" charset="0"/>
                          </a:rPr>
                          <m:t>b</m:t>
                        </m:r>
                        <m:r>
                          <a:rPr lang="en-US" altLang="zh-TW" sz="1600">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的樹上後再繼續成長</a:t>
                </a:r>
                <a:r>
                  <a:rPr lang="zh-TW" altLang="zh-TW" sz="1600" dirty="0">
                    <a:effectLst/>
                    <a:latin typeface="Microsoft JhengHei" panose="020B0604030504040204" pitchFamily="34" charset="-120"/>
                    <a:ea typeface="Microsoft JhengHei" panose="020B0604030504040204" pitchFamily="34" charset="-120"/>
                  </a:rPr>
                  <a:t> </a:t>
                </a: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pic>
        <p:nvPicPr>
          <p:cNvPr id="5" name="圖片 4">
            <a:extLst>
              <a:ext uri="{FF2B5EF4-FFF2-40B4-BE49-F238E27FC236}">
                <a16:creationId xmlns:a16="http://schemas.microsoft.com/office/drawing/2014/main" id="{559A0036-046D-39E7-B98C-D9B2B7CEA9F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4999" y="3427089"/>
            <a:ext cx="5148469" cy="2749873"/>
          </a:xfrm>
          <a:prstGeom prst="rect">
            <a:avLst/>
          </a:prstGeom>
          <a:noFill/>
          <a:ln>
            <a:solidFill>
              <a:schemeClr val="tx1"/>
            </a:solidFill>
          </a:ln>
        </p:spPr>
      </p:pic>
    </p:spTree>
    <p:extLst>
      <p:ext uri="{BB962C8B-B14F-4D97-AF65-F5344CB8AC3E}">
        <p14:creationId xmlns:p14="http://schemas.microsoft.com/office/powerpoint/2010/main" val="592358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pPr>
                  <a:lnSpc>
                    <a:spcPct val="150000"/>
                  </a:lnSpc>
                </a:pPr>
                <a:r>
                  <a:rPr kumimoji="1" lang="en-US" altLang="zh-TW" sz="1600" dirty="0">
                    <a:latin typeface="Microsoft JhengHei" panose="020B0604030504040204" pitchFamily="34" charset="-120"/>
                    <a:ea typeface="Microsoft JhengHei" panose="020B0604030504040204" pitchFamily="34" charset="-120"/>
                  </a:rPr>
                  <a:t>Backward induction : </a:t>
                </a:r>
                <a:br>
                  <a:rPr kumimoji="1" lang="en-US" altLang="zh-TW" sz="1600" dirty="0">
                    <a:latin typeface="Microsoft JhengHei" panose="020B0604030504040204" pitchFamily="34" charset="-120"/>
                    <a:ea typeface="Microsoft JhengHei" panose="020B0604030504040204" pitchFamily="34" charset="-120"/>
                  </a:rPr>
                </a:br>
                <a:r>
                  <a:rPr kumimoji="1" lang="zh-TW" altLang="en-US" sz="1600" dirty="0">
                    <a:latin typeface="Microsoft JhengHei" panose="020B0604030504040204" pitchFamily="34" charset="-120"/>
                    <a:ea typeface="Microsoft JhengHei" panose="020B0604030504040204" pitchFamily="34" charset="-120"/>
                  </a:rPr>
                  <a:t>一般論文討論</a:t>
                </a:r>
                <a:r>
                  <a:rPr kumimoji="1" lang="en-US" altLang="zh-TW" sz="1600" dirty="0">
                    <a:latin typeface="Microsoft JhengHei" panose="020B0604030504040204" pitchFamily="34" charset="-120"/>
                    <a:ea typeface="Microsoft JhengHei" panose="020B0604030504040204" pitchFamily="34" charset="-120"/>
                  </a:rPr>
                  <a:t> ESO </a:t>
                </a:r>
                <a:r>
                  <a:rPr kumimoji="1" lang="zh-TW" altLang="en-US" sz="1600" dirty="0">
                    <a:latin typeface="Microsoft JhengHei" panose="020B0604030504040204" pitchFamily="34" charset="-120"/>
                    <a:ea typeface="Microsoft JhengHei" panose="020B0604030504040204" pitchFamily="34" charset="-120"/>
                  </a:rPr>
                  <a:t>是採用股價隨機過程，我們應先轉換成公司資產價值</a:t>
                </a:r>
                <a:br>
                  <a:rPr kumimoji="1"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𝑑𝑉</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a:latin typeface="Cambria Math" panose="02040503050406030204" pitchFamily="18" charset="0"/>
                          </a:rPr>
                          <m:t>0</m:t>
                        </m:r>
                      </m:sub>
                    </m:sSub>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0</m:t>
                        </m:r>
                      </m:sub>
                    </m:sSub>
                    <m:r>
                      <a:rPr lang="en-US" altLang="zh-TW" sz="1600">
                        <a:latin typeface="Cambria Math" panose="02040503050406030204" pitchFamily="18" charset="0"/>
                      </a:rPr>
                      <m:t>   </m:t>
                    </m:r>
                    <m:d>
                      <m:dPr>
                        <m:ctrlPr>
                          <a:rPr lang="en-US" altLang="zh-TW" sz="1600" i="1">
                            <a:latin typeface="Cambria Math" panose="02040503050406030204" pitchFamily="18" charset="0"/>
                          </a:rPr>
                        </m:ctrlPr>
                      </m:dPr>
                      <m:e>
                        <m:r>
                          <a:rPr lang="en-US" altLang="zh-TW" sz="1600">
                            <a:latin typeface="Cambria Math" panose="02040503050406030204" pitchFamily="18" charset="0"/>
                          </a:rPr>
                          <m:t>4.1</m:t>
                        </m:r>
                      </m:e>
                    </m:d>
                  </m:oMath>
                </a14:m>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而股價過程服從：</a:t>
                </a: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dS</m:t>
                        </m:r>
                      </m:e>
                      <m:sub>
                        <m:r>
                          <a:rPr lang="en-US" altLang="zh-TW" sz="1600">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𝑠𝑡𝑜𝑐𝑘</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𝑠𝑡𝑜𝑐𝑘</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0</m:t>
                        </m:r>
                      </m:sub>
                    </m:sSub>
                    <m:r>
                      <a:rPr lang="en-US" altLang="zh-TW" sz="1600">
                        <a:latin typeface="Cambria Math" panose="02040503050406030204" pitchFamily="18" charset="0"/>
                      </a:rPr>
                      <m:t>   </m:t>
                    </m:r>
                    <m:d>
                      <m:dPr>
                        <m:ctrlPr>
                          <a:rPr lang="en-US" altLang="zh-TW" sz="1600" i="1">
                            <a:latin typeface="Cambria Math" panose="02040503050406030204" pitchFamily="18" charset="0"/>
                          </a:rPr>
                        </m:ctrlPr>
                      </m:dPr>
                      <m:e>
                        <m:r>
                          <a:rPr lang="en-US" altLang="zh-TW" sz="1600">
                            <a:latin typeface="Cambria Math" panose="02040503050406030204" pitchFamily="18" charset="0"/>
                          </a:rPr>
                          <m:t>4.2</m:t>
                        </m:r>
                      </m:e>
                    </m:d>
                  </m:oMath>
                </a14:m>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將</a:t>
                </a:r>
                <a14:m>
                  <m:oMath xmlns:m="http://schemas.openxmlformats.org/officeDocument/2006/math">
                    <m:r>
                      <m:rPr>
                        <m:sty m:val="p"/>
                      </m:rPr>
                      <a:rPr lang="en-US" altLang="zh-TW" sz="1600">
                        <a:latin typeface="Cambria Math" panose="02040503050406030204" pitchFamily="18" charset="0"/>
                      </a:rPr>
                      <m:t>d</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V</m:t>
                        </m:r>
                      </m:e>
                      <m:sub>
                        <m:r>
                          <a:rPr lang="en-US" altLang="zh-TW" sz="1600">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𝑑</m:t>
                        </m:r>
                        <m:r>
                          <a:rPr lang="en-US" altLang="zh-TW" sz="1600" i="1">
                            <a:latin typeface="Cambria Math" panose="02040503050406030204" pitchFamily="18" charset="0"/>
                          </a:rPr>
                          <m:t>(</m:t>
                        </m:r>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𝐸</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oMath>
                </a14:m>
                <a:r>
                  <a:rPr lang="zh-TW" altLang="zh-TW" sz="1600" dirty="0">
                    <a:latin typeface="Microsoft JhengHei" panose="020B0604030504040204" pitchFamily="34" charset="-120"/>
                    <a:ea typeface="Microsoft JhengHei" panose="020B0604030504040204" pitchFamily="34" charset="-120"/>
                  </a:rPr>
                  <a:t>帶入</a:t>
                </a:r>
                <a:r>
                  <a:rPr lang="en-US" altLang="zh-TW" sz="1600" dirty="0">
                    <a:latin typeface="Microsoft JhengHei" panose="020B0604030504040204" pitchFamily="34" charset="-120"/>
                    <a:ea typeface="Microsoft JhengHei" panose="020B0604030504040204" pitchFamily="34" charset="-120"/>
                  </a:rPr>
                  <a:t>4.1</a:t>
                </a:r>
                <a:r>
                  <a:rPr lang="zh-TW" altLang="zh-TW" sz="1600" dirty="0">
                    <a:latin typeface="Microsoft JhengHei" panose="020B0604030504040204" pitchFamily="34" charset="-120"/>
                    <a:ea typeface="Microsoft JhengHei" panose="020B0604030504040204" pitchFamily="34" charset="-120"/>
                  </a:rPr>
                  <a:t>左式得：</a:t>
                </a: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𝑑𝑉</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𝐸</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m:rPr>
                        <m:sty m:val="p"/>
                      </m:rPr>
                      <a:rPr lang="en-US" altLang="zh-TW" sz="1600">
                        <a:latin typeface="Cambria Math" panose="02040503050406030204" pitchFamily="18" charset="0"/>
                      </a:rPr>
                      <m:t>d</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0</m:t>
                        </m:r>
                      </m:sub>
                    </m:sSub>
                  </m:oMath>
                </a14:m>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其中債券票息期初給定，因此</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dD</m:t>
                        </m:r>
                      </m:e>
                      <m:sub>
                        <m:r>
                          <m:rPr>
                            <m:sty m:val="p"/>
                          </m:rPr>
                          <a:rPr lang="en-US" altLang="zh-TW" sz="1600">
                            <a:latin typeface="Cambria Math" panose="02040503050406030204" pitchFamily="18" charset="0"/>
                          </a:rPr>
                          <m:t>t</m:t>
                        </m:r>
                      </m:sub>
                    </m:sSub>
                    <m:r>
                      <a:rPr lang="en-US" altLang="zh-TW" sz="1600">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cD</m:t>
                        </m:r>
                      </m:e>
                      <m:sub>
                        <m:r>
                          <a:rPr lang="en-US" altLang="zh-TW" sz="1600">
                            <a:latin typeface="Cambria Math" panose="02040503050406030204" pitchFamily="18" charset="0"/>
                          </a:rPr>
                          <m:t>0</m:t>
                        </m:r>
                      </m:sub>
                    </m:sSub>
                    <m:r>
                      <m:rPr>
                        <m:sty m:val="p"/>
                      </m:rPr>
                      <a:rPr lang="en-US" altLang="zh-TW" sz="1600">
                        <a:latin typeface="Cambria Math" panose="02040503050406030204" pitchFamily="18" charset="0"/>
                      </a:rPr>
                      <m:t>dt</m:t>
                    </m:r>
                  </m:oMath>
                </a14:m>
                <a:r>
                  <a:rPr lang="zh-TW" altLang="zh-TW" sz="1600" dirty="0">
                    <a:latin typeface="Microsoft JhengHei" panose="020B0604030504040204" pitchFamily="34" charset="-120"/>
                    <a:ea typeface="Microsoft JhengHei" panose="020B0604030504040204" pitchFamily="34" charset="-120"/>
                  </a:rPr>
                  <a:t>，而</a:t>
                </a:r>
                <a14:m>
                  <m:oMath xmlns:m="http://schemas.openxmlformats.org/officeDocument/2006/math">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E</m:t>
                        </m:r>
                      </m:e>
                      <m:sub>
                        <m:r>
                          <a:rPr lang="en-US" altLang="zh-TW" sz="1600">
                            <a:latin typeface="Cambria Math" panose="02040503050406030204" pitchFamily="18" charset="0"/>
                          </a:rPr>
                          <m:t>0</m:t>
                        </m:r>
                      </m:sub>
                    </m:sSub>
                    <m:r>
                      <a:rPr lang="en-US" altLang="zh-TW" sz="1600">
                        <a:latin typeface="Cambria Math" panose="02040503050406030204" pitchFamily="18" charset="0"/>
                      </a:rPr>
                      <m:t>=</m:t>
                    </m:r>
                    <m:r>
                      <m:rPr>
                        <m:sty m:val="p"/>
                      </m:rPr>
                      <a:rPr lang="en-US" altLang="zh-TW" sz="1600">
                        <a:latin typeface="Cambria Math" panose="02040503050406030204" pitchFamily="18" charset="0"/>
                      </a:rPr>
                      <m:t>O</m:t>
                    </m:r>
                    <m:r>
                      <a:rPr lang="en-US" altLang="zh-TW" sz="1600">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S</m:t>
                        </m:r>
                      </m:e>
                      <m:sub>
                        <m:r>
                          <a:rPr lang="en-US" altLang="zh-TW" sz="1600">
                            <a:latin typeface="Cambria Math" panose="02040503050406030204" pitchFamily="18" charset="0"/>
                          </a:rPr>
                          <m:t>0</m:t>
                        </m:r>
                      </m:sub>
                    </m:sSub>
                  </m:oMath>
                </a14:m>
                <a:r>
                  <a:rPr lang="zh-TW" altLang="zh-TW" sz="1600" dirty="0">
                    <a:latin typeface="Microsoft JhengHei" panose="020B0604030504040204" pitchFamily="34" charset="-120"/>
                    <a:ea typeface="Microsoft JhengHei" panose="020B0604030504040204" pitchFamily="34" charset="-120"/>
                  </a:rPr>
                  <a:t>，</a:t>
                </a:r>
                <a14:m>
                  <m:oMath xmlns:m="http://schemas.openxmlformats.org/officeDocument/2006/math">
                    <m:r>
                      <m:rPr>
                        <m:sty m:val="p"/>
                      </m:rPr>
                      <a:rPr lang="en-US" altLang="zh-TW" sz="1600">
                        <a:latin typeface="Cambria Math" panose="02040503050406030204" pitchFamily="18" charset="0"/>
                      </a:rPr>
                      <m:t>d</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E</m:t>
                        </m:r>
                      </m:e>
                      <m:sub>
                        <m:r>
                          <a:rPr lang="en-US" altLang="zh-TW" sz="1600">
                            <a:latin typeface="Cambria Math" panose="02040503050406030204" pitchFamily="18" charset="0"/>
                          </a:rPr>
                          <m:t>0</m:t>
                        </m:r>
                      </m:sub>
                    </m:sSub>
                  </m:oMath>
                </a14:m>
                <a:r>
                  <a:rPr lang="zh-TW" altLang="zh-TW" sz="1600" dirty="0">
                    <a:latin typeface="Microsoft JhengHei" panose="020B0604030504040204" pitchFamily="34" charset="-120"/>
                    <a:ea typeface="Microsoft JhengHei" panose="020B0604030504040204" pitchFamily="34" charset="-120"/>
                  </a:rPr>
                  <a:t>自然可寫成</a:t>
                </a:r>
                <a14:m>
                  <m:oMath xmlns:m="http://schemas.openxmlformats.org/officeDocument/2006/math">
                    <m:r>
                      <m:rPr>
                        <m:sty m:val="p"/>
                      </m:rPr>
                      <a:rPr lang="en-US" altLang="zh-TW" sz="1600">
                        <a:latin typeface="Cambria Math" panose="02040503050406030204" pitchFamily="18" charset="0"/>
                      </a:rPr>
                      <m:t>O</m:t>
                    </m:r>
                    <m:r>
                      <a:rPr lang="en-US" altLang="zh-TW" sz="1600">
                        <a:latin typeface="Cambria Math" panose="02040503050406030204" pitchFamily="18" charset="0"/>
                      </a:rPr>
                      <m:t>×</m:t>
                    </m:r>
                    <m:sSub>
                      <m:sSubPr>
                        <m:ctrlPr>
                          <a:rPr lang="zh-TW" altLang="zh-TW" sz="1600" i="1">
                            <a:latin typeface="Cambria Math" panose="02040503050406030204" pitchFamily="18" charset="0"/>
                          </a:rPr>
                        </m:ctrlPr>
                      </m:sSubPr>
                      <m:e>
                        <m:r>
                          <m:rPr>
                            <m:sty m:val="p"/>
                          </m:rPr>
                          <a:rPr lang="en-US" altLang="zh-TW" sz="1600">
                            <a:latin typeface="Cambria Math" panose="02040503050406030204" pitchFamily="18" charset="0"/>
                          </a:rPr>
                          <m:t>dS</m:t>
                        </m:r>
                      </m:e>
                      <m:sub>
                        <m:r>
                          <a:rPr lang="en-US" altLang="zh-TW" sz="1600">
                            <a:latin typeface="Cambria Math" panose="02040503050406030204" pitchFamily="18" charset="0"/>
                          </a:rPr>
                          <m:t>0</m:t>
                        </m:r>
                      </m:sub>
                    </m:sSub>
                  </m:oMath>
                </a14:m>
                <a:br>
                  <a:rPr lang="en-US" altLang="zh-TW" sz="1600" i="1" dirty="0">
                    <a:latin typeface="Microsoft JhengHei" panose="020B0604030504040204" pitchFamily="34" charset="-120"/>
                    <a:ea typeface="Microsoft JhengHei" panose="020B0604030504040204" pitchFamily="34" charset="-120"/>
                  </a:rPr>
                </a:br>
                <a14:m>
                  <m:oMath xmlns:m="http://schemas.openxmlformats.org/officeDocument/2006/math">
                    <m:r>
                      <a:rPr lang="en-US" altLang="zh-TW" sz="1600" i="1">
                        <a:latin typeface="Cambria Math" panose="02040503050406030204" pitchFamily="18" charset="0"/>
                      </a:rPr>
                      <m:t>𝑐</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𝐸</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𝑐</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r>
                      <a:rPr lang="en-US" altLang="zh-TW" sz="1600" i="1">
                        <a:latin typeface="Cambria Math" panose="02040503050406030204" pitchFamily="18" charset="0"/>
                      </a:rPr>
                      <m:t>𝑂</m:t>
                    </m:r>
                    <m:r>
                      <a:rPr lang="en-US" altLang="zh-TW" sz="1600" i="1">
                        <a:latin typeface="Cambria Math" panose="02040503050406030204" pitchFamily="18" charset="0"/>
                      </a:rPr>
                      <m:t>×</m:t>
                    </m:r>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m:rPr>
                        <m:sty m:val="p"/>
                      </m:rPr>
                      <a:rPr lang="en-US" altLang="zh-TW" sz="1600">
                        <a:latin typeface="Cambria Math" panose="02040503050406030204" pitchFamily="18" charset="0"/>
                      </a:rPr>
                      <m:t>d</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0</m:t>
                        </m:r>
                      </m:sub>
                    </m:sSub>
                  </m:oMath>
                </a14:m>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將</a:t>
                </a:r>
                <a:r>
                  <a:rPr lang="en-US" altLang="zh-TW" sz="1600" dirty="0">
                    <a:latin typeface="Microsoft JhengHei" panose="020B0604030504040204" pitchFamily="34" charset="-120"/>
                    <a:ea typeface="Microsoft JhengHei" panose="020B0604030504040204" pitchFamily="34" charset="-120"/>
                  </a:rPr>
                  <a:t>4.2</a:t>
                </a:r>
                <a:r>
                  <a:rPr lang="zh-TW" altLang="zh-TW" sz="1600" dirty="0">
                    <a:latin typeface="Microsoft JhengHei" panose="020B0604030504040204" pitchFamily="34" charset="-120"/>
                    <a:ea typeface="Microsoft JhengHei" panose="020B0604030504040204" pitchFamily="34" charset="-120"/>
                  </a:rPr>
                  <a:t>帶入上式並整理化簡：</a:t>
                </a: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r>
                      <a:rPr lang="en-US" altLang="zh-TW" sz="1600" i="1">
                        <a:latin typeface="Cambria Math" panose="02040503050406030204" pitchFamily="18" charset="0"/>
                      </a:rPr>
                      <m:t>𝑐</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r>
                      <a:rPr lang="en-US" altLang="zh-TW" sz="1600" i="1">
                        <a:latin typeface="Cambria Math" panose="02040503050406030204" pitchFamily="18" charset="0"/>
                      </a:rPr>
                      <m:t>𝑂</m:t>
                    </m:r>
                    <m:r>
                      <a:rPr lang="en-US" altLang="zh-TW" sz="1600" i="1">
                        <a:latin typeface="Cambria Math" panose="02040503050406030204" pitchFamily="18" charset="0"/>
                      </a:rPr>
                      <m:t>×</m:t>
                    </m:r>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𝑠𝑡𝑜𝑐𝑘</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𝑂</m:t>
                        </m:r>
                        <m:r>
                          <a:rPr lang="en-US" altLang="zh-TW" sz="1600" i="1">
                            <a:latin typeface="Cambria Math" panose="02040503050406030204" pitchFamily="18" charset="0"/>
                          </a:rPr>
                          <m:t>×</m:t>
                        </m:r>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𝑐</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𝑑𝑡</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𝑠𝑡𝑜𝑐𝑘</m:t>
                        </m:r>
                      </m:sub>
                    </m:sSub>
                    <m:r>
                      <a:rPr lang="en-US" altLang="zh-TW" sz="1600" i="1">
                        <a:latin typeface="Cambria Math" panose="02040503050406030204" pitchFamily="18" charset="0"/>
                      </a:rPr>
                      <m:t>𝑂</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𝑑𝑡</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r>
                      <m:rPr>
                        <m:sty m:val="p"/>
                      </m:rPr>
                      <a:rPr lang="en-US" altLang="zh-TW" sz="1600">
                        <a:latin typeface="Cambria Math" panose="02040503050406030204" pitchFamily="18" charset="0"/>
                      </a:rPr>
                      <m:t>d</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𝐵</m:t>
                        </m:r>
                      </m:e>
                      <m:sub>
                        <m:r>
                          <a:rPr lang="en-US" altLang="zh-TW" sz="1600" i="1">
                            <a:latin typeface="Cambria Math" panose="02040503050406030204" pitchFamily="18" charset="0"/>
                          </a:rPr>
                          <m:t>0</m:t>
                        </m:r>
                      </m:sub>
                    </m:sSub>
                  </m:oMath>
                </a14:m>
                <a:endParaRPr lang="zh-TW" altLang="zh-TW" sz="1600" dirty="0">
                  <a:latin typeface="Microsoft JhengHei" panose="020B0604030504040204" pitchFamily="34" charset="-120"/>
                  <a:ea typeface="Microsoft JhengHei" panose="020B0604030504040204" pitchFamily="34" charset="-120"/>
                </a:endParaRPr>
              </a:p>
              <a:p>
                <a:endParaRPr lang="zh-TW" altLang="zh-TW" sz="2900" dirty="0"/>
              </a:p>
              <a:p>
                <a:pPr>
                  <a:lnSpc>
                    <a:spcPct val="150000"/>
                  </a:lnSpc>
                </a:pPr>
                <a:endParaRPr kumimoji="1" lang="en-US" altLang="zh-TW" sz="1600" dirty="0">
                  <a:latin typeface="Microsoft JhengHei" panose="020B0604030504040204" pitchFamily="34" charset="-120"/>
                  <a:ea typeface="Microsoft JhengHei" panose="020B0604030504040204" pitchFamily="34" charset="-120"/>
                </a:endParaRP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2122399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09B65EB-219E-4CBB-4F9B-DEA1C061088C}"/>
              </a:ext>
            </a:extLst>
          </p:cNvPr>
          <p:cNvSpPr>
            <a:spLocks noGrp="1"/>
          </p:cNvSpPr>
          <p:nvPr>
            <p:ph type="title"/>
          </p:nvPr>
        </p:nvSpPr>
        <p:spPr>
          <a:xfrm>
            <a:off x="838200" y="365125"/>
            <a:ext cx="10515600" cy="797753"/>
          </a:xfrm>
        </p:spPr>
        <p:txBody>
          <a:bodyPr/>
          <a:lstStyle/>
          <a:p>
            <a:r>
              <a:rPr kumimoji="1" lang="zh-TW" altLang="en-US" dirty="0">
                <a:latin typeface="Microsoft JhengHei" panose="020B0604030504040204" pitchFamily="34" charset="-120"/>
                <a:ea typeface="Microsoft JhengHei" panose="020B0604030504040204" pitchFamily="34" charset="-120"/>
              </a:rPr>
              <a:t>模型介紹</a:t>
            </a:r>
          </a:p>
        </p:txBody>
      </p:sp>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8AE44E27-CF39-5049-D615-579997E16CA6}"/>
                  </a:ext>
                </a:extLst>
              </p:cNvPr>
              <p:cNvSpPr>
                <a:spLocks noGrp="1"/>
              </p:cNvSpPr>
              <p:nvPr>
                <p:ph idx="1"/>
              </p:nvPr>
            </p:nvSpPr>
            <p:spPr>
              <a:xfrm>
                <a:off x="838200" y="1341783"/>
                <a:ext cx="10515600" cy="4835180"/>
              </a:xfrm>
            </p:spPr>
            <p:txBody>
              <a:bodyPr>
                <a:normAutofit/>
              </a:bodyPr>
              <a:lstStyle/>
              <a:p>
                <a:r>
                  <a:rPr kumimoji="1" lang="en-US" altLang="zh-TW" sz="1600" dirty="0">
                    <a:latin typeface="Microsoft JhengHei" panose="020B0604030504040204" pitchFamily="34" charset="-120"/>
                    <a:ea typeface="Microsoft JhengHei" panose="020B0604030504040204" pitchFamily="34" charset="-120"/>
                  </a:rPr>
                  <a:t>Backward induction : </a:t>
                </a:r>
                <a:br>
                  <a:rPr lang="en-US" altLang="zh-TW" sz="1600" dirty="0">
                    <a:latin typeface="Microsoft JhengHei" panose="020B0604030504040204" pitchFamily="34" charset="-120"/>
                    <a:ea typeface="Microsoft JhengHei" panose="020B0604030504040204" pitchFamily="34" charset="-120"/>
                  </a:rPr>
                </a:br>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由比較係數法可得</a:t>
                </a:r>
                <a14:m>
                  <m:oMath xmlns:m="http://schemas.openxmlformats.org/officeDocument/2006/math">
                    <m:d>
                      <m:dPr>
                        <m:begChr m:val="{"/>
                        <m:endChr m:val=""/>
                        <m:ctrlPr>
                          <a:rPr lang="zh-TW" altLang="zh-TW" sz="1600" i="1">
                            <a:latin typeface="Cambria Math" panose="02040503050406030204" pitchFamily="18" charset="0"/>
                          </a:rPr>
                        </m:ctrlPr>
                      </m:dPr>
                      <m:e>
                        <m:eqArr>
                          <m:eqArrPr>
                            <m:ctrlPr>
                              <a:rPr lang="zh-TW" altLang="zh-TW" sz="1600" i="1">
                                <a:latin typeface="Cambria Math" panose="02040503050406030204" pitchFamily="18" charset="0"/>
                              </a:rPr>
                            </m:ctrlPr>
                          </m:eqArr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𝑠𝑡𝑜𝑐𝑘</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𝑂</m:t>
                                </m:r>
                                <m:r>
                                  <a:rPr lang="en-US" altLang="zh-TW" sz="1600" i="1">
                                    <a:latin typeface="Cambria Math" panose="02040503050406030204" pitchFamily="18" charset="0"/>
                                  </a:rPr>
                                  <m:t>×</m:t>
                                </m:r>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𝑐</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e>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𝑠𝑡𝑜𝑐𝑘</m:t>
                                </m:r>
                              </m:sub>
                            </m:sSub>
                            <m:r>
                              <a:rPr lang="en-US" altLang="zh-TW" sz="1600" i="1">
                                <a:latin typeface="Cambria Math" panose="02040503050406030204" pitchFamily="18" charset="0"/>
                              </a:rPr>
                              <m:t>𝑂</m:t>
                            </m:r>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𝑓𝑖𝑟𝑚</m:t>
                                </m:r>
                              </m:sub>
                            </m:sSub>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e>
                        </m:eqArr>
                      </m:e>
                    </m:d>
                  </m:oMath>
                </a14:m>
                <a:r>
                  <a:rPr lang="en-US" altLang="zh-TW" sz="1600" dirty="0">
                    <a:latin typeface="Microsoft JhengHei" panose="020B0604030504040204" pitchFamily="34" charset="-120"/>
                    <a:ea typeface="Microsoft JhengHei" panose="020B0604030504040204" pitchFamily="34" charset="-120"/>
                  </a:rPr>
                  <a:t>    </a:t>
                </a:r>
                <a:r>
                  <a:rPr lang="zh-TW" altLang="zh-TW" sz="1600" dirty="0">
                    <a:latin typeface="Microsoft JhengHei" panose="020B0604030504040204" pitchFamily="34" charset="-120"/>
                    <a:ea typeface="Microsoft JhengHei" panose="020B0604030504040204" pitchFamily="34" charset="-120"/>
                  </a:rPr>
                  <a:t>並再次化簡</a:t>
                </a:r>
                <a:br>
                  <a:rPr lang="en-US" altLang="zh-TW" sz="1600" dirty="0">
                    <a:latin typeface="Microsoft JhengHei" panose="020B0604030504040204" pitchFamily="34" charset="-120"/>
                    <a:ea typeface="Microsoft JhengHei" panose="020B0604030504040204" pitchFamily="34" charset="-120"/>
                  </a:rPr>
                </a:br>
                <a:br>
                  <a:rPr lang="en-US" altLang="zh-TW" sz="1600" dirty="0">
                    <a:latin typeface="Microsoft JhengHei" panose="020B0604030504040204" pitchFamily="34" charset="-120"/>
                    <a:ea typeface="Microsoft JhengHei" panose="020B0604030504040204" pitchFamily="34" charset="-120"/>
                  </a:rPr>
                </a:br>
                <a14:m>
                  <m:oMath xmlns:m="http://schemas.openxmlformats.org/officeDocument/2006/math">
                    <m:d>
                      <m:dPr>
                        <m:begChr m:val="{"/>
                        <m:endChr m:val=""/>
                        <m:ctrlPr>
                          <a:rPr lang="zh-TW" altLang="zh-TW" sz="1600" i="1">
                            <a:latin typeface="Cambria Math" panose="02040503050406030204" pitchFamily="18" charset="0"/>
                          </a:rPr>
                        </m:ctrlPr>
                      </m:dPr>
                      <m:e>
                        <m:eqArr>
                          <m:eqArrPr>
                            <m:ctrlPr>
                              <a:rPr lang="zh-TW" altLang="zh-TW" sz="1600" i="1">
                                <a:latin typeface="Cambria Math" panose="02040503050406030204" pitchFamily="18" charset="0"/>
                              </a:rPr>
                            </m:ctrlPr>
                          </m:eqArr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𝑓𝑖𝑟𝑚</m:t>
                                </m:r>
                              </m:sub>
                            </m:sSub>
                            <m:r>
                              <a:rPr lang="en-US" altLang="zh-TW" sz="1600" i="1">
                                <a:latin typeface="Cambria Math" panose="02040503050406030204" pitchFamily="18" charset="0"/>
                              </a:rPr>
                              <m:t>=</m:t>
                            </m:r>
                            <m:f>
                              <m:fPr>
                                <m:ctrlPr>
                                  <a:rPr lang="zh-TW" altLang="zh-TW" sz="1600" i="1">
                                    <a:latin typeface="Cambria Math" panose="02040503050406030204" pitchFamily="18" charset="0"/>
                                  </a:rPr>
                                </m:ctrlPr>
                              </m:fPr>
                              <m:num>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𝜇</m:t>
                                    </m:r>
                                  </m:e>
                                  <m:sub>
                                    <m:r>
                                      <a:rPr lang="en-US" altLang="zh-TW" sz="1600" i="1">
                                        <a:latin typeface="Cambria Math" panose="02040503050406030204" pitchFamily="18" charset="0"/>
                                      </a:rPr>
                                      <m:t>𝑠𝑡𝑜𝑐𝑘</m:t>
                                    </m:r>
                                  </m:sub>
                                </m:sSub>
                                <m:r>
                                  <a:rPr lang="en-US" altLang="zh-TW" sz="1600" i="1">
                                    <a:latin typeface="Cambria Math" panose="02040503050406030204" pitchFamily="18" charset="0"/>
                                  </a:rPr>
                                  <m:t>×</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𝑂</m:t>
                                    </m:r>
                                    <m:r>
                                      <a:rPr lang="en-US" altLang="zh-TW" sz="1600" i="1">
                                        <a:latin typeface="Cambria Math" panose="02040503050406030204" pitchFamily="18" charset="0"/>
                                      </a:rPr>
                                      <m:t>×</m:t>
                                    </m:r>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r>
                                  <a:rPr lang="en-US" altLang="zh-TW" sz="1600" i="1">
                                    <a:latin typeface="Cambria Math" panose="02040503050406030204" pitchFamily="18" charset="0"/>
                                  </a:rPr>
                                  <m:t>+</m:t>
                                </m:r>
                                <m:r>
                                  <a:rPr lang="en-US" altLang="zh-TW" sz="1600" i="1">
                                    <a:latin typeface="Cambria Math" panose="02040503050406030204" pitchFamily="18" charset="0"/>
                                  </a:rPr>
                                  <m:t>𝑐</m:t>
                                </m:r>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𝐷</m:t>
                                    </m:r>
                                  </m:e>
                                  <m:sub>
                                    <m:r>
                                      <a:rPr lang="en-US" altLang="zh-TW" sz="1600" i="1">
                                        <a:latin typeface="Cambria Math" panose="02040503050406030204" pitchFamily="18" charset="0"/>
                                      </a:rPr>
                                      <m:t>0</m:t>
                                    </m:r>
                                  </m:sub>
                                </m:sSub>
                              </m:num>
                              <m:den>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den>
                            </m:f>
                          </m:e>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𝑓𝑖𝑟𝑚</m:t>
                                </m:r>
                              </m:sub>
                            </m:sSub>
                            <m:r>
                              <a:rPr lang="en-US" altLang="zh-TW" sz="1600" i="1">
                                <a:latin typeface="Cambria Math" panose="02040503050406030204" pitchFamily="18" charset="0"/>
                              </a:rPr>
                              <m:t>=</m:t>
                            </m:r>
                            <m:f>
                              <m:fPr>
                                <m:ctrlPr>
                                  <a:rPr lang="zh-TW" altLang="zh-TW" sz="1600" i="1">
                                    <a:latin typeface="Cambria Math" panose="02040503050406030204" pitchFamily="18" charset="0"/>
                                  </a:rPr>
                                </m:ctrlPr>
                              </m:fPr>
                              <m:num>
                                <m:sSub>
                                  <m:sSubPr>
                                    <m:ctrlPr>
                                      <a:rPr lang="zh-TW" altLang="zh-TW" sz="1600" i="1">
                                        <a:latin typeface="Cambria Math" panose="02040503050406030204" pitchFamily="18" charset="0"/>
                                      </a:rPr>
                                    </m:ctrlPr>
                                  </m:sSubPr>
                                  <m:e>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𝜎</m:t>
                                        </m:r>
                                      </m:e>
                                      <m:sub>
                                        <m:r>
                                          <a:rPr lang="en-US" altLang="zh-TW" sz="1600" i="1">
                                            <a:latin typeface="Cambria Math" panose="02040503050406030204" pitchFamily="18" charset="0"/>
                                          </a:rPr>
                                          <m:t>𝑠𝑡𝑜𝑐𝑘</m:t>
                                        </m:r>
                                      </m:sub>
                                    </m:sSub>
                                    <m:r>
                                      <a:rPr lang="en-US" altLang="zh-TW" sz="1600" i="1">
                                        <a:latin typeface="Cambria Math" panose="02040503050406030204" pitchFamily="18" charset="0"/>
                                      </a:rPr>
                                      <m:t>×</m:t>
                                    </m:r>
                                    <m:r>
                                      <a:rPr lang="en-US" altLang="zh-TW" sz="1600" i="1">
                                        <a:latin typeface="Cambria Math" panose="02040503050406030204" pitchFamily="18" charset="0"/>
                                      </a:rPr>
                                      <m:t>𝑂</m:t>
                                    </m:r>
                                    <m:r>
                                      <a:rPr lang="en-US" altLang="zh-TW" sz="1600" i="1">
                                        <a:latin typeface="Cambria Math" panose="02040503050406030204" pitchFamily="18" charset="0"/>
                                      </a:rPr>
                                      <m:t>×</m:t>
                                    </m:r>
                                    <m:r>
                                      <a:rPr lang="en-US" altLang="zh-TW" sz="1600" i="1">
                                        <a:latin typeface="Cambria Math" panose="02040503050406030204" pitchFamily="18" charset="0"/>
                                      </a:rPr>
                                      <m:t>𝑆</m:t>
                                    </m:r>
                                  </m:e>
                                  <m:sub>
                                    <m:r>
                                      <a:rPr lang="en-US" altLang="zh-TW" sz="1600" i="1">
                                        <a:latin typeface="Cambria Math" panose="02040503050406030204" pitchFamily="18" charset="0"/>
                                      </a:rPr>
                                      <m:t>0</m:t>
                                    </m:r>
                                  </m:sub>
                                </m:sSub>
                              </m:num>
                              <m:den>
                                <m:sSub>
                                  <m:sSubPr>
                                    <m:ctrlPr>
                                      <a:rPr lang="zh-TW" altLang="zh-TW" sz="1600" i="1">
                                        <a:latin typeface="Cambria Math" panose="02040503050406030204" pitchFamily="18" charset="0"/>
                                      </a:rPr>
                                    </m:ctrlPr>
                                  </m:sSubPr>
                                  <m:e>
                                    <m:r>
                                      <a:rPr lang="en-US" altLang="zh-TW" sz="1600" i="1">
                                        <a:latin typeface="Cambria Math" panose="02040503050406030204" pitchFamily="18" charset="0"/>
                                      </a:rPr>
                                      <m:t>𝑉</m:t>
                                    </m:r>
                                  </m:e>
                                  <m:sub>
                                    <m:r>
                                      <a:rPr lang="en-US" altLang="zh-TW" sz="1600" i="1">
                                        <a:latin typeface="Cambria Math" panose="02040503050406030204" pitchFamily="18" charset="0"/>
                                      </a:rPr>
                                      <m:t>0</m:t>
                                    </m:r>
                                  </m:sub>
                                </m:sSub>
                              </m:den>
                            </m:f>
                          </m:e>
                        </m:eqArr>
                      </m:e>
                    </m:d>
                  </m:oMath>
                </a14:m>
                <a:br>
                  <a:rPr lang="en-US" altLang="zh-TW" sz="1600" dirty="0">
                    <a:latin typeface="Microsoft JhengHei" panose="020B0604030504040204" pitchFamily="34" charset="-120"/>
                    <a:ea typeface="Microsoft JhengHei" panose="020B0604030504040204" pitchFamily="34" charset="-120"/>
                  </a:rPr>
                </a:br>
                <a:br>
                  <a:rPr lang="en-US" altLang="zh-TW" sz="1600" dirty="0">
                    <a:latin typeface="Microsoft JhengHei" panose="020B0604030504040204" pitchFamily="34" charset="-120"/>
                    <a:ea typeface="Microsoft JhengHei" panose="020B0604030504040204" pitchFamily="34" charset="-120"/>
                  </a:rPr>
                </a:br>
                <a:br>
                  <a:rPr lang="en-US" altLang="zh-TW" sz="1600" dirty="0">
                    <a:latin typeface="Microsoft JhengHei" panose="020B0604030504040204" pitchFamily="34" charset="-120"/>
                    <a:ea typeface="Microsoft JhengHei" panose="020B0604030504040204" pitchFamily="34" charset="-120"/>
                  </a:rPr>
                </a:br>
                <a:br>
                  <a:rPr lang="en-US" altLang="zh-TW" sz="1600" dirty="0">
                    <a:latin typeface="Microsoft JhengHei" panose="020B0604030504040204" pitchFamily="34" charset="-120"/>
                    <a:ea typeface="Microsoft JhengHei" panose="020B0604030504040204" pitchFamily="34" charset="-120"/>
                  </a:rPr>
                </a:br>
                <a:r>
                  <a:rPr lang="zh-TW" altLang="zh-TW" sz="1600" dirty="0">
                    <a:latin typeface="Microsoft JhengHei" panose="020B0604030504040204" pitchFamily="34" charset="-120"/>
                    <a:ea typeface="Microsoft JhengHei" panose="020B0604030504040204" pitchFamily="34" charset="-120"/>
                  </a:rPr>
                  <a:t>我們以</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t</m:t>
                        </m:r>
                      </m:e>
                      <m:sup>
                        <m:r>
                          <a:rPr lang="en-US" altLang="zh-TW" sz="1600" i="1">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表示判斷履約</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支付前，</a:t>
                </a:r>
                <a14:m>
                  <m:oMath xmlns:m="http://schemas.openxmlformats.org/officeDocument/2006/math">
                    <m:sSup>
                      <m:sSupPr>
                        <m:ctrlPr>
                          <a:rPr lang="zh-TW" altLang="zh-TW" sz="1600" i="1">
                            <a:latin typeface="Cambria Math" panose="02040503050406030204" pitchFamily="18" charset="0"/>
                          </a:rPr>
                        </m:ctrlPr>
                      </m:sSupPr>
                      <m:e>
                        <m:r>
                          <m:rPr>
                            <m:sty m:val="p"/>
                          </m:rPr>
                          <a:rPr lang="en-US" altLang="zh-TW" sz="1600">
                            <a:latin typeface="Cambria Math" panose="02040503050406030204" pitchFamily="18" charset="0"/>
                          </a:rPr>
                          <m:t>t</m:t>
                        </m:r>
                      </m:e>
                      <m:sup>
                        <m:r>
                          <a:rPr lang="en-US" altLang="zh-TW" sz="1600">
                            <a:latin typeface="Cambria Math" panose="02040503050406030204" pitchFamily="18" charset="0"/>
                          </a:rPr>
                          <m:t>+</m:t>
                        </m:r>
                      </m:sup>
                    </m:sSup>
                  </m:oMath>
                </a14:m>
                <a:r>
                  <a:rPr lang="zh-TW" altLang="zh-TW" sz="1600" dirty="0">
                    <a:latin typeface="Microsoft JhengHei" panose="020B0604030504040204" pitchFamily="34" charset="-120"/>
                    <a:ea typeface="Microsoft JhengHei" panose="020B0604030504040204" pitchFamily="34" charset="-120"/>
                  </a:rPr>
                  <a:t>表示判斷履約</a:t>
                </a:r>
                <a:r>
                  <a:rPr lang="en-US" altLang="zh-TW" sz="1600" dirty="0">
                    <a:latin typeface="Microsoft JhengHei" panose="020B0604030504040204" pitchFamily="34" charset="-120"/>
                    <a:ea typeface="Microsoft JhengHei" panose="020B0604030504040204" pitchFamily="34" charset="-120"/>
                  </a:rPr>
                  <a:t>/</a:t>
                </a:r>
                <a:r>
                  <a:rPr lang="zh-TW" altLang="zh-TW" sz="1600" dirty="0">
                    <a:latin typeface="Microsoft JhengHei" panose="020B0604030504040204" pitchFamily="34" charset="-120"/>
                    <a:ea typeface="Microsoft JhengHei" panose="020B0604030504040204" pitchFamily="34" charset="-120"/>
                  </a:rPr>
                  <a:t>支付後</a:t>
                </a:r>
              </a:p>
            </p:txBody>
          </p:sp>
        </mc:Choice>
        <mc:Fallback xmlns="">
          <p:sp>
            <p:nvSpPr>
              <p:cNvPr id="3" name="內容版面配置區 2">
                <a:extLst>
                  <a:ext uri="{FF2B5EF4-FFF2-40B4-BE49-F238E27FC236}">
                    <a16:creationId xmlns:a16="http://schemas.microsoft.com/office/drawing/2014/main" id="{8AE44E27-CF39-5049-D615-579997E16CA6}"/>
                  </a:ext>
                </a:extLst>
              </p:cNvPr>
              <p:cNvSpPr>
                <a:spLocks noGrp="1" noRot="1" noChangeAspect="1" noMove="1" noResize="1" noEditPoints="1" noAdjustHandles="1" noChangeArrowheads="1" noChangeShapeType="1" noTextEdit="1"/>
              </p:cNvSpPr>
              <p:nvPr>
                <p:ph idx="1"/>
              </p:nvPr>
            </p:nvSpPr>
            <p:spPr>
              <a:xfrm>
                <a:off x="838200" y="1341783"/>
                <a:ext cx="10515600" cy="4835180"/>
              </a:xfrm>
              <a:blipFill>
                <a:blip r:embed="rId2"/>
                <a:stretch>
                  <a:fillRect l="-362" t="-21728"/>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1189676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標題 1">
                <a:extLst>
                  <a:ext uri="{FF2B5EF4-FFF2-40B4-BE49-F238E27FC236}">
                    <a16:creationId xmlns:a16="http://schemas.microsoft.com/office/drawing/2014/main" id="{FAA8FC63-1092-C7AD-CEEF-9E8B3181E0C9}"/>
                  </a:ext>
                </a:extLst>
              </p:cNvPr>
              <p:cNvSpPr>
                <a:spLocks noGrp="1"/>
              </p:cNvSpPr>
              <p:nvPr>
                <p:ph type="title"/>
              </p:nvPr>
            </p:nvSpPr>
            <p:spPr>
              <a:xfrm>
                <a:off x="838200" y="365126"/>
                <a:ext cx="10515600" cy="645140"/>
              </a:xfrm>
            </p:spPr>
            <p:txBody>
              <a:bodyPr>
                <a:normAutofit/>
              </a:bodyPr>
              <a:lstStyle/>
              <a:p>
                <a:r>
                  <a:rPr lang="en-US" altLang="zh-TW" sz="3200" dirty="0">
                    <a:latin typeface="Microsoft JhengHei" panose="020B0604030504040204" pitchFamily="34" charset="-120"/>
                    <a:ea typeface="Microsoft JhengHei" panose="020B0604030504040204" pitchFamily="34" charset="-120"/>
                  </a:rPr>
                  <a:t>(1)</a:t>
                </a:r>
                <a:r>
                  <a:rPr lang="zh-TW" altLang="en-US" sz="3200" dirty="0">
                    <a:latin typeface="Microsoft JhengHei" panose="020B0604030504040204" pitchFamily="34" charset="-120"/>
                    <a:ea typeface="Microsoft JhengHei" panose="020B0604030504040204" pitchFamily="34" charset="-120"/>
                  </a:rPr>
                  <a:t>到期日</a:t>
                </a:r>
                <a14:m>
                  <m:oMath xmlns:m="http://schemas.openxmlformats.org/officeDocument/2006/math">
                    <m:r>
                      <a:rPr lang="en-US" altLang="zh-TW" sz="3200" b="0" i="1" smtClean="0">
                        <a:latin typeface="Cambria Math" panose="02040503050406030204" pitchFamily="18" charset="0"/>
                      </a:rPr>
                      <m:t>𝑡</m:t>
                    </m:r>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𝑇</m:t>
                    </m:r>
                  </m:oMath>
                </a14:m>
                <a:endParaRPr lang="zh-TW" altLang="en-US" sz="3200" dirty="0">
                  <a:latin typeface="Microsoft JhengHei" panose="020B0604030504040204" pitchFamily="34" charset="-120"/>
                  <a:ea typeface="Microsoft JhengHei" panose="020B0604030504040204" pitchFamily="34" charset="-120"/>
                </a:endParaRPr>
              </a:p>
            </p:txBody>
          </p:sp>
        </mc:Choice>
        <mc:Fallback xmlns="">
          <p:sp>
            <p:nvSpPr>
              <p:cNvPr id="2" name="標題 1">
                <a:extLst>
                  <a:ext uri="{FF2B5EF4-FFF2-40B4-BE49-F238E27FC236}">
                    <a16:creationId xmlns:a16="http://schemas.microsoft.com/office/drawing/2014/main" id="{FAA8FC63-1092-C7AD-CEEF-9E8B3181E0C9}"/>
                  </a:ext>
                </a:extLst>
              </p:cNvPr>
              <p:cNvSpPr>
                <a:spLocks noGrp="1" noRot="1" noChangeAspect="1" noMove="1" noResize="1" noEditPoints="1" noAdjustHandles="1" noChangeArrowheads="1" noChangeShapeType="1" noTextEdit="1"/>
              </p:cNvSpPr>
              <p:nvPr>
                <p:ph type="title"/>
              </p:nvPr>
            </p:nvSpPr>
            <p:spPr>
              <a:xfrm>
                <a:off x="838200" y="365126"/>
                <a:ext cx="10515600" cy="645140"/>
              </a:xfrm>
              <a:blipFill>
                <a:blip r:embed="rId2"/>
                <a:stretch>
                  <a:fillRect l="-1568" t="-9615" b="-21154"/>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1268361"/>
                <a:ext cx="10515600" cy="4908602"/>
              </a:xfrm>
            </p:spPr>
            <p:txBody>
              <a:bodyPr>
                <a:normAutofit lnSpcReduction="10000"/>
              </a:bodyPr>
              <a:lstStyle/>
              <a:p>
                <a:pPr>
                  <a:lnSpc>
                    <a:spcPct val="120000"/>
                  </a:lnSpc>
                </a:pPr>
                <a:r>
                  <a:rPr lang="zh-TW" altLang="en-US" sz="1500" dirty="0">
                    <a:latin typeface="Microsoft JhengHei" panose="020B0604030504040204" pitchFamily="34" charset="-120"/>
                    <a:ea typeface="Microsoft JhengHei" panose="020B0604030504040204" pitchFamily="34" charset="-120"/>
                  </a:rPr>
                  <a:t>股東權益價值</a:t>
                </a:r>
                <a:r>
                  <a:rPr lang="en-US" altLang="zh-TW" sz="1500" dirty="0">
                    <a:latin typeface="Microsoft JhengHei" panose="020B0604030504040204" pitchFamily="34" charset="-120"/>
                    <a:ea typeface="Microsoft JhengHei" panose="020B0604030504040204" pitchFamily="34" charset="-120"/>
                  </a:rPr>
                  <a:t>(Equity)</a:t>
                </a:r>
                <a:br>
                  <a:rPr lang="en-US" altLang="zh-TW" sz="1500" dirty="0">
                    <a:latin typeface="Microsoft JhengHei" panose="020B0604030504040204" pitchFamily="34" charset="-120"/>
                    <a:ea typeface="Microsoft JhengHei" panose="020B0604030504040204" pitchFamily="34" charset="-120"/>
                  </a:rPr>
                </a:br>
                <a:br>
                  <a:rPr lang="en-US" altLang="zh-TW" sz="1500" dirty="0">
                    <a:latin typeface="Microsoft JhengHei" panose="020B0604030504040204" pitchFamily="34" charset="-120"/>
                    <a:ea typeface="Microsoft JhengHei" panose="020B0604030504040204" pitchFamily="34" charset="-120"/>
                  </a:rPr>
                </a:br>
                <a:r>
                  <a:rPr lang="zh-TW" altLang="en-US" sz="1500" dirty="0">
                    <a:latin typeface="Microsoft JhengHei" panose="020B0604030504040204" pitchFamily="34" charset="-120"/>
                    <a:ea typeface="Microsoft JhengHei" panose="020B0604030504040204" pitchFamily="34" charset="-120"/>
                  </a:rPr>
                  <a:t>若探討</a:t>
                </a:r>
                <a:r>
                  <a:rPr lang="en-US" altLang="zh-TW" sz="1500" dirty="0">
                    <a:latin typeface="Microsoft JhengHei" panose="020B0604030504040204" pitchFamily="34" charset="-120"/>
                    <a:ea typeface="Microsoft JhengHei" panose="020B0604030504040204" pitchFamily="34" charset="-120"/>
                  </a:rPr>
                  <a:t>NQSO</a:t>
                </a:r>
                <a:r>
                  <a:rPr lang="zh-TW" altLang="en-US" sz="1500" dirty="0">
                    <a:latin typeface="Microsoft JhengHei" panose="020B0604030504040204" pitchFamily="34" charset="-120"/>
                    <a:ea typeface="Microsoft JhengHei" panose="020B0604030504040204" pitchFamily="34" charset="-120"/>
                  </a:rPr>
                  <a:t>，又因存在稅盾，資產點須加上注資與稅盾效果</a:t>
                </a:r>
                <a:br>
                  <a:rPr lang="en-US" altLang="zh-TW" sz="1500" dirty="0"/>
                </a:br>
                <a14:m>
                  <m:oMath xmlns:m="http://schemas.openxmlformats.org/officeDocument/2006/math">
                    <m:r>
                      <a:rPr lang="en-US" altLang="zh-TW" sz="1500" b="0" i="1" smtClean="0">
                        <a:latin typeface="Cambria Math" panose="02040503050406030204" pitchFamily="18" charset="0"/>
                      </a:rPr>
                      <m:t>𝐸𝑞𝑢𝑖𝑡</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𝑦</m:t>
                        </m:r>
                      </m:e>
                      <m:sub>
                        <m:r>
                          <a:rPr lang="en-US" altLang="zh-TW" sz="1500" b="0" i="1" smtClean="0">
                            <a:latin typeface="Cambria Math" panose="02040503050406030204" pitchFamily="18" charset="0"/>
                          </a:rPr>
                          <m:t>𝑁𝑄𝑆𝑂</m:t>
                        </m:r>
                      </m:sub>
                    </m:sSub>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oMath>
                </a14:m>
                <a:br>
                  <a:rPr lang="en-US" altLang="zh-TW" sz="1500" b="0" dirty="0"/>
                </a:br>
                <a14:m>
                  <m:oMath xmlns:m="http://schemas.openxmlformats.org/officeDocument/2006/math">
                    <m:r>
                      <a:rPr lang="en-US" altLang="zh-TW" sz="1500" b="0" i="1" smtClean="0">
                        <a:latin typeface="Cambria Math" panose="02040503050406030204" pitchFamily="18" charset="0"/>
                      </a:rPr>
                      <m:t>=</m:t>
                    </m:r>
                    <m:func>
                      <m:funcPr>
                        <m:ctrlPr>
                          <a:rPr lang="en-US" altLang="zh-TW" sz="1500" b="0" i="1" smtClean="0">
                            <a:latin typeface="Cambria Math" panose="02040503050406030204" pitchFamily="18" charset="0"/>
                          </a:rPr>
                        </m:ctrlPr>
                      </m:funcPr>
                      <m:fName>
                        <m:r>
                          <m:rPr>
                            <m:sty m:val="p"/>
                          </m:rPr>
                          <a:rPr lang="en-US" altLang="zh-TW" sz="1500" b="0" i="0" smtClean="0">
                            <a:latin typeface="Cambria Math" panose="02040503050406030204" pitchFamily="18" charset="0"/>
                          </a:rPr>
                          <m:t>max</m:t>
                        </m:r>
                      </m:fName>
                      <m:e>
                        <m:d>
                          <m:dPr>
                            <m:ctrlPr>
                              <a:rPr lang="en-US" altLang="zh-TW" sz="1500" b="0" i="1" smtClean="0">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𝑇</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𝐷𝐵</m:t>
                                </m:r>
                              </m:e>
                              <m:sub>
                                <m:r>
                                  <a:rPr lang="en-US" altLang="zh-TW" sz="1500" i="1">
                                    <a:latin typeface="Cambria Math" panose="02040503050406030204" pitchFamily="18" charset="0"/>
                                  </a:rPr>
                                  <m:t>𝑇</m:t>
                                </m:r>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𝑋</m:t>
                                </m:r>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𝑆</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𝑋</m:t>
                                    </m:r>
                                  </m:e>
                                </m:d>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e>
                            </m:d>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Δt</m:t>
                            </m:r>
                            <m:r>
                              <a:rPr lang="en-US" altLang="zh-TW" sz="1500" b="0" i="0" smtClean="0">
                                <a:latin typeface="Cambria Math" panose="02040503050406030204" pitchFamily="18" charset="0"/>
                              </a:rPr>
                              <m:t>,0</m:t>
                            </m:r>
                          </m:e>
                        </m:d>
                      </m:e>
                    </m:func>
                  </m:oMath>
                </a14:m>
                <a:br>
                  <a:rPr lang="en-US" altLang="zh-TW" sz="1500" b="0" dirty="0"/>
                </a:br>
                <a14:m>
                  <m:oMath xmlns:m="http://schemas.openxmlformats.org/officeDocument/2006/math">
                    <m:r>
                      <a:rPr lang="en-US" altLang="zh-TW" sz="1500" b="0" i="1" smtClean="0">
                        <a:latin typeface="Cambria Math" panose="02040503050406030204" pitchFamily="18" charset="0"/>
                      </a:rPr>
                      <m:t>=</m:t>
                    </m:r>
                    <m:func>
                      <m:funcPr>
                        <m:ctrlPr>
                          <a:rPr lang="en-US" altLang="zh-TW" sz="1500" b="0" i="1" smtClean="0">
                            <a:latin typeface="Cambria Math" panose="02040503050406030204" pitchFamily="18" charset="0"/>
                          </a:rPr>
                        </m:ctrlPr>
                      </m:funcPr>
                      <m:fName>
                        <m:r>
                          <m:rPr>
                            <m:sty m:val="p"/>
                          </m:rPr>
                          <a:rPr lang="en-US" altLang="zh-TW" sz="1500" b="0" i="0" smtClean="0">
                            <a:latin typeface="Cambria Math" panose="02040503050406030204" pitchFamily="18" charset="0"/>
                          </a:rPr>
                          <m:t>max</m:t>
                        </m:r>
                      </m:fName>
                      <m:e>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𝑇</m:t>
                                </m:r>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𝑋</m:t>
                                </m:r>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f>
                                      <m:fPr>
                                        <m:ctrlPr>
                                          <a:rPr lang="en-US" altLang="zh-TW" sz="1500" b="0" i="1" smtClean="0">
                                            <a:latin typeface="Cambria Math" panose="02040503050406030204" pitchFamily="18" charset="0"/>
                                          </a:rPr>
                                        </m:ctrlPr>
                                      </m:fPr>
                                      <m:num>
                                        <m:r>
                                          <a:rPr lang="en-US" altLang="zh-TW" sz="1500" b="0" i="1" smtClean="0">
                                            <a:latin typeface="Cambria Math" panose="02040503050406030204" pitchFamily="18" charset="0"/>
                                          </a:rPr>
                                          <m:t>𝐸𝑞𝑢𝑖𝑡</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𝑦</m:t>
                                            </m:r>
                                          </m:e>
                                          <m:sub>
                                            <m:r>
                                              <a:rPr lang="en-US" altLang="zh-TW" sz="1500" b="0" i="1" smtClean="0">
                                                <a:latin typeface="Cambria Math" panose="02040503050406030204" pitchFamily="18" charset="0"/>
                                              </a:rPr>
                                              <m:t>𝑁𝑄𝑆𝑂</m:t>
                                            </m:r>
                                          </m:sub>
                                        </m:sSub>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num>
                                      <m:den>
                                        <m:r>
                                          <a:rPr lang="en-US" altLang="zh-TW" sz="1500" b="0" i="1" smtClean="0">
                                            <a:latin typeface="Cambria Math" panose="02040503050406030204" pitchFamily="18" charset="0"/>
                                          </a:rPr>
                                          <m:t>𝑂</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den>
                                    </m:f>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𝑋</m:t>
                                    </m:r>
                                  </m:e>
                                </m:d>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m:t>
                            </m:r>
                          </m:e>
                        </m:d>
                      </m:e>
                    </m:func>
                  </m:oMath>
                </a14:m>
                <a:br>
                  <a:rPr lang="en-US" altLang="zh-TW" sz="1500" dirty="0"/>
                </a:br>
                <a:br>
                  <a:rPr lang="en-US" altLang="zh-TW" sz="1500" dirty="0"/>
                </a:br>
                <a:r>
                  <a:rPr lang="zh-TW" altLang="en-US" sz="1500" dirty="0">
                    <a:latin typeface="Microsoft JhengHei" panose="020B0604030504040204" pitchFamily="34" charset="-120"/>
                    <a:ea typeface="Microsoft JhengHei" panose="020B0604030504040204" pitchFamily="34" charset="-120"/>
                  </a:rPr>
                  <a:t>若為 </a:t>
                </a:r>
                <a:r>
                  <a:rPr lang="en-US" altLang="zh-TW" sz="1500" dirty="0">
                    <a:latin typeface="Microsoft JhengHei" panose="020B0604030504040204" pitchFamily="34" charset="-120"/>
                    <a:ea typeface="Microsoft JhengHei" panose="020B0604030504040204" pitchFamily="34" charset="-120"/>
                  </a:rPr>
                  <a:t>QSO</a:t>
                </a:r>
                <a:r>
                  <a:rPr lang="zh-TW" altLang="en-US" sz="1500" dirty="0">
                    <a:latin typeface="Microsoft JhengHei" panose="020B0604030504040204" pitchFamily="34" charset="-120"/>
                    <a:ea typeface="Microsoft JhengHei" panose="020B0604030504040204" pitchFamily="34" charset="-120"/>
                  </a:rPr>
                  <a:t>，無稅盾下的 </a:t>
                </a:r>
                <a:r>
                  <a:rPr lang="en-US" altLang="zh-TW" sz="1500" dirty="0">
                    <a:latin typeface="Microsoft JhengHei" panose="020B0604030504040204" pitchFamily="34" charset="-120"/>
                    <a:ea typeface="Microsoft JhengHei" panose="020B0604030504040204" pitchFamily="34" charset="-120"/>
                  </a:rPr>
                  <a:t>Equity value </a:t>
                </a:r>
                <a:r>
                  <a:rPr lang="zh-TW" altLang="en-US" sz="1500" dirty="0">
                    <a:latin typeface="Microsoft JhengHei" panose="020B0604030504040204" pitchFamily="34" charset="-120"/>
                    <a:ea typeface="Microsoft JhengHei" panose="020B0604030504040204" pitchFamily="34" charset="-120"/>
                  </a:rPr>
                  <a:t>可簡化成</a:t>
                </a:r>
                <a:r>
                  <a:rPr lang="en-US" altLang="zh-TW" sz="1500" dirty="0">
                    <a:latin typeface="Microsoft JhengHei" panose="020B0604030504040204" pitchFamily="34" charset="-120"/>
                    <a:ea typeface="Microsoft JhengHei" panose="020B0604030504040204" pitchFamily="34" charset="-120"/>
                  </a:rPr>
                  <a:t>:</a:t>
                </a:r>
                <a:br>
                  <a:rPr lang="en-US" altLang="zh-TW" sz="1500" dirty="0"/>
                </a:br>
                <a:r>
                  <a:rPr lang="en-US" altLang="zh-TW" sz="1500" dirty="0"/>
                  <a:t> </a:t>
                </a:r>
                <a14:m>
                  <m:oMath xmlns:m="http://schemas.openxmlformats.org/officeDocument/2006/math">
                    <m:r>
                      <a:rPr lang="en-US" altLang="zh-TW" sz="1500" b="0" i="1" smtClean="0">
                        <a:latin typeface="Cambria Math" panose="02040503050406030204" pitchFamily="18" charset="0"/>
                      </a:rPr>
                      <m:t>𝐸𝑞𝑢𝑖𝑡</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𝑦</m:t>
                        </m:r>
                      </m:e>
                      <m:sub>
                        <m:r>
                          <a:rPr lang="en-US" altLang="zh-TW" sz="1500" b="0" i="1" smtClean="0">
                            <a:latin typeface="Cambria Math" panose="02040503050406030204" pitchFamily="18" charset="0"/>
                          </a:rPr>
                          <m:t>𝑄𝑆𝑂</m:t>
                        </m:r>
                      </m:sub>
                    </m:sSub>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𝑇</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𝑇</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oMath>
                </a14:m>
                <a:br>
                  <a:rPr lang="en-US" altLang="zh-TW" sz="1500" dirty="0"/>
                </a:br>
                <a14:m>
                  <m:oMath xmlns:m="http://schemas.openxmlformats.org/officeDocument/2006/math">
                    <m:r>
                      <a:rPr lang="en-US" altLang="zh-TW" sz="1500" b="0" i="1" smtClean="0">
                        <a:latin typeface="Cambria Math" panose="02040503050406030204" pitchFamily="18" charset="0"/>
                      </a:rPr>
                      <m:t>=</m:t>
                    </m:r>
                    <m:func>
                      <m:funcPr>
                        <m:ctrlPr>
                          <a:rPr lang="en-US" altLang="zh-TW" sz="1500" b="0" i="1" smtClean="0">
                            <a:latin typeface="Cambria Math" panose="02040503050406030204" pitchFamily="18" charset="0"/>
                          </a:rPr>
                        </m:ctrlPr>
                      </m:funcPr>
                      <m:fName>
                        <m:r>
                          <m:rPr>
                            <m:sty m:val="p"/>
                          </m:rPr>
                          <a:rPr lang="en-US" altLang="zh-TW" sz="1500" b="0" i="0" smtClean="0">
                            <a:latin typeface="Cambria Math" panose="02040503050406030204" pitchFamily="18" charset="0"/>
                          </a:rPr>
                          <m:t>max</m:t>
                        </m:r>
                      </m:fName>
                      <m:e>
                        <m:d>
                          <m:dPr>
                            <m:ctrlPr>
                              <a:rPr lang="en-US" altLang="zh-TW" sz="1500" b="0" i="1" smtClean="0">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𝑇</m:t>
                                </m:r>
                              </m:sub>
                            </m:sSub>
                            <m:r>
                              <a:rPr lang="en-US" altLang="zh-TW" sz="1500" i="1">
                                <a:latin typeface="Cambria Math" panose="02040503050406030204" pitchFamily="18" charset="0"/>
                              </a:rPr>
                              <m:t>−</m:t>
                            </m:r>
                            <m:r>
                              <a:rPr lang="en-US" altLang="zh-TW" sz="1500" i="1">
                                <a:latin typeface="Cambria Math" panose="02040503050406030204" pitchFamily="18" charset="0"/>
                              </a:rPr>
                              <m:t>𝐹</m:t>
                            </m:r>
                            <m:d>
                              <m:dPr>
                                <m:ctrlPr>
                                  <a:rPr lang="en-US" altLang="zh-TW" sz="1500" i="1">
                                    <a:latin typeface="Cambria Math" panose="02040503050406030204" pitchFamily="18" charset="0"/>
                                  </a:rPr>
                                </m:ctrlPr>
                              </m:dPr>
                              <m:e>
                                <m:r>
                                  <a:rPr lang="en-US" altLang="zh-TW" sz="1500" i="1">
                                    <a:latin typeface="Cambria Math" panose="02040503050406030204" pitchFamily="18" charset="0"/>
                                  </a:rPr>
                                  <m:t>1+</m:t>
                                </m:r>
                                <m:d>
                                  <m:dPr>
                                    <m:ctrlPr>
                                      <a:rPr lang="en-US" altLang="zh-TW" sz="1500" i="1">
                                        <a:latin typeface="Cambria Math" panose="02040503050406030204" pitchFamily="18" charset="0"/>
                                      </a:rPr>
                                    </m:ctrlPr>
                                  </m:dPr>
                                  <m:e>
                                    <m:r>
                                      <a:rPr lang="en-US" altLang="zh-TW" sz="1500" i="1">
                                        <a:latin typeface="Cambria Math" panose="02040503050406030204" pitchFamily="18" charset="0"/>
                                      </a:rPr>
                                      <m:t>1−</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𝜏</m:t>
                                        </m:r>
                                      </m:e>
                                      <m:sub>
                                        <m:r>
                                          <a:rPr lang="en-US" altLang="zh-TW" sz="1500" i="1">
                                            <a:latin typeface="Cambria Math" panose="02040503050406030204" pitchFamily="18" charset="0"/>
                                          </a:rPr>
                                          <m:t>𝑐𝑜𝑟𝑝𝑒𝑟𝑎𝑡𝑒</m:t>
                                        </m:r>
                                      </m:sub>
                                    </m:sSub>
                                  </m:e>
                                </m:d>
                                <m:r>
                                  <a:rPr lang="en-US" altLang="zh-TW" sz="1500" i="1">
                                    <a:latin typeface="Cambria Math" panose="02040503050406030204" pitchFamily="18" charset="0"/>
                                  </a:rPr>
                                  <m:t>×</m:t>
                                </m:r>
                                <m:r>
                                  <a:rPr lang="en-US" altLang="zh-TW" sz="1500" i="1">
                                    <a:latin typeface="Cambria Math" panose="02040503050406030204" pitchFamily="18" charset="0"/>
                                  </a:rPr>
                                  <m:t>𝑐</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e>
                            </m:d>
                            <m:r>
                              <a:rPr lang="en-US" altLang="zh-TW" sz="1500" b="0" i="1" smtClean="0">
                                <a:latin typeface="Cambria Math" panose="02040503050406030204" pitchFamily="18" charset="0"/>
                              </a:rPr>
                              <m:t>+</m:t>
                            </m:r>
                            <m:d>
                              <m:dPr>
                                <m:ctrlPr>
                                  <a:rPr lang="en-US" altLang="zh-TW" sz="1500" i="1">
                                    <a:latin typeface="Cambria Math" panose="02040503050406030204" pitchFamily="18" charset="0"/>
                                  </a:rPr>
                                </m:ctrlPr>
                              </m:dPr>
                              <m:e>
                                <m:r>
                                  <a:rPr lang="en-US" altLang="zh-TW" sz="1500" i="1">
                                    <a:latin typeface="Cambria Math" panose="02040503050406030204" pitchFamily="18" charset="0"/>
                                  </a:rPr>
                                  <m:t>𝑏</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e>
                            </m:d>
                            <m:r>
                              <a:rPr lang="en-US" altLang="zh-TW" sz="1500" i="1">
                                <a:latin typeface="Cambria Math" panose="02040503050406030204" pitchFamily="18" charset="0"/>
                              </a:rPr>
                              <m:t>×</m:t>
                            </m:r>
                            <m:r>
                              <a:rPr lang="en-US" altLang="zh-TW" sz="1500" i="1">
                                <a:latin typeface="Cambria Math" panose="02040503050406030204" pitchFamily="18" charset="0"/>
                              </a:rPr>
                              <m:t>𝑁</m:t>
                            </m:r>
                            <m:r>
                              <a:rPr lang="en-US" altLang="zh-TW" sz="1500" i="1">
                                <a:latin typeface="Cambria Math" panose="02040503050406030204" pitchFamily="18" charset="0"/>
                              </a:rPr>
                              <m:t>×</m:t>
                            </m:r>
                            <m:r>
                              <a:rPr lang="en-US" altLang="zh-TW" sz="1500" b="0" i="1" smtClean="0">
                                <a:latin typeface="Cambria Math" panose="02040503050406030204" pitchFamily="18" charset="0"/>
                              </a:rPr>
                              <m:t>𝑋</m:t>
                            </m:r>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i="1">
                                    <a:latin typeface="Cambria Math" panose="02040503050406030204" pitchFamily="18" charset="0"/>
                                  </a:rPr>
                                  <m:t>1−</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𝜏</m:t>
                                    </m:r>
                                  </m:e>
                                  <m:sub>
                                    <m:r>
                                      <a:rPr lang="en-US" altLang="zh-TW" sz="1500" i="1">
                                        <a:latin typeface="Cambria Math" panose="02040503050406030204" pitchFamily="18" charset="0"/>
                                      </a:rPr>
                                      <m:t>𝑐𝑜𝑟𝑝𝑒𝑟𝑎𝑡𝑒</m:t>
                                    </m:r>
                                  </m:sub>
                                </m:sSub>
                              </m:e>
                            </m:d>
                            <m:r>
                              <a:rPr lang="en-US" altLang="zh-TW" sz="1500" i="1">
                                <a:latin typeface="Cambria Math" panose="02040503050406030204" pitchFamily="18" charset="0"/>
                              </a:rPr>
                              <m:t>×</m:t>
                            </m:r>
                            <m:r>
                              <a:rPr lang="en-US" altLang="zh-TW" sz="1500" i="1">
                                <a:latin typeface="Cambria Math" panose="02040503050406030204" pitchFamily="18" charset="0"/>
                              </a:rPr>
                              <m:t>𝑤𝑎𝑔𝑒</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b="0" i="1" smtClean="0">
                                <a:latin typeface="Cambria Math" panose="02040503050406030204" pitchFamily="18" charset="0"/>
                              </a:rPr>
                              <m:t>, 0</m:t>
                            </m:r>
                          </m:e>
                        </m:d>
                      </m:e>
                    </m:func>
                    <m:r>
                      <a:rPr lang="en-US" altLang="zh-TW" sz="1500" b="0" i="1" smtClean="0">
                        <a:latin typeface="Cambria Math" panose="02040503050406030204" pitchFamily="18" charset="0"/>
                      </a:rPr>
                      <m:t>  </m:t>
                    </m:r>
                  </m:oMath>
                </a14:m>
                <a:br>
                  <a:rPr lang="en-US" altLang="zh-TW" dirty="0"/>
                </a:br>
                <a:br>
                  <a:rPr lang="en-US" altLang="zh-TW" dirty="0"/>
                </a:br>
                <a14:m>
                  <m:oMath xmlns:m="http://schemas.openxmlformats.org/officeDocument/2006/math">
                    <m:r>
                      <a:rPr lang="zh-TW" altLang="en-US" i="1" dirty="0">
                        <a:latin typeface="Cambria Math" panose="02040503050406030204" pitchFamily="18" charset="0"/>
                      </a:rPr>
                      <m:t> </m:t>
                    </m:r>
                    <m:r>
                      <a:rPr lang="zh-TW" altLang="en-US" i="1" dirty="0" smtClean="0">
                        <a:latin typeface="Cambria Math" panose="02040503050406030204" pitchFamily="18" charset="0"/>
                      </a:rPr>
                      <m:t> </m:t>
                    </m:r>
                  </m:oMath>
                </a14:m>
                <a:r>
                  <a:rPr lang="zh-TW" altLang="en-US" dirty="0"/>
                  <a:t>   </a:t>
                </a:r>
                <a:endParaRPr lang="en-US" altLang="zh-TW" dirty="0"/>
              </a:p>
              <a:p>
                <a:endParaRPr lang="en-US" altLang="zh-TW"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1268361"/>
                <a:ext cx="10515600" cy="4908602"/>
              </a:xfrm>
              <a:blipFill>
                <a:blip r:embed="rId3"/>
                <a:stretch>
                  <a:fillRect l="-241" t="-258"/>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998859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lnSpcReduction="10000"/>
              </a:bodyPr>
              <a:lstStyle/>
              <a:p>
                <a:r>
                  <a:rPr lang="zh-TW" altLang="en-US" sz="1500" dirty="0">
                    <a:latin typeface="Microsoft JhengHei" panose="020B0604030504040204" pitchFamily="34" charset="-120"/>
                    <a:ea typeface="Microsoft JhengHei" panose="020B0604030504040204" pitchFamily="34" charset="-120"/>
                  </a:rPr>
                  <a:t>股價</a:t>
                </a:r>
                <a:r>
                  <a:rPr lang="en-US" altLang="zh-TW" sz="1500" dirty="0">
                    <a:latin typeface="Microsoft JhengHei" panose="020B0604030504040204" pitchFamily="34" charset="-120"/>
                    <a:ea typeface="Microsoft JhengHei" panose="020B0604030504040204" pitchFamily="34" charset="-120"/>
                  </a:rPr>
                  <a:t>(S):</a:t>
                </a:r>
                <a:br>
                  <a:rPr lang="en-US" altLang="zh-TW" sz="1500" dirty="0"/>
                </a:br>
                <a14:m>
                  <m:oMath xmlns:m="http://schemas.openxmlformats.org/officeDocument/2006/math">
                    <m:r>
                      <a:rPr lang="en-US" altLang="zh-TW" sz="1500" b="0" i="1" smtClean="0">
                        <a:latin typeface="Cambria Math" panose="02040503050406030204" pitchFamily="18" charset="0"/>
                      </a:rPr>
                      <m:t>𝑆</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f>
                      <m:fPr>
                        <m:ctrlPr>
                          <a:rPr lang="en-US" altLang="zh-TW" sz="1500" b="0" i="1" smtClean="0">
                            <a:latin typeface="Cambria Math" panose="02040503050406030204" pitchFamily="18" charset="0"/>
                          </a:rPr>
                        </m:ctrlPr>
                      </m:fPr>
                      <m:num>
                        <m:r>
                          <a:rPr lang="en-US" altLang="zh-TW" sz="1500" b="0" i="1" smtClean="0">
                            <a:latin typeface="Cambria Math" panose="02040503050406030204" pitchFamily="18" charset="0"/>
                          </a:rPr>
                          <m:t>𝐸𝑞𝑢𝑖𝑡𝑦</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num>
                      <m:den>
                        <m:r>
                          <a:rPr lang="en-US" altLang="zh-TW" sz="1500" b="0" i="1" smtClean="0">
                            <a:latin typeface="Cambria Math" panose="02040503050406030204" pitchFamily="18" charset="0"/>
                          </a:rPr>
                          <m:t>𝑂</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den>
                    </m:f>
                  </m:oMath>
                </a14:m>
                <a:br>
                  <a:rPr lang="en-US" altLang="zh-TW" sz="1500" dirty="0"/>
                </a:br>
                <a:endParaRPr lang="en-US" altLang="zh-TW" sz="1500" dirty="0"/>
              </a:p>
              <a:p>
                <a:endParaRPr lang="en-US" altLang="zh-TW" sz="1500" dirty="0"/>
              </a:p>
              <a:p>
                <a:r>
                  <a:rPr lang="zh-TW" altLang="en-US" sz="1500" dirty="0">
                    <a:latin typeface="Microsoft JhengHei" panose="020B0604030504040204" pitchFamily="34" charset="-120"/>
                    <a:ea typeface="Microsoft JhengHei" panose="020B0604030504040204" pitchFamily="34" charset="-120"/>
                  </a:rPr>
                  <a:t>普通債價值</a:t>
                </a:r>
                <a:r>
                  <a:rPr lang="en-US" altLang="zh-TW" sz="1500" dirty="0">
                    <a:latin typeface="Microsoft JhengHei" panose="020B0604030504040204" pitchFamily="34" charset="-120"/>
                    <a:ea typeface="Microsoft JhengHei" panose="020B0604030504040204" pitchFamily="34" charset="-120"/>
                  </a:rPr>
                  <a:t>(D):</a:t>
                </a:r>
                <a:br>
                  <a:rPr lang="en-US" altLang="zh-TW" sz="1500" dirty="0"/>
                </a:br>
                <a14:m>
                  <m:oMath xmlns:m="http://schemas.openxmlformats.org/officeDocument/2006/math">
                    <m:r>
                      <a:rPr lang="en-US" altLang="zh-TW" sz="1500" b="0" i="1" smtClean="0">
                        <a:latin typeface="Cambria Math" panose="02040503050406030204" pitchFamily="18" charset="0"/>
                      </a:rPr>
                      <m:t>𝐷</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𝑇</m:t>
                                </m:r>
                              </m:sub>
                            </m:sSub>
                          </m:e>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r>
                                  <a:rPr lang="en-US" altLang="zh-TW" sz="1500" b="0" i="1" smtClean="0">
                                    <a:latin typeface="Cambria Math" panose="02040503050406030204" pitchFamily="18" charset="0"/>
                                  </a:rPr>
                                  <m:t>𝜌</m:t>
                                </m:r>
                              </m:e>
                            </m:d>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𝑇</m:t>
                                </m:r>
                              </m:sub>
                            </m:sSub>
                          </m:e>
                        </m:eqArr>
                      </m:e>
                    </m:d>
                  </m:oMath>
                </a14:m>
                <a:endParaRPr lang="en-US" altLang="zh-TW" sz="1500" dirty="0"/>
              </a:p>
              <a:p>
                <a:pPr marL="0" indent="0">
                  <a:buNone/>
                </a:pPr>
                <a:endParaRPr lang="en-US" altLang="zh-TW" sz="1500" dirty="0"/>
              </a:p>
              <a:p>
                <a:r>
                  <a:rPr lang="zh-TW" altLang="en-US" sz="1500" dirty="0">
                    <a:latin typeface="Microsoft JhengHei" panose="020B0604030504040204" pitchFamily="34" charset="-120"/>
                    <a:ea typeface="Microsoft JhengHei" panose="020B0604030504040204" pitchFamily="34" charset="-120"/>
                  </a:rPr>
                  <a:t>認股權成本</a:t>
                </a:r>
                <a:r>
                  <a:rPr lang="en-US" altLang="zh-TW" sz="1500" dirty="0">
                    <a:latin typeface="Microsoft JhengHei" panose="020B0604030504040204" pitchFamily="34" charset="-120"/>
                    <a:ea typeface="Microsoft JhengHei" panose="020B0604030504040204" pitchFamily="34" charset="-120"/>
                  </a:rPr>
                  <a:t>(ESO):</a:t>
                </a:r>
                <a:br>
                  <a:rPr lang="en-US" altLang="zh-TW" sz="1500" dirty="0"/>
                </a:br>
                <a14:m>
                  <m:oMath xmlns:m="http://schemas.openxmlformats.org/officeDocument/2006/math">
                    <m:r>
                      <a:rPr lang="en-US" altLang="zh-TW" sz="1500" b="0" i="1" smtClean="0">
                        <a:latin typeface="Cambria Math" panose="02040503050406030204" pitchFamily="18" charset="0"/>
                      </a:rPr>
                      <m:t>𝑝𝑎𝑡𝑜𝑓𝑓</m:t>
                    </m:r>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𝑆</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𝑋</m:t>
                        </m:r>
                      </m:e>
                    </m:d>
                  </m:oMath>
                </a14:m>
                <a:r>
                  <a:rPr lang="en-US" altLang="zh-TW" sz="1500" dirty="0"/>
                  <a:t> </a:t>
                </a:r>
                <a:br>
                  <a:rPr lang="en-US" altLang="zh-TW" sz="1500" dirty="0"/>
                </a:br>
                <a:br>
                  <a:rPr lang="en-US" altLang="zh-TW" sz="1500" dirty="0"/>
                </a:br>
                <a14:m>
                  <m:oMath xmlns:m="http://schemas.openxmlformats.org/officeDocument/2006/math">
                    <m:r>
                      <a:rPr lang="en-US" altLang="zh-TW" sz="1500" b="0" i="1" smtClean="0">
                        <a:latin typeface="Cambria Math" panose="02040503050406030204" pitchFamily="18" charset="0"/>
                      </a:rPr>
                      <m:t>𝐸𝑆𝑂</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func>
                      <m:funcPr>
                        <m:ctrlPr>
                          <a:rPr lang="en-US" altLang="zh-TW" sz="1500" b="0" i="1" smtClean="0">
                            <a:latin typeface="Cambria Math" panose="02040503050406030204" pitchFamily="18" charset="0"/>
                          </a:rPr>
                        </m:ctrlPr>
                      </m:funcPr>
                      <m:fName>
                        <m:r>
                          <m:rPr>
                            <m:sty m:val="p"/>
                          </m:rPr>
                          <a:rPr lang="en-US" altLang="zh-TW" sz="1500" b="0" i="0" smtClean="0">
                            <a:latin typeface="Cambria Math" panose="02040503050406030204" pitchFamily="18" charset="0"/>
                          </a:rPr>
                          <m:t>max</m:t>
                        </m:r>
                      </m:fName>
                      <m:e>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𝑝𝑎𝑦𝑜𝑓𝑓</m:t>
                            </m:r>
                            <m:r>
                              <a:rPr lang="en-US" altLang="zh-TW" sz="1500" b="0" i="1" smtClean="0">
                                <a:latin typeface="Cambria Math" panose="02040503050406030204" pitchFamily="18" charset="0"/>
                              </a:rPr>
                              <m:t>,0</m:t>
                            </m:r>
                          </m:e>
                        </m:d>
                      </m:e>
                    </m:func>
                  </m:oMath>
                </a14:m>
                <a:endParaRPr lang="en-US" altLang="zh-TW" sz="1500" dirty="0"/>
              </a:p>
              <a:p>
                <a:pPr marL="0" indent="0">
                  <a:buNone/>
                </a:pPr>
                <a:br>
                  <a:rPr lang="en-US" altLang="zh-TW" sz="1500" dirty="0"/>
                </a:br>
                <a:endParaRPr lang="en-US" altLang="zh-TW" sz="1500" dirty="0"/>
              </a:p>
              <a:p>
                <a:r>
                  <a:rPr lang="zh-TW" altLang="en-US" sz="1500" dirty="0">
                    <a:latin typeface="Microsoft JhengHei" panose="020B0604030504040204" pitchFamily="34" charset="-120"/>
                    <a:ea typeface="Microsoft JhengHei" panose="020B0604030504040204" pitchFamily="34" charset="-120"/>
                  </a:rPr>
                  <a:t>稅盾價值</a:t>
                </a:r>
                <a:r>
                  <a:rPr lang="en-US" altLang="zh-TW" sz="1500" dirty="0">
                    <a:latin typeface="Microsoft JhengHei" panose="020B0604030504040204" pitchFamily="34" charset="-120"/>
                    <a:ea typeface="Microsoft JhengHei" panose="020B0604030504040204" pitchFamily="34" charset="-120"/>
                  </a:rPr>
                  <a:t>(TB):</a:t>
                </a:r>
                <a:br>
                  <a:rPr lang="en-US" altLang="zh-TW" sz="1500" dirty="0"/>
                </a:br>
                <a14:m>
                  <m:oMath xmlns:m="http://schemas.openxmlformats.org/officeDocument/2006/math">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oMath>
                </a14:m>
                <a:r>
                  <a:rPr lang="en-US" altLang="zh-TW" sz="1500" dirty="0"/>
                  <a:t> </a:t>
                </a:r>
                <a:br>
                  <a:rPr lang="en-US" altLang="zh-TW" sz="1500" dirty="0"/>
                </a:br>
                <a14:m>
                  <m:oMath xmlns:m="http://schemas.openxmlformats.org/officeDocument/2006/math">
                    <m:r>
                      <a:rPr lang="en-US" altLang="zh-TW" sz="1500" b="0" i="1" smtClean="0">
                        <a:latin typeface="Cambria Math" panose="02040503050406030204" pitchFamily="18" charset="0"/>
                      </a:rPr>
                      <m:t>𝑇𝐵</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𝑇</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𝑇</m:t>
                                </m:r>
                              </m:sub>
                            </m:sSub>
                          </m:e>
                          <m:e>
                            <m:r>
                              <a:rPr lang="en-US" altLang="zh-TW" sz="1500" b="0" i="1" smtClean="0">
                                <a:latin typeface="Cambria Math" panose="02040503050406030204" pitchFamily="18" charset="0"/>
                              </a:rPr>
                              <m:t>0,                                         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𝑇</m:t>
                                </m:r>
                              </m:sub>
                            </m:sSub>
                          </m:e>
                        </m:eqArr>
                      </m:e>
                    </m:d>
                  </m:oMath>
                </a14:m>
                <a:endParaRPr lang="en-US" altLang="zh-TW" sz="1500" dirty="0"/>
              </a:p>
              <a:p>
                <a:pPr marL="0" indent="0">
                  <a:buNone/>
                </a:pPr>
                <a:endParaRPr lang="en-US" altLang="zh-TW" sz="1500" dirty="0"/>
              </a:p>
              <a:p>
                <a:r>
                  <a:rPr lang="zh-TW" altLang="en-US" sz="1500" dirty="0">
                    <a:latin typeface="Microsoft JhengHei" panose="020B0604030504040204" pitchFamily="34" charset="-120"/>
                    <a:ea typeface="Microsoft JhengHei" panose="020B0604030504040204" pitchFamily="34" charset="-120"/>
                  </a:rPr>
                  <a:t>破產成本</a:t>
                </a:r>
                <a:r>
                  <a:rPr lang="en-US" altLang="zh-TW" sz="1500" dirty="0">
                    <a:latin typeface="Microsoft JhengHei" panose="020B0604030504040204" pitchFamily="34" charset="-120"/>
                    <a:ea typeface="Microsoft JhengHei" panose="020B0604030504040204" pitchFamily="34" charset="-120"/>
                  </a:rPr>
                  <a:t>(BC):</a:t>
                </a:r>
                <a:br>
                  <a:rPr lang="en-US" altLang="zh-TW" sz="1500" dirty="0"/>
                </a:br>
                <a14:m>
                  <m:oMath xmlns:m="http://schemas.openxmlformats.org/officeDocument/2006/math">
                    <m:r>
                      <m:rPr>
                        <m:sty m:val="p"/>
                      </m:rPr>
                      <a:rPr lang="en-US" altLang="zh-TW" sz="1500" i="1" dirty="0">
                        <a:latin typeface="Cambria Math" panose="02040503050406030204" pitchFamily="18" charset="0"/>
                      </a:rPr>
                      <m:t>B</m:t>
                    </m:r>
                    <m:r>
                      <a:rPr lang="en-US" altLang="zh-TW" sz="1500" b="0" i="1" dirty="0" smtClean="0">
                        <a:latin typeface="Cambria Math" panose="02040503050406030204" pitchFamily="18" charset="0"/>
                      </a:rPr>
                      <m:t>𝐶</m:t>
                    </m:r>
                    <m:d>
                      <m:dPr>
                        <m:ctrlPr>
                          <a:rPr lang="en-US" altLang="zh-TW" sz="1500" b="0" i="1" dirty="0" smtClean="0">
                            <a:latin typeface="Cambria Math" panose="02040503050406030204" pitchFamily="18" charset="0"/>
                          </a:rPr>
                        </m:ctrlPr>
                      </m:dPr>
                      <m:e>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𝑇</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𝑎</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𝑏</m:t>
                        </m:r>
                        <m:r>
                          <a:rPr lang="en-US" altLang="zh-TW" sz="1500" b="0" i="1" dirty="0" smtClean="0">
                            <a:latin typeface="Cambria Math" panose="02040503050406030204" pitchFamily="18" charset="0"/>
                          </a:rPr>
                          <m:t>%</m:t>
                        </m:r>
                      </m:e>
                    </m:d>
                    <m:r>
                      <a:rPr lang="en-US" altLang="zh-TW" sz="1500" b="0" i="1" dirty="0" smtClean="0">
                        <a:latin typeface="Cambria Math" panose="02040503050406030204" pitchFamily="18" charset="0"/>
                      </a:rPr>
                      <m:t>=</m:t>
                    </m:r>
                    <m:d>
                      <m:dPr>
                        <m:begChr m:val="{"/>
                        <m:endChr m:val=""/>
                        <m:ctrlPr>
                          <a:rPr lang="en-US" altLang="zh-TW" sz="1500" b="0" i="1" dirty="0" smtClean="0">
                            <a:latin typeface="Cambria Math" panose="02040503050406030204" pitchFamily="18" charset="0"/>
                          </a:rPr>
                        </m:ctrlPr>
                      </m:dPr>
                      <m:e>
                        <m:eqArr>
                          <m:eqArrPr>
                            <m:ctrlPr>
                              <a:rPr lang="en-US" altLang="zh-TW" sz="1500" b="0" i="1" dirty="0" smtClean="0">
                                <a:latin typeface="Cambria Math" panose="02040503050406030204" pitchFamily="18" charset="0"/>
                              </a:rPr>
                            </m:ctrlPr>
                          </m:eqArrPr>
                          <m:e>
                            <m:r>
                              <a:rPr lang="en-US" altLang="zh-TW" sz="1500" b="0" i="1" dirty="0" smtClean="0">
                                <a:latin typeface="Cambria Math" panose="02040503050406030204" pitchFamily="18" charset="0"/>
                              </a:rPr>
                              <m:t>0,                         </m:t>
                            </m:r>
                            <m:r>
                              <a:rPr lang="en-US" altLang="zh-TW" sz="1500" b="0" i="1" dirty="0" smtClean="0">
                                <a:latin typeface="Cambria Math" panose="02040503050406030204" pitchFamily="18" charset="0"/>
                              </a:rPr>
                              <m:t>𝑖𝑓</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&gt;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𝐷𝐵</m:t>
                                </m:r>
                              </m:e>
                              <m:sub>
                                <m:r>
                                  <a:rPr lang="en-US" altLang="zh-TW" sz="1500" b="0" i="1" dirty="0" smtClean="0">
                                    <a:latin typeface="Cambria Math" panose="02040503050406030204" pitchFamily="18" charset="0"/>
                                  </a:rPr>
                                  <m:t>𝑇</m:t>
                                </m:r>
                              </m:sub>
                            </m:sSub>
                          </m:e>
                          <m:e>
                            <m:r>
                              <a:rPr lang="en-US" altLang="zh-TW" sz="1500" b="0" i="1" dirty="0" smtClean="0">
                                <a:latin typeface="Cambria Math" panose="02040503050406030204" pitchFamily="18" charset="0"/>
                              </a:rPr>
                              <m:t>𝜌</m:t>
                            </m:r>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             </m:t>
                            </m:r>
                            <m:r>
                              <a:rPr lang="en-US" altLang="zh-TW" sz="1500" b="0" i="1" dirty="0" smtClean="0">
                                <a:latin typeface="Cambria Math" panose="02040503050406030204" pitchFamily="18" charset="0"/>
                              </a:rPr>
                              <m:t>𝑖𝑓</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𝐷𝐵</m:t>
                                </m:r>
                              </m:e>
                              <m:sub>
                                <m:r>
                                  <a:rPr lang="en-US" altLang="zh-TW" sz="1500" b="0" i="1" dirty="0" smtClean="0">
                                    <a:latin typeface="Cambria Math" panose="02040503050406030204" pitchFamily="18" charset="0"/>
                                  </a:rPr>
                                  <m:t>𝑇</m:t>
                                </m:r>
                              </m:sub>
                            </m:sSub>
                          </m:e>
                        </m:eqArr>
                      </m:e>
                    </m:d>
                  </m:oMath>
                </a14:m>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1405" b="-27869"/>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9938048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52061"/>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固定薪資成本</a:t>
                </a:r>
                <a:r>
                  <a:rPr lang="en-US" altLang="zh-TW" sz="1500" dirty="0">
                    <a:latin typeface="Microsoft JhengHei" panose="020B0604030504040204" pitchFamily="34" charset="-120"/>
                    <a:ea typeface="Microsoft JhengHei" panose="020B0604030504040204" pitchFamily="34" charset="-120"/>
                  </a:rPr>
                  <a:t>(Salary):</a:t>
                </a:r>
                <a:br>
                  <a:rPr lang="en-US" altLang="zh-TW" sz="1500" dirty="0"/>
                </a:br>
                <a14:m>
                  <m:oMath xmlns:m="http://schemas.openxmlformats.org/officeDocument/2006/math">
                    <m:r>
                      <m:rPr>
                        <m:sty m:val="p"/>
                      </m:rPr>
                      <a:rPr lang="en-US" altLang="zh-TW" sz="1500" i="1" dirty="0">
                        <a:latin typeface="Cambria Math" panose="02040503050406030204" pitchFamily="18" charset="0"/>
                      </a:rPr>
                      <m:t>S</m:t>
                    </m:r>
                    <m:r>
                      <a:rPr lang="en-US" altLang="zh-TW" sz="1500" b="0" i="1" dirty="0" smtClean="0">
                        <a:latin typeface="Cambria Math" panose="02040503050406030204" pitchFamily="18" charset="0"/>
                      </a:rPr>
                      <m:t>𝑎𝑙𝑎𝑟𝑦</m:t>
                    </m:r>
                    <m:d>
                      <m:dPr>
                        <m:ctrlPr>
                          <a:rPr lang="en-US" altLang="zh-TW" sz="1500" b="0" i="1" dirty="0" smtClean="0">
                            <a:latin typeface="Cambria Math" panose="02040503050406030204" pitchFamily="18" charset="0"/>
                          </a:rPr>
                        </m:ctrlPr>
                      </m:dPr>
                      <m:e>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𝑇</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𝑎</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𝑏</m:t>
                        </m:r>
                        <m:r>
                          <a:rPr lang="en-US" altLang="zh-TW" sz="1500" b="0" i="1" dirty="0" smtClean="0">
                            <a:latin typeface="Cambria Math" panose="02040503050406030204" pitchFamily="18" charset="0"/>
                          </a:rPr>
                          <m:t>%</m:t>
                        </m:r>
                      </m:e>
                    </m:d>
                    <m:r>
                      <a:rPr lang="en-US" altLang="zh-TW" sz="1500" b="0" i="1" dirty="0" smtClean="0">
                        <a:latin typeface="Cambria Math" panose="02040503050406030204" pitchFamily="18" charset="0"/>
                      </a:rPr>
                      <m:t>=</m:t>
                    </m:r>
                    <m:d>
                      <m:dPr>
                        <m:begChr m:val="{"/>
                        <m:endChr m:val=""/>
                        <m:ctrlPr>
                          <a:rPr lang="en-US" altLang="zh-TW" sz="1500" b="0" i="1" dirty="0" smtClean="0">
                            <a:latin typeface="Cambria Math" panose="02040503050406030204" pitchFamily="18" charset="0"/>
                          </a:rPr>
                        </m:ctrlPr>
                      </m:dPr>
                      <m:e>
                        <m:eqArr>
                          <m:eqArrPr>
                            <m:ctrlPr>
                              <a:rPr lang="en-US" altLang="zh-TW" sz="1500" b="0" i="1" dirty="0" smtClean="0">
                                <a:latin typeface="Cambria Math" panose="02040503050406030204" pitchFamily="18" charset="0"/>
                              </a:rPr>
                            </m:ctrlPr>
                          </m:eqArrPr>
                          <m:e>
                            <m:r>
                              <a:rPr lang="en-US" altLang="zh-TW" sz="1500" b="0" i="1" dirty="0" smtClean="0">
                                <a:latin typeface="Cambria Math" panose="02040503050406030204" pitchFamily="18" charset="0"/>
                              </a:rPr>
                              <m:t>𝑤𝑎𝑔𝑒</m:t>
                            </m:r>
                            <m:r>
                              <a:rPr lang="en-US" altLang="zh-TW" sz="1500" b="0" i="1" dirty="0" smtClean="0">
                                <a:latin typeface="Cambria Math" panose="02040503050406030204" pitchFamily="18" charset="0"/>
                              </a:rPr>
                              <m:t>×</m:t>
                            </m:r>
                            <m:r>
                              <m:rPr>
                                <m:sty m:val="p"/>
                              </m:rPr>
                              <a:rPr lang="en-US" altLang="zh-TW" sz="1500" b="0" i="0" dirty="0" smtClean="0">
                                <a:latin typeface="Cambria Math" panose="02040503050406030204" pitchFamily="18" charset="0"/>
                              </a:rPr>
                              <m:t>Δ</m:t>
                            </m:r>
                            <m:r>
                              <a:rPr lang="en-US" altLang="zh-TW" sz="1500" b="0" i="1" dirty="0" smtClean="0">
                                <a:latin typeface="Cambria Math" panose="02040503050406030204" pitchFamily="18" charset="0"/>
                              </a:rPr>
                              <m:t>𝑡</m:t>
                            </m:r>
                            <m:r>
                              <a:rPr lang="en-US" altLang="zh-TW" sz="1500" b="0" i="1" dirty="0" smtClean="0">
                                <a:latin typeface="Cambria Math" panose="02040503050406030204" pitchFamily="18" charset="0"/>
                              </a:rPr>
                              <m:t>,        </m:t>
                            </m:r>
                            <m:r>
                              <a:rPr lang="en-US" altLang="zh-TW" sz="1500" b="0" i="1" dirty="0" smtClean="0">
                                <a:latin typeface="Cambria Math" panose="02040503050406030204" pitchFamily="18" charset="0"/>
                              </a:rPr>
                              <m:t>𝑖𝑓</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&gt;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𝐷𝐵</m:t>
                                </m:r>
                              </m:e>
                              <m:sub>
                                <m:r>
                                  <a:rPr lang="en-US" altLang="zh-TW" sz="1500" b="0" i="1" dirty="0" smtClean="0">
                                    <a:latin typeface="Cambria Math" panose="02040503050406030204" pitchFamily="18" charset="0"/>
                                  </a:rPr>
                                  <m:t>𝑇</m:t>
                                </m:r>
                              </m:sub>
                            </m:sSub>
                          </m:e>
                          <m:e>
                            <m:r>
                              <a:rPr lang="en-US" altLang="zh-TW" sz="1500" b="0" i="1" dirty="0" smtClean="0">
                                <a:latin typeface="Cambria Math" panose="02040503050406030204" pitchFamily="18" charset="0"/>
                              </a:rPr>
                              <m:t>0,                          </m:t>
                            </m:r>
                            <m:r>
                              <a:rPr lang="en-US" altLang="zh-TW" sz="1500" b="0" i="1" dirty="0" smtClean="0">
                                <a:latin typeface="Cambria Math" panose="02040503050406030204" pitchFamily="18" charset="0"/>
                              </a:rPr>
                              <m:t>𝑖𝑓</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𝑇</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𝐷𝐵</m:t>
                                </m:r>
                              </m:e>
                              <m:sub>
                                <m:r>
                                  <a:rPr lang="en-US" altLang="zh-TW" sz="1500" b="0" i="1" dirty="0" smtClean="0">
                                    <a:latin typeface="Cambria Math" panose="02040503050406030204" pitchFamily="18" charset="0"/>
                                  </a:rPr>
                                  <m:t>𝑇</m:t>
                                </m:r>
                              </m:sub>
                            </m:sSub>
                          </m:e>
                        </m:eqArr>
                      </m:e>
                    </m:d>
                  </m:oMath>
                </a14:m>
                <a:endParaRPr lang="en-US" altLang="zh-TW" sz="1500" b="0" dirty="0"/>
              </a:p>
              <a:p>
                <a:pPr marL="0" indent="0">
                  <a:buNone/>
                </a:pPr>
                <a:endParaRPr lang="en-US" altLang="zh-TW" sz="1500" dirty="0"/>
              </a:p>
              <a:p>
                <a:r>
                  <a:rPr lang="zh-TW" altLang="en-US" sz="1500" dirty="0">
                    <a:latin typeface="Microsoft JhengHei" panose="020B0604030504040204" pitchFamily="34" charset="-120"/>
                    <a:ea typeface="Microsoft JhengHei" panose="020B0604030504040204" pitchFamily="34" charset="-120"/>
                  </a:rPr>
                  <a:t>員工效用</a:t>
                </a:r>
                <a:r>
                  <a:rPr lang="en-US" altLang="zh-TW" sz="1500" dirty="0">
                    <a:latin typeface="Microsoft JhengHei" panose="020B0604030504040204" pitchFamily="34" charset="-120"/>
                    <a:ea typeface="Microsoft JhengHei" panose="020B0604030504040204" pitchFamily="34" charset="-120"/>
                  </a:rPr>
                  <a:t>(U):</a:t>
                </a:r>
                <a:br>
                  <a:rPr lang="en-US" altLang="zh-TW" sz="1500" dirty="0"/>
                </a:br>
                <a14:m>
                  <m:oMath xmlns:m="http://schemas.openxmlformats.org/officeDocument/2006/math">
                    <m:r>
                      <a:rPr lang="en-US" altLang="zh-TW" sz="1500" b="0" i="1" smtClean="0">
                        <a:latin typeface="Cambria Math" panose="02040503050406030204" pitchFamily="18" charset="0"/>
                      </a:rPr>
                      <m:t>𝑈</m:t>
                    </m:r>
                    <m:d>
                      <m:dPr>
                        <m:ctrlPr>
                          <a:rPr lang="en-US" altLang="zh-TW" sz="1500" i="1" dirty="0">
                            <a:latin typeface="Cambria Math" panose="02040503050406030204" pitchFamily="18" charset="0"/>
                          </a:rPr>
                        </m:ctrlPr>
                      </m:dPr>
                      <m:e>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𝑉</m:t>
                            </m:r>
                          </m:e>
                          <m:sub>
                            <m:sSup>
                              <m:sSupPr>
                                <m:ctrlPr>
                                  <a:rPr lang="en-US" altLang="zh-TW" sz="1500" i="1" dirty="0">
                                    <a:latin typeface="Cambria Math" panose="02040503050406030204" pitchFamily="18" charset="0"/>
                                  </a:rPr>
                                </m:ctrlPr>
                              </m:sSupPr>
                              <m:e>
                                <m:r>
                                  <a:rPr lang="en-US" altLang="zh-TW" sz="1500" i="1" dirty="0">
                                    <a:latin typeface="Cambria Math" panose="02040503050406030204" pitchFamily="18" charset="0"/>
                                  </a:rPr>
                                  <m:t>𝑇</m:t>
                                </m:r>
                              </m:e>
                              <m:sup>
                                <m:r>
                                  <a:rPr lang="en-US" altLang="zh-TW" sz="1500" i="1" dirty="0">
                                    <a:latin typeface="Cambria Math" panose="02040503050406030204" pitchFamily="18" charset="0"/>
                                  </a:rPr>
                                  <m:t>+</m:t>
                                </m:r>
                              </m:sup>
                            </m:sSup>
                          </m:sub>
                        </m:sSub>
                        <m:r>
                          <a:rPr lang="en-US" altLang="zh-TW" sz="1500" i="1" dirty="0">
                            <a:latin typeface="Cambria Math" panose="02040503050406030204" pitchFamily="18" charset="0"/>
                          </a:rPr>
                          <m:t>,</m:t>
                        </m:r>
                        <m:r>
                          <a:rPr lang="en-US" altLang="zh-TW" sz="1500" i="1" dirty="0">
                            <a:latin typeface="Cambria Math" panose="02040503050406030204" pitchFamily="18" charset="0"/>
                          </a:rPr>
                          <m:t>𝑇</m:t>
                        </m:r>
                        <m:r>
                          <a:rPr lang="en-US" altLang="zh-TW" sz="1500" i="1" dirty="0">
                            <a:latin typeface="Cambria Math" panose="02040503050406030204" pitchFamily="18" charset="0"/>
                          </a:rPr>
                          <m:t>,</m:t>
                        </m:r>
                        <m:r>
                          <a:rPr lang="en-US" altLang="zh-TW" sz="1500" i="1" dirty="0">
                            <a:latin typeface="Cambria Math" panose="02040503050406030204" pitchFamily="18" charset="0"/>
                          </a:rPr>
                          <m:t>𝑎</m:t>
                        </m:r>
                        <m:r>
                          <a:rPr lang="en-US" altLang="zh-TW" sz="1500" i="1" dirty="0">
                            <a:latin typeface="Cambria Math" panose="02040503050406030204" pitchFamily="18" charset="0"/>
                          </a:rPr>
                          <m:t>%,</m:t>
                        </m:r>
                        <m:r>
                          <a:rPr lang="en-US" altLang="zh-TW" sz="1500" i="1" dirty="0">
                            <a:latin typeface="Cambria Math" panose="02040503050406030204" pitchFamily="18" charset="0"/>
                          </a:rPr>
                          <m:t>𝑏</m:t>
                        </m:r>
                        <m:r>
                          <a:rPr lang="en-US" altLang="zh-TW" sz="1500" i="1" dirty="0">
                            <a:latin typeface="Cambria Math" panose="02040503050406030204" pitchFamily="18" charset="0"/>
                          </a:rPr>
                          <m:t>%</m:t>
                        </m:r>
                      </m:e>
                    </m:d>
                    <m:r>
                      <a:rPr lang="en-US" altLang="zh-TW" sz="1500" b="0" i="1" dirty="0" smtClean="0">
                        <a:latin typeface="Cambria Math" panose="02040503050406030204" pitchFamily="18" charset="0"/>
                      </a:rPr>
                      <m:t>=</m:t>
                    </m:r>
                    <m:sSubSup>
                      <m:sSubSupPr>
                        <m:ctrlPr>
                          <a:rPr lang="en-US" altLang="zh-TW" sz="1500" b="0" i="1" dirty="0" smtClean="0">
                            <a:latin typeface="Cambria Math" panose="02040503050406030204" pitchFamily="18" charset="0"/>
                          </a:rPr>
                        </m:ctrlPr>
                      </m:sSubSupPr>
                      <m:e>
                        <m:r>
                          <a:rPr lang="en-US" altLang="zh-TW" sz="1500" b="0" i="1" dirty="0" smtClean="0">
                            <a:latin typeface="Cambria Math" panose="02040503050406030204" pitchFamily="18" charset="0"/>
                          </a:rPr>
                          <m:t>𝑊</m:t>
                        </m:r>
                      </m:e>
                      <m:sub>
                        <m:r>
                          <a:rPr lang="en-US" altLang="zh-TW" sz="1500" b="0" i="1" dirty="0" smtClean="0">
                            <a:latin typeface="Cambria Math" panose="02040503050406030204" pitchFamily="18" charset="0"/>
                          </a:rPr>
                          <m:t>𝐷𝐼</m:t>
                        </m:r>
                      </m:sub>
                      <m:sup>
                        <m:r>
                          <a:rPr lang="en-US" altLang="zh-TW" sz="1500" b="0" i="1" dirty="0" smtClean="0">
                            <a:latin typeface="Cambria Math" panose="02040503050406030204" pitchFamily="18" charset="0"/>
                          </a:rPr>
                          <m:t>𝛾</m:t>
                        </m:r>
                      </m:sup>
                    </m:sSubSup>
                    <m:r>
                      <a:rPr lang="en-US" altLang="zh-TW" sz="1500" b="0" i="1" dirty="0" smtClean="0">
                        <a:latin typeface="Cambria Math" panose="02040503050406030204" pitchFamily="18" charset="0"/>
                      </a:rPr>
                      <m:t>=</m:t>
                    </m:r>
                    <m:sSup>
                      <m:sSupPr>
                        <m:ctrlPr>
                          <a:rPr lang="en-US" altLang="zh-TW" sz="1500" b="0" i="1" dirty="0" smtClean="0">
                            <a:latin typeface="Cambria Math" panose="02040503050406030204" pitchFamily="18" charset="0"/>
                          </a:rPr>
                        </m:ctrlPr>
                      </m:sSupPr>
                      <m:e>
                        <m:d>
                          <m:dPr>
                            <m:ctrlPr>
                              <a:rPr lang="en-US" altLang="zh-TW" sz="1500" b="0" i="1" dirty="0" smtClean="0">
                                <a:latin typeface="Cambria Math" panose="02040503050406030204" pitchFamily="18" charset="0"/>
                              </a:rPr>
                            </m:ctrlPr>
                          </m:dPr>
                          <m:e>
                            <m:r>
                              <a:rPr lang="en-US" altLang="zh-TW" sz="1500" b="0" i="1" dirty="0" smtClean="0">
                                <a:latin typeface="Cambria Math" panose="02040503050406030204" pitchFamily="18" charset="0"/>
                              </a:rPr>
                              <m:t>𝑊</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𝜏</m:t>
                            </m:r>
                            <m:d>
                              <m:dPr>
                                <m:ctrlPr>
                                  <a:rPr lang="en-US" altLang="zh-TW" sz="1500" b="0" i="1" dirty="0" smtClean="0">
                                    <a:latin typeface="Cambria Math" panose="02040503050406030204" pitchFamily="18" charset="0"/>
                                  </a:rPr>
                                </m:ctrlPr>
                              </m:dPr>
                              <m:e>
                                <m:r>
                                  <a:rPr lang="en-US" altLang="zh-TW" sz="1500" b="0" i="1" dirty="0" smtClean="0">
                                    <a:latin typeface="Cambria Math" panose="02040503050406030204" pitchFamily="18" charset="0"/>
                                  </a:rPr>
                                  <m:t>𝑊</m:t>
                                </m:r>
                              </m:e>
                            </m:d>
                          </m:e>
                        </m:d>
                      </m:e>
                      <m:sup>
                        <m:r>
                          <a:rPr lang="en-US" altLang="zh-TW" sz="1500" b="0" i="1" dirty="0" smtClean="0">
                            <a:latin typeface="Cambria Math" panose="02040503050406030204" pitchFamily="18" charset="0"/>
                          </a:rPr>
                          <m:t>𝛾</m:t>
                        </m:r>
                      </m:sup>
                    </m:sSup>
                  </m:oMath>
                </a14:m>
                <a:br>
                  <a:rPr lang="en-US" altLang="zh-TW" sz="1500" b="0" dirty="0"/>
                </a:br>
                <a:br>
                  <a:rPr lang="en-US" altLang="zh-TW" sz="1500" b="0" dirty="0"/>
                </a:br>
                <a:r>
                  <a:rPr lang="en-US" altLang="zh-TW" sz="1500" b="0" dirty="0"/>
                  <a:t>where </a:t>
                </a:r>
                <a14:m>
                  <m:oMath xmlns:m="http://schemas.openxmlformats.org/officeDocument/2006/math">
                    <m:r>
                      <a:rPr lang="en-US" altLang="zh-TW" sz="1500" b="0" i="1" smtClean="0">
                        <a:latin typeface="Cambria Math" panose="02040503050406030204" pitchFamily="18" charset="0"/>
                      </a:rPr>
                      <m:t>𝑊</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𝐸𝑆𝑂</m:t>
                    </m:r>
                    <m:d>
                      <m:dPr>
                        <m:ctrlPr>
                          <a:rPr lang="en-US" altLang="zh-TW" sz="1500" i="1" dirty="0">
                            <a:latin typeface="Cambria Math" panose="02040503050406030204" pitchFamily="18" charset="0"/>
                          </a:rPr>
                        </m:ctrlPr>
                      </m:dPr>
                      <m:e>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𝑉</m:t>
                            </m:r>
                          </m:e>
                          <m:sub>
                            <m:sSup>
                              <m:sSupPr>
                                <m:ctrlPr>
                                  <a:rPr lang="en-US" altLang="zh-TW" sz="1500" i="1" dirty="0">
                                    <a:latin typeface="Cambria Math" panose="02040503050406030204" pitchFamily="18" charset="0"/>
                                  </a:rPr>
                                </m:ctrlPr>
                              </m:sSupPr>
                              <m:e>
                                <m:r>
                                  <a:rPr lang="en-US" altLang="zh-TW" sz="1500" i="1" dirty="0">
                                    <a:latin typeface="Cambria Math" panose="02040503050406030204" pitchFamily="18" charset="0"/>
                                  </a:rPr>
                                  <m:t>𝑇</m:t>
                                </m:r>
                              </m:e>
                              <m:sup>
                                <m:r>
                                  <a:rPr lang="en-US" altLang="zh-TW" sz="1500" i="1" dirty="0">
                                    <a:latin typeface="Cambria Math" panose="02040503050406030204" pitchFamily="18" charset="0"/>
                                  </a:rPr>
                                  <m:t>+</m:t>
                                </m:r>
                              </m:sup>
                            </m:sSup>
                          </m:sub>
                        </m:sSub>
                        <m:r>
                          <a:rPr lang="en-US" altLang="zh-TW" sz="1500" i="1" dirty="0">
                            <a:latin typeface="Cambria Math" panose="02040503050406030204" pitchFamily="18" charset="0"/>
                          </a:rPr>
                          <m:t>,</m:t>
                        </m:r>
                        <m:r>
                          <a:rPr lang="en-US" altLang="zh-TW" sz="1500" i="1" dirty="0">
                            <a:latin typeface="Cambria Math" panose="02040503050406030204" pitchFamily="18" charset="0"/>
                          </a:rPr>
                          <m:t>𝑇</m:t>
                        </m:r>
                        <m:r>
                          <a:rPr lang="en-US" altLang="zh-TW" sz="1500" i="1" dirty="0">
                            <a:latin typeface="Cambria Math" panose="02040503050406030204" pitchFamily="18" charset="0"/>
                          </a:rPr>
                          <m:t>,</m:t>
                        </m:r>
                        <m:r>
                          <a:rPr lang="en-US" altLang="zh-TW" sz="1500" i="1" dirty="0">
                            <a:latin typeface="Cambria Math" panose="02040503050406030204" pitchFamily="18" charset="0"/>
                          </a:rPr>
                          <m:t>𝑎</m:t>
                        </m:r>
                        <m:r>
                          <a:rPr lang="en-US" altLang="zh-TW" sz="1500" i="1" dirty="0">
                            <a:latin typeface="Cambria Math" panose="02040503050406030204" pitchFamily="18" charset="0"/>
                          </a:rPr>
                          <m:t>%,</m:t>
                        </m:r>
                        <m:r>
                          <a:rPr lang="en-US" altLang="zh-TW" sz="1500" i="1" dirty="0">
                            <a:latin typeface="Cambria Math" panose="02040503050406030204" pitchFamily="18" charset="0"/>
                          </a:rPr>
                          <m:t>𝑏</m:t>
                        </m:r>
                        <m:r>
                          <a:rPr lang="en-US" altLang="zh-TW" sz="1500" i="1" dirty="0">
                            <a:latin typeface="Cambria Math" panose="02040503050406030204" pitchFamily="18" charset="0"/>
                          </a:rPr>
                          <m:t>%</m:t>
                        </m:r>
                      </m:e>
                    </m:d>
                  </m:oMath>
                </a14:m>
                <a:br>
                  <a:rPr lang="en-US" altLang="zh-TW" sz="1500" dirty="0"/>
                </a:br>
                <a:endParaRPr lang="en-US" altLang="zh-TW" sz="1500" dirty="0"/>
              </a:p>
              <a:p>
                <a:r>
                  <a:rPr lang="zh-TW" altLang="en-US" sz="1500" dirty="0">
                    <a:latin typeface="Microsoft JhengHei" panose="020B0604030504040204" pitchFamily="34" charset="-120"/>
                    <a:ea typeface="Microsoft JhengHei" panose="020B0604030504040204" pitchFamily="34" charset="-120"/>
                  </a:rPr>
                  <a:t>最適履約比率</a:t>
                </a:r>
                <a:r>
                  <a:rPr lang="en-US" altLang="zh-TW" sz="1500" dirty="0">
                    <a:latin typeface="Microsoft JhengHei" panose="020B0604030504040204" pitchFamily="34" charset="-120"/>
                    <a:ea typeface="Microsoft JhengHei" panose="020B0604030504040204" pitchFamily="34" charset="-120"/>
                  </a:rPr>
                  <a:t>(</a:t>
                </a:r>
                <a14:m>
                  <m:oMath xmlns:m="http://schemas.openxmlformats.org/officeDocument/2006/math">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𝑇</m:t>
                                </m:r>
                              </m:e>
                              <m:sup>
                                <m:r>
                                  <a:rPr lang="en-US" altLang="zh-TW" sz="1500" b="0" i="1" smtClean="0">
                                    <a:latin typeface="Cambria Math" panose="02040503050406030204" pitchFamily="18" charset="0"/>
                                  </a:rPr>
                                  <m:t>−</m:t>
                                </m:r>
                              </m:sup>
                            </m:sSup>
                          </m:sub>
                        </m:sSub>
                      </m:sub>
                    </m:sSub>
                  </m:oMath>
                </a14:m>
                <a:r>
                  <a:rPr lang="en-US" altLang="zh-TW" sz="1500" dirty="0">
                    <a:latin typeface="Microsoft JhengHei" panose="020B0604030504040204" pitchFamily="34" charset="-120"/>
                    <a:ea typeface="Microsoft JhengHei" panose="020B0604030504040204" pitchFamily="34" charset="-120"/>
                  </a:rPr>
                  <a:t>):</a:t>
                </a:r>
                <a:br>
                  <a:rPr lang="en-US" altLang="zh-TW" sz="1500" dirty="0"/>
                </a:br>
                <a14:m>
                  <m:oMath xmlns:m="http://schemas.openxmlformats.org/officeDocument/2006/math">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𝑇</m:t>
                                </m:r>
                              </m:e>
                              <m:sup>
                                <m:r>
                                  <a:rPr lang="en-US" altLang="zh-TW" sz="1500" i="1">
                                    <a:latin typeface="Cambria Math" panose="02040503050406030204" pitchFamily="18" charset="0"/>
                                  </a:rPr>
                                  <m:t>−</m:t>
                                </m:r>
                              </m:sup>
                            </m:sSup>
                          </m:sub>
                        </m:sSub>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𝑎𝑟𝑔</m:t>
                    </m:r>
                    <m:func>
                      <m:funcPr>
                        <m:ctrlPr>
                          <a:rPr lang="en-US" altLang="zh-TW" sz="1500" b="0" i="1" smtClean="0">
                            <a:latin typeface="Cambria Math" panose="02040503050406030204" pitchFamily="18" charset="0"/>
                          </a:rPr>
                        </m:ctrlPr>
                      </m:funcPr>
                      <m:fName>
                        <m:limLow>
                          <m:limLowPr>
                            <m:ctrlPr>
                              <a:rPr lang="en-US" altLang="zh-TW" sz="1500" b="0" i="1" smtClean="0">
                                <a:latin typeface="Cambria Math" panose="02040503050406030204" pitchFamily="18" charset="0"/>
                              </a:rPr>
                            </m:ctrlPr>
                          </m:limLowPr>
                          <m:e>
                            <m:r>
                              <m:rPr>
                                <m:sty m:val="p"/>
                              </m:rPr>
                              <a:rPr lang="en-US" altLang="zh-TW" sz="1500" b="0" i="0" smtClean="0">
                                <a:latin typeface="Cambria Math" panose="02040503050406030204" pitchFamily="18" charset="0"/>
                              </a:rPr>
                              <m:t>max</m:t>
                            </m:r>
                          </m:e>
                          <m:lim>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lim>
                        </m:limLow>
                      </m:fName>
                      <m:e>
                        <m:r>
                          <a:rPr lang="en-US" altLang="zh-TW" sz="1500" b="0" i="1" smtClean="0">
                            <a:latin typeface="Cambria Math" panose="02040503050406030204" pitchFamily="18" charset="0"/>
                          </a:rPr>
                          <m:t>𝑈</m:t>
                        </m:r>
                        <m:d>
                          <m:dPr>
                            <m:ctrlPr>
                              <a:rPr lang="en-US" altLang="zh-TW" sz="1500" i="1" dirty="0">
                                <a:latin typeface="Cambria Math" panose="02040503050406030204" pitchFamily="18" charset="0"/>
                              </a:rPr>
                            </m:ctrlPr>
                          </m:dPr>
                          <m:e>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𝑉</m:t>
                                </m:r>
                              </m:e>
                              <m:sub>
                                <m:sSup>
                                  <m:sSupPr>
                                    <m:ctrlPr>
                                      <a:rPr lang="en-US" altLang="zh-TW" sz="1500" i="1" dirty="0">
                                        <a:latin typeface="Cambria Math" panose="02040503050406030204" pitchFamily="18" charset="0"/>
                                      </a:rPr>
                                    </m:ctrlPr>
                                  </m:sSupPr>
                                  <m:e>
                                    <m:r>
                                      <a:rPr lang="en-US" altLang="zh-TW" sz="1500" i="1" dirty="0">
                                        <a:latin typeface="Cambria Math" panose="02040503050406030204" pitchFamily="18" charset="0"/>
                                      </a:rPr>
                                      <m:t>𝑇</m:t>
                                    </m:r>
                                  </m:e>
                                  <m:sup>
                                    <m:r>
                                      <a:rPr lang="en-US" altLang="zh-TW" sz="1500" i="1" dirty="0">
                                        <a:latin typeface="Cambria Math" panose="02040503050406030204" pitchFamily="18" charset="0"/>
                                      </a:rPr>
                                      <m:t>+</m:t>
                                    </m:r>
                                  </m:sup>
                                </m:sSup>
                              </m:sub>
                            </m:sSub>
                            <m:r>
                              <a:rPr lang="en-US" altLang="zh-TW" sz="1500" i="1" dirty="0">
                                <a:latin typeface="Cambria Math" panose="02040503050406030204" pitchFamily="18" charset="0"/>
                              </a:rPr>
                              <m:t>,</m:t>
                            </m:r>
                            <m:r>
                              <a:rPr lang="en-US" altLang="zh-TW" sz="1500" i="1" dirty="0">
                                <a:latin typeface="Cambria Math" panose="02040503050406030204" pitchFamily="18" charset="0"/>
                              </a:rPr>
                              <m:t>𝑇</m:t>
                            </m:r>
                            <m:r>
                              <a:rPr lang="en-US" altLang="zh-TW" sz="1500" i="1" dirty="0">
                                <a:latin typeface="Cambria Math" panose="02040503050406030204" pitchFamily="18" charset="0"/>
                              </a:rPr>
                              <m:t>,</m:t>
                            </m:r>
                            <m:r>
                              <a:rPr lang="en-US" altLang="zh-TW" sz="1500" i="1" dirty="0">
                                <a:latin typeface="Cambria Math" panose="02040503050406030204" pitchFamily="18" charset="0"/>
                              </a:rPr>
                              <m:t>𝑎</m:t>
                            </m:r>
                            <m:r>
                              <a:rPr lang="en-US" altLang="zh-TW" sz="1500" i="1" dirty="0">
                                <a:latin typeface="Cambria Math" panose="02040503050406030204" pitchFamily="18" charset="0"/>
                              </a:rPr>
                              <m:t>%,</m:t>
                            </m:r>
                            <m:r>
                              <a:rPr lang="en-US" altLang="zh-TW" sz="1500" i="1" dirty="0">
                                <a:latin typeface="Cambria Math" panose="02040503050406030204" pitchFamily="18" charset="0"/>
                              </a:rPr>
                              <m:t>𝑏</m:t>
                            </m:r>
                            <m:r>
                              <a:rPr lang="en-US" altLang="zh-TW" sz="1500" i="1" dirty="0">
                                <a:latin typeface="Cambria Math" panose="02040503050406030204" pitchFamily="18" charset="0"/>
                              </a:rPr>
                              <m:t>%</m:t>
                            </m:r>
                          </m:e>
                        </m:d>
                      </m:e>
                    </m:func>
                  </m:oMath>
                </a14:m>
                <a:br>
                  <a:rPr lang="en-US" altLang="zh-TW" sz="1500" dirty="0"/>
                </a:br>
                <a:br>
                  <a:rPr lang="en-US" altLang="zh-TW" sz="1500" dirty="0"/>
                </a:br>
                <a:r>
                  <a:rPr lang="en-US" altLang="zh-TW" sz="1500" dirty="0">
                    <a:latin typeface="Microsoft JhengHei" panose="020B0604030504040204" pitchFamily="34" charset="-120"/>
                    <a:ea typeface="Microsoft JhengHei" panose="020B0604030504040204" pitchFamily="34" charset="-120"/>
                  </a:rPr>
                  <a:t>where </a:t>
                </a:r>
                <a14:m>
                  <m:oMath xmlns:m="http://schemas.openxmlformats.org/officeDocument/2006/math">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r>
                          <a:rPr lang="en-US" altLang="zh-TW" sz="1500" b="0" i="1" smtClean="0">
                            <a:latin typeface="Cambria Math" panose="02040503050406030204" pitchFamily="18" charset="0"/>
                          </a:rPr>
                          <m:t>𝑚𝑖𝑛</m:t>
                        </m:r>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𝑖</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m:t>
                    </m:r>
                    <m:r>
                      <a:rPr lang="en-US" altLang="zh-TW" sz="1500" b="0" i="1" smtClean="0">
                        <a:latin typeface="Cambria Math" panose="02040503050406030204" pitchFamily="18" charset="0"/>
                      </a:rPr>
                      <m:t>=0,1,2,…,</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100%−</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r>
                          <a:rPr lang="en-US" altLang="zh-TW" sz="1500" b="0" i="1" smtClean="0">
                            <a:latin typeface="Cambria Math" panose="02040503050406030204" pitchFamily="18" charset="0"/>
                          </a:rPr>
                          <m:t>𝑚𝑖𝑛</m:t>
                        </m:r>
                      </m:sub>
                    </m:sSub>
                  </m:oMath>
                </a14:m>
                <a:r>
                  <a:rPr lang="en-US" altLang="zh-TW" sz="1500" dirty="0">
                    <a:latin typeface="Microsoft JhengHei" panose="020B0604030504040204" pitchFamily="34" charset="-120"/>
                    <a:ea typeface="Microsoft JhengHei" panose="020B0604030504040204" pitchFamily="34" charset="-120"/>
                  </a:rPr>
                  <a:t> </a:t>
                </a:r>
                <a:r>
                  <a:rPr lang="zh-TW" altLang="en-US" sz="1500" dirty="0">
                    <a:latin typeface="Microsoft JhengHei" panose="020B0604030504040204" pitchFamily="34" charset="-120"/>
                    <a:ea typeface="Microsoft JhengHei" panose="020B0604030504040204" pitchFamily="34" charset="-120"/>
                  </a:rPr>
                  <a:t>，</a:t>
                </a:r>
                <a14:m>
                  <m:oMath xmlns:m="http://schemas.openxmlformats.org/officeDocument/2006/math">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𝛼</m:t>
                        </m:r>
                      </m:e>
                      <m:sub>
                        <m:r>
                          <a:rPr lang="en-US" altLang="zh-TW" sz="1500" b="0" i="1" dirty="0" smtClean="0">
                            <a:latin typeface="Cambria Math" panose="02040503050406030204" pitchFamily="18" charset="0"/>
                          </a:rPr>
                          <m:t>𝑚𝑖𝑛</m:t>
                        </m:r>
                      </m:sub>
                    </m:sSub>
                  </m:oMath>
                </a14:m>
                <a:r>
                  <a:rPr lang="zh-TW" altLang="en-US" sz="1500" dirty="0">
                    <a:latin typeface="Microsoft JhengHei" panose="020B0604030504040204" pitchFamily="34" charset="-120"/>
                    <a:ea typeface="Microsoft JhengHei" panose="020B0604030504040204" pitchFamily="34" charset="-120"/>
                  </a:rPr>
                  <a:t> 是最小履約比例。</a:t>
                </a:r>
                <a:endParaRPr lang="en-US" altLang="zh-TW" sz="1500" dirty="0">
                  <a:latin typeface="Microsoft JhengHei" panose="020B0604030504040204" pitchFamily="34" charset="-120"/>
                  <a:ea typeface="Microsoft JhengHei" panose="020B0604030504040204" pitchFamily="34" charset="-120"/>
                </a:endParaRPr>
              </a:p>
              <a:p>
                <a:endParaRPr lang="en-US" altLang="zh-TW"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52061"/>
                <a:ext cx="10515600" cy="5414963"/>
              </a:xfrm>
              <a:blipFill>
                <a:blip r:embed="rId2"/>
                <a:stretch>
                  <a:fillRect l="-241" t="-17799"/>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556267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標題 1">
                <a:extLst>
                  <a:ext uri="{FF2B5EF4-FFF2-40B4-BE49-F238E27FC236}">
                    <a16:creationId xmlns:a16="http://schemas.microsoft.com/office/drawing/2014/main" id="{FAA8FC63-1092-C7AD-CEEF-9E8B3181E0C9}"/>
                  </a:ext>
                </a:extLst>
              </p:cNvPr>
              <p:cNvSpPr>
                <a:spLocks noGrp="1"/>
              </p:cNvSpPr>
              <p:nvPr>
                <p:ph type="title"/>
              </p:nvPr>
            </p:nvSpPr>
            <p:spPr>
              <a:xfrm>
                <a:off x="838200" y="365126"/>
                <a:ext cx="10515600" cy="645140"/>
              </a:xfrm>
            </p:spPr>
            <p:txBody>
              <a:bodyPr>
                <a:normAutofit/>
              </a:bodyPr>
              <a:lstStyle/>
              <a:p>
                <a:r>
                  <a:rPr lang="en-US" altLang="zh-TW" sz="3200" dirty="0">
                    <a:latin typeface="Microsoft JhengHei" panose="020B0604030504040204" pitchFamily="34" charset="-120"/>
                    <a:ea typeface="Microsoft JhengHei" panose="020B0604030504040204" pitchFamily="34" charset="-120"/>
                  </a:rPr>
                  <a:t>(2)</a:t>
                </a:r>
                <a:r>
                  <a:rPr lang="zh-TW" altLang="en-US" sz="3200" dirty="0">
                    <a:latin typeface="Microsoft JhengHei" panose="020B0604030504040204" pitchFamily="34" charset="-120"/>
                    <a:ea typeface="Microsoft JhengHei" panose="020B0604030504040204" pitchFamily="34" charset="-120"/>
                  </a:rPr>
                  <a:t>到期日前</a:t>
                </a:r>
                <a14:m>
                  <m:oMath xmlns:m="http://schemas.openxmlformats.org/officeDocument/2006/math">
                    <m:r>
                      <a:rPr lang="zh-TW" altLang="en-US" sz="3200" b="0" i="1" dirty="0">
                        <a:latin typeface="Cambria Math" panose="02040503050406030204" pitchFamily="18" charset="0"/>
                      </a:rPr>
                      <m:t>閉鎖期後</m:t>
                    </m:r>
                    <m:sSub>
                      <m:sSubPr>
                        <m:ctrlPr>
                          <a:rPr lang="en-US" altLang="zh-TW" sz="3200" b="0" i="1" smtClean="0">
                            <a:latin typeface="Cambria Math" panose="02040503050406030204" pitchFamily="18" charset="0"/>
                          </a:rPr>
                        </m:ctrlPr>
                      </m:sSubPr>
                      <m:e>
                        <m:r>
                          <a:rPr lang="en-US" altLang="zh-TW" sz="3200" b="0" i="1" smtClean="0">
                            <a:latin typeface="Cambria Math" panose="02040503050406030204" pitchFamily="18" charset="0"/>
                          </a:rPr>
                          <m:t>𝑡</m:t>
                        </m:r>
                      </m:e>
                      <m:sub>
                        <m:r>
                          <a:rPr lang="en-US" altLang="zh-TW" sz="3200" b="0" i="1" smtClean="0">
                            <a:latin typeface="Cambria Math" panose="02040503050406030204" pitchFamily="18" charset="0"/>
                          </a:rPr>
                          <m:t>𝑉</m:t>
                        </m:r>
                      </m:sub>
                    </m:sSub>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𝑡</m:t>
                    </m:r>
                    <m:r>
                      <a:rPr lang="en-US" altLang="zh-TW" sz="3200" b="0" i="1" smtClean="0">
                        <a:latin typeface="Cambria Math" panose="02040503050406030204" pitchFamily="18" charset="0"/>
                      </a:rPr>
                      <m:t>&lt;</m:t>
                    </m:r>
                    <m:r>
                      <a:rPr lang="en-US" altLang="zh-TW" sz="3200" b="0" i="1" smtClean="0">
                        <a:latin typeface="Cambria Math" panose="02040503050406030204" pitchFamily="18" charset="0"/>
                      </a:rPr>
                      <m:t>𝑇</m:t>
                    </m:r>
                  </m:oMath>
                </a14:m>
                <a:endParaRPr lang="zh-TW" altLang="en-US" sz="3200" dirty="0">
                  <a:latin typeface="Microsoft JhengHei" panose="020B0604030504040204" pitchFamily="34" charset="-120"/>
                  <a:ea typeface="Microsoft JhengHei" panose="020B0604030504040204" pitchFamily="34" charset="-120"/>
                </a:endParaRPr>
              </a:p>
            </p:txBody>
          </p:sp>
        </mc:Choice>
        <mc:Fallback xmlns="">
          <p:sp>
            <p:nvSpPr>
              <p:cNvPr id="2" name="標題 1">
                <a:extLst>
                  <a:ext uri="{FF2B5EF4-FFF2-40B4-BE49-F238E27FC236}">
                    <a16:creationId xmlns:a16="http://schemas.microsoft.com/office/drawing/2014/main" id="{FAA8FC63-1092-C7AD-CEEF-9E8B3181E0C9}"/>
                  </a:ext>
                </a:extLst>
              </p:cNvPr>
              <p:cNvSpPr>
                <a:spLocks noGrp="1" noRot="1" noChangeAspect="1" noMove="1" noResize="1" noEditPoints="1" noAdjustHandles="1" noChangeArrowheads="1" noChangeShapeType="1" noTextEdit="1"/>
              </p:cNvSpPr>
              <p:nvPr>
                <p:ph type="title"/>
              </p:nvPr>
            </p:nvSpPr>
            <p:spPr>
              <a:xfrm>
                <a:off x="838200" y="365126"/>
                <a:ext cx="10515600" cy="645140"/>
              </a:xfrm>
              <a:blipFill>
                <a:blip r:embed="rId2"/>
                <a:stretch>
                  <a:fillRect l="-1568" t="-9615" b="-21154"/>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1268361"/>
                <a:ext cx="10515600" cy="4908602"/>
              </a:xfrm>
            </p:spPr>
            <p:txBody>
              <a:bodyPr>
                <a:normAutofit/>
              </a:bodyPr>
              <a:lstStyle/>
              <a:p>
                <a:pPr>
                  <a:lnSpc>
                    <a:spcPct val="120000"/>
                  </a:lnSpc>
                </a:pPr>
                <a:r>
                  <a:rPr lang="zh-TW" altLang="en-US" sz="1500" dirty="0">
                    <a:latin typeface="Microsoft JhengHei" panose="020B0604030504040204" pitchFamily="34" charset="-120"/>
                    <a:ea typeface="Microsoft JhengHei" panose="020B0604030504040204" pitchFamily="34" charset="-120"/>
                  </a:rPr>
                  <a:t>股價</a:t>
                </a:r>
                <a:r>
                  <a:rPr lang="en-US" altLang="zh-TW" sz="1500" dirty="0">
                    <a:latin typeface="Microsoft JhengHei" panose="020B0604030504040204" pitchFamily="34" charset="-120"/>
                    <a:ea typeface="Microsoft JhengHei" panose="020B0604030504040204" pitchFamily="34" charset="-120"/>
                  </a:rPr>
                  <a:t>(S)</a:t>
                </a:r>
                <a:br>
                  <a:rPr lang="en-US" altLang="zh-TW" sz="1500" dirty="0">
                    <a:latin typeface="Microsoft JhengHei" panose="020B0604030504040204" pitchFamily="34" charset="-120"/>
                    <a:ea typeface="Microsoft JhengHei" panose="020B0604030504040204" pitchFamily="34" charset="-120"/>
                  </a:rPr>
                </a:br>
                <a14:m>
                  <m:oMath xmlns:m="http://schemas.openxmlformats.org/officeDocument/2006/math">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𝐸</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b="0" i="1" smtClean="0">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𝑒</m:t>
                                </m:r>
                              </m:e>
                              <m: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𝑟</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sup>
                            </m:sSup>
                          </m:e>
                        </m:d>
                      </m:e>
                      <m:sub>
                        <m:r>
                          <a:rPr lang="en-US" altLang="zh-TW" sz="1500" b="0" i="1" smtClean="0">
                            <a:latin typeface="Cambria Math" panose="02040503050406030204" pitchFamily="18" charset="0"/>
                          </a:rPr>
                          <m:t>1</m:t>
                        </m:r>
                        <m:d>
                          <m:dPr>
                            <m:begChr m:val="{"/>
                            <m:endChr m:val="}"/>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d>
                      </m:sub>
                    </m:sSub>
                  </m:oMath>
                </a14:m>
                <a:endParaRPr lang="en-US" altLang="zh-TW" sz="1500" dirty="0"/>
              </a:p>
              <a:p>
                <a:pPr>
                  <a:lnSpc>
                    <a:spcPct val="120000"/>
                  </a:lnSpc>
                </a:pPr>
                <a:r>
                  <a:rPr lang="zh-TW" altLang="en-US" sz="1500" dirty="0">
                    <a:latin typeface="Microsoft JhengHei" panose="020B0604030504040204" pitchFamily="34" charset="-120"/>
                    <a:ea typeface="Microsoft JhengHei" panose="020B0604030504040204" pitchFamily="34" charset="-120"/>
                  </a:rPr>
                  <a:t>股東權益價值</a:t>
                </a:r>
                <a:r>
                  <a:rPr lang="en-US" altLang="zh-TW" sz="1500" dirty="0">
                    <a:latin typeface="Microsoft JhengHei" panose="020B0604030504040204" pitchFamily="34" charset="-120"/>
                    <a:ea typeface="Microsoft JhengHei" panose="020B0604030504040204" pitchFamily="34" charset="-120"/>
                  </a:rPr>
                  <a:t>(Equity)</a:t>
                </a:r>
                <a:br>
                  <a:rPr lang="en-US" altLang="zh-TW" sz="1500" dirty="0"/>
                </a:br>
                <a14:m>
                  <m:oMath xmlns:m="http://schemas.openxmlformats.org/officeDocument/2006/math">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i="1">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sub>
                            </m:sSub>
                          </m:e>
                        </m:d>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𝑄</m:t>
                                </m:r>
                              </m:e>
                              <m:sub>
                                <m:r>
                                  <a:rPr lang="en-US" altLang="zh-TW" sz="1500" b="0" i="1" smtClean="0">
                                    <a:latin typeface="Cambria Math" panose="02040503050406030204" pitchFamily="18" charset="0"/>
                                  </a:rPr>
                                  <m:t>𝑢</m:t>
                                </m:r>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𝑆</m:t>
                            </m:r>
                            <m:d>
                              <m:dPr>
                                <m:ctrlPr>
                                  <a:rPr lang="en-US" altLang="zh-TW" sz="1500" b="0" i="1" smtClean="0">
                                    <a:latin typeface="Cambria Math" panose="02040503050406030204" pitchFamily="18" charset="0"/>
                                  </a:rPr>
                                </m:ctrlPr>
                              </m:dPr>
                              <m:e>
                                <m:sSubSup>
                                  <m:sSubSupPr>
                                    <m:ctrlPr>
                                      <a:rPr lang="en-US" altLang="zh-TW" sz="1500" b="0" i="1" smtClean="0">
                                        <a:latin typeface="Cambria Math" panose="02040503050406030204" pitchFamily="18" charset="0"/>
                                      </a:rPr>
                                    </m:ctrlPr>
                                  </m:sSubSup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up>
                                    <m:r>
                                      <a:rPr lang="en-US" altLang="zh-TW" sz="1500" b="0" i="1" smtClean="0">
                                        <a:latin typeface="Cambria Math" panose="02040503050406030204" pitchFamily="18" charset="0"/>
                                      </a:rPr>
                                      <m:t>𝑢</m:t>
                                    </m:r>
                                  </m:sup>
                                </m:sSubSup>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b="0" i="1" smtClean="0">
                                        <a:latin typeface="Cambria Math" panose="02040503050406030204" pitchFamily="18" charset="0"/>
                                      </a:rPr>
                                      <m:t>𝛼</m:t>
                                    </m:r>
                                  </m:e>
                                  <m:sub>
                                    <m:sSubSup>
                                      <m:sSubSupPr>
                                        <m:ctrlPr>
                                          <a:rPr lang="en-US" altLang="zh-TW" sz="1500" b="0" i="1" smtClean="0">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b="0" i="1" smtClean="0">
                                            <a:latin typeface="Cambria Math" panose="02040503050406030204" pitchFamily="18" charset="0"/>
                                          </a:rPr>
                                          <m:t>𝑢</m:t>
                                        </m:r>
                                      </m:sup>
                                    </m:sSubSup>
                                  </m:sub>
                                </m:sSub>
                              </m:e>
                            </m:d>
                          </m:e>
                          <m:e>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𝑄</m:t>
                                </m:r>
                              </m:e>
                              <m:sub>
                                <m:r>
                                  <a:rPr lang="en-US" altLang="zh-TW" sz="1500" b="0" i="1" smtClean="0">
                                    <a:latin typeface="Cambria Math" panose="02040503050406030204" pitchFamily="18" charset="0"/>
                                  </a:rPr>
                                  <m:t>𝑚</m:t>
                                </m:r>
                              </m:sub>
                            </m:sSub>
                            <m:r>
                              <a:rPr lang="en-US" altLang="zh-TW" sz="1500" i="1">
                                <a:latin typeface="Cambria Math" panose="02040503050406030204" pitchFamily="18" charset="0"/>
                              </a:rPr>
                              <m:t>×</m:t>
                            </m:r>
                            <m:r>
                              <a:rPr lang="en-US" altLang="zh-TW" sz="1500" i="1">
                                <a:latin typeface="Cambria Math" panose="02040503050406030204" pitchFamily="18" charset="0"/>
                              </a:rPr>
                              <m:t>𝑆</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b="0" i="1" smtClean="0">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b="0" i="1" smtClean="0">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b="0" i="1" smtClean="0">
                                            <a:latin typeface="Cambria Math" panose="02040503050406030204" pitchFamily="18" charset="0"/>
                                          </a:rPr>
                                          <m:t>𝑚</m:t>
                                        </m:r>
                                      </m:sup>
                                    </m:sSubSup>
                                  </m:sub>
                                </m:sSub>
                              </m:e>
                            </m:d>
                          </m:e>
                          <m:e>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𝑄</m:t>
                                </m:r>
                              </m:e>
                              <m:sub>
                                <m:r>
                                  <a:rPr lang="en-US" altLang="zh-TW" sz="1500" b="0" i="1" smtClean="0">
                                    <a:latin typeface="Cambria Math" panose="02040503050406030204" pitchFamily="18" charset="0"/>
                                  </a:rPr>
                                  <m:t>𝑑</m:t>
                                </m:r>
                              </m:sub>
                            </m:sSub>
                            <m:r>
                              <a:rPr lang="en-US" altLang="zh-TW" sz="1500" i="1">
                                <a:latin typeface="Cambria Math" panose="02040503050406030204" pitchFamily="18" charset="0"/>
                              </a:rPr>
                              <m:t>×</m:t>
                            </m:r>
                            <m:r>
                              <a:rPr lang="en-US" altLang="zh-TW" sz="1500" i="1">
                                <a:latin typeface="Cambria Math" panose="02040503050406030204" pitchFamily="18" charset="0"/>
                              </a:rPr>
                              <m:t>𝑆</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b="0" i="1" smtClean="0">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b="0" i="1" smtClean="0">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b="0" i="1" smtClean="0">
                                            <a:latin typeface="Cambria Math" panose="02040503050406030204" pitchFamily="18" charset="0"/>
                                          </a:rPr>
                                          <m:t>𝑑</m:t>
                                        </m:r>
                                      </m:sup>
                                    </m:sSubSup>
                                  </m:sub>
                                </m:sSub>
                              </m:e>
                            </m:d>
                          </m:e>
                        </m:eqArr>
                      </m:e>
                    </m:d>
                  </m:oMath>
                </a14:m>
                <a:br>
                  <a:rPr lang="en-US" altLang="zh-TW" sz="1500" b="0" dirty="0"/>
                </a:br>
                <a:r>
                  <a:rPr lang="zh-TW" altLang="en-US" sz="1500" b="0" dirty="0">
                    <a:latin typeface="Microsoft JhengHei" panose="020B0604030504040204" pitchFamily="34" charset="-120"/>
                    <a:ea typeface="Microsoft JhengHei" panose="020B0604030504040204" pitchFamily="34" charset="-120"/>
                  </a:rPr>
                  <a:t>判斷履約後股東權益</a:t>
                </a:r>
                <a:br>
                  <a:rPr lang="en-US" altLang="zh-TW" sz="1500" dirty="0"/>
                </a:br>
                <a14:m>
                  <m:oMath xmlns:m="http://schemas.openxmlformats.org/officeDocument/2006/math">
                    <m:r>
                      <a:rPr lang="en-US" altLang="zh-TW" sz="1500" b="0" i="1" smtClean="0">
                        <a:latin typeface="Cambria Math" panose="02040503050406030204" pitchFamily="18" charset="0"/>
                      </a:rPr>
                      <m:t>𝐸𝑞𝑢𝑖𝑡𝑦</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𝑂</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e>
                    </m:d>
                  </m:oMath>
                </a14:m>
                <a:br>
                  <a:rPr lang="en-US" altLang="zh-TW" sz="1500" b="0" dirty="0"/>
                </a:br>
                <a:br>
                  <a:rPr lang="en-US" altLang="zh-TW" sz="1500" b="0" dirty="0"/>
                </a:br>
                <a:r>
                  <a:rPr lang="zh-TW" altLang="en-US" sz="1500" b="0" dirty="0">
                    <a:latin typeface="Microsoft JhengHei" panose="020B0604030504040204" pitchFamily="34" charset="-120"/>
                    <a:ea typeface="Microsoft JhengHei" panose="020B0604030504040204" pitchFamily="34" charset="-120"/>
                  </a:rPr>
                  <a:t>判斷履約前的股價即可由判斷履約後的股東權益回推</a:t>
                </a:r>
                <a:br>
                  <a:rPr lang="en-US" altLang="zh-TW" sz="1500" b="0" dirty="0"/>
                </a:br>
                <a14:m>
                  <m:oMath xmlns:m="http://schemas.openxmlformats.org/officeDocument/2006/math">
                    <m:r>
                      <a:rPr lang="en-US" altLang="zh-TW" sz="1600" b="0" i="1" smtClean="0">
                        <a:latin typeface="Cambria Math" panose="02040503050406030204" pitchFamily="18" charset="0"/>
                      </a:rPr>
                      <m:t>𝑆</m:t>
                    </m:r>
                    <m:d>
                      <m:dPr>
                        <m:ctrlPr>
                          <a:rPr lang="en-US" altLang="zh-TW" sz="1600" i="1">
                            <a:latin typeface="Cambria Math" panose="02040503050406030204" pitchFamily="18" charset="0"/>
                          </a:rPr>
                        </m:ctrlPr>
                      </m:dPr>
                      <m:e>
                        <m:sSub>
                          <m:sSubPr>
                            <m:ctrlPr>
                              <a:rPr lang="en-US" altLang="zh-TW" sz="1600" i="1">
                                <a:latin typeface="Cambria Math" panose="02040503050406030204" pitchFamily="18" charset="0"/>
                              </a:rPr>
                            </m:ctrlPr>
                          </m:sSubPr>
                          <m:e>
                            <m:r>
                              <a:rPr lang="en-US" altLang="zh-TW" sz="1600" i="1">
                                <a:latin typeface="Cambria Math" panose="02040503050406030204" pitchFamily="18" charset="0"/>
                              </a:rPr>
                              <m:t>𝑉</m:t>
                            </m:r>
                          </m:e>
                          <m:sub>
                            <m:sSup>
                              <m:sSupPr>
                                <m:ctrlPr>
                                  <a:rPr lang="en-US" altLang="zh-TW" sz="1600" i="1">
                                    <a:latin typeface="Cambria Math" panose="02040503050406030204" pitchFamily="18" charset="0"/>
                                  </a:rPr>
                                </m:ctrlPr>
                              </m:sSupPr>
                              <m:e>
                                <m:r>
                                  <a:rPr lang="en-US" altLang="zh-TW" sz="1600" i="1">
                                    <a:latin typeface="Cambria Math" panose="02040503050406030204" pitchFamily="18" charset="0"/>
                                  </a:rPr>
                                  <m:t>𝑡</m:t>
                                </m:r>
                              </m:e>
                              <m:sup>
                                <m:r>
                                  <a:rPr lang="en-US" altLang="zh-TW" sz="1600" b="0" i="1" smtClean="0">
                                    <a:latin typeface="Cambria Math" panose="02040503050406030204" pitchFamily="18" charset="0"/>
                                  </a:rPr>
                                  <m:t>−</m:t>
                                </m:r>
                              </m:sup>
                            </m:sSup>
                          </m:sub>
                        </m:sSub>
                        <m:r>
                          <a:rPr lang="en-US" altLang="zh-TW" sz="1600" i="1">
                            <a:latin typeface="Cambria Math" panose="02040503050406030204" pitchFamily="18" charset="0"/>
                          </a:rPr>
                          <m:t>,</m:t>
                        </m:r>
                        <m:r>
                          <a:rPr lang="en-US" altLang="zh-TW" sz="1600" i="1">
                            <a:latin typeface="Cambria Math" panose="02040503050406030204" pitchFamily="18" charset="0"/>
                          </a:rPr>
                          <m:t>𝑡</m:t>
                        </m:r>
                        <m:r>
                          <a:rPr lang="en-US" altLang="zh-TW" sz="1600" i="1">
                            <a:latin typeface="Cambria Math" panose="02040503050406030204" pitchFamily="18" charset="0"/>
                          </a:rPr>
                          <m:t>,</m:t>
                        </m:r>
                        <m:r>
                          <a:rPr lang="en-US" altLang="zh-TW" sz="1600" i="1">
                            <a:latin typeface="Cambria Math" panose="02040503050406030204" pitchFamily="18" charset="0"/>
                          </a:rPr>
                          <m:t>𝑎</m:t>
                        </m:r>
                        <m:r>
                          <a:rPr lang="en-US" altLang="zh-TW" sz="1600" i="1">
                            <a:latin typeface="Cambria Math" panose="02040503050406030204" pitchFamily="18" charset="0"/>
                          </a:rPr>
                          <m:t>%,</m:t>
                        </m:r>
                        <m:r>
                          <a:rPr lang="en-US" altLang="zh-TW" sz="1600" i="1">
                            <a:latin typeface="Cambria Math" panose="02040503050406030204" pitchFamily="18" charset="0"/>
                          </a:rPr>
                          <m:t>𝑏</m:t>
                        </m:r>
                        <m:r>
                          <a:rPr lang="en-US" altLang="zh-TW" sz="1600" i="1">
                            <a:latin typeface="Cambria Math" panose="02040503050406030204" pitchFamily="18" charset="0"/>
                          </a:rPr>
                          <m:t>%</m:t>
                        </m:r>
                      </m:e>
                    </m:d>
                    <m:r>
                      <a:rPr lang="en-US" altLang="zh-TW" sz="1600" b="0" i="1" smtClean="0">
                        <a:latin typeface="Cambria Math" panose="02040503050406030204" pitchFamily="18" charset="0"/>
                      </a:rPr>
                      <m:t>=</m:t>
                    </m:r>
                    <m:f>
                      <m:fPr>
                        <m:ctrlPr>
                          <a:rPr lang="en-US" altLang="zh-TW" sz="1600" b="0" i="1" smtClean="0">
                            <a:latin typeface="Cambria Math" panose="02040503050406030204" pitchFamily="18" charset="0"/>
                          </a:rPr>
                        </m:ctrlPr>
                      </m:fPr>
                      <m:num>
                        <m:r>
                          <a:rPr lang="en-US" altLang="zh-TW" sz="1600" b="0" i="1" smtClean="0">
                            <a:latin typeface="Cambria Math" panose="02040503050406030204" pitchFamily="18" charset="0"/>
                          </a:rPr>
                          <m:t>𝐸𝑞𝑢𝑖𝑡𝑦</m:t>
                        </m:r>
                        <m:d>
                          <m:dPr>
                            <m:ctrlPr>
                              <a:rPr lang="en-US" altLang="zh-TW" sz="1600" i="1">
                                <a:latin typeface="Cambria Math" panose="02040503050406030204" pitchFamily="18" charset="0"/>
                              </a:rPr>
                            </m:ctrlPr>
                          </m:dPr>
                          <m:e>
                            <m:sSub>
                              <m:sSubPr>
                                <m:ctrlPr>
                                  <a:rPr lang="en-US" altLang="zh-TW" sz="1600" i="1">
                                    <a:latin typeface="Cambria Math" panose="02040503050406030204" pitchFamily="18" charset="0"/>
                                  </a:rPr>
                                </m:ctrlPr>
                              </m:sSubPr>
                              <m:e>
                                <m:r>
                                  <a:rPr lang="en-US" altLang="zh-TW" sz="1600" i="1">
                                    <a:latin typeface="Cambria Math" panose="02040503050406030204" pitchFamily="18" charset="0"/>
                                  </a:rPr>
                                  <m:t>𝑉</m:t>
                                </m:r>
                              </m:e>
                              <m:sub>
                                <m:sSup>
                                  <m:sSupPr>
                                    <m:ctrlPr>
                                      <a:rPr lang="en-US" altLang="zh-TW" sz="1600" i="1">
                                        <a:latin typeface="Cambria Math" panose="02040503050406030204" pitchFamily="18" charset="0"/>
                                      </a:rPr>
                                    </m:ctrlPr>
                                  </m:sSupPr>
                                  <m:e>
                                    <m:r>
                                      <a:rPr lang="en-US" altLang="zh-TW" sz="1600" i="1">
                                        <a:latin typeface="Cambria Math" panose="02040503050406030204" pitchFamily="18" charset="0"/>
                                      </a:rPr>
                                      <m:t>𝑡</m:t>
                                    </m:r>
                                  </m:e>
                                  <m:sup>
                                    <m:r>
                                      <a:rPr lang="en-US" altLang="zh-TW" sz="1600" i="1">
                                        <a:latin typeface="Cambria Math" panose="02040503050406030204" pitchFamily="18" charset="0"/>
                                      </a:rPr>
                                      <m:t>+</m:t>
                                    </m:r>
                                  </m:sup>
                                </m:sSup>
                              </m:sub>
                            </m:sSub>
                            <m:r>
                              <a:rPr lang="en-US" altLang="zh-TW" sz="1600" i="1">
                                <a:latin typeface="Cambria Math" panose="02040503050406030204" pitchFamily="18" charset="0"/>
                              </a:rPr>
                              <m:t>,</m:t>
                            </m:r>
                            <m:r>
                              <a:rPr lang="en-US" altLang="zh-TW" sz="1600" i="1">
                                <a:latin typeface="Cambria Math" panose="02040503050406030204" pitchFamily="18" charset="0"/>
                              </a:rPr>
                              <m:t>𝑡</m:t>
                            </m:r>
                            <m:r>
                              <a:rPr lang="en-US" altLang="zh-TW" sz="1600" i="1">
                                <a:latin typeface="Cambria Math" panose="02040503050406030204" pitchFamily="18" charset="0"/>
                              </a:rPr>
                              <m:t>,</m:t>
                            </m:r>
                            <m:r>
                              <a:rPr lang="en-US" altLang="zh-TW" sz="1600" i="1">
                                <a:latin typeface="Cambria Math" panose="02040503050406030204" pitchFamily="18" charset="0"/>
                              </a:rPr>
                              <m:t>𝑎</m:t>
                            </m:r>
                            <m:r>
                              <a:rPr lang="en-US" altLang="zh-TW" sz="1600" i="1">
                                <a:latin typeface="Cambria Math" panose="02040503050406030204" pitchFamily="18" charset="0"/>
                              </a:rPr>
                              <m:t>%,</m:t>
                            </m:r>
                            <m:r>
                              <a:rPr lang="en-US" altLang="zh-TW" sz="1600" i="1">
                                <a:latin typeface="Cambria Math" panose="02040503050406030204" pitchFamily="18" charset="0"/>
                              </a:rPr>
                              <m:t>𝑏</m:t>
                            </m:r>
                            <m:r>
                              <a:rPr lang="en-US" altLang="zh-TW" sz="1600" i="1">
                                <a:latin typeface="Cambria Math" panose="02040503050406030204" pitchFamily="18" charset="0"/>
                              </a:rPr>
                              <m:t>%</m:t>
                            </m:r>
                          </m:e>
                        </m:d>
                        <m:r>
                          <a:rPr lang="en-US" altLang="zh-TW" sz="1600" b="0" i="1" smtClean="0">
                            <a:latin typeface="Cambria Math" panose="02040503050406030204" pitchFamily="18" charset="0"/>
                          </a:rPr>
                          <m:t>+</m:t>
                        </m:r>
                        <m:r>
                          <a:rPr lang="en-US" altLang="zh-TW" sz="1600" b="0" i="1" smtClean="0">
                            <a:latin typeface="Cambria Math" panose="02040503050406030204" pitchFamily="18" charset="0"/>
                          </a:rPr>
                          <m:t>𝐷𝑖𝑣</m:t>
                        </m:r>
                        <m:r>
                          <a:rPr lang="en-US" altLang="zh-TW" sz="1600" b="0" i="1" smtClean="0">
                            <a:latin typeface="Cambria Math" panose="02040503050406030204" pitchFamily="18" charset="0"/>
                          </a:rPr>
                          <m:t>×</m:t>
                        </m:r>
                        <m:r>
                          <a:rPr lang="en-US" altLang="zh-TW" sz="1600" b="0" i="1" smtClean="0">
                            <a:latin typeface="Cambria Math" panose="02040503050406030204" pitchFamily="18" charset="0"/>
                          </a:rPr>
                          <m:t>𝑂</m:t>
                        </m:r>
                        <m:r>
                          <a:rPr lang="en-US" altLang="zh-TW" sz="1600" b="0" i="1" smtClean="0">
                            <a:latin typeface="Cambria Math" panose="02040503050406030204" pitchFamily="18" charset="0"/>
                          </a:rPr>
                          <m:t>×</m:t>
                        </m:r>
                        <m:r>
                          <m:rPr>
                            <m:sty m:val="p"/>
                          </m:rPr>
                          <a:rPr lang="en-US" altLang="zh-TW" sz="1600" b="0" i="0" smtClean="0">
                            <a:latin typeface="Cambria Math" panose="02040503050406030204" pitchFamily="18" charset="0"/>
                          </a:rPr>
                          <m:t>Δ</m:t>
                        </m:r>
                        <m:r>
                          <a:rPr lang="en-US" altLang="zh-TW" sz="1600" b="0" i="1" smtClean="0">
                            <a:latin typeface="Cambria Math" panose="02040503050406030204" pitchFamily="18" charset="0"/>
                          </a:rPr>
                          <m:t>𝑡</m:t>
                        </m:r>
                      </m:num>
                      <m:den>
                        <m:r>
                          <a:rPr lang="en-US" altLang="zh-TW" sz="1600" b="0" i="1" smtClean="0">
                            <a:latin typeface="Cambria Math" panose="02040503050406030204" pitchFamily="18" charset="0"/>
                          </a:rPr>
                          <m:t>𝑂</m:t>
                        </m:r>
                        <m:r>
                          <a:rPr lang="en-US" altLang="zh-TW" sz="1600" b="0" i="1" smtClean="0">
                            <a:latin typeface="Cambria Math" panose="02040503050406030204" pitchFamily="18" charset="0"/>
                          </a:rPr>
                          <m:t>+</m:t>
                        </m:r>
                        <m:r>
                          <a:rPr lang="en-US" altLang="zh-TW" sz="1600" b="0" i="1" smtClean="0">
                            <a:latin typeface="Cambria Math" panose="02040503050406030204" pitchFamily="18" charset="0"/>
                          </a:rPr>
                          <m:t>𝑎</m:t>
                        </m:r>
                        <m:r>
                          <a:rPr lang="en-US" altLang="zh-TW" sz="1600" b="0" i="1" smtClean="0">
                            <a:latin typeface="Cambria Math" panose="02040503050406030204" pitchFamily="18" charset="0"/>
                          </a:rPr>
                          <m:t>%×</m:t>
                        </m:r>
                        <m:r>
                          <a:rPr lang="en-US" altLang="zh-TW" sz="1600" b="0" i="1" smtClean="0">
                            <a:latin typeface="Cambria Math" panose="02040503050406030204" pitchFamily="18" charset="0"/>
                          </a:rPr>
                          <m:t>𝑁</m:t>
                        </m:r>
                      </m:den>
                    </m:f>
                  </m:oMath>
                </a14:m>
                <a:br>
                  <a:rPr lang="en-US" altLang="zh-TW" sz="1600" dirty="0"/>
                </a:br>
                <a14:m>
                  <m:oMath xmlns:m="http://schemas.openxmlformats.org/officeDocument/2006/math">
                    <m:r>
                      <a:rPr lang="zh-TW" altLang="en-US" sz="1600" i="1" dirty="0">
                        <a:latin typeface="Cambria Math" panose="02040503050406030204" pitchFamily="18" charset="0"/>
                      </a:rPr>
                      <m:t> </m:t>
                    </m:r>
                    <m:r>
                      <a:rPr lang="zh-TW" altLang="en-US" sz="1600" i="1" dirty="0" smtClean="0">
                        <a:latin typeface="Cambria Math" panose="02040503050406030204" pitchFamily="18" charset="0"/>
                      </a:rPr>
                      <m:t> </m:t>
                    </m:r>
                  </m:oMath>
                </a14:m>
                <a:r>
                  <a:rPr lang="zh-TW" altLang="en-US" sz="1600" dirty="0"/>
                  <a:t>   </a:t>
                </a:r>
                <a:endParaRPr lang="en-US" altLang="zh-TW" sz="1600" dirty="0"/>
              </a:p>
              <a:p>
                <a:endParaRPr lang="en-US" altLang="zh-TW"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1268361"/>
                <a:ext cx="10515600" cy="4908602"/>
              </a:xfrm>
              <a:blipFill>
                <a:blip r:embed="rId3"/>
                <a:stretch>
                  <a:fillRect l="-241"/>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1055926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公司注資後的資產價值</a:t>
                </a:r>
                <a:r>
                  <a:rPr lang="en-US" altLang="zh-TW" sz="1500" dirty="0">
                    <a:latin typeface="Microsoft JhengHei" panose="020B0604030504040204" pitchFamily="34" charset="-120"/>
                    <a:ea typeface="Microsoft JhengHei" panose="020B0604030504040204" pitchFamily="34" charset="-120"/>
                  </a:rPr>
                  <a:t>(</a:t>
                </a:r>
                <a14:m>
                  <m:oMath xmlns:m="http://schemas.openxmlformats.org/officeDocument/2006/math">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oMath>
                </a14:m>
                <a:r>
                  <a:rPr lang="en-US" altLang="zh-TW" sz="1500" dirty="0">
                    <a:latin typeface="Microsoft JhengHei" panose="020B0604030504040204" pitchFamily="34" charset="-120"/>
                    <a:ea typeface="Microsoft JhengHei" panose="020B0604030504040204" pitchFamily="34" charset="-120"/>
                  </a:rPr>
                  <a:t>):</a:t>
                </a:r>
                <a:br>
                  <a:rPr lang="en-US" altLang="zh-TW" sz="1500" dirty="0"/>
                </a:br>
                <a14:m>
                  <m:oMath xmlns:m="http://schemas.openxmlformats.org/officeDocument/2006/math">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𝑋</m:t>
                        </m:r>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𝑋</m:t>
                            </m:r>
                          </m:e>
                        </m:d>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𝐷𝑖𝑣</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𝑂</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Δt</m:t>
                    </m:r>
                  </m:oMath>
                </a14:m>
                <a:br>
                  <a:rPr lang="en-US" altLang="zh-TW" sz="1500" dirty="0"/>
                </a:br>
                <a:br>
                  <a:rPr lang="en-US" altLang="zh-TW" sz="1500" dirty="0"/>
                </a:br>
                <a:br>
                  <a:rPr lang="en-US" altLang="zh-TW" sz="1500" dirty="0"/>
                </a:br>
                <a:br>
                  <a:rPr lang="en-US" altLang="zh-TW" sz="1500" dirty="0"/>
                </a:br>
                <a:br>
                  <a:rPr lang="en-US" altLang="zh-TW" sz="1500" dirty="0"/>
                </a:br>
                <a:br>
                  <a:rPr lang="en-US" altLang="zh-TW" sz="1500" dirty="0"/>
                </a:br>
                <a:br>
                  <a:rPr lang="en-US" altLang="zh-TW" sz="1500" dirty="0"/>
                </a:br>
                <a:endParaRPr lang="en-US" altLang="zh-TW" sz="1500" dirty="0">
                  <a:latin typeface="Microsoft JhengHei" panose="020B0604030504040204" pitchFamily="34" charset="-120"/>
                  <a:ea typeface="Microsoft JhengHei" panose="020B0604030504040204" pitchFamily="34" charset="-120"/>
                </a:endParaRPr>
              </a:p>
              <a:p>
                <a:r>
                  <a:rPr lang="zh-TW" altLang="en-US" sz="1500" dirty="0">
                    <a:latin typeface="Microsoft JhengHei" panose="020B0604030504040204" pitchFamily="34" charset="-120"/>
                    <a:ea typeface="Microsoft JhengHei" panose="020B0604030504040204" pitchFamily="34" charset="-120"/>
                  </a:rPr>
                  <a:t>普通債價值</a:t>
                </a:r>
                <a:r>
                  <a:rPr lang="en-US" altLang="zh-TW" sz="1500" dirty="0">
                    <a:latin typeface="Microsoft JhengHei" panose="020B0604030504040204" pitchFamily="34" charset="-120"/>
                    <a:ea typeface="Microsoft JhengHei" panose="020B0604030504040204" pitchFamily="34" charset="-120"/>
                  </a:rPr>
                  <a:t>(D):</a:t>
                </a:r>
                <a:br>
                  <a:rPr lang="en-US" altLang="zh-TW" sz="1500" dirty="0"/>
                </a:br>
                <a14:m>
                  <m:oMath xmlns:m="http://schemas.openxmlformats.org/officeDocument/2006/math">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b="0" i="1" smtClean="0">
                                <a:latin typeface="Cambria Math" panose="02040503050406030204" pitchFamily="18" charset="0"/>
                              </a:rPr>
                              <m:t>𝐸</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b="0" i="1" smtClean="0">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𝑒</m:t>
                                </m:r>
                              </m:e>
                              <m: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𝑟</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sup>
                            </m:s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
                            <m:sSubSup>
                              <m:sSubSupPr>
                                <m:ctrlPr>
                                  <a:rPr lang="en-US" altLang="zh-TW" sz="1500" b="0" i="1" smtClean="0">
                                    <a:latin typeface="Cambria Math" panose="02040503050406030204" pitchFamily="18" charset="0"/>
                                  </a:rPr>
                                </m:ctrlPr>
                              </m:sSubSup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up>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sup>
                            </m:sSubSup>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r>
                                  <a:rPr lang="en-US" altLang="zh-TW" sz="1500" b="0" i="1" smtClean="0">
                                    <a:latin typeface="Cambria Math" panose="02040503050406030204" pitchFamily="18" charset="0"/>
                                  </a:rPr>
                                  <m:t>𝜌</m:t>
                                </m:r>
                              </m:e>
                            </m:d>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qArr>
                      </m:e>
                    </m:d>
                  </m:oMath>
                </a14:m>
                <a:br>
                  <a:rPr lang="en-US" altLang="zh-TW" sz="1500" dirty="0"/>
                </a:br>
                <a:br>
                  <a:rPr lang="en-US" altLang="zh-TW" sz="1500" dirty="0"/>
                </a:br>
                <a:br>
                  <a:rPr lang="en-US" altLang="zh-TW" sz="1500" dirty="0"/>
                </a:br>
                <a14:m>
                  <m:oMath xmlns:m="http://schemas.openxmlformats.org/officeDocument/2006/math">
                    <m:r>
                      <a:rPr lang="en-US" altLang="zh-TW" sz="1500" b="0" i="1" smtClean="0">
                        <a:latin typeface="Cambria Math" panose="02040503050406030204" pitchFamily="18" charset="0"/>
                      </a:rPr>
                      <m:t>𝐸</m:t>
                    </m:r>
                    <m:d>
                      <m:dPr>
                        <m:begChr m:val="["/>
                        <m:endChr m:val="]"/>
                        <m:ctrlPr>
                          <a:rPr lang="en-US" altLang="zh-TW" sz="1500" b="0" i="1" smtClean="0">
                            <a:latin typeface="Cambria Math" panose="02040503050406030204" pitchFamily="18" charset="0"/>
                          </a:rPr>
                        </m:ctrlPr>
                      </m:dPr>
                      <m:e>
                        <m:r>
                          <a:rPr lang="en-US" altLang="zh-TW" sz="1500" i="1">
                            <a:latin typeface="Cambria Math" panose="02040503050406030204" pitchFamily="18" charset="0"/>
                          </a:rPr>
                          <m:t>𝐷</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eqArr>
                          <m:eqArrPr>
                            <m:ctrlPr>
                              <a:rPr lang="en-US" altLang="zh-TW" sz="1500" i="1">
                                <a:latin typeface="Cambria Math" panose="02040503050406030204" pitchFamily="18" charset="0"/>
                              </a:rPr>
                            </m:ctrlPr>
                          </m:eqArr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𝑢</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𝑚</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𝑑</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sub>
                                </m:sSub>
                              </m:e>
                            </m:d>
                          </m:e>
                        </m:eqArr>
                      </m:e>
                    </m:d>
                  </m:oMath>
                </a14:m>
                <a:endParaRPr lang="en-US" altLang="zh-TW" sz="1500" dirty="0"/>
              </a:p>
              <a:p>
                <a:pPr marL="0" indent="0">
                  <a:buNone/>
                </a:pPr>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1171" b="-7494"/>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424712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認股權成本</a:t>
                </a:r>
                <a:r>
                  <a:rPr lang="en-US" altLang="zh-TW" sz="1500" dirty="0">
                    <a:latin typeface="Microsoft JhengHei" panose="020B0604030504040204" pitchFamily="34" charset="-120"/>
                    <a:ea typeface="Microsoft JhengHei" panose="020B0604030504040204" pitchFamily="34" charset="-120"/>
                  </a:rPr>
                  <a:t>(ESO):</a:t>
                </a:r>
                <a:br>
                  <a:rPr lang="en-US" altLang="zh-TW" sz="1500" dirty="0"/>
                </a:br>
                <a14:m>
                  <m:oMath xmlns:m="http://schemas.openxmlformats.org/officeDocument/2006/math">
                    <m:r>
                      <a:rPr lang="en-US" altLang="zh-TW" sz="1500" b="0" i="1" smtClean="0">
                        <a:latin typeface="Cambria Math" panose="02040503050406030204" pitchFamily="18" charset="0"/>
                      </a:rPr>
                      <m:t>𝑝𝑎𝑡𝑜𝑓𝑓</m:t>
                    </m:r>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𝑁</m:t>
                    </m:r>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𝑆</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𝑋</m:t>
                        </m:r>
                      </m:e>
                    </m:d>
                  </m:oMath>
                </a14:m>
                <a:r>
                  <a:rPr lang="en-US" altLang="zh-TW" sz="1500" dirty="0"/>
                  <a:t> </a:t>
                </a:r>
                <a:br>
                  <a:rPr lang="en-US" altLang="zh-TW" sz="1500" dirty="0"/>
                </a:br>
                <a:br>
                  <a:rPr lang="en-US" altLang="zh-TW" sz="1500" dirty="0"/>
                </a:br>
                <a14:m>
                  <m:oMath xmlns:m="http://schemas.openxmlformats.org/officeDocument/2006/math">
                    <m:r>
                      <a:rPr lang="en-US" altLang="zh-TW" sz="1500" b="0" i="1" smtClean="0">
                        <a:latin typeface="Cambria Math" panose="02040503050406030204" pitchFamily="18" charset="0"/>
                      </a:rPr>
                      <m:t>𝐸𝑆𝑂</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i="1">
                            <a:latin typeface="Cambria Math" panose="02040503050406030204" pitchFamily="18" charset="0"/>
                          </a:rPr>
                        </m:ctrlPr>
                      </m:dPr>
                      <m:e>
                        <m:eqArr>
                          <m:eqArrPr>
                            <m:ctrlPr>
                              <a:rPr lang="en-US" altLang="zh-TW" sz="1500" i="1" smtClean="0">
                                <a:latin typeface="Cambria Math" panose="02040503050406030204" pitchFamily="18" charset="0"/>
                              </a:rPr>
                            </m:ctrlPr>
                          </m:eqArr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i="1">
                                <a:latin typeface="Cambria Math" panose="02040503050406030204" pitchFamily="18" charset="0"/>
                              </a:rPr>
                              <m:t>+</m:t>
                            </m:r>
                            <m:r>
                              <a:rPr lang="en-US" altLang="zh-TW" sz="1500" b="0" i="1" smtClean="0">
                                <a:latin typeface="Cambria Math" panose="02040503050406030204" pitchFamily="18" charset="0"/>
                              </a:rPr>
                              <m:t>𝑝𝑎𝑦𝑜𝑓𝑓</m:t>
                            </m:r>
                            <m:r>
                              <a:rPr lang="en-US" altLang="zh-TW" sz="1500" i="1">
                                <a:latin typeface="Cambria Math" panose="02040503050406030204" pitchFamily="18" charset="0"/>
                              </a:rPr>
                              <m:t>,           </m:t>
                            </m:r>
                            <m:r>
                              <a:rPr lang="en-US" altLang="zh-TW" sz="1500" i="1">
                                <a:latin typeface="Cambria Math" panose="02040503050406030204" pitchFamily="18" charset="0"/>
                              </a:rPr>
                              <m:t>𝑖𝑓</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𝑝𝑎𝑦𝑜𝑓𝑓</m:t>
                            </m:r>
                            <m:r>
                              <a:rPr lang="en-US" altLang="zh-TW" sz="1500" i="1">
                                <a:latin typeface="Cambria Math" panose="02040503050406030204" pitchFamily="18" charset="0"/>
                              </a:rPr>
                              <m:t>&gt;</m:t>
                            </m:r>
                            <m:r>
                              <a:rPr lang="en-US" altLang="zh-TW" sz="1500" b="0" i="1" smtClean="0">
                                <a:latin typeface="Cambria Math" panose="02040503050406030204" pitchFamily="18" charset="0"/>
                              </a:rPr>
                              <m:t>0</m:t>
                            </m:r>
                          </m:e>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b="0" i="1" smtClean="0">
                                        <a:latin typeface="Cambria Math" panose="02040503050406030204" pitchFamily="18" charset="0"/>
                                      </a:rPr>
                                      <m:t>𝑎</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smtClean="0">
                                <a:latin typeface="Cambria Math" panose="02040503050406030204" pitchFamily="18" charset="0"/>
                              </a:rPr>
                              <m:t>,                               </m:t>
                            </m:r>
                            <m:r>
                              <a:rPr lang="en-US" altLang="zh-TW" sz="1500" i="1">
                                <a:latin typeface="Cambria Math" panose="02040503050406030204" pitchFamily="18" charset="0"/>
                              </a:rPr>
                              <m:t>𝑖𝑓</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𝑝𝑎𝑦𝑜𝑓𝑓</m:t>
                            </m:r>
                            <m:r>
                              <a:rPr lang="en-US" altLang="zh-TW" sz="1500" i="1">
                                <a:latin typeface="Cambria Math" panose="02040503050406030204" pitchFamily="18" charset="0"/>
                              </a:rPr>
                              <m:t>≤</m:t>
                            </m:r>
                            <m:r>
                              <a:rPr lang="en-US" altLang="zh-TW" sz="1500" b="0" i="1" smtClean="0">
                                <a:latin typeface="Cambria Math" panose="02040503050406030204" pitchFamily="18" charset="0"/>
                              </a:rPr>
                              <m:t>0</m:t>
                            </m:r>
                          </m:e>
                        </m:eqArr>
                      </m:e>
                    </m:d>
                  </m:oMath>
                </a14:m>
                <a:br>
                  <a:rPr lang="en-US" altLang="zh-TW" sz="1500" dirty="0"/>
                </a:br>
                <a:br>
                  <a:rPr lang="en-US" altLang="zh-TW" sz="1500" dirty="0"/>
                </a:br>
                <a:br>
                  <a:rPr lang="en-US" altLang="zh-TW" sz="1500" dirty="0"/>
                </a:br>
                <a14:m>
                  <m:oMath xmlns:m="http://schemas.openxmlformats.org/officeDocument/2006/math">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r>
                      <a:rPr lang="en-US" altLang="zh-TW" sz="1500" i="1">
                        <a:latin typeface="Cambria Math" panose="02040503050406030204" pitchFamily="18" charset="0"/>
                      </a:rPr>
                      <m:t>=</m:t>
                    </m:r>
                    <m:d>
                      <m:dPr>
                        <m:ctrlPr>
                          <a:rPr lang="en-US" altLang="zh-TW" sz="1500" i="1">
                            <a:latin typeface="Cambria Math" panose="02040503050406030204" pitchFamily="18" charset="0"/>
                          </a:rPr>
                        </m:ctrlPr>
                      </m:dPr>
                      <m:e>
                        <m:eqArr>
                          <m:eqArrPr>
                            <m:ctrlPr>
                              <a:rPr lang="en-US" altLang="zh-TW" sz="1500" i="1">
                                <a:latin typeface="Cambria Math" panose="02040503050406030204" pitchFamily="18" charset="0"/>
                              </a:rPr>
                            </m:ctrlPr>
                          </m:eqArr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𝑢</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𝑚</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𝑑</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sub>
                                </m:sSub>
                              </m:e>
                            </m:d>
                          </m:e>
                        </m:eqArr>
                      </m:e>
                    </m:d>
                  </m:oMath>
                </a14:m>
                <a:br>
                  <a:rPr lang="en-US" altLang="zh-TW" sz="1500" dirty="0"/>
                </a:br>
                <a:endParaRPr lang="en-US" altLang="zh-TW" sz="1500" dirty="0"/>
              </a:p>
              <a:p>
                <a:r>
                  <a:rPr lang="zh-TW" altLang="en-US" sz="1500" dirty="0">
                    <a:latin typeface="Microsoft JhengHei" panose="020B0604030504040204" pitchFamily="34" charset="-120"/>
                    <a:ea typeface="Microsoft JhengHei" panose="020B0604030504040204" pitchFamily="34" charset="-120"/>
                  </a:rPr>
                  <a:t>稅盾價值</a:t>
                </a:r>
                <a:r>
                  <a:rPr lang="en-US" altLang="zh-TW" sz="1500" dirty="0">
                    <a:latin typeface="Microsoft JhengHei" panose="020B0604030504040204" pitchFamily="34" charset="-120"/>
                    <a:ea typeface="Microsoft JhengHei" panose="020B0604030504040204" pitchFamily="34" charset="-120"/>
                  </a:rPr>
                  <a:t>(TB):</a:t>
                </a:r>
                <a:br>
                  <a:rPr lang="en-US" altLang="zh-TW" sz="1500" dirty="0"/>
                </a:br>
                <a14:m>
                  <m:oMath xmlns:m="http://schemas.openxmlformats.org/officeDocument/2006/math">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oMath>
                </a14:m>
                <a:r>
                  <a:rPr lang="en-US" altLang="zh-TW" sz="1500" dirty="0"/>
                  <a:t> </a:t>
                </a:r>
                <a:br>
                  <a:rPr lang="en-US" altLang="zh-TW" sz="1500" dirty="0"/>
                </a:br>
                <a14:m>
                  <m:oMath xmlns:m="http://schemas.openxmlformats.org/officeDocument/2006/math">
                    <m:r>
                      <a:rPr lang="en-US" altLang="zh-TW" sz="1500" b="0" i="1" smtClean="0">
                        <a:latin typeface="Cambria Math" panose="02040503050406030204" pitchFamily="18" charset="0"/>
                      </a:rPr>
                      <m:t>𝑇𝐵</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b="0" i="1" smtClean="0">
                                    <a:latin typeface="Cambria Math" panose="02040503050406030204" pitchFamily="18" charset="0"/>
                                  </a:rPr>
                                  <m:t>𝑇𝐵</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
                            <m:r>
                              <a:rPr lang="en-US" altLang="zh-TW" sz="1500" b="0" i="1" smtClean="0">
                                <a:latin typeface="Cambria Math" panose="02040503050406030204" pitchFamily="18" charset="0"/>
                              </a:rPr>
                              <m:t>0,                                                                                                                      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qArr>
                      </m:e>
                    </m:d>
                  </m:oMath>
                </a14:m>
                <a:br>
                  <a:rPr lang="en-US" altLang="zh-TW" sz="1500" dirty="0"/>
                </a:br>
                <a14:m>
                  <m:oMath xmlns:m="http://schemas.openxmlformats.org/officeDocument/2006/math">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b="0" i="1" smtClean="0">
                            <a:latin typeface="Cambria Math" panose="02040503050406030204" pitchFamily="18" charset="0"/>
                          </a:rPr>
                          <m:t>𝑇𝐵</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r>
                      <a:rPr lang="en-US" altLang="zh-TW" sz="1500" i="1">
                        <a:latin typeface="Cambria Math" panose="02040503050406030204" pitchFamily="18" charset="0"/>
                      </a:rPr>
                      <m:t>=</m:t>
                    </m:r>
                    <m:d>
                      <m:dPr>
                        <m:ctrlPr>
                          <a:rPr lang="en-US" altLang="zh-TW" sz="1500" i="1">
                            <a:latin typeface="Cambria Math" panose="02040503050406030204" pitchFamily="18" charset="0"/>
                          </a:rPr>
                        </m:ctrlPr>
                      </m:dPr>
                      <m:e>
                        <m:eqArr>
                          <m:eqArrPr>
                            <m:ctrlPr>
                              <a:rPr lang="en-US" altLang="zh-TW" sz="1500" i="1">
                                <a:latin typeface="Cambria Math" panose="02040503050406030204" pitchFamily="18" charset="0"/>
                              </a:rPr>
                            </m:ctrlPr>
                          </m:eqArr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𝑢</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𝑇𝐵</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𝑚</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𝑇𝐵</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𝑑</m:t>
                                </m:r>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𝑇𝐵</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sub>
                                </m:sSub>
                              </m:e>
                            </m:d>
                          </m:e>
                        </m:eqArr>
                      </m:e>
                    </m:d>
                  </m:oMath>
                </a14:m>
                <a:endParaRPr lang="en-US" altLang="zh-TW" sz="1500" dirty="0"/>
              </a:p>
              <a:p>
                <a:endParaRPr lang="en-US" altLang="zh-TW" sz="1500" dirty="0"/>
              </a:p>
              <a:p>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20609" b="-7494"/>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2750757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破產成本</a:t>
                </a:r>
                <a:r>
                  <a:rPr lang="en-US" altLang="zh-TW" sz="1500" dirty="0">
                    <a:latin typeface="Microsoft JhengHei" panose="020B0604030504040204" pitchFamily="34" charset="-120"/>
                    <a:ea typeface="Microsoft JhengHei" panose="020B0604030504040204" pitchFamily="34" charset="-120"/>
                  </a:rPr>
                  <a:t>(BC):</a:t>
                </a:r>
                <a:br>
                  <a:rPr lang="en-US" altLang="zh-TW" sz="1500" dirty="0"/>
                </a:br>
                <a14:m>
                  <m:oMath xmlns:m="http://schemas.openxmlformats.org/officeDocument/2006/math">
                    <m:r>
                      <m:rPr>
                        <m:sty m:val="p"/>
                      </m:rPr>
                      <a:rPr lang="en-US" altLang="zh-TW" sz="1500" i="1" dirty="0">
                        <a:latin typeface="Cambria Math" panose="02040503050406030204" pitchFamily="18" charset="0"/>
                      </a:rPr>
                      <m:t>B</m:t>
                    </m:r>
                    <m:r>
                      <a:rPr lang="en-US" altLang="zh-TW" sz="1500" b="0" i="1" dirty="0" smtClean="0">
                        <a:latin typeface="Cambria Math" panose="02040503050406030204" pitchFamily="18" charset="0"/>
                      </a:rPr>
                      <m:t>𝐶</m:t>
                    </m:r>
                    <m:d>
                      <m:dPr>
                        <m:ctrlPr>
                          <a:rPr lang="en-US" altLang="zh-TW" sz="1500" b="0" i="1" dirty="0" smtClean="0">
                            <a:latin typeface="Cambria Math" panose="02040503050406030204" pitchFamily="18" charset="0"/>
                          </a:rPr>
                        </m:ctrlPr>
                      </m:dPr>
                      <m:e>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𝑡</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𝑎</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𝑏</m:t>
                        </m:r>
                        <m:r>
                          <a:rPr lang="en-US" altLang="zh-TW" sz="1500" b="0" i="1" dirty="0" smtClean="0">
                            <a:latin typeface="Cambria Math" panose="02040503050406030204" pitchFamily="18" charset="0"/>
                          </a:rPr>
                          <m:t>%</m:t>
                        </m:r>
                      </m:e>
                    </m:d>
                    <m:r>
                      <a:rPr lang="en-US" altLang="zh-TW" sz="1500" b="0" i="1" dirty="0" smtClean="0">
                        <a:latin typeface="Cambria Math" panose="02040503050406030204" pitchFamily="18" charset="0"/>
                      </a:rPr>
                      <m:t>=</m:t>
                    </m:r>
                    <m:d>
                      <m:dPr>
                        <m:begChr m:val="{"/>
                        <m:endChr m:val=""/>
                        <m:ctrlPr>
                          <a:rPr lang="en-US" altLang="zh-TW" sz="1500" b="0" i="1" dirty="0" smtClean="0">
                            <a:latin typeface="Cambria Math" panose="02040503050406030204" pitchFamily="18" charset="0"/>
                          </a:rPr>
                        </m:ctrlPr>
                      </m:dPr>
                      <m:e>
                        <m:eqArr>
                          <m:eqArrPr>
                            <m:ctrlPr>
                              <a:rPr lang="en-US" altLang="zh-TW" sz="1500" b="0" i="1" dirty="0" smtClean="0">
                                <a:latin typeface="Cambria Math" panose="02040503050406030204" pitchFamily="18" charset="0"/>
                              </a:rPr>
                            </m:ctrlPr>
                          </m:eqArr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i="1">
                                    <a:latin typeface="Cambria Math" panose="02040503050406030204" pitchFamily="18" charset="0"/>
                                  </a:rPr>
                                  <m:t>𝐵</m:t>
                                </m:r>
                                <m:r>
                                  <a:rPr lang="en-US" altLang="zh-TW" sz="1500" b="0" i="1" smtClean="0">
                                    <a:latin typeface="Cambria Math" panose="02040503050406030204" pitchFamily="18" charset="0"/>
                                  </a:rPr>
                                  <m:t>𝐶</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dirty="0" smtClean="0">
                                <a:latin typeface="Cambria Math" panose="02040503050406030204" pitchFamily="18" charset="0"/>
                              </a:rPr>
                              <m:t>,          </m:t>
                            </m:r>
                            <m:r>
                              <a:rPr lang="en-US" altLang="zh-TW" sz="1500" b="0" i="1" dirty="0" smtClean="0">
                                <a:latin typeface="Cambria Math" panose="02040503050406030204" pitchFamily="18" charset="0"/>
                              </a:rPr>
                              <m:t>𝑖𝑓</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&gt;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𝐷𝐵</m:t>
                                </m:r>
                              </m:e>
                              <m:sub>
                                <m:r>
                                  <a:rPr lang="en-US" altLang="zh-TW" sz="1500" b="0" i="1" dirty="0" smtClean="0">
                                    <a:latin typeface="Cambria Math" panose="02040503050406030204" pitchFamily="18" charset="0"/>
                                  </a:rPr>
                                  <m:t>𝑡</m:t>
                                </m:r>
                              </m:sub>
                            </m:sSub>
                          </m:e>
                          <m:e>
                            <m:r>
                              <a:rPr lang="en-US" altLang="zh-TW" sz="1500" b="0" i="1" dirty="0" smtClean="0">
                                <a:latin typeface="Cambria Math" panose="02040503050406030204" pitchFamily="18" charset="0"/>
                              </a:rPr>
                              <m:t>𝜌</m:t>
                            </m:r>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                                                                   </m:t>
                            </m:r>
                            <m:r>
                              <a:rPr lang="en-US" altLang="zh-TW" sz="1500" b="0" i="1" dirty="0" smtClean="0">
                                <a:latin typeface="Cambria Math" panose="02040503050406030204" pitchFamily="18" charset="0"/>
                              </a:rPr>
                              <m:t>𝑖𝑓</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𝐷𝐵</m:t>
                                </m:r>
                              </m:e>
                              <m:sub>
                                <m:r>
                                  <a:rPr lang="en-US" altLang="zh-TW" sz="1500" b="0" i="1" dirty="0" smtClean="0">
                                    <a:latin typeface="Cambria Math" panose="02040503050406030204" pitchFamily="18" charset="0"/>
                                  </a:rPr>
                                  <m:t>𝑡</m:t>
                                </m:r>
                              </m:sub>
                            </m:sSub>
                          </m:e>
                        </m:eqArr>
                      </m:e>
                    </m:d>
                  </m:oMath>
                </a14:m>
                <a:br>
                  <a:rPr lang="en-US" altLang="zh-TW" sz="1500" dirty="0"/>
                </a:br>
                <a14:m>
                  <m:oMath xmlns:m="http://schemas.openxmlformats.org/officeDocument/2006/math">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i="1">
                            <a:latin typeface="Cambria Math" panose="02040503050406030204" pitchFamily="18" charset="0"/>
                          </a:rPr>
                          <m:t>𝐵</m:t>
                        </m:r>
                        <m:r>
                          <a:rPr lang="en-US" altLang="zh-TW" sz="1500" b="0" i="1" smtClean="0">
                            <a:latin typeface="Cambria Math" panose="02040503050406030204" pitchFamily="18" charset="0"/>
                          </a:rPr>
                          <m:t>𝐶</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r>
                      <a:rPr lang="en-US" altLang="zh-TW" sz="1500" i="1">
                        <a:latin typeface="Cambria Math" panose="02040503050406030204" pitchFamily="18" charset="0"/>
                      </a:rPr>
                      <m:t>=</m:t>
                    </m:r>
                    <m:d>
                      <m:dPr>
                        <m:ctrlPr>
                          <a:rPr lang="en-US" altLang="zh-TW" sz="1500" i="1">
                            <a:latin typeface="Cambria Math" panose="02040503050406030204" pitchFamily="18" charset="0"/>
                          </a:rPr>
                        </m:ctrlPr>
                      </m:dPr>
                      <m:e>
                        <m:eqArr>
                          <m:eqArrPr>
                            <m:ctrlPr>
                              <a:rPr lang="en-US" altLang="zh-TW" sz="1500" i="1">
                                <a:latin typeface="Cambria Math" panose="02040503050406030204" pitchFamily="18" charset="0"/>
                              </a:rPr>
                            </m:ctrlPr>
                          </m:eqArr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𝑢</m:t>
                                </m:r>
                              </m:sub>
                            </m:sSub>
                            <m:r>
                              <a:rPr lang="en-US" altLang="zh-TW" sz="1500" i="1">
                                <a:latin typeface="Cambria Math" panose="02040503050406030204" pitchFamily="18" charset="0"/>
                              </a:rPr>
                              <m:t>×</m:t>
                            </m:r>
                            <m:r>
                              <a:rPr lang="en-US" altLang="zh-TW" sz="1500" i="1">
                                <a:latin typeface="Cambria Math" panose="02040503050406030204" pitchFamily="18" charset="0"/>
                              </a:rPr>
                              <m:t>𝐵𝐶</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𝑚</m:t>
                                </m:r>
                              </m:sub>
                            </m:sSub>
                            <m:r>
                              <a:rPr lang="en-US" altLang="zh-TW" sz="1500" i="1">
                                <a:latin typeface="Cambria Math" panose="02040503050406030204" pitchFamily="18" charset="0"/>
                              </a:rPr>
                              <m:t>×</m:t>
                            </m:r>
                            <m:r>
                              <a:rPr lang="en-US" altLang="zh-TW" sz="1500" i="1">
                                <a:latin typeface="Cambria Math" panose="02040503050406030204" pitchFamily="18" charset="0"/>
                              </a:rPr>
                              <m:t>𝐵𝐶</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𝑑</m:t>
                                </m:r>
                              </m:sub>
                            </m:sSub>
                            <m:r>
                              <a:rPr lang="en-US" altLang="zh-TW" sz="1500" i="1">
                                <a:latin typeface="Cambria Math" panose="02040503050406030204" pitchFamily="18" charset="0"/>
                              </a:rPr>
                              <m:t>×</m:t>
                            </m:r>
                            <m:r>
                              <a:rPr lang="en-US" altLang="zh-TW" sz="1500" i="1">
                                <a:latin typeface="Cambria Math" panose="02040503050406030204" pitchFamily="18" charset="0"/>
                              </a:rPr>
                              <m:t>𝐵𝐶</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sub>
                                </m:sSub>
                              </m:e>
                            </m:d>
                          </m:e>
                        </m:eqArr>
                      </m:e>
                    </m:d>
                  </m:oMath>
                </a14:m>
                <a:endParaRPr lang="en-US" altLang="zh-TW" sz="1500" dirty="0"/>
              </a:p>
              <a:p>
                <a:endParaRPr lang="en-US" altLang="zh-TW" sz="1500" dirty="0"/>
              </a:p>
              <a:p>
                <a:endParaRPr lang="en-US" altLang="zh-TW" sz="1500" dirty="0"/>
              </a:p>
              <a:p>
                <a:r>
                  <a:rPr lang="zh-TW" altLang="en-US" sz="1500" dirty="0">
                    <a:latin typeface="Microsoft JhengHei" panose="020B0604030504040204" pitchFamily="34" charset="-120"/>
                    <a:ea typeface="Microsoft JhengHei" panose="020B0604030504040204" pitchFamily="34" charset="-120"/>
                  </a:rPr>
                  <a:t>薪水價值</a:t>
                </a:r>
                <a:r>
                  <a:rPr lang="en-US" altLang="zh-TW" sz="1500" dirty="0">
                    <a:latin typeface="Microsoft JhengHei" panose="020B0604030504040204" pitchFamily="34" charset="-120"/>
                    <a:ea typeface="Microsoft JhengHei" panose="020B0604030504040204" pitchFamily="34" charset="-120"/>
                  </a:rPr>
                  <a:t>(Salary):</a:t>
                </a:r>
                <a:br>
                  <a:rPr lang="en-US" altLang="zh-TW" sz="1500" dirty="0"/>
                </a:br>
                <a14:m>
                  <m:oMath xmlns:m="http://schemas.openxmlformats.org/officeDocument/2006/math">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oMath>
                </a14:m>
                <a:r>
                  <a:rPr lang="en-US" altLang="zh-TW" sz="1500" dirty="0"/>
                  <a:t> </a:t>
                </a:r>
                <a:br>
                  <a:rPr lang="en-US" altLang="zh-TW" sz="1500" dirty="0"/>
                </a:br>
                <a14:m>
                  <m:oMath xmlns:m="http://schemas.openxmlformats.org/officeDocument/2006/math">
                    <m:r>
                      <m:rPr>
                        <m:nor/>
                      </m:rPr>
                      <a:rPr lang="en-US" altLang="zh-TW" sz="1500" dirty="0"/>
                      <m:t>Salary</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𝑏</m:t>
                        </m:r>
                        <m:r>
                          <a:rPr lang="en-US" altLang="zh-TW" sz="1500" b="0" i="1" smtClean="0">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m:rPr>
                                    <m:nor/>
                                  </m:rPr>
                                  <a:rPr lang="en-US" altLang="zh-TW" sz="1500" dirty="0"/>
                                  <m:t>Salary</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
                            <m:r>
                              <a:rPr lang="en-US" altLang="zh-TW" sz="1500" b="0" i="1" smtClean="0">
                                <a:latin typeface="Cambria Math" panose="02040503050406030204" pitchFamily="18" charset="0"/>
                              </a:rPr>
                              <m:t>0,                                                                                                               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qArr>
                      </m:e>
                    </m:d>
                  </m:oMath>
                </a14:m>
                <a:br>
                  <a:rPr lang="en-US" altLang="zh-TW" sz="1500" dirty="0"/>
                </a:br>
                <a14:m>
                  <m:oMath xmlns:m="http://schemas.openxmlformats.org/officeDocument/2006/math">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m:rPr>
                            <m:nor/>
                          </m:rPr>
                          <a:rPr lang="en-US" altLang="zh-TW" sz="1500" dirty="0"/>
                          <m:t>Salary</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r>
                      <a:rPr lang="en-US" altLang="zh-TW" sz="1500" i="1">
                        <a:latin typeface="Cambria Math" panose="02040503050406030204" pitchFamily="18" charset="0"/>
                      </a:rPr>
                      <m:t>=</m:t>
                    </m:r>
                    <m:d>
                      <m:dPr>
                        <m:ctrlPr>
                          <a:rPr lang="en-US" altLang="zh-TW" sz="1500" i="1">
                            <a:latin typeface="Cambria Math" panose="02040503050406030204" pitchFamily="18" charset="0"/>
                          </a:rPr>
                        </m:ctrlPr>
                      </m:dPr>
                      <m:e>
                        <m:eqArr>
                          <m:eqArrPr>
                            <m:ctrlPr>
                              <a:rPr lang="en-US" altLang="zh-TW" sz="1500" i="1">
                                <a:latin typeface="Cambria Math" panose="02040503050406030204" pitchFamily="18" charset="0"/>
                              </a:rPr>
                            </m:ctrlPr>
                          </m:eqArr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𝑢</m:t>
                                </m:r>
                              </m:sub>
                            </m:sSub>
                            <m:r>
                              <a:rPr lang="en-US" altLang="zh-TW" sz="1500" i="1">
                                <a:latin typeface="Cambria Math" panose="02040503050406030204" pitchFamily="18" charset="0"/>
                              </a:rPr>
                              <m:t>×</m:t>
                            </m:r>
                            <m:r>
                              <m:rPr>
                                <m:nor/>
                              </m:rPr>
                              <a:rPr lang="en-US" altLang="zh-TW" sz="1500" dirty="0"/>
                              <m:t>Salary</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𝑚</m:t>
                                </m:r>
                              </m:sub>
                            </m:sSub>
                            <m:r>
                              <a:rPr lang="en-US" altLang="zh-TW" sz="1500" i="1">
                                <a:latin typeface="Cambria Math" panose="02040503050406030204" pitchFamily="18" charset="0"/>
                              </a:rPr>
                              <m:t>×</m:t>
                            </m:r>
                            <m:r>
                              <m:rPr>
                                <m:nor/>
                              </m:rPr>
                              <a:rPr lang="en-US" altLang="zh-TW" sz="1500" dirty="0"/>
                              <m:t>Salary</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sub>
                                </m:sSub>
                              </m:e>
                            </m:d>
                          </m:e>
                          <m:e>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𝑄</m:t>
                                </m:r>
                              </m:e>
                              <m:sub>
                                <m:r>
                                  <a:rPr lang="en-US" altLang="zh-TW" sz="1500" i="1">
                                    <a:latin typeface="Cambria Math" panose="02040503050406030204" pitchFamily="18" charset="0"/>
                                  </a:rPr>
                                  <m:t>𝑑</m:t>
                                </m:r>
                              </m:sub>
                            </m:sSub>
                            <m:r>
                              <a:rPr lang="en-US" altLang="zh-TW" sz="1500" i="1">
                                <a:latin typeface="Cambria Math" panose="02040503050406030204" pitchFamily="18" charset="0"/>
                              </a:rPr>
                              <m:t>×</m:t>
                            </m:r>
                            <m:r>
                              <m:rPr>
                                <m:nor/>
                              </m:rPr>
                              <a:rPr lang="en-US" altLang="zh-TW" sz="1500" dirty="0"/>
                              <m:t>Salary</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sub>
                                </m:sSub>
                              </m:e>
                            </m:d>
                          </m:e>
                        </m:eqArr>
                      </m:e>
                    </m:d>
                  </m:oMath>
                </a14:m>
                <a:endParaRPr lang="en-US" altLang="zh-TW" sz="1500" dirty="0"/>
              </a:p>
              <a:p>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22248" b="-2108"/>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514360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員工效用 </a:t>
                </a:r>
                <a:r>
                  <a:rPr lang="en-US" altLang="zh-TW" sz="1500" dirty="0">
                    <a:latin typeface="Microsoft JhengHei" panose="020B0604030504040204" pitchFamily="34" charset="-120"/>
                    <a:ea typeface="Microsoft JhengHei" panose="020B0604030504040204" pitchFamily="34" charset="-120"/>
                  </a:rPr>
                  <a:t>(U):</a:t>
                </a:r>
                <a:br>
                  <a:rPr lang="en-US" altLang="zh-TW" sz="1500" dirty="0"/>
                </a:br>
                <a14:m>
                  <m:oMath xmlns:m="http://schemas.openxmlformats.org/officeDocument/2006/math">
                    <m:r>
                      <a:rPr lang="en-US" altLang="zh-TW" sz="1500" b="0" i="1" smtClean="0">
                        <a:latin typeface="Cambria Math" panose="02040503050406030204" pitchFamily="18" charset="0"/>
                      </a:rPr>
                      <m:t>𝑊</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𝐸𝑆𝑂</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oMath>
                </a14:m>
                <a:br>
                  <a:rPr lang="en-US" altLang="zh-TW" sz="1500" dirty="0"/>
                </a:br>
                <a14:m>
                  <m:oMath xmlns:m="http://schemas.openxmlformats.org/officeDocument/2006/math">
                    <m:r>
                      <m:rPr>
                        <m:sty m:val="p"/>
                      </m:rPr>
                      <a:rPr lang="en-US" altLang="zh-TW" sz="1500" i="1" dirty="0" smtClean="0">
                        <a:latin typeface="Cambria Math" panose="02040503050406030204" pitchFamily="18" charset="0"/>
                      </a:rPr>
                      <m:t>U</m:t>
                    </m:r>
                    <m:d>
                      <m:dPr>
                        <m:ctrlPr>
                          <a:rPr lang="en-US" altLang="zh-TW" sz="1500" b="0" i="1" dirty="0" smtClean="0">
                            <a:latin typeface="Cambria Math" panose="02040503050406030204" pitchFamily="18" charset="0"/>
                          </a:rPr>
                        </m:ctrlPr>
                      </m:dPr>
                      <m:e>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𝑡</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𝑎</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𝑏</m:t>
                        </m:r>
                        <m:r>
                          <a:rPr lang="en-US" altLang="zh-TW" sz="1500" b="0" i="1" dirty="0" smtClean="0">
                            <a:latin typeface="Cambria Math" panose="02040503050406030204" pitchFamily="18" charset="0"/>
                          </a:rPr>
                          <m:t>%</m:t>
                        </m:r>
                      </m:e>
                    </m:d>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d>
                          <m:dPr>
                            <m:begChr m:val="["/>
                            <m:endChr m:val="]"/>
                            <m:ctrlPr>
                              <a:rPr lang="en-US" altLang="zh-TW" sz="1500" b="0" i="1" dirty="0" smtClean="0">
                                <a:latin typeface="Cambria Math" panose="02040503050406030204" pitchFamily="18" charset="0"/>
                              </a:rPr>
                            </m:ctrlPr>
                          </m:dPr>
                          <m:e>
                            <m:sSubSup>
                              <m:sSubSupPr>
                                <m:ctrlPr>
                                  <a:rPr lang="en-US" altLang="zh-TW" sz="1500" b="0" i="1" dirty="0" smtClean="0">
                                    <a:latin typeface="Cambria Math" panose="02040503050406030204" pitchFamily="18" charset="0"/>
                                  </a:rPr>
                                </m:ctrlPr>
                              </m:sSubSupPr>
                              <m:e>
                                <m:r>
                                  <a:rPr lang="en-US" altLang="zh-TW" sz="1500" b="0" i="1" dirty="0" smtClean="0">
                                    <a:latin typeface="Cambria Math" panose="02040503050406030204" pitchFamily="18" charset="0"/>
                                  </a:rPr>
                                  <m:t>𝑊</m:t>
                                </m:r>
                              </m:e>
                              <m:sub>
                                <m:r>
                                  <a:rPr lang="en-US" altLang="zh-TW" sz="1500" b="0" i="1" dirty="0" smtClean="0">
                                    <a:latin typeface="Cambria Math" panose="02040503050406030204" pitchFamily="18" charset="0"/>
                                  </a:rPr>
                                  <m:t>𝐷𝐼</m:t>
                                </m:r>
                              </m:sub>
                              <m:sup>
                                <m:r>
                                  <a:rPr lang="en-US" altLang="zh-TW" sz="1500" b="0" i="1" dirty="0" smtClean="0">
                                    <a:latin typeface="Cambria Math" panose="02040503050406030204" pitchFamily="18" charset="0"/>
                                  </a:rPr>
                                  <m:t>𝛾</m:t>
                                </m:r>
                              </m:sup>
                            </m:sSubSup>
                            <m:r>
                              <a:rPr lang="en-US" altLang="zh-TW" sz="1500" b="0" i="1" dirty="0" smtClean="0">
                                <a:latin typeface="Cambria Math" panose="02040503050406030204" pitchFamily="18" charset="0"/>
                              </a:rPr>
                              <m:t>+</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𝐸</m:t>
                                </m:r>
                              </m:e>
                              <m:sub>
                                <m:r>
                                  <a:rPr lang="en-US" altLang="zh-TW" sz="1500" b="0" i="1" dirty="0" smtClean="0">
                                    <a:latin typeface="Cambria Math" panose="02040503050406030204" pitchFamily="18" charset="0"/>
                                  </a:rPr>
                                  <m:t>𝑝</m:t>
                                </m:r>
                              </m:sub>
                            </m:sSub>
                            <m:d>
                              <m:dPr>
                                <m:begChr m:val="["/>
                                <m:endChr m:val="]"/>
                                <m:ctrlPr>
                                  <a:rPr lang="en-US" altLang="zh-TW" sz="1500" b="0" i="1" dirty="0" smtClean="0">
                                    <a:latin typeface="Cambria Math" panose="02040503050406030204" pitchFamily="18" charset="0"/>
                                  </a:rPr>
                                </m:ctrlPr>
                              </m:dPr>
                              <m:e>
                                <m:r>
                                  <a:rPr lang="en-US" altLang="zh-TW" sz="1500" b="0" i="1" dirty="0" smtClean="0">
                                    <a:latin typeface="Cambria Math" panose="02040503050406030204" pitchFamily="18" charset="0"/>
                                  </a:rPr>
                                  <m:t>𝑈</m:t>
                                </m:r>
                                <m:d>
                                  <m:dPr>
                                    <m:ctrlPr>
                                      <a:rPr lang="en-US" altLang="zh-TW" sz="1500" b="0" i="1" dirty="0" smtClean="0">
                                        <a:latin typeface="Cambria Math" panose="02040503050406030204" pitchFamily="18" charset="0"/>
                                      </a:rPr>
                                    </m:ctrlPr>
                                  </m:dPr>
                                  <m:e>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𝑡</m:t>
                                    </m:r>
                                    <m:r>
                                      <a:rPr lang="en-US" altLang="zh-TW" sz="1500" b="0" i="1" dirty="0" smtClean="0">
                                        <a:latin typeface="Cambria Math" panose="02040503050406030204" pitchFamily="18" charset="0"/>
                                      </a:rPr>
                                      <m:t>+</m:t>
                                    </m:r>
                                    <m:r>
                                      <m:rPr>
                                        <m:sty m:val="p"/>
                                      </m:rPr>
                                      <a:rPr lang="en-US" altLang="zh-TW" sz="1500" b="0" i="0" dirty="0" smtClean="0">
                                        <a:latin typeface="Cambria Math" panose="02040503050406030204" pitchFamily="18" charset="0"/>
                                      </a:rPr>
                                      <m:t>Δ</m:t>
                                    </m:r>
                                    <m:r>
                                      <a:rPr lang="en-US" altLang="zh-TW" sz="1500" b="0" i="1" dirty="0" smtClean="0">
                                        <a:latin typeface="Cambria Math" panose="02040503050406030204" pitchFamily="18" charset="0"/>
                                      </a:rPr>
                                      <m:t> </m:t>
                                    </m:r>
                                    <m:r>
                                      <a:rPr lang="en-US" altLang="zh-TW" sz="1500" b="0" i="1" dirty="0" smtClean="0">
                                        <a:latin typeface="Cambria Math" panose="02040503050406030204" pitchFamily="18" charset="0"/>
                                      </a:rPr>
                                      <m:t>𝑡</m:t>
                                    </m:r>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𝑏</m:t>
                                    </m:r>
                                    <m:r>
                                      <a:rPr lang="en-US" altLang="zh-TW" sz="1500" b="0" i="1" dirty="0" smtClean="0">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d>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𝑒</m:t>
                                </m:r>
                              </m:e>
                              <m:sup>
                                <m:r>
                                  <a:rPr lang="en-US" altLang="zh-TW" sz="1500" b="0" i="1" dirty="0" smtClean="0">
                                    <a:latin typeface="Cambria Math" panose="02040503050406030204" pitchFamily="18" charset="0"/>
                                  </a:rPr>
                                  <m:t>−</m:t>
                                </m:r>
                                <m:r>
                                  <a:rPr lang="en-US" altLang="zh-TW" sz="1500" b="0" i="1" dirty="0" smtClean="0">
                                    <a:latin typeface="Cambria Math" panose="02040503050406030204" pitchFamily="18" charset="0"/>
                                  </a:rPr>
                                  <m:t>𝛽</m:t>
                                </m:r>
                                <m:r>
                                  <m:rPr>
                                    <m:sty m:val="p"/>
                                  </m:rPr>
                                  <a:rPr lang="en-US" altLang="zh-TW" sz="1500" b="0" i="0" dirty="0" smtClean="0">
                                    <a:latin typeface="Cambria Math" panose="02040503050406030204" pitchFamily="18" charset="0"/>
                                  </a:rPr>
                                  <m:t>Δ</m:t>
                                </m:r>
                                <m:r>
                                  <a:rPr lang="en-US" altLang="zh-TW" sz="1500" b="0" i="1" dirty="0" smtClean="0">
                                    <a:latin typeface="Cambria Math" panose="02040503050406030204" pitchFamily="18" charset="0"/>
                                  </a:rPr>
                                  <m:t>𝑡</m:t>
                                </m:r>
                              </m:sup>
                            </m:sSup>
                          </m:e>
                        </m:d>
                      </m:e>
                      <m:sub>
                        <m:r>
                          <a:rPr lang="en-US" altLang="zh-TW" sz="1500" b="0" i="1" dirty="0" smtClean="0">
                            <a:latin typeface="Cambria Math" panose="02040503050406030204" pitchFamily="18" charset="0"/>
                          </a:rPr>
                          <m:t>1</m:t>
                        </m:r>
                        <m:d>
                          <m:dPr>
                            <m:begChr m:val="{"/>
                            <m:endChr m:val="}"/>
                            <m:ctrlPr>
                              <a:rPr lang="en-US" altLang="zh-TW" sz="1500" b="0" i="1" dirty="0" smtClean="0">
                                <a:latin typeface="Cambria Math" panose="02040503050406030204" pitchFamily="18" charset="0"/>
                              </a:rPr>
                            </m:ctrlPr>
                          </m:dPr>
                          <m:e>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𝑉</m:t>
                                </m:r>
                              </m:e>
                              <m:sub>
                                <m:sSup>
                                  <m:sSupPr>
                                    <m:ctrlPr>
                                      <a:rPr lang="en-US" altLang="zh-TW" sz="1500" b="0" i="1" dirty="0" smtClean="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b="0" i="1" dirty="0" smtClean="0">
                                <a:latin typeface="Cambria Math" panose="02040503050406030204" pitchFamily="18" charset="0"/>
                              </a:rPr>
                              <m:t>&gt;</m:t>
                            </m:r>
                            <m:r>
                              <a:rPr lang="en-US" altLang="zh-TW" sz="1500" b="0" i="1" dirty="0" smtClean="0">
                                <a:latin typeface="Cambria Math" panose="02040503050406030204" pitchFamily="18" charset="0"/>
                              </a:rPr>
                              <m:t>𝐷</m:t>
                            </m:r>
                            <m:sSub>
                              <m:sSubPr>
                                <m:ctrlPr>
                                  <a:rPr lang="en-US" altLang="zh-TW" sz="1500" b="0" i="1" dirty="0" smtClean="0">
                                    <a:latin typeface="Cambria Math" panose="02040503050406030204" pitchFamily="18" charset="0"/>
                                  </a:rPr>
                                </m:ctrlPr>
                              </m:sSubPr>
                              <m:e>
                                <m:r>
                                  <a:rPr lang="en-US" altLang="zh-TW" sz="1500" b="0" i="1" dirty="0" smtClean="0">
                                    <a:latin typeface="Cambria Math" panose="02040503050406030204" pitchFamily="18" charset="0"/>
                                  </a:rPr>
                                  <m:t>𝐵</m:t>
                                </m:r>
                              </m:e>
                              <m:sub>
                                <m:r>
                                  <a:rPr lang="en-US" altLang="zh-TW" sz="1500" b="0" i="1" dirty="0" smtClean="0">
                                    <a:latin typeface="Cambria Math" panose="02040503050406030204" pitchFamily="18" charset="0"/>
                                  </a:rPr>
                                  <m:t>𝑡</m:t>
                                </m:r>
                              </m:sub>
                            </m:sSub>
                          </m:e>
                        </m:d>
                      </m:sub>
                    </m:sSub>
                  </m:oMath>
                </a14:m>
                <a:br>
                  <a:rPr lang="en-US" altLang="zh-TW" sz="1500" b="0" dirty="0"/>
                </a:br>
                <a14:m>
                  <m:oMath xmlns:m="http://schemas.openxmlformats.org/officeDocument/2006/math">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d>
                          <m:dPr>
                            <m:begChr m:val="["/>
                            <m:endChr m:val="]"/>
                            <m:ctrlPr>
                              <a:rPr lang="en-US" altLang="zh-TW" sz="1500" b="0" i="1" smtClean="0">
                                <a:latin typeface="Cambria Math" panose="02040503050406030204" pitchFamily="18" charset="0"/>
                              </a:rPr>
                            </m:ctrlPr>
                          </m:dPr>
                          <m:e>
                            <m:sSup>
                              <m:sSupPr>
                                <m:ctrlPr>
                                  <a:rPr lang="en-US" altLang="zh-TW" sz="1500" b="0" i="1" smtClean="0">
                                    <a:latin typeface="Cambria Math" panose="02040503050406030204" pitchFamily="18" charset="0"/>
                                  </a:rPr>
                                </m:ctrlPr>
                              </m:sSupPr>
                              <m:e>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𝑊</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𝜏</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𝑊</m:t>
                                        </m:r>
                                      </m:e>
                                    </m:d>
                                  </m:e>
                                </m:d>
                              </m:e>
                              <m:sup>
                                <m:r>
                                  <a:rPr lang="en-US" altLang="zh-TW" sz="1500" b="0" i="1" smtClean="0">
                                    <a:latin typeface="Cambria Math" panose="02040503050406030204" pitchFamily="18" charset="0"/>
                                  </a:rPr>
                                  <m:t>𝛾</m:t>
                                </m:r>
                              </m:sup>
                            </m:sSup>
                            <m:r>
                              <a:rPr lang="en-US" altLang="zh-TW" sz="1500" b="0" i="1" smtClean="0">
                                <a:latin typeface="Cambria Math" panose="02040503050406030204" pitchFamily="18" charset="0"/>
                              </a:rPr>
                              <m:t>+</m:t>
                            </m:r>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𝐸</m:t>
                                </m:r>
                              </m:e>
                              <m:sub>
                                <m:r>
                                  <a:rPr lang="en-US" altLang="zh-TW" sz="1500" i="1" dirty="0">
                                    <a:latin typeface="Cambria Math" panose="02040503050406030204" pitchFamily="18" charset="0"/>
                                  </a:rPr>
                                  <m:t>𝑝</m:t>
                                </m:r>
                              </m:sub>
                            </m:sSub>
                            <m:d>
                              <m:dPr>
                                <m:begChr m:val="["/>
                                <m:endChr m:val="]"/>
                                <m:ctrlPr>
                                  <a:rPr lang="en-US" altLang="zh-TW" sz="1500" i="1" dirty="0">
                                    <a:latin typeface="Cambria Math" panose="02040503050406030204" pitchFamily="18" charset="0"/>
                                  </a:rPr>
                                </m:ctrlPr>
                              </m:dPr>
                              <m:e>
                                <m:r>
                                  <a:rPr lang="en-US" altLang="zh-TW" sz="1500" i="1" dirty="0">
                                    <a:latin typeface="Cambria Math" panose="02040503050406030204" pitchFamily="18" charset="0"/>
                                  </a:rPr>
                                  <m:t>𝑈</m:t>
                                </m:r>
                                <m:d>
                                  <m:dPr>
                                    <m:ctrlPr>
                                      <a:rPr lang="en-US" altLang="zh-TW" sz="1500" i="1" dirty="0">
                                        <a:latin typeface="Cambria Math" panose="02040503050406030204" pitchFamily="18" charset="0"/>
                                      </a:rPr>
                                    </m:ctrlPr>
                                  </m:dPr>
                                  <m:e>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𝑉</m:t>
                                        </m:r>
                                      </m:e>
                                      <m:sub>
                                        <m:sSup>
                                          <m:sSupPr>
                                            <m:ctrlPr>
                                              <a:rPr lang="en-US" altLang="zh-TW" sz="1500" i="1" dirty="0">
                                                <a:latin typeface="Cambria Math" panose="02040503050406030204" pitchFamily="18" charset="0"/>
                                              </a:rPr>
                                            </m:ctrlPr>
                                          </m:sSupPr>
                                          <m:e>
                                            <m:r>
                                              <a:rPr lang="en-US" altLang="zh-TW" sz="1500" i="1" dirty="0">
                                                <a:latin typeface="Cambria Math" panose="02040503050406030204" pitchFamily="18" charset="0"/>
                                              </a:rPr>
                                              <m:t>𝑡</m:t>
                                            </m:r>
                                          </m:e>
                                          <m:sup>
                                            <m:r>
                                              <a:rPr lang="en-US" altLang="zh-TW" sz="1500" i="1" dirty="0">
                                                <a:latin typeface="Cambria Math" panose="02040503050406030204" pitchFamily="18" charset="0"/>
                                              </a:rPr>
                                              <m:t>+</m:t>
                                            </m:r>
                                          </m:sup>
                                        </m:sSup>
                                      </m:sub>
                                    </m:sSub>
                                    <m:r>
                                      <a:rPr lang="en-US" altLang="zh-TW" sz="1500" i="1" dirty="0">
                                        <a:latin typeface="Cambria Math" panose="02040503050406030204" pitchFamily="18" charset="0"/>
                                      </a:rPr>
                                      <m:t>,</m:t>
                                    </m:r>
                                    <m:r>
                                      <a:rPr lang="en-US" altLang="zh-TW" sz="1500" i="1" dirty="0">
                                        <a:latin typeface="Cambria Math" panose="02040503050406030204" pitchFamily="18" charset="0"/>
                                      </a:rPr>
                                      <m:t>𝑡</m:t>
                                    </m:r>
                                    <m:r>
                                      <a:rPr lang="en-US" altLang="zh-TW" sz="1500" i="1" dirty="0">
                                        <a:latin typeface="Cambria Math" panose="02040503050406030204" pitchFamily="18" charset="0"/>
                                      </a:rPr>
                                      <m:t>+</m:t>
                                    </m:r>
                                    <m:r>
                                      <m:rPr>
                                        <m:sty m:val="p"/>
                                      </m:rPr>
                                      <a:rPr lang="en-US" altLang="zh-TW" sz="1500" dirty="0">
                                        <a:latin typeface="Cambria Math" panose="02040503050406030204" pitchFamily="18" charset="0"/>
                                      </a:rPr>
                                      <m:t>Δ</m:t>
                                    </m:r>
                                    <m:r>
                                      <a:rPr lang="en-US" altLang="zh-TW" sz="1500" i="1" dirty="0">
                                        <a:latin typeface="Cambria Math" panose="02040503050406030204" pitchFamily="18" charset="0"/>
                                      </a:rPr>
                                      <m:t> </m:t>
                                    </m:r>
                                    <m:r>
                                      <a:rPr lang="en-US" altLang="zh-TW" sz="1500" i="1" dirty="0">
                                        <a:latin typeface="Cambria Math" panose="02040503050406030204" pitchFamily="18" charset="0"/>
                                      </a:rPr>
                                      <m:t>𝑡</m:t>
                                    </m:r>
                                    <m:r>
                                      <a:rPr lang="en-US" altLang="zh-TW" sz="1500" i="1" dirty="0">
                                        <a:latin typeface="Cambria Math" panose="02040503050406030204" pitchFamily="18" charset="0"/>
                                      </a:rPr>
                                      <m:t>,</m:t>
                                    </m:r>
                                    <m:r>
                                      <a:rPr lang="en-US" altLang="zh-TW" sz="1500" i="1" dirty="0">
                                        <a:latin typeface="Cambria Math" panose="02040503050406030204" pitchFamily="18" charset="0"/>
                                      </a:rPr>
                                      <m:t>𝑏</m:t>
                                    </m:r>
                                    <m:r>
                                      <a:rPr lang="en-US" altLang="zh-TW" sz="1500" i="1" dirty="0">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d>
                            <m:sSup>
                              <m:sSupPr>
                                <m:ctrlPr>
                                  <a:rPr lang="en-US" altLang="zh-TW" sz="1500" i="1" dirty="0">
                                    <a:latin typeface="Cambria Math" panose="02040503050406030204" pitchFamily="18" charset="0"/>
                                  </a:rPr>
                                </m:ctrlPr>
                              </m:sSupPr>
                              <m:e>
                                <m:r>
                                  <a:rPr lang="en-US" altLang="zh-TW" sz="1500" i="1" dirty="0">
                                    <a:latin typeface="Cambria Math" panose="02040503050406030204" pitchFamily="18" charset="0"/>
                                  </a:rPr>
                                  <m:t>𝑒</m:t>
                                </m:r>
                              </m:e>
                              <m:sup>
                                <m:r>
                                  <a:rPr lang="en-US" altLang="zh-TW" sz="1500" i="1" dirty="0">
                                    <a:latin typeface="Cambria Math" panose="02040503050406030204" pitchFamily="18" charset="0"/>
                                  </a:rPr>
                                  <m:t>−</m:t>
                                </m:r>
                                <m:r>
                                  <a:rPr lang="en-US" altLang="zh-TW" sz="1500" i="1" dirty="0">
                                    <a:latin typeface="Cambria Math" panose="02040503050406030204" pitchFamily="18" charset="0"/>
                                  </a:rPr>
                                  <m:t>𝛽</m:t>
                                </m:r>
                                <m:r>
                                  <m:rPr>
                                    <m:sty m:val="p"/>
                                  </m:rPr>
                                  <a:rPr lang="en-US" altLang="zh-TW" sz="1500" dirty="0">
                                    <a:latin typeface="Cambria Math" panose="02040503050406030204" pitchFamily="18" charset="0"/>
                                  </a:rPr>
                                  <m:t>Δ</m:t>
                                </m:r>
                                <m:r>
                                  <a:rPr lang="en-US" altLang="zh-TW" sz="1500" i="1" dirty="0">
                                    <a:latin typeface="Cambria Math" panose="02040503050406030204" pitchFamily="18" charset="0"/>
                                  </a:rPr>
                                  <m:t>𝑡</m:t>
                                </m:r>
                              </m:sup>
                            </m:sSup>
                          </m:e>
                        </m:d>
                      </m:e>
                      <m:sub>
                        <m:r>
                          <a:rPr lang="en-US" altLang="zh-TW" sz="1500" b="0" i="1" smtClean="0">
                            <a:latin typeface="Cambria Math" panose="02040503050406030204" pitchFamily="18" charset="0"/>
                          </a:rPr>
                          <m:t>1</m:t>
                        </m:r>
                        <m:d>
                          <m:dPr>
                            <m:begChr m:val="{"/>
                            <m:endChr m:val="}"/>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r>
                              <a:rPr lang="en-US" altLang="zh-TW" sz="1500" b="0" i="1" smtClean="0">
                                <a:latin typeface="Cambria Math" panose="02040503050406030204" pitchFamily="18" charset="0"/>
                              </a:rPr>
                              <m:t>𝐷</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𝐵</m:t>
                                </m:r>
                              </m:e>
                              <m:sub>
                                <m:r>
                                  <a:rPr lang="en-US" altLang="zh-TW" sz="1500" b="0" i="1" smtClean="0">
                                    <a:latin typeface="Cambria Math" panose="02040503050406030204" pitchFamily="18" charset="0"/>
                                  </a:rPr>
                                  <m:t>𝑡</m:t>
                                </m:r>
                              </m:sub>
                            </m:sSub>
                          </m:e>
                        </m:d>
                      </m:sub>
                    </m:sSub>
                  </m:oMath>
                </a14:m>
                <a:br>
                  <a:rPr lang="en-US" altLang="zh-TW" sz="1500" dirty="0"/>
                </a:br>
                <a14:m>
                  <m:oMath xmlns:m="http://schemas.openxmlformats.org/officeDocument/2006/math">
                    <m:sSub>
                      <m:sSubPr>
                        <m:ctrlPr>
                          <a:rPr lang="en-US" altLang="zh-TW" sz="1500" b="0" i="1" smtClean="0">
                            <a:latin typeface="Cambria Math" panose="02040503050406030204" pitchFamily="18" charset="0"/>
                          </a:rPr>
                        </m:ctrlPr>
                      </m:sSubPr>
                      <m:e>
                        <m:r>
                          <a:rPr lang="en-US" altLang="zh-TW" sz="1500" i="1">
                            <a:latin typeface="Cambria Math" panose="02040503050406030204" pitchFamily="18" charset="0"/>
                          </a:rPr>
                          <m:t>𝐸</m:t>
                        </m:r>
                      </m:e>
                      <m:sub>
                        <m:acc>
                          <m:accPr>
                            <m:chr m:val="̃"/>
                            <m:ctrlPr>
                              <a:rPr lang="en-US" altLang="zh-TW" sz="1500" b="0" i="1" smtClean="0">
                                <a:latin typeface="Cambria Math" panose="02040503050406030204" pitchFamily="18" charset="0"/>
                              </a:rPr>
                            </m:ctrlPr>
                          </m:accPr>
                          <m:e>
                            <m:r>
                              <a:rPr lang="en-US" altLang="zh-TW" sz="1500" b="0" i="1" smtClean="0">
                                <a:latin typeface="Cambria Math" panose="02040503050406030204" pitchFamily="18" charset="0"/>
                              </a:rPr>
                              <m:t>𝑝</m:t>
                            </m:r>
                          </m:e>
                        </m:acc>
                      </m:sub>
                    </m:sSub>
                    <m:d>
                      <m:dPr>
                        <m:begChr m:val="["/>
                        <m:endChr m:val="]"/>
                        <m:ctrlPr>
                          <a:rPr lang="en-US" altLang="zh-TW" sz="1500" i="1">
                            <a:latin typeface="Cambria Math" panose="02040503050406030204" pitchFamily="18" charset="0"/>
                          </a:rPr>
                        </m:ctrlPr>
                      </m:dPr>
                      <m:e>
                        <m:r>
                          <m:rPr>
                            <m:sty m:val="p"/>
                          </m:rPr>
                          <a:rPr lang="en-US" altLang="zh-TW" sz="1500" i="1">
                            <a:latin typeface="Cambria Math" panose="02040503050406030204" pitchFamily="18" charset="0"/>
                          </a:rPr>
                          <m:t>U</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b="0" i="1" smtClean="0">
                                <a:latin typeface="Cambria Math" panose="02040503050406030204" pitchFamily="18" charset="0"/>
                              </a:rPr>
                              <m:t>𝑎</m:t>
                            </m:r>
                            <m:r>
                              <a:rPr lang="en-US" altLang="zh-TW" sz="1500" i="1">
                                <a:latin typeface="Cambria Math" panose="02040503050406030204" pitchFamily="18" charset="0"/>
                              </a:rPr>
                              <m:t>%</m:t>
                            </m:r>
                            <m:r>
                              <a:rPr lang="en-US" altLang="zh-TW" sz="1500" b="0" i="1" smtClean="0">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 </m:t>
                            </m:r>
                          </m:e>
                        </m:d>
                      </m:e>
                    </m:d>
                    <m:r>
                      <a:rPr lang="en-US" altLang="zh-TW" sz="1500" i="1">
                        <a:latin typeface="Cambria Math" panose="02040503050406030204" pitchFamily="18" charset="0"/>
                      </a:rPr>
                      <m:t>=</m:t>
                    </m:r>
                    <m:d>
                      <m:dPr>
                        <m:ctrlPr>
                          <a:rPr lang="en-US" altLang="zh-TW" sz="1500" i="1">
                            <a:latin typeface="Cambria Math" panose="02040503050406030204" pitchFamily="18" charset="0"/>
                          </a:rPr>
                        </m:ctrlPr>
                      </m:dPr>
                      <m:e>
                        <m:eqArr>
                          <m:eqArrPr>
                            <m:ctrlPr>
                              <a:rPr lang="en-US" altLang="zh-TW" sz="1500" i="1">
                                <a:latin typeface="Cambria Math" panose="02040503050406030204" pitchFamily="18" charset="0"/>
                              </a:rPr>
                            </m:ctrlPr>
                          </m:eqArrPr>
                          <m:e>
                            <m:sSup>
                              <m:sSupPr>
                                <m:ctrlPr>
                                  <a:rPr lang="en-US" altLang="zh-TW" sz="1500" b="0" i="1" smtClean="0">
                                    <a:latin typeface="Cambria Math" panose="02040503050406030204" pitchFamily="18" charset="0"/>
                                  </a:rPr>
                                </m:ctrlPr>
                              </m:sSupPr>
                              <m:e>
                                <m:acc>
                                  <m:accPr>
                                    <m:chr m:val="̃"/>
                                    <m:ctrlPr>
                                      <a:rPr lang="en-US" altLang="zh-TW" sz="1500" b="0" i="1" smtClean="0">
                                        <a:latin typeface="Cambria Math" panose="02040503050406030204" pitchFamily="18" charset="0"/>
                                      </a:rPr>
                                    </m:ctrlPr>
                                  </m:accPr>
                                  <m:e>
                                    <m:r>
                                      <a:rPr lang="en-US" altLang="zh-TW" sz="1500" b="0" i="1" smtClean="0">
                                        <a:latin typeface="Cambria Math" panose="02040503050406030204" pitchFamily="18" charset="0"/>
                                      </a:rPr>
                                      <m:t>𝑝</m:t>
                                    </m:r>
                                  </m:e>
                                </m:acc>
                              </m:e>
                              <m:sup>
                                <m:r>
                                  <a:rPr lang="en-US" altLang="zh-TW" sz="1500" b="0" i="1" smtClean="0">
                                    <a:latin typeface="Cambria Math" panose="02040503050406030204" pitchFamily="18" charset="0"/>
                                  </a:rPr>
                                  <m:t>𝑢</m:t>
                                </m:r>
                              </m:sup>
                            </m:sSup>
                            <m:r>
                              <a:rPr lang="en-US" altLang="zh-TW" sz="1500" i="1">
                                <a:latin typeface="Cambria Math" panose="02040503050406030204" pitchFamily="18" charset="0"/>
                              </a:rPr>
                              <m:t>×</m:t>
                            </m:r>
                            <m:r>
                              <a:rPr lang="en-US" altLang="zh-TW" sz="1500" b="0" i="1" smtClean="0">
                                <a:latin typeface="Cambria Math" panose="02040503050406030204" pitchFamily="18" charset="0"/>
                              </a:rPr>
                              <m:t>𝑈</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𝑢</m:t>
                                        </m:r>
                                      </m:sup>
                                    </m:sSubSup>
                                  </m:sub>
                                </m:sSub>
                              </m:e>
                            </m:d>
                          </m:e>
                          <m:e>
                            <m:r>
                              <a:rPr lang="en-US" altLang="zh-TW" sz="1500" i="1">
                                <a:latin typeface="Cambria Math" panose="02040503050406030204" pitchFamily="18" charset="0"/>
                              </a:rPr>
                              <m:t>+</m:t>
                            </m:r>
                            <m:sSup>
                              <m:sSupPr>
                                <m:ctrlPr>
                                  <a:rPr lang="en-US" altLang="zh-TW" sz="1500" b="0" i="1" smtClean="0">
                                    <a:latin typeface="Cambria Math" panose="02040503050406030204" pitchFamily="18" charset="0"/>
                                  </a:rPr>
                                </m:ctrlPr>
                              </m:sSupPr>
                              <m:e>
                                <m:acc>
                                  <m:accPr>
                                    <m:chr m:val="̃"/>
                                    <m:ctrlPr>
                                      <a:rPr lang="en-US" altLang="zh-TW" sz="1500" b="0" i="1" smtClean="0">
                                        <a:latin typeface="Cambria Math" panose="02040503050406030204" pitchFamily="18" charset="0"/>
                                      </a:rPr>
                                    </m:ctrlPr>
                                  </m:accPr>
                                  <m:e>
                                    <m:r>
                                      <a:rPr lang="en-US" altLang="zh-TW" sz="1500" b="0" i="1" smtClean="0">
                                        <a:latin typeface="Cambria Math" panose="02040503050406030204" pitchFamily="18" charset="0"/>
                                      </a:rPr>
                                      <m:t>𝑝</m:t>
                                    </m:r>
                                  </m:e>
                                </m:acc>
                              </m:e>
                              <m:sup>
                                <m:r>
                                  <a:rPr lang="en-US" altLang="zh-TW" sz="1500" b="0" i="1" smtClean="0">
                                    <a:latin typeface="Cambria Math" panose="02040503050406030204" pitchFamily="18" charset="0"/>
                                  </a:rPr>
                                  <m:t>𝑚</m:t>
                                </m:r>
                              </m:sup>
                            </m:sSup>
                            <m:r>
                              <a:rPr lang="en-US" altLang="zh-TW" sz="1500" i="1">
                                <a:latin typeface="Cambria Math" panose="02040503050406030204" pitchFamily="18" charset="0"/>
                              </a:rPr>
                              <m:t>×</m:t>
                            </m:r>
                            <m:r>
                              <a:rPr lang="en-US" altLang="zh-TW" sz="1500" b="0" i="1" smtClean="0">
                                <a:latin typeface="Cambria Math" panose="02040503050406030204" pitchFamily="18" charset="0"/>
                              </a:rPr>
                              <m:t>𝑈</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𝑚</m:t>
                                        </m:r>
                                      </m:sup>
                                    </m:sSubSup>
                                  </m:sub>
                                </m:sSub>
                              </m:e>
                            </m:d>
                          </m:e>
                          <m:e>
                            <m:r>
                              <a:rPr lang="en-US" altLang="zh-TW" sz="1500" i="1">
                                <a:latin typeface="Cambria Math" panose="02040503050406030204" pitchFamily="18" charset="0"/>
                              </a:rPr>
                              <m:t>+</m:t>
                            </m:r>
                            <m:sSup>
                              <m:sSupPr>
                                <m:ctrlPr>
                                  <a:rPr lang="en-US" altLang="zh-TW" sz="1500" b="0" i="1" smtClean="0">
                                    <a:latin typeface="Cambria Math" panose="02040503050406030204" pitchFamily="18" charset="0"/>
                                  </a:rPr>
                                </m:ctrlPr>
                              </m:sSupPr>
                              <m:e>
                                <m:acc>
                                  <m:accPr>
                                    <m:chr m:val="̃"/>
                                    <m:ctrlPr>
                                      <a:rPr lang="en-US" altLang="zh-TW" sz="1500" b="0" i="1" smtClean="0">
                                        <a:latin typeface="Cambria Math" panose="02040503050406030204" pitchFamily="18" charset="0"/>
                                      </a:rPr>
                                    </m:ctrlPr>
                                  </m:accPr>
                                  <m:e>
                                    <m:r>
                                      <a:rPr lang="en-US" altLang="zh-TW" sz="1500" b="0" i="1" smtClean="0">
                                        <a:latin typeface="Cambria Math" panose="02040503050406030204" pitchFamily="18" charset="0"/>
                                      </a:rPr>
                                      <m:t>𝑝</m:t>
                                    </m:r>
                                  </m:e>
                                </m:acc>
                              </m:e>
                              <m:sup>
                                <m:r>
                                  <a:rPr lang="en-US" altLang="zh-TW" sz="1500" b="0" i="1" smtClean="0">
                                    <a:latin typeface="Cambria Math" panose="02040503050406030204" pitchFamily="18" charset="0"/>
                                  </a:rPr>
                                  <m:t>𝑑</m:t>
                                </m:r>
                              </m:sup>
                            </m:sSup>
                            <m:r>
                              <a:rPr lang="en-US" altLang="zh-TW" sz="1500" i="1">
                                <a:latin typeface="Cambria Math" panose="02040503050406030204" pitchFamily="18" charset="0"/>
                              </a:rPr>
                              <m:t>×</m:t>
                            </m:r>
                            <m:r>
                              <a:rPr lang="en-US" altLang="zh-TW" sz="1500" b="0" i="1" smtClean="0">
                                <a:latin typeface="Cambria Math" panose="02040503050406030204" pitchFamily="18" charset="0"/>
                              </a:rPr>
                              <m:t>𝑈</m:t>
                            </m:r>
                            <m:d>
                              <m:dPr>
                                <m:ctrlPr>
                                  <a:rPr lang="en-US" altLang="zh-TW" sz="1500" i="1">
                                    <a:latin typeface="Cambria Math" panose="02040503050406030204" pitchFamily="18" charset="0"/>
                                  </a:rPr>
                                </m:ctrlPr>
                              </m:dPr>
                              <m:e>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r>
                                  <a:rPr lang="en-US" altLang="zh-TW" sz="1500" i="1">
                                    <a:latin typeface="Cambria Math" panose="02040503050406030204" pitchFamily="18" charset="0"/>
                                  </a:rPr>
                                  <m:t> ,</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Sup>
                                      <m:sSubSupPr>
                                        <m:ctrlPr>
                                          <a:rPr lang="en-US" altLang="zh-TW" sz="1500" i="1">
                                            <a:latin typeface="Cambria Math" panose="02040503050406030204" pitchFamily="18" charset="0"/>
                                          </a:rPr>
                                        </m:ctrlPr>
                                      </m:sSubSup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up>
                                        <m:r>
                                          <a:rPr lang="en-US" altLang="zh-TW" sz="1500" i="1">
                                            <a:latin typeface="Cambria Math" panose="02040503050406030204" pitchFamily="18" charset="0"/>
                                          </a:rPr>
                                          <m:t>𝑑</m:t>
                                        </m:r>
                                      </m:sup>
                                    </m:sSubSup>
                                  </m:sub>
                                </m:sSub>
                              </m:e>
                            </m:d>
                          </m:e>
                        </m:eqArr>
                      </m:e>
                    </m:d>
                  </m:oMath>
                </a14:m>
                <a:endParaRPr lang="en-US" altLang="zh-TW" sz="1500" dirty="0"/>
              </a:p>
              <a:p>
                <a:r>
                  <a:rPr lang="zh-TW" altLang="en-US" sz="1500" dirty="0">
                    <a:latin typeface="Microsoft JhengHei" panose="020B0604030504040204" pitchFamily="34" charset="-120"/>
                    <a:ea typeface="Microsoft JhengHei" panose="020B0604030504040204" pitchFamily="34" charset="-120"/>
                  </a:rPr>
                  <a:t>最適履約比率</a:t>
                </a:r>
                <a:r>
                  <a:rPr lang="en-US" altLang="zh-TW" sz="1500" dirty="0">
                    <a:latin typeface="Microsoft JhengHei" panose="020B0604030504040204" pitchFamily="34" charset="-120"/>
                    <a:ea typeface="Microsoft JhengHei" panose="020B0604030504040204" pitchFamily="34" charset="-120"/>
                  </a:rPr>
                  <a:t>(</a:t>
                </a:r>
                <a14:m>
                  <m:oMath xmlns:m="http://schemas.openxmlformats.org/officeDocument/2006/math">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oMath>
                </a14:m>
                <a:r>
                  <a:rPr lang="en-US" altLang="zh-TW" sz="1500" dirty="0">
                    <a:latin typeface="Microsoft JhengHei" panose="020B0604030504040204" pitchFamily="34" charset="-120"/>
                    <a:ea typeface="Microsoft JhengHei" panose="020B0604030504040204" pitchFamily="34" charset="-120"/>
                  </a:rPr>
                  <a:t>):</a:t>
                </a:r>
                <a:br>
                  <a:rPr lang="en-US" altLang="zh-TW" sz="1500" dirty="0"/>
                </a:br>
                <a14:m>
                  <m:oMath xmlns:m="http://schemas.openxmlformats.org/officeDocument/2006/math">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𝑎𝑟𝑔</m:t>
                    </m:r>
                    <m:func>
                      <m:funcPr>
                        <m:ctrlPr>
                          <a:rPr lang="en-US" altLang="zh-TW" sz="1500" i="1">
                            <a:latin typeface="Cambria Math" panose="02040503050406030204" pitchFamily="18" charset="0"/>
                          </a:rPr>
                        </m:ctrlPr>
                      </m:funcPr>
                      <m:fName>
                        <m:limLow>
                          <m:limLowPr>
                            <m:ctrlPr>
                              <a:rPr lang="en-US" altLang="zh-TW" sz="1500" i="1">
                                <a:latin typeface="Cambria Math" panose="02040503050406030204" pitchFamily="18" charset="0"/>
                              </a:rPr>
                            </m:ctrlPr>
                          </m:limLowPr>
                          <m:e>
                            <m:r>
                              <m:rPr>
                                <m:sty m:val="p"/>
                              </m:rPr>
                              <a:rPr lang="en-US" altLang="zh-TW" sz="1500">
                                <a:latin typeface="Cambria Math" panose="02040503050406030204" pitchFamily="18" charset="0"/>
                              </a:rPr>
                              <m:t>max</m:t>
                            </m:r>
                          </m:e>
                          <m:lim>
                            <m:r>
                              <a:rPr lang="en-US" altLang="zh-TW" sz="1500" i="1">
                                <a:latin typeface="Cambria Math" panose="02040503050406030204" pitchFamily="18" charset="0"/>
                              </a:rPr>
                              <m:t>𝑏</m:t>
                            </m:r>
                            <m:r>
                              <a:rPr lang="en-US" altLang="zh-TW" sz="1500" i="1">
                                <a:latin typeface="Cambria Math" panose="02040503050406030204" pitchFamily="18" charset="0"/>
                              </a:rPr>
                              <m:t>%</m:t>
                            </m:r>
                          </m:lim>
                        </m:limLow>
                      </m:fName>
                      <m:e>
                        <m:r>
                          <a:rPr lang="en-US" altLang="zh-TW" sz="1500" i="1">
                            <a:latin typeface="Cambria Math" panose="02040503050406030204" pitchFamily="18" charset="0"/>
                          </a:rPr>
                          <m:t>𝑈</m:t>
                        </m:r>
                        <m:d>
                          <m:dPr>
                            <m:ctrlPr>
                              <a:rPr lang="en-US" altLang="zh-TW" sz="1500" i="1" dirty="0">
                                <a:latin typeface="Cambria Math" panose="02040503050406030204" pitchFamily="18" charset="0"/>
                              </a:rPr>
                            </m:ctrlPr>
                          </m:dPr>
                          <m:e>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𝑉</m:t>
                                </m:r>
                              </m:e>
                              <m:sub>
                                <m:sSup>
                                  <m:sSupPr>
                                    <m:ctrlPr>
                                      <a:rPr lang="en-US" altLang="zh-TW" sz="1500" i="1" dirty="0">
                                        <a:latin typeface="Cambria Math" panose="02040503050406030204" pitchFamily="18" charset="0"/>
                                      </a:rPr>
                                    </m:ctrlPr>
                                  </m:sSupPr>
                                  <m:e>
                                    <m:r>
                                      <a:rPr lang="en-US" altLang="zh-TW" sz="1500" b="0" i="1" dirty="0" smtClean="0">
                                        <a:latin typeface="Cambria Math" panose="02040503050406030204" pitchFamily="18" charset="0"/>
                                      </a:rPr>
                                      <m:t>𝑡</m:t>
                                    </m:r>
                                  </m:e>
                                  <m:sup>
                                    <m:r>
                                      <a:rPr lang="en-US" altLang="zh-TW" sz="1500" b="0" i="1" dirty="0" smtClean="0">
                                        <a:latin typeface="Cambria Math" panose="02040503050406030204" pitchFamily="18" charset="0"/>
                                      </a:rPr>
                                      <m:t>−</m:t>
                                    </m:r>
                                  </m:sup>
                                </m:sSup>
                              </m:sub>
                            </m:sSub>
                            <m:r>
                              <a:rPr lang="en-US" altLang="zh-TW" sz="1500" i="1" dirty="0">
                                <a:latin typeface="Cambria Math" panose="02040503050406030204" pitchFamily="18" charset="0"/>
                              </a:rPr>
                              <m:t>,</m:t>
                            </m:r>
                            <m:r>
                              <a:rPr lang="en-US" altLang="zh-TW" sz="1500" b="0" i="1" dirty="0" smtClean="0">
                                <a:latin typeface="Cambria Math" panose="02040503050406030204" pitchFamily="18" charset="0"/>
                              </a:rPr>
                              <m:t>𝑡</m:t>
                            </m:r>
                            <m:r>
                              <a:rPr lang="en-US" altLang="zh-TW" sz="1500" i="1" dirty="0" smtClean="0">
                                <a:latin typeface="Cambria Math" panose="02040503050406030204" pitchFamily="18" charset="0"/>
                              </a:rPr>
                              <m:t>,</m:t>
                            </m:r>
                            <m:r>
                              <a:rPr lang="en-US" altLang="zh-TW" sz="1500" i="1" dirty="0">
                                <a:latin typeface="Cambria Math" panose="02040503050406030204" pitchFamily="18" charset="0"/>
                              </a:rPr>
                              <m:t>𝑎</m:t>
                            </m:r>
                            <m:r>
                              <a:rPr lang="en-US" altLang="zh-TW" sz="1500" i="1" dirty="0">
                                <a:latin typeface="Cambria Math" panose="02040503050406030204" pitchFamily="18" charset="0"/>
                              </a:rPr>
                              <m:t>%,</m:t>
                            </m:r>
                            <m:r>
                              <a:rPr lang="en-US" altLang="zh-TW" sz="1500" i="1" dirty="0">
                                <a:latin typeface="Cambria Math" panose="02040503050406030204" pitchFamily="18" charset="0"/>
                              </a:rPr>
                              <m:t>𝑏</m:t>
                            </m:r>
                            <m:r>
                              <a:rPr lang="en-US" altLang="zh-TW" sz="1500" i="1" dirty="0">
                                <a:latin typeface="Cambria Math" panose="02040503050406030204" pitchFamily="18" charset="0"/>
                              </a:rPr>
                              <m:t>%</m:t>
                            </m:r>
                          </m:e>
                        </m:d>
                      </m:e>
                    </m:func>
                  </m:oMath>
                </a14:m>
                <a:br>
                  <a:rPr lang="en-US" altLang="zh-TW" sz="1500" dirty="0"/>
                </a:br>
                <a:r>
                  <a:rPr lang="en-US" altLang="zh-TW" sz="1500" dirty="0">
                    <a:latin typeface="Microsoft JhengHei" panose="020B0604030504040204" pitchFamily="34" charset="-120"/>
                    <a:ea typeface="Microsoft JhengHei" panose="020B0604030504040204" pitchFamily="34" charset="-120"/>
                  </a:rPr>
                  <a:t>where </a:t>
                </a:r>
                <a14:m>
                  <m:oMath xmlns:m="http://schemas.openxmlformats.org/officeDocument/2006/math">
                    <m:r>
                      <a:rPr lang="en-US" altLang="zh-TW" sz="1500" i="1">
                        <a:latin typeface="Cambria Math" panose="02040503050406030204" pitchFamily="18" charset="0"/>
                      </a:rPr>
                      <m:t>𝑏</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r>
                          <a:rPr lang="en-US" altLang="zh-TW" sz="1500" i="1">
                            <a:latin typeface="Cambria Math" panose="02040503050406030204" pitchFamily="18" charset="0"/>
                          </a:rPr>
                          <m:t>𝑚𝑖𝑛</m:t>
                        </m:r>
                      </m:sub>
                    </m:sSub>
                    <m:r>
                      <a:rPr lang="en-US" altLang="zh-TW" sz="1500" i="1">
                        <a:latin typeface="Cambria Math" panose="02040503050406030204" pitchFamily="18" charset="0"/>
                      </a:rPr>
                      <m:t>×</m:t>
                    </m:r>
                    <m:r>
                      <a:rPr lang="en-US" altLang="zh-TW" sz="1500" i="1">
                        <a:latin typeface="Cambria Math" panose="02040503050406030204" pitchFamily="18" charset="0"/>
                      </a:rPr>
                      <m:t>𝑖</m:t>
                    </m:r>
                    <m:r>
                      <a:rPr lang="en-US" altLang="zh-TW" sz="1500" i="1">
                        <a:latin typeface="Cambria Math" panose="02040503050406030204" pitchFamily="18" charset="0"/>
                      </a:rPr>
                      <m:t>,      </m:t>
                    </m:r>
                    <m:r>
                      <a:rPr lang="en-US" altLang="zh-TW" sz="1500" i="1">
                        <a:latin typeface="Cambria Math" panose="02040503050406030204" pitchFamily="18" charset="0"/>
                      </a:rPr>
                      <m:t>𝑖</m:t>
                    </m:r>
                    <m:r>
                      <a:rPr lang="en-US" altLang="zh-TW" sz="1500" i="1">
                        <a:latin typeface="Cambria Math" panose="02040503050406030204" pitchFamily="18" charset="0"/>
                      </a:rPr>
                      <m:t>=0,1,2,…,</m:t>
                    </m:r>
                    <m:d>
                      <m:dPr>
                        <m:ctrlPr>
                          <a:rPr lang="en-US" altLang="zh-TW" sz="1500" i="1">
                            <a:latin typeface="Cambria Math" panose="02040503050406030204" pitchFamily="18" charset="0"/>
                          </a:rPr>
                        </m:ctrlPr>
                      </m:dPr>
                      <m:e>
                        <m:r>
                          <a:rPr lang="en-US" altLang="zh-TW" sz="1500" i="1">
                            <a:latin typeface="Cambria Math" panose="02040503050406030204" pitchFamily="18" charset="0"/>
                          </a:rPr>
                          <m:t>100%−</m:t>
                        </m:r>
                        <m:r>
                          <a:rPr lang="en-US" altLang="zh-TW" sz="1500" i="1">
                            <a:latin typeface="Cambria Math" panose="02040503050406030204" pitchFamily="18" charset="0"/>
                          </a:rPr>
                          <m:t>𝑎</m:t>
                        </m:r>
                        <m:r>
                          <a:rPr lang="en-US" altLang="zh-TW" sz="1500" i="1">
                            <a:latin typeface="Cambria Math" panose="02040503050406030204" pitchFamily="18" charset="0"/>
                          </a:rPr>
                          <m:t>%</m:t>
                        </m:r>
                      </m:e>
                    </m:d>
                    <m:r>
                      <a:rPr lang="en-US" altLang="zh-TW" sz="1500" i="1">
                        <a:latin typeface="Cambria Math" panose="02040503050406030204" pitchFamily="18" charset="0"/>
                      </a:rPr>
                      <m:t>/</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r>
                          <a:rPr lang="en-US" altLang="zh-TW" sz="1500" i="1">
                            <a:latin typeface="Cambria Math" panose="02040503050406030204" pitchFamily="18" charset="0"/>
                          </a:rPr>
                          <m:t>𝑚𝑖𝑛</m:t>
                        </m:r>
                      </m:sub>
                    </m:sSub>
                  </m:oMath>
                </a14:m>
                <a:r>
                  <a:rPr lang="en-US" altLang="zh-TW" sz="1500" dirty="0">
                    <a:latin typeface="Microsoft JhengHei" panose="020B0604030504040204" pitchFamily="34" charset="-120"/>
                    <a:ea typeface="Microsoft JhengHei" panose="020B0604030504040204" pitchFamily="34" charset="-120"/>
                  </a:rPr>
                  <a:t> </a:t>
                </a:r>
                <a:r>
                  <a:rPr lang="zh-TW" altLang="en-US" sz="1500" dirty="0">
                    <a:latin typeface="Microsoft JhengHei" panose="020B0604030504040204" pitchFamily="34" charset="-120"/>
                    <a:ea typeface="Microsoft JhengHei" panose="020B0604030504040204" pitchFamily="34" charset="-120"/>
                  </a:rPr>
                  <a:t>，</a:t>
                </a:r>
                <a14:m>
                  <m:oMath xmlns:m="http://schemas.openxmlformats.org/officeDocument/2006/math">
                    <m:sSub>
                      <m:sSubPr>
                        <m:ctrlPr>
                          <a:rPr lang="en-US" altLang="zh-TW" sz="1500" i="1" dirty="0">
                            <a:latin typeface="Cambria Math" panose="02040503050406030204" pitchFamily="18" charset="0"/>
                          </a:rPr>
                        </m:ctrlPr>
                      </m:sSubPr>
                      <m:e>
                        <m:r>
                          <a:rPr lang="en-US" altLang="zh-TW" sz="1500" i="1" dirty="0">
                            <a:latin typeface="Cambria Math" panose="02040503050406030204" pitchFamily="18" charset="0"/>
                          </a:rPr>
                          <m:t>𝛼</m:t>
                        </m:r>
                      </m:e>
                      <m:sub>
                        <m:r>
                          <a:rPr lang="en-US" altLang="zh-TW" sz="1500" i="1" dirty="0">
                            <a:latin typeface="Cambria Math" panose="02040503050406030204" pitchFamily="18" charset="0"/>
                          </a:rPr>
                          <m:t>𝑚𝑖𝑛</m:t>
                        </m:r>
                      </m:sub>
                    </m:sSub>
                  </m:oMath>
                </a14:m>
                <a:r>
                  <a:rPr lang="zh-TW" altLang="en-US" sz="1500" dirty="0">
                    <a:latin typeface="Microsoft JhengHei" panose="020B0604030504040204" pitchFamily="34" charset="-120"/>
                    <a:ea typeface="Microsoft JhengHei" panose="020B0604030504040204" pitchFamily="34" charset="-120"/>
                  </a:rPr>
                  <a:t> 是最小履約比例</a:t>
                </a:r>
                <a:r>
                  <a:rPr lang="zh-TW" altLang="en-US" sz="1500" dirty="0"/>
                  <a:t>。</a:t>
                </a:r>
                <a:endParaRPr lang="en-US" altLang="zh-TW" sz="1500" dirty="0"/>
              </a:p>
              <a:p>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1171"/>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2759230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標題 1">
                <a:extLst>
                  <a:ext uri="{FF2B5EF4-FFF2-40B4-BE49-F238E27FC236}">
                    <a16:creationId xmlns:a16="http://schemas.microsoft.com/office/drawing/2014/main" id="{FAA8FC63-1092-C7AD-CEEF-9E8B3181E0C9}"/>
                  </a:ext>
                </a:extLst>
              </p:cNvPr>
              <p:cNvSpPr>
                <a:spLocks noGrp="1"/>
              </p:cNvSpPr>
              <p:nvPr>
                <p:ph type="title"/>
              </p:nvPr>
            </p:nvSpPr>
            <p:spPr>
              <a:xfrm>
                <a:off x="838200" y="365126"/>
                <a:ext cx="10515600" cy="645140"/>
              </a:xfrm>
            </p:spPr>
            <p:txBody>
              <a:bodyPr>
                <a:normAutofit/>
              </a:bodyPr>
              <a:lstStyle/>
              <a:p>
                <a:r>
                  <a:rPr lang="en-US" altLang="zh-TW" sz="3200" dirty="0">
                    <a:latin typeface="Microsoft JhengHei" panose="020B0604030504040204" pitchFamily="34" charset="-120"/>
                    <a:ea typeface="Microsoft JhengHei" panose="020B0604030504040204" pitchFamily="34" charset="-120"/>
                  </a:rPr>
                  <a:t>(3)</a:t>
                </a:r>
                <a:r>
                  <a:rPr lang="zh-TW" altLang="en-US" sz="3200" dirty="0">
                    <a:latin typeface="Microsoft JhengHei" panose="020B0604030504040204" pitchFamily="34" charset="-120"/>
                    <a:ea typeface="Microsoft JhengHei" panose="020B0604030504040204" pitchFamily="34" charset="-120"/>
                  </a:rPr>
                  <a:t> </a:t>
                </a:r>
                <a14:m>
                  <m:oMath xmlns:m="http://schemas.openxmlformats.org/officeDocument/2006/math">
                    <m:r>
                      <a:rPr lang="zh-TW" altLang="en-US" sz="3200" b="0" i="1" dirty="0">
                        <a:latin typeface="Cambria Math" panose="02040503050406030204" pitchFamily="18" charset="0"/>
                      </a:rPr>
                      <m:t>閉鎖期</m:t>
                    </m:r>
                    <m:r>
                      <a:rPr lang="zh-TW" altLang="en-US" sz="3200" i="1" dirty="0" smtClean="0">
                        <a:latin typeface="Cambria Math" panose="02040503050406030204" pitchFamily="18" charset="0"/>
                      </a:rPr>
                      <m:t>內</m:t>
                    </m:r>
                    <m:r>
                      <a:rPr lang="en-US" altLang="zh-TW" sz="3200" i="1" dirty="0">
                        <a:latin typeface="Cambria Math" panose="02040503050406030204" pitchFamily="18" charset="0"/>
                      </a:rPr>
                      <m:t>0</m:t>
                    </m:r>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𝑡</m:t>
                    </m:r>
                    <m:r>
                      <a:rPr lang="en-US" altLang="zh-TW" sz="3200" b="0" i="1" smtClean="0">
                        <a:latin typeface="Cambria Math" panose="02040503050406030204" pitchFamily="18" charset="0"/>
                      </a:rPr>
                      <m:t>&lt;</m:t>
                    </m:r>
                    <m:sSub>
                      <m:sSubPr>
                        <m:ctrlPr>
                          <a:rPr lang="en-US" altLang="zh-TW" sz="3200" b="0" i="1" smtClean="0">
                            <a:latin typeface="Cambria Math" panose="02040503050406030204" pitchFamily="18" charset="0"/>
                          </a:rPr>
                        </m:ctrlPr>
                      </m:sSubPr>
                      <m:e>
                        <m:r>
                          <a:rPr lang="en-US" altLang="zh-TW" sz="3200" b="0" i="1" smtClean="0">
                            <a:latin typeface="Cambria Math" panose="02040503050406030204" pitchFamily="18" charset="0"/>
                          </a:rPr>
                          <m:t>𝑡</m:t>
                        </m:r>
                      </m:e>
                      <m:sub>
                        <m:r>
                          <a:rPr lang="en-US" altLang="zh-TW" sz="3200" b="0" i="1" smtClean="0">
                            <a:latin typeface="Cambria Math" panose="02040503050406030204" pitchFamily="18" charset="0"/>
                          </a:rPr>
                          <m:t>𝑉</m:t>
                        </m:r>
                      </m:sub>
                    </m:sSub>
                  </m:oMath>
                </a14:m>
                <a:endParaRPr lang="zh-TW" altLang="en-US" sz="3200" dirty="0">
                  <a:latin typeface="Microsoft JhengHei" panose="020B0604030504040204" pitchFamily="34" charset="-120"/>
                  <a:ea typeface="Microsoft JhengHei" panose="020B0604030504040204" pitchFamily="34" charset="-120"/>
                </a:endParaRPr>
              </a:p>
            </p:txBody>
          </p:sp>
        </mc:Choice>
        <mc:Fallback xmlns="">
          <p:sp>
            <p:nvSpPr>
              <p:cNvPr id="2" name="標題 1">
                <a:extLst>
                  <a:ext uri="{FF2B5EF4-FFF2-40B4-BE49-F238E27FC236}">
                    <a16:creationId xmlns:a16="http://schemas.microsoft.com/office/drawing/2014/main" id="{FAA8FC63-1092-C7AD-CEEF-9E8B3181E0C9}"/>
                  </a:ext>
                </a:extLst>
              </p:cNvPr>
              <p:cNvSpPr>
                <a:spLocks noGrp="1" noRot="1" noChangeAspect="1" noMove="1" noResize="1" noEditPoints="1" noAdjustHandles="1" noChangeArrowheads="1" noChangeShapeType="1" noTextEdit="1"/>
              </p:cNvSpPr>
              <p:nvPr>
                <p:ph type="title"/>
              </p:nvPr>
            </p:nvSpPr>
            <p:spPr>
              <a:xfrm>
                <a:off x="838200" y="365126"/>
                <a:ext cx="10515600" cy="645140"/>
              </a:xfrm>
              <a:blipFill>
                <a:blip r:embed="rId2"/>
                <a:stretch>
                  <a:fillRect l="-1568" t="-9615" b="-21154"/>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1268361"/>
                <a:ext cx="10515600" cy="4908602"/>
              </a:xfrm>
            </p:spPr>
            <p:txBody>
              <a:bodyPr>
                <a:normAutofit/>
              </a:bodyPr>
              <a:lstStyle/>
              <a:p>
                <a:pPr>
                  <a:lnSpc>
                    <a:spcPct val="120000"/>
                  </a:lnSpc>
                </a:pPr>
                <a:r>
                  <a:rPr lang="zh-TW" altLang="en-US" sz="1500" dirty="0">
                    <a:latin typeface="Microsoft JhengHei" panose="020B0604030504040204" pitchFamily="34" charset="-120"/>
                    <a:ea typeface="Microsoft JhengHei" panose="020B0604030504040204" pitchFamily="34" charset="-120"/>
                  </a:rPr>
                  <a:t>股價</a:t>
                </a:r>
                <a:r>
                  <a:rPr lang="en-US" altLang="zh-TW" sz="1500" dirty="0">
                    <a:latin typeface="Microsoft JhengHei" panose="020B0604030504040204" pitchFamily="34" charset="-120"/>
                    <a:ea typeface="Microsoft JhengHei" panose="020B0604030504040204" pitchFamily="34" charset="-120"/>
                  </a:rPr>
                  <a:t>(S):</a:t>
                </a:r>
                <a:br>
                  <a:rPr lang="en-US" altLang="zh-TW" sz="1500" dirty="0"/>
                </a:br>
                <a14:m>
                  <m:oMath xmlns:m="http://schemas.openxmlformats.org/officeDocument/2006/math">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b="0" i="1" smtClean="0">
                            <a:latin typeface="Cambria Math" panose="02040503050406030204" pitchFamily="18" charset="0"/>
                          </a:rPr>
                          <m:t>0</m:t>
                        </m:r>
                        <m:r>
                          <a:rPr lang="en-US" altLang="zh-TW" sz="1500" i="1">
                            <a:latin typeface="Cambria Math" panose="02040503050406030204" pitchFamily="18" charset="0"/>
                          </a:rPr>
                          <m:t>%,</m:t>
                        </m:r>
                        <m:r>
                          <a:rPr lang="en-US" altLang="zh-TW" sz="1500" b="0" i="1" smtClean="0">
                            <a:latin typeface="Cambria Math" panose="02040503050406030204" pitchFamily="18" charset="0"/>
                          </a:rPr>
                          <m:t>0</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𝐸</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m:t>
                                    </m:r>
                                    <m:r>
                                      <a:rPr lang="en-US" altLang="zh-TW" sz="1500" b="0" i="1" smtClean="0">
                                        <a:latin typeface="Cambria Math" panose="02040503050406030204" pitchFamily="18" charset="0"/>
                                      </a:rPr>
                                      <m:t>0</m:t>
                                    </m:r>
                                    <m:r>
                                      <a:rPr lang="en-US" altLang="zh-TW" sz="1500" i="1">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𝑒</m:t>
                                </m:r>
                              </m:e>
                              <m: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𝑟</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sup>
                            </m:sSup>
                          </m:e>
                        </m:d>
                      </m:e>
                      <m:sub>
                        <m:r>
                          <a:rPr lang="en-US" altLang="zh-TW" sz="1500" b="0" i="1" smtClean="0">
                            <a:latin typeface="Cambria Math" panose="02040503050406030204" pitchFamily="18" charset="0"/>
                          </a:rPr>
                          <m:t>1</m:t>
                        </m:r>
                        <m:d>
                          <m:dPr>
                            <m:begChr m:val="{"/>
                            <m:endChr m:val="}"/>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d>
                      </m:sub>
                    </m:sSub>
                  </m:oMath>
                </a14:m>
                <a:br>
                  <a:rPr lang="en-US" altLang="zh-TW" sz="1500" dirty="0"/>
                </a:br>
                <a:endParaRPr lang="en-US" altLang="zh-TW" sz="1500" dirty="0"/>
              </a:p>
              <a:p>
                <a:pPr>
                  <a:lnSpc>
                    <a:spcPct val="120000"/>
                  </a:lnSpc>
                </a:pPr>
                <a:endParaRPr lang="en-US" altLang="zh-TW" sz="1500" dirty="0"/>
              </a:p>
              <a:p>
                <a:pPr>
                  <a:lnSpc>
                    <a:spcPct val="120000"/>
                  </a:lnSpc>
                </a:pPr>
                <a:r>
                  <a:rPr lang="zh-TW" altLang="en-US" sz="1500" dirty="0">
                    <a:latin typeface="Microsoft JhengHei" panose="020B0604030504040204" pitchFamily="34" charset="-120"/>
                    <a:ea typeface="Microsoft JhengHei" panose="020B0604030504040204" pitchFamily="34" charset="-120"/>
                  </a:rPr>
                  <a:t>股東權益價值</a:t>
                </a:r>
                <a:r>
                  <a:rPr lang="en-US" altLang="zh-TW" sz="1500" dirty="0">
                    <a:latin typeface="Microsoft JhengHei" panose="020B0604030504040204" pitchFamily="34" charset="-120"/>
                    <a:ea typeface="Microsoft JhengHei" panose="020B0604030504040204" pitchFamily="34" charset="-120"/>
                  </a:rPr>
                  <a:t>(Equity)</a:t>
                </a:r>
                <a:r>
                  <a:rPr lang="zh-TW" altLang="en-US" sz="1500" dirty="0">
                    <a:latin typeface="Microsoft JhengHei" panose="020B0604030504040204" pitchFamily="34" charset="-120"/>
                    <a:ea typeface="Microsoft JhengHei" panose="020B0604030504040204" pitchFamily="34" charset="-120"/>
                  </a:rPr>
                  <a:t> </a:t>
                </a:r>
                <a:br>
                  <a:rPr lang="en-US" altLang="zh-TW" sz="1500" b="0" dirty="0">
                    <a:latin typeface="Microsoft JhengHei" panose="020B0604030504040204" pitchFamily="34" charset="-120"/>
                    <a:ea typeface="Microsoft JhengHei" panose="020B0604030504040204" pitchFamily="34" charset="-120"/>
                  </a:rPr>
                </a:br>
                <a:r>
                  <a:rPr lang="zh-TW" altLang="en-US" sz="1500" dirty="0">
                    <a:latin typeface="Microsoft JhengHei" panose="020B0604030504040204" pitchFamily="34" charset="-120"/>
                    <a:ea typeface="Microsoft JhengHei" panose="020B0604030504040204" pitchFamily="34" charset="-120"/>
                  </a:rPr>
                  <a:t>發放股利</a:t>
                </a:r>
                <a:r>
                  <a:rPr lang="zh-TW" altLang="en-US" sz="1500" b="0" dirty="0">
                    <a:latin typeface="Microsoft JhengHei" panose="020B0604030504040204" pitchFamily="34" charset="-120"/>
                    <a:ea typeface="Microsoft JhengHei" panose="020B0604030504040204" pitchFamily="34" charset="-120"/>
                  </a:rPr>
                  <a:t>後股東權益</a:t>
                </a:r>
                <a:r>
                  <a:rPr lang="en-US" altLang="zh-TW" sz="1500" b="0" dirty="0">
                    <a:latin typeface="Microsoft JhengHei" panose="020B0604030504040204" pitchFamily="34" charset="-120"/>
                    <a:ea typeface="Microsoft JhengHei" panose="020B0604030504040204" pitchFamily="34" charset="-120"/>
                  </a:rPr>
                  <a:t>:</a:t>
                </a:r>
                <a:br>
                  <a:rPr lang="en-US" altLang="zh-TW" sz="1500" dirty="0"/>
                </a:br>
                <a14:m>
                  <m:oMath xmlns:m="http://schemas.openxmlformats.org/officeDocument/2006/math">
                    <m:r>
                      <a:rPr lang="en-US" altLang="zh-TW" sz="1500" b="0" i="1" smtClean="0">
                        <a:latin typeface="Cambria Math" panose="02040503050406030204" pitchFamily="18" charset="0"/>
                      </a:rPr>
                      <m:t>𝐸𝑞𝑢𝑖𝑡𝑦</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,0%,0%</m:t>
                        </m:r>
                      </m:e>
                    </m:d>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𝑆</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,0%,0%</m:t>
                        </m:r>
                      </m:e>
                    </m:d>
                    <m:r>
                      <a:rPr lang="en-US" altLang="zh-TW" sz="1500" b="0" i="1" smtClean="0">
                        <a:latin typeface="Cambria Math" panose="02040503050406030204" pitchFamily="18" charset="0"/>
                      </a:rPr>
                      <m:t>×</m:t>
                    </m:r>
                    <m:r>
                      <m:rPr>
                        <m:sty m:val="p"/>
                      </m:rPr>
                      <a:rPr lang="en-US" altLang="zh-TW" sz="1500" i="1">
                        <a:latin typeface="Cambria Math" panose="02040503050406030204" pitchFamily="18" charset="0"/>
                      </a:rPr>
                      <m:t>O</m:t>
                    </m:r>
                  </m:oMath>
                </a14:m>
                <a:br>
                  <a:rPr lang="en-US" altLang="zh-TW" sz="1500" b="0" dirty="0"/>
                </a:br>
                <a:br>
                  <a:rPr lang="en-US" altLang="zh-TW" sz="1500" b="0" dirty="0"/>
                </a:br>
                <a:r>
                  <a:rPr lang="zh-TW" altLang="en-US" sz="1500" dirty="0">
                    <a:latin typeface="Microsoft JhengHei" panose="020B0604030504040204" pitchFamily="34" charset="-120"/>
                    <a:ea typeface="Microsoft JhengHei" panose="020B0604030504040204" pitchFamily="34" charset="-120"/>
                  </a:rPr>
                  <a:t>發放股利</a:t>
                </a:r>
                <a:r>
                  <a:rPr lang="zh-TW" altLang="en-US" sz="1500" b="0" dirty="0">
                    <a:latin typeface="Microsoft JhengHei" panose="020B0604030504040204" pitchFamily="34" charset="-120"/>
                    <a:ea typeface="Microsoft JhengHei" panose="020B0604030504040204" pitchFamily="34" charset="-120"/>
                  </a:rPr>
                  <a:t>前的股價即可由判斷履約後的股東權益回推</a:t>
                </a:r>
                <a:br>
                  <a:rPr lang="en-US" altLang="zh-TW" sz="1500" b="0" dirty="0"/>
                </a:br>
                <a14:m>
                  <m:oMath xmlns:m="http://schemas.openxmlformats.org/officeDocument/2006/math">
                    <m:r>
                      <a:rPr lang="en-US" altLang="zh-TW" sz="1600" b="0" i="1" smtClean="0">
                        <a:latin typeface="Cambria Math" panose="02040503050406030204" pitchFamily="18" charset="0"/>
                      </a:rPr>
                      <m:t>𝑆</m:t>
                    </m:r>
                    <m:d>
                      <m:dPr>
                        <m:ctrlPr>
                          <a:rPr lang="en-US" altLang="zh-TW" sz="1600" i="1">
                            <a:latin typeface="Cambria Math" panose="02040503050406030204" pitchFamily="18" charset="0"/>
                          </a:rPr>
                        </m:ctrlPr>
                      </m:dPr>
                      <m:e>
                        <m:sSub>
                          <m:sSubPr>
                            <m:ctrlPr>
                              <a:rPr lang="en-US" altLang="zh-TW" sz="1600" i="1">
                                <a:latin typeface="Cambria Math" panose="02040503050406030204" pitchFamily="18" charset="0"/>
                              </a:rPr>
                            </m:ctrlPr>
                          </m:sSubPr>
                          <m:e>
                            <m:r>
                              <a:rPr lang="en-US" altLang="zh-TW" sz="1600" i="1">
                                <a:latin typeface="Cambria Math" panose="02040503050406030204" pitchFamily="18" charset="0"/>
                              </a:rPr>
                              <m:t>𝑉</m:t>
                            </m:r>
                          </m:e>
                          <m:sub>
                            <m:sSup>
                              <m:sSupPr>
                                <m:ctrlPr>
                                  <a:rPr lang="en-US" altLang="zh-TW" sz="1600" i="1">
                                    <a:latin typeface="Cambria Math" panose="02040503050406030204" pitchFamily="18" charset="0"/>
                                  </a:rPr>
                                </m:ctrlPr>
                              </m:sSupPr>
                              <m:e>
                                <m:r>
                                  <a:rPr lang="en-US" altLang="zh-TW" sz="1600" i="1">
                                    <a:latin typeface="Cambria Math" panose="02040503050406030204" pitchFamily="18" charset="0"/>
                                  </a:rPr>
                                  <m:t>𝑡</m:t>
                                </m:r>
                              </m:e>
                              <m:sup>
                                <m:r>
                                  <a:rPr lang="en-US" altLang="zh-TW" sz="1600" b="0" i="1" smtClean="0">
                                    <a:latin typeface="Cambria Math" panose="02040503050406030204" pitchFamily="18" charset="0"/>
                                  </a:rPr>
                                  <m:t>−</m:t>
                                </m:r>
                              </m:sup>
                            </m:sSup>
                          </m:sub>
                        </m:sSub>
                        <m:r>
                          <a:rPr lang="en-US" altLang="zh-TW" sz="1600" i="1">
                            <a:latin typeface="Cambria Math" panose="02040503050406030204" pitchFamily="18" charset="0"/>
                          </a:rPr>
                          <m:t>,</m:t>
                        </m:r>
                        <m:r>
                          <a:rPr lang="en-US" altLang="zh-TW" sz="1600" i="1">
                            <a:latin typeface="Cambria Math" panose="02040503050406030204" pitchFamily="18" charset="0"/>
                          </a:rPr>
                          <m:t>𝑡</m:t>
                        </m:r>
                        <m:r>
                          <a:rPr lang="en-US" altLang="zh-TW" sz="1600" i="1">
                            <a:latin typeface="Cambria Math" panose="02040503050406030204" pitchFamily="18" charset="0"/>
                          </a:rPr>
                          <m:t>,0%,0%</m:t>
                        </m:r>
                      </m:e>
                    </m:d>
                    <m:r>
                      <a:rPr lang="en-US" altLang="zh-TW" sz="1600" b="0" i="1" smtClean="0">
                        <a:latin typeface="Cambria Math" panose="02040503050406030204" pitchFamily="18" charset="0"/>
                      </a:rPr>
                      <m:t>=</m:t>
                    </m:r>
                    <m:f>
                      <m:fPr>
                        <m:ctrlPr>
                          <a:rPr lang="en-US" altLang="zh-TW" sz="1600" b="0" i="1" smtClean="0">
                            <a:latin typeface="Cambria Math" panose="02040503050406030204" pitchFamily="18" charset="0"/>
                          </a:rPr>
                        </m:ctrlPr>
                      </m:fPr>
                      <m:num>
                        <m:r>
                          <a:rPr lang="en-US" altLang="zh-TW" sz="1600" b="0" i="1" smtClean="0">
                            <a:latin typeface="Cambria Math" panose="02040503050406030204" pitchFamily="18" charset="0"/>
                          </a:rPr>
                          <m:t>𝐸𝑞𝑢𝑖𝑡𝑦</m:t>
                        </m:r>
                        <m:d>
                          <m:dPr>
                            <m:ctrlPr>
                              <a:rPr lang="en-US" altLang="zh-TW" sz="1600" i="1">
                                <a:latin typeface="Cambria Math" panose="02040503050406030204" pitchFamily="18" charset="0"/>
                              </a:rPr>
                            </m:ctrlPr>
                          </m:dPr>
                          <m:e>
                            <m:sSub>
                              <m:sSubPr>
                                <m:ctrlPr>
                                  <a:rPr lang="en-US" altLang="zh-TW" sz="1600" i="1">
                                    <a:latin typeface="Cambria Math" panose="02040503050406030204" pitchFamily="18" charset="0"/>
                                  </a:rPr>
                                </m:ctrlPr>
                              </m:sSubPr>
                              <m:e>
                                <m:r>
                                  <a:rPr lang="en-US" altLang="zh-TW" sz="1600" i="1">
                                    <a:latin typeface="Cambria Math" panose="02040503050406030204" pitchFamily="18" charset="0"/>
                                  </a:rPr>
                                  <m:t>𝑉</m:t>
                                </m:r>
                              </m:e>
                              <m:sub>
                                <m:sSup>
                                  <m:sSupPr>
                                    <m:ctrlPr>
                                      <a:rPr lang="en-US" altLang="zh-TW" sz="1600" i="1">
                                        <a:latin typeface="Cambria Math" panose="02040503050406030204" pitchFamily="18" charset="0"/>
                                      </a:rPr>
                                    </m:ctrlPr>
                                  </m:sSupPr>
                                  <m:e>
                                    <m:r>
                                      <a:rPr lang="en-US" altLang="zh-TW" sz="1600" i="1">
                                        <a:latin typeface="Cambria Math" panose="02040503050406030204" pitchFamily="18" charset="0"/>
                                      </a:rPr>
                                      <m:t>𝑡</m:t>
                                    </m:r>
                                  </m:e>
                                  <m:sup>
                                    <m:r>
                                      <a:rPr lang="en-US" altLang="zh-TW" sz="1600" i="1">
                                        <a:latin typeface="Cambria Math" panose="02040503050406030204" pitchFamily="18" charset="0"/>
                                      </a:rPr>
                                      <m:t>+</m:t>
                                    </m:r>
                                  </m:sup>
                                </m:sSup>
                              </m:sub>
                            </m:sSub>
                            <m:r>
                              <a:rPr lang="en-US" altLang="zh-TW" sz="1600" i="1">
                                <a:latin typeface="Cambria Math" panose="02040503050406030204" pitchFamily="18" charset="0"/>
                              </a:rPr>
                              <m:t>,</m:t>
                            </m:r>
                            <m:r>
                              <a:rPr lang="en-US" altLang="zh-TW" sz="1600" i="1">
                                <a:latin typeface="Cambria Math" panose="02040503050406030204" pitchFamily="18" charset="0"/>
                              </a:rPr>
                              <m:t>𝑡</m:t>
                            </m:r>
                            <m:r>
                              <a:rPr lang="en-US" altLang="zh-TW" sz="1600" i="1">
                                <a:latin typeface="Cambria Math" panose="02040503050406030204" pitchFamily="18" charset="0"/>
                              </a:rPr>
                              <m:t>,0%,0%</m:t>
                            </m:r>
                          </m:e>
                        </m:d>
                        <m:r>
                          <a:rPr lang="en-US" altLang="zh-TW" sz="1600" b="0" i="1" smtClean="0">
                            <a:latin typeface="Cambria Math" panose="02040503050406030204" pitchFamily="18" charset="0"/>
                          </a:rPr>
                          <m:t>+</m:t>
                        </m:r>
                        <m:r>
                          <a:rPr lang="en-US" altLang="zh-TW" sz="1600" b="0" i="1" smtClean="0">
                            <a:latin typeface="Cambria Math" panose="02040503050406030204" pitchFamily="18" charset="0"/>
                          </a:rPr>
                          <m:t>𝐷𝑖𝑣</m:t>
                        </m:r>
                        <m:r>
                          <a:rPr lang="en-US" altLang="zh-TW" sz="1600" b="0" i="1" smtClean="0">
                            <a:latin typeface="Cambria Math" panose="02040503050406030204" pitchFamily="18" charset="0"/>
                          </a:rPr>
                          <m:t>×</m:t>
                        </m:r>
                        <m:r>
                          <a:rPr lang="en-US" altLang="zh-TW" sz="1600" b="0" i="1" smtClean="0">
                            <a:latin typeface="Cambria Math" panose="02040503050406030204" pitchFamily="18" charset="0"/>
                          </a:rPr>
                          <m:t>𝑂</m:t>
                        </m:r>
                        <m:r>
                          <a:rPr lang="en-US" altLang="zh-TW" sz="1600" b="0" i="1" smtClean="0">
                            <a:latin typeface="Cambria Math" panose="02040503050406030204" pitchFamily="18" charset="0"/>
                          </a:rPr>
                          <m:t>×</m:t>
                        </m:r>
                        <m:r>
                          <m:rPr>
                            <m:sty m:val="p"/>
                          </m:rPr>
                          <a:rPr lang="en-US" altLang="zh-TW" sz="1600" b="0" i="0" smtClean="0">
                            <a:latin typeface="Cambria Math" panose="02040503050406030204" pitchFamily="18" charset="0"/>
                          </a:rPr>
                          <m:t>Δ</m:t>
                        </m:r>
                        <m:r>
                          <a:rPr lang="en-US" altLang="zh-TW" sz="1600" b="0" i="1" smtClean="0">
                            <a:latin typeface="Cambria Math" panose="02040503050406030204" pitchFamily="18" charset="0"/>
                          </a:rPr>
                          <m:t>𝑡</m:t>
                        </m:r>
                      </m:num>
                      <m:den>
                        <m:r>
                          <a:rPr lang="en-US" altLang="zh-TW" sz="1600" b="0" i="1" smtClean="0">
                            <a:latin typeface="Cambria Math" panose="02040503050406030204" pitchFamily="18" charset="0"/>
                          </a:rPr>
                          <m:t>𝑂</m:t>
                        </m:r>
                      </m:den>
                    </m:f>
                  </m:oMath>
                </a14:m>
                <a:br>
                  <a:rPr lang="en-US" altLang="zh-TW" sz="1600" dirty="0"/>
                </a:br>
                <a14:m>
                  <m:oMath xmlns:m="http://schemas.openxmlformats.org/officeDocument/2006/math">
                    <m:r>
                      <a:rPr lang="zh-TW" altLang="en-US" sz="1600" i="1" dirty="0">
                        <a:latin typeface="Cambria Math" panose="02040503050406030204" pitchFamily="18" charset="0"/>
                      </a:rPr>
                      <m:t> </m:t>
                    </m:r>
                    <m:r>
                      <a:rPr lang="zh-TW" altLang="en-US" sz="1600" i="1" dirty="0" smtClean="0">
                        <a:latin typeface="Cambria Math" panose="02040503050406030204" pitchFamily="18" charset="0"/>
                      </a:rPr>
                      <m:t> </m:t>
                    </m:r>
                  </m:oMath>
                </a14:m>
                <a:r>
                  <a:rPr lang="zh-TW" altLang="en-US" sz="1600" dirty="0"/>
                  <a:t>   </a:t>
                </a:r>
                <a:endParaRPr lang="en-US" altLang="zh-TW" sz="1600" dirty="0"/>
              </a:p>
              <a:p>
                <a:endParaRPr lang="en-US" altLang="zh-TW"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1268361"/>
                <a:ext cx="10515600" cy="4908602"/>
              </a:xfrm>
              <a:blipFill>
                <a:blip r:embed="rId3"/>
                <a:stretch>
                  <a:fillRect l="-241"/>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29248670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普通債價值</a:t>
                </a:r>
                <a:r>
                  <a:rPr lang="en-US" altLang="zh-TW" sz="1500" dirty="0">
                    <a:latin typeface="Microsoft JhengHei" panose="020B0604030504040204" pitchFamily="34" charset="-120"/>
                    <a:ea typeface="Microsoft JhengHei" panose="020B0604030504040204" pitchFamily="34" charset="-120"/>
                  </a:rPr>
                  <a:t>(D):</a:t>
                </a:r>
              </a:p>
              <a:p>
                <a:pPr marL="0" indent="0">
                  <a:buNone/>
                </a:pPr>
                <a:br>
                  <a:rPr lang="en-US" altLang="zh-TW" sz="1500" dirty="0"/>
                </a:br>
                <a14:m>
                  <m:oMathPara xmlns:m="http://schemas.openxmlformats.org/officeDocument/2006/math">
                    <m:oMathParaPr>
                      <m:jc m:val="centerGroup"/>
                    </m:oMathParaPr>
                    <m:oMath xmlns:m="http://schemas.openxmlformats.org/officeDocument/2006/math">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a:rPr lang="en-US" altLang="zh-TW" sz="1500" i="1">
                              <a:latin typeface="Cambria Math" panose="02040503050406030204" pitchFamily="18" charset="0"/>
                            </a:rPr>
                            <m:t>𝑎</m:t>
                          </m:r>
                          <m:r>
                            <a:rPr lang="en-US" altLang="zh-TW" sz="1500" i="1">
                              <a:latin typeface="Cambria Math" panose="02040503050406030204" pitchFamily="18" charset="0"/>
                            </a:rPr>
                            <m:t>%,</m:t>
                          </m:r>
                          <m:r>
                            <a:rPr lang="en-US" altLang="zh-TW" sz="1500" i="1">
                              <a:latin typeface="Cambria Math" panose="02040503050406030204" pitchFamily="18" charset="0"/>
                            </a:rPr>
                            <m:t>𝑏</m:t>
                          </m:r>
                          <m:r>
                            <a:rPr lang="en-US" altLang="zh-TW" sz="1500" i="1">
                              <a:latin typeface="Cambria Math" panose="02040503050406030204" pitchFamily="18" charset="0"/>
                            </a:rPr>
                            <m:t>%</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b="0" i="1" smtClean="0">
                                  <a:latin typeface="Cambria Math" panose="02040503050406030204" pitchFamily="18" charset="0"/>
                                </a:rPr>
                                <m:t>𝐸</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𝐷</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i="1">
                                          <a:latin typeface="Cambria Math" panose="02040503050406030204" pitchFamily="18" charset="0"/>
                                        </a:rPr>
                                        <m:t>,0%,</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𝑒</m:t>
                                  </m:r>
                                </m:e>
                                <m: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𝑟</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sup>
                              </m:s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r>
                                <a:rPr lang="zh-TW" altLang="en-US" sz="1500" i="1">
                                  <a:latin typeface="Cambria Math" panose="02040503050406030204" pitchFamily="18" charset="0"/>
                                </a:rPr>
                                <m:t> </m:t>
                              </m:r>
                              <m:r>
                                <a:rPr lang="en-US" altLang="zh-TW" sz="1500" b="0" i="1" smtClean="0">
                                  <a:latin typeface="Cambria Math" panose="02040503050406030204" pitchFamily="18" charset="0"/>
                                </a:rPr>
                                <m:t>𝑎𝑛𝑑</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&gt;0</m:t>
                              </m:r>
                            </m:e>
                            <m:e>
                              <m:r>
                                <a:rPr lang="en-US" altLang="zh-TW" sz="1500" b="0" i="1" smtClean="0">
                                  <a:latin typeface="Cambria Math" panose="02040503050406030204" pitchFamily="18" charset="0"/>
                                </a:rPr>
                                <m:t>𝐸</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𝐷</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𝛼</m:t>
                                          </m:r>
                                        </m:e>
                                        <m:sub>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𝑒</m:t>
                                  </m:r>
                                </m:e>
                                <m: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𝑟</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sup>
                              </m:sSup>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m:t>
                              </m:r>
                            </m:e>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1−</m:t>
                                  </m:r>
                                  <m:r>
                                    <a:rPr lang="en-US" altLang="zh-TW" sz="1500" b="0" i="1" smtClean="0">
                                      <a:latin typeface="Cambria Math" panose="02040503050406030204" pitchFamily="18" charset="0"/>
                                    </a:rPr>
                                    <m:t>𝜌</m:t>
                                  </m:r>
                                </m:e>
                              </m:d>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qArr>
                        </m:e>
                      </m:d>
                    </m:oMath>
                  </m:oMathPara>
                </a14:m>
                <a:br>
                  <a:rPr lang="en-US" altLang="zh-TW" sz="1500" dirty="0"/>
                </a:br>
                <a:br>
                  <a:rPr lang="en-US" altLang="zh-TW" sz="1500" dirty="0"/>
                </a:br>
                <a:br>
                  <a:rPr lang="en-US" altLang="zh-TW" sz="1500" dirty="0"/>
                </a:br>
                <a:endParaRPr lang="en-US" altLang="zh-TW" sz="1500" dirty="0"/>
              </a:p>
              <a:p>
                <a:pPr marL="0" indent="0">
                  <a:buNone/>
                </a:pPr>
                <a:endParaRPr lang="en-US" altLang="zh-TW" sz="1500" dirty="0"/>
              </a:p>
              <a:p>
                <a:pPr marL="0" indent="0">
                  <a:buNone/>
                </a:pPr>
                <a:endParaRPr lang="en-US" altLang="zh-TW" sz="1500" dirty="0"/>
              </a:p>
              <a:p>
                <a:pPr marL="0" indent="0">
                  <a:buNone/>
                </a:pPr>
                <a:endParaRPr lang="en-US" altLang="zh-TW" sz="1500" dirty="0"/>
              </a:p>
              <a:p>
                <a:pPr marL="0" indent="0">
                  <a:buNone/>
                </a:pPr>
                <a:endParaRPr lang="en-US" altLang="zh-TW" sz="1500" dirty="0"/>
              </a:p>
              <a:p>
                <a:r>
                  <a:rPr lang="zh-TW" altLang="en-US" sz="1500" dirty="0">
                    <a:latin typeface="Microsoft JhengHei" panose="020B0604030504040204" pitchFamily="34" charset="-120"/>
                    <a:ea typeface="Microsoft JhengHei" panose="020B0604030504040204" pitchFamily="34" charset="-120"/>
                  </a:rPr>
                  <a:t>認股權成本</a:t>
                </a:r>
                <a:r>
                  <a:rPr lang="en-US" altLang="zh-TW" sz="1500" dirty="0">
                    <a:latin typeface="Microsoft JhengHei" panose="020B0604030504040204" pitchFamily="34" charset="-120"/>
                    <a:ea typeface="Microsoft JhengHei" panose="020B0604030504040204" pitchFamily="34" charset="-120"/>
                  </a:rPr>
                  <a:t>(ESO):</a:t>
                </a:r>
                <a:br>
                  <a:rPr lang="en-US" altLang="zh-TW" sz="1500" dirty="0"/>
                </a:br>
                <a:br>
                  <a:rPr lang="en-US" altLang="zh-TW" sz="1500" dirty="0"/>
                </a:br>
                <a14:m>
                  <m:oMath xmlns:m="http://schemas.openxmlformats.org/officeDocument/2006/math">
                    <m:r>
                      <a:rPr lang="en-US" altLang="zh-TW" sz="1500" b="0" i="1" smtClean="0">
                        <a:latin typeface="Cambria Math" panose="02040503050406030204" pitchFamily="18" charset="0"/>
                      </a:rPr>
                      <m:t>𝐸𝑆𝑂</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,0%,0%</m:t>
                        </m:r>
                      </m:e>
                    </m:d>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d>
                          <m:dPr>
                            <m:ctrlPr>
                              <a:rPr lang="en-US" altLang="zh-TW" sz="1500" b="0" i="1" smtClean="0">
                                <a:latin typeface="Cambria Math" panose="02040503050406030204" pitchFamily="18" charset="0"/>
                              </a:rPr>
                            </m:ctrlPr>
                          </m:d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i="1">
                                    <a:latin typeface="Cambria Math" panose="02040503050406030204" pitchFamily="18" charset="0"/>
                                  </a:rPr>
                                  <m:t>𝐸𝑆𝑂</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,0%,</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e>
                        </m:d>
                      </m:e>
                      <m:sub>
                        <m:r>
                          <a:rPr lang="en-US" altLang="zh-TW" sz="1500" b="0" i="1" smtClean="0">
                            <a:latin typeface="Cambria Math" panose="02040503050406030204" pitchFamily="18" charset="0"/>
                          </a:rPr>
                          <m:t>1</m:t>
                        </m:r>
                        <m:d>
                          <m:dPr>
                            <m:begChr m:val="{"/>
                            <m:endChr m:val="}"/>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r>
                              <a:rPr lang="en-US" altLang="zh-TW" sz="1500" b="0" i="1" smtClean="0">
                                <a:latin typeface="Cambria Math" panose="02040503050406030204" pitchFamily="18" charset="0"/>
                              </a:rPr>
                              <m:t>𝐷</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𝐵</m:t>
                                </m:r>
                              </m:e>
                              <m:sub>
                                <m:r>
                                  <a:rPr lang="en-US" altLang="zh-TW" sz="1500" b="0" i="1" smtClean="0">
                                    <a:latin typeface="Cambria Math" panose="02040503050406030204" pitchFamily="18" charset="0"/>
                                  </a:rPr>
                                  <m:t>𝑡</m:t>
                                </m:r>
                              </m:sub>
                            </m:sSub>
                          </m:e>
                        </m:d>
                      </m:sub>
                    </m:sSub>
                  </m:oMath>
                </a14:m>
                <a:endParaRPr lang="en-US" altLang="zh-TW" sz="1500" b="0" dirty="0"/>
              </a:p>
              <a:p>
                <a:pPr marL="0" indent="0">
                  <a:buNone/>
                </a:pPr>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937"/>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1693937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a:extLst>
                  <a:ext uri="{FF2B5EF4-FFF2-40B4-BE49-F238E27FC236}">
                    <a16:creationId xmlns:a16="http://schemas.microsoft.com/office/drawing/2014/main" id="{B812B37C-DAC0-830D-C8AA-14FCBD91A69F}"/>
                  </a:ext>
                </a:extLst>
              </p:cNvPr>
              <p:cNvSpPr>
                <a:spLocks noGrp="1"/>
              </p:cNvSpPr>
              <p:nvPr>
                <p:ph idx="1"/>
              </p:nvPr>
            </p:nvSpPr>
            <p:spPr>
              <a:xfrm>
                <a:off x="838200" y="762000"/>
                <a:ext cx="10515600" cy="5414963"/>
              </a:xfrm>
            </p:spPr>
            <p:txBody>
              <a:bodyPr>
                <a:normAutofit/>
              </a:bodyPr>
              <a:lstStyle/>
              <a:p>
                <a:r>
                  <a:rPr lang="zh-TW" altLang="en-US" sz="1500" dirty="0">
                    <a:latin typeface="Microsoft JhengHei" panose="020B0604030504040204" pitchFamily="34" charset="-120"/>
                    <a:ea typeface="Microsoft JhengHei" panose="020B0604030504040204" pitchFamily="34" charset="-120"/>
                  </a:rPr>
                  <a:t>稅盾價值</a:t>
                </a:r>
                <a:r>
                  <a:rPr lang="en-US" altLang="zh-TW" sz="1500" dirty="0">
                    <a:latin typeface="Microsoft JhengHei" panose="020B0604030504040204" pitchFamily="34" charset="-120"/>
                    <a:ea typeface="Microsoft JhengHei" panose="020B0604030504040204" pitchFamily="34" charset="-120"/>
                  </a:rPr>
                  <a:t>(TB):</a:t>
                </a:r>
                <a:br>
                  <a:rPr lang="en-US" altLang="zh-TW" sz="1500" dirty="0"/>
                </a:br>
                <a:br>
                  <a:rPr lang="en-US" altLang="zh-TW" sz="1500" dirty="0"/>
                </a:br>
                <a14:m>
                  <m:oMath xmlns:m="http://schemas.openxmlformats.org/officeDocument/2006/math">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d>
                          <m:dPr>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𝐹</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𝑐</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e>
                        </m:d>
                      </m:e>
                      <m:sub>
                        <m:r>
                          <a:rPr lang="en-US" altLang="zh-TW" sz="1500" b="0" i="1" smtClean="0">
                            <a:latin typeface="Cambria Math" panose="02040503050406030204" pitchFamily="18" charset="0"/>
                          </a:rPr>
                          <m:t>1</m:t>
                        </m:r>
                        <m:d>
                          <m:dPr>
                            <m:begChr m:val="{"/>
                            <m:endChr m:val="}"/>
                            <m:ctrlPr>
                              <a:rPr lang="en-US" altLang="zh-TW" sz="1500" b="0" i="1" smtClean="0">
                                <a:latin typeface="Cambria Math" panose="02040503050406030204" pitchFamily="18" charset="0"/>
                              </a:rPr>
                            </m:ctrlPr>
                          </m:dPr>
                          <m:e>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&gt;0</m:t>
                            </m:r>
                          </m:e>
                        </m:d>
                      </m:sub>
                    </m:sSub>
                  </m:oMath>
                </a14:m>
                <a:r>
                  <a:rPr lang="en-US" altLang="zh-TW" sz="1500" dirty="0"/>
                  <a:t>  </a:t>
                </a:r>
                <a:r>
                  <a:rPr lang="zh-TW" altLang="en-US" sz="1500" dirty="0"/>
                  <a:t>，</a:t>
                </a:r>
                <a:r>
                  <a:rPr lang="zh-TW" altLang="en-US" sz="1500" dirty="0">
                    <a:latin typeface="Microsoft JhengHei" panose="020B0604030504040204" pitchFamily="34" charset="-120"/>
                    <a:ea typeface="Microsoft JhengHei" panose="020B0604030504040204" pitchFamily="34" charset="-120"/>
                  </a:rPr>
                  <a:t>不須計算</a:t>
                </a:r>
                <a:r>
                  <a:rPr lang="en-US" altLang="zh-TW" sz="1500" dirty="0">
                    <a:latin typeface="Microsoft JhengHei" panose="020B0604030504040204" pitchFamily="34" charset="-120"/>
                    <a:ea typeface="Microsoft JhengHei" panose="020B0604030504040204" pitchFamily="34" charset="-120"/>
                  </a:rPr>
                  <a:t>t=0 </a:t>
                </a:r>
                <a:r>
                  <a:rPr lang="zh-TW" altLang="en-US" sz="1500" dirty="0">
                    <a:latin typeface="Microsoft JhengHei" panose="020B0604030504040204" pitchFamily="34" charset="-120"/>
                    <a:ea typeface="Microsoft JhengHei" panose="020B0604030504040204" pitchFamily="34" charset="-120"/>
                  </a:rPr>
                  <a:t>時的債息及薪水，也不會有履約</a:t>
                </a:r>
                <a:r>
                  <a:rPr lang="en-US" altLang="zh-TW" sz="1500" dirty="0">
                    <a:latin typeface="Microsoft JhengHei" panose="020B0604030504040204" pitchFamily="34" charset="-120"/>
                    <a:ea typeface="Microsoft JhengHei" panose="020B0604030504040204" pitchFamily="34" charset="-120"/>
                  </a:rPr>
                  <a:t>ESO</a:t>
                </a:r>
                <a:r>
                  <a:rPr lang="zh-TW" altLang="en-US" sz="1500" dirty="0">
                    <a:latin typeface="Microsoft JhengHei" panose="020B0604030504040204" pitchFamily="34" charset="-120"/>
                    <a:ea typeface="Microsoft JhengHei" panose="020B0604030504040204" pitchFamily="34" charset="-120"/>
                  </a:rPr>
                  <a:t>的成本。</a:t>
                </a:r>
                <a:br>
                  <a:rPr lang="en-US" altLang="zh-TW" sz="1500" dirty="0"/>
                </a:br>
                <a:br>
                  <a:rPr lang="en-US" altLang="zh-TW" sz="1500" dirty="0"/>
                </a:br>
                <a14:m>
                  <m:oMath xmlns:m="http://schemas.openxmlformats.org/officeDocument/2006/math">
                    <m:r>
                      <a:rPr lang="en-US" altLang="zh-TW" sz="1500" b="0" i="1" smtClean="0">
                        <a:latin typeface="Cambria Math" panose="02040503050406030204" pitchFamily="18" charset="0"/>
                      </a:rPr>
                      <m:t>𝑇𝐵</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,0%,0%</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a:rPr lang="en-US" altLang="zh-TW" sz="1500" b="0" i="1" smtClean="0">
                                    <a:latin typeface="Cambria Math" panose="02040503050406030204" pitchFamily="18" charset="0"/>
                                  </a:rPr>
                                  <m:t>𝑇𝐵</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,0%,</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𝜏</m:t>
                                </m:r>
                              </m:e>
                              <m:sub>
                                <m:r>
                                  <a:rPr lang="en-US" altLang="zh-TW" sz="1500" b="0" i="1" smtClean="0">
                                    <a:latin typeface="Cambria Math" panose="02040503050406030204" pitchFamily="18" charset="0"/>
                                  </a:rPr>
                                  <m:t>𝑐𝑜𝑟𝑝𝑒𝑟𝑎𝑡𝑒</m:t>
                                </m:r>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𝐶𝑜𝑠𝑡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
                            <m:r>
                              <a:rPr lang="en-US" altLang="zh-TW" sz="1500" b="0" i="1" smtClean="0">
                                <a:latin typeface="Cambria Math" panose="02040503050406030204" pitchFamily="18" charset="0"/>
                              </a:rPr>
                              <m:t>0,                                                                                                                      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qArr>
                      </m:e>
                    </m:d>
                  </m:oMath>
                </a14:m>
                <a:endParaRPr lang="en-US" altLang="zh-TW" sz="1500" dirty="0"/>
              </a:p>
              <a:p>
                <a:endParaRPr lang="en-US" altLang="zh-TW" sz="1500" dirty="0"/>
              </a:p>
              <a:p>
                <a:endParaRPr lang="en-US" altLang="zh-TW" sz="1500" dirty="0"/>
              </a:p>
              <a:p>
                <a:r>
                  <a:rPr lang="zh-TW" altLang="en-US" sz="1500" dirty="0">
                    <a:latin typeface="Microsoft JhengHei" panose="020B0604030504040204" pitchFamily="34" charset="-120"/>
                    <a:ea typeface="Microsoft JhengHei" panose="020B0604030504040204" pitchFamily="34" charset="-120"/>
                  </a:rPr>
                  <a:t>薪水價值</a:t>
                </a:r>
                <a:r>
                  <a:rPr lang="en-US" altLang="zh-TW" sz="1500" dirty="0">
                    <a:latin typeface="Microsoft JhengHei" panose="020B0604030504040204" pitchFamily="34" charset="-120"/>
                    <a:ea typeface="Microsoft JhengHei" panose="020B0604030504040204" pitchFamily="34" charset="-120"/>
                  </a:rPr>
                  <a:t>(Salary):</a:t>
                </a:r>
                <a:br>
                  <a:rPr lang="en-US" altLang="zh-TW" sz="1500" dirty="0"/>
                </a:br>
                <a:br>
                  <a:rPr lang="en-US" altLang="zh-TW" sz="1500" dirty="0"/>
                </a:br>
                <a14:m>
                  <m:oMath xmlns:m="http://schemas.openxmlformats.org/officeDocument/2006/math">
                    <m:r>
                      <m:rPr>
                        <m:nor/>
                      </m:rPr>
                      <a:rPr lang="en-US" altLang="zh-TW" sz="1500" dirty="0"/>
                      <m:t>Salary</m:t>
                    </m:r>
                    <m:d>
                      <m:dPr>
                        <m:ctrlPr>
                          <a:rPr lang="en-US" altLang="zh-TW" sz="1500" b="0" i="1" smtClean="0">
                            <a:latin typeface="Cambria Math" panose="02040503050406030204" pitchFamily="18" charset="0"/>
                          </a:rPr>
                        </m:ctrlPr>
                      </m:dPr>
                      <m:e>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,0%,0%</m:t>
                        </m:r>
                      </m:e>
                    </m:d>
                    <m:r>
                      <a:rPr lang="en-US" altLang="zh-TW" sz="1500" b="0" i="1" smtClean="0">
                        <a:latin typeface="Cambria Math" panose="02040503050406030204" pitchFamily="18" charset="0"/>
                      </a:rPr>
                      <m:t>=</m:t>
                    </m:r>
                    <m:d>
                      <m:dPr>
                        <m:begChr m:val="{"/>
                        <m:endChr m:val=""/>
                        <m:ctrlPr>
                          <a:rPr lang="en-US" altLang="zh-TW" sz="1500" b="0" i="1" smtClean="0">
                            <a:latin typeface="Cambria Math" panose="02040503050406030204" pitchFamily="18" charset="0"/>
                          </a:rPr>
                        </m:ctrlPr>
                      </m:dPr>
                      <m:e>
                        <m:eqArr>
                          <m:eqArrPr>
                            <m:ctrlPr>
                              <a:rPr lang="en-US" altLang="zh-TW" sz="1500" b="0" i="1" smtClean="0">
                                <a:latin typeface="Cambria Math" panose="02040503050406030204" pitchFamily="18" charset="0"/>
                              </a:rPr>
                            </m:ctrlPr>
                          </m:eqArrPr>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m:rPr>
                                    <m:nor/>
                                  </m:rPr>
                                  <a:rPr lang="en-US" altLang="zh-TW" sz="1500" dirty="0"/>
                                  <m:t>Salary</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,0%,</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smtClean="0">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smtClean="0">
                                <a:latin typeface="Cambria Math" panose="02040503050406030204" pitchFamily="18" charset="0"/>
                              </a:rPr>
                              <m:t>+</m:t>
                            </m:r>
                            <m:r>
                              <a:rPr lang="en-US" altLang="zh-TW" sz="1500" b="0" i="1" smtClean="0">
                                <a:latin typeface="Cambria Math" panose="02040503050406030204" pitchFamily="18" charset="0"/>
                              </a:rPr>
                              <m:t>𝑤𝑎𝑔𝑒</m:t>
                            </m:r>
                            <m:r>
                              <a:rPr lang="en-US" altLang="zh-TW" sz="1500" b="0" i="1" smtClean="0">
                                <a:latin typeface="Cambria Math" panose="02040503050406030204" pitchFamily="18" charset="0"/>
                              </a:rPr>
                              <m:t>×</m:t>
                            </m:r>
                            <m:r>
                              <m:rPr>
                                <m:sty m:val="p"/>
                              </m:rPr>
                              <a:rPr lang="en-US" altLang="zh-TW" sz="1500" b="0" i="0" smtClean="0">
                                <a:latin typeface="Cambria Math" panose="02040503050406030204" pitchFamily="18" charset="0"/>
                              </a:rPr>
                              <m:t>Δ</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&gt;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𝑎𝑛𝑑</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&gt;0</m:t>
                            </m:r>
                          </m:e>
                          <m:e>
                            <m:r>
                              <a:rPr lang="en-US" altLang="zh-TW" sz="1500" i="1">
                                <a:latin typeface="Cambria Math" panose="02040503050406030204" pitchFamily="18" charset="0"/>
                              </a:rPr>
                              <m:t>𝐸</m:t>
                            </m:r>
                            <m:d>
                              <m:dPr>
                                <m:begChr m:val="["/>
                                <m:endChr m:val="]"/>
                                <m:ctrlPr>
                                  <a:rPr lang="en-US" altLang="zh-TW" sz="1500" i="1">
                                    <a:latin typeface="Cambria Math" panose="02040503050406030204" pitchFamily="18" charset="0"/>
                                  </a:rPr>
                                </m:ctrlPr>
                              </m:dPr>
                              <m:e>
                                <m:r>
                                  <m:rPr>
                                    <m:nor/>
                                  </m:rPr>
                                  <a:rPr lang="en-US" altLang="zh-TW" sz="1500" dirty="0"/>
                                  <m:t>Salary</m:t>
                                </m:r>
                                <m:d>
                                  <m:dPr>
                                    <m:ctrlPr>
                                      <a:rPr lang="en-US" altLang="zh-TW" sz="1500" i="1">
                                        <a:latin typeface="Cambria Math" panose="02040503050406030204" pitchFamily="18" charset="0"/>
                                      </a:rPr>
                                    </m:ctrlPr>
                                  </m:dPr>
                                  <m:e>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i="1">
                                                <a:latin typeface="Cambria Math" panose="02040503050406030204" pitchFamily="18" charset="0"/>
                                              </a:rPr>
                                              <m:t>+</m:t>
                                            </m:r>
                                          </m:sup>
                                        </m:sSup>
                                      </m:sub>
                                    </m:sSub>
                                    <m:r>
                                      <a:rPr lang="en-US" altLang="zh-TW" sz="1500" i="1">
                                        <a:latin typeface="Cambria Math" panose="02040503050406030204" pitchFamily="18" charset="0"/>
                                      </a:rPr>
                                      <m:t>,</m:t>
                                    </m:r>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r>
                                      <a:rPr lang="en-US" altLang="zh-TW" sz="1500" i="1">
                                        <a:latin typeface="Cambria Math" panose="02040503050406030204" pitchFamily="18" charset="0"/>
                                      </a:rPr>
                                      <m:t>,0%,</m:t>
                                    </m:r>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𝛼</m:t>
                                        </m:r>
                                      </m:e>
                                      <m:sub>
                                        <m:sSub>
                                          <m:sSubPr>
                                            <m:ctrlPr>
                                              <a:rPr lang="en-US" altLang="zh-TW" sz="1500" i="1">
                                                <a:latin typeface="Cambria Math" panose="02040503050406030204" pitchFamily="18" charset="0"/>
                                              </a:rPr>
                                            </m:ctrlPr>
                                          </m:sSubPr>
                                          <m:e>
                                            <m:r>
                                              <a:rPr lang="en-US" altLang="zh-TW" sz="1500" i="1">
                                                <a:latin typeface="Cambria Math" panose="02040503050406030204" pitchFamily="18" charset="0"/>
                                              </a:rPr>
                                              <m:t>𝑉</m:t>
                                            </m:r>
                                          </m:e>
                                          <m:sub>
                                            <m:r>
                                              <a:rPr lang="en-US" altLang="zh-TW" sz="1500" i="1">
                                                <a:latin typeface="Cambria Math" panose="02040503050406030204" pitchFamily="18" charset="0"/>
                                              </a:rPr>
                                              <m:t>𝑡</m:t>
                                            </m:r>
                                            <m:r>
                                              <a:rPr lang="en-US" altLang="zh-TW" sz="1500" i="1">
                                                <a:latin typeface="Cambria Math" panose="02040503050406030204" pitchFamily="18" charset="0"/>
                                              </a:rPr>
                                              <m:t>+</m:t>
                                            </m:r>
                                            <m:r>
                                              <m:rPr>
                                                <m:sty m:val="p"/>
                                              </m:rPr>
                                              <a:rPr lang="en-US" altLang="zh-TW" sz="1500">
                                                <a:latin typeface="Cambria Math" panose="02040503050406030204" pitchFamily="18" charset="0"/>
                                              </a:rPr>
                                              <m:t>Δ</m:t>
                                            </m:r>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𝑡</m:t>
                                                </m:r>
                                              </m:e>
                                              <m:sup>
                                                <m:r>
                                                  <a:rPr lang="en-US" altLang="zh-TW" sz="1500" b="0" i="1" smtClean="0">
                                                    <a:latin typeface="Cambria Math" panose="02040503050406030204" pitchFamily="18" charset="0"/>
                                                  </a:rPr>
                                                  <m:t>+</m:t>
                                                </m:r>
                                              </m:sup>
                                            </m:sSup>
                                          </m:sub>
                                        </m:sSub>
                                      </m:sub>
                                    </m:sSub>
                                  </m:e>
                                </m:d>
                              </m:e>
                            </m:d>
                            <m:sSup>
                              <m:sSupPr>
                                <m:ctrlPr>
                                  <a:rPr lang="en-US" altLang="zh-TW" sz="1500" i="1">
                                    <a:latin typeface="Cambria Math" panose="02040503050406030204" pitchFamily="18" charset="0"/>
                                  </a:rPr>
                                </m:ctrlPr>
                              </m:sSupPr>
                              <m:e>
                                <m:r>
                                  <a:rPr lang="en-US" altLang="zh-TW" sz="1500" i="1">
                                    <a:latin typeface="Cambria Math" panose="02040503050406030204" pitchFamily="18" charset="0"/>
                                  </a:rPr>
                                  <m:t>𝑒</m:t>
                                </m:r>
                              </m:e>
                              <m:sup>
                                <m:r>
                                  <a:rPr lang="en-US" altLang="zh-TW" sz="1500" i="1">
                                    <a:latin typeface="Cambria Math" panose="02040503050406030204" pitchFamily="18" charset="0"/>
                                  </a:rPr>
                                  <m:t>−</m:t>
                                </m:r>
                                <m:r>
                                  <a:rPr lang="en-US" altLang="zh-TW" sz="1500" i="1">
                                    <a:latin typeface="Cambria Math" panose="02040503050406030204" pitchFamily="18" charset="0"/>
                                  </a:rPr>
                                  <m:t>𝑟</m:t>
                                </m:r>
                                <m:r>
                                  <m:rPr>
                                    <m:sty m:val="p"/>
                                  </m:rPr>
                                  <a:rPr lang="en-US" altLang="zh-TW" sz="1500">
                                    <a:latin typeface="Cambria Math" panose="02040503050406030204" pitchFamily="18" charset="0"/>
                                  </a:rPr>
                                  <m:t>Δ</m:t>
                                </m:r>
                                <m:r>
                                  <a:rPr lang="en-US" altLang="zh-TW" sz="1500" i="1">
                                    <a:latin typeface="Cambria Math" panose="02040503050406030204" pitchFamily="18" charset="0"/>
                                  </a:rPr>
                                  <m:t>𝑡</m:t>
                                </m:r>
                              </m:sup>
                            </m:sSup>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𝑖𝑓</m:t>
                            </m:r>
                            <m:r>
                              <a:rPr lang="en-US" altLang="zh-TW" sz="1500" b="0" i="1" smtClean="0">
                                <a:latin typeface="Cambria Math" panose="02040503050406030204" pitchFamily="18" charset="0"/>
                              </a:rPr>
                              <m:t> </m:t>
                            </m:r>
                            <m:r>
                              <a:rPr lang="en-US" altLang="zh-TW" sz="1500" b="0" i="1" smtClean="0">
                                <a:latin typeface="Cambria Math" panose="02040503050406030204" pitchFamily="18" charset="0"/>
                              </a:rPr>
                              <m:t>𝑡</m:t>
                            </m:r>
                            <m:r>
                              <a:rPr lang="en-US" altLang="zh-TW" sz="1500" b="0" i="1" smtClean="0">
                                <a:latin typeface="Cambria Math" panose="02040503050406030204" pitchFamily="18" charset="0"/>
                              </a:rPr>
                              <m:t>=0</m:t>
                            </m:r>
                          </m:e>
                          <m:e>
                            <m:r>
                              <a:rPr lang="en-US" altLang="zh-TW" sz="1500" b="0" i="1" smtClean="0">
                                <a:latin typeface="Cambria Math" panose="02040503050406030204" pitchFamily="18" charset="0"/>
                              </a:rPr>
                              <m:t>0,                                                                                                               </m:t>
                            </m:r>
                            <m:r>
                              <a:rPr lang="en-US" altLang="zh-TW" sz="1500" b="0" i="1" smtClean="0">
                                <a:latin typeface="Cambria Math" panose="02040503050406030204" pitchFamily="18" charset="0"/>
                              </a:rPr>
                              <m:t>𝑖𝑓</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𝑉</m:t>
                                </m:r>
                              </m:e>
                              <m:sub>
                                <m:sSup>
                                  <m:sSupPr>
                                    <m:ctrlPr>
                                      <a:rPr lang="en-US" altLang="zh-TW" sz="1500" b="0" i="1" smtClean="0">
                                        <a:latin typeface="Cambria Math" panose="02040503050406030204" pitchFamily="18" charset="0"/>
                                      </a:rPr>
                                    </m:ctrlPr>
                                  </m:sSupPr>
                                  <m:e>
                                    <m:r>
                                      <a:rPr lang="en-US" altLang="zh-TW" sz="1500" b="0" i="1" smtClean="0">
                                        <a:latin typeface="Cambria Math" panose="02040503050406030204" pitchFamily="18" charset="0"/>
                                      </a:rPr>
                                      <m:t>𝑡</m:t>
                                    </m:r>
                                  </m:e>
                                  <m:sup>
                                    <m:r>
                                      <a:rPr lang="en-US" altLang="zh-TW" sz="1500" b="0" i="1" smtClean="0">
                                        <a:latin typeface="Cambria Math" panose="02040503050406030204" pitchFamily="18" charset="0"/>
                                      </a:rPr>
                                      <m:t>−</m:t>
                                    </m:r>
                                  </m:sup>
                                </m:sSup>
                              </m:sub>
                            </m:sSub>
                            <m:r>
                              <a:rPr lang="en-US" altLang="zh-TW" sz="1500" b="0" i="1" smtClean="0">
                                <a:latin typeface="Cambria Math" panose="02040503050406030204" pitchFamily="18" charset="0"/>
                              </a:rPr>
                              <m:t>≤</m:t>
                            </m:r>
                            <m:sSub>
                              <m:sSubPr>
                                <m:ctrlPr>
                                  <a:rPr lang="en-US" altLang="zh-TW" sz="1500" b="0" i="1" smtClean="0">
                                    <a:latin typeface="Cambria Math" panose="02040503050406030204" pitchFamily="18" charset="0"/>
                                  </a:rPr>
                                </m:ctrlPr>
                              </m:sSubPr>
                              <m:e>
                                <m:r>
                                  <a:rPr lang="en-US" altLang="zh-TW" sz="1500" b="0" i="1" smtClean="0">
                                    <a:latin typeface="Cambria Math" panose="02040503050406030204" pitchFamily="18" charset="0"/>
                                  </a:rPr>
                                  <m:t>𝐷𝐵</m:t>
                                </m:r>
                              </m:e>
                              <m:sub>
                                <m:r>
                                  <a:rPr lang="en-US" altLang="zh-TW" sz="1500" b="0" i="1" smtClean="0">
                                    <a:latin typeface="Cambria Math" panose="02040503050406030204" pitchFamily="18" charset="0"/>
                                  </a:rPr>
                                  <m:t>𝑡</m:t>
                                </m:r>
                              </m:sub>
                            </m:sSub>
                          </m:e>
                        </m:eqArr>
                      </m:e>
                    </m:d>
                  </m:oMath>
                </a14:m>
                <a:endParaRPr lang="en-US" altLang="zh-TW" sz="1500" dirty="0"/>
              </a:p>
            </p:txBody>
          </p:sp>
        </mc:Choice>
        <mc:Fallback xmlns="">
          <p:sp>
            <p:nvSpPr>
              <p:cNvPr id="3" name="內容版面配置區 2">
                <a:extLst>
                  <a:ext uri="{FF2B5EF4-FFF2-40B4-BE49-F238E27FC236}">
                    <a16:creationId xmlns:a16="http://schemas.microsoft.com/office/drawing/2014/main" id="{B812B37C-DAC0-830D-C8AA-14FCBD91A69F}"/>
                  </a:ext>
                </a:extLst>
              </p:cNvPr>
              <p:cNvSpPr>
                <a:spLocks noGrp="1" noRot="1" noChangeAspect="1" noMove="1" noResize="1" noEditPoints="1" noAdjustHandles="1" noChangeArrowheads="1" noChangeShapeType="1" noTextEdit="1"/>
              </p:cNvSpPr>
              <p:nvPr>
                <p:ph idx="1"/>
              </p:nvPr>
            </p:nvSpPr>
            <p:spPr>
              <a:xfrm>
                <a:off x="838200" y="762000"/>
                <a:ext cx="10515600" cy="5414963"/>
              </a:xfrm>
              <a:blipFill>
                <a:blip r:embed="rId2"/>
                <a:stretch>
                  <a:fillRect l="-241" t="-10539"/>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430186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lstStyle/>
          <a:p>
            <a:r>
              <a:rPr kumimoji="1" lang="zh-TW" altLang="en-US" dirty="0">
                <a:latin typeface="Microsoft JhengHei" panose="020B0604030504040204" pitchFamily="34" charset="-120"/>
                <a:ea typeface="Microsoft JhengHei" panose="020B0604030504040204" pitchFamily="34" charset="-120"/>
              </a:rPr>
              <a:t>研究結果</a:t>
            </a:r>
          </a:p>
        </p:txBody>
      </p:sp>
      <p:graphicFrame>
        <p:nvGraphicFramePr>
          <p:cNvPr id="15" name="內容版面配置區 14">
            <a:extLst>
              <a:ext uri="{FF2B5EF4-FFF2-40B4-BE49-F238E27FC236}">
                <a16:creationId xmlns:a16="http://schemas.microsoft.com/office/drawing/2014/main" id="{195583FB-E1B4-991B-DE47-8D2AC5585E54}"/>
              </a:ext>
            </a:extLst>
          </p:cNvPr>
          <p:cNvGraphicFramePr>
            <a:graphicFrameLocks noGrp="1"/>
          </p:cNvGraphicFramePr>
          <p:nvPr>
            <p:ph idx="1"/>
            <p:extLst>
              <p:ext uri="{D42A27DB-BD31-4B8C-83A1-F6EECF244321}">
                <p14:modId xmlns:p14="http://schemas.microsoft.com/office/powerpoint/2010/main" val="953198479"/>
              </p:ext>
            </p:extLst>
          </p:nvPr>
        </p:nvGraphicFramePr>
        <p:xfrm>
          <a:off x="964061" y="1757174"/>
          <a:ext cx="5282735" cy="3343654"/>
        </p:xfrm>
        <a:graphic>
          <a:graphicData uri="http://schemas.openxmlformats.org/drawingml/2006/table">
            <a:tbl>
              <a:tblPr>
                <a:tableStyleId>{5C22544A-7EE6-4342-B048-85BDC9FD1C3A}</a:tableStyleId>
              </a:tblPr>
              <a:tblGrid>
                <a:gridCol w="357871">
                  <a:extLst>
                    <a:ext uri="{9D8B030D-6E8A-4147-A177-3AD203B41FA5}">
                      <a16:colId xmlns:a16="http://schemas.microsoft.com/office/drawing/2014/main" val="1807518070"/>
                    </a:ext>
                  </a:extLst>
                </a:gridCol>
                <a:gridCol w="1079344">
                  <a:extLst>
                    <a:ext uri="{9D8B030D-6E8A-4147-A177-3AD203B41FA5}">
                      <a16:colId xmlns:a16="http://schemas.microsoft.com/office/drawing/2014/main" val="1935163724"/>
                    </a:ext>
                  </a:extLst>
                </a:gridCol>
                <a:gridCol w="725931">
                  <a:extLst>
                    <a:ext uri="{9D8B030D-6E8A-4147-A177-3AD203B41FA5}">
                      <a16:colId xmlns:a16="http://schemas.microsoft.com/office/drawing/2014/main" val="1672855372"/>
                    </a:ext>
                  </a:extLst>
                </a:gridCol>
                <a:gridCol w="812532">
                  <a:extLst>
                    <a:ext uri="{9D8B030D-6E8A-4147-A177-3AD203B41FA5}">
                      <a16:colId xmlns:a16="http://schemas.microsoft.com/office/drawing/2014/main" val="2303740270"/>
                    </a:ext>
                  </a:extLst>
                </a:gridCol>
                <a:gridCol w="812532">
                  <a:extLst>
                    <a:ext uri="{9D8B030D-6E8A-4147-A177-3AD203B41FA5}">
                      <a16:colId xmlns:a16="http://schemas.microsoft.com/office/drawing/2014/main" val="3263928714"/>
                    </a:ext>
                  </a:extLst>
                </a:gridCol>
                <a:gridCol w="812532">
                  <a:extLst>
                    <a:ext uri="{9D8B030D-6E8A-4147-A177-3AD203B41FA5}">
                      <a16:colId xmlns:a16="http://schemas.microsoft.com/office/drawing/2014/main" val="718379780"/>
                    </a:ext>
                  </a:extLst>
                </a:gridCol>
                <a:gridCol w="681993">
                  <a:extLst>
                    <a:ext uri="{9D8B030D-6E8A-4147-A177-3AD203B41FA5}">
                      <a16:colId xmlns:a16="http://schemas.microsoft.com/office/drawing/2014/main" val="2494439564"/>
                    </a:ext>
                  </a:extLst>
                </a:gridCol>
              </a:tblGrid>
              <a:tr h="383583">
                <a:tc gridSpan="7">
                  <a:txBody>
                    <a:bodyPr/>
                    <a:lstStyle/>
                    <a:p>
                      <a:pPr algn="ctr">
                        <a:spcAft>
                          <a:spcPts val="420"/>
                        </a:spcAft>
                      </a:pPr>
                      <a:r>
                        <a:rPr lang="zh-TW" sz="1200" kern="0" dirty="0">
                          <a:effectLst/>
                        </a:rPr>
                        <a:t>在以下幾個情況下，</a:t>
                      </a:r>
                      <a:r>
                        <a:rPr lang="en-US" sz="1200" kern="0" dirty="0">
                          <a:effectLst/>
                        </a:rPr>
                        <a:t>ESO</a:t>
                      </a:r>
                      <a:r>
                        <a:rPr lang="zh-TW" sz="1200" kern="0" dirty="0">
                          <a:effectLst/>
                        </a:rPr>
                        <a:t>的成本會上升。</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4075093418"/>
                  </a:ext>
                </a:extLst>
              </a:tr>
              <a:tr h="950714">
                <a:tc>
                  <a:txBody>
                    <a:bodyPr/>
                    <a:lstStyle/>
                    <a:p>
                      <a:pPr algn="ctr"/>
                      <a:r>
                        <a:rPr lang="en-US" sz="1000" kern="100">
                          <a:effectLst/>
                        </a:rPr>
                        <a:t> </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sz="1000" kern="100" dirty="0">
                          <a:effectLst/>
                        </a:rPr>
                        <a:t>風險趨避</a:t>
                      </a:r>
                      <a:endParaRPr lang="zh-TW" sz="1200" kern="100" dirty="0">
                        <a:effectLst/>
                      </a:endParaRPr>
                    </a:p>
                    <a:p>
                      <a:pPr algn="ctr"/>
                      <a:r>
                        <a:rPr lang="zh-TW" sz="1000" kern="100" dirty="0">
                          <a:effectLst/>
                        </a:rPr>
                        <a:t>程度</a:t>
                      </a:r>
                      <a:r>
                        <a:rPr lang="zh-TW" sz="1000" u="none" kern="100" dirty="0">
                          <a:effectLst/>
                        </a:rPr>
                        <a:t>下降</a:t>
                      </a:r>
                      <a:r>
                        <a:rPr lang="en-US" sz="900" kern="100" dirty="0">
                          <a:effectLst/>
                        </a:rPr>
                        <a:t> </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sz="1000" kern="100">
                          <a:effectLst/>
                        </a:rPr>
                        <a:t>員工財富</a:t>
                      </a:r>
                      <a:endParaRPr lang="zh-TW" sz="1200" kern="100">
                        <a:effectLst/>
                      </a:endParaRPr>
                    </a:p>
                    <a:p>
                      <a:pPr algn="ctr"/>
                      <a:r>
                        <a:rPr lang="en-US" sz="1000" kern="100">
                          <a:effectLst/>
                        </a:rPr>
                        <a:t>or</a:t>
                      </a:r>
                      <a:r>
                        <a:rPr lang="zh-TW" sz="1000" kern="100">
                          <a:effectLst/>
                        </a:rPr>
                        <a:t>現金薪資上升</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sz="1000" kern="100" dirty="0">
                          <a:effectLst/>
                        </a:rPr>
                        <a:t>資產價值</a:t>
                      </a:r>
                      <a:r>
                        <a:rPr lang="en-US" sz="1000" kern="100" dirty="0">
                          <a:effectLst/>
                        </a:rPr>
                        <a:t>(</a:t>
                      </a:r>
                      <a:r>
                        <a:rPr lang="zh-TW" sz="1000" kern="100" dirty="0">
                          <a:effectLst/>
                        </a:rPr>
                        <a:t>股價</a:t>
                      </a:r>
                      <a:r>
                        <a:rPr lang="en-US" sz="1000" kern="100" dirty="0">
                          <a:effectLst/>
                        </a:rPr>
                        <a:t>)</a:t>
                      </a:r>
                      <a:r>
                        <a:rPr lang="zh-TW" sz="1000" kern="100" dirty="0">
                          <a:effectLst/>
                        </a:rPr>
                        <a:t>波動度上升</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100">
                          <a:effectLst/>
                        </a:rPr>
                        <a:t>ESO</a:t>
                      </a:r>
                      <a:r>
                        <a:rPr lang="zh-TW" sz="1000" kern="100">
                          <a:effectLst/>
                        </a:rPr>
                        <a:t>到期年限上升</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TW" sz="1000" kern="100">
                          <a:effectLst/>
                        </a:rPr>
                        <a:t>股利下降</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900" kern="0">
                          <a:effectLst/>
                        </a:rPr>
                        <a:t>Degree of probability</a:t>
                      </a:r>
                      <a:endParaRPr lang="zh-TW" sz="1200" kern="100">
                        <a:effectLst/>
                      </a:endParaRPr>
                    </a:p>
                    <a:p>
                      <a:pPr algn="ctr"/>
                      <a:r>
                        <a:rPr lang="en-US" sz="1000" kern="0">
                          <a:effectLst/>
                        </a:rPr>
                        <a:t>weighting</a:t>
                      </a:r>
                      <a:r>
                        <a:rPr lang="zh-TW" sz="1000" kern="0">
                          <a:effectLst/>
                        </a:rPr>
                        <a:t>下降</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0266671"/>
                  </a:ext>
                </a:extLst>
              </a:tr>
              <a:tr h="2009357">
                <a:tc>
                  <a:txBody>
                    <a:bodyPr/>
                    <a:lstStyle/>
                    <a:p>
                      <a:pPr algn="ctr"/>
                      <a:r>
                        <a:rPr lang="zh-TW" sz="1000" kern="100">
                          <a:effectLst/>
                        </a:rPr>
                        <a:t>相關文獻</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100">
                          <a:effectLst/>
                        </a:rPr>
                        <a:t>Jain and Subramanian (2004)</a:t>
                      </a:r>
                      <a:endParaRPr lang="zh-TW" sz="1200" kern="100">
                        <a:effectLst/>
                      </a:endParaRPr>
                    </a:p>
                    <a:p>
                      <a:pPr algn="ctr"/>
                      <a:br>
                        <a:rPr lang="en-US" sz="1000" kern="100">
                          <a:effectLst/>
                        </a:rPr>
                      </a:br>
                      <a:r>
                        <a:rPr lang="en-US" sz="1000" kern="100">
                          <a:effectLst/>
                        </a:rPr>
                        <a:t>Leung and Sircar (2009)</a:t>
                      </a:r>
                      <a:endParaRPr lang="zh-TW" sz="1200" kern="100">
                        <a:effectLst/>
                      </a:endParaRPr>
                    </a:p>
                    <a:p>
                      <a:pPr algn="ctr"/>
                      <a:br>
                        <a:rPr lang="en-US" sz="1000" kern="100">
                          <a:effectLst/>
                        </a:rPr>
                      </a:br>
                      <a:r>
                        <a:rPr lang="en-US" sz="1000" kern="100">
                          <a:effectLst/>
                        </a:rPr>
                        <a:t>Grasselli and Henderson (2009)</a:t>
                      </a:r>
                      <a:endParaRPr lang="zh-TW" sz="1200" kern="100">
                        <a:effectLst/>
                      </a:endParaRPr>
                    </a:p>
                    <a:p>
                      <a:pPr algn="ctr"/>
                      <a:br>
                        <a:rPr lang="en-US" sz="1000" kern="100">
                          <a:effectLst/>
                        </a:rPr>
                      </a:br>
                      <a:r>
                        <a:rPr lang="zh-TW" sz="1000" kern="100">
                          <a:effectLst/>
                        </a:rPr>
                        <a:t>巫柏宏</a:t>
                      </a:r>
                      <a:r>
                        <a:rPr lang="en-US" sz="1000" kern="100">
                          <a:effectLst/>
                        </a:rPr>
                        <a:t>(2020)</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100">
                          <a:effectLst/>
                        </a:rPr>
                        <a:t>Carpenter et al 2010</a:t>
                      </a:r>
                      <a:endParaRPr lang="zh-TW" sz="1200" kern="100">
                        <a:effectLst/>
                      </a:endParaRPr>
                    </a:p>
                    <a:p>
                      <a:pPr algn="ctr"/>
                      <a:br>
                        <a:rPr lang="en-US" sz="1000" kern="100">
                          <a:effectLst/>
                        </a:rPr>
                      </a:br>
                      <a:r>
                        <a:rPr lang="zh-TW" sz="1000" kern="100">
                          <a:effectLst/>
                        </a:rPr>
                        <a:t>巫柏宏</a:t>
                      </a:r>
                      <a:r>
                        <a:rPr lang="en-US" sz="1000" kern="100">
                          <a:effectLst/>
                        </a:rPr>
                        <a:t>(2020)</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100">
                          <a:effectLst/>
                        </a:rPr>
                        <a:t>Jain and Subramanian 2004</a:t>
                      </a:r>
                      <a:endParaRPr lang="zh-TW" sz="1200" kern="100">
                        <a:effectLst/>
                      </a:endParaRPr>
                    </a:p>
                    <a:p>
                      <a:pPr algn="ctr"/>
                      <a:br>
                        <a:rPr lang="en-US" sz="1000" kern="100">
                          <a:effectLst/>
                        </a:rPr>
                      </a:br>
                      <a:r>
                        <a:rPr lang="zh-TW" sz="1000" kern="100">
                          <a:effectLst/>
                        </a:rPr>
                        <a:t>巫柏宏</a:t>
                      </a:r>
                      <a:r>
                        <a:rPr lang="en-US" sz="1000" kern="100">
                          <a:effectLst/>
                        </a:rPr>
                        <a:t>(2020)</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100" dirty="0">
                          <a:effectLst/>
                        </a:rPr>
                        <a:t>Jain and Subramanian ( 2004)</a:t>
                      </a:r>
                      <a:endParaRPr lang="zh-TW" sz="1200" kern="100" dirty="0">
                        <a:effectLst/>
                      </a:endParaRPr>
                    </a:p>
                    <a:p>
                      <a:pPr algn="ctr"/>
                      <a:br>
                        <a:rPr lang="en-US" sz="1000" kern="100" dirty="0">
                          <a:effectLst/>
                        </a:rPr>
                      </a:br>
                      <a:r>
                        <a:rPr lang="zh-TW" sz="1000" kern="100" dirty="0">
                          <a:effectLst/>
                        </a:rPr>
                        <a:t>巫柏宏</a:t>
                      </a:r>
                      <a:r>
                        <a:rPr lang="en-US" sz="1000" kern="100" dirty="0">
                          <a:effectLst/>
                        </a:rPr>
                        <a:t>(2020)</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100" dirty="0">
                          <a:effectLst/>
                        </a:rPr>
                        <a:t>Carpenter et al. (2010)</a:t>
                      </a:r>
                      <a:endParaRPr lang="zh-TW" sz="1200" kern="100" dirty="0">
                        <a:effectLst/>
                      </a:endParaRPr>
                    </a:p>
                    <a:p>
                      <a:pPr algn="ctr"/>
                      <a:br>
                        <a:rPr lang="en-US" sz="1000" kern="100" dirty="0">
                          <a:effectLst/>
                        </a:rPr>
                      </a:br>
                      <a:r>
                        <a:rPr lang="en-US" sz="1000" kern="100" dirty="0">
                          <a:effectLst/>
                        </a:rPr>
                        <a:t>Leung and Sircar(2009)</a:t>
                      </a:r>
                      <a:endParaRPr lang="zh-TW" sz="1200" kern="100" dirty="0">
                        <a:effectLst/>
                      </a:endParaRPr>
                    </a:p>
                    <a:p>
                      <a:pPr algn="ctr"/>
                      <a:br>
                        <a:rPr lang="en-US" sz="1000" kern="100" dirty="0">
                          <a:effectLst/>
                        </a:rPr>
                      </a:br>
                      <a:r>
                        <a:rPr lang="zh-TW" sz="1000" kern="100" dirty="0">
                          <a:effectLst/>
                        </a:rPr>
                        <a:t>巫柏宏</a:t>
                      </a:r>
                      <a:r>
                        <a:rPr lang="en-US" sz="1000" kern="100" dirty="0">
                          <a:effectLst/>
                        </a:rPr>
                        <a:t>(2020)</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kern="0" dirty="0">
                          <a:effectLst/>
                        </a:rPr>
                        <a:t>Sun and </a:t>
                      </a:r>
                      <a:r>
                        <a:rPr lang="en-US" sz="1000" kern="0" dirty="0" err="1">
                          <a:effectLst/>
                        </a:rPr>
                        <a:t>Widdicks</a:t>
                      </a:r>
                      <a:endParaRPr lang="zh-TW" sz="1200" kern="100" dirty="0">
                        <a:effectLst/>
                      </a:endParaRPr>
                    </a:p>
                    <a:p>
                      <a:pPr algn="ctr"/>
                      <a:r>
                        <a:rPr lang="en-US" sz="1000" kern="0" dirty="0">
                          <a:effectLst/>
                        </a:rPr>
                        <a:t>(2016)</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41671453"/>
                  </a:ext>
                </a:extLst>
              </a:tr>
            </a:tbl>
          </a:graphicData>
        </a:graphic>
      </p:graphicFrame>
      <mc:AlternateContent xmlns:mc="http://schemas.openxmlformats.org/markup-compatibility/2006" xmlns:a14="http://schemas.microsoft.com/office/drawing/2010/main">
        <mc:Choice Requires="a14">
          <p:graphicFrame>
            <p:nvGraphicFramePr>
              <p:cNvPr id="19" name="表格 18">
                <a:extLst>
                  <a:ext uri="{FF2B5EF4-FFF2-40B4-BE49-F238E27FC236}">
                    <a16:creationId xmlns:a16="http://schemas.microsoft.com/office/drawing/2014/main" id="{F5401628-4C01-CAE0-B079-B50AADFA80A4}"/>
                  </a:ext>
                </a:extLst>
              </p:cNvPr>
              <p:cNvGraphicFramePr>
                <a:graphicFrameLocks noGrp="1"/>
              </p:cNvGraphicFramePr>
              <p:nvPr>
                <p:extLst>
                  <p:ext uri="{D42A27DB-BD31-4B8C-83A1-F6EECF244321}">
                    <p14:modId xmlns:p14="http://schemas.microsoft.com/office/powerpoint/2010/main" val="3378941135"/>
                  </p:ext>
                </p:extLst>
              </p:nvPr>
            </p:nvGraphicFramePr>
            <p:xfrm>
              <a:off x="6246796" y="1757173"/>
              <a:ext cx="5765532" cy="3343654"/>
            </p:xfrm>
            <a:graphic>
              <a:graphicData uri="http://schemas.openxmlformats.org/drawingml/2006/table">
                <a:tbl>
                  <a:tblPr firstCol="1">
                    <a:tableStyleId>{5C22544A-7EE6-4342-B048-85BDC9FD1C3A}</a:tableStyleId>
                  </a:tblPr>
                  <a:tblGrid>
                    <a:gridCol w="721844">
                      <a:extLst>
                        <a:ext uri="{9D8B030D-6E8A-4147-A177-3AD203B41FA5}">
                          <a16:colId xmlns:a16="http://schemas.microsoft.com/office/drawing/2014/main" val="3736749827"/>
                        </a:ext>
                      </a:extLst>
                    </a:gridCol>
                    <a:gridCol w="721844">
                      <a:extLst>
                        <a:ext uri="{9D8B030D-6E8A-4147-A177-3AD203B41FA5}">
                          <a16:colId xmlns:a16="http://schemas.microsoft.com/office/drawing/2014/main" val="2779041659"/>
                        </a:ext>
                      </a:extLst>
                    </a:gridCol>
                    <a:gridCol w="630750">
                      <a:extLst>
                        <a:ext uri="{9D8B030D-6E8A-4147-A177-3AD203B41FA5}">
                          <a16:colId xmlns:a16="http://schemas.microsoft.com/office/drawing/2014/main" val="2041707417"/>
                        </a:ext>
                      </a:extLst>
                    </a:gridCol>
                    <a:gridCol w="630750">
                      <a:extLst>
                        <a:ext uri="{9D8B030D-6E8A-4147-A177-3AD203B41FA5}">
                          <a16:colId xmlns:a16="http://schemas.microsoft.com/office/drawing/2014/main" val="637439047"/>
                        </a:ext>
                      </a:extLst>
                    </a:gridCol>
                    <a:gridCol w="573094">
                      <a:extLst>
                        <a:ext uri="{9D8B030D-6E8A-4147-A177-3AD203B41FA5}">
                          <a16:colId xmlns:a16="http://schemas.microsoft.com/office/drawing/2014/main" val="2791109064"/>
                        </a:ext>
                      </a:extLst>
                    </a:gridCol>
                    <a:gridCol w="573094">
                      <a:extLst>
                        <a:ext uri="{9D8B030D-6E8A-4147-A177-3AD203B41FA5}">
                          <a16:colId xmlns:a16="http://schemas.microsoft.com/office/drawing/2014/main" val="1279477500"/>
                        </a:ext>
                      </a:extLst>
                    </a:gridCol>
                    <a:gridCol w="721844">
                      <a:extLst>
                        <a:ext uri="{9D8B030D-6E8A-4147-A177-3AD203B41FA5}">
                          <a16:colId xmlns:a16="http://schemas.microsoft.com/office/drawing/2014/main" val="3387039042"/>
                        </a:ext>
                      </a:extLst>
                    </a:gridCol>
                    <a:gridCol w="576296">
                      <a:extLst>
                        <a:ext uri="{9D8B030D-6E8A-4147-A177-3AD203B41FA5}">
                          <a16:colId xmlns:a16="http://schemas.microsoft.com/office/drawing/2014/main" val="1789453174"/>
                        </a:ext>
                      </a:extLst>
                    </a:gridCol>
                    <a:gridCol w="616016">
                      <a:extLst>
                        <a:ext uri="{9D8B030D-6E8A-4147-A177-3AD203B41FA5}">
                          <a16:colId xmlns:a16="http://schemas.microsoft.com/office/drawing/2014/main" val="342070881"/>
                        </a:ext>
                      </a:extLst>
                    </a:gridCol>
                  </a:tblGrid>
                  <a:tr h="1348267">
                    <a:tc gridSpan="2">
                      <a:txBody>
                        <a:bodyPr/>
                        <a:lstStyle/>
                        <a:p>
                          <a:pPr algn="ctr">
                            <a:spcAft>
                              <a:spcPts val="420"/>
                            </a:spcAft>
                          </a:pPr>
                          <a:r>
                            <a:rPr lang="en-US" sz="1200" kern="100" dirty="0">
                              <a:solidFill>
                                <a:schemeClr val="tx1"/>
                              </a:solidFill>
                              <a:effectLst/>
                            </a:rPr>
                            <a:t>RDEU</a:t>
                          </a:r>
                          <a:endParaRPr lang="zh-TW" sz="12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spcAft>
                              <a:spcPts val="420"/>
                            </a:spcAft>
                          </a:pPr>
                          <a:r>
                            <a:rPr lang="en-US" sz="1000" kern="100">
                              <a:effectLst/>
                            </a:rPr>
                            <a:t>ESO</a:t>
                          </a:r>
                          <a:r>
                            <a:rPr lang="zh-TW" sz="1000" kern="100">
                              <a:effectLst/>
                            </a:rPr>
                            <a:t>存在的合理性</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000" kern="100">
                              <a:effectLst/>
                            </a:rPr>
                            <a:t>#NQSO &gt; #QSO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 xmlns:m="http://schemas.openxmlformats.org/officeDocument/2006/math">
                              <m:r>
                                <m:rPr>
                                  <m:sty m:val="p"/>
                                </m:rPr>
                                <a:rPr lang="en-US" sz="1000" kern="100">
                                  <a:effectLst/>
                                  <a:latin typeface="Cambria Math" panose="02040503050406030204" pitchFamily="18" charset="0"/>
                                </a:rPr>
                                <m:t>σ</m:t>
                              </m:r>
                            </m:oMath>
                          </a14:m>
                          <a:r>
                            <a:rPr lang="en-US" sz="1000" kern="100">
                              <a:effectLst/>
                            </a:rPr>
                            <a:t>↑, N↑</a:t>
                          </a:r>
                          <a:br>
                            <a:rPr lang="en-US" sz="1000" kern="100">
                              <a:effectLst/>
                            </a:rPr>
                          </a:br>
                          <a:r>
                            <a:rPr lang="en-US" sz="1000" kern="100">
                              <a:effectLst/>
                            </a:rPr>
                            <a:t>(Spalt 2013)</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000" kern="100">
                              <a:effectLst/>
                            </a:rPr>
                            <a:t>CEO</a:t>
                          </a:r>
                          <a:r>
                            <a:rPr lang="zh-TW" sz="1000" kern="100">
                              <a:effectLst/>
                            </a:rPr>
                            <a:t>拿接近零現金薪酬組合</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zh-TW" sz="1000" kern="100">
                              <a:effectLst/>
                            </a:rPr>
                            <a:t>部分履約</a:t>
                          </a:r>
                          <a:endParaRPr lang="zh-TW" sz="1200" kern="100">
                            <a:effectLst/>
                          </a:endParaRPr>
                        </a:p>
                        <a:p>
                          <a:pPr algn="ctr">
                            <a:spcAft>
                              <a:spcPts val="420"/>
                            </a:spcAft>
                          </a:pPr>
                          <a:r>
                            <a:rPr lang="zh-TW" sz="1000" kern="100">
                              <a:effectLst/>
                            </a:rPr>
                            <a:t>離到期日越近，會履約較多的選擇權</a:t>
                          </a:r>
                          <a:r>
                            <a:rPr lang="en-US" sz="1000" kern="100">
                              <a:effectLst/>
                            </a:rPr>
                            <a:t> Huddart and Lang(1996)</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zh-TW" sz="1000" kern="100">
                              <a:effectLst/>
                            </a:rPr>
                            <a:t>樂觀的</a:t>
                          </a:r>
                          <a:r>
                            <a:rPr lang="en-US" sz="1000" kern="100">
                              <a:effectLst/>
                            </a:rPr>
                            <a:t>CEO</a:t>
                          </a:r>
                          <a:r>
                            <a:rPr lang="zh-TW" sz="1000" kern="100">
                              <a:effectLst/>
                            </a:rPr>
                            <a:t>領到較少</a:t>
                          </a:r>
                          <a:r>
                            <a:rPr lang="en-US" sz="1000" kern="100">
                              <a:effectLst/>
                            </a:rPr>
                            <a:t>Option</a:t>
                          </a:r>
                          <a:endParaRPr lang="zh-TW" sz="1200" kern="100">
                            <a:effectLst/>
                          </a:endParaRPr>
                        </a:p>
                        <a:p>
                          <a:pPr algn="ctr">
                            <a:spcAft>
                              <a:spcPts val="420"/>
                            </a:spcAft>
                          </a:pPr>
                          <a:r>
                            <a:rPr lang="en-US" sz="1000" kern="100">
                              <a:effectLst/>
                            </a:rPr>
                            <a:t>(</a:t>
                          </a:r>
                          <a:r>
                            <a:rPr lang="zh-TW" sz="1000" kern="100">
                              <a:effectLst/>
                            </a:rPr>
                            <a:t>張</a:t>
                          </a:r>
                          <a:r>
                            <a:rPr lang="en-US" sz="1000" kern="100">
                              <a:effectLst/>
                            </a:rPr>
                            <a:t>)</a:t>
                          </a:r>
                          <a:endParaRPr lang="zh-TW" sz="1200" kern="100">
                            <a:effectLst/>
                          </a:endParaRPr>
                        </a:p>
                        <a:p>
                          <a:pPr algn="ctr">
                            <a:spcAft>
                              <a:spcPts val="420"/>
                            </a:spcAft>
                          </a:pPr>
                          <a:r>
                            <a:rPr lang="en-US" sz="1100" kern="0">
                              <a:effectLst/>
                            </a:rPr>
                            <a:t>Otto(2014)</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zh-TW" sz="1000" kern="100">
                              <a:effectLst/>
                            </a:rPr>
                            <a:t>樂觀的</a:t>
                          </a:r>
                          <a:r>
                            <a:rPr lang="en-US" sz="1000" kern="100">
                              <a:effectLst/>
                            </a:rPr>
                            <a:t>CEO</a:t>
                          </a:r>
                          <a:r>
                            <a:rPr lang="zh-TW" sz="1000" kern="100">
                              <a:effectLst/>
                            </a:rPr>
                            <a:t>領到較少</a:t>
                          </a:r>
                          <a:r>
                            <a:rPr lang="en-US" sz="1000" kern="100">
                              <a:effectLst/>
                            </a:rPr>
                            <a:t>Option</a:t>
                          </a:r>
                          <a:endParaRPr lang="zh-TW" sz="1200" kern="100">
                            <a:effectLst/>
                          </a:endParaRPr>
                        </a:p>
                        <a:p>
                          <a:pPr algn="ctr">
                            <a:spcAft>
                              <a:spcPts val="420"/>
                            </a:spcAft>
                          </a:pPr>
                          <a:r>
                            <a:rPr lang="en-US" sz="1000" kern="100">
                              <a:effectLst/>
                            </a:rPr>
                            <a:t>(</a:t>
                          </a:r>
                          <a:r>
                            <a:rPr lang="zh-TW" sz="1000" kern="100">
                              <a:effectLst/>
                            </a:rPr>
                            <a:t>占比</a:t>
                          </a:r>
                          <a:r>
                            <a:rPr lang="en-US" sz="1000" kern="100">
                              <a:effectLst/>
                            </a:rPr>
                            <a:t>)</a:t>
                          </a:r>
                          <a:endParaRPr lang="zh-TW" sz="1200" kern="100">
                            <a:effectLst/>
                          </a:endParaRPr>
                        </a:p>
                        <a:p>
                          <a:pPr algn="ctr">
                            <a:spcAft>
                              <a:spcPts val="420"/>
                            </a:spcAft>
                          </a:pPr>
                          <a:r>
                            <a:rPr lang="en-US" sz="1100" kern="0">
                              <a:effectLst/>
                            </a:rPr>
                            <a:t>Otto(2014)</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70974713"/>
                      </a:ext>
                    </a:extLst>
                  </a:tr>
                  <a:tr h="733527">
                    <a:tc rowSpan="2">
                      <a:txBody>
                        <a:bodyPr/>
                        <a:lstStyle/>
                        <a:p>
                          <a:pPr algn="ctr">
                            <a:spcAft>
                              <a:spcPts val="420"/>
                            </a:spcAft>
                          </a:pPr>
                          <a:r>
                            <a:rPr lang="en-US" sz="1200" kern="100" dirty="0">
                              <a:solidFill>
                                <a:schemeClr val="tx1"/>
                              </a:solidFill>
                              <a:effectLst/>
                            </a:rPr>
                            <a:t>Fix CE</a:t>
                          </a:r>
                          <a:endParaRPr lang="zh-TW" sz="12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Max firm value</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endParaRPr>
                        </a:p>
                        <a:p>
                          <a:pPr algn="ctr">
                            <a:spcAft>
                              <a:spcPts val="420"/>
                            </a:spcAft>
                          </a:pPr>
                          <a:r>
                            <a:rPr lang="en-US" sz="1000" kern="0">
                              <a:effectLst/>
                            </a:rPr>
                            <a:t>(</a:t>
                          </a:r>
                          <a:r>
                            <a:rPr lang="zh-TW" sz="1000" kern="0">
                              <a:effectLst/>
                            </a:rPr>
                            <a:t>除</a:t>
                          </a:r>
                          <a14:m>
                            <m:oMath xmlns:m="http://schemas.openxmlformats.org/officeDocument/2006/math">
                              <m:r>
                                <m:rPr>
                                  <m:sty m:val="p"/>
                                </m:rPr>
                                <a:rPr lang="en-US" sz="1000" kern="0">
                                  <a:effectLst/>
                                  <a:latin typeface="Cambria Math" panose="02040503050406030204" pitchFamily="18" charset="0"/>
                                </a:rPr>
                                <m:t>γ</m:t>
                              </m:r>
                            </m:oMath>
                          </a14:m>
                          <a:r>
                            <a:rPr lang="en-US" sz="1000" kern="0">
                              <a:effectLst/>
                            </a:rPr>
                            <a:t>=0.9)</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 xmlns:m="http://schemas.openxmlformats.org/officeDocument/2006/math">
                              <m:r>
                                <m:rPr>
                                  <m:sty m:val="p"/>
                                </m:rPr>
                                <a:rPr lang="en-US" sz="1200" kern="0">
                                  <a:effectLst/>
                                  <a:latin typeface="Cambria Math" panose="02040503050406030204" pitchFamily="18" charset="0"/>
                                </a:rPr>
                                <m:t>γ</m:t>
                              </m:r>
                            </m:oMath>
                          </a14:m>
                          <a:r>
                            <a:rPr lang="en-US" sz="1200" kern="0">
                              <a:effectLst/>
                            </a:rPr>
                            <a:t>=0.9</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Para xmlns:m="http://schemas.openxmlformats.org/officeDocument/2006/math">
                              <m:oMathParaPr>
                                <m:jc m:val="centerGroup"/>
                              </m:oMathParaPr>
                              <m:oMath xmlns:m="http://schemas.openxmlformats.org/officeDocument/2006/math">
                                <m:r>
                                  <m:rPr>
                                    <m:sty m:val="p"/>
                                  </m:rPr>
                                  <a:rPr lang="en-US" sz="1200" kern="0">
                                    <a:effectLst/>
                                    <a:latin typeface="Cambria Math" panose="02040503050406030204" pitchFamily="18" charset="0"/>
                                  </a:rPr>
                                  <m:t>γ</m:t>
                                </m:r>
                                <m:r>
                                  <a:rPr lang="zh-TW" sz="1200" kern="0">
                                    <a:effectLst/>
                                    <a:latin typeface="Cambria Math" panose="02040503050406030204" pitchFamily="18" charset="0"/>
                                  </a:rPr>
                                  <m:t>較大時</m:t>
                                </m:r>
                              </m:oMath>
                            </m:oMathPara>
                          </a14:m>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Para xmlns:m="http://schemas.openxmlformats.org/officeDocument/2006/math">
                              <m:oMathParaPr>
                                <m:jc m:val="centerGroup"/>
                              </m:oMathParaPr>
                              <m:oMath xmlns:m="http://schemas.openxmlformats.org/officeDocument/2006/math">
                                <m:r>
                                  <m:rPr>
                                    <m:sty m:val="p"/>
                                  </m:rPr>
                                  <a:rPr lang="en-US" sz="1200" kern="0">
                                    <a:effectLst/>
                                    <a:latin typeface="Cambria Math" panose="02040503050406030204" pitchFamily="18" charset="0"/>
                                  </a:rPr>
                                  <m:t>γ</m:t>
                                </m:r>
                                <m:r>
                                  <a:rPr lang="zh-TW" sz="1200" kern="0">
                                    <a:effectLst/>
                                    <a:latin typeface="Cambria Math" panose="02040503050406030204" pitchFamily="18" charset="0"/>
                                  </a:rPr>
                                  <m:t>較大時</m:t>
                                </m:r>
                              </m:oMath>
                            </m:oMathPara>
                          </a14:m>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619757"/>
                      </a:ext>
                    </a:extLst>
                  </a:tr>
                  <a:tr h="443977">
                    <a:tc vMerge="1">
                      <a:txBody>
                        <a:bodyPr/>
                        <a:lstStyle/>
                        <a:p>
                          <a:endParaRPr lang="zh-TW" altLang="en-US"/>
                        </a:p>
                      </a:txBody>
                      <a:tcPr/>
                    </a:tc>
                    <a:tc>
                      <a:txBody>
                        <a:bodyPr/>
                        <a:lstStyle/>
                        <a:p>
                          <a:pPr algn="ctr">
                            <a:spcAft>
                              <a:spcPts val="420"/>
                            </a:spcAft>
                          </a:pPr>
                          <a:r>
                            <a:rPr lang="en-US" sz="1200" kern="100">
                              <a:effectLst/>
                            </a:rPr>
                            <a:t>Min package cost</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 xmlns:m="http://schemas.openxmlformats.org/officeDocument/2006/math">
                              <m:r>
                                <m:rPr>
                                  <m:sty m:val="p"/>
                                </m:rPr>
                                <a:rPr lang="en-US" sz="1200" kern="0">
                                  <a:effectLst/>
                                  <a:latin typeface="Cambria Math" panose="02040503050406030204" pitchFamily="18" charset="0"/>
                                </a:rPr>
                                <m:t>γ</m:t>
                              </m:r>
                            </m:oMath>
                          </a14:m>
                          <a:r>
                            <a:rPr lang="en-US" sz="1200" kern="0">
                              <a:effectLst/>
                            </a:rPr>
                            <a:t>=0.9</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Para xmlns:m="http://schemas.openxmlformats.org/officeDocument/2006/math">
                              <m:oMathParaPr>
                                <m:jc m:val="centerGroup"/>
                              </m:oMathParaPr>
                              <m:oMath xmlns:m="http://schemas.openxmlformats.org/officeDocument/2006/math">
                                <m:r>
                                  <m:rPr>
                                    <m:sty m:val="p"/>
                                  </m:rPr>
                                  <a:rPr lang="en-US" sz="1200" kern="0">
                                    <a:effectLst/>
                                    <a:latin typeface="Cambria Math" panose="02040503050406030204" pitchFamily="18" charset="0"/>
                                  </a:rPr>
                                  <m:t>γ</m:t>
                                </m:r>
                                <m:r>
                                  <a:rPr lang="zh-TW" sz="1200" kern="0">
                                    <a:effectLst/>
                                    <a:latin typeface="Cambria Math" panose="02040503050406030204" pitchFamily="18" charset="0"/>
                                  </a:rPr>
                                  <m:t>較大時</m:t>
                                </m:r>
                              </m:oMath>
                            </m:oMathPara>
                          </a14:m>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Para xmlns:m="http://schemas.openxmlformats.org/officeDocument/2006/math">
                              <m:oMathParaPr>
                                <m:jc m:val="centerGroup"/>
                              </m:oMathParaPr>
                              <m:oMath xmlns:m="http://schemas.openxmlformats.org/officeDocument/2006/math">
                                <m:r>
                                  <m:rPr>
                                    <m:sty m:val="p"/>
                                  </m:rPr>
                                  <a:rPr lang="en-US" sz="1200" kern="0">
                                    <a:effectLst/>
                                    <a:latin typeface="Cambria Math" panose="02040503050406030204" pitchFamily="18" charset="0"/>
                                  </a:rPr>
                                  <m:t>γ</m:t>
                                </m:r>
                                <m:r>
                                  <a:rPr lang="zh-TW" sz="1200" kern="0">
                                    <a:effectLst/>
                                    <a:latin typeface="Cambria Math" panose="02040503050406030204" pitchFamily="18" charset="0"/>
                                  </a:rPr>
                                  <m:t>較大時</m:t>
                                </m:r>
                              </m:oMath>
                            </m:oMathPara>
                          </a14:m>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87942441"/>
                      </a:ext>
                    </a:extLst>
                  </a:tr>
                  <a:tr h="347460">
                    <a:tc rowSpan="2">
                      <a:txBody>
                        <a:bodyPr/>
                        <a:lstStyle/>
                        <a:p>
                          <a:pPr algn="ctr">
                            <a:spcAft>
                              <a:spcPts val="420"/>
                            </a:spcAft>
                          </a:pPr>
                          <a:r>
                            <a:rPr lang="en-US" sz="1200" kern="100" dirty="0">
                              <a:solidFill>
                                <a:schemeClr val="tx1"/>
                              </a:solidFill>
                              <a:effectLst/>
                            </a:rPr>
                            <a:t>Fix package </a:t>
                          </a:r>
                          <a:r>
                            <a:rPr lang="en-US" sz="1200" kern="100" dirty="0">
                              <a:effectLst/>
                            </a:rPr>
                            <a:t>Cost</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Max CE</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14:m>
                            <m:oMath xmlns:m="http://schemas.openxmlformats.org/officeDocument/2006/math">
                              <m:r>
                                <m:rPr>
                                  <m:sty m:val="p"/>
                                </m:rPr>
                                <a:rPr lang="en-US" sz="1200" kern="0">
                                  <a:effectLst/>
                                  <a:latin typeface="Cambria Math" panose="02040503050406030204" pitchFamily="18" charset="0"/>
                                </a:rPr>
                                <m:t>γ</m:t>
                              </m:r>
                            </m:oMath>
                          </a14:m>
                          <a:r>
                            <a:rPr lang="en-US" sz="1200" kern="0">
                              <a:effectLst/>
                            </a:rPr>
                            <a:t>=0.9</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11316696"/>
                      </a:ext>
                    </a:extLst>
                  </a:tr>
                  <a:tr h="347460">
                    <a:tc vMerge="1">
                      <a:txBody>
                        <a:bodyPr/>
                        <a:lstStyle/>
                        <a:p>
                          <a:endParaRPr lang="zh-TW" altLang="en-US"/>
                        </a:p>
                      </a:txBody>
                      <a:tcPr/>
                    </a:tc>
                    <a:tc>
                      <a:txBody>
                        <a:bodyPr/>
                        <a:lstStyle/>
                        <a:p>
                          <a:pPr algn="ctr">
                            <a:spcAft>
                              <a:spcPts val="420"/>
                            </a:spcAft>
                          </a:pPr>
                          <a:r>
                            <a:rPr lang="en-US" sz="1200" kern="100" dirty="0">
                              <a:effectLst/>
                            </a:rPr>
                            <a:t>Max firm value</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QSO 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dirty="0">
                              <a:effectLst/>
                            </a:rPr>
                            <a:t>X</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QSO 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dirty="0">
                              <a:effectLst/>
                            </a:rPr>
                            <a:t>X</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12249770"/>
                      </a:ext>
                    </a:extLst>
                  </a:tr>
                </a:tbl>
              </a:graphicData>
            </a:graphic>
          </p:graphicFrame>
        </mc:Choice>
        <mc:Fallback xmlns="">
          <p:graphicFrame>
            <p:nvGraphicFramePr>
              <p:cNvPr id="19" name="表格 18">
                <a:extLst>
                  <a:ext uri="{FF2B5EF4-FFF2-40B4-BE49-F238E27FC236}">
                    <a16:creationId xmlns:a16="http://schemas.microsoft.com/office/drawing/2014/main" id="{F5401628-4C01-CAE0-B079-B50AADFA80A4}"/>
                  </a:ext>
                </a:extLst>
              </p:cNvPr>
              <p:cNvGraphicFramePr>
                <a:graphicFrameLocks noGrp="1"/>
              </p:cNvGraphicFramePr>
              <p:nvPr>
                <p:extLst>
                  <p:ext uri="{D42A27DB-BD31-4B8C-83A1-F6EECF244321}">
                    <p14:modId xmlns:p14="http://schemas.microsoft.com/office/powerpoint/2010/main" val="3378941135"/>
                  </p:ext>
                </p:extLst>
              </p:nvPr>
            </p:nvGraphicFramePr>
            <p:xfrm>
              <a:off x="6246796" y="1757173"/>
              <a:ext cx="5765532" cy="3343654"/>
            </p:xfrm>
            <a:graphic>
              <a:graphicData uri="http://schemas.openxmlformats.org/drawingml/2006/table">
                <a:tbl>
                  <a:tblPr firstCol="1">
                    <a:tableStyleId>{5C22544A-7EE6-4342-B048-85BDC9FD1C3A}</a:tableStyleId>
                  </a:tblPr>
                  <a:tblGrid>
                    <a:gridCol w="721844">
                      <a:extLst>
                        <a:ext uri="{9D8B030D-6E8A-4147-A177-3AD203B41FA5}">
                          <a16:colId xmlns:a16="http://schemas.microsoft.com/office/drawing/2014/main" val="3736749827"/>
                        </a:ext>
                      </a:extLst>
                    </a:gridCol>
                    <a:gridCol w="721844">
                      <a:extLst>
                        <a:ext uri="{9D8B030D-6E8A-4147-A177-3AD203B41FA5}">
                          <a16:colId xmlns:a16="http://schemas.microsoft.com/office/drawing/2014/main" val="2779041659"/>
                        </a:ext>
                      </a:extLst>
                    </a:gridCol>
                    <a:gridCol w="630750">
                      <a:extLst>
                        <a:ext uri="{9D8B030D-6E8A-4147-A177-3AD203B41FA5}">
                          <a16:colId xmlns:a16="http://schemas.microsoft.com/office/drawing/2014/main" val="2041707417"/>
                        </a:ext>
                      </a:extLst>
                    </a:gridCol>
                    <a:gridCol w="630750">
                      <a:extLst>
                        <a:ext uri="{9D8B030D-6E8A-4147-A177-3AD203B41FA5}">
                          <a16:colId xmlns:a16="http://schemas.microsoft.com/office/drawing/2014/main" val="637439047"/>
                        </a:ext>
                      </a:extLst>
                    </a:gridCol>
                    <a:gridCol w="573094">
                      <a:extLst>
                        <a:ext uri="{9D8B030D-6E8A-4147-A177-3AD203B41FA5}">
                          <a16:colId xmlns:a16="http://schemas.microsoft.com/office/drawing/2014/main" val="2791109064"/>
                        </a:ext>
                      </a:extLst>
                    </a:gridCol>
                    <a:gridCol w="573094">
                      <a:extLst>
                        <a:ext uri="{9D8B030D-6E8A-4147-A177-3AD203B41FA5}">
                          <a16:colId xmlns:a16="http://schemas.microsoft.com/office/drawing/2014/main" val="1279477500"/>
                        </a:ext>
                      </a:extLst>
                    </a:gridCol>
                    <a:gridCol w="721844">
                      <a:extLst>
                        <a:ext uri="{9D8B030D-6E8A-4147-A177-3AD203B41FA5}">
                          <a16:colId xmlns:a16="http://schemas.microsoft.com/office/drawing/2014/main" val="3387039042"/>
                        </a:ext>
                      </a:extLst>
                    </a:gridCol>
                    <a:gridCol w="576296">
                      <a:extLst>
                        <a:ext uri="{9D8B030D-6E8A-4147-A177-3AD203B41FA5}">
                          <a16:colId xmlns:a16="http://schemas.microsoft.com/office/drawing/2014/main" val="1789453174"/>
                        </a:ext>
                      </a:extLst>
                    </a:gridCol>
                    <a:gridCol w="616016">
                      <a:extLst>
                        <a:ext uri="{9D8B030D-6E8A-4147-A177-3AD203B41FA5}">
                          <a16:colId xmlns:a16="http://schemas.microsoft.com/office/drawing/2014/main" val="342070881"/>
                        </a:ext>
                      </a:extLst>
                    </a:gridCol>
                  </a:tblGrid>
                  <a:tr h="1348267">
                    <a:tc gridSpan="2">
                      <a:txBody>
                        <a:bodyPr/>
                        <a:lstStyle/>
                        <a:p>
                          <a:pPr algn="ctr">
                            <a:spcAft>
                              <a:spcPts val="420"/>
                            </a:spcAft>
                          </a:pPr>
                          <a:r>
                            <a:rPr lang="en-US" sz="1200" kern="100" dirty="0">
                              <a:solidFill>
                                <a:schemeClr val="tx1"/>
                              </a:solidFill>
                              <a:effectLst/>
                            </a:rPr>
                            <a:t>RDEU</a:t>
                          </a:r>
                          <a:endParaRPr lang="zh-TW" sz="12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zh-TW" altLang="en-US"/>
                        </a:p>
                      </a:txBody>
                      <a:tcPr/>
                    </a:tc>
                    <a:tc>
                      <a:txBody>
                        <a:bodyPr/>
                        <a:lstStyle/>
                        <a:p>
                          <a:pPr algn="ctr">
                            <a:spcAft>
                              <a:spcPts val="420"/>
                            </a:spcAft>
                          </a:pPr>
                          <a:r>
                            <a:rPr lang="en-US" sz="1000" kern="100">
                              <a:effectLst/>
                            </a:rPr>
                            <a:t>ESO</a:t>
                          </a:r>
                          <a:r>
                            <a:rPr lang="zh-TW" sz="1000" kern="100">
                              <a:effectLst/>
                            </a:rPr>
                            <a:t>存在的合理性</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000" kern="100">
                              <a:effectLst/>
                            </a:rPr>
                            <a:t>#NQSO &gt; #QSO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463043" t="-943" r="-428261" b="-155660"/>
                          </a:stretch>
                        </a:blipFill>
                      </a:tcPr>
                    </a:tc>
                    <a:tc>
                      <a:txBody>
                        <a:bodyPr/>
                        <a:lstStyle/>
                        <a:p>
                          <a:pPr algn="ctr">
                            <a:spcAft>
                              <a:spcPts val="420"/>
                            </a:spcAft>
                          </a:pPr>
                          <a:r>
                            <a:rPr lang="en-US" sz="1000" kern="100">
                              <a:effectLst/>
                            </a:rPr>
                            <a:t>CEO</a:t>
                          </a:r>
                          <a:r>
                            <a:rPr lang="zh-TW" sz="1000" kern="100">
                              <a:effectLst/>
                            </a:rPr>
                            <a:t>拿接近零現金薪酬組合</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zh-TW" sz="1000" kern="100">
                              <a:effectLst/>
                            </a:rPr>
                            <a:t>部分履約</a:t>
                          </a:r>
                          <a:endParaRPr lang="zh-TW" sz="1200" kern="100">
                            <a:effectLst/>
                          </a:endParaRPr>
                        </a:p>
                        <a:p>
                          <a:pPr algn="ctr">
                            <a:spcAft>
                              <a:spcPts val="420"/>
                            </a:spcAft>
                          </a:pPr>
                          <a:r>
                            <a:rPr lang="zh-TW" sz="1000" kern="100">
                              <a:effectLst/>
                            </a:rPr>
                            <a:t>離到期日越近，會履約較多的選擇權</a:t>
                          </a:r>
                          <a:r>
                            <a:rPr lang="en-US" sz="1000" kern="100">
                              <a:effectLst/>
                            </a:rPr>
                            <a:t> Huddart and Lang(1996)</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zh-TW" sz="1000" kern="100">
                              <a:effectLst/>
                            </a:rPr>
                            <a:t>樂觀的</a:t>
                          </a:r>
                          <a:r>
                            <a:rPr lang="en-US" sz="1000" kern="100">
                              <a:effectLst/>
                            </a:rPr>
                            <a:t>CEO</a:t>
                          </a:r>
                          <a:r>
                            <a:rPr lang="zh-TW" sz="1000" kern="100">
                              <a:effectLst/>
                            </a:rPr>
                            <a:t>領到較少</a:t>
                          </a:r>
                          <a:r>
                            <a:rPr lang="en-US" sz="1000" kern="100">
                              <a:effectLst/>
                            </a:rPr>
                            <a:t>Option</a:t>
                          </a:r>
                          <a:endParaRPr lang="zh-TW" sz="1200" kern="100">
                            <a:effectLst/>
                          </a:endParaRPr>
                        </a:p>
                        <a:p>
                          <a:pPr algn="ctr">
                            <a:spcAft>
                              <a:spcPts val="420"/>
                            </a:spcAft>
                          </a:pPr>
                          <a:r>
                            <a:rPr lang="en-US" sz="1000" kern="100">
                              <a:effectLst/>
                            </a:rPr>
                            <a:t>(</a:t>
                          </a:r>
                          <a:r>
                            <a:rPr lang="zh-TW" sz="1000" kern="100">
                              <a:effectLst/>
                            </a:rPr>
                            <a:t>張</a:t>
                          </a:r>
                          <a:r>
                            <a:rPr lang="en-US" sz="1000" kern="100">
                              <a:effectLst/>
                            </a:rPr>
                            <a:t>)</a:t>
                          </a:r>
                          <a:endParaRPr lang="zh-TW" sz="1200" kern="100">
                            <a:effectLst/>
                          </a:endParaRPr>
                        </a:p>
                        <a:p>
                          <a:pPr algn="ctr">
                            <a:spcAft>
                              <a:spcPts val="420"/>
                            </a:spcAft>
                          </a:pPr>
                          <a:r>
                            <a:rPr lang="en-US" sz="1100" kern="0">
                              <a:effectLst/>
                            </a:rPr>
                            <a:t>Otto(2014)</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zh-TW" sz="1000" kern="100">
                              <a:effectLst/>
                            </a:rPr>
                            <a:t>樂觀的</a:t>
                          </a:r>
                          <a:r>
                            <a:rPr lang="en-US" sz="1000" kern="100">
                              <a:effectLst/>
                            </a:rPr>
                            <a:t>CEO</a:t>
                          </a:r>
                          <a:r>
                            <a:rPr lang="zh-TW" sz="1000" kern="100">
                              <a:effectLst/>
                            </a:rPr>
                            <a:t>領到較少</a:t>
                          </a:r>
                          <a:r>
                            <a:rPr lang="en-US" sz="1000" kern="100">
                              <a:effectLst/>
                            </a:rPr>
                            <a:t>Option</a:t>
                          </a:r>
                          <a:endParaRPr lang="zh-TW" sz="1200" kern="100">
                            <a:effectLst/>
                          </a:endParaRPr>
                        </a:p>
                        <a:p>
                          <a:pPr algn="ctr">
                            <a:spcAft>
                              <a:spcPts val="420"/>
                            </a:spcAft>
                          </a:pPr>
                          <a:r>
                            <a:rPr lang="en-US" sz="1000" kern="100">
                              <a:effectLst/>
                            </a:rPr>
                            <a:t>(</a:t>
                          </a:r>
                          <a:r>
                            <a:rPr lang="zh-TW" sz="1000" kern="100">
                              <a:effectLst/>
                            </a:rPr>
                            <a:t>占比</a:t>
                          </a:r>
                          <a:r>
                            <a:rPr lang="en-US" sz="1000" kern="100">
                              <a:effectLst/>
                            </a:rPr>
                            <a:t>)</a:t>
                          </a:r>
                          <a:endParaRPr lang="zh-TW" sz="1200" kern="100">
                            <a:effectLst/>
                          </a:endParaRPr>
                        </a:p>
                        <a:p>
                          <a:pPr algn="ctr">
                            <a:spcAft>
                              <a:spcPts val="420"/>
                            </a:spcAft>
                          </a:pPr>
                          <a:r>
                            <a:rPr lang="en-US" sz="1100" kern="0">
                              <a:effectLst/>
                            </a:rPr>
                            <a:t>Otto(2014)</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70974713"/>
                      </a:ext>
                    </a:extLst>
                  </a:tr>
                  <a:tr h="733527">
                    <a:tc rowSpan="2">
                      <a:txBody>
                        <a:bodyPr/>
                        <a:lstStyle/>
                        <a:p>
                          <a:pPr algn="ctr">
                            <a:spcAft>
                              <a:spcPts val="420"/>
                            </a:spcAft>
                          </a:pPr>
                          <a:r>
                            <a:rPr lang="en-US" sz="1200" kern="100" dirty="0">
                              <a:solidFill>
                                <a:schemeClr val="tx1"/>
                              </a:solidFill>
                              <a:effectLst/>
                            </a:rPr>
                            <a:t>Fix CE</a:t>
                          </a:r>
                          <a:endParaRPr lang="zh-TW" sz="12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Max firm value</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463043" t="-184483" r="-428261" b="-184483"/>
                          </a:stretch>
                        </a:blip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575556" t="-184483" r="-337778" b="-184483"/>
                          </a:stretch>
                        </a:blip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802222" t="-184483" r="-111111" b="-184483"/>
                          </a:stretch>
                        </a:blip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828571" t="-184483" r="-2041" b="-184483"/>
                          </a:stretch>
                        </a:blipFill>
                      </a:tcPr>
                    </a:tc>
                    <a:extLst>
                      <a:ext uri="{0D108BD9-81ED-4DB2-BD59-A6C34878D82A}">
                        <a16:rowId xmlns:a16="http://schemas.microsoft.com/office/drawing/2014/main" val="115619757"/>
                      </a:ext>
                    </a:extLst>
                  </a:tr>
                  <a:tr h="548640">
                    <a:tc vMerge="1">
                      <a:txBody>
                        <a:bodyPr/>
                        <a:lstStyle/>
                        <a:p>
                          <a:endParaRPr lang="zh-TW" altLang="en-US"/>
                        </a:p>
                      </a:txBody>
                      <a:tcPr/>
                    </a:tc>
                    <a:tc>
                      <a:txBody>
                        <a:bodyPr/>
                        <a:lstStyle/>
                        <a:p>
                          <a:pPr algn="ctr">
                            <a:spcAft>
                              <a:spcPts val="420"/>
                            </a:spcAft>
                          </a:pPr>
                          <a:r>
                            <a:rPr lang="en-US" sz="1200" kern="100">
                              <a:effectLst/>
                            </a:rPr>
                            <a:t>Min package cost</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575556" t="-375000" r="-337778" b="-143182"/>
                          </a:stretch>
                        </a:blip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802222" t="-375000" r="-111111" b="-143182"/>
                          </a:stretch>
                        </a:blip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828571" t="-375000" r="-2041" b="-143182"/>
                          </a:stretch>
                        </a:blipFill>
                      </a:tcPr>
                    </a:tc>
                    <a:extLst>
                      <a:ext uri="{0D108BD9-81ED-4DB2-BD59-A6C34878D82A}">
                        <a16:rowId xmlns:a16="http://schemas.microsoft.com/office/drawing/2014/main" val="587942441"/>
                      </a:ext>
                    </a:extLst>
                  </a:tr>
                  <a:tr h="347460">
                    <a:tc rowSpan="2">
                      <a:txBody>
                        <a:bodyPr/>
                        <a:lstStyle/>
                        <a:p>
                          <a:pPr algn="ctr">
                            <a:spcAft>
                              <a:spcPts val="420"/>
                            </a:spcAft>
                          </a:pPr>
                          <a:r>
                            <a:rPr lang="en-US" sz="1200" kern="100" dirty="0">
                              <a:solidFill>
                                <a:schemeClr val="tx1"/>
                              </a:solidFill>
                              <a:effectLst/>
                            </a:rPr>
                            <a:t>Fix package </a:t>
                          </a:r>
                          <a:r>
                            <a:rPr lang="en-US" sz="1200" kern="100" dirty="0">
                              <a:effectLst/>
                            </a:rPr>
                            <a:t>Cost</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Max CE</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zh-TW"/>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blipFill>
                          <a:blip r:embed="rId2"/>
                          <a:stretch>
                            <a:fillRect l="-575556" t="-774074" r="-337778" b="-133333"/>
                          </a:stretch>
                        </a:blip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11316696"/>
                      </a:ext>
                    </a:extLst>
                  </a:tr>
                  <a:tr h="365760">
                    <a:tc vMerge="1">
                      <a:txBody>
                        <a:bodyPr/>
                        <a:lstStyle/>
                        <a:p>
                          <a:endParaRPr lang="zh-TW" altLang="en-US"/>
                        </a:p>
                      </a:txBody>
                      <a:tcPr/>
                    </a:tc>
                    <a:tc>
                      <a:txBody>
                        <a:bodyPr/>
                        <a:lstStyle/>
                        <a:p>
                          <a:pPr algn="ctr">
                            <a:spcAft>
                              <a:spcPts val="420"/>
                            </a:spcAft>
                          </a:pPr>
                          <a:r>
                            <a:rPr lang="en-US" sz="1200" kern="100" dirty="0">
                              <a:effectLst/>
                            </a:rPr>
                            <a:t>Max firm value</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QSO 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10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dirty="0">
                              <a:effectLst/>
                            </a:rPr>
                            <a:t>X</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O</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a:effectLst/>
                            </a:rPr>
                            <a:t>QSO X</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spcAft>
                              <a:spcPts val="420"/>
                            </a:spcAft>
                          </a:pPr>
                          <a:r>
                            <a:rPr lang="en-US" sz="1200" kern="0" dirty="0">
                              <a:effectLst/>
                            </a:rPr>
                            <a:t>X</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12249770"/>
                      </a:ext>
                    </a:extLst>
                  </a:tr>
                </a:tbl>
              </a:graphicData>
            </a:graphic>
          </p:graphicFrame>
        </mc:Fallback>
      </mc:AlternateContent>
      <p:sp>
        <p:nvSpPr>
          <p:cNvPr id="20" name="Rectangle 5">
            <a:extLst>
              <a:ext uri="{FF2B5EF4-FFF2-40B4-BE49-F238E27FC236}">
                <a16:creationId xmlns:a16="http://schemas.microsoft.com/office/drawing/2014/main" id="{E49025F8-6CF2-C17A-0352-35584A0D73A2}"/>
              </a:ext>
            </a:extLst>
          </p:cNvPr>
          <p:cNvSpPr>
            <a:spLocks noChangeArrowheads="1"/>
          </p:cNvSpPr>
          <p:nvPr/>
        </p:nvSpPr>
        <p:spPr bwMode="auto">
          <a:xfrm>
            <a:off x="838200" y="2909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zh-TW" altLang="zh-TW" sz="1800" b="0" i="0" u="none" strike="noStrike" cap="none" normalizeH="0" baseline="0">
                <a:ln>
                  <a:noFill/>
                </a:ln>
                <a:solidFill>
                  <a:schemeClr val="tx1"/>
                </a:solidFill>
                <a:effectLst/>
                <a:latin typeface="Arial" panose="020B0604020202020204" pitchFamily="34" charset="0"/>
              </a:rPr>
            </a:br>
            <a:endParaRPr kumimoji="0" lang="zh-TW" altLang="zh-TW"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853994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012262"/>
          </a:xfrm>
        </p:spPr>
        <p:txBody>
          <a:bodyPr/>
          <a:lstStyle/>
          <a:p>
            <a:r>
              <a:rPr kumimoji="1" lang="zh-TW" altLang="en-US" dirty="0">
                <a:latin typeface="Microsoft JhengHei" panose="020B0604030504040204" pitchFamily="34" charset="-120"/>
                <a:ea typeface="Microsoft JhengHei" panose="020B0604030504040204" pitchFamily="34" charset="-120"/>
              </a:rPr>
              <a:t>敏感性分析</a:t>
            </a:r>
          </a:p>
        </p:txBody>
      </p:sp>
      <p:sp>
        <p:nvSpPr>
          <p:cNvPr id="20" name="Rectangle 5">
            <a:extLst>
              <a:ext uri="{FF2B5EF4-FFF2-40B4-BE49-F238E27FC236}">
                <a16:creationId xmlns:a16="http://schemas.microsoft.com/office/drawing/2014/main" id="{E49025F8-6CF2-C17A-0352-35584A0D73A2}"/>
              </a:ext>
            </a:extLst>
          </p:cNvPr>
          <p:cNvSpPr>
            <a:spLocks noChangeArrowheads="1"/>
          </p:cNvSpPr>
          <p:nvPr/>
        </p:nvSpPr>
        <p:spPr bwMode="auto">
          <a:xfrm>
            <a:off x="838200" y="2909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zh-TW" altLang="zh-TW" sz="1800" b="0" i="0" u="none" strike="noStrike" cap="none" normalizeH="0" baseline="0">
                <a:ln>
                  <a:noFill/>
                </a:ln>
                <a:solidFill>
                  <a:schemeClr val="tx1"/>
                </a:solidFill>
                <a:effectLst/>
                <a:latin typeface="Arial" panose="020B0604020202020204" pitchFamily="34" charset="0"/>
              </a:rPr>
            </a:br>
            <a:endParaRPr kumimoji="0" lang="zh-TW" altLang="zh-TW" sz="1800" b="0" i="0" u="none" strike="noStrike" cap="none" normalizeH="0" baseline="0">
              <a:ln>
                <a:noFill/>
              </a:ln>
              <a:solidFill>
                <a:schemeClr val="tx1"/>
              </a:solidFill>
              <a:effectLst/>
              <a:latin typeface="Arial" panose="020B0604020202020204" pitchFamily="34" charset="0"/>
            </a:endParaRPr>
          </a:p>
        </p:txBody>
      </p:sp>
      <p:sp>
        <p:nvSpPr>
          <p:cNvPr id="5" name="內容版面配置區 4">
            <a:extLst>
              <a:ext uri="{FF2B5EF4-FFF2-40B4-BE49-F238E27FC236}">
                <a16:creationId xmlns:a16="http://schemas.microsoft.com/office/drawing/2014/main" id="{24F51D78-C82A-7775-99CB-3900A924BEE3}"/>
              </a:ext>
            </a:extLst>
          </p:cNvPr>
          <p:cNvSpPr>
            <a:spLocks noGrp="1"/>
          </p:cNvSpPr>
          <p:nvPr>
            <p:ph idx="1"/>
          </p:nvPr>
        </p:nvSpPr>
        <p:spPr/>
        <p:txBody>
          <a:bodyPr>
            <a:normAutofit/>
          </a:bodyPr>
          <a:lstStyle/>
          <a:p>
            <a:pPr marL="0" indent="0">
              <a:buNone/>
            </a:pPr>
            <a:r>
              <a:rPr lang="zh-TW" altLang="zh-TW" sz="1800" dirty="0">
                <a:latin typeface="Microsoft JhengHei" panose="020B0604030504040204" pitchFamily="34" charset="-120"/>
                <a:ea typeface="Microsoft JhengHei" panose="020B0604030504040204" pitchFamily="34" charset="-120"/>
              </a:rPr>
              <a:t>過往文獻皆討論公司角度的靜態分析，因此我們嘗試去驗證本模型和過往文獻的結果是否一致。在下列幾個情況下：</a:t>
            </a:r>
            <a:endParaRPr lang="en-US" altLang="zh-TW" sz="1800" dirty="0">
              <a:latin typeface="Microsoft JhengHei" panose="020B0604030504040204" pitchFamily="34" charset="-120"/>
              <a:ea typeface="Microsoft JhengHei" panose="020B0604030504040204" pitchFamily="34" charset="-120"/>
            </a:endParaRPr>
          </a:p>
          <a:p>
            <a:pPr marL="0" indent="0">
              <a:buNone/>
            </a:pPr>
            <a:endParaRPr lang="zh-TW"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latin typeface="Microsoft JhengHei" panose="020B0604030504040204" pitchFamily="34" charset="-120"/>
                <a:ea typeface="Microsoft JhengHei" panose="020B0604030504040204" pitchFamily="34" charset="-120"/>
              </a:rPr>
              <a:t>(1)</a:t>
            </a:r>
            <a:r>
              <a:rPr lang="zh-TW" altLang="zh-TW" sz="1800" dirty="0">
                <a:latin typeface="Microsoft JhengHei" panose="020B0604030504040204" pitchFamily="34" charset="-120"/>
                <a:ea typeface="Microsoft JhengHei" panose="020B0604030504040204" pitchFamily="34" charset="-120"/>
              </a:rPr>
              <a:t>員工風險趨避程度下降</a:t>
            </a:r>
            <a:r>
              <a:rPr lang="en-US" altLang="zh-TW" sz="1800" dirty="0">
                <a:latin typeface="Microsoft JhengHei" panose="020B0604030504040204" pitchFamily="34" charset="-120"/>
                <a:ea typeface="Microsoft JhengHei" panose="020B0604030504040204" pitchFamily="34" charset="-120"/>
              </a:rPr>
              <a:t>(Jain and Subramanian(2004)</a:t>
            </a:r>
            <a:r>
              <a:rPr lang="zh-TW" altLang="zh-TW" sz="1800" dirty="0">
                <a:latin typeface="Microsoft JhengHei" panose="020B0604030504040204" pitchFamily="34" charset="-120"/>
                <a:ea typeface="Microsoft JhengHei" panose="020B0604030504040204" pitchFamily="34" charset="-120"/>
              </a:rPr>
              <a:t>、</a:t>
            </a:r>
            <a:r>
              <a:rPr lang="en-US" altLang="zh-TW" sz="1800" dirty="0">
                <a:latin typeface="Microsoft JhengHei" panose="020B0604030504040204" pitchFamily="34" charset="-120"/>
                <a:ea typeface="Microsoft JhengHei" panose="020B0604030504040204" pitchFamily="34" charset="-120"/>
              </a:rPr>
              <a:t>Leung and Sircar(2009)</a:t>
            </a:r>
            <a:r>
              <a:rPr lang="zh-TW" altLang="zh-TW" sz="1800" dirty="0">
                <a:latin typeface="Microsoft JhengHei" panose="020B0604030504040204" pitchFamily="34" charset="-120"/>
                <a:ea typeface="Microsoft JhengHei" panose="020B0604030504040204" pitchFamily="34" charset="-120"/>
              </a:rPr>
              <a:t>、</a:t>
            </a:r>
            <a:r>
              <a:rPr lang="en-US" altLang="zh-TW" sz="1800" dirty="0" err="1">
                <a:latin typeface="Microsoft JhengHei" panose="020B0604030504040204" pitchFamily="34" charset="-120"/>
                <a:ea typeface="Microsoft JhengHei" panose="020B0604030504040204" pitchFamily="34" charset="-120"/>
              </a:rPr>
              <a:t>Grasselli</a:t>
            </a:r>
            <a:r>
              <a:rPr lang="en-US" altLang="zh-TW" sz="1800" dirty="0">
                <a:latin typeface="Microsoft JhengHei" panose="020B0604030504040204" pitchFamily="34" charset="-120"/>
                <a:ea typeface="Microsoft JhengHei" panose="020B0604030504040204" pitchFamily="34" charset="-120"/>
              </a:rPr>
              <a:t> and Henderson(2009)) </a:t>
            </a:r>
            <a:endParaRPr lang="zh-TW"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latin typeface="Microsoft JhengHei" panose="020B0604030504040204" pitchFamily="34" charset="-120"/>
                <a:ea typeface="Microsoft JhengHei" panose="020B0604030504040204" pitchFamily="34" charset="-120"/>
              </a:rPr>
              <a:t>(2)</a:t>
            </a:r>
            <a:r>
              <a:rPr lang="zh-TW" altLang="zh-TW" sz="1800" dirty="0">
                <a:latin typeface="Microsoft JhengHei" panose="020B0604030504040204" pitchFamily="34" charset="-120"/>
                <a:ea typeface="Microsoft JhengHei" panose="020B0604030504040204" pitchFamily="34" charset="-120"/>
              </a:rPr>
              <a:t>員工財富上升</a:t>
            </a:r>
            <a:r>
              <a:rPr lang="en-US" altLang="zh-TW" sz="1800" dirty="0">
                <a:latin typeface="Microsoft JhengHei" panose="020B0604030504040204" pitchFamily="34" charset="-120"/>
                <a:ea typeface="Microsoft JhengHei" panose="020B0604030504040204" pitchFamily="34" charset="-120"/>
              </a:rPr>
              <a:t>(Carpenter et al. (2010)) </a:t>
            </a:r>
            <a:endParaRPr lang="zh-TW"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latin typeface="Microsoft JhengHei" panose="020B0604030504040204" pitchFamily="34" charset="-120"/>
                <a:ea typeface="Microsoft JhengHei" panose="020B0604030504040204" pitchFamily="34" charset="-120"/>
              </a:rPr>
              <a:t>(3)</a:t>
            </a:r>
            <a:r>
              <a:rPr lang="zh-TW" altLang="zh-TW" sz="1800" dirty="0">
                <a:latin typeface="Microsoft JhengHei" panose="020B0604030504040204" pitchFamily="34" charset="-120"/>
                <a:ea typeface="Microsoft JhengHei" panose="020B0604030504040204" pitchFamily="34" charset="-120"/>
              </a:rPr>
              <a:t>公司波動程度上升</a:t>
            </a:r>
            <a:r>
              <a:rPr lang="en-US" altLang="zh-TW" sz="1800" dirty="0">
                <a:latin typeface="Microsoft JhengHei" panose="020B0604030504040204" pitchFamily="34" charset="-120"/>
                <a:ea typeface="Microsoft JhengHei" panose="020B0604030504040204" pitchFamily="34" charset="-120"/>
              </a:rPr>
              <a:t>(Jain and Subramanian(2004)</a:t>
            </a:r>
            <a:r>
              <a:rPr lang="zh-TW" altLang="zh-TW" sz="1800" dirty="0">
                <a:latin typeface="Microsoft JhengHei" panose="020B0604030504040204" pitchFamily="34" charset="-120"/>
                <a:ea typeface="Microsoft JhengHei" panose="020B0604030504040204" pitchFamily="34" charset="-120"/>
              </a:rPr>
              <a:t>、</a:t>
            </a:r>
            <a:r>
              <a:rPr lang="en-US" altLang="zh-TW" sz="1800" dirty="0">
                <a:latin typeface="Microsoft JhengHei" panose="020B0604030504040204" pitchFamily="34" charset="-120"/>
                <a:ea typeface="Microsoft JhengHei" panose="020B0604030504040204" pitchFamily="34" charset="-120"/>
              </a:rPr>
              <a:t>Carpenter(2019))</a:t>
            </a:r>
            <a:endParaRPr lang="zh-TW"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latin typeface="Microsoft JhengHei" panose="020B0604030504040204" pitchFamily="34" charset="-120"/>
                <a:ea typeface="Microsoft JhengHei" panose="020B0604030504040204" pitchFamily="34" charset="-120"/>
              </a:rPr>
              <a:t>(4)ESO</a:t>
            </a:r>
            <a:r>
              <a:rPr lang="zh-TW" altLang="zh-TW" sz="1800" dirty="0">
                <a:latin typeface="Microsoft JhengHei" panose="020B0604030504040204" pitchFamily="34" charset="-120"/>
                <a:ea typeface="Microsoft JhengHei" panose="020B0604030504040204" pitchFamily="34" charset="-120"/>
              </a:rPr>
              <a:t>年限上升</a:t>
            </a:r>
            <a:r>
              <a:rPr lang="en-US" altLang="zh-TW" sz="1800" dirty="0">
                <a:latin typeface="Microsoft JhengHei" panose="020B0604030504040204" pitchFamily="34" charset="-120"/>
                <a:ea typeface="Microsoft JhengHei" panose="020B0604030504040204" pitchFamily="34" charset="-120"/>
              </a:rPr>
              <a:t>(Jain and Subramanian(2004)) </a:t>
            </a:r>
            <a:endParaRPr lang="zh-TW"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latin typeface="Microsoft JhengHei" panose="020B0604030504040204" pitchFamily="34" charset="-120"/>
                <a:ea typeface="Microsoft JhengHei" panose="020B0604030504040204" pitchFamily="34" charset="-120"/>
              </a:rPr>
              <a:t>(5)</a:t>
            </a:r>
            <a:r>
              <a:rPr lang="zh-TW" altLang="zh-TW" sz="1800" dirty="0">
                <a:latin typeface="Microsoft JhengHei" panose="020B0604030504040204" pitchFamily="34" charset="-120"/>
                <a:ea typeface="Microsoft JhengHei" panose="020B0604030504040204" pitchFamily="34" charset="-120"/>
              </a:rPr>
              <a:t>股利下降時</a:t>
            </a:r>
            <a:r>
              <a:rPr lang="en-US" altLang="zh-TW" sz="1800" dirty="0">
                <a:latin typeface="Microsoft JhengHei" panose="020B0604030504040204" pitchFamily="34" charset="-120"/>
                <a:ea typeface="Microsoft JhengHei" panose="020B0604030504040204" pitchFamily="34" charset="-120"/>
              </a:rPr>
              <a:t>(Carpenter et al. (2019)</a:t>
            </a:r>
            <a:r>
              <a:rPr lang="zh-TW" altLang="zh-TW" sz="1800" dirty="0">
                <a:latin typeface="Microsoft JhengHei" panose="020B0604030504040204" pitchFamily="34" charset="-120"/>
                <a:ea typeface="Microsoft JhengHei" panose="020B0604030504040204" pitchFamily="34" charset="-120"/>
              </a:rPr>
              <a:t>、</a:t>
            </a:r>
            <a:r>
              <a:rPr lang="en-US" altLang="zh-TW" sz="1800" dirty="0">
                <a:latin typeface="Microsoft JhengHei" panose="020B0604030504040204" pitchFamily="34" charset="-120"/>
                <a:ea typeface="Microsoft JhengHei" panose="020B0604030504040204" pitchFamily="34" charset="-120"/>
              </a:rPr>
              <a:t>Carpenter et al. (2010)</a:t>
            </a:r>
            <a:r>
              <a:rPr lang="zh-TW" altLang="zh-TW" sz="1800" dirty="0">
                <a:latin typeface="Microsoft JhengHei" panose="020B0604030504040204" pitchFamily="34" charset="-120"/>
                <a:ea typeface="Microsoft JhengHei" panose="020B0604030504040204" pitchFamily="34" charset="-120"/>
              </a:rPr>
              <a:t>、</a:t>
            </a:r>
            <a:r>
              <a:rPr lang="en-US" altLang="zh-TW" sz="1800" dirty="0">
                <a:latin typeface="Microsoft JhengHei" panose="020B0604030504040204" pitchFamily="34" charset="-120"/>
                <a:ea typeface="Microsoft JhengHei" panose="020B0604030504040204" pitchFamily="34" charset="-120"/>
              </a:rPr>
              <a:t>Leung and Sircar(2009))</a:t>
            </a:r>
            <a:endParaRPr lang="zh-TW"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latin typeface="Microsoft JhengHei" panose="020B0604030504040204" pitchFamily="34" charset="-120"/>
                <a:ea typeface="Microsoft JhengHei" panose="020B0604030504040204" pitchFamily="34" charset="-120"/>
              </a:rPr>
              <a:t>(6)degree of probability weighting</a:t>
            </a:r>
            <a:r>
              <a:rPr lang="zh-TW" altLang="zh-TW" sz="1800" dirty="0">
                <a:latin typeface="Microsoft JhengHei" panose="020B0604030504040204" pitchFamily="34" charset="-120"/>
                <a:ea typeface="Microsoft JhengHei" panose="020B0604030504040204" pitchFamily="34" charset="-120"/>
              </a:rPr>
              <a:t>下降</a:t>
            </a:r>
            <a:r>
              <a:rPr lang="en-US" altLang="zh-TW" sz="1800" dirty="0">
                <a:latin typeface="Microsoft JhengHei" panose="020B0604030504040204" pitchFamily="34" charset="-120"/>
                <a:ea typeface="Microsoft JhengHei" panose="020B0604030504040204" pitchFamily="34" charset="-120"/>
              </a:rPr>
              <a:t> (Sun and </a:t>
            </a:r>
            <a:r>
              <a:rPr lang="en-US" altLang="zh-TW" sz="1800" dirty="0" err="1">
                <a:latin typeface="Microsoft JhengHei" panose="020B0604030504040204" pitchFamily="34" charset="-120"/>
                <a:ea typeface="Microsoft JhengHei" panose="020B0604030504040204" pitchFamily="34" charset="-120"/>
              </a:rPr>
              <a:t>Widdicks</a:t>
            </a:r>
            <a:r>
              <a:rPr lang="en-US" altLang="zh-TW" sz="1800" dirty="0">
                <a:latin typeface="Microsoft JhengHei" panose="020B0604030504040204" pitchFamily="34" charset="-120"/>
                <a:ea typeface="Microsoft JhengHei" panose="020B0604030504040204" pitchFamily="34" charset="-120"/>
              </a:rPr>
              <a:t>(2016))</a:t>
            </a:r>
          </a:p>
          <a:p>
            <a:pPr marL="0" indent="0">
              <a:buNone/>
            </a:pPr>
            <a:endParaRPr lang="en-US" altLang="zh-TW" sz="1800" dirty="0">
              <a:latin typeface="Microsoft JhengHei" panose="020B0604030504040204" pitchFamily="34" charset="-120"/>
              <a:ea typeface="Microsoft JhengHei" panose="020B0604030504040204" pitchFamily="34" charset="-120"/>
            </a:endParaRPr>
          </a:p>
          <a:p>
            <a:pPr marL="0" indent="0">
              <a:buNone/>
            </a:pPr>
            <a:r>
              <a:rPr lang="en-US" altLang="zh-TW" sz="1800" dirty="0">
                <a:solidFill>
                  <a:srgbClr val="FF0000"/>
                </a:solidFill>
                <a:latin typeface="Microsoft JhengHei" panose="020B0604030504040204" pitchFamily="34" charset="-120"/>
                <a:ea typeface="Microsoft JhengHei" panose="020B0604030504040204" pitchFamily="34" charset="-120"/>
              </a:rPr>
              <a:t>ESO</a:t>
            </a:r>
            <a:r>
              <a:rPr lang="zh-TW" altLang="zh-TW" sz="1800" dirty="0">
                <a:solidFill>
                  <a:srgbClr val="FF0000"/>
                </a:solidFill>
                <a:latin typeface="Microsoft JhengHei" panose="020B0604030504040204" pitchFamily="34" charset="-120"/>
                <a:ea typeface="Microsoft JhengHei" panose="020B0604030504040204" pitchFamily="34" charset="-120"/>
              </a:rPr>
              <a:t>成本會相對上升</a:t>
            </a:r>
            <a:r>
              <a:rPr lang="zh-TW" altLang="zh-TW" sz="1800" dirty="0">
                <a:latin typeface="Microsoft JhengHei" panose="020B0604030504040204" pitchFamily="34" charset="-120"/>
                <a:ea typeface="Microsoft JhengHei" panose="020B0604030504040204" pitchFamily="34" charset="-120"/>
              </a:rPr>
              <a:t>，我們將條件</a:t>
            </a:r>
            <a:r>
              <a:rPr lang="en-US" altLang="zh-TW" sz="1800" dirty="0">
                <a:latin typeface="Microsoft JhengHei" panose="020B0604030504040204" pitchFamily="34" charset="-120"/>
                <a:ea typeface="Microsoft JhengHei" panose="020B0604030504040204" pitchFamily="34" charset="-120"/>
              </a:rPr>
              <a:t>(1)</a:t>
            </a:r>
            <a:r>
              <a:rPr lang="zh-TW" altLang="zh-TW" sz="1800" dirty="0">
                <a:latin typeface="Microsoft JhengHei" panose="020B0604030504040204" pitchFamily="34" charset="-120"/>
                <a:ea typeface="Microsoft JhengHei" panose="020B0604030504040204" pitchFamily="34" charset="-120"/>
              </a:rPr>
              <a:t>至</a:t>
            </a:r>
            <a:r>
              <a:rPr lang="en-US" altLang="zh-TW" sz="1800" dirty="0">
                <a:latin typeface="Microsoft JhengHei" panose="020B0604030504040204" pitchFamily="34" charset="-120"/>
                <a:ea typeface="Microsoft JhengHei" panose="020B0604030504040204" pitchFamily="34" charset="-120"/>
              </a:rPr>
              <a:t>(20)</a:t>
            </a:r>
            <a:r>
              <a:rPr lang="zh-TW" altLang="zh-TW" sz="1800" dirty="0">
                <a:latin typeface="Microsoft JhengHei" panose="020B0604030504040204" pitchFamily="34" charset="-120"/>
                <a:ea typeface="Microsoft JhengHei" panose="020B0604030504040204" pitchFamily="34" charset="-120"/>
              </a:rPr>
              <a:t>帶入我們的模型檢驗是否一致。</a:t>
            </a:r>
          </a:p>
          <a:p>
            <a:pPr marL="0" indent="0">
              <a:buNone/>
            </a:pPr>
            <a:endParaRPr lang="zh-TW" altLang="zh-TW" sz="1800" dirty="0">
              <a:latin typeface="Microsoft JhengHei" panose="020B0604030504040204" pitchFamily="34" charset="-120"/>
              <a:ea typeface="Microsoft JhengHei" panose="020B0604030504040204" pitchFamily="34" charset="-120"/>
            </a:endParaRPr>
          </a:p>
          <a:p>
            <a:endParaRPr lang="zh-TW" altLang="en-US" dirty="0"/>
          </a:p>
        </p:txBody>
      </p:sp>
    </p:spTree>
    <p:extLst>
      <p:ext uri="{BB962C8B-B14F-4D97-AF65-F5344CB8AC3E}">
        <p14:creationId xmlns:p14="http://schemas.microsoft.com/office/powerpoint/2010/main" val="31415028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lstStyle/>
          <a:p>
            <a:r>
              <a:rPr kumimoji="1" lang="zh-TW" altLang="en-US" dirty="0">
                <a:latin typeface="Microsoft JhengHei" panose="020B0604030504040204" pitchFamily="34" charset="-120"/>
                <a:ea typeface="Microsoft JhengHei" panose="020B0604030504040204" pitchFamily="34" charset="-120"/>
              </a:rPr>
              <a:t>員工風險趨避程度下降</a:t>
            </a:r>
          </a:p>
        </p:txBody>
      </p:sp>
      <p:sp>
        <p:nvSpPr>
          <p:cNvPr id="20" name="Rectangle 5">
            <a:extLst>
              <a:ext uri="{FF2B5EF4-FFF2-40B4-BE49-F238E27FC236}">
                <a16:creationId xmlns:a16="http://schemas.microsoft.com/office/drawing/2014/main" id="{E49025F8-6CF2-C17A-0352-35584A0D73A2}"/>
              </a:ext>
            </a:extLst>
          </p:cNvPr>
          <p:cNvSpPr>
            <a:spLocks noChangeArrowheads="1"/>
          </p:cNvSpPr>
          <p:nvPr/>
        </p:nvSpPr>
        <p:spPr bwMode="auto">
          <a:xfrm>
            <a:off x="838200" y="2909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zh-TW" altLang="zh-TW" sz="1800" b="0" i="0" u="none" strike="noStrike" cap="none" normalizeH="0" baseline="0">
                <a:ln>
                  <a:noFill/>
                </a:ln>
                <a:solidFill>
                  <a:schemeClr val="tx1"/>
                </a:solidFill>
                <a:effectLst/>
                <a:latin typeface="Arial" panose="020B0604020202020204" pitchFamily="34" charset="0"/>
              </a:rPr>
            </a:br>
            <a:endParaRPr kumimoji="0" lang="zh-TW" altLang="zh-TW"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lstStyle/>
              <a:p>
                <a14:m>
                  <m:oMath xmlns:m="http://schemas.openxmlformats.org/officeDocument/2006/math">
                    <m:r>
                      <a:rPr lang="en-US" altLang="zh-TW">
                        <a:latin typeface="Cambria Math" panose="02040503050406030204" pitchFamily="18" charset="0"/>
                      </a:rPr>
                      <m:t>1</m:t>
                    </m:r>
                    <m:r>
                      <a:rPr lang="en-US" altLang="zh-TW" i="1">
                        <a:latin typeface="Cambria Math" panose="02040503050406030204" pitchFamily="18" charset="0"/>
                      </a:rPr>
                      <m:t>−</m:t>
                    </m:r>
                    <m:r>
                      <m:rPr>
                        <m:sty m:val="p"/>
                      </m:rPr>
                      <a:rPr lang="en-US" altLang="zh-TW">
                        <a:latin typeface="Cambria Math" panose="02040503050406030204" pitchFamily="18" charset="0"/>
                      </a:rPr>
                      <m:t>γ</m:t>
                    </m:r>
                  </m:oMath>
                </a14:m>
                <a:r>
                  <a:rPr lang="en-US" altLang="zh-TW" dirty="0">
                    <a:latin typeface="Microsoft JhengHei" panose="020B0604030504040204" pitchFamily="34" charset="-120"/>
                    <a:ea typeface="Microsoft JhengHei" panose="020B0604030504040204" pitchFamily="34" charset="-120"/>
                  </a:rPr>
                  <a:t> </a:t>
                </a:r>
                <a:r>
                  <a:rPr lang="zh-TW" altLang="zh-TW" dirty="0">
                    <a:latin typeface="Microsoft JhengHei" panose="020B0604030504040204" pitchFamily="34" charset="-120"/>
                    <a:ea typeface="Microsoft JhengHei" panose="020B0604030504040204" pitchFamily="34" charset="-120"/>
                  </a:rPr>
                  <a:t>越小</a:t>
                </a:r>
                <a:r>
                  <a:rPr lang="en-US" altLang="zh-TW" dirty="0">
                    <a:latin typeface="Microsoft JhengHei" panose="020B0604030504040204" pitchFamily="34" charset="-120"/>
                    <a:ea typeface="Microsoft JhengHei" panose="020B0604030504040204" pitchFamily="34" charset="-120"/>
                  </a:rPr>
                  <a:t> (</a:t>
                </a:r>
                <a14:m>
                  <m:oMath xmlns:m="http://schemas.openxmlformats.org/officeDocument/2006/math">
                    <m:r>
                      <m:rPr>
                        <m:sty m:val="p"/>
                      </m:rPr>
                      <a:rPr lang="en-US" altLang="zh-TW">
                        <a:latin typeface="Cambria Math" panose="02040503050406030204" pitchFamily="18" charset="0"/>
                      </a:rPr>
                      <m:t>γ</m:t>
                    </m:r>
                    <m:r>
                      <a:rPr lang="zh-TW" altLang="zh-TW">
                        <a:latin typeface="Cambria Math" panose="02040503050406030204" pitchFamily="18" charset="0"/>
                      </a:rPr>
                      <m:t>越大</m:t>
                    </m:r>
                  </m:oMath>
                </a14:m>
                <a:r>
                  <a:rPr lang="en-US" altLang="zh-TW" dirty="0">
                    <a:latin typeface="Microsoft JhengHei" panose="020B0604030504040204" pitchFamily="34" charset="-120"/>
                    <a:ea typeface="Microsoft JhengHei" panose="020B0604030504040204" pitchFamily="34" charset="-120"/>
                  </a:rPr>
                  <a:t>) </a:t>
                </a:r>
                <a:r>
                  <a:rPr lang="zh-TW" altLang="zh-TW" dirty="0">
                    <a:latin typeface="Microsoft JhengHei" panose="020B0604030504040204" pitchFamily="34" charset="-120"/>
                    <a:ea typeface="Microsoft JhengHei" panose="020B0604030504040204" pitchFamily="34" charset="-120"/>
                  </a:rPr>
                  <a:t>表示員工風險趨避程度越低</a:t>
                </a:r>
                <a:r>
                  <a:rPr lang="zh-TW" altLang="zh-TW" dirty="0">
                    <a:effectLst/>
                    <a:latin typeface="Microsoft JhengHei" panose="020B0604030504040204" pitchFamily="34" charset="-120"/>
                    <a:ea typeface="Microsoft JhengHei" panose="020B0604030504040204" pitchFamily="34" charset="-120"/>
                  </a:rPr>
                  <a:t> </a:t>
                </a:r>
                <a:endParaRPr lang="en-US" altLang="zh-TW" dirty="0">
                  <a:effectLst/>
                  <a:latin typeface="Microsoft JhengHei" panose="020B0604030504040204" pitchFamily="34" charset="-120"/>
                  <a:ea typeface="Microsoft JhengHei" panose="020B0604030504040204" pitchFamily="34" charset="-120"/>
                </a:endParaRPr>
              </a:p>
              <a:p>
                <a:endParaRPr lang="en-US" altLang="zh-TW" dirty="0">
                  <a:latin typeface="Microsoft JhengHei" panose="020B0604030504040204" pitchFamily="34" charset="-120"/>
                  <a:ea typeface="Microsoft JhengHei" panose="020B0604030504040204" pitchFamily="34" charset="-120"/>
                </a:endParaRPr>
              </a:p>
              <a:p>
                <a:r>
                  <a:rPr lang="zh-TW" altLang="zh-TW" dirty="0">
                    <a:latin typeface="Microsoft JhengHei" panose="020B0604030504040204" pitchFamily="34" charset="-120"/>
                    <a:ea typeface="Microsoft JhengHei" panose="020B0604030504040204" pitchFamily="34" charset="-120"/>
                  </a:rPr>
                  <a:t>我們的推論是：風險趨避的員工較不喜歡</a:t>
                </a:r>
                <a:r>
                  <a:rPr lang="en-US" altLang="zh-TW" dirty="0">
                    <a:latin typeface="Microsoft JhengHei" panose="020B0604030504040204" pitchFamily="34" charset="-120"/>
                    <a:ea typeface="Microsoft JhengHei" panose="020B0604030504040204" pitchFamily="34" charset="-120"/>
                  </a:rPr>
                  <a:t>ESO</a:t>
                </a:r>
                <a:r>
                  <a:rPr lang="zh-TW" altLang="zh-TW" dirty="0">
                    <a:latin typeface="Microsoft JhengHei" panose="020B0604030504040204" pitchFamily="34" charset="-120"/>
                    <a:ea typeface="Microsoft JhengHei" panose="020B0604030504040204" pitchFamily="34" charset="-120"/>
                  </a:rPr>
                  <a:t>，會盡早履約換成現金，因此</a:t>
                </a:r>
                <a:r>
                  <a:rPr lang="en-US" altLang="zh-TW" dirty="0">
                    <a:latin typeface="Microsoft JhengHei" panose="020B0604030504040204" pitchFamily="34" charset="-120"/>
                    <a:ea typeface="Microsoft JhengHei" panose="020B0604030504040204" pitchFamily="34" charset="-120"/>
                  </a:rPr>
                  <a:t>ESO</a:t>
                </a:r>
                <a:r>
                  <a:rPr lang="zh-TW" altLang="zh-TW" dirty="0">
                    <a:latin typeface="Microsoft JhengHei" panose="020B0604030504040204" pitchFamily="34" charset="-120"/>
                    <a:ea typeface="Microsoft JhengHei" panose="020B0604030504040204" pitchFamily="34" charset="-120"/>
                  </a:rPr>
                  <a:t>成本較低，反之，風險中立</a:t>
                </a:r>
                <a:r>
                  <a:rPr lang="en-US" altLang="zh-TW" dirty="0">
                    <a:latin typeface="Microsoft JhengHei" panose="020B0604030504040204" pitchFamily="34" charset="-120"/>
                    <a:ea typeface="Microsoft JhengHei" panose="020B0604030504040204" pitchFamily="34" charset="-120"/>
                  </a:rPr>
                  <a:t>/</a:t>
                </a:r>
                <a:r>
                  <a:rPr lang="zh-TW" altLang="zh-TW" dirty="0">
                    <a:latin typeface="Microsoft JhengHei" panose="020B0604030504040204" pitchFamily="34" charset="-120"/>
                    <a:ea typeface="Microsoft JhengHei" panose="020B0604030504040204" pitchFamily="34" charset="-120"/>
                  </a:rPr>
                  <a:t>風險愛好的員工較晚履約，</a:t>
                </a:r>
                <a:r>
                  <a:rPr lang="en-US" altLang="zh-TW" dirty="0">
                    <a:latin typeface="Microsoft JhengHei" panose="020B0604030504040204" pitchFamily="34" charset="-120"/>
                    <a:ea typeface="Microsoft JhengHei" panose="020B0604030504040204" pitchFamily="34" charset="-120"/>
                  </a:rPr>
                  <a:t>ESO</a:t>
                </a:r>
                <a:r>
                  <a:rPr lang="zh-TW" altLang="zh-TW" dirty="0">
                    <a:latin typeface="Microsoft JhengHei" panose="020B0604030504040204" pitchFamily="34" charset="-120"/>
                    <a:ea typeface="Microsoft JhengHei" panose="020B0604030504040204" pitchFamily="34" charset="-120"/>
                  </a:rPr>
                  <a:t>成本較高。 </a:t>
                </a:r>
                <a:endParaRPr lang="zh-TW" altLang="en-US" dirty="0">
                  <a:latin typeface="Microsoft JhengHei" panose="020B0604030504040204" pitchFamily="34" charset="-120"/>
                  <a:ea typeface="Microsoft JhengHei" panose="020B0604030504040204" pitchFamily="34" charset="-120"/>
                </a:endParaRPr>
              </a:p>
            </p:txBody>
          </p:sp>
        </mc:Choice>
        <mc:Fallback xmlns="">
          <p:sp>
            <p:nvSpPr>
              <p:cNvPr id="4" name="內容版面配置區 3">
                <a:extLst>
                  <a:ext uri="{FF2B5EF4-FFF2-40B4-BE49-F238E27FC236}">
                    <a16:creationId xmlns:a16="http://schemas.microsoft.com/office/drawing/2014/main" id="{C8F02B2A-8AD5-B7C3-EDC6-813655504DC2}"/>
                  </a:ext>
                </a:extLst>
              </p:cNvPr>
              <p:cNvSpPr>
                <a:spLocks noGrp="1" noRot="1" noChangeAspect="1" noMove="1" noResize="1" noEditPoints="1" noAdjustHandles="1" noChangeArrowheads="1" noChangeShapeType="1" noTextEdit="1"/>
              </p:cNvSpPr>
              <p:nvPr>
                <p:ph idx="1"/>
              </p:nvPr>
            </p:nvSpPr>
            <p:spPr>
              <a:xfrm>
                <a:off x="838200" y="1222408"/>
                <a:ext cx="10515600" cy="4954555"/>
              </a:xfrm>
              <a:blipFill>
                <a:blip r:embed="rId2"/>
                <a:stretch>
                  <a:fillRect l="-1086" t="-2046" r="-844"/>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3363741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lstStyle/>
          <a:p>
            <a:r>
              <a:rPr kumimoji="1" lang="zh-TW" altLang="en-US" dirty="0">
                <a:latin typeface="Microsoft JhengHei" panose="020B0604030504040204" pitchFamily="34" charset="-120"/>
                <a:ea typeface="Microsoft JhengHei" panose="020B0604030504040204" pitchFamily="34" charset="-120"/>
              </a:rPr>
              <a:t>員工風險趨避程度下降</a:t>
            </a:r>
          </a:p>
        </p:txBody>
      </p:sp>
      <p:sp>
        <p:nvSpPr>
          <p:cNvPr id="20" name="Rectangle 5">
            <a:extLst>
              <a:ext uri="{FF2B5EF4-FFF2-40B4-BE49-F238E27FC236}">
                <a16:creationId xmlns:a16="http://schemas.microsoft.com/office/drawing/2014/main" id="{E49025F8-6CF2-C17A-0352-35584A0D73A2}"/>
              </a:ext>
            </a:extLst>
          </p:cNvPr>
          <p:cNvSpPr>
            <a:spLocks noChangeArrowheads="1"/>
          </p:cNvSpPr>
          <p:nvPr/>
        </p:nvSpPr>
        <p:spPr bwMode="auto">
          <a:xfrm>
            <a:off x="838200" y="2909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zh-TW" altLang="zh-TW" sz="1800" b="0" i="0" u="none" strike="noStrike" cap="none" normalizeH="0" baseline="0">
                <a:ln>
                  <a:noFill/>
                </a:ln>
                <a:solidFill>
                  <a:schemeClr val="tx1"/>
                </a:solidFill>
                <a:effectLst/>
                <a:latin typeface="Arial" panose="020B0604020202020204" pitchFamily="34" charset="0"/>
              </a:rPr>
            </a:br>
            <a:endParaRPr kumimoji="0" lang="zh-TW" altLang="zh-TW" sz="1800" b="0" i="0" u="none" strike="noStrike" cap="none" normalizeH="0" baseline="0">
              <a:ln>
                <a:noFill/>
              </a:ln>
              <a:solidFill>
                <a:schemeClr val="tx1"/>
              </a:solidFill>
              <a:effectLst/>
              <a:latin typeface="Arial" panose="020B0604020202020204" pitchFamily="34" charset="0"/>
            </a:endParaRPr>
          </a:p>
        </p:txBody>
      </p:sp>
      <p:pic>
        <p:nvPicPr>
          <p:cNvPr id="5" name="內容版面配置區 4">
            <a:extLst>
              <a:ext uri="{FF2B5EF4-FFF2-40B4-BE49-F238E27FC236}">
                <a16:creationId xmlns:a16="http://schemas.microsoft.com/office/drawing/2014/main" id="{A13103CE-9680-EF89-61FC-8760BD59AD67}"/>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65590" y="1840522"/>
            <a:ext cx="5334000" cy="3987800"/>
          </a:xfrm>
          <a:prstGeom prst="rect">
            <a:avLst/>
          </a:prstGeom>
          <a:noFill/>
          <a:ln>
            <a:noFill/>
          </a:ln>
        </p:spPr>
      </p:pic>
      <p:pic>
        <p:nvPicPr>
          <p:cNvPr id="6" name="圖片 5">
            <a:extLst>
              <a:ext uri="{FF2B5EF4-FFF2-40B4-BE49-F238E27FC236}">
                <a16:creationId xmlns:a16="http://schemas.microsoft.com/office/drawing/2014/main" id="{E9BB3571-F2A0-3525-E1B4-9A529664BD1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6040" y="1840521"/>
            <a:ext cx="5367749" cy="4022263"/>
          </a:xfrm>
          <a:prstGeom prst="rect">
            <a:avLst/>
          </a:prstGeom>
          <a:noFill/>
          <a:ln>
            <a:noFill/>
          </a:ln>
        </p:spPr>
      </p:pic>
    </p:spTree>
    <p:extLst>
      <p:ext uri="{BB962C8B-B14F-4D97-AF65-F5344CB8AC3E}">
        <p14:creationId xmlns:p14="http://schemas.microsoft.com/office/powerpoint/2010/main" val="12085880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lstStyle/>
          <a:p>
            <a:r>
              <a:rPr kumimoji="1" lang="zh-TW" altLang="en-US" dirty="0">
                <a:latin typeface="Microsoft JhengHei" panose="020B0604030504040204" pitchFamily="34" charset="-120"/>
                <a:ea typeface="Microsoft JhengHei" panose="020B0604030504040204" pitchFamily="34" charset="-120"/>
              </a:rPr>
              <a:t>員工風險趨避程度下降</a:t>
            </a:r>
          </a:p>
        </p:txBody>
      </p:sp>
      <p:sp>
        <p:nvSpPr>
          <p:cNvPr id="20" name="Rectangle 5">
            <a:extLst>
              <a:ext uri="{FF2B5EF4-FFF2-40B4-BE49-F238E27FC236}">
                <a16:creationId xmlns:a16="http://schemas.microsoft.com/office/drawing/2014/main" id="{E49025F8-6CF2-C17A-0352-35584A0D73A2}"/>
              </a:ext>
            </a:extLst>
          </p:cNvPr>
          <p:cNvSpPr>
            <a:spLocks noChangeArrowheads="1"/>
          </p:cNvSpPr>
          <p:nvPr/>
        </p:nvSpPr>
        <p:spPr bwMode="auto">
          <a:xfrm>
            <a:off x="838200" y="29098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zh-TW" altLang="zh-TW" sz="1800" b="0" i="0" u="none" strike="noStrike" cap="none" normalizeH="0" baseline="0">
                <a:ln>
                  <a:noFill/>
                </a:ln>
                <a:solidFill>
                  <a:schemeClr val="tx1"/>
                </a:solidFill>
                <a:effectLst/>
                <a:latin typeface="Arial" panose="020B0604020202020204" pitchFamily="34" charset="0"/>
              </a:rPr>
            </a:br>
            <a:endParaRPr kumimoji="0" lang="zh-TW" altLang="zh-TW" sz="1800" b="0" i="0" u="none" strike="noStrike" cap="none" normalizeH="0" baseline="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zh-TW" altLang="zh-TW" sz="2000" dirty="0">
                    <a:latin typeface="Microsoft JhengHei" panose="020B0604030504040204" pitchFamily="34" charset="-120"/>
                    <a:ea typeface="Microsoft JhengHei" panose="020B0604030504040204" pitchFamily="34" charset="-120"/>
                  </a:rPr>
                  <a:t>越風險趨避的員工會更加偏好現金這類的確定性收益 </a:t>
                </a:r>
                <a:endParaRPr lang="en-US" altLang="zh-TW" sz="2000" dirty="0">
                  <a:latin typeface="Microsoft JhengHei" panose="020B0604030504040204" pitchFamily="34" charset="-120"/>
                  <a:ea typeface="Microsoft JhengHei" panose="020B0604030504040204" pitchFamily="34" charset="-120"/>
                </a:endParaRPr>
              </a:p>
              <a:p>
                <a:r>
                  <a:rPr lang="zh-TW" altLang="zh-TW" sz="2000" dirty="0">
                    <a:latin typeface="Microsoft JhengHei" panose="020B0604030504040204" pitchFamily="34" charset="-120"/>
                    <a:ea typeface="Microsoft JhengHei" panose="020B0604030504040204" pitchFamily="34" charset="-120"/>
                  </a:rPr>
                  <a:t>越風險趨避</a:t>
                </a:r>
                <a:r>
                  <a:rPr lang="en-US" altLang="zh-TW" sz="2000" dirty="0">
                    <a:latin typeface="Microsoft JhengHei" panose="020B0604030504040204" pitchFamily="34" charset="-120"/>
                    <a:ea typeface="Microsoft JhengHei" panose="020B0604030504040204" pitchFamily="34" charset="-120"/>
                  </a:rPr>
                  <a:t>(</a:t>
                </a:r>
                <a14:m>
                  <m:oMath xmlns:m="http://schemas.openxmlformats.org/officeDocument/2006/math">
                    <m:r>
                      <a:rPr lang="en-US" altLang="zh-TW" sz="2000" b="0" i="1" smtClean="0">
                        <a:latin typeface="Cambria Math" panose="02040503050406030204" pitchFamily="18" charset="0"/>
                      </a:rPr>
                      <m:t>𝛾</m:t>
                    </m:r>
                    <m:r>
                      <a:rPr lang="zh-TW" altLang="zh-TW" sz="2000" b="0" smtClean="0">
                        <a:latin typeface="Cambria Math" panose="02040503050406030204" pitchFamily="18" charset="0"/>
                      </a:rPr>
                      <m:t>越小</m:t>
                    </m:r>
                  </m:oMath>
                </a14:m>
                <a:r>
                  <a:rPr lang="en-US" altLang="zh-TW" sz="2000" dirty="0">
                    <a:latin typeface="Microsoft JhengHei" panose="020B0604030504040204" pitchFamily="34" charset="-120"/>
                    <a:ea typeface="Microsoft JhengHei" panose="020B0604030504040204" pitchFamily="34" charset="-120"/>
                  </a:rPr>
                  <a:t>)</a:t>
                </a:r>
                <a:r>
                  <a:rPr lang="zh-TW" altLang="zh-TW" sz="2000" dirty="0">
                    <a:latin typeface="Microsoft JhengHei" panose="020B0604030504040204" pitchFamily="34" charset="-120"/>
                    <a:ea typeface="Microsoft JhengHei" panose="020B0604030504040204" pitchFamily="34" charset="-120"/>
                  </a:rPr>
                  <a:t>的員工，其確定等值較小</a:t>
                </a:r>
                <a:r>
                  <a:rPr lang="zh-TW" altLang="en-US" sz="2000" dirty="0">
                    <a:latin typeface="Microsoft JhengHei" panose="020B0604030504040204" pitchFamily="34" charset="-120"/>
                    <a:ea typeface="Microsoft JhengHei" panose="020B0604030504040204" pitchFamily="34" charset="-120"/>
                  </a:rPr>
                  <a:t>，</a:t>
                </a:r>
                <a:r>
                  <a:rPr lang="zh-TW" altLang="zh-TW" sz="2000" dirty="0">
                    <a:latin typeface="Microsoft JhengHei" panose="020B0604030504040204" pitchFamily="34" charset="-120"/>
                    <a:ea typeface="Microsoft JhengHei" panose="020B0604030504040204" pitchFamily="34" charset="-120"/>
                  </a:rPr>
                  <a:t>邊際效用也低於風險較不趨避的員工 </a:t>
                </a:r>
                <a:endParaRPr lang="en-US" altLang="zh-TW" sz="2000" dirty="0">
                  <a:latin typeface="Microsoft JhengHei" panose="020B0604030504040204" pitchFamily="34" charset="-120"/>
                  <a:ea typeface="Microsoft JhengHei" panose="020B0604030504040204" pitchFamily="34" charset="-120"/>
                </a:endParaRPr>
              </a:p>
              <a:p>
                <a:r>
                  <a:rPr lang="zh-TW" altLang="zh-TW" sz="2000" dirty="0">
                    <a:latin typeface="Microsoft JhengHei" panose="020B0604030504040204" pitchFamily="34" charset="-120"/>
                    <a:ea typeface="Microsoft JhengHei" panose="020B0604030504040204" pitchFamily="34" charset="-120"/>
                  </a:rPr>
                  <a:t>員工課較少稅的</a:t>
                </a:r>
                <a:r>
                  <a:rPr lang="en-US" altLang="zh-TW" sz="2000" dirty="0">
                    <a:latin typeface="Microsoft JhengHei" panose="020B0604030504040204" pitchFamily="34" charset="-120"/>
                    <a:ea typeface="Microsoft JhengHei" panose="020B0604030504040204" pitchFamily="34" charset="-120"/>
                  </a:rPr>
                  <a:t>QSO</a:t>
                </a:r>
                <a:r>
                  <a:rPr lang="zh-TW" altLang="zh-TW" sz="2000" dirty="0">
                    <a:latin typeface="Microsoft JhengHei" panose="020B0604030504040204" pitchFamily="34" charset="-120"/>
                    <a:ea typeface="Microsoft JhengHei" panose="020B0604030504040204" pitchFamily="34" charset="-120"/>
                  </a:rPr>
                  <a:t>薪酬組合，</a:t>
                </a:r>
                <a:r>
                  <a:rPr lang="en-US" altLang="zh-TW" sz="2000" dirty="0">
                    <a:latin typeface="Microsoft JhengHei" panose="020B0604030504040204" pitchFamily="34" charset="-120"/>
                    <a:ea typeface="Microsoft JhengHei" panose="020B0604030504040204" pitchFamily="34" charset="-120"/>
                  </a:rPr>
                  <a:t>CE</a:t>
                </a:r>
                <a:r>
                  <a:rPr lang="zh-TW" altLang="zh-TW" sz="2000" dirty="0">
                    <a:latin typeface="Microsoft JhengHei" panose="020B0604030504040204" pitchFamily="34" charset="-120"/>
                    <a:ea typeface="Microsoft JhengHei" panose="020B0604030504040204" pitchFamily="34" charset="-120"/>
                  </a:rPr>
                  <a:t>都會高於</a:t>
                </a:r>
                <a:r>
                  <a:rPr lang="en-US" altLang="zh-TW" sz="2000" dirty="0">
                    <a:latin typeface="Microsoft JhengHei" panose="020B0604030504040204" pitchFamily="34" charset="-120"/>
                    <a:ea typeface="Microsoft JhengHei" panose="020B0604030504040204" pitchFamily="34" charset="-120"/>
                  </a:rPr>
                  <a:t>NQSO</a:t>
                </a:r>
                <a:r>
                  <a:rPr lang="zh-TW" altLang="zh-TW" sz="2000" dirty="0">
                    <a:latin typeface="Microsoft JhengHei" panose="020B0604030504040204" pitchFamily="34" charset="-120"/>
                    <a:ea typeface="Microsoft JhengHei" panose="020B0604030504040204" pitchFamily="34" charset="-120"/>
                  </a:rPr>
                  <a:t>組合。 </a:t>
                </a:r>
                <a:endParaRPr lang="zh-TW" altLang="en-US" sz="2000" dirty="0">
                  <a:latin typeface="Microsoft JhengHei" panose="020B0604030504040204" pitchFamily="34" charset="-120"/>
                  <a:ea typeface="Microsoft JhengHei" panose="020B0604030504040204" pitchFamily="34" charset="-120"/>
                </a:endParaRPr>
              </a:p>
            </p:txBody>
          </p:sp>
        </mc:Choice>
        <mc:Fallback xmlns="">
          <p:sp>
            <p:nvSpPr>
              <p:cNvPr id="4" name="內容版面配置區 3">
                <a:extLst>
                  <a:ext uri="{FF2B5EF4-FFF2-40B4-BE49-F238E27FC236}">
                    <a16:creationId xmlns:a16="http://schemas.microsoft.com/office/drawing/2014/main" id="{C8F02B2A-8AD5-B7C3-EDC6-813655504DC2}"/>
                  </a:ext>
                </a:extLst>
              </p:cNvPr>
              <p:cNvSpPr>
                <a:spLocks noGrp="1" noRot="1" noChangeAspect="1" noMove="1" noResize="1" noEditPoints="1" noAdjustHandles="1" noChangeArrowheads="1" noChangeShapeType="1" noTextEdit="1"/>
              </p:cNvSpPr>
              <p:nvPr>
                <p:ph idx="1"/>
              </p:nvPr>
            </p:nvSpPr>
            <p:spPr>
              <a:xfrm>
                <a:off x="838200" y="1222408"/>
                <a:ext cx="10515600" cy="4954555"/>
              </a:xfrm>
              <a:blipFill>
                <a:blip r:embed="rId2"/>
                <a:stretch>
                  <a:fillRect l="-603" t="-1279"/>
                </a:stretch>
              </a:blipFill>
            </p:spPr>
            <p:txBody>
              <a:bodyPr/>
              <a:lstStyle/>
              <a:p>
                <a:r>
                  <a:rPr lang="zh-TW" altLang="en-US">
                    <a:noFill/>
                  </a:rPr>
                  <a:t> </a:t>
                </a:r>
              </a:p>
            </p:txBody>
          </p:sp>
        </mc:Fallback>
      </mc:AlternateContent>
      <p:pic>
        <p:nvPicPr>
          <p:cNvPr id="5" name="圖片 4">
            <a:extLst>
              <a:ext uri="{FF2B5EF4-FFF2-40B4-BE49-F238E27FC236}">
                <a16:creationId xmlns:a16="http://schemas.microsoft.com/office/drawing/2014/main" id="{2C41900F-37FA-4A48-192A-D9FD4D97D36F}"/>
              </a:ext>
            </a:extLst>
          </p:cNvPr>
          <p:cNvPicPr>
            <a:picLocks noChangeAspect="1"/>
          </p:cNvPicPr>
          <p:nvPr/>
        </p:nvPicPr>
        <p:blipFill>
          <a:blip r:embed="rId3"/>
          <a:stretch>
            <a:fillRect/>
          </a:stretch>
        </p:blipFill>
        <p:spPr>
          <a:xfrm>
            <a:off x="2706686" y="2615197"/>
            <a:ext cx="6309992" cy="3561766"/>
          </a:xfrm>
          <a:prstGeom prst="rect">
            <a:avLst/>
          </a:prstGeom>
          <a:ln>
            <a:solidFill>
              <a:schemeClr val="tx1"/>
            </a:solidFill>
          </a:ln>
        </p:spPr>
      </p:pic>
    </p:spTree>
    <p:extLst>
      <p:ext uri="{BB962C8B-B14F-4D97-AF65-F5344CB8AC3E}">
        <p14:creationId xmlns:p14="http://schemas.microsoft.com/office/powerpoint/2010/main" val="28284381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lstStyle/>
          <a:p>
            <a:r>
              <a:rPr kumimoji="1" lang="zh-TW" altLang="en-US" dirty="0">
                <a:latin typeface="Microsoft JhengHei" panose="020B0604030504040204" pitchFamily="34" charset="-120"/>
                <a:ea typeface="Microsoft JhengHei" panose="020B0604030504040204" pitchFamily="34" charset="-120"/>
              </a:rPr>
              <a:t>員工自身財富</a:t>
            </a:r>
            <a:r>
              <a:rPr kumimoji="1" lang="en-US" altLang="zh-TW" dirty="0">
                <a:latin typeface="Microsoft JhengHei" panose="020B0604030504040204" pitchFamily="34" charset="-120"/>
                <a:ea typeface="Microsoft JhengHei" panose="020B0604030504040204" pitchFamily="34" charset="-120"/>
              </a:rPr>
              <a:t>/</a:t>
            </a:r>
            <a:r>
              <a:rPr kumimoji="1" lang="zh-TW" altLang="en-US" dirty="0">
                <a:latin typeface="Microsoft JhengHei" panose="020B0604030504040204" pitchFamily="34" charset="-120"/>
                <a:ea typeface="Microsoft JhengHei" panose="020B0604030504040204" pitchFamily="34" charset="-120"/>
              </a:rPr>
              <a:t>現金薪資上升</a:t>
            </a:r>
          </a:p>
        </p:txBody>
      </p:sp>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zh-TW" altLang="zh-TW" sz="2000" dirty="0"/>
              <a:t>我們認為當員工本身財富提升，或是固定薪資部分上升時，認股權履約報酬相對影響較小，員工更願意遞延履約，使</a:t>
            </a:r>
            <a:r>
              <a:rPr lang="en-US" altLang="zh-TW" sz="2000" dirty="0"/>
              <a:t>ESO</a:t>
            </a:r>
            <a:r>
              <a:rPr lang="zh-TW" altLang="zh-TW" sz="2000" dirty="0"/>
              <a:t>成本上升。 </a:t>
            </a:r>
            <a:endParaRPr lang="zh-TW" altLang="en-US" sz="2000" dirty="0">
              <a:latin typeface="Microsoft JhengHei" panose="020B0604030504040204" pitchFamily="34" charset="-120"/>
              <a:ea typeface="Microsoft JhengHei" panose="020B0604030504040204" pitchFamily="34" charset="-120"/>
            </a:endParaRPr>
          </a:p>
        </p:txBody>
      </p:sp>
      <p:pic>
        <p:nvPicPr>
          <p:cNvPr id="6" name="圖片 5">
            <a:extLst>
              <a:ext uri="{FF2B5EF4-FFF2-40B4-BE49-F238E27FC236}">
                <a16:creationId xmlns:a16="http://schemas.microsoft.com/office/drawing/2014/main" id="{622F9FDC-BCE7-085E-9569-D775161F29F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2554" y="2438897"/>
            <a:ext cx="4738394" cy="3474114"/>
          </a:xfrm>
          <a:prstGeom prst="rect">
            <a:avLst/>
          </a:prstGeom>
          <a:noFill/>
          <a:ln>
            <a:noFill/>
          </a:ln>
        </p:spPr>
      </p:pic>
      <p:pic>
        <p:nvPicPr>
          <p:cNvPr id="7" name="圖片 6">
            <a:extLst>
              <a:ext uri="{FF2B5EF4-FFF2-40B4-BE49-F238E27FC236}">
                <a16:creationId xmlns:a16="http://schemas.microsoft.com/office/drawing/2014/main" id="{9AE3B6AD-3824-0C0C-4CF4-7BA1E88943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18177" y="2438897"/>
            <a:ext cx="4738394" cy="3474114"/>
          </a:xfrm>
          <a:prstGeom prst="rect">
            <a:avLst/>
          </a:prstGeom>
          <a:noFill/>
          <a:ln>
            <a:noFill/>
          </a:ln>
        </p:spPr>
      </p:pic>
    </p:spTree>
    <p:extLst>
      <p:ext uri="{BB962C8B-B14F-4D97-AF65-F5344CB8AC3E}">
        <p14:creationId xmlns:p14="http://schemas.microsoft.com/office/powerpoint/2010/main" val="3883447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公司資產波動度上升</a:t>
            </a:r>
          </a:p>
        </p:txBody>
      </p:sp>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en-US" altLang="zh-TW" sz="2000" dirty="0">
                <a:latin typeface="Microsoft JhengHei" panose="020B0604030504040204" pitchFamily="34" charset="-120"/>
                <a:ea typeface="Microsoft JhengHei" panose="020B0604030504040204" pitchFamily="34" charset="-120"/>
              </a:rPr>
              <a:t>Jain and Subramanian(2004)</a:t>
            </a:r>
            <a:r>
              <a:rPr lang="zh-TW" altLang="zh-TW" sz="2000" dirty="0">
                <a:latin typeface="Microsoft JhengHei" panose="020B0604030504040204" pitchFamily="34" charset="-120"/>
                <a:ea typeface="Microsoft JhengHei" panose="020B0604030504040204" pitchFamily="34" charset="-120"/>
              </a:rPr>
              <a:t>、</a:t>
            </a:r>
            <a:r>
              <a:rPr lang="en-US" altLang="zh-TW" sz="2000" dirty="0">
                <a:latin typeface="Microsoft JhengHei" panose="020B0604030504040204" pitchFamily="34" charset="-120"/>
                <a:ea typeface="Microsoft JhengHei" panose="020B0604030504040204" pitchFamily="34" charset="-120"/>
              </a:rPr>
              <a:t>Carpenter et al.(2019)</a:t>
            </a:r>
            <a:r>
              <a:rPr lang="zh-TW" altLang="zh-TW" sz="2000" dirty="0">
                <a:latin typeface="Microsoft JhengHei" panose="020B0604030504040204" pitchFamily="34" charset="-120"/>
                <a:ea typeface="Microsoft JhengHei" panose="020B0604030504040204" pitchFamily="34" charset="-120"/>
              </a:rPr>
              <a:t>兩篇論文</a:t>
            </a:r>
            <a:r>
              <a:rPr lang="zh-TW" altLang="en-US" sz="2000" dirty="0">
                <a:latin typeface="Microsoft JhengHei" panose="020B0604030504040204" pitchFamily="34" charset="-120"/>
                <a:ea typeface="Microsoft JhengHei" panose="020B0604030504040204" pitchFamily="34" charset="-120"/>
              </a:rPr>
              <a:t>，</a:t>
            </a:r>
            <a:r>
              <a:rPr lang="zh-TW" altLang="zh-TW" sz="2000" dirty="0">
                <a:latin typeface="Microsoft JhengHei" panose="020B0604030504040204" pitchFamily="34" charset="-120"/>
                <a:ea typeface="Microsoft JhengHei" panose="020B0604030504040204" pitchFamily="34" charset="-120"/>
              </a:rPr>
              <a:t>以及原始會計認列採用</a:t>
            </a:r>
            <a:r>
              <a:rPr lang="en-US" altLang="zh-TW" sz="2000" dirty="0">
                <a:latin typeface="Microsoft JhengHei" panose="020B0604030504040204" pitchFamily="34" charset="-120"/>
                <a:ea typeface="Microsoft JhengHei" panose="020B0604030504040204" pitchFamily="34" charset="-120"/>
              </a:rPr>
              <a:t>BS</a:t>
            </a:r>
            <a:r>
              <a:rPr lang="zh-TW" altLang="zh-TW" sz="2000" dirty="0">
                <a:latin typeface="Microsoft JhengHei" panose="020B0604030504040204" pitchFamily="34" charset="-120"/>
                <a:ea typeface="Microsoft JhengHei" panose="020B0604030504040204" pitchFamily="34" charset="-120"/>
              </a:rPr>
              <a:t>估計</a:t>
            </a:r>
            <a:r>
              <a:rPr lang="en-US" altLang="zh-TW" sz="2000" dirty="0">
                <a:latin typeface="Microsoft JhengHei" panose="020B0604030504040204" pitchFamily="34" charset="-120"/>
                <a:ea typeface="Microsoft JhengHei" panose="020B0604030504040204" pitchFamily="34" charset="-120"/>
              </a:rPr>
              <a:t>ESO</a:t>
            </a:r>
            <a:r>
              <a:rPr lang="zh-TW" altLang="zh-TW" sz="2000" dirty="0">
                <a:latin typeface="Microsoft JhengHei" panose="020B0604030504040204" pitchFamily="34" charset="-120"/>
                <a:ea typeface="Microsoft JhengHei" panose="020B0604030504040204" pitchFamily="34" charset="-120"/>
              </a:rPr>
              <a:t>成本時，</a:t>
            </a:r>
            <a:r>
              <a:rPr lang="en-US" altLang="zh-TW" sz="2000" dirty="0">
                <a:latin typeface="Microsoft JhengHei" panose="020B0604030504040204" pitchFamily="34" charset="-120"/>
                <a:ea typeface="Microsoft JhengHei" panose="020B0604030504040204" pitchFamily="34" charset="-120"/>
              </a:rPr>
              <a:t>ESO</a:t>
            </a:r>
            <a:r>
              <a:rPr lang="zh-TW" altLang="zh-TW" sz="2000" dirty="0">
                <a:latin typeface="Microsoft JhengHei" panose="020B0604030504040204" pitchFamily="34" charset="-120"/>
                <a:ea typeface="Microsoft JhengHei" panose="020B0604030504040204" pitchFamily="34" charset="-120"/>
              </a:rPr>
              <a:t>成本都會隨著股價波動度上升而升，而在我們的模型也有相同的結果 </a:t>
            </a:r>
            <a:r>
              <a:rPr lang="zh-TW" altLang="en-US" sz="2000" dirty="0">
                <a:latin typeface="Microsoft JhengHei" panose="020B0604030504040204" pitchFamily="34" charset="-120"/>
                <a:ea typeface="Microsoft JhengHei" panose="020B0604030504040204" pitchFamily="34" charset="-120"/>
              </a:rPr>
              <a:t>。</a:t>
            </a:r>
            <a:endParaRPr lang="en-US" altLang="zh-TW" sz="2000" dirty="0">
              <a:latin typeface="Microsoft JhengHei" panose="020B0604030504040204" pitchFamily="34" charset="-120"/>
              <a:ea typeface="Microsoft JhengHei" panose="020B0604030504040204" pitchFamily="34" charset="-120"/>
            </a:endParaRPr>
          </a:p>
          <a:p>
            <a:r>
              <a:rPr lang="en-US" altLang="zh-TW" sz="2000" dirty="0">
                <a:latin typeface="Microsoft JhengHei" panose="020B0604030504040204" pitchFamily="34" charset="-120"/>
                <a:ea typeface="Microsoft JhengHei" panose="020B0604030504040204" pitchFamily="34" charset="-120"/>
              </a:rPr>
              <a:t>Leung and Sircar(2009)</a:t>
            </a:r>
            <a:r>
              <a:rPr lang="zh-TW" altLang="zh-TW" sz="2000" dirty="0">
                <a:latin typeface="Microsoft JhengHei" panose="020B0604030504040204" pitchFamily="34" charset="-120"/>
                <a:ea typeface="Microsoft JhengHei" panose="020B0604030504040204" pitchFamily="34" charset="-120"/>
              </a:rPr>
              <a:t>則是做出</a:t>
            </a:r>
            <a:r>
              <a:rPr lang="en-US" altLang="zh-TW" sz="2000" dirty="0">
                <a:latin typeface="Microsoft JhengHei" panose="020B0604030504040204" pitchFamily="34" charset="-120"/>
                <a:ea typeface="Microsoft JhengHei" panose="020B0604030504040204" pitchFamily="34" charset="-120"/>
              </a:rPr>
              <a:t>ESO</a:t>
            </a:r>
            <a:r>
              <a:rPr lang="zh-TW" altLang="zh-TW" sz="2000" dirty="0">
                <a:latin typeface="Microsoft JhengHei" panose="020B0604030504040204" pitchFamily="34" charset="-120"/>
                <a:ea typeface="Microsoft JhengHei" panose="020B0604030504040204" pitchFamily="34" charset="-120"/>
              </a:rPr>
              <a:t>成本隨波動度</a:t>
            </a:r>
            <a:r>
              <a:rPr lang="zh-TW" altLang="zh-TW" sz="2000" dirty="0">
                <a:solidFill>
                  <a:srgbClr val="FF0000"/>
                </a:solidFill>
                <a:latin typeface="Microsoft JhengHei" panose="020B0604030504040204" pitchFamily="34" charset="-120"/>
                <a:ea typeface="Microsoft JhengHei" panose="020B0604030504040204" pitchFamily="34" charset="-120"/>
              </a:rPr>
              <a:t>先增後減</a:t>
            </a:r>
            <a:r>
              <a:rPr lang="zh-TW" altLang="zh-TW" sz="2000" dirty="0">
                <a:latin typeface="Microsoft JhengHei" panose="020B0604030504040204" pitchFamily="34" charset="-120"/>
                <a:ea typeface="Microsoft JhengHei" panose="020B0604030504040204" pitchFamily="34" charset="-120"/>
              </a:rPr>
              <a:t>，其模型設定員工可把財富投資在無風險資產與市場指數上，公司波動度高過一定程度而報酬率不變的話，會導致投資市場指數的投資比重降低，因此履約邊界降低，</a:t>
            </a:r>
            <a:r>
              <a:rPr lang="en-US" altLang="zh-TW" sz="2000" dirty="0">
                <a:latin typeface="Microsoft JhengHei" panose="020B0604030504040204" pitchFamily="34" charset="-120"/>
                <a:ea typeface="Microsoft JhengHei" panose="020B0604030504040204" pitchFamily="34" charset="-120"/>
              </a:rPr>
              <a:t>ESO</a:t>
            </a:r>
            <a:r>
              <a:rPr lang="zh-TW" altLang="zh-TW" sz="2000" dirty="0">
                <a:latin typeface="Microsoft JhengHei" panose="020B0604030504040204" pitchFamily="34" charset="-120"/>
                <a:ea typeface="Microsoft JhengHei" panose="020B0604030504040204" pitchFamily="34" charset="-120"/>
              </a:rPr>
              <a:t>成本降低。</a:t>
            </a:r>
          </a:p>
          <a:p>
            <a:endParaRPr lang="zh-TW" altLang="en-US" sz="2000" dirty="0">
              <a:latin typeface="Microsoft JhengHei" panose="020B0604030504040204" pitchFamily="34" charset="-120"/>
              <a:ea typeface="Microsoft JhengHei" panose="020B0604030504040204" pitchFamily="34" charset="-120"/>
            </a:endParaRPr>
          </a:p>
        </p:txBody>
      </p:sp>
      <p:pic>
        <p:nvPicPr>
          <p:cNvPr id="8" name="圖片 7">
            <a:extLst>
              <a:ext uri="{FF2B5EF4-FFF2-40B4-BE49-F238E27FC236}">
                <a16:creationId xmlns:a16="http://schemas.microsoft.com/office/drawing/2014/main" id="{EF4C8C01-60F9-9D9C-02AF-ED5910C400B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81"/>
          <a:stretch/>
        </p:blipFill>
        <p:spPr bwMode="auto">
          <a:xfrm>
            <a:off x="1305063" y="3205578"/>
            <a:ext cx="4100314" cy="3154319"/>
          </a:xfrm>
          <a:prstGeom prst="rect">
            <a:avLst/>
          </a:prstGeom>
          <a:noFill/>
          <a:ln>
            <a:noFill/>
          </a:ln>
          <a:extLst>
            <a:ext uri="{53640926-AAD7-44D8-BBD7-CCE9431645EC}">
              <a14:shadowObscured xmlns:a14="http://schemas.microsoft.com/office/drawing/2010/main"/>
            </a:ext>
          </a:extLst>
        </p:spPr>
      </p:pic>
      <p:pic>
        <p:nvPicPr>
          <p:cNvPr id="9" name="圖片 8">
            <a:extLst>
              <a:ext uri="{FF2B5EF4-FFF2-40B4-BE49-F238E27FC236}">
                <a16:creationId xmlns:a16="http://schemas.microsoft.com/office/drawing/2014/main" id="{0CF2CEB1-7BEE-1E19-2F0F-5CECEEF4C40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1626" y="3178187"/>
            <a:ext cx="4077719" cy="3061679"/>
          </a:xfrm>
          <a:prstGeom prst="rect">
            <a:avLst/>
          </a:prstGeom>
          <a:noFill/>
          <a:ln>
            <a:noFill/>
          </a:ln>
        </p:spPr>
      </p:pic>
    </p:spTree>
    <p:extLst>
      <p:ext uri="{BB962C8B-B14F-4D97-AF65-F5344CB8AC3E}">
        <p14:creationId xmlns:p14="http://schemas.microsoft.com/office/powerpoint/2010/main" val="4120722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到期年限上升</a:t>
            </a:r>
          </a:p>
        </p:txBody>
      </p:sp>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en-US" altLang="zh-TW" sz="2000" dirty="0"/>
              <a:t>Jain and Subramanian(2004)</a:t>
            </a:r>
            <a:r>
              <a:rPr lang="zh-TW" altLang="en-US" sz="2000" dirty="0"/>
              <a:t>：</a:t>
            </a:r>
            <a:r>
              <a:rPr lang="zh-TW" altLang="zh-TW" sz="2000" dirty="0"/>
              <a:t>隨著</a:t>
            </a:r>
            <a:r>
              <a:rPr lang="en-US" altLang="zh-TW" sz="2000" dirty="0"/>
              <a:t>ESO</a:t>
            </a:r>
            <a:r>
              <a:rPr lang="zh-TW" altLang="zh-TW" sz="2000" dirty="0"/>
              <a:t>到期年限提升，員工履約時程拉長，使</a:t>
            </a:r>
            <a:r>
              <a:rPr lang="en-US" altLang="zh-TW" sz="2000" dirty="0"/>
              <a:t>ESO</a:t>
            </a:r>
            <a:r>
              <a:rPr lang="zh-TW" altLang="zh-TW" sz="2000" dirty="0"/>
              <a:t>成本提升。 </a:t>
            </a:r>
            <a:endParaRPr lang="zh-TW" altLang="en-US" sz="2000" dirty="0">
              <a:latin typeface="Microsoft JhengHei" panose="020B0604030504040204" pitchFamily="34" charset="-120"/>
              <a:ea typeface="Microsoft JhengHei" panose="020B0604030504040204" pitchFamily="34" charset="-120"/>
            </a:endParaRPr>
          </a:p>
        </p:txBody>
      </p:sp>
      <p:pic>
        <p:nvPicPr>
          <p:cNvPr id="6" name="圖片 5">
            <a:extLst>
              <a:ext uri="{FF2B5EF4-FFF2-40B4-BE49-F238E27FC236}">
                <a16:creationId xmlns:a16="http://schemas.microsoft.com/office/drawing/2014/main" id="{14EA3782-55CC-DC27-1973-05A0476F7F1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9316" y="2565444"/>
            <a:ext cx="4548236" cy="3408170"/>
          </a:xfrm>
          <a:prstGeom prst="rect">
            <a:avLst/>
          </a:prstGeom>
          <a:noFill/>
          <a:ln>
            <a:noFill/>
          </a:ln>
        </p:spPr>
      </p:pic>
      <p:pic>
        <p:nvPicPr>
          <p:cNvPr id="7" name="圖片 6">
            <a:extLst>
              <a:ext uri="{FF2B5EF4-FFF2-40B4-BE49-F238E27FC236}">
                <a16:creationId xmlns:a16="http://schemas.microsoft.com/office/drawing/2014/main" id="{1E8FDA04-9346-B6E5-80FD-7B3BD34FBF6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4448" y="2565444"/>
            <a:ext cx="4548236" cy="3408170"/>
          </a:xfrm>
          <a:prstGeom prst="rect">
            <a:avLst/>
          </a:prstGeom>
          <a:noFill/>
          <a:ln>
            <a:noFill/>
          </a:ln>
        </p:spPr>
      </p:pic>
    </p:spTree>
    <p:extLst>
      <p:ext uri="{BB962C8B-B14F-4D97-AF65-F5344CB8AC3E}">
        <p14:creationId xmlns:p14="http://schemas.microsoft.com/office/powerpoint/2010/main" val="1987044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現金股利下降</a:t>
            </a:r>
          </a:p>
        </p:txBody>
      </p:sp>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en-US" altLang="zh-TW" sz="2000" dirty="0">
                <a:latin typeface="Microsoft JhengHei" panose="020B0604030504040204" pitchFamily="34" charset="-120"/>
                <a:ea typeface="Microsoft JhengHei" panose="020B0604030504040204" pitchFamily="34" charset="-120"/>
              </a:rPr>
              <a:t>Carpenter et al. (2019)</a:t>
            </a:r>
            <a:r>
              <a:rPr lang="zh-TW" altLang="zh-TW" sz="2000" dirty="0">
                <a:latin typeface="Microsoft JhengHei" panose="020B0604030504040204" pitchFamily="34" charset="-120"/>
                <a:ea typeface="Microsoft JhengHei" panose="020B0604030504040204" pitchFamily="34" charset="-120"/>
              </a:rPr>
              <a:t>、</a:t>
            </a:r>
            <a:r>
              <a:rPr lang="en-US" altLang="zh-TW" sz="2000" dirty="0">
                <a:latin typeface="Microsoft JhengHei" panose="020B0604030504040204" pitchFamily="34" charset="-120"/>
                <a:ea typeface="Microsoft JhengHei" panose="020B0604030504040204" pitchFamily="34" charset="-120"/>
              </a:rPr>
              <a:t>Carpenter et al. (2010)</a:t>
            </a:r>
            <a:r>
              <a:rPr lang="zh-TW" altLang="zh-TW" sz="2000" dirty="0">
                <a:latin typeface="Microsoft JhengHei" panose="020B0604030504040204" pitchFamily="34" charset="-120"/>
                <a:ea typeface="Microsoft JhengHei" panose="020B0604030504040204" pitchFamily="34" charset="-120"/>
              </a:rPr>
              <a:t>、</a:t>
            </a:r>
            <a:r>
              <a:rPr lang="en-US" altLang="zh-TW" sz="2000" dirty="0">
                <a:latin typeface="Microsoft JhengHei" panose="020B0604030504040204" pitchFamily="34" charset="-120"/>
                <a:ea typeface="Microsoft JhengHei" panose="020B0604030504040204" pitchFamily="34" charset="-120"/>
              </a:rPr>
              <a:t>Leung and Sircar(2009)</a:t>
            </a:r>
            <a:r>
              <a:rPr lang="zh-TW" altLang="zh-TW" sz="2000" dirty="0">
                <a:latin typeface="Microsoft JhengHei" panose="020B0604030504040204" pitchFamily="34" charset="-120"/>
                <a:ea typeface="Microsoft JhengHei" panose="020B0604030504040204" pitchFamily="34" charset="-120"/>
              </a:rPr>
              <a:t> </a:t>
            </a:r>
            <a:r>
              <a:rPr lang="zh-TW" altLang="en-US" sz="2000" dirty="0">
                <a:latin typeface="Microsoft JhengHei" panose="020B0604030504040204" pitchFamily="34" charset="-120"/>
                <a:ea typeface="Microsoft JhengHei" panose="020B0604030504040204" pitchFamily="34" charset="-120"/>
              </a:rPr>
              <a:t>：</a:t>
            </a:r>
            <a:r>
              <a:rPr lang="zh-TW" altLang="zh-TW" sz="2000" dirty="0">
                <a:latin typeface="Microsoft JhengHei" panose="020B0604030504040204" pitchFamily="34" charset="-120"/>
                <a:ea typeface="Microsoft JhengHei" panose="020B0604030504040204" pitchFamily="34" charset="-120"/>
              </a:rPr>
              <a:t>股利率可視為報酬率的減項，股利率下降，代表報酬率上升，將使得</a:t>
            </a:r>
            <a:r>
              <a:rPr lang="en-US" altLang="zh-TW" sz="2000" dirty="0">
                <a:latin typeface="Microsoft JhengHei" panose="020B0604030504040204" pitchFamily="34" charset="-120"/>
                <a:ea typeface="Microsoft JhengHei" panose="020B0604030504040204" pitchFamily="34" charset="-120"/>
              </a:rPr>
              <a:t>ESO cost</a:t>
            </a:r>
            <a:r>
              <a:rPr lang="zh-TW" altLang="zh-TW" sz="2000" dirty="0">
                <a:latin typeface="Microsoft JhengHei" panose="020B0604030504040204" pitchFamily="34" charset="-120"/>
                <a:ea typeface="Microsoft JhengHei" panose="020B0604030504040204" pitchFamily="34" charset="-120"/>
              </a:rPr>
              <a:t>上升 </a:t>
            </a:r>
            <a:endParaRPr lang="zh-TW" altLang="en-US" sz="2000" dirty="0">
              <a:latin typeface="Microsoft JhengHei" panose="020B0604030504040204" pitchFamily="34" charset="-120"/>
              <a:ea typeface="Microsoft JhengHei" panose="020B0604030504040204" pitchFamily="34" charset="-120"/>
            </a:endParaRPr>
          </a:p>
        </p:txBody>
      </p:sp>
      <p:pic>
        <p:nvPicPr>
          <p:cNvPr id="8" name="圖片 7">
            <a:extLst>
              <a:ext uri="{FF2B5EF4-FFF2-40B4-BE49-F238E27FC236}">
                <a16:creationId xmlns:a16="http://schemas.microsoft.com/office/drawing/2014/main" id="{44CB808D-A81A-7B84-4CB0-9E72D72BB1A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8002" y="2600169"/>
            <a:ext cx="4351466" cy="3260723"/>
          </a:xfrm>
          <a:prstGeom prst="rect">
            <a:avLst/>
          </a:prstGeom>
          <a:noFill/>
          <a:ln>
            <a:noFill/>
          </a:ln>
        </p:spPr>
      </p:pic>
      <p:pic>
        <p:nvPicPr>
          <p:cNvPr id="9" name="圖片 8">
            <a:extLst>
              <a:ext uri="{FF2B5EF4-FFF2-40B4-BE49-F238E27FC236}">
                <a16:creationId xmlns:a16="http://schemas.microsoft.com/office/drawing/2014/main" id="{B0339DA5-AF13-394A-633E-C186B5A599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356" y="2600169"/>
            <a:ext cx="4351466" cy="3260723"/>
          </a:xfrm>
          <a:prstGeom prst="rect">
            <a:avLst/>
          </a:prstGeom>
          <a:noFill/>
          <a:ln>
            <a:noFill/>
          </a:ln>
        </p:spPr>
      </p:pic>
    </p:spTree>
    <p:extLst>
      <p:ext uri="{BB962C8B-B14F-4D97-AF65-F5344CB8AC3E}">
        <p14:creationId xmlns:p14="http://schemas.microsoft.com/office/powerpoint/2010/main" val="11346025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en-US" altLang="zh-TW" dirty="0">
                <a:latin typeface="Microsoft JhengHei" panose="020B0604030504040204" pitchFamily="34" charset="-120"/>
                <a:ea typeface="Microsoft JhengHei" panose="020B0604030504040204" pitchFamily="34" charset="-120"/>
              </a:rPr>
              <a:t>Degree of prob. weighting</a:t>
            </a:r>
            <a:r>
              <a:rPr kumimoji="1" lang="zh-TW" altLang="en-US" dirty="0">
                <a:latin typeface="Microsoft JhengHei" panose="020B0604030504040204" pitchFamily="34" charset="-120"/>
                <a:ea typeface="Microsoft JhengHei" panose="020B0604030504040204" pitchFamily="34" charset="-120"/>
              </a:rPr>
              <a:t>下降</a:t>
            </a:r>
          </a:p>
        </p:txBody>
      </p:sp>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en-US" altLang="zh-TW" sz="2000" dirty="0">
                <a:latin typeface="Microsoft JhengHei" panose="020B0604030504040204" pitchFamily="34" charset="-120"/>
                <a:ea typeface="Microsoft JhengHei" panose="020B0604030504040204" pitchFamily="34" charset="-120"/>
              </a:rPr>
              <a:t>Sun and </a:t>
            </a:r>
            <a:r>
              <a:rPr lang="en-US" altLang="zh-TW" sz="2000" dirty="0" err="1">
                <a:latin typeface="Microsoft JhengHei" panose="020B0604030504040204" pitchFamily="34" charset="-120"/>
                <a:ea typeface="Microsoft JhengHei" panose="020B0604030504040204" pitchFamily="34" charset="-120"/>
              </a:rPr>
              <a:t>Widdicks</a:t>
            </a:r>
            <a:r>
              <a:rPr lang="en-US" altLang="zh-TW" sz="2000" dirty="0">
                <a:latin typeface="Microsoft JhengHei" panose="020B0604030504040204" pitchFamily="34" charset="-120"/>
                <a:ea typeface="Microsoft JhengHei" panose="020B0604030504040204" pitchFamily="34" charset="-120"/>
              </a:rPr>
              <a:t>(2016)</a:t>
            </a:r>
            <a:r>
              <a:rPr lang="zh-TW" altLang="en-US" sz="2000" dirty="0">
                <a:latin typeface="Microsoft JhengHei" panose="020B0604030504040204" pitchFamily="34" charset="-120"/>
                <a:ea typeface="Microsoft JhengHei" panose="020B0604030504040204" pitchFamily="34" charset="-120"/>
              </a:rPr>
              <a:t>：</a:t>
            </a:r>
            <a:r>
              <a:rPr lang="en-US" altLang="zh-TW" sz="2000" dirty="0">
                <a:latin typeface="Microsoft JhengHei" panose="020B0604030504040204" pitchFamily="34" charset="-120"/>
                <a:ea typeface="Microsoft JhengHei" panose="020B0604030504040204" pitchFamily="34" charset="-120"/>
              </a:rPr>
              <a:t>Cumulative prospect</a:t>
            </a:r>
            <a:r>
              <a:rPr lang="zh-TW" altLang="zh-TW" sz="2000" dirty="0">
                <a:latin typeface="Microsoft JhengHei" panose="020B0604030504040204" pitchFamily="34" charset="-120"/>
                <a:ea typeface="Microsoft JhengHei" panose="020B0604030504040204" pitchFamily="34" charset="-120"/>
              </a:rPr>
              <a:t>模型下，員工會隨主觀機率誤差會影響履約方式，在其</a:t>
            </a:r>
            <a:r>
              <a:rPr lang="en-US" altLang="zh-TW" sz="2000" dirty="0">
                <a:latin typeface="Microsoft JhengHei" panose="020B0604030504040204" pitchFamily="34" charset="-120"/>
                <a:ea typeface="Microsoft JhengHei" panose="020B0604030504040204" pitchFamily="34" charset="-120"/>
              </a:rPr>
              <a:t>Table6</a:t>
            </a:r>
            <a:r>
              <a:rPr lang="zh-TW" altLang="zh-TW" sz="2000" dirty="0">
                <a:latin typeface="Microsoft JhengHei" panose="020B0604030504040204" pitchFamily="34" charset="-120"/>
                <a:ea typeface="Microsoft JhengHei" panose="020B0604030504040204" pitchFamily="34" charset="-120"/>
              </a:rPr>
              <a:t>也顯示</a:t>
            </a:r>
            <a:r>
              <a:rPr lang="en-US" altLang="zh-TW" sz="2000" dirty="0">
                <a:latin typeface="Microsoft JhengHei" panose="020B0604030504040204" pitchFamily="34" charset="-120"/>
                <a:ea typeface="Microsoft JhengHei" panose="020B0604030504040204" pitchFamily="34" charset="-120"/>
              </a:rPr>
              <a:t>Prospect model</a:t>
            </a:r>
            <a:r>
              <a:rPr lang="zh-TW" altLang="zh-TW" sz="2000" dirty="0">
                <a:latin typeface="Microsoft JhengHei" panose="020B0604030504040204" pitchFamily="34" charset="-120"/>
                <a:ea typeface="Microsoft JhengHei" panose="020B0604030504040204" pitchFamily="34" charset="-120"/>
              </a:rPr>
              <a:t>相對</a:t>
            </a:r>
            <a:r>
              <a:rPr lang="en-US" altLang="zh-TW" sz="2000" dirty="0">
                <a:latin typeface="Microsoft JhengHei" panose="020B0604030504040204" pitchFamily="34" charset="-120"/>
                <a:ea typeface="Microsoft JhengHei" panose="020B0604030504040204" pitchFamily="34" charset="-120"/>
              </a:rPr>
              <a:t>EU</a:t>
            </a:r>
            <a:r>
              <a:rPr lang="zh-TW" altLang="zh-TW" sz="2000" dirty="0">
                <a:latin typeface="Microsoft JhengHei" panose="020B0604030504040204" pitchFamily="34" charset="-120"/>
                <a:ea typeface="Microsoft JhengHei" panose="020B0604030504040204" pitchFamily="34" charset="-120"/>
              </a:rPr>
              <a:t>的履約時間之期望值都較高，員工較晚履約，</a:t>
            </a:r>
            <a:r>
              <a:rPr lang="en-US" altLang="zh-TW" sz="2000" dirty="0">
                <a:latin typeface="Microsoft JhengHei" panose="020B0604030504040204" pitchFamily="34" charset="-120"/>
                <a:ea typeface="Microsoft JhengHei" panose="020B0604030504040204" pitchFamily="34" charset="-120"/>
              </a:rPr>
              <a:t>ESO</a:t>
            </a:r>
            <a:r>
              <a:rPr lang="zh-TW" altLang="zh-TW" sz="2000" dirty="0">
                <a:latin typeface="Microsoft JhengHei" panose="020B0604030504040204" pitchFamily="34" charset="-120"/>
                <a:ea typeface="Microsoft JhengHei" panose="020B0604030504040204" pitchFamily="34" charset="-120"/>
              </a:rPr>
              <a:t>成本也會因此上升，而</a:t>
            </a:r>
            <a:r>
              <a:rPr lang="en-US" altLang="zh-TW" sz="2000" dirty="0">
                <a:latin typeface="Microsoft JhengHei" panose="020B0604030504040204" pitchFamily="34" charset="-120"/>
                <a:ea typeface="Microsoft JhengHei" panose="020B0604030504040204" pitchFamily="34" charset="-120"/>
              </a:rPr>
              <a:t>delta=1</a:t>
            </a:r>
            <a:r>
              <a:rPr lang="zh-TW" altLang="zh-TW" sz="2000" dirty="0">
                <a:latin typeface="Microsoft JhengHei" panose="020B0604030504040204" pitchFamily="34" charset="-120"/>
                <a:ea typeface="Microsoft JhengHei" panose="020B0604030504040204" pitchFamily="34" charset="-120"/>
              </a:rPr>
              <a:t>即</a:t>
            </a:r>
            <a:r>
              <a:rPr lang="en-US" altLang="zh-TW" sz="2000" dirty="0">
                <a:latin typeface="Microsoft JhengHei" panose="020B0604030504040204" pitchFamily="34" charset="-120"/>
                <a:ea typeface="Microsoft JhengHei" panose="020B0604030504040204" pitchFamily="34" charset="-120"/>
              </a:rPr>
              <a:t>EU model</a:t>
            </a:r>
            <a:r>
              <a:rPr lang="zh-TW" altLang="zh-TW" sz="2000" dirty="0">
                <a:latin typeface="Microsoft JhengHei" panose="020B0604030504040204" pitchFamily="34" charset="-120"/>
                <a:ea typeface="Microsoft JhengHei" panose="020B0604030504040204" pitchFamily="34" charset="-120"/>
              </a:rPr>
              <a:t>設定。</a:t>
            </a:r>
          </a:p>
          <a:p>
            <a:endParaRPr lang="zh-TW" altLang="en-US" sz="2000" dirty="0">
              <a:latin typeface="Microsoft JhengHei" panose="020B0604030504040204" pitchFamily="34" charset="-120"/>
              <a:ea typeface="Microsoft JhengHei" panose="020B0604030504040204" pitchFamily="34" charset="-120"/>
            </a:endParaRPr>
          </a:p>
        </p:txBody>
      </p:sp>
      <p:pic>
        <p:nvPicPr>
          <p:cNvPr id="6" name="圖片 5">
            <a:extLst>
              <a:ext uri="{FF2B5EF4-FFF2-40B4-BE49-F238E27FC236}">
                <a16:creationId xmlns:a16="http://schemas.microsoft.com/office/drawing/2014/main" id="{1328323C-20D4-9E7B-848D-E79AE66172C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8553" y="2559753"/>
            <a:ext cx="4444064" cy="3330110"/>
          </a:xfrm>
          <a:prstGeom prst="rect">
            <a:avLst/>
          </a:prstGeom>
          <a:noFill/>
          <a:ln>
            <a:noFill/>
          </a:ln>
        </p:spPr>
      </p:pic>
      <p:pic>
        <p:nvPicPr>
          <p:cNvPr id="7" name="圖片 6">
            <a:extLst>
              <a:ext uri="{FF2B5EF4-FFF2-40B4-BE49-F238E27FC236}">
                <a16:creationId xmlns:a16="http://schemas.microsoft.com/office/drawing/2014/main" id="{5D4341AC-A9A0-6113-9DA7-ECF0285C0FD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356" y="2559753"/>
            <a:ext cx="4444064" cy="3330110"/>
          </a:xfrm>
          <a:prstGeom prst="rect">
            <a:avLst/>
          </a:prstGeom>
          <a:noFill/>
          <a:ln>
            <a:noFill/>
          </a:ln>
        </p:spPr>
      </p:pic>
    </p:spTree>
    <p:extLst>
      <p:ext uri="{BB962C8B-B14F-4D97-AF65-F5344CB8AC3E}">
        <p14:creationId xmlns:p14="http://schemas.microsoft.com/office/powerpoint/2010/main" val="39180873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部分履約與履約邊界的驗證</a:t>
            </a:r>
          </a:p>
        </p:txBody>
      </p:sp>
      <mc:AlternateContent xmlns:mc="http://schemas.openxmlformats.org/markup-compatibility/2006" xmlns:a14="http://schemas.microsoft.com/office/drawing/2010/main">
        <mc:Choice Requires="a14">
          <p:sp>
            <p:nvSpPr>
              <p:cNvPr id="4" name="內容版面配置區 3">
                <a:extLst>
                  <a:ext uri="{FF2B5EF4-FFF2-40B4-BE49-F238E27FC236}">
                    <a16:creationId xmlns:a16="http://schemas.microsoft.com/office/drawing/2014/main" id="{C8F02B2A-8AD5-B7C3-EDC6-813655504DC2}"/>
                  </a:ext>
                </a:extLst>
              </p:cNvPr>
              <p:cNvSpPr>
                <a:spLocks noGrp="1"/>
              </p:cNvSpPr>
              <p:nvPr>
                <p:ph idx="1"/>
              </p:nvPr>
            </p:nvSpPr>
            <p:spPr>
              <a:xfrm>
                <a:off x="838200" y="1222408"/>
                <a:ext cx="10515600" cy="4954555"/>
              </a:xfrm>
            </p:spPr>
            <p:txBody>
              <a:bodyPr>
                <a:normAutofit/>
              </a:bodyPr>
              <a:lstStyle/>
              <a:p>
                <a:r>
                  <a:rPr lang="zh-TW" altLang="en-US" sz="1800" dirty="0">
                    <a:latin typeface="Microsoft JhengHei" panose="020B0604030504040204" pitchFamily="34" charset="-120"/>
                    <a:ea typeface="Microsoft JhengHei" panose="020B0604030504040204" pitchFamily="34" charset="-120"/>
                  </a:rPr>
                  <a:t>觀察不同「已履 約比例」狀態下員工的最適履約比例</a:t>
                </a:r>
                <a14:m>
                  <m:oMath xmlns:m="http://schemas.openxmlformats.org/officeDocument/2006/math">
                    <m:sSub>
                      <m:sSubPr>
                        <m:ctrlPr>
                          <a:rPr lang="en-US" altLang="zh-TW" sz="1800" b="0" i="1" smtClean="0">
                            <a:latin typeface="Cambria Math" panose="02040503050406030204" pitchFamily="18" charset="0"/>
                          </a:rPr>
                        </m:ctrlPr>
                      </m:sSubPr>
                      <m:e>
                        <m:r>
                          <a:rPr lang="en-US" altLang="zh-TW" sz="1800" b="0" i="1" smtClean="0">
                            <a:latin typeface="Cambria Math" panose="02040503050406030204" pitchFamily="18" charset="0"/>
                          </a:rPr>
                          <m:t>𝛼</m:t>
                        </m:r>
                      </m:e>
                      <m:sub>
                        <m:sSub>
                          <m:sSubPr>
                            <m:ctrlPr>
                              <a:rPr lang="en-US" altLang="zh-TW" sz="1800" b="0" i="1" smtClean="0">
                                <a:latin typeface="Cambria Math" panose="02040503050406030204" pitchFamily="18" charset="0"/>
                              </a:rPr>
                            </m:ctrlPr>
                          </m:sSubPr>
                          <m:e>
                            <m:r>
                              <a:rPr lang="en-US" altLang="zh-TW" sz="1800" b="0" i="1" smtClean="0">
                                <a:latin typeface="Cambria Math" panose="02040503050406030204" pitchFamily="18" charset="0"/>
                              </a:rPr>
                              <m:t>𝑉</m:t>
                            </m:r>
                          </m:e>
                          <m:sub>
                            <m:sSup>
                              <m:sSupPr>
                                <m:ctrlPr>
                                  <a:rPr lang="en-US" altLang="zh-TW" sz="1800" b="0" i="1" smtClean="0">
                                    <a:latin typeface="Cambria Math" panose="02040503050406030204" pitchFamily="18" charset="0"/>
                                  </a:rPr>
                                </m:ctrlPr>
                              </m:sSupPr>
                              <m:e>
                                <m:r>
                                  <a:rPr lang="en-US" altLang="zh-TW" sz="1800" b="0" i="1" smtClean="0">
                                    <a:latin typeface="Cambria Math" panose="02040503050406030204" pitchFamily="18" charset="0"/>
                                  </a:rPr>
                                  <m:t>𝑡</m:t>
                                </m:r>
                              </m:e>
                              <m:sup>
                                <m:r>
                                  <a:rPr lang="en-US" altLang="zh-TW" sz="1800" b="0" i="1" smtClean="0">
                                    <a:latin typeface="Cambria Math" panose="02040503050406030204" pitchFamily="18" charset="0"/>
                                  </a:rPr>
                                  <m:t>−</m:t>
                                </m:r>
                              </m:sup>
                            </m:sSup>
                          </m:sub>
                        </m:sSub>
                      </m:sub>
                    </m:sSub>
                  </m:oMath>
                </a14:m>
                <a:r>
                  <a:rPr lang="zh-TW" altLang="en-US" sz="1800" dirty="0">
                    <a:latin typeface="Microsoft JhengHei" panose="020B0604030504040204" pitchFamily="34" charset="-120"/>
                    <a:ea typeface="Microsoft JhengHei" panose="020B0604030504040204" pitchFamily="34" charset="-120"/>
                  </a:rPr>
                  <a:t>作圖 </a:t>
                </a:r>
                <a:endParaRPr lang="en-US" altLang="zh-TW" sz="1800" dirty="0">
                  <a:latin typeface="Microsoft JhengHei" panose="020B0604030504040204" pitchFamily="34" charset="-120"/>
                  <a:ea typeface="Microsoft JhengHei" panose="020B0604030504040204" pitchFamily="34" charset="-120"/>
                </a:endParaRPr>
              </a:p>
              <a:p>
                <a:r>
                  <a:rPr lang="zh-TW" altLang="en-US" sz="1800" dirty="0">
                    <a:latin typeface="Microsoft JhengHei" panose="020B0604030504040204" pitchFamily="34" charset="-120"/>
                    <a:ea typeface="Microsoft JhengHei" panose="020B0604030504040204" pitchFamily="34" charset="-120"/>
                  </a:rPr>
                  <a:t>藍色部分由於閉鎖期限制，皆為 </a:t>
                </a:r>
                <a:r>
                  <a:rPr lang="en-US" altLang="zh-TW" sz="1800" dirty="0">
                    <a:latin typeface="Microsoft JhengHei" panose="020B0604030504040204" pitchFamily="34" charset="-120"/>
                    <a:ea typeface="Microsoft JhengHei" panose="020B0604030504040204" pitchFamily="34" charset="-120"/>
                  </a:rPr>
                  <a:t>0</a:t>
                </a:r>
              </a:p>
              <a:p>
                <a:r>
                  <a:rPr lang="zh-TW" altLang="en-US" sz="1800" dirty="0">
                    <a:latin typeface="Microsoft JhengHei" panose="020B0604030504040204" pitchFamily="34" charset="-120"/>
                    <a:ea typeface="Microsoft JhengHei" panose="020B0604030504040204" pitchFamily="34" charset="-120"/>
                  </a:rPr>
                  <a:t>期初價平買權</a:t>
                </a:r>
                <a:endParaRPr lang="en-US" altLang="zh-TW" sz="1800" dirty="0">
                  <a:latin typeface="Microsoft JhengHei" panose="020B0604030504040204" pitchFamily="34" charset="-120"/>
                  <a:ea typeface="Microsoft JhengHei" panose="020B0604030504040204" pitchFamily="34" charset="-120"/>
                </a:endParaRPr>
              </a:p>
              <a:p>
                <a:r>
                  <a:rPr lang="zh-TW" altLang="zh-TW" sz="1800" dirty="0">
                    <a:latin typeface="Microsoft JhengHei" panose="020B0604030504040204" pitchFamily="34" charset="-120"/>
                    <a:ea typeface="Microsoft JhengHei" panose="020B0604030504040204" pitchFamily="34" charset="-120"/>
                  </a:rPr>
                  <a:t>過了</a:t>
                </a:r>
                <a14:m>
                  <m:oMath xmlns:m="http://schemas.openxmlformats.org/officeDocument/2006/math">
                    <m:sSub>
                      <m:sSubPr>
                        <m:ctrlPr>
                          <a:rPr lang="zh-TW" altLang="zh-TW" sz="1800" i="1">
                            <a:latin typeface="Cambria Math" panose="02040503050406030204" pitchFamily="18" charset="0"/>
                          </a:rPr>
                        </m:ctrlPr>
                      </m:sSubPr>
                      <m:e>
                        <m:r>
                          <m:rPr>
                            <m:sty m:val="p"/>
                          </m:rPr>
                          <a:rPr lang="en-US" altLang="zh-TW" sz="1800">
                            <a:latin typeface="Cambria Math" panose="02040503050406030204" pitchFamily="18" charset="0"/>
                          </a:rPr>
                          <m:t>t</m:t>
                        </m:r>
                      </m:e>
                      <m:sub>
                        <m:r>
                          <m:rPr>
                            <m:sty m:val="p"/>
                          </m:rPr>
                          <a:rPr lang="en-US" altLang="zh-TW" sz="1800">
                            <a:latin typeface="Cambria Math" panose="02040503050406030204" pitchFamily="18" charset="0"/>
                          </a:rPr>
                          <m:t>vest</m:t>
                        </m:r>
                      </m:sub>
                    </m:sSub>
                  </m:oMath>
                </a14:m>
                <a:r>
                  <a:rPr lang="zh-TW" altLang="zh-TW" sz="1800" dirty="0">
                    <a:latin typeface="Microsoft JhengHei" panose="020B0604030504040204" pitchFamily="34" charset="-120"/>
                    <a:ea typeface="Microsoft JhengHei" panose="020B0604030504040204" pitchFamily="34" charset="-120"/>
                  </a:rPr>
                  <a:t>之後，高於履約價的資產點，最適履約介於</a:t>
                </a:r>
                <a:r>
                  <a:rPr lang="en-US" altLang="zh-TW" sz="1800" dirty="0">
                    <a:latin typeface="Microsoft JhengHei" panose="020B0604030504040204" pitchFamily="34" charset="-120"/>
                    <a:ea typeface="Microsoft JhengHei" panose="020B0604030504040204" pitchFamily="34" charset="-120"/>
                  </a:rPr>
                  <a:t>0.1</a:t>
                </a:r>
                <a:r>
                  <a:rPr lang="zh-TW" altLang="zh-TW" sz="1800" dirty="0">
                    <a:latin typeface="Microsoft JhengHei" panose="020B0604030504040204" pitchFamily="34" charset="-120"/>
                    <a:ea typeface="Microsoft JhengHei" panose="020B0604030504040204" pitchFamily="34" charset="-120"/>
                  </a:rPr>
                  <a:t>到</a:t>
                </a:r>
                <a:r>
                  <a:rPr lang="en-US" altLang="zh-TW" sz="1800" dirty="0">
                    <a:latin typeface="Microsoft JhengHei" panose="020B0604030504040204" pitchFamily="34" charset="-120"/>
                    <a:ea typeface="Microsoft JhengHei" panose="020B0604030504040204" pitchFamily="34" charset="-120"/>
                  </a:rPr>
                  <a:t>0.5</a:t>
                </a:r>
                <a:r>
                  <a:rPr lang="zh-TW" altLang="zh-TW" sz="1800" dirty="0">
                    <a:latin typeface="Microsoft JhengHei" panose="020B0604030504040204" pitchFamily="34" charset="-120"/>
                    <a:ea typeface="Microsoft JhengHei" panose="020B0604030504040204" pitchFamily="34" charset="-120"/>
                  </a:rPr>
                  <a:t>之間，說明員工部分履約行為下確實會產生最大的效用</a:t>
                </a:r>
                <a:endParaRPr lang="zh-TW" altLang="en-US" sz="1800" dirty="0">
                  <a:latin typeface="Microsoft JhengHei" panose="020B0604030504040204" pitchFamily="34" charset="-120"/>
                  <a:ea typeface="Microsoft JhengHei" panose="020B0604030504040204" pitchFamily="34" charset="-120"/>
                </a:endParaRPr>
              </a:p>
              <a:p>
                <a:endParaRPr lang="zh-TW" altLang="en-US" sz="2000" dirty="0">
                  <a:latin typeface="Microsoft JhengHei" panose="020B0604030504040204" pitchFamily="34" charset="-120"/>
                  <a:ea typeface="Microsoft JhengHei" panose="020B0604030504040204" pitchFamily="34" charset="-120"/>
                </a:endParaRPr>
              </a:p>
            </p:txBody>
          </p:sp>
        </mc:Choice>
        <mc:Fallback xmlns="">
          <p:sp>
            <p:nvSpPr>
              <p:cNvPr id="4" name="內容版面配置區 3">
                <a:extLst>
                  <a:ext uri="{FF2B5EF4-FFF2-40B4-BE49-F238E27FC236}">
                    <a16:creationId xmlns:a16="http://schemas.microsoft.com/office/drawing/2014/main" id="{C8F02B2A-8AD5-B7C3-EDC6-813655504DC2}"/>
                  </a:ext>
                </a:extLst>
              </p:cNvPr>
              <p:cNvSpPr>
                <a:spLocks noGrp="1" noRot="1" noChangeAspect="1" noMove="1" noResize="1" noEditPoints="1" noAdjustHandles="1" noChangeArrowheads="1" noChangeShapeType="1" noTextEdit="1"/>
              </p:cNvSpPr>
              <p:nvPr>
                <p:ph idx="1"/>
              </p:nvPr>
            </p:nvSpPr>
            <p:spPr>
              <a:xfrm>
                <a:off x="838200" y="1222408"/>
                <a:ext cx="10515600" cy="4954555"/>
              </a:xfrm>
              <a:blipFill>
                <a:blip r:embed="rId2"/>
                <a:stretch>
                  <a:fillRect l="-483" t="-1023"/>
                </a:stretch>
              </a:blipFill>
            </p:spPr>
            <p:txBody>
              <a:bodyPr/>
              <a:lstStyle/>
              <a:p>
                <a:r>
                  <a:rPr lang="zh-TW" altLang="en-US">
                    <a:noFill/>
                  </a:rPr>
                  <a:t> </a:t>
                </a:r>
              </a:p>
            </p:txBody>
          </p:sp>
        </mc:Fallback>
      </mc:AlternateContent>
      <p:pic>
        <p:nvPicPr>
          <p:cNvPr id="8" name="圖片 7">
            <a:extLst>
              <a:ext uri="{FF2B5EF4-FFF2-40B4-BE49-F238E27FC236}">
                <a16:creationId xmlns:a16="http://schemas.microsoft.com/office/drawing/2014/main" id="{DE968E3B-3A3B-BD5A-4FA9-A0D1D4303D86}"/>
              </a:ext>
            </a:extLst>
          </p:cNvPr>
          <p:cNvPicPr>
            <a:picLocks noChangeAspect="1"/>
          </p:cNvPicPr>
          <p:nvPr/>
        </p:nvPicPr>
        <p:blipFill>
          <a:blip r:embed="rId3"/>
          <a:stretch>
            <a:fillRect/>
          </a:stretch>
        </p:blipFill>
        <p:spPr>
          <a:xfrm>
            <a:off x="2705014" y="3109836"/>
            <a:ext cx="7163339" cy="3067127"/>
          </a:xfrm>
          <a:prstGeom prst="rect">
            <a:avLst/>
          </a:prstGeom>
          <a:ln>
            <a:solidFill>
              <a:schemeClr val="tx1"/>
            </a:solidFill>
          </a:ln>
        </p:spPr>
      </p:pic>
    </p:spTree>
    <p:extLst>
      <p:ext uri="{BB962C8B-B14F-4D97-AF65-F5344CB8AC3E}">
        <p14:creationId xmlns:p14="http://schemas.microsoft.com/office/powerpoint/2010/main" val="3461602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部分履約與履約邊界的驗證</a:t>
            </a:r>
          </a:p>
        </p:txBody>
      </p:sp>
      <p:pic>
        <p:nvPicPr>
          <p:cNvPr id="5" name="內容版面配置區 4">
            <a:extLst>
              <a:ext uri="{FF2B5EF4-FFF2-40B4-BE49-F238E27FC236}">
                <a16:creationId xmlns:a16="http://schemas.microsoft.com/office/drawing/2014/main" id="{8E888F0F-3313-A6FD-72FF-C9C88373CBF6}"/>
              </a:ext>
            </a:extLst>
          </p:cNvPr>
          <p:cNvPicPr>
            <a:picLocks noGrp="1" noChangeAspect="1"/>
          </p:cNvPicPr>
          <p:nvPr>
            <p:ph idx="1"/>
          </p:nvPr>
        </p:nvPicPr>
        <p:blipFill>
          <a:blip r:embed="rId2"/>
          <a:stretch>
            <a:fillRect/>
          </a:stretch>
        </p:blipFill>
        <p:spPr>
          <a:xfrm>
            <a:off x="1619440" y="3472900"/>
            <a:ext cx="3917117" cy="2815428"/>
          </a:xfrm>
          <a:prstGeom prst="rect">
            <a:avLst/>
          </a:prstGeom>
          <a:ln>
            <a:solidFill>
              <a:schemeClr val="tx1"/>
            </a:solidFill>
          </a:ln>
        </p:spPr>
      </p:pic>
      <p:pic>
        <p:nvPicPr>
          <p:cNvPr id="6" name="圖片 5">
            <a:extLst>
              <a:ext uri="{FF2B5EF4-FFF2-40B4-BE49-F238E27FC236}">
                <a16:creationId xmlns:a16="http://schemas.microsoft.com/office/drawing/2014/main" id="{8E644520-853C-5577-437E-F85A1DD0C95F}"/>
              </a:ext>
            </a:extLst>
          </p:cNvPr>
          <p:cNvPicPr>
            <a:picLocks noChangeAspect="1"/>
          </p:cNvPicPr>
          <p:nvPr/>
        </p:nvPicPr>
        <p:blipFill>
          <a:blip r:embed="rId3"/>
          <a:stretch>
            <a:fillRect/>
          </a:stretch>
        </p:blipFill>
        <p:spPr>
          <a:xfrm>
            <a:off x="6817488" y="3429000"/>
            <a:ext cx="4062989" cy="2931717"/>
          </a:xfrm>
          <a:prstGeom prst="rect">
            <a:avLst/>
          </a:prstGeom>
          <a:ln>
            <a:solidFill>
              <a:schemeClr val="tx1"/>
            </a:solidFill>
          </a:ln>
        </p:spPr>
      </p:pic>
      <p:sp>
        <p:nvSpPr>
          <p:cNvPr id="3" name="文字方塊 2">
            <a:extLst>
              <a:ext uri="{FF2B5EF4-FFF2-40B4-BE49-F238E27FC236}">
                <a16:creationId xmlns:a16="http://schemas.microsoft.com/office/drawing/2014/main" id="{EA0BC689-B741-3E39-45A7-7AA3BBE1F18A}"/>
              </a:ext>
            </a:extLst>
          </p:cNvPr>
          <p:cNvSpPr txBox="1"/>
          <p:nvPr/>
        </p:nvSpPr>
        <p:spPr>
          <a:xfrm>
            <a:off x="960699" y="1493134"/>
            <a:ext cx="10393101" cy="1477328"/>
          </a:xfrm>
          <a:prstGeom prst="rect">
            <a:avLst/>
          </a:prstGeom>
          <a:noFill/>
        </p:spPr>
        <p:txBody>
          <a:bodyPr wrap="square" rtlCol="0">
            <a:spAutoFit/>
          </a:bodyPr>
          <a:lstStyle/>
          <a:p>
            <a:pPr marL="285750" indent="-285750">
              <a:buFont typeface="Arial" panose="020B0604020202020204" pitchFamily="34" charset="0"/>
              <a:buChar char="•"/>
            </a:pPr>
            <a:r>
              <a:rPr lang="en-US" altLang="zh-TW" dirty="0" err="1">
                <a:latin typeface="Microsoft JhengHei" panose="020B0604030504040204" pitchFamily="34" charset="-120"/>
                <a:ea typeface="Microsoft JhengHei" panose="020B0604030504040204" pitchFamily="34" charset="-120"/>
              </a:rPr>
              <a:t>Grasselli</a:t>
            </a:r>
            <a:r>
              <a:rPr lang="en-US" altLang="zh-TW" dirty="0">
                <a:latin typeface="Microsoft JhengHei" panose="020B0604030504040204" pitchFamily="34" charset="-120"/>
                <a:ea typeface="Microsoft JhengHei" panose="020B0604030504040204" pitchFamily="34" charset="-120"/>
              </a:rPr>
              <a:t> and Henderson(2009)</a:t>
            </a:r>
            <a:r>
              <a:rPr lang="zh-TW" altLang="zh-TW" dirty="0">
                <a:latin typeface="Microsoft JhengHei" panose="020B0604030504040204" pitchFamily="34" charset="-120"/>
                <a:ea typeface="Microsoft JhengHei" panose="020B0604030504040204" pitchFamily="34" charset="-120"/>
              </a:rPr>
              <a:t>：</a:t>
            </a:r>
            <a:r>
              <a:rPr lang="zh-TW" altLang="zh-TW" dirty="0">
                <a:solidFill>
                  <a:srgbClr val="FF0000"/>
                </a:solidFill>
                <a:latin typeface="Microsoft JhengHei" panose="020B0604030504040204" pitchFamily="34" charset="-120"/>
                <a:ea typeface="Microsoft JhengHei" panose="020B0604030504040204" pitchFamily="34" charset="-120"/>
              </a:rPr>
              <a:t>履約邊界隨著剩餘未履約張數增加而遞減</a:t>
            </a:r>
            <a:r>
              <a:rPr lang="zh-TW" altLang="zh-TW" dirty="0">
                <a:latin typeface="Microsoft JhengHei" panose="020B0604030504040204" pitchFamily="34" charset="-120"/>
                <a:ea typeface="Microsoft JhengHei" panose="020B0604030504040204" pitchFamily="34" charset="-120"/>
              </a:rPr>
              <a:t>。 </a:t>
            </a:r>
            <a:endParaRPr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lang="zh-TW" altLang="zh-TW" dirty="0">
                <a:latin typeface="Microsoft JhengHei" panose="020B0604030504040204" pitchFamily="34" charset="-120"/>
                <a:ea typeface="Microsoft JhengHei" panose="020B0604030504040204" pitchFamily="34" charset="-120"/>
              </a:rPr>
              <a:t>我們的樹狀模型中</a:t>
            </a:r>
            <a:r>
              <a:rPr lang="zh-TW" altLang="en-US" dirty="0">
                <a:latin typeface="Microsoft JhengHei" panose="020B0604030504040204" pitchFamily="34" charset="-120"/>
                <a:ea typeface="Microsoft JhengHei" panose="020B0604030504040204" pitchFamily="34" charset="-120"/>
              </a:rPr>
              <a:t>：有相同</a:t>
            </a:r>
            <a:r>
              <a:rPr lang="zh-TW" altLang="zh-TW" dirty="0">
                <a:latin typeface="Microsoft JhengHei" panose="020B0604030504040204" pitchFamily="34" charset="-120"/>
                <a:ea typeface="Microsoft JhengHei" panose="020B0604030504040204" pitchFamily="34" charset="-120"/>
              </a:rPr>
              <a:t>結果</a:t>
            </a:r>
            <a:r>
              <a:rPr lang="zh-TW" altLang="en-US" dirty="0">
                <a:latin typeface="Microsoft JhengHei" panose="020B0604030504040204" pitchFamily="34" charset="-120"/>
                <a:ea typeface="Microsoft JhengHei" panose="020B0604030504040204" pitchFamily="34" charset="-120"/>
              </a:rPr>
              <a:t>（</a:t>
            </a:r>
            <a:r>
              <a:rPr lang="zh-TW" altLang="zh-TW" dirty="0">
                <a:latin typeface="Microsoft JhengHei" panose="020B0604030504040204" pitchFamily="34" charset="-120"/>
                <a:ea typeface="Microsoft JhengHei" panose="020B0604030504040204" pitchFamily="34" charset="-120"/>
              </a:rPr>
              <a:t>未履約張數增加→履約</a:t>
            </a:r>
            <a:r>
              <a:rPr lang="en-US" altLang="zh-TW" dirty="0">
                <a:latin typeface="Microsoft JhengHei" panose="020B0604030504040204" pitchFamily="34" charset="-120"/>
                <a:ea typeface="Microsoft JhengHei" panose="020B0604030504040204" pitchFamily="34" charset="-120"/>
              </a:rPr>
              <a:t>(</a:t>
            </a:r>
            <a:r>
              <a:rPr lang="zh-TW" altLang="zh-TW" dirty="0">
                <a:latin typeface="Microsoft JhengHei" panose="020B0604030504040204" pitchFamily="34" charset="-120"/>
                <a:ea typeface="Microsoft JhengHei" panose="020B0604030504040204" pitchFamily="34" charset="-120"/>
              </a:rPr>
              <a:t>資產點</a:t>
            </a:r>
            <a:r>
              <a:rPr lang="en-US" altLang="zh-TW" dirty="0">
                <a:latin typeface="Microsoft JhengHei" panose="020B0604030504040204" pitchFamily="34" charset="-120"/>
                <a:ea typeface="Microsoft JhengHei" panose="020B0604030504040204" pitchFamily="34" charset="-120"/>
              </a:rPr>
              <a:t>)</a:t>
            </a:r>
            <a:r>
              <a:rPr lang="zh-TW" altLang="zh-TW" dirty="0">
                <a:latin typeface="Microsoft JhengHei" panose="020B0604030504040204" pitchFamily="34" charset="-120"/>
                <a:ea typeface="Microsoft JhengHei" panose="020B0604030504040204" pitchFamily="34" charset="-120"/>
              </a:rPr>
              <a:t>邊界下降</a:t>
            </a:r>
            <a:r>
              <a:rPr lang="zh-TW" altLang="en-US" dirty="0">
                <a:latin typeface="Microsoft JhengHei" panose="020B0604030504040204" pitchFamily="34" charset="-120"/>
                <a:ea typeface="Microsoft JhengHei" panose="020B0604030504040204" pitchFamily="34" charset="-120"/>
              </a:rPr>
              <a:t>）</a:t>
            </a:r>
            <a:r>
              <a:rPr lang="zh-TW" altLang="zh-TW" dirty="0">
                <a:latin typeface="Microsoft JhengHei" panose="020B0604030504040204" pitchFamily="34" charset="-120"/>
                <a:ea typeface="Microsoft JhengHei" panose="020B0604030504040204" pitchFamily="34" charset="-120"/>
              </a:rPr>
              <a:t>，</a:t>
            </a:r>
            <a:r>
              <a:rPr lang="zh-TW" altLang="en-US" dirty="0">
                <a:latin typeface="Microsoft JhengHei" panose="020B0604030504040204" pitchFamily="34" charset="-120"/>
                <a:ea typeface="Microsoft JhengHei" panose="020B0604030504040204" pitchFamily="34" charset="-120"/>
              </a:rPr>
              <a:t>也</a:t>
            </a:r>
            <a:r>
              <a:rPr lang="zh-TW" altLang="zh-TW" dirty="0">
                <a:latin typeface="Microsoft JhengHei" panose="020B0604030504040204" pitchFamily="34" charset="-120"/>
                <a:ea typeface="Microsoft JhengHei" panose="020B0604030504040204" pitchFamily="34" charset="-120"/>
              </a:rPr>
              <a:t>符合</a:t>
            </a:r>
            <a:r>
              <a:rPr lang="en-US" altLang="zh-TW" dirty="0">
                <a:latin typeface="Microsoft JhengHei" panose="020B0604030504040204" pitchFamily="34" charset="-120"/>
                <a:ea typeface="Microsoft JhengHei" panose="020B0604030504040204" pitchFamily="34" charset="-120"/>
              </a:rPr>
              <a:t>Huddart and Lang(1996)</a:t>
            </a:r>
            <a:r>
              <a:rPr lang="zh-TW" altLang="zh-TW" dirty="0">
                <a:latin typeface="Microsoft JhengHei" panose="020B0604030504040204" pitchFamily="34" charset="-120"/>
                <a:ea typeface="Microsoft JhengHei" panose="020B0604030504040204" pitchFamily="34" charset="-120"/>
              </a:rPr>
              <a:t>實證觀察到的</a:t>
            </a:r>
            <a:r>
              <a:rPr lang="zh-TW" altLang="en-US" dirty="0">
                <a:latin typeface="Microsoft JhengHei" panose="020B0604030504040204" pitchFamily="34" charset="-120"/>
                <a:ea typeface="Microsoft JhengHei" panose="020B0604030504040204" pitchFamily="34" charset="-120"/>
              </a:rPr>
              <a:t>（</a:t>
            </a:r>
            <a:r>
              <a:rPr lang="zh-TW" altLang="zh-TW" dirty="0">
                <a:latin typeface="Microsoft JhengHei" panose="020B0604030504040204" pitchFamily="34" charset="-120"/>
                <a:ea typeface="Microsoft JhengHei" panose="020B0604030504040204" pitchFamily="34" charset="-120"/>
              </a:rPr>
              <a:t>離到期日越近，履約邊界越低的現象</a:t>
            </a:r>
            <a:r>
              <a:rPr lang="zh-TW" altLang="en-US" dirty="0">
                <a:latin typeface="Microsoft JhengHei" panose="020B0604030504040204" pitchFamily="34" charset="-120"/>
                <a:ea typeface="Microsoft JhengHei" panose="020B0604030504040204" pitchFamily="34" charset="-120"/>
              </a:rPr>
              <a:t>）</a:t>
            </a:r>
            <a:endParaRPr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lang="zh-TW" altLang="zh-TW" dirty="0">
                <a:latin typeface="Microsoft JhengHei" panose="020B0604030504040204" pitchFamily="34" charset="-120"/>
                <a:ea typeface="Microsoft JhengHei" panose="020B0604030504040204" pitchFamily="34" charset="-120"/>
              </a:rPr>
              <a:t>說明了風險趨避的員工會有遞延履約的傾向。</a:t>
            </a:r>
          </a:p>
          <a:p>
            <a:endParaRPr kumimoji="1" lang="zh-TW" altLang="en-US" dirty="0"/>
          </a:p>
        </p:txBody>
      </p:sp>
    </p:spTree>
    <p:extLst>
      <p:ext uri="{BB962C8B-B14F-4D97-AF65-F5344CB8AC3E}">
        <p14:creationId xmlns:p14="http://schemas.microsoft.com/office/powerpoint/2010/main" val="33716877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固定員工感受度</a:t>
            </a:r>
            <a:r>
              <a:rPr kumimoji="1" lang="en-US" altLang="zh-TW" dirty="0">
                <a:latin typeface="Microsoft JhengHei" panose="020B0604030504040204" pitchFamily="34" charset="-120"/>
                <a:ea typeface="Microsoft JhengHei" panose="020B0604030504040204" pitchFamily="34" charset="-120"/>
              </a:rPr>
              <a:t> (fix CE)</a:t>
            </a:r>
            <a:endParaRPr kumimoji="1" lang="zh-TW" altLang="en-US" dirty="0">
              <a:latin typeface="Microsoft JhengHei" panose="020B0604030504040204" pitchFamily="34" charset="-120"/>
              <a:ea typeface="Microsoft JhengHei" panose="020B0604030504040204" pitchFamily="34" charset="-120"/>
            </a:endParaRPr>
          </a:p>
        </p:txBody>
      </p:sp>
      <mc:AlternateContent xmlns:mc="http://schemas.openxmlformats.org/markup-compatibility/2006">
        <mc:Choice xmlns:a14="http://schemas.microsoft.com/office/drawing/2010/main" Requires="a14">
          <p:sp>
            <p:nvSpPr>
              <p:cNvPr id="3" name="文字方塊 2">
                <a:extLst>
                  <a:ext uri="{FF2B5EF4-FFF2-40B4-BE49-F238E27FC236}">
                    <a16:creationId xmlns:a16="http://schemas.microsoft.com/office/drawing/2014/main" id="{EA0BC689-B741-3E39-45A7-7AA3BBE1F18A}"/>
                  </a:ext>
                </a:extLst>
              </p:cNvPr>
              <p:cNvSpPr txBox="1"/>
              <p:nvPr/>
            </p:nvSpPr>
            <p:spPr>
              <a:xfrm>
                <a:off x="960699" y="1493134"/>
                <a:ext cx="10393101" cy="2862322"/>
              </a:xfrm>
              <a:prstGeom prst="rect">
                <a:avLst/>
              </a:prstGeom>
              <a:noFill/>
            </p:spPr>
            <p:txBody>
              <a:bodyPr wrap="square" rtlCol="0">
                <a:spAutoFit/>
              </a:bodyPr>
              <a:lstStyle/>
              <a:p>
                <a:r>
                  <a:rPr lang="en-US" altLang="zh-TW" dirty="0"/>
                  <a:t>Target CE =</a:t>
                </a:r>
                <a:r>
                  <a:rPr lang="zh-TW" altLang="en-US" dirty="0"/>
                  <a:t> </a:t>
                </a:r>
                <a:r>
                  <a:rPr lang="en-US" altLang="zh-TW" dirty="0"/>
                  <a:t>35,879,430 (N=7 ; wage=670,000 ; </a:t>
                </a:r>
                <a:r>
                  <a:rPr lang="en-US" altLang="zh-TW" dirty="0" err="1"/>
                  <a:t>Div</a:t>
                </a:r>
                <a:r>
                  <a:rPr lang="en-US" altLang="zh-TW" dirty="0"/>
                  <a:t>=99,400 ; </a:t>
                </a:r>
                <a14:m>
                  <m:oMath xmlns:m="http://schemas.openxmlformats.org/officeDocument/2006/math">
                    <m:r>
                      <a:rPr lang="en-US" altLang="zh-TW" b="0" i="1" smtClean="0">
                        <a:latin typeface="Cambria Math" panose="02040503050406030204" pitchFamily="18" charset="0"/>
                      </a:rPr>
                      <m:t>𝛾</m:t>
                    </m:r>
                  </m:oMath>
                </a14:m>
                <a:r>
                  <a:rPr lang="en-US" altLang="zh-TW" dirty="0"/>
                  <a:t>=1(</a:t>
                </a:r>
                <a:r>
                  <a:rPr lang="zh-TW" altLang="en-US" dirty="0"/>
                  <a:t>風險中立</a:t>
                </a:r>
                <a:r>
                  <a:rPr lang="en-US" altLang="zh-TW" dirty="0"/>
                  <a:t>)) </a:t>
                </a:r>
              </a:p>
              <a:p>
                <a:endParaRPr lang="en-US" altLang="zh-TW" dirty="0"/>
              </a:p>
              <a:p>
                <a:r>
                  <a:rPr lang="zh-TW" altLang="zh-TW" dirty="0"/>
                  <a:t>在此我們定義搜尋張數的上界</a:t>
                </a:r>
                <a:r>
                  <a:rPr lang="en-US" altLang="zh-TW" dirty="0"/>
                  <a:t> </a:t>
                </a:r>
                <a:r>
                  <a:rPr lang="en-US" altLang="zh-TW" dirty="0" err="1"/>
                  <a:t>maxN</a:t>
                </a:r>
                <a:r>
                  <a:rPr lang="zh-TW" altLang="zh-TW" dirty="0"/>
                  <a:t>為：最小張數使得</a:t>
                </a:r>
                <a:endParaRPr lang="en-US" altLang="zh-TW" dirty="0"/>
              </a:p>
              <a:p>
                <a:endParaRPr lang="zh-TW" altLang="zh-TW" dirty="0"/>
              </a:p>
              <a:p>
                <a:pPr/>
                <a14:m>
                  <m:oMathPara xmlns:m="http://schemas.openxmlformats.org/officeDocument/2006/math">
                    <m:oMathParaPr>
                      <m:jc m:val="centerGroup"/>
                    </m:oMathParaPr>
                    <m:oMath xmlns:m="http://schemas.openxmlformats.org/officeDocument/2006/math">
                      <m:r>
                        <m:rPr>
                          <m:sty m:val="p"/>
                        </m:rPr>
                        <a:rPr lang="en-US" altLang="zh-TW">
                          <a:latin typeface="Cambria Math" panose="02040503050406030204" pitchFamily="18" charset="0"/>
                        </a:rPr>
                        <m:t>CE</m:t>
                      </m:r>
                      <m:d>
                        <m:dPr>
                          <m:ctrlPr>
                            <a:rPr lang="zh-TW" altLang="zh-TW" i="1">
                              <a:latin typeface="Cambria Math" panose="02040503050406030204" pitchFamily="18" charset="0"/>
                            </a:rPr>
                          </m:ctrlPr>
                        </m:dPr>
                        <m:e>
                          <m:r>
                            <m:rPr>
                              <m:sty m:val="p"/>
                            </m:rPr>
                            <a:rPr lang="en-US" altLang="zh-TW">
                              <a:latin typeface="Cambria Math" panose="02040503050406030204" pitchFamily="18" charset="0"/>
                            </a:rPr>
                            <m:t>N</m:t>
                          </m:r>
                          <m:r>
                            <a:rPr lang="en-US" altLang="zh-TW">
                              <a:latin typeface="Cambria Math" panose="02040503050406030204" pitchFamily="18" charset="0"/>
                            </a:rPr>
                            <m:t>=</m:t>
                          </m:r>
                          <m:r>
                            <m:rPr>
                              <m:sty m:val="p"/>
                            </m:rPr>
                            <a:rPr lang="en-US" altLang="zh-TW">
                              <a:latin typeface="Cambria Math" panose="02040503050406030204" pitchFamily="18" charset="0"/>
                            </a:rPr>
                            <m:t>maxN</m:t>
                          </m:r>
                          <m:r>
                            <a:rPr lang="en-US" altLang="zh-TW">
                              <a:latin typeface="Cambria Math" panose="02040503050406030204" pitchFamily="18" charset="0"/>
                            </a:rPr>
                            <m:t>,</m:t>
                          </m:r>
                          <m:r>
                            <m:rPr>
                              <m:sty m:val="p"/>
                            </m:rPr>
                            <a:rPr lang="en-US" altLang="zh-TW">
                              <a:latin typeface="Cambria Math" panose="02040503050406030204" pitchFamily="18" charset="0"/>
                            </a:rPr>
                            <m:t>wage</m:t>
                          </m:r>
                          <m:r>
                            <a:rPr lang="en-US" altLang="zh-TW">
                              <a:latin typeface="Cambria Math" panose="02040503050406030204" pitchFamily="18" charset="0"/>
                            </a:rPr>
                            <m:t>=0</m:t>
                          </m:r>
                        </m:e>
                      </m:d>
                      <m:r>
                        <a:rPr lang="en-US" altLang="zh-TW">
                          <a:latin typeface="Cambria Math" panose="02040503050406030204" pitchFamily="18" charset="0"/>
                        </a:rPr>
                        <m:t>≥</m:t>
                      </m:r>
                      <m:r>
                        <m:rPr>
                          <m:sty m:val="p"/>
                        </m:rPr>
                        <a:rPr lang="en-US" altLang="zh-TW">
                          <a:latin typeface="Cambria Math" panose="02040503050406030204" pitchFamily="18" charset="0"/>
                        </a:rPr>
                        <m:t>target</m:t>
                      </m:r>
                      <m:r>
                        <a:rPr lang="en-US" altLang="zh-TW">
                          <a:latin typeface="Cambria Math" panose="02040503050406030204" pitchFamily="18" charset="0"/>
                        </a:rPr>
                        <m:t> </m:t>
                      </m:r>
                      <m:r>
                        <m:rPr>
                          <m:sty m:val="p"/>
                        </m:rPr>
                        <a:rPr lang="en-US" altLang="zh-TW">
                          <a:latin typeface="Cambria Math" panose="02040503050406030204" pitchFamily="18" charset="0"/>
                        </a:rPr>
                        <m:t>CE</m:t>
                      </m:r>
                    </m:oMath>
                  </m:oMathPara>
                </a14:m>
                <a:endParaRPr lang="en-US" altLang="zh-TW" dirty="0"/>
              </a:p>
              <a:p>
                <a:pPr/>
                <a:endParaRPr lang="en-US" altLang="zh-TW" dirty="0"/>
              </a:p>
              <a:p>
                <a:pPr/>
                <a:r>
                  <a:rPr lang="zh-TW" altLang="en-US" dirty="0"/>
                  <a:t>在某些</a:t>
                </a:r>
                <a14:m>
                  <m:oMath xmlns:m="http://schemas.openxmlformats.org/officeDocument/2006/math">
                    <m:r>
                      <a:rPr lang="en-US" altLang="zh-TW" b="0" i="1" smtClean="0">
                        <a:latin typeface="Cambria Math" panose="02040503050406030204" pitchFamily="18" charset="0"/>
                      </a:rPr>
                      <m:t>𝜎</m:t>
                    </m:r>
                  </m:oMath>
                </a14:m>
                <a:r>
                  <a:rPr lang="zh-TW" altLang="en-US" dirty="0"/>
                  <a:t>和</a:t>
                </a:r>
                <a14:m>
                  <m:oMath xmlns:m="http://schemas.openxmlformats.org/officeDocument/2006/math">
                    <m:r>
                      <a:rPr lang="en-US" altLang="zh-TW" b="0" i="1" dirty="0" smtClean="0">
                        <a:latin typeface="Cambria Math" panose="02040503050406030204" pitchFamily="18" charset="0"/>
                      </a:rPr>
                      <m:t>𝛾</m:t>
                    </m:r>
                  </m:oMath>
                </a14:m>
                <a:r>
                  <a:rPr lang="zh-TW" altLang="en-US" dirty="0"/>
                  <a:t>下，每多出一張</a:t>
                </a:r>
                <a:r>
                  <a:rPr lang="en-US" altLang="zh-TW" dirty="0"/>
                  <a:t>ESO</a:t>
                </a:r>
                <a:r>
                  <a:rPr lang="zh-TW" altLang="en-US" dirty="0"/>
                  <a:t>對於</a:t>
                </a:r>
                <a:r>
                  <a:rPr lang="en-US" altLang="zh-TW" dirty="0"/>
                  <a:t>CE</a:t>
                </a:r>
                <a:r>
                  <a:rPr lang="zh-TW" altLang="en-US" dirty="0"/>
                  <a:t>的貢獻是有限的，員工並不會再把原本固定年薪</a:t>
                </a:r>
                <a:r>
                  <a:rPr lang="en-US" altLang="zh-TW" dirty="0"/>
                  <a:t>wage</a:t>
                </a:r>
                <a:r>
                  <a:rPr lang="zh-TW" altLang="en-US" dirty="0"/>
                  <a:t>替換成</a:t>
                </a:r>
                <a:r>
                  <a:rPr lang="en-US" altLang="zh-TW" dirty="0"/>
                  <a:t>ESO</a:t>
                </a:r>
                <a:r>
                  <a:rPr lang="zh-TW" altLang="en-US" dirty="0"/>
                  <a:t>，使</a:t>
                </a:r>
                <a:r>
                  <a:rPr lang="en-US" altLang="zh-TW" dirty="0"/>
                  <a:t>wage</a:t>
                </a:r>
                <a:r>
                  <a:rPr lang="zh-TW" altLang="en-US" dirty="0"/>
                  <a:t>最終收斂在特定金額。</a:t>
                </a:r>
                <a:endParaRPr lang="en-US" altLang="zh-TW" dirty="0"/>
              </a:p>
              <a:p>
                <a:pPr/>
                <a:endParaRPr lang="zh-TW" altLang="zh-TW" dirty="0"/>
              </a:p>
              <a:p>
                <a:endParaRPr kumimoji="1" lang="zh-TW" altLang="en-US" dirty="0"/>
              </a:p>
            </p:txBody>
          </p:sp>
        </mc:Choice>
        <mc:Fallback>
          <p:sp>
            <p:nvSpPr>
              <p:cNvPr id="3" name="文字方塊 2">
                <a:extLst>
                  <a:ext uri="{FF2B5EF4-FFF2-40B4-BE49-F238E27FC236}">
                    <a16:creationId xmlns:a16="http://schemas.microsoft.com/office/drawing/2014/main" id="{EA0BC689-B741-3E39-45A7-7AA3BBE1F18A}"/>
                  </a:ext>
                </a:extLst>
              </p:cNvPr>
              <p:cNvSpPr txBox="1">
                <a:spLocks noRot="1" noChangeAspect="1" noMove="1" noResize="1" noEditPoints="1" noAdjustHandles="1" noChangeArrowheads="1" noChangeShapeType="1" noTextEdit="1"/>
              </p:cNvSpPr>
              <p:nvPr/>
            </p:nvSpPr>
            <p:spPr>
              <a:xfrm>
                <a:off x="960699" y="1493134"/>
                <a:ext cx="10393101" cy="2862322"/>
              </a:xfrm>
              <a:prstGeom prst="rect">
                <a:avLst/>
              </a:prstGeom>
              <a:blipFill>
                <a:blip r:embed="rId2"/>
                <a:stretch>
                  <a:fillRect l="-528" t="-1279" r="-2639"/>
                </a:stretch>
              </a:blipFill>
            </p:spPr>
            <p:txBody>
              <a:bodyPr/>
              <a:lstStyle/>
              <a:p>
                <a:r>
                  <a:rPr lang="zh-TW" altLang="en-US">
                    <a:noFill/>
                  </a:rPr>
                  <a:t> </a:t>
                </a:r>
              </a:p>
            </p:txBody>
          </p:sp>
        </mc:Fallback>
      </mc:AlternateContent>
      <p:graphicFrame>
        <p:nvGraphicFramePr>
          <p:cNvPr id="4" name="圖表 3">
            <a:extLst>
              <a:ext uri="{FF2B5EF4-FFF2-40B4-BE49-F238E27FC236}">
                <a16:creationId xmlns:a16="http://schemas.microsoft.com/office/drawing/2014/main" id="{5E1FEE4C-CA3B-3E1B-2206-EEFA80C8279D}"/>
              </a:ext>
            </a:extLst>
          </p:cNvPr>
          <p:cNvGraphicFramePr/>
          <p:nvPr>
            <p:extLst>
              <p:ext uri="{D42A27DB-BD31-4B8C-83A1-F6EECF244321}">
                <p14:modId xmlns:p14="http://schemas.microsoft.com/office/powerpoint/2010/main" val="3172901647"/>
              </p:ext>
            </p:extLst>
          </p:nvPr>
        </p:nvGraphicFramePr>
        <p:xfrm>
          <a:off x="3001093" y="3945338"/>
          <a:ext cx="2627630" cy="23545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圖表 4">
            <a:extLst>
              <a:ext uri="{FF2B5EF4-FFF2-40B4-BE49-F238E27FC236}">
                <a16:creationId xmlns:a16="http://schemas.microsoft.com/office/drawing/2014/main" id="{B07B8D0E-1311-0057-C53A-C0B807ADBDFD}"/>
              </a:ext>
            </a:extLst>
          </p:cNvPr>
          <p:cNvGraphicFramePr/>
          <p:nvPr>
            <p:extLst>
              <p:ext uri="{D42A27DB-BD31-4B8C-83A1-F6EECF244321}">
                <p14:modId xmlns:p14="http://schemas.microsoft.com/office/powerpoint/2010/main" val="1872581465"/>
              </p:ext>
            </p:extLst>
          </p:nvPr>
        </p:nvGraphicFramePr>
        <p:xfrm>
          <a:off x="5628723" y="3945338"/>
          <a:ext cx="2627630" cy="235394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17996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固定員工感受度</a:t>
            </a:r>
            <a:r>
              <a:rPr kumimoji="1" lang="en-US" altLang="zh-TW" dirty="0">
                <a:latin typeface="Microsoft JhengHei" panose="020B0604030504040204" pitchFamily="34" charset="-120"/>
                <a:ea typeface="Microsoft JhengHei" panose="020B0604030504040204" pitchFamily="34" charset="-120"/>
              </a:rPr>
              <a:t> (fix CE)</a:t>
            </a:r>
            <a:endParaRPr kumimoji="1" lang="zh-TW" altLang="en-US" dirty="0">
              <a:latin typeface="Microsoft JhengHei" panose="020B0604030504040204" pitchFamily="34" charset="-120"/>
              <a:ea typeface="Microsoft JhengHei" panose="020B0604030504040204" pitchFamily="34" charset="-120"/>
            </a:endParaRPr>
          </a:p>
        </p:txBody>
      </p:sp>
      <p:sp>
        <p:nvSpPr>
          <p:cNvPr id="3" name="文字方塊 2">
            <a:extLst>
              <a:ext uri="{FF2B5EF4-FFF2-40B4-BE49-F238E27FC236}">
                <a16:creationId xmlns:a16="http://schemas.microsoft.com/office/drawing/2014/main" id="{EA0BC689-B741-3E39-45A7-7AA3BBE1F18A}"/>
              </a:ext>
            </a:extLst>
          </p:cNvPr>
          <p:cNvSpPr txBox="1"/>
          <p:nvPr/>
        </p:nvSpPr>
        <p:spPr>
          <a:xfrm>
            <a:off x="960699" y="1493134"/>
            <a:ext cx="10393101" cy="2308324"/>
          </a:xfrm>
          <a:prstGeom prst="rect">
            <a:avLst/>
          </a:prstGeom>
          <a:noFill/>
        </p:spPr>
        <p:txBody>
          <a:bodyPr wrap="square" rtlCol="0">
            <a:spAutoFit/>
          </a:bodyPr>
          <a:lstStyle/>
          <a:p>
            <a:pPr/>
            <a:r>
              <a:rPr lang="zh-TW" altLang="en-US" dirty="0"/>
              <a:t>我們關注的目標 </a:t>
            </a:r>
            <a:r>
              <a:rPr lang="en-US" altLang="zh-TW" dirty="0"/>
              <a:t>:</a:t>
            </a:r>
            <a:r>
              <a:rPr lang="zh-TW" altLang="en-US" dirty="0"/>
              <a:t> 公司槓桿價值隨</a:t>
            </a:r>
            <a:r>
              <a:rPr lang="en-US" altLang="zh-TW" dirty="0"/>
              <a:t>ESO</a:t>
            </a:r>
            <a:r>
              <a:rPr lang="zh-TW" altLang="en-US" dirty="0"/>
              <a:t>張數提升而下降，薪資乘成本隨</a:t>
            </a:r>
            <a:r>
              <a:rPr lang="en-US" altLang="zh-TW" dirty="0"/>
              <a:t>ESO</a:t>
            </a:r>
            <a:r>
              <a:rPr lang="zh-TW" altLang="en-US" dirty="0"/>
              <a:t>張數提升而提升，並不會影響我們求極大化公司槓桿價值或極小化薪資成本的最佳化結果，因此我們設定一個固定上限為</a:t>
            </a:r>
            <a:r>
              <a:rPr lang="en-US" altLang="zh-TW" dirty="0" err="1"/>
              <a:t>maxN</a:t>
            </a:r>
            <a:r>
              <a:rPr lang="en-US" altLang="zh-TW" dirty="0"/>
              <a:t>=30</a:t>
            </a:r>
            <a:r>
              <a:rPr lang="zh-TW" altLang="en-US" dirty="0"/>
              <a:t>。</a:t>
            </a:r>
            <a:endParaRPr lang="en-US" altLang="zh-TW" dirty="0"/>
          </a:p>
          <a:p>
            <a:pPr/>
            <a:endParaRPr lang="en-US" altLang="zh-TW" dirty="0"/>
          </a:p>
          <a:p>
            <a:pPr/>
            <a:r>
              <a:rPr lang="zh-TW" altLang="en-US" dirty="0"/>
              <a:t>下表可看出</a:t>
            </a:r>
            <a:r>
              <a:rPr lang="en-US" altLang="zh-TW" dirty="0" err="1"/>
              <a:t>maxN</a:t>
            </a:r>
            <a:r>
              <a:rPr lang="zh-TW" altLang="en-US" dirty="0"/>
              <a:t>在高、下都比較低，可解讀成在高資產價值波動度，風險較不趨避的員工「單張</a:t>
            </a:r>
            <a:r>
              <a:rPr lang="en-US" altLang="zh-TW" dirty="0"/>
              <a:t>ESO</a:t>
            </a:r>
            <a:r>
              <a:rPr lang="zh-TW" altLang="en-US" dirty="0"/>
              <a:t>的</a:t>
            </a:r>
            <a:r>
              <a:rPr lang="en-US" altLang="zh-TW" dirty="0"/>
              <a:t>CE</a:t>
            </a:r>
            <a:r>
              <a:rPr lang="zh-TW" altLang="en-US" dirty="0"/>
              <a:t>」是比較高的。</a:t>
            </a:r>
            <a:endParaRPr lang="en-US" altLang="zh-TW" dirty="0"/>
          </a:p>
          <a:p>
            <a:pPr/>
            <a:endParaRPr lang="zh-TW" altLang="zh-TW" dirty="0"/>
          </a:p>
          <a:p>
            <a:endParaRPr kumimoji="1" lang="zh-TW" altLang="en-US" dirty="0"/>
          </a:p>
        </p:txBody>
      </p:sp>
      <p:pic>
        <p:nvPicPr>
          <p:cNvPr id="6" name="圖片 5">
            <a:extLst>
              <a:ext uri="{FF2B5EF4-FFF2-40B4-BE49-F238E27FC236}">
                <a16:creationId xmlns:a16="http://schemas.microsoft.com/office/drawing/2014/main" id="{648B06DE-3528-18F4-13C8-6CFA1D96072C}"/>
              </a:ext>
            </a:extLst>
          </p:cNvPr>
          <p:cNvPicPr>
            <a:picLocks noChangeAspect="1"/>
          </p:cNvPicPr>
          <p:nvPr/>
        </p:nvPicPr>
        <p:blipFill>
          <a:blip r:embed="rId2"/>
          <a:stretch>
            <a:fillRect/>
          </a:stretch>
        </p:blipFill>
        <p:spPr>
          <a:xfrm>
            <a:off x="2679615" y="4023649"/>
            <a:ext cx="6117599" cy="1341217"/>
          </a:xfrm>
          <a:prstGeom prst="rect">
            <a:avLst/>
          </a:prstGeom>
          <a:ln>
            <a:solidFill>
              <a:schemeClr val="tx1"/>
            </a:solidFill>
          </a:ln>
        </p:spPr>
      </p:pic>
    </p:spTree>
    <p:extLst>
      <p:ext uri="{BB962C8B-B14F-4D97-AF65-F5344CB8AC3E}">
        <p14:creationId xmlns:p14="http://schemas.microsoft.com/office/powerpoint/2010/main" val="5862995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197457"/>
          </a:xfrm>
        </p:spPr>
        <p:txBody>
          <a:bodyPr>
            <a:normAutofit fontScale="90000"/>
          </a:bodyPr>
          <a:lstStyle/>
          <a:p>
            <a:r>
              <a:rPr kumimoji="1" lang="zh-TW" altLang="en-US" dirty="0">
                <a:latin typeface="Microsoft JhengHei" panose="020B0604030504040204" pitchFamily="34" charset="-120"/>
                <a:ea typeface="Microsoft JhengHei" panose="020B0604030504040204" pitchFamily="34" charset="-120"/>
              </a:rPr>
              <a:t>固定員工感受度，</a:t>
            </a:r>
            <a:br>
              <a:rPr kumimoji="1" lang="en-US" altLang="zh-TW" dirty="0">
                <a:latin typeface="Microsoft JhengHei" panose="020B0604030504040204" pitchFamily="34" charset="-120"/>
                <a:ea typeface="Microsoft JhengHei" panose="020B0604030504040204" pitchFamily="34" charset="-120"/>
              </a:rPr>
            </a:br>
            <a:r>
              <a:rPr kumimoji="1" lang="zh-TW" altLang="en-US" dirty="0">
                <a:latin typeface="Microsoft JhengHei" panose="020B0604030504040204" pitchFamily="34" charset="-120"/>
                <a:ea typeface="Microsoft JhengHei" panose="020B0604030504040204" pitchFamily="34" charset="-120"/>
              </a:rPr>
              <a:t>極大化公司槓桿價值</a:t>
            </a:r>
            <a:r>
              <a:rPr kumimoji="1" lang="en-US" altLang="zh-TW" dirty="0">
                <a:latin typeface="Microsoft JhengHei" panose="020B0604030504040204" pitchFamily="34" charset="-120"/>
                <a:ea typeface="Microsoft JhengHei" panose="020B0604030504040204" pitchFamily="34" charset="-120"/>
              </a:rPr>
              <a:t> / </a:t>
            </a:r>
            <a:r>
              <a:rPr kumimoji="1" lang="zh-TW" altLang="en-US" dirty="0">
                <a:latin typeface="Microsoft JhengHei" panose="020B0604030504040204" pitchFamily="34" charset="-120"/>
                <a:ea typeface="Microsoft JhengHei" panose="020B0604030504040204" pitchFamily="34" charset="-120"/>
              </a:rPr>
              <a:t>極小化公司薪資成本</a:t>
            </a:r>
          </a:p>
        </p:txBody>
      </p:sp>
      <mc:AlternateContent xmlns:mc="http://schemas.openxmlformats.org/markup-compatibility/2006" xmlns:a14="http://schemas.microsoft.com/office/drawing/2010/main">
        <mc:Choice Requires="a14">
          <p:sp>
            <p:nvSpPr>
              <p:cNvPr id="3" name="文字方塊 2">
                <a:extLst>
                  <a:ext uri="{FF2B5EF4-FFF2-40B4-BE49-F238E27FC236}">
                    <a16:creationId xmlns:a16="http://schemas.microsoft.com/office/drawing/2014/main" id="{EA0BC689-B741-3E39-45A7-7AA3BBE1F18A}"/>
                  </a:ext>
                </a:extLst>
              </p:cNvPr>
              <p:cNvSpPr txBox="1"/>
              <p:nvPr/>
            </p:nvSpPr>
            <p:spPr>
              <a:xfrm>
                <a:off x="1061608" y="2118163"/>
                <a:ext cx="10393101" cy="2031325"/>
              </a:xfrm>
              <a:prstGeom prst="rect">
                <a:avLst/>
              </a:prstGeom>
              <a:noFill/>
            </p:spPr>
            <p:txBody>
              <a:bodyPr wrap="square" rtlCol="0">
                <a:spAutoFit/>
              </a:bodyPr>
              <a:lstStyle/>
              <a:p>
                <a:r>
                  <a:rPr lang="zh-TW" altLang="en-US" dirty="0">
                    <a:latin typeface="Microsoft JhengHei" panose="020B0604030504040204" pitchFamily="34" charset="-120"/>
                    <a:ea typeface="Microsoft JhengHei" panose="020B0604030504040204" pitchFamily="34" charset="-120"/>
                  </a:rPr>
                  <a:t>固定員工感受度下，越接近風險中立</a:t>
                </a:r>
                <a:r>
                  <a:rPr lang="en-US" altLang="zh-TW" dirty="0">
                    <a:latin typeface="Microsoft JhengHei" panose="020B0604030504040204" pitchFamily="34" charset="-120"/>
                    <a:ea typeface="Microsoft JhengHei" panose="020B0604030504040204" pitchFamily="34" charset="-120"/>
                  </a:rPr>
                  <a:t> (</a:t>
                </a:r>
                <a14:m>
                  <m:oMath xmlns:m="http://schemas.openxmlformats.org/officeDocument/2006/math">
                    <m:r>
                      <a:rPr lang="en-US" altLang="zh-TW" b="0" i="1" smtClean="0">
                        <a:latin typeface="Cambria Math" panose="02040503050406030204" pitchFamily="18" charset="0"/>
                      </a:rPr>
                      <m:t>𝛾</m:t>
                    </m:r>
                    <m:r>
                      <a:rPr lang="en-US" altLang="zh-TW" b="0" i="1" smtClean="0">
                        <a:latin typeface="Cambria Math" panose="02040503050406030204" pitchFamily="18" charset="0"/>
                      </a:rPr>
                      <m:t>=0.9</m:t>
                    </m:r>
                  </m:oMath>
                </a14:m>
                <a:r>
                  <a:rPr lang="en-US" altLang="zh-TW" dirty="0">
                    <a:latin typeface="Microsoft JhengHei" panose="020B0604030504040204" pitchFamily="34" charset="-120"/>
                    <a:ea typeface="Microsoft JhengHei" panose="020B0604030504040204" pitchFamily="34" charset="-120"/>
                  </a:rPr>
                  <a:t>) </a:t>
                </a:r>
                <a:r>
                  <a:rPr lang="zh-TW" altLang="en-US" dirty="0">
                    <a:latin typeface="Microsoft JhengHei" panose="020B0604030504040204" pitchFamily="34" charset="-120"/>
                    <a:ea typeface="Microsoft JhengHei" panose="020B0604030504040204" pitchFamily="34" charset="-120"/>
                  </a:rPr>
                  <a:t>時會傾向越多</a:t>
                </a:r>
                <a:r>
                  <a:rPr lang="en-US" altLang="zh-TW" dirty="0">
                    <a:latin typeface="Microsoft JhengHei" panose="020B0604030504040204" pitchFamily="34" charset="-120"/>
                    <a:ea typeface="Microsoft JhengHei" panose="020B0604030504040204" pitchFamily="34" charset="-120"/>
                  </a:rPr>
                  <a:t> ESO</a:t>
                </a:r>
                <a:r>
                  <a:rPr lang="zh-TW" altLang="en-US" dirty="0">
                    <a:latin typeface="Microsoft JhengHei" panose="020B0604030504040204" pitchFamily="34" charset="-120"/>
                    <a:ea typeface="Microsoft JhengHei" panose="020B0604030504040204" pitchFamily="34" charset="-120"/>
                  </a:rPr>
                  <a:t> 越好。</a:t>
                </a:r>
                <a:endParaRPr lang="en-US" altLang="zh-TW" dirty="0">
                  <a:latin typeface="Microsoft JhengHei" panose="020B0604030504040204" pitchFamily="34" charset="-120"/>
                  <a:ea typeface="Microsoft JhengHei" panose="020B0604030504040204" pitchFamily="34" charset="-120"/>
                </a:endParaRPr>
              </a:p>
              <a:p>
                <a:endParaRPr lang="en-US" altLang="zh-TW" dirty="0">
                  <a:latin typeface="Microsoft JhengHei" panose="020B0604030504040204" pitchFamily="34" charset="-120"/>
                  <a:ea typeface="Microsoft JhengHei" panose="020B0604030504040204" pitchFamily="34" charset="-120"/>
                </a:endParaRPr>
              </a:p>
              <a:p>
                <a:r>
                  <a:rPr lang="zh-TW" altLang="en-US" dirty="0">
                    <a:latin typeface="Microsoft JhengHei" panose="020B0604030504040204" pitchFamily="34" charset="-120"/>
                    <a:ea typeface="Microsoft JhengHei" panose="020B0604030504040204" pitchFamily="34" charset="-120"/>
                  </a:rPr>
                  <a:t>其他風險趨避程度下，波動度上升，最適張數與</a:t>
                </a:r>
                <a:r>
                  <a:rPr lang="en-US" altLang="zh-TW" dirty="0">
                    <a:latin typeface="Microsoft JhengHei" panose="020B0604030504040204" pitchFamily="34" charset="-120"/>
                    <a:ea typeface="Microsoft JhengHei" panose="020B0604030504040204" pitchFamily="34" charset="-120"/>
                  </a:rPr>
                  <a:t> ESO </a:t>
                </a:r>
                <a:r>
                  <a:rPr lang="zh-TW" altLang="en-US" dirty="0">
                    <a:latin typeface="Microsoft JhengHei" panose="020B0604030504040204" pitchFamily="34" charset="-120"/>
                    <a:ea typeface="Microsoft JhengHei" panose="020B0604030504040204" pitchFamily="34" charset="-120"/>
                  </a:rPr>
                  <a:t>成本佔比明顯上升。</a:t>
                </a:r>
                <a:endParaRPr lang="en-US" altLang="zh-TW" dirty="0">
                  <a:latin typeface="Microsoft JhengHei" panose="020B0604030504040204" pitchFamily="34" charset="-120"/>
                  <a:ea typeface="Microsoft JhengHei" panose="020B0604030504040204" pitchFamily="34" charset="-120"/>
                </a:endParaRPr>
              </a:p>
              <a:p>
                <a:endParaRPr lang="zh-TW"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極大化公司槓桿價值下， </a:t>
                </a:r>
                <a:r>
                  <a:rPr kumimoji="1" lang="en-US" altLang="zh-TW" dirty="0">
                    <a:latin typeface="Microsoft JhengHei" panose="020B0604030504040204" pitchFamily="34" charset="-120"/>
                    <a:ea typeface="Microsoft JhengHei" panose="020B0604030504040204" pitchFamily="34" charset="-120"/>
                  </a:rPr>
                  <a:t>#NQSO </a:t>
                </a:r>
                <a:r>
                  <a:rPr kumimoji="1" lang="zh-TW" altLang="en-US" dirty="0">
                    <a:latin typeface="Microsoft JhengHei" panose="020B0604030504040204" pitchFamily="34" charset="-120"/>
                    <a:ea typeface="Microsoft JhengHei" panose="020B0604030504040204" pitchFamily="34" charset="-120"/>
                  </a:rPr>
                  <a:t>在任何員工特徵下都大於</a:t>
                </a:r>
                <a:r>
                  <a:rPr kumimoji="1" lang="en-US" altLang="zh-TW" dirty="0">
                    <a:latin typeface="Microsoft JhengHei" panose="020B0604030504040204" pitchFamily="34" charset="-120"/>
                    <a:ea typeface="Microsoft JhengHei" panose="020B0604030504040204" pitchFamily="34" charset="-120"/>
                  </a:rPr>
                  <a:t> #QSO</a:t>
                </a:r>
              </a:p>
              <a:p>
                <a:endParaRPr kumimoji="1" lang="en-US" altLang="zh-TW" dirty="0">
                  <a:latin typeface="Microsoft JhengHei" panose="020B0604030504040204" pitchFamily="34" charset="-120"/>
                  <a:ea typeface="Microsoft JhengHei" panose="020B0604030504040204" pitchFamily="34" charset="-120"/>
                </a:endParaRPr>
              </a:p>
              <a:p>
                <a14:m>
                  <m:oMath xmlns:m="http://schemas.openxmlformats.org/officeDocument/2006/math">
                    <m:r>
                      <a:rPr kumimoji="1" lang="en-US" altLang="zh-TW" b="0" i="1" smtClean="0">
                        <a:latin typeface="Cambria Math" panose="02040503050406030204" pitchFamily="18" charset="0"/>
                      </a:rPr>
                      <m:t>⇒</m:t>
                    </m:r>
                  </m:oMath>
                </a14:m>
                <a:r>
                  <a:rPr kumimoji="1" lang="zh-TW" altLang="en-US" dirty="0">
                    <a:latin typeface="Microsoft JhengHei" panose="020B0604030504040204" pitchFamily="34" charset="-120"/>
                    <a:ea typeface="Microsoft JhengHei" panose="020B0604030504040204" pitchFamily="34" charset="-120"/>
                  </a:rPr>
                  <a:t>市面上公司發給員工</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的主流策略，應偏向</a:t>
                </a:r>
                <a:r>
                  <a:rPr kumimoji="1" lang="en-US" altLang="zh-TW" dirty="0">
                    <a:latin typeface="Microsoft JhengHei" panose="020B0604030504040204" pitchFamily="34" charset="-120"/>
                    <a:ea typeface="Microsoft JhengHei" panose="020B0604030504040204" pitchFamily="34" charset="-120"/>
                  </a:rPr>
                  <a:t> </a:t>
                </a:r>
                <a:r>
                  <a:rPr kumimoji="1" lang="en-US" altLang="zh-TW" dirty="0">
                    <a:solidFill>
                      <a:srgbClr val="FF0000"/>
                    </a:solidFill>
                    <a:latin typeface="Microsoft JhengHei" panose="020B0604030504040204" pitchFamily="34" charset="-120"/>
                    <a:ea typeface="Microsoft JhengHei" panose="020B0604030504040204" pitchFamily="34" charset="-120"/>
                  </a:rPr>
                  <a:t>Fix CE / max firm leverage value</a:t>
                </a:r>
              </a:p>
            </p:txBody>
          </p:sp>
        </mc:Choice>
        <mc:Fallback xmlns="">
          <p:sp>
            <p:nvSpPr>
              <p:cNvPr id="3" name="文字方塊 2">
                <a:extLst>
                  <a:ext uri="{FF2B5EF4-FFF2-40B4-BE49-F238E27FC236}">
                    <a16:creationId xmlns:a16="http://schemas.microsoft.com/office/drawing/2014/main" id="{EA0BC689-B741-3E39-45A7-7AA3BBE1F18A}"/>
                  </a:ext>
                </a:extLst>
              </p:cNvPr>
              <p:cNvSpPr txBox="1">
                <a:spLocks noRot="1" noChangeAspect="1" noMove="1" noResize="1" noEditPoints="1" noAdjustHandles="1" noChangeArrowheads="1" noChangeShapeType="1" noTextEdit="1"/>
              </p:cNvSpPr>
              <p:nvPr/>
            </p:nvSpPr>
            <p:spPr>
              <a:xfrm>
                <a:off x="1061608" y="2118163"/>
                <a:ext cx="10393101" cy="2031325"/>
              </a:xfrm>
              <a:prstGeom prst="rect">
                <a:avLst/>
              </a:prstGeom>
              <a:blipFill>
                <a:blip r:embed="rId2"/>
                <a:stretch>
                  <a:fillRect l="-488" t="-1242" b="-3727"/>
                </a:stretch>
              </a:blipFill>
            </p:spPr>
            <p:txBody>
              <a:bodyPr/>
              <a:lstStyle/>
              <a:p>
                <a:r>
                  <a:rPr lang="zh-TW" altLang="en-US">
                    <a:noFill/>
                  </a:rPr>
                  <a:t> </a:t>
                </a:r>
              </a:p>
            </p:txBody>
          </p:sp>
        </mc:Fallback>
      </mc:AlternateContent>
      <p:pic>
        <p:nvPicPr>
          <p:cNvPr id="4" name="圖片 3">
            <a:extLst>
              <a:ext uri="{FF2B5EF4-FFF2-40B4-BE49-F238E27FC236}">
                <a16:creationId xmlns:a16="http://schemas.microsoft.com/office/drawing/2014/main" id="{ECFBE7F3-D6A9-84DB-B9A6-031C0F20B698}"/>
              </a:ext>
            </a:extLst>
          </p:cNvPr>
          <p:cNvPicPr>
            <a:picLocks noChangeAspect="1"/>
          </p:cNvPicPr>
          <p:nvPr/>
        </p:nvPicPr>
        <p:blipFill>
          <a:blip r:embed="rId3"/>
          <a:stretch>
            <a:fillRect/>
          </a:stretch>
        </p:blipFill>
        <p:spPr>
          <a:xfrm>
            <a:off x="632863" y="4366755"/>
            <a:ext cx="5300980" cy="2040255"/>
          </a:xfrm>
          <a:prstGeom prst="rect">
            <a:avLst/>
          </a:prstGeom>
        </p:spPr>
      </p:pic>
      <p:pic>
        <p:nvPicPr>
          <p:cNvPr id="6" name="圖片 5">
            <a:extLst>
              <a:ext uri="{FF2B5EF4-FFF2-40B4-BE49-F238E27FC236}">
                <a16:creationId xmlns:a16="http://schemas.microsoft.com/office/drawing/2014/main" id="{8679666F-B9CA-B381-5038-B5CCED5F5838}"/>
              </a:ext>
            </a:extLst>
          </p:cNvPr>
          <p:cNvPicPr>
            <a:picLocks noChangeAspect="1"/>
          </p:cNvPicPr>
          <p:nvPr/>
        </p:nvPicPr>
        <p:blipFill rotWithShape="1">
          <a:blip r:embed="rId4"/>
          <a:srcRect t="471" b="1220"/>
          <a:stretch/>
        </p:blipFill>
        <p:spPr bwMode="auto">
          <a:xfrm>
            <a:off x="6258159" y="4396282"/>
            <a:ext cx="5311140" cy="1981200"/>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6183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固定公司薪資成本</a:t>
            </a:r>
          </a:p>
        </p:txBody>
      </p:sp>
      <mc:AlternateContent xmlns:mc="http://schemas.openxmlformats.org/markup-compatibility/2006">
        <mc:Choice xmlns:a14="http://schemas.microsoft.com/office/drawing/2010/main" Requires="a14">
          <p:sp>
            <p:nvSpPr>
              <p:cNvPr id="3" name="文字方塊 2">
                <a:extLst>
                  <a:ext uri="{FF2B5EF4-FFF2-40B4-BE49-F238E27FC236}">
                    <a16:creationId xmlns:a16="http://schemas.microsoft.com/office/drawing/2014/main" id="{EA0BC689-B741-3E39-45A7-7AA3BBE1F18A}"/>
                  </a:ext>
                </a:extLst>
              </p:cNvPr>
              <p:cNvSpPr txBox="1"/>
              <p:nvPr/>
            </p:nvSpPr>
            <p:spPr>
              <a:xfrm>
                <a:off x="960699" y="2109360"/>
                <a:ext cx="10393101" cy="3139321"/>
              </a:xfrm>
              <a:prstGeom prst="rect">
                <a:avLst/>
              </a:prstGeom>
              <a:noFill/>
            </p:spPr>
            <p:txBody>
              <a:bodyPr wrap="square" rtlCol="0">
                <a:spAutoFit/>
              </a:bodyPr>
              <a:lstStyle/>
              <a:p>
                <a:r>
                  <a:rPr lang="zh-TW" altLang="en-US" dirty="0">
                    <a:latin typeface="微軟正黑體" panose="020B0604030504040204" pitchFamily="34" charset="-120"/>
                    <a:ea typeface="微軟正黑體" panose="020B0604030504040204" pitchFamily="34" charset="-120"/>
                  </a:rPr>
                  <a:t>設定公司資產價值再</a:t>
                </a:r>
                <a:r>
                  <a:rPr lang="en-US" altLang="zh-TW" dirty="0">
                    <a:latin typeface="微軟正黑體" panose="020B0604030504040204" pitchFamily="34" charset="-120"/>
                    <a:ea typeface="微軟正黑體" panose="020B0604030504040204" pitchFamily="34" charset="-120"/>
                  </a:rPr>
                  <a:t>50</a:t>
                </a:r>
                <a:r>
                  <a:rPr lang="zh-TW" altLang="en-US" dirty="0">
                    <a:latin typeface="微軟正黑體" panose="020B0604030504040204" pitchFamily="34" charset="-120"/>
                    <a:ea typeface="微軟正黑體" panose="020B0604030504040204" pitchFamily="34" charset="-120"/>
                  </a:rPr>
                  <a:t>億到</a:t>
                </a:r>
                <a:r>
                  <a:rPr lang="en-US" altLang="zh-TW" dirty="0">
                    <a:latin typeface="微軟正黑體" panose="020B0604030504040204" pitchFamily="34" charset="-120"/>
                    <a:ea typeface="微軟正黑體" panose="020B0604030504040204" pitchFamily="34" charset="-120"/>
                  </a:rPr>
                  <a:t>100</a:t>
                </a:r>
                <a:r>
                  <a:rPr lang="zh-TW" altLang="en-US" dirty="0">
                    <a:latin typeface="微軟正黑體" panose="020B0604030504040204" pitchFamily="34" charset="-120"/>
                    <a:ea typeface="微軟正黑體" panose="020B0604030504040204" pitchFamily="34" charset="-120"/>
                  </a:rPr>
                  <a:t>億美元區間內，一年的薪資成本平均數約占公司價值的</a:t>
                </a:r>
                <a:r>
                  <a:rPr lang="en-US" altLang="zh-TW" dirty="0">
                    <a:latin typeface="微軟正黑體" panose="020B0604030504040204" pitchFamily="34" charset="-120"/>
                    <a:ea typeface="微軟正黑體" panose="020B0604030504040204" pitchFamily="34" charset="-120"/>
                  </a:rPr>
                  <a:t>0.12%</a:t>
                </a:r>
                <a:r>
                  <a:rPr lang="zh-TW" altLang="en-US" dirty="0">
                    <a:latin typeface="微軟正黑體" panose="020B0604030504040204" pitchFamily="34" charset="-120"/>
                    <a:ea typeface="微軟正黑體" panose="020B0604030504040204" pitchFamily="34" charset="-120"/>
                  </a:rPr>
                  <a:t>，假設每年公司發同樣比例的薪水，十年內的薪資總成本為</a:t>
                </a:r>
                <a:r>
                  <a:rPr lang="en-US" altLang="zh-TW" dirty="0">
                    <a:latin typeface="微軟正黑體" panose="020B0604030504040204" pitchFamily="34" charset="-120"/>
                    <a:ea typeface="微軟正黑體" panose="020B0604030504040204" pitchFamily="34" charset="-120"/>
                  </a:rPr>
                  <a:t>99.1</a:t>
                </a:r>
                <a:r>
                  <a:rPr lang="zh-TW" altLang="en-US" dirty="0">
                    <a:latin typeface="微軟正黑體" panose="020B0604030504040204" pitchFamily="34" charset="-120"/>
                    <a:ea typeface="微軟正黑體" panose="020B0604030504040204" pitchFamily="34" charset="-120"/>
                  </a:rPr>
                  <a:t>億</a:t>
                </a:r>
                <a:r>
                  <a:rPr lang="en-US" altLang="zh-TW" dirty="0">
                    <a:latin typeface="微軟正黑體" panose="020B0604030504040204" pitchFamily="34" charset="-120"/>
                    <a:ea typeface="微軟正黑體" panose="020B0604030504040204" pitchFamily="34" charset="-120"/>
                  </a:rPr>
                  <a:t>X0.12%X10(</a:t>
                </a:r>
                <a:r>
                  <a:rPr lang="zh-TW" altLang="en-US" dirty="0">
                    <a:latin typeface="微軟正黑體" panose="020B0604030504040204" pitchFamily="34" charset="-120"/>
                    <a:ea typeface="微軟正黑體" panose="020B0604030504040204" pitchFamily="34" charset="-120"/>
                  </a:rPr>
                  <a:t>年</a:t>
                </a:r>
                <a:r>
                  <a:rPr lang="en-US" altLang="zh-TW" dirty="0">
                    <a:latin typeface="微軟正黑體" panose="020B0604030504040204" pitchFamily="34" charset="-120"/>
                    <a:ea typeface="微軟正黑體" panose="020B0604030504040204" pitchFamily="34" charset="-120"/>
                  </a:rPr>
                  <a:t>)=119,128,100(target Cost)</a:t>
                </a:r>
              </a:p>
              <a:p>
                <a:endParaRPr lang="en-US" altLang="zh-TW" dirty="0">
                  <a:latin typeface="微軟正黑體" panose="020B0604030504040204" pitchFamily="34" charset="-120"/>
                  <a:ea typeface="微軟正黑體" panose="020B0604030504040204" pitchFamily="34" charset="-120"/>
                </a:endParaRPr>
              </a:p>
              <a:p>
                <a:endParaRPr lang="en-US" altLang="zh-TW" dirty="0">
                  <a:latin typeface="微軟正黑體" panose="020B0604030504040204" pitchFamily="34" charset="-120"/>
                  <a:ea typeface="微軟正黑體" panose="020B0604030504040204" pitchFamily="34" charset="-120"/>
                </a:endParaRPr>
              </a:p>
              <a:p>
                <a:endParaRPr lang="en-US" altLang="zh-TW" dirty="0">
                  <a:latin typeface="微軟正黑體" panose="020B0604030504040204" pitchFamily="34" charset="-120"/>
                  <a:ea typeface="微軟正黑體" panose="020B0604030504040204" pitchFamily="34" charset="-120"/>
                </a:endParaRPr>
              </a:p>
              <a:p>
                <a:r>
                  <a:rPr lang="zh-TW" altLang="zh-TW" dirty="0">
                    <a:latin typeface="微軟正黑體" panose="020B0604030504040204" pitchFamily="34" charset="-120"/>
                    <a:ea typeface="微軟正黑體" panose="020B0604030504040204" pitchFamily="34" charset="-120"/>
                  </a:rPr>
                  <a:t>在此我們定義搜尋張數的上界</a:t>
                </a:r>
                <a:r>
                  <a:rPr lang="en-US" altLang="zh-TW" dirty="0">
                    <a:latin typeface="微軟正黑體" panose="020B0604030504040204" pitchFamily="34" charset="-120"/>
                    <a:ea typeface="微軟正黑體" panose="020B0604030504040204" pitchFamily="34" charset="-120"/>
                  </a:rPr>
                  <a:t> </a:t>
                </a:r>
                <a:r>
                  <a:rPr lang="en-US" altLang="zh-TW" dirty="0" err="1">
                    <a:latin typeface="微軟正黑體" panose="020B0604030504040204" pitchFamily="34" charset="-120"/>
                    <a:ea typeface="微軟正黑體" panose="020B0604030504040204" pitchFamily="34" charset="-120"/>
                  </a:rPr>
                  <a:t>maxN</a:t>
                </a:r>
                <a:r>
                  <a:rPr lang="zh-TW" altLang="zh-TW" dirty="0">
                    <a:latin typeface="微軟正黑體" panose="020B0604030504040204" pitchFamily="34" charset="-120"/>
                    <a:ea typeface="微軟正黑體" panose="020B0604030504040204" pitchFamily="34" charset="-120"/>
                  </a:rPr>
                  <a:t>為：最小張數使得</a:t>
                </a:r>
              </a:p>
              <a:p>
                <a:pPr/>
                <a14:m>
                  <m:oMathPara xmlns:m="http://schemas.openxmlformats.org/officeDocument/2006/math">
                    <m:oMathParaPr>
                      <m:jc m:val="centerGroup"/>
                    </m:oMathParaPr>
                    <m:oMath xmlns:m="http://schemas.openxmlformats.org/officeDocument/2006/math">
                      <m:r>
                        <m:rPr>
                          <m:sty m:val="p"/>
                        </m:rPr>
                        <a:rPr lang="en-US" altLang="zh-TW">
                          <a:latin typeface="Cambria Math" panose="02040503050406030204" pitchFamily="18" charset="0"/>
                        </a:rPr>
                        <m:t>C</m:t>
                      </m:r>
                      <m:r>
                        <a:rPr lang="en-US" altLang="zh-TW" b="0" i="1" smtClean="0">
                          <a:latin typeface="Cambria Math" panose="02040503050406030204" pitchFamily="18" charset="0"/>
                        </a:rPr>
                        <m:t>𝑜𝑠𝑡</m:t>
                      </m:r>
                      <m:d>
                        <m:dPr>
                          <m:ctrlPr>
                            <a:rPr lang="zh-TW" altLang="zh-TW" i="1">
                              <a:latin typeface="Cambria Math" panose="02040503050406030204" pitchFamily="18" charset="0"/>
                            </a:rPr>
                          </m:ctrlPr>
                        </m:dPr>
                        <m:e>
                          <m:r>
                            <m:rPr>
                              <m:sty m:val="p"/>
                            </m:rPr>
                            <a:rPr lang="en-US" altLang="zh-TW">
                              <a:latin typeface="Cambria Math" panose="02040503050406030204" pitchFamily="18" charset="0"/>
                            </a:rPr>
                            <m:t>N</m:t>
                          </m:r>
                          <m:r>
                            <a:rPr lang="en-US" altLang="zh-TW">
                              <a:latin typeface="Cambria Math" panose="02040503050406030204" pitchFamily="18" charset="0"/>
                            </a:rPr>
                            <m:t>=</m:t>
                          </m:r>
                          <m:r>
                            <m:rPr>
                              <m:sty m:val="p"/>
                            </m:rPr>
                            <a:rPr lang="en-US" altLang="zh-TW">
                              <a:latin typeface="Cambria Math" panose="02040503050406030204" pitchFamily="18" charset="0"/>
                            </a:rPr>
                            <m:t>maxN</m:t>
                          </m:r>
                          <m:r>
                            <a:rPr lang="en-US" altLang="zh-TW">
                              <a:latin typeface="Cambria Math" panose="02040503050406030204" pitchFamily="18" charset="0"/>
                            </a:rPr>
                            <m:t>,</m:t>
                          </m:r>
                          <m:r>
                            <m:rPr>
                              <m:sty m:val="p"/>
                            </m:rPr>
                            <a:rPr lang="en-US" altLang="zh-TW">
                              <a:latin typeface="Cambria Math" panose="02040503050406030204" pitchFamily="18" charset="0"/>
                            </a:rPr>
                            <m:t>wage</m:t>
                          </m:r>
                          <m:r>
                            <a:rPr lang="en-US" altLang="zh-TW">
                              <a:latin typeface="Cambria Math" panose="02040503050406030204" pitchFamily="18" charset="0"/>
                            </a:rPr>
                            <m:t>=0</m:t>
                          </m:r>
                        </m:e>
                      </m:d>
                      <m:r>
                        <a:rPr lang="en-US" altLang="zh-TW">
                          <a:latin typeface="Cambria Math" panose="02040503050406030204" pitchFamily="18" charset="0"/>
                        </a:rPr>
                        <m:t>≥</m:t>
                      </m:r>
                      <m:r>
                        <m:rPr>
                          <m:sty m:val="p"/>
                        </m:rPr>
                        <a:rPr lang="en-US" altLang="zh-TW">
                          <a:latin typeface="Cambria Math" panose="02040503050406030204" pitchFamily="18" charset="0"/>
                        </a:rPr>
                        <m:t>target</m:t>
                      </m:r>
                      <m:r>
                        <a:rPr lang="en-US" altLang="zh-TW">
                          <a:latin typeface="Cambria Math" panose="02040503050406030204" pitchFamily="18" charset="0"/>
                        </a:rPr>
                        <m:t> </m:t>
                      </m:r>
                      <m:r>
                        <m:rPr>
                          <m:sty m:val="p"/>
                        </m:rPr>
                        <a:rPr lang="en-US" altLang="zh-TW">
                          <a:latin typeface="Cambria Math" panose="02040503050406030204" pitchFamily="18" charset="0"/>
                        </a:rPr>
                        <m:t>Cost</m:t>
                      </m:r>
                    </m:oMath>
                  </m:oMathPara>
                </a14:m>
                <a:endParaRPr lang="en-US" altLang="zh-TW" dirty="0">
                  <a:latin typeface="微軟正黑體" panose="020B0604030504040204" pitchFamily="34" charset="-120"/>
                  <a:ea typeface="微軟正黑體" panose="020B0604030504040204" pitchFamily="34" charset="-120"/>
                </a:endParaRPr>
              </a:p>
              <a:p>
                <a:pPr/>
                <a:endParaRPr lang="en-US" altLang="zh-TW" dirty="0"/>
              </a:p>
              <a:p>
                <a:pPr/>
                <a:endParaRPr lang="zh-TW" altLang="zh-TW" dirty="0"/>
              </a:p>
              <a:p>
                <a:endParaRPr kumimoji="1" lang="zh-TW" altLang="en-US" dirty="0"/>
              </a:p>
            </p:txBody>
          </p:sp>
        </mc:Choice>
        <mc:Fallback>
          <p:sp>
            <p:nvSpPr>
              <p:cNvPr id="3" name="文字方塊 2">
                <a:extLst>
                  <a:ext uri="{FF2B5EF4-FFF2-40B4-BE49-F238E27FC236}">
                    <a16:creationId xmlns:a16="http://schemas.microsoft.com/office/drawing/2014/main" id="{EA0BC689-B741-3E39-45A7-7AA3BBE1F18A}"/>
                  </a:ext>
                </a:extLst>
              </p:cNvPr>
              <p:cNvSpPr txBox="1">
                <a:spLocks noRot="1" noChangeAspect="1" noMove="1" noResize="1" noEditPoints="1" noAdjustHandles="1" noChangeArrowheads="1" noChangeShapeType="1" noTextEdit="1"/>
              </p:cNvSpPr>
              <p:nvPr/>
            </p:nvSpPr>
            <p:spPr>
              <a:xfrm>
                <a:off x="960699" y="2109360"/>
                <a:ext cx="10393101" cy="3139321"/>
              </a:xfrm>
              <a:prstGeom prst="rect">
                <a:avLst/>
              </a:prstGeom>
              <a:blipFill>
                <a:blip r:embed="rId2"/>
                <a:stretch>
                  <a:fillRect l="-528" t="-971"/>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31076147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316300"/>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固定公司薪資成本，</a:t>
            </a:r>
            <a:br>
              <a:rPr kumimoji="1" lang="en-US" altLang="zh-TW" dirty="0">
                <a:latin typeface="Microsoft JhengHei" panose="020B0604030504040204" pitchFamily="34" charset="-120"/>
                <a:ea typeface="Microsoft JhengHei" panose="020B0604030504040204" pitchFamily="34" charset="-120"/>
              </a:rPr>
            </a:br>
            <a:r>
              <a:rPr kumimoji="1" lang="zh-TW" altLang="en-US" dirty="0">
                <a:latin typeface="Microsoft JhengHei" panose="020B0604030504040204" pitchFamily="34" charset="-120"/>
                <a:ea typeface="Microsoft JhengHei" panose="020B0604030504040204" pitchFamily="34" charset="-120"/>
              </a:rPr>
              <a:t>極大化公司槓桿價值</a:t>
            </a:r>
            <a:r>
              <a:rPr kumimoji="1" lang="en-US" altLang="zh-TW" dirty="0">
                <a:latin typeface="Microsoft JhengHei" panose="020B0604030504040204" pitchFamily="34" charset="-120"/>
                <a:ea typeface="Microsoft JhengHei" panose="020B0604030504040204" pitchFamily="34" charset="-120"/>
              </a:rPr>
              <a:t> / </a:t>
            </a:r>
            <a:r>
              <a:rPr kumimoji="1" lang="zh-TW" altLang="en-US" dirty="0">
                <a:latin typeface="Microsoft JhengHei" panose="020B0604030504040204" pitchFamily="34" charset="-120"/>
                <a:ea typeface="Microsoft JhengHei" panose="020B0604030504040204" pitchFamily="34" charset="-120"/>
              </a:rPr>
              <a:t>極大化員工感受度</a:t>
            </a:r>
          </a:p>
        </p:txBody>
      </p:sp>
      <p:sp>
        <p:nvSpPr>
          <p:cNvPr id="3" name="文字方塊 2">
            <a:extLst>
              <a:ext uri="{FF2B5EF4-FFF2-40B4-BE49-F238E27FC236}">
                <a16:creationId xmlns:a16="http://schemas.microsoft.com/office/drawing/2014/main" id="{EA0BC689-B741-3E39-45A7-7AA3BBE1F18A}"/>
              </a:ext>
            </a:extLst>
          </p:cNvPr>
          <p:cNvSpPr txBox="1"/>
          <p:nvPr/>
        </p:nvSpPr>
        <p:spPr>
          <a:xfrm>
            <a:off x="1139367" y="2326506"/>
            <a:ext cx="10393101" cy="1200329"/>
          </a:xfrm>
          <a:prstGeom prst="rect">
            <a:avLst/>
          </a:prstGeom>
          <a:noFill/>
        </p:spPr>
        <p:txBody>
          <a:bodyPr wrap="square" rtlCol="0">
            <a:spAutoFit/>
          </a:bodyPr>
          <a:lstStyle/>
          <a:p>
            <a:r>
              <a:rPr lang="zh-TW" altLang="en-US" dirty="0">
                <a:latin typeface="Microsoft JhengHei" panose="020B0604030504040204" pitchFamily="34" charset="-120"/>
                <a:ea typeface="Microsoft JhengHei" panose="020B0604030504040204" pitchFamily="34" charset="-120"/>
              </a:rPr>
              <a:t>極大化公司槓桿價值可以解釋</a:t>
            </a:r>
            <a:r>
              <a:rPr lang="en-US" altLang="zh-TW" dirty="0">
                <a:latin typeface="Microsoft JhengHei" panose="020B0604030504040204" pitchFamily="34" charset="-120"/>
                <a:ea typeface="Microsoft JhengHei" panose="020B0604030504040204" pitchFamily="34" charset="-120"/>
              </a:rPr>
              <a:t>#NQSO&gt;#QSO</a:t>
            </a:r>
            <a:r>
              <a:rPr lang="zh-TW" altLang="en-US" dirty="0">
                <a:latin typeface="Microsoft JhengHei" panose="020B0604030504040204" pitchFamily="34" charset="-120"/>
                <a:ea typeface="Microsoft JhengHei" panose="020B0604030504040204" pitchFamily="34" charset="-120"/>
              </a:rPr>
              <a:t>，無法說明</a:t>
            </a:r>
            <a:r>
              <a:rPr lang="en-US" altLang="zh-TW" dirty="0">
                <a:latin typeface="Microsoft JhengHei" panose="020B0604030504040204" pitchFamily="34" charset="-120"/>
                <a:ea typeface="Microsoft JhengHei" panose="020B0604030504040204" pitchFamily="34" charset="-120"/>
              </a:rPr>
              <a:t>ESO</a:t>
            </a:r>
            <a:r>
              <a:rPr lang="zh-TW" altLang="en-US" dirty="0">
                <a:latin typeface="Microsoft JhengHei" panose="020B0604030504040204" pitchFamily="34" charset="-120"/>
                <a:ea typeface="Microsoft JhengHei" panose="020B0604030504040204" pitchFamily="34" charset="-120"/>
              </a:rPr>
              <a:t>發行量隨波動度上升</a:t>
            </a:r>
            <a:endParaRPr lang="en-US" altLang="zh-TW" dirty="0">
              <a:latin typeface="Microsoft JhengHei" panose="020B0604030504040204" pitchFamily="34" charset="-120"/>
              <a:ea typeface="Microsoft JhengHei" panose="020B0604030504040204" pitchFamily="34" charset="-120"/>
            </a:endParaRPr>
          </a:p>
          <a:p>
            <a:endParaRPr kumimoji="1" lang="en-US"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極大化員工感受度</a:t>
            </a:r>
            <a:r>
              <a:rPr lang="en-US" altLang="zh-TW" dirty="0">
                <a:latin typeface="Microsoft JhengHei" panose="020B0604030504040204" pitchFamily="34" charset="-120"/>
                <a:ea typeface="Microsoft JhengHei" panose="020B0604030504040204" pitchFamily="34" charset="-120"/>
              </a:rPr>
              <a:t>#QSO&gt;#NQSO</a:t>
            </a:r>
            <a:r>
              <a:rPr lang="zh-TW" altLang="en-US" dirty="0">
                <a:latin typeface="Microsoft JhengHei" panose="020B0604030504040204" pitchFamily="34" charset="-120"/>
                <a:ea typeface="Microsoft JhengHei" panose="020B0604030504040204" pitchFamily="34" charset="-120"/>
              </a:rPr>
              <a:t>，不符合實證</a:t>
            </a:r>
            <a:endParaRPr kumimoji="1" lang="en-US" altLang="zh-TW" dirty="0">
              <a:latin typeface="Microsoft JhengHei" panose="020B0604030504040204" pitchFamily="34" charset="-120"/>
              <a:ea typeface="Microsoft JhengHei" panose="020B0604030504040204" pitchFamily="34" charset="-120"/>
            </a:endParaRPr>
          </a:p>
          <a:p>
            <a:endParaRPr kumimoji="1" lang="en-US" altLang="zh-TW" dirty="0">
              <a:solidFill>
                <a:srgbClr val="FF0000"/>
              </a:solidFill>
              <a:latin typeface="Microsoft JhengHei" panose="020B0604030504040204" pitchFamily="34" charset="-120"/>
              <a:ea typeface="Microsoft JhengHei" panose="020B0604030504040204" pitchFamily="34" charset="-120"/>
            </a:endParaRPr>
          </a:p>
        </p:txBody>
      </p:sp>
      <p:pic>
        <p:nvPicPr>
          <p:cNvPr id="7" name="圖片 6">
            <a:extLst>
              <a:ext uri="{FF2B5EF4-FFF2-40B4-BE49-F238E27FC236}">
                <a16:creationId xmlns:a16="http://schemas.microsoft.com/office/drawing/2014/main" id="{8EA64FF1-7F7B-DC6A-2593-025EA23AB26E}"/>
              </a:ext>
            </a:extLst>
          </p:cNvPr>
          <p:cNvPicPr>
            <a:picLocks noChangeAspect="1"/>
          </p:cNvPicPr>
          <p:nvPr/>
        </p:nvPicPr>
        <p:blipFill rotWithShape="1">
          <a:blip r:embed="rId2"/>
          <a:srcRect l="331" r="452"/>
          <a:stretch/>
        </p:blipFill>
        <p:spPr bwMode="auto">
          <a:xfrm>
            <a:off x="795431" y="3964631"/>
            <a:ext cx="5273675" cy="2164080"/>
          </a:xfrm>
          <a:prstGeom prst="rect">
            <a:avLst/>
          </a:prstGeom>
          <a:ln w="9525" cap="flat" cmpd="sng" algn="ctr">
            <a:solidFill>
              <a:srgbClr val="4472C4"/>
            </a:solidFill>
            <a:prstDash val="solid"/>
            <a:round/>
            <a:headEnd type="none" w="med" len="med"/>
            <a:tailEnd type="none" w="med" len="med"/>
          </a:ln>
          <a:extLst>
            <a:ext uri="{53640926-AAD7-44D8-BBD7-CCE9431645EC}">
              <a14:shadowObscured xmlns:a14="http://schemas.microsoft.com/office/drawing/2010/main"/>
            </a:ext>
          </a:extLst>
        </p:spPr>
      </p:pic>
      <p:pic>
        <p:nvPicPr>
          <p:cNvPr id="8" name="圖片 7">
            <a:extLst>
              <a:ext uri="{FF2B5EF4-FFF2-40B4-BE49-F238E27FC236}">
                <a16:creationId xmlns:a16="http://schemas.microsoft.com/office/drawing/2014/main" id="{F4BD592A-98A3-9489-2DBE-C69CC85C565D}"/>
              </a:ext>
            </a:extLst>
          </p:cNvPr>
          <p:cNvPicPr>
            <a:picLocks noChangeAspect="1"/>
          </p:cNvPicPr>
          <p:nvPr/>
        </p:nvPicPr>
        <p:blipFill>
          <a:blip r:embed="rId3"/>
          <a:stretch>
            <a:fillRect/>
          </a:stretch>
        </p:blipFill>
        <p:spPr>
          <a:xfrm>
            <a:off x="6258158" y="3964631"/>
            <a:ext cx="5274310" cy="2167890"/>
          </a:xfrm>
          <a:prstGeom prst="rect">
            <a:avLst/>
          </a:prstGeom>
          <a:ln>
            <a:solidFill>
              <a:schemeClr val="tx1"/>
            </a:solidFill>
          </a:ln>
        </p:spPr>
      </p:pic>
    </p:spTree>
    <p:extLst>
      <p:ext uri="{BB962C8B-B14F-4D97-AF65-F5344CB8AC3E}">
        <p14:creationId xmlns:p14="http://schemas.microsoft.com/office/powerpoint/2010/main" val="15535011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777875"/>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排序效果與員工樂觀的驗證</a:t>
            </a:r>
          </a:p>
        </p:txBody>
      </p:sp>
      <mc:AlternateContent xmlns:mc="http://schemas.openxmlformats.org/markup-compatibility/2006">
        <mc:Choice xmlns:a14="http://schemas.microsoft.com/office/drawing/2010/main" Requires="a14">
          <p:sp>
            <p:nvSpPr>
              <p:cNvPr id="3" name="文字方塊 2">
                <a:extLst>
                  <a:ext uri="{FF2B5EF4-FFF2-40B4-BE49-F238E27FC236}">
                    <a16:creationId xmlns:a16="http://schemas.microsoft.com/office/drawing/2014/main" id="{EA0BC689-B741-3E39-45A7-7AA3BBE1F18A}"/>
                  </a:ext>
                </a:extLst>
              </p:cNvPr>
              <p:cNvSpPr txBox="1"/>
              <p:nvPr/>
            </p:nvSpPr>
            <p:spPr>
              <a:xfrm>
                <a:off x="960699" y="1550146"/>
                <a:ext cx="10393101" cy="3416320"/>
              </a:xfrm>
              <a:prstGeom prst="rect">
                <a:avLst/>
              </a:prstGeom>
              <a:noFill/>
            </p:spPr>
            <p:txBody>
              <a:bodyPr wrap="square" rtlCol="0">
                <a:spAutoFit/>
              </a:bodyPr>
              <a:lstStyle/>
              <a:p>
                <a:pPr/>
                <a:r>
                  <a:rPr lang="en-US" altLang="zh-TW" sz="1800" dirty="0" err="1">
                    <a:solidFill>
                      <a:srgbClr val="000000"/>
                    </a:solidFill>
                    <a:effectLst/>
                    <a:latin typeface="微軟正黑體" panose="020B0604030504040204" pitchFamily="34" charset="-120"/>
                    <a:ea typeface="微軟正黑體" panose="020B0604030504040204" pitchFamily="34" charset="-120"/>
                  </a:rPr>
                  <a:t>Oyer</a:t>
                </a:r>
                <a:r>
                  <a:rPr lang="en-US" altLang="zh-TW" sz="1800" dirty="0">
                    <a:solidFill>
                      <a:srgbClr val="000000"/>
                    </a:solidFill>
                    <a:effectLst/>
                    <a:latin typeface="微軟正黑體" panose="020B0604030504040204" pitchFamily="34" charset="-120"/>
                    <a:ea typeface="微軟正黑體" panose="020B0604030504040204" pitchFamily="34" charset="-120"/>
                  </a:rPr>
                  <a:t> and Schaefer (2005)</a:t>
                </a:r>
                <a:r>
                  <a:rPr lang="zh-TW" altLang="en-US" sz="1800" dirty="0">
                    <a:solidFill>
                      <a:srgbClr val="000000"/>
                    </a:solidFill>
                    <a:effectLst/>
                    <a:latin typeface="微軟正黑體" panose="020B0604030504040204" pitchFamily="34" charset="-120"/>
                    <a:ea typeface="微軟正黑體" panose="020B0604030504040204" pitchFamily="34" charset="-120"/>
                  </a:rPr>
                  <a:t> </a:t>
                </a:r>
                <a:r>
                  <a:rPr lang="en-US" altLang="zh-TW" sz="1800" dirty="0">
                    <a:solidFill>
                      <a:srgbClr val="000000"/>
                    </a:solidFill>
                    <a:effectLst/>
                    <a:latin typeface="微軟正黑體" panose="020B0604030504040204" pitchFamily="34" charset="-120"/>
                    <a:ea typeface="微軟正黑體" panose="020B0604030504040204" pitchFamily="34" charset="-120"/>
                  </a:rPr>
                  <a:t>:</a:t>
                </a:r>
                <a:r>
                  <a:rPr lang="zh-TW" altLang="en-US" sz="1800" dirty="0">
                    <a:solidFill>
                      <a:srgbClr val="000000"/>
                    </a:solidFill>
                    <a:effectLst/>
                    <a:latin typeface="微軟正黑體" panose="020B0604030504040204" pitchFamily="34" charset="-120"/>
                    <a:ea typeface="微軟正黑體" panose="020B0604030504040204" pitchFamily="34" charset="-120"/>
                  </a:rPr>
                  <a:t> </a:t>
                </a:r>
                <a:r>
                  <a:rPr lang="en-US" altLang="zh-TW" sz="1800" dirty="0">
                    <a:solidFill>
                      <a:srgbClr val="000000"/>
                    </a:solidFill>
                    <a:effectLst/>
                    <a:latin typeface="微軟正黑體" panose="020B0604030504040204" pitchFamily="34" charset="-120"/>
                    <a:ea typeface="微軟正黑體" panose="020B0604030504040204" pitchFamily="34" charset="-120"/>
                  </a:rPr>
                  <a:t>ESO</a:t>
                </a:r>
                <a:r>
                  <a:rPr lang="zh-TW" altLang="en-US" sz="1800" dirty="0">
                    <a:solidFill>
                      <a:srgbClr val="000000"/>
                    </a:solidFill>
                    <a:effectLst/>
                    <a:latin typeface="微軟正黑體" panose="020B0604030504040204" pitchFamily="34" charset="-120"/>
                    <a:ea typeface="微軟正黑體" panose="020B0604030504040204" pitchFamily="34" charset="-120"/>
                  </a:rPr>
                  <a:t>可能會對員工</a:t>
                </a:r>
                <a:r>
                  <a:rPr lang="zh-TW" altLang="en-US" dirty="0">
                    <a:solidFill>
                      <a:srgbClr val="000000"/>
                    </a:solidFill>
                    <a:latin typeface="微軟正黑體" panose="020B0604030504040204" pitchFamily="34" charset="-120"/>
                    <a:ea typeface="微軟正黑體" panose="020B0604030504040204" pitchFamily="34" charset="-120"/>
                  </a:rPr>
                  <a:t>產生</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激勵、</a:t>
                </a:r>
                <a:r>
                  <a:rPr lang="zh-TW" altLang="zh-TW" sz="18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留任、排序</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效果，其中又以後兩者在其模型中較具解釋力。</a:t>
                </a:r>
                <a:endParaRPr lang="en-US" altLang="zh-TW" dirty="0">
                  <a:latin typeface="微軟正黑體" panose="020B0604030504040204" pitchFamily="34" charset="-120"/>
                  <a:ea typeface="微軟正黑體" panose="020B0604030504040204" pitchFamily="34" charset="-120"/>
                </a:endParaRPr>
              </a:p>
              <a:p>
                <a:pPr/>
                <a:endParaRPr lang="en-US" altLang="zh-TW" dirty="0">
                  <a:latin typeface="微軟正黑體" panose="020B0604030504040204" pitchFamily="34" charset="-120"/>
                  <a:ea typeface="微軟正黑體" panose="020B0604030504040204" pitchFamily="34" charset="-120"/>
                </a:endParaRPr>
              </a:p>
              <a:p>
                <a:pPr/>
                <a:r>
                  <a:rPr lang="zh-TW" altLang="en-US" dirty="0">
                    <a:latin typeface="微軟正黑體" panose="020B0604030504040204" pitchFamily="34" charset="-120"/>
                    <a:ea typeface="微軟正黑體" panose="020B0604030504040204" pitchFamily="34" charset="-120"/>
                  </a:rPr>
                  <a:t>排序效果 </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 </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對</a:t>
                </a:r>
                <a:r>
                  <a:rPr lang="zh-TW" altLang="zh-TW" sz="18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公司股價報酬率樂觀、風險趨避性低</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的員工會</a:t>
                </a:r>
                <a:r>
                  <a:rPr lang="zh-TW" altLang="zh-TW" sz="18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偏好</a:t>
                </a:r>
                <a:r>
                  <a:rPr lang="en-US" altLang="zh-TW" sz="18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ESO</a:t>
                </a:r>
                <a:r>
                  <a:rPr lang="zh-TW" altLang="en-US"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換言之</a:t>
                </a:r>
                <a:r>
                  <a:rPr lang="zh-TW" altLang="en-US"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若公司發薪以</a:t>
                </a:r>
                <a:r>
                  <a:rPr lang="en-US" altLang="zh-TW" sz="1800" dirty="0">
                    <a:solidFill>
                      <a:srgbClr val="000000"/>
                    </a:solidFill>
                    <a:effectLst/>
                    <a:latin typeface="微軟正黑體" panose="020B0604030504040204" pitchFamily="34" charset="-120"/>
                    <a:ea typeface="微軟正黑體" panose="020B0604030504040204" pitchFamily="34" charset="-120"/>
                  </a:rPr>
                  <a:t>ESO</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為主，自然會吸引具備這兩個特徵的員工。</a:t>
                </a:r>
                <a:endParaRPr lang="en-US"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a:endParaRPr lang="en-US" altLang="zh-TW" dirty="0">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針對員工樂觀與否</a:t>
                </a:r>
                <a:r>
                  <a:rPr lang="en-US" altLang="zh-TW" sz="1800" dirty="0">
                    <a:solidFill>
                      <a:srgbClr val="000000"/>
                    </a:solidFill>
                    <a:effectLst/>
                    <a:latin typeface="微軟正黑體" panose="020B0604030504040204" pitchFamily="34" charset="-120"/>
                    <a:ea typeface="微軟正黑體" panose="020B0604030504040204" pitchFamily="34" charset="-120"/>
                    <a:cs typeface="Bookman Old Style" panose="02050604050505020204" pitchFamily="18" charset="0"/>
                  </a:rPr>
                  <a:t>(</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本文對應到預期報酬率</a:t>
                </a:r>
                <a14:m>
                  <m:oMath xmlns:m="http://schemas.openxmlformats.org/officeDocument/2006/math">
                    <m:r>
                      <m:rPr>
                        <m:sty m:val="p"/>
                      </m:rPr>
                      <a:rPr lang="en-US" altLang="zh-TW" sz="1800">
                        <a:solidFill>
                          <a:srgbClr val="000000"/>
                        </a:solidFill>
                        <a:effectLst/>
                        <a:latin typeface="Cambria Math" panose="02040503050406030204" pitchFamily="18" charset="0"/>
                        <a:ea typeface="標楷體" panose="03000509000000000000" pitchFamily="65" charset="-120"/>
                        <a:cs typeface="Times New Roman" panose="02020603050405020304" pitchFamily="18" charset="0"/>
                      </a:rPr>
                      <m:t>μ</m:t>
                    </m:r>
                  </m:oMath>
                </a14:m>
                <a:r>
                  <a:rPr lang="en-US" altLang="zh-TW" sz="1800" dirty="0">
                    <a:solidFill>
                      <a:srgbClr val="000000"/>
                    </a:solidFill>
                    <a:effectLst/>
                    <a:latin typeface="微軟正黑體" panose="020B0604030504040204" pitchFamily="34" charset="-120"/>
                    <a:ea typeface="微軟正黑體" panose="020B0604030504040204" pitchFamily="34" charset="-120"/>
                    <a:cs typeface="Bookman Old Style" panose="02050604050505020204" pitchFamily="18" charset="0"/>
                  </a:rPr>
                  <a:t>)</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1800" dirty="0">
                    <a:solidFill>
                      <a:srgbClr val="000000"/>
                    </a:solidFill>
                    <a:effectLst/>
                    <a:latin typeface="微軟正黑體" panose="020B0604030504040204" pitchFamily="34" charset="-120"/>
                    <a:ea typeface="微軟正黑體" panose="020B0604030504040204" pitchFamily="34" charset="-120"/>
                    <a:cs typeface="Bookman Old Style" panose="02050604050505020204" pitchFamily="18" charset="0"/>
                  </a:rPr>
                  <a:t>Otto(2014)</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的實證資料也顯示：較樂觀的</a:t>
                </a:r>
                <a:r>
                  <a:rPr lang="en-US" altLang="zh-TW" sz="1800" dirty="0">
                    <a:solidFill>
                      <a:srgbClr val="000000"/>
                    </a:solidFill>
                    <a:effectLst/>
                    <a:latin typeface="微軟正黑體" panose="020B0604030504040204" pitchFamily="34" charset="-120"/>
                    <a:ea typeface="微軟正黑體" panose="020B0604030504040204" pitchFamily="34" charset="-120"/>
                    <a:cs typeface="Bookman Old Style" panose="02050604050505020204" pitchFamily="18" charset="0"/>
                  </a:rPr>
                  <a:t>CEO</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會領到較少的激勵型薪資，其中</a:t>
                </a:r>
                <a:r>
                  <a:rPr lang="en-US" altLang="zh-TW" sz="1800" dirty="0">
                    <a:solidFill>
                      <a:srgbClr val="FF0000"/>
                    </a:solidFill>
                    <a:effectLst/>
                    <a:latin typeface="微軟正黑體" panose="020B0604030504040204" pitchFamily="34" charset="-120"/>
                    <a:ea typeface="微軟正黑體" panose="020B0604030504040204" pitchFamily="34" charset="-120"/>
                    <a:cs typeface="Bookman Old Style" panose="02050604050505020204" pitchFamily="18" charset="0"/>
                  </a:rPr>
                  <a:t>CEO</a:t>
                </a:r>
                <a:r>
                  <a:rPr lang="zh-TW" altLang="zh-TW" sz="18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手中的認股選擇權總額</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更是</a:t>
                </a:r>
                <a:r>
                  <a:rPr lang="zh-TW" altLang="zh-TW" sz="18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和員工樂觀與否呈顯著的負相關</a:t>
                </a:r>
                <a:r>
                  <a:rPr lang="zh-TW" altLang="zh-TW" sz="18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，我們也在驗證排序效果的同時檢驗此現象。</a:t>
                </a:r>
                <a:endParaRPr lang="zh-TW" altLang="zh-TW" sz="1800" dirty="0">
                  <a:solidFill>
                    <a:srgbClr val="000000"/>
                  </a:solidFill>
                  <a:effectLst/>
                  <a:latin typeface="微軟正黑體" panose="020B0604030504040204" pitchFamily="34" charset="-120"/>
                  <a:ea typeface="微軟正黑體" panose="020B0604030504040204" pitchFamily="34" charset="-120"/>
                  <a:cs typeface="Bookman Old Style" panose="02050604050505020204" pitchFamily="18" charset="0"/>
                </a:endParaRPr>
              </a:p>
              <a:p>
                <a:pPr/>
                <a:endParaRPr lang="en-US" altLang="zh-TW" dirty="0">
                  <a:latin typeface="微軟正黑體" panose="020B0604030504040204" pitchFamily="34" charset="-120"/>
                  <a:ea typeface="微軟正黑體" panose="020B0604030504040204" pitchFamily="34" charset="-120"/>
                </a:endParaRPr>
              </a:p>
              <a:p>
                <a:pPr/>
                <a:endParaRPr lang="zh-TW" altLang="zh-TW" dirty="0">
                  <a:latin typeface="微軟正黑體" panose="020B0604030504040204" pitchFamily="34" charset="-120"/>
                  <a:ea typeface="微軟正黑體" panose="020B0604030504040204" pitchFamily="34" charset="-120"/>
                </a:endParaRPr>
              </a:p>
              <a:p>
                <a:endParaRPr kumimoji="1" lang="zh-TW" altLang="en-US" dirty="0"/>
              </a:p>
            </p:txBody>
          </p:sp>
        </mc:Choice>
        <mc:Fallback>
          <p:sp>
            <p:nvSpPr>
              <p:cNvPr id="3" name="文字方塊 2">
                <a:extLst>
                  <a:ext uri="{FF2B5EF4-FFF2-40B4-BE49-F238E27FC236}">
                    <a16:creationId xmlns:a16="http://schemas.microsoft.com/office/drawing/2014/main" id="{EA0BC689-B741-3E39-45A7-7AA3BBE1F18A}"/>
                  </a:ext>
                </a:extLst>
              </p:cNvPr>
              <p:cNvSpPr txBox="1">
                <a:spLocks noRot="1" noChangeAspect="1" noMove="1" noResize="1" noEditPoints="1" noAdjustHandles="1" noChangeArrowheads="1" noChangeShapeType="1" noTextEdit="1"/>
              </p:cNvSpPr>
              <p:nvPr/>
            </p:nvSpPr>
            <p:spPr>
              <a:xfrm>
                <a:off x="960699" y="1550146"/>
                <a:ext cx="10393101" cy="3416320"/>
              </a:xfrm>
              <a:prstGeom prst="rect">
                <a:avLst/>
              </a:prstGeom>
              <a:blipFill>
                <a:blip r:embed="rId2"/>
                <a:stretch>
                  <a:fillRect l="-528" t="-891" r="-2463"/>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895349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316300"/>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排序效果</a:t>
            </a:r>
            <a:br>
              <a:rPr kumimoji="1" lang="en-US" altLang="zh-TW" dirty="0">
                <a:latin typeface="Microsoft JhengHei" panose="020B0604030504040204" pitchFamily="34" charset="-120"/>
                <a:ea typeface="Microsoft JhengHei" panose="020B0604030504040204" pitchFamily="34" charset="-120"/>
              </a:rPr>
            </a:br>
            <a:r>
              <a:rPr kumimoji="1" lang="zh-TW" altLang="en-US" dirty="0">
                <a:latin typeface="Microsoft JhengHei" panose="020B0604030504040204" pitchFamily="34" charset="-120"/>
                <a:ea typeface="Microsoft JhengHei" panose="020B0604030504040204" pitchFamily="34" charset="-120"/>
              </a:rPr>
              <a:t>固定員工感受度，極大化公司槓桿價值</a:t>
            </a:r>
          </a:p>
        </p:txBody>
      </p:sp>
      <mc:AlternateContent xmlns:mc="http://schemas.openxmlformats.org/markup-compatibility/2006">
        <mc:Choice xmlns:a14="http://schemas.microsoft.com/office/drawing/2010/main" Requires="a14">
          <p:sp>
            <p:nvSpPr>
              <p:cNvPr id="3" name="文字方塊 2">
                <a:extLst>
                  <a:ext uri="{FF2B5EF4-FFF2-40B4-BE49-F238E27FC236}">
                    <a16:creationId xmlns:a16="http://schemas.microsoft.com/office/drawing/2014/main" id="{EA0BC689-B741-3E39-45A7-7AA3BBE1F18A}"/>
                  </a:ext>
                </a:extLst>
              </p:cNvPr>
              <p:cNvSpPr txBox="1"/>
              <p:nvPr/>
            </p:nvSpPr>
            <p:spPr>
              <a:xfrm>
                <a:off x="1155269" y="1770146"/>
                <a:ext cx="10393101" cy="2031325"/>
              </a:xfrm>
              <a:prstGeom prst="rect">
                <a:avLst/>
              </a:prstGeom>
              <a:noFill/>
            </p:spPr>
            <p:txBody>
              <a:bodyPr wrap="square" rtlCol="0">
                <a:spAutoFit/>
              </a:bodyPr>
              <a:lstStyle/>
              <a:p>
                <a:r>
                  <a:rPr kumimoji="1" lang="zh-TW" altLang="en-US" dirty="0">
                    <a:latin typeface="Microsoft JhengHei" panose="020B0604030504040204" pitchFamily="34" charset="-120"/>
                    <a:ea typeface="Microsoft JhengHei" panose="020B0604030504040204" pitchFamily="34" charset="-120"/>
                  </a:rPr>
                  <a:t>橫軸越往右代表員工越趨避，縱軸高代表員工越樂觀</a:t>
                </a:r>
                <a:r>
                  <a:rPr kumimoji="1" lang="en-US" altLang="zh-TW" dirty="0">
                    <a:latin typeface="Microsoft JhengHei" panose="020B0604030504040204" pitchFamily="34" charset="-120"/>
                    <a:ea typeface="Microsoft JhengHei" panose="020B0604030504040204" pitchFamily="34" charset="-120"/>
                  </a:rPr>
                  <a:t>(</a:t>
                </a:r>
                <a:r>
                  <a:rPr kumimoji="1" lang="zh-TW" altLang="en-US" dirty="0">
                    <a:latin typeface="Microsoft JhengHei" panose="020B0604030504040204" pitchFamily="34" charset="-120"/>
                    <a:ea typeface="Microsoft JhengHei" panose="020B0604030504040204" pitchFamily="34" charset="-120"/>
                  </a:rPr>
                  <a:t>預期報酬率越高</a:t>
                </a:r>
                <a:r>
                  <a:rPr kumimoji="1" lang="en-US" altLang="zh-TW" dirty="0">
                    <a:latin typeface="Microsoft JhengHei" panose="020B0604030504040204" pitchFamily="34" charset="-120"/>
                    <a:ea typeface="Microsoft JhengHei" panose="020B0604030504040204" pitchFamily="34" charset="-120"/>
                  </a:rPr>
                  <a:t>)</a:t>
                </a:r>
              </a:p>
              <a:p>
                <a:endParaRPr kumimoji="1" lang="en-US"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在</a:t>
                </a:r>
                <a14:m>
                  <m:oMath xmlns:m="http://schemas.openxmlformats.org/officeDocument/2006/math">
                    <m:r>
                      <a:rPr kumimoji="1" lang="en-US" altLang="zh-TW" b="0" i="1" smtClean="0">
                        <a:latin typeface="Cambria Math" panose="02040503050406030204" pitchFamily="18" charset="0"/>
                        <a:ea typeface="Microsoft JhengHei" panose="020B0604030504040204" pitchFamily="34" charset="-120"/>
                      </a:rPr>
                      <m:t>𝛾</m:t>
                    </m:r>
                    <m:r>
                      <a:rPr kumimoji="1" lang="en-US" altLang="zh-TW" b="0" i="1" smtClean="0">
                        <a:latin typeface="Cambria Math" panose="02040503050406030204" pitchFamily="18" charset="0"/>
                        <a:ea typeface="Microsoft JhengHei" panose="020B0604030504040204" pitchFamily="34" charset="-120"/>
                      </a:rPr>
                      <m:t>=0.9</m:t>
                    </m:r>
                  </m:oMath>
                </a14:m>
                <a:r>
                  <a:rPr kumimoji="1" lang="zh-TW" altLang="en-US" dirty="0">
                    <a:latin typeface="Microsoft JhengHei" panose="020B0604030504040204" pitchFamily="34" charset="-120"/>
                    <a:ea typeface="Microsoft JhengHei" panose="020B0604030504040204" pitchFamily="34" charset="-120"/>
                  </a:rPr>
                  <a:t>時，隨著</a:t>
                </a:r>
                <a14:m>
                  <m:oMath xmlns:m="http://schemas.openxmlformats.org/officeDocument/2006/math">
                    <m:r>
                      <a:rPr kumimoji="1" lang="en-US" altLang="zh-TW" b="0" i="1" smtClean="0">
                        <a:latin typeface="Cambria Math" panose="02040503050406030204" pitchFamily="18" charset="0"/>
                        <a:ea typeface="Microsoft JhengHei" panose="020B0604030504040204" pitchFamily="34" charset="-120"/>
                      </a:rPr>
                      <m:t>𝜇</m:t>
                    </m:r>
                  </m:oMath>
                </a14:m>
                <a:r>
                  <a:rPr kumimoji="1" lang="zh-TW" altLang="en-US" dirty="0">
                    <a:latin typeface="Microsoft JhengHei" panose="020B0604030504040204" pitchFamily="34" charset="-120"/>
                    <a:ea typeface="Microsoft JhengHei" panose="020B0604030504040204" pitchFamily="34" charset="-120"/>
                  </a:rPr>
                  <a:t>越大，最適</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成本佔比有</a:t>
                </a:r>
                <a:r>
                  <a:rPr kumimoji="1" lang="zh-TW" altLang="en-US" dirty="0">
                    <a:solidFill>
                      <a:srgbClr val="FF0000"/>
                    </a:solidFill>
                    <a:latin typeface="Microsoft JhengHei" panose="020B0604030504040204" pitchFamily="34" charset="-120"/>
                    <a:ea typeface="Microsoft JhengHei" panose="020B0604030504040204" pitchFamily="34" charset="-120"/>
                  </a:rPr>
                  <a:t>先升後降</a:t>
                </a:r>
                <a:r>
                  <a:rPr kumimoji="1" lang="zh-TW" altLang="en-US" dirty="0">
                    <a:latin typeface="Microsoft JhengHei" panose="020B0604030504040204" pitchFamily="34" charset="-120"/>
                    <a:ea typeface="Microsoft JhengHei" panose="020B0604030504040204" pitchFamily="34" charset="-120"/>
                  </a:rPr>
                  <a:t>的趨勢，能夠說明</a:t>
                </a:r>
                <a:r>
                  <a:rPr kumimoji="1" lang="en-US" altLang="zh-TW" dirty="0">
                    <a:latin typeface="Microsoft JhengHei" panose="020B0604030504040204" pitchFamily="34" charset="-120"/>
                    <a:ea typeface="Microsoft JhengHei" panose="020B0604030504040204" pitchFamily="34" charset="-120"/>
                  </a:rPr>
                  <a:t>Otto(2014)</a:t>
                </a:r>
                <a:r>
                  <a:rPr kumimoji="1" lang="zh-TW" altLang="en-US" dirty="0">
                    <a:latin typeface="Microsoft JhengHei" panose="020B0604030504040204" pitchFamily="34" charset="-120"/>
                    <a:ea typeface="Microsoft JhengHei" panose="020B0604030504040204" pitchFamily="34" charset="-120"/>
                  </a:rPr>
                  <a:t>實證觀察到的「越樂觀的</a:t>
                </a:r>
                <a:r>
                  <a:rPr kumimoji="1" lang="en-US" altLang="zh-TW" dirty="0">
                    <a:latin typeface="Microsoft JhengHei" panose="020B0604030504040204" pitchFamily="34" charset="-120"/>
                    <a:ea typeface="Microsoft JhengHei" panose="020B0604030504040204" pitchFamily="34" charset="-120"/>
                  </a:rPr>
                  <a:t>CEO</a:t>
                </a:r>
                <a:r>
                  <a:rPr kumimoji="1" lang="zh-TW" altLang="en-US" dirty="0">
                    <a:latin typeface="Microsoft JhengHei" panose="020B0604030504040204" pitchFamily="34" charset="-120"/>
                    <a:ea typeface="Microsoft JhengHei" panose="020B0604030504040204" pitchFamily="34" charset="-120"/>
                  </a:rPr>
                  <a:t>拿到較少的選擇權薪資」</a:t>
                </a:r>
                <a:endParaRPr kumimoji="1" lang="en-US" altLang="zh-TW" dirty="0">
                  <a:latin typeface="Microsoft JhengHei" panose="020B0604030504040204" pitchFamily="34" charset="-120"/>
                  <a:ea typeface="Microsoft JhengHei" panose="020B0604030504040204" pitchFamily="34" charset="-120"/>
                </a:endParaRPr>
              </a:p>
              <a:p>
                <a:endParaRPr kumimoji="1" lang="en-US"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將</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成本佔比低於</a:t>
                </a:r>
                <a:r>
                  <a:rPr kumimoji="1" lang="en-US" altLang="zh-TW" dirty="0">
                    <a:latin typeface="Microsoft JhengHei" panose="020B0604030504040204" pitchFamily="34" charset="-120"/>
                    <a:ea typeface="Microsoft JhengHei" panose="020B0604030504040204" pitchFamily="34" charset="-120"/>
                  </a:rPr>
                  <a:t>5%</a:t>
                </a:r>
                <a:r>
                  <a:rPr kumimoji="1" lang="zh-TW" altLang="en-US" dirty="0">
                    <a:latin typeface="Microsoft JhengHei" panose="020B0604030504040204" pitchFamily="34" charset="-120"/>
                    <a:ea typeface="Microsoft JhengHei" panose="020B0604030504040204" pitchFamily="34" charset="-120"/>
                  </a:rPr>
                  <a:t>的組合當作偏好純現金薪資；</a:t>
                </a:r>
                <a:r>
                  <a:rPr kumimoji="1" lang="en-US" altLang="zh-TW" dirty="0">
                    <a:latin typeface="Microsoft JhengHei" panose="020B0604030504040204" pitchFamily="34" charset="-120"/>
                    <a:ea typeface="Microsoft JhengHei" panose="020B0604030504040204" pitchFamily="34" charset="-120"/>
                  </a:rPr>
                  <a:t>tax benefit</a:t>
                </a:r>
                <a:r>
                  <a:rPr kumimoji="1" lang="zh-TW" altLang="en-US" dirty="0">
                    <a:latin typeface="Microsoft JhengHei" panose="020B0604030504040204" pitchFamily="34" charset="-120"/>
                    <a:ea typeface="Microsoft JhengHei" panose="020B0604030504040204" pitchFamily="34" charset="-120"/>
                  </a:rPr>
                  <a:t>指的是如發行</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，公司偏好</a:t>
                </a:r>
                <a:r>
                  <a:rPr kumimoji="1" lang="en-US" altLang="zh-TW" dirty="0">
                    <a:latin typeface="Microsoft JhengHei" panose="020B0604030504040204" pitchFamily="34" charset="-120"/>
                    <a:ea typeface="Microsoft JhengHei" panose="020B0604030504040204" pitchFamily="34" charset="-120"/>
                  </a:rPr>
                  <a:t>Option package</a:t>
                </a:r>
                <a:r>
                  <a:rPr kumimoji="1" lang="zh-TW" altLang="en-US" dirty="0">
                    <a:latin typeface="Microsoft JhengHei" panose="020B0604030504040204" pitchFamily="34" charset="-120"/>
                    <a:ea typeface="Microsoft JhengHei" panose="020B0604030504040204" pitchFamily="34" charset="-120"/>
                  </a:rPr>
                  <a:t>，發行</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，公司偏好 </a:t>
                </a:r>
                <a:r>
                  <a:rPr kumimoji="1" lang="en-US" altLang="zh-TW" dirty="0">
                    <a:latin typeface="Microsoft JhengHei" panose="020B0604030504040204" pitchFamily="34" charset="-120"/>
                    <a:ea typeface="Microsoft JhengHei" panose="020B0604030504040204" pitchFamily="34" charset="-120"/>
                  </a:rPr>
                  <a:t>all Cash</a:t>
                </a:r>
                <a:r>
                  <a:rPr kumimoji="1" lang="zh-TW" altLang="en-US" dirty="0">
                    <a:latin typeface="Microsoft JhengHei" panose="020B0604030504040204" pitchFamily="34" charset="-120"/>
                    <a:ea typeface="Microsoft JhengHei" panose="020B0604030504040204" pitchFamily="34" charset="-120"/>
                  </a:rPr>
                  <a:t>，藉此能說明，那入稅盾考量是重要的。</a:t>
                </a:r>
                <a:endParaRPr kumimoji="1" lang="en-US" altLang="zh-TW" dirty="0">
                  <a:latin typeface="Microsoft JhengHei" panose="020B0604030504040204" pitchFamily="34" charset="-120"/>
                  <a:ea typeface="Microsoft JhengHei" panose="020B0604030504040204" pitchFamily="34" charset="-120"/>
                </a:endParaRPr>
              </a:p>
            </p:txBody>
          </p:sp>
        </mc:Choice>
        <mc:Fallback>
          <p:sp>
            <p:nvSpPr>
              <p:cNvPr id="3" name="文字方塊 2">
                <a:extLst>
                  <a:ext uri="{FF2B5EF4-FFF2-40B4-BE49-F238E27FC236}">
                    <a16:creationId xmlns:a16="http://schemas.microsoft.com/office/drawing/2014/main" id="{EA0BC689-B741-3E39-45A7-7AA3BBE1F18A}"/>
                  </a:ext>
                </a:extLst>
              </p:cNvPr>
              <p:cNvSpPr txBox="1">
                <a:spLocks noRot="1" noChangeAspect="1" noMove="1" noResize="1" noEditPoints="1" noAdjustHandles="1" noChangeArrowheads="1" noChangeShapeType="1" noTextEdit="1"/>
              </p:cNvSpPr>
              <p:nvPr/>
            </p:nvSpPr>
            <p:spPr>
              <a:xfrm>
                <a:off x="1155269" y="1770146"/>
                <a:ext cx="10393101" cy="2031325"/>
              </a:xfrm>
              <a:prstGeom prst="rect">
                <a:avLst/>
              </a:prstGeom>
              <a:blipFill>
                <a:blip r:embed="rId2"/>
                <a:stretch>
                  <a:fillRect l="-528" t="-1497" b="-3593"/>
                </a:stretch>
              </a:blipFill>
            </p:spPr>
            <p:txBody>
              <a:bodyPr/>
              <a:lstStyle/>
              <a:p>
                <a:r>
                  <a:rPr lang="zh-TW" altLang="en-US">
                    <a:noFill/>
                  </a:rPr>
                  <a:t> </a:t>
                </a:r>
              </a:p>
            </p:txBody>
          </p:sp>
        </mc:Fallback>
      </mc:AlternateContent>
      <p:pic>
        <p:nvPicPr>
          <p:cNvPr id="6" name="圖片 5">
            <a:extLst>
              <a:ext uri="{FF2B5EF4-FFF2-40B4-BE49-F238E27FC236}">
                <a16:creationId xmlns:a16="http://schemas.microsoft.com/office/drawing/2014/main" id="{B2FF96C6-567D-7BE7-6DEB-A6B2BE3508E1}"/>
              </a:ext>
            </a:extLst>
          </p:cNvPr>
          <p:cNvPicPr>
            <a:picLocks noChangeAspect="1"/>
          </p:cNvPicPr>
          <p:nvPr/>
        </p:nvPicPr>
        <p:blipFill rotWithShape="1">
          <a:blip r:embed="rId3"/>
          <a:srcRect l="395" r="703"/>
          <a:stretch/>
        </p:blipFill>
        <p:spPr bwMode="auto">
          <a:xfrm>
            <a:off x="1724510" y="3967701"/>
            <a:ext cx="4461605" cy="2591297"/>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pic>
        <p:nvPicPr>
          <p:cNvPr id="9" name="圖片 8">
            <a:extLst>
              <a:ext uri="{FF2B5EF4-FFF2-40B4-BE49-F238E27FC236}">
                <a16:creationId xmlns:a16="http://schemas.microsoft.com/office/drawing/2014/main" id="{3293F4A3-C766-ED0A-6874-236A44955965}"/>
              </a:ext>
            </a:extLst>
          </p:cNvPr>
          <p:cNvPicPr>
            <a:picLocks noChangeAspect="1"/>
          </p:cNvPicPr>
          <p:nvPr/>
        </p:nvPicPr>
        <p:blipFill rotWithShape="1">
          <a:blip r:embed="rId4"/>
          <a:srcRect l="535" t="1644" r="1367" b="1470"/>
          <a:stretch/>
        </p:blipFill>
        <p:spPr bwMode="auto">
          <a:xfrm>
            <a:off x="7482329" y="4040422"/>
            <a:ext cx="3039745" cy="2438400"/>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722801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316300"/>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排序效果</a:t>
            </a:r>
            <a:br>
              <a:rPr kumimoji="1" lang="en-US" altLang="zh-TW" dirty="0">
                <a:latin typeface="Microsoft JhengHei" panose="020B0604030504040204" pitchFamily="34" charset="-120"/>
                <a:ea typeface="Microsoft JhengHei" panose="020B0604030504040204" pitchFamily="34" charset="-120"/>
              </a:rPr>
            </a:br>
            <a:r>
              <a:rPr kumimoji="1" lang="zh-TW" altLang="en-US" dirty="0">
                <a:latin typeface="Microsoft JhengHei" panose="020B0604030504040204" pitchFamily="34" charset="-120"/>
                <a:ea typeface="Microsoft JhengHei" panose="020B0604030504040204" pitchFamily="34" charset="-120"/>
              </a:rPr>
              <a:t>固定員工感受度，極小化公司薪資成本</a:t>
            </a:r>
          </a:p>
        </p:txBody>
      </p:sp>
      <mc:AlternateContent xmlns:mc="http://schemas.openxmlformats.org/markup-compatibility/2006">
        <mc:Choice xmlns:a14="http://schemas.microsoft.com/office/drawing/2010/main" Requires="a14">
          <p:sp>
            <p:nvSpPr>
              <p:cNvPr id="3" name="文字方塊 2">
                <a:extLst>
                  <a:ext uri="{FF2B5EF4-FFF2-40B4-BE49-F238E27FC236}">
                    <a16:creationId xmlns:a16="http://schemas.microsoft.com/office/drawing/2014/main" id="{EA0BC689-B741-3E39-45A7-7AA3BBE1F18A}"/>
                  </a:ext>
                </a:extLst>
              </p:cNvPr>
              <p:cNvSpPr txBox="1"/>
              <p:nvPr/>
            </p:nvSpPr>
            <p:spPr>
              <a:xfrm>
                <a:off x="1155269" y="1770146"/>
                <a:ext cx="10393101" cy="2031325"/>
              </a:xfrm>
              <a:prstGeom prst="rect">
                <a:avLst/>
              </a:prstGeom>
              <a:noFill/>
            </p:spPr>
            <p:txBody>
              <a:bodyPr wrap="square" rtlCol="0">
                <a:spAutoFit/>
              </a:bodyPr>
              <a:lstStyle/>
              <a:p>
                <a:r>
                  <a:rPr kumimoji="1" lang="zh-TW" altLang="en-US" dirty="0">
                    <a:latin typeface="Microsoft JhengHei" panose="020B0604030504040204" pitchFamily="34" charset="-120"/>
                    <a:ea typeface="Microsoft JhengHei" panose="020B0604030504040204" pitchFamily="34" charset="-120"/>
                  </a:rPr>
                  <a:t>可以看出偏好張數由右下至左上遞增的排序效果，但</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張數都會大於</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這點不符合實證。</a:t>
                </a:r>
                <a:endParaRPr kumimoji="1" lang="en-US" altLang="zh-TW" dirty="0">
                  <a:latin typeface="Microsoft JhengHei" panose="020B0604030504040204" pitchFamily="34" charset="-120"/>
                  <a:ea typeface="Microsoft JhengHei" panose="020B0604030504040204" pitchFamily="34" charset="-120"/>
                </a:endParaRPr>
              </a:p>
              <a:p>
                <a:endParaRPr kumimoji="1" lang="en-US"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將</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成本佔比低於</a:t>
                </a:r>
                <a:r>
                  <a:rPr kumimoji="1" lang="en-US" altLang="zh-TW" dirty="0">
                    <a:latin typeface="Microsoft JhengHei" panose="020B0604030504040204" pitchFamily="34" charset="-120"/>
                    <a:ea typeface="Microsoft JhengHei" panose="020B0604030504040204" pitchFamily="34" charset="-120"/>
                  </a:rPr>
                  <a:t>5%</a:t>
                </a:r>
                <a:r>
                  <a:rPr kumimoji="1" lang="zh-TW" altLang="en-US" dirty="0">
                    <a:latin typeface="Microsoft JhengHei" panose="020B0604030504040204" pitchFamily="34" charset="-120"/>
                    <a:ea typeface="Microsoft JhengHei" panose="020B0604030504040204" pitchFamily="34" charset="-120"/>
                  </a:rPr>
                  <a:t>的組合當作偏好純現金薪資；</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指的是員工偏好</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但不偏好</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的組合。</a:t>
                </a:r>
                <a:endParaRPr kumimoji="1" lang="en-US" altLang="zh-TW" dirty="0">
                  <a:latin typeface="Microsoft JhengHei" panose="020B0604030504040204" pitchFamily="34" charset="-120"/>
                  <a:ea typeface="Microsoft JhengHei" panose="020B0604030504040204" pitchFamily="34" charset="-120"/>
                </a:endParaRPr>
              </a:p>
              <a:p>
                <a:endParaRPr kumimoji="1" lang="en-US"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此最佳化中同樣能看出</a:t>
                </a:r>
                <a:r>
                  <a:rPr kumimoji="1" lang="en-US" altLang="zh-TW" dirty="0">
                    <a:latin typeface="Microsoft JhengHei" panose="020B0604030504040204" pitchFamily="34" charset="-120"/>
                    <a:ea typeface="Microsoft JhengHei" panose="020B0604030504040204" pitchFamily="34" charset="-120"/>
                  </a:rPr>
                  <a:t>Otto(2014)</a:t>
                </a:r>
                <a:r>
                  <a:rPr kumimoji="1" lang="zh-TW" altLang="en-US" dirty="0">
                    <a:latin typeface="Microsoft JhengHei" panose="020B0604030504040204" pitchFamily="34" charset="-120"/>
                    <a:ea typeface="Microsoft JhengHei" panose="020B0604030504040204" pitchFamily="34" charset="-120"/>
                  </a:rPr>
                  <a:t>的結果 </a:t>
                </a:r>
                <a:r>
                  <a:rPr kumimoji="1" lang="en-US" altLang="zh-TW" dirty="0">
                    <a:latin typeface="Microsoft JhengHei" panose="020B0604030504040204" pitchFamily="34" charset="-120"/>
                    <a:ea typeface="Microsoft JhengHei" panose="020B0604030504040204" pitchFamily="34" charset="-120"/>
                  </a:rPr>
                  <a:t>:</a:t>
                </a:r>
                <a:r>
                  <a:rPr kumimoji="1" lang="zh-TW" altLang="en-US" dirty="0">
                    <a:latin typeface="Microsoft JhengHei" panose="020B0604030504040204" pitchFamily="34" charset="-120"/>
                    <a:ea typeface="Microsoft JhengHei" panose="020B0604030504040204" pitchFamily="34" charset="-120"/>
                  </a:rPr>
                  <a:t> 當員工過於樂觀</a:t>
                </a:r>
                <a:r>
                  <a:rPr kumimoji="1" lang="en-US" altLang="zh-TW" dirty="0">
                    <a:latin typeface="Microsoft JhengHei" panose="020B0604030504040204" pitchFamily="34" charset="-120"/>
                    <a:ea typeface="Microsoft JhengHei" panose="020B0604030504040204" pitchFamily="34" charset="-120"/>
                  </a:rPr>
                  <a:t>(</a:t>
                </a:r>
                <a14:m>
                  <m:oMath xmlns:m="http://schemas.openxmlformats.org/officeDocument/2006/math">
                    <m:r>
                      <a:rPr kumimoji="1" lang="en-US" altLang="zh-TW" b="0" i="1" smtClean="0">
                        <a:latin typeface="Cambria Math" panose="02040503050406030204" pitchFamily="18" charset="0"/>
                        <a:ea typeface="Microsoft JhengHei" panose="020B0604030504040204" pitchFamily="34" charset="-120"/>
                      </a:rPr>
                      <m:t>𝜇</m:t>
                    </m:r>
                  </m:oMath>
                </a14:m>
                <a:r>
                  <a:rPr kumimoji="1" lang="zh-TW" altLang="en-US" dirty="0">
                    <a:latin typeface="Microsoft JhengHei" panose="020B0604030504040204" pitchFamily="34" charset="-120"/>
                    <a:ea typeface="Microsoft JhengHei" panose="020B0604030504040204" pitchFamily="34" charset="-120"/>
                  </a:rPr>
                  <a:t>大過一定程度</a:t>
                </a:r>
                <a:r>
                  <a:rPr kumimoji="1" lang="en-US" altLang="zh-TW" dirty="0">
                    <a:latin typeface="Microsoft JhengHei" panose="020B0604030504040204" pitchFamily="34" charset="-120"/>
                    <a:ea typeface="Microsoft JhengHei" panose="020B0604030504040204" pitchFamily="34" charset="-120"/>
                  </a:rPr>
                  <a:t>)</a:t>
                </a:r>
                <a:r>
                  <a:rPr kumimoji="1" lang="zh-TW" altLang="en-US" dirty="0">
                    <a:latin typeface="Microsoft JhengHei" panose="020B0604030504040204" pitchFamily="34" charset="-120"/>
                    <a:ea typeface="Microsoft JhengHei" panose="020B0604030504040204" pitchFamily="34" charset="-120"/>
                  </a:rPr>
                  <a:t>，且</a:t>
                </a:r>
                <a14:m>
                  <m:oMath xmlns:m="http://schemas.openxmlformats.org/officeDocument/2006/math">
                    <m:r>
                      <a:rPr kumimoji="1" lang="en-US" altLang="zh-TW" b="0" i="1" smtClean="0">
                        <a:latin typeface="Cambria Math" panose="02040503050406030204" pitchFamily="18" charset="0"/>
                        <a:ea typeface="Microsoft JhengHei" panose="020B0604030504040204" pitchFamily="34" charset="-120"/>
                      </a:rPr>
                      <m:t>𝛾</m:t>
                    </m:r>
                  </m:oMath>
                </a14:m>
                <a:r>
                  <a:rPr kumimoji="1" lang="zh-TW" altLang="en-US" dirty="0">
                    <a:latin typeface="Microsoft JhengHei" panose="020B0604030504040204" pitchFamily="34" charset="-120"/>
                    <a:ea typeface="Microsoft JhengHei" panose="020B0604030504040204" pitchFamily="34" charset="-120"/>
                  </a:rPr>
                  <a:t>夠大時，最適</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占比也會隨</a:t>
                </a:r>
                <a14:m>
                  <m:oMath xmlns:m="http://schemas.openxmlformats.org/officeDocument/2006/math">
                    <m:r>
                      <a:rPr kumimoji="1" lang="en-US" altLang="zh-TW" b="0" i="1" smtClean="0">
                        <a:latin typeface="Cambria Math" panose="02040503050406030204" pitchFamily="18" charset="0"/>
                        <a:ea typeface="Microsoft JhengHei" panose="020B0604030504040204" pitchFamily="34" charset="-120"/>
                      </a:rPr>
                      <m:t>𝜇</m:t>
                    </m:r>
                  </m:oMath>
                </a14:m>
                <a:r>
                  <a:rPr kumimoji="1" lang="zh-TW" altLang="en-US" dirty="0">
                    <a:latin typeface="Microsoft JhengHei" panose="020B0604030504040204" pitchFamily="34" charset="-120"/>
                    <a:ea typeface="Microsoft JhengHei" panose="020B0604030504040204" pitchFamily="34" charset="-120"/>
                  </a:rPr>
                  <a:t>下降</a:t>
                </a:r>
                <a:endParaRPr kumimoji="1" lang="en-US" altLang="zh-TW" dirty="0">
                  <a:latin typeface="Microsoft JhengHei" panose="020B0604030504040204" pitchFamily="34" charset="-120"/>
                  <a:ea typeface="Microsoft JhengHei" panose="020B0604030504040204" pitchFamily="34" charset="-120"/>
                </a:endParaRPr>
              </a:p>
            </p:txBody>
          </p:sp>
        </mc:Choice>
        <mc:Fallback>
          <p:sp>
            <p:nvSpPr>
              <p:cNvPr id="3" name="文字方塊 2">
                <a:extLst>
                  <a:ext uri="{FF2B5EF4-FFF2-40B4-BE49-F238E27FC236}">
                    <a16:creationId xmlns:a16="http://schemas.microsoft.com/office/drawing/2014/main" id="{EA0BC689-B741-3E39-45A7-7AA3BBE1F18A}"/>
                  </a:ext>
                </a:extLst>
              </p:cNvPr>
              <p:cNvSpPr txBox="1">
                <a:spLocks noRot="1" noChangeAspect="1" noMove="1" noResize="1" noEditPoints="1" noAdjustHandles="1" noChangeArrowheads="1" noChangeShapeType="1" noTextEdit="1"/>
              </p:cNvSpPr>
              <p:nvPr/>
            </p:nvSpPr>
            <p:spPr>
              <a:xfrm>
                <a:off x="1155269" y="1770146"/>
                <a:ext cx="10393101" cy="2031325"/>
              </a:xfrm>
              <a:prstGeom prst="rect">
                <a:avLst/>
              </a:prstGeom>
              <a:blipFill>
                <a:blip r:embed="rId2"/>
                <a:stretch>
                  <a:fillRect l="-528" t="-1497" r="-411" b="-3593"/>
                </a:stretch>
              </a:blipFill>
            </p:spPr>
            <p:txBody>
              <a:bodyPr/>
              <a:lstStyle/>
              <a:p>
                <a:r>
                  <a:rPr lang="zh-TW" altLang="en-US">
                    <a:noFill/>
                  </a:rPr>
                  <a:t> </a:t>
                </a:r>
              </a:p>
            </p:txBody>
          </p:sp>
        </mc:Fallback>
      </mc:AlternateContent>
      <p:pic>
        <p:nvPicPr>
          <p:cNvPr id="8" name="圖片 7">
            <a:extLst>
              <a:ext uri="{FF2B5EF4-FFF2-40B4-BE49-F238E27FC236}">
                <a16:creationId xmlns:a16="http://schemas.microsoft.com/office/drawing/2014/main" id="{CDDE5017-79C6-26E4-10AC-B9C4EF371F0B}"/>
              </a:ext>
            </a:extLst>
          </p:cNvPr>
          <p:cNvPicPr>
            <a:picLocks noChangeAspect="1"/>
          </p:cNvPicPr>
          <p:nvPr/>
        </p:nvPicPr>
        <p:blipFill rotWithShape="1">
          <a:blip r:embed="rId3"/>
          <a:srcRect t="1056" b="756"/>
          <a:stretch/>
        </p:blipFill>
        <p:spPr bwMode="auto">
          <a:xfrm>
            <a:off x="1530405" y="4047581"/>
            <a:ext cx="3963946" cy="2438527"/>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pic>
        <p:nvPicPr>
          <p:cNvPr id="10" name="圖片 9">
            <a:extLst>
              <a:ext uri="{FF2B5EF4-FFF2-40B4-BE49-F238E27FC236}">
                <a16:creationId xmlns:a16="http://schemas.microsoft.com/office/drawing/2014/main" id="{958AE1B7-5528-DF90-8F7C-E94238927CAC}"/>
              </a:ext>
            </a:extLst>
          </p:cNvPr>
          <p:cNvPicPr>
            <a:picLocks noChangeAspect="1"/>
          </p:cNvPicPr>
          <p:nvPr/>
        </p:nvPicPr>
        <p:blipFill rotWithShape="1">
          <a:blip r:embed="rId4"/>
          <a:srcRect b="1008"/>
          <a:stretch/>
        </p:blipFill>
        <p:spPr bwMode="auto">
          <a:xfrm>
            <a:off x="7394518" y="4047581"/>
            <a:ext cx="2441245" cy="24110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475100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316300"/>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排序效果</a:t>
            </a:r>
            <a:br>
              <a:rPr kumimoji="1" lang="en-US" altLang="zh-TW" dirty="0">
                <a:latin typeface="Microsoft JhengHei" panose="020B0604030504040204" pitchFamily="34" charset="-120"/>
                <a:ea typeface="Microsoft JhengHei" panose="020B0604030504040204" pitchFamily="34" charset="-120"/>
              </a:rPr>
            </a:br>
            <a:r>
              <a:rPr kumimoji="1" lang="zh-TW" altLang="en-US" dirty="0">
                <a:latin typeface="Microsoft JhengHei" panose="020B0604030504040204" pitchFamily="34" charset="-120"/>
                <a:ea typeface="Microsoft JhengHei" panose="020B0604030504040204" pitchFamily="34" charset="-120"/>
              </a:rPr>
              <a:t>固定公司薪資成本，極大化公司槓桿價值</a:t>
            </a:r>
          </a:p>
        </p:txBody>
      </p:sp>
      <p:sp>
        <p:nvSpPr>
          <p:cNvPr id="3" name="文字方塊 2">
            <a:extLst>
              <a:ext uri="{FF2B5EF4-FFF2-40B4-BE49-F238E27FC236}">
                <a16:creationId xmlns:a16="http://schemas.microsoft.com/office/drawing/2014/main" id="{EA0BC689-B741-3E39-45A7-7AA3BBE1F18A}"/>
              </a:ext>
            </a:extLst>
          </p:cNvPr>
          <p:cNvSpPr txBox="1"/>
          <p:nvPr/>
        </p:nvSpPr>
        <p:spPr>
          <a:xfrm>
            <a:off x="1115512" y="2127955"/>
            <a:ext cx="10393101" cy="646331"/>
          </a:xfrm>
          <a:prstGeom prst="rect">
            <a:avLst/>
          </a:prstGeom>
          <a:noFill/>
        </p:spPr>
        <p:txBody>
          <a:bodyPr wrap="square" rtlCol="0">
            <a:spAutoFit/>
          </a:bodyPr>
          <a:lstStyle/>
          <a:p>
            <a:r>
              <a:rPr kumimoji="1" lang="zh-TW" altLang="en-US" dirty="0">
                <a:latin typeface="Microsoft JhengHei" panose="020B0604030504040204" pitchFamily="34" charset="-120"/>
                <a:ea typeface="Microsoft JhengHei" panose="020B0604030504040204" pitchFamily="34" charset="-120"/>
              </a:rPr>
              <a:t>幾乎所有</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占比都來到</a:t>
            </a:r>
            <a:r>
              <a:rPr kumimoji="1" lang="en-US" altLang="zh-TW" dirty="0">
                <a:latin typeface="Microsoft JhengHei" panose="020B0604030504040204" pitchFamily="34" charset="-120"/>
                <a:ea typeface="Microsoft JhengHei" panose="020B0604030504040204" pitchFamily="34" charset="-120"/>
              </a:rPr>
              <a:t>1</a:t>
            </a:r>
            <a:r>
              <a:rPr kumimoji="1" lang="zh-TW" altLang="en-US" dirty="0">
                <a:latin typeface="Microsoft JhengHei" panose="020B0604030504040204" pitchFamily="34" charset="-120"/>
                <a:ea typeface="Microsoft JhengHei" panose="020B0604030504040204" pitchFamily="34" charset="-120"/>
              </a:rPr>
              <a:t>，代表</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都將發行到最大張數，不符合</a:t>
            </a:r>
            <a:r>
              <a:rPr kumimoji="1" lang="en-US" altLang="zh-TW" dirty="0">
                <a:latin typeface="Microsoft JhengHei" panose="020B0604030504040204" pitchFamily="34" charset="-120"/>
                <a:ea typeface="Microsoft JhengHei" panose="020B0604030504040204" pitchFamily="34" charset="-120"/>
              </a:rPr>
              <a:t>Otto(2014)</a:t>
            </a:r>
            <a:r>
              <a:rPr kumimoji="1" lang="zh-TW" altLang="en-US" dirty="0">
                <a:latin typeface="Microsoft JhengHei" panose="020B0604030504040204" pitchFamily="34" charset="-120"/>
                <a:ea typeface="Microsoft JhengHei" panose="020B0604030504040204" pitchFamily="34" charset="-120"/>
              </a:rPr>
              <a:t>隨樂觀程度上升而下降的實證結論</a:t>
            </a:r>
            <a:endParaRPr kumimoji="1" lang="en-US" altLang="zh-TW" dirty="0">
              <a:latin typeface="Microsoft JhengHei" panose="020B0604030504040204" pitchFamily="34" charset="-120"/>
              <a:ea typeface="Microsoft JhengHei" panose="020B0604030504040204" pitchFamily="34" charset="-120"/>
            </a:endParaRPr>
          </a:p>
        </p:txBody>
      </p:sp>
      <p:pic>
        <p:nvPicPr>
          <p:cNvPr id="6" name="圖片 5">
            <a:extLst>
              <a:ext uri="{FF2B5EF4-FFF2-40B4-BE49-F238E27FC236}">
                <a16:creationId xmlns:a16="http://schemas.microsoft.com/office/drawing/2014/main" id="{95D2C760-243C-3DB2-81CA-253FB2E630A3}"/>
              </a:ext>
            </a:extLst>
          </p:cNvPr>
          <p:cNvPicPr>
            <a:picLocks noChangeAspect="1"/>
          </p:cNvPicPr>
          <p:nvPr/>
        </p:nvPicPr>
        <p:blipFill rotWithShape="1">
          <a:blip r:embed="rId2"/>
          <a:srcRect l="330" t="533" r="618"/>
          <a:stretch/>
        </p:blipFill>
        <p:spPr bwMode="auto">
          <a:xfrm>
            <a:off x="3927075" y="3510501"/>
            <a:ext cx="4214123" cy="2627437"/>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562723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316300"/>
          </a:xfrm>
        </p:spPr>
        <p:txBody>
          <a:bodyPr>
            <a:normAutofit fontScale="90000"/>
          </a:bodyPr>
          <a:lstStyle/>
          <a:p>
            <a:r>
              <a:rPr kumimoji="1" lang="zh-TW" altLang="en-US" dirty="0">
                <a:latin typeface="Microsoft JhengHei" panose="020B0604030504040204" pitchFamily="34" charset="-120"/>
                <a:ea typeface="Microsoft JhengHei" panose="020B0604030504040204" pitchFamily="34" charset="-120"/>
              </a:rPr>
              <a:t>排序效果</a:t>
            </a:r>
            <a:br>
              <a:rPr kumimoji="1" lang="en-US" altLang="zh-TW" dirty="0">
                <a:latin typeface="Microsoft JhengHei" panose="020B0604030504040204" pitchFamily="34" charset="-120"/>
                <a:ea typeface="Microsoft JhengHei" panose="020B0604030504040204" pitchFamily="34" charset="-120"/>
              </a:rPr>
            </a:br>
            <a:r>
              <a:rPr kumimoji="1" lang="zh-TW" altLang="en-US" dirty="0">
                <a:latin typeface="Microsoft JhengHei" panose="020B0604030504040204" pitchFamily="34" charset="-120"/>
                <a:ea typeface="Microsoft JhengHei" panose="020B0604030504040204" pitchFamily="34" charset="-120"/>
              </a:rPr>
              <a:t>固定公司薪資成本，極小化員工感受度</a:t>
            </a:r>
            <a:r>
              <a:rPr kumimoji="1" lang="en-US" altLang="zh-TW" dirty="0">
                <a:latin typeface="Microsoft JhengHei" panose="020B0604030504040204" pitchFamily="34" charset="-120"/>
                <a:ea typeface="Microsoft JhengHei" panose="020B0604030504040204" pitchFamily="34" charset="-120"/>
              </a:rPr>
              <a:t>(CE)</a:t>
            </a:r>
            <a:endParaRPr kumimoji="1" lang="zh-TW" altLang="en-US" dirty="0">
              <a:latin typeface="Microsoft JhengHei" panose="020B0604030504040204" pitchFamily="34" charset="-120"/>
              <a:ea typeface="Microsoft JhengHei" panose="020B0604030504040204" pitchFamily="34" charset="-120"/>
            </a:endParaRPr>
          </a:p>
        </p:txBody>
      </p:sp>
      <p:sp>
        <p:nvSpPr>
          <p:cNvPr id="3" name="文字方塊 2">
            <a:extLst>
              <a:ext uri="{FF2B5EF4-FFF2-40B4-BE49-F238E27FC236}">
                <a16:creationId xmlns:a16="http://schemas.microsoft.com/office/drawing/2014/main" id="{EA0BC689-B741-3E39-45A7-7AA3BBE1F18A}"/>
              </a:ext>
            </a:extLst>
          </p:cNvPr>
          <p:cNvSpPr txBox="1"/>
          <p:nvPr/>
        </p:nvSpPr>
        <p:spPr>
          <a:xfrm>
            <a:off x="1115512" y="2127955"/>
            <a:ext cx="10393101" cy="1200329"/>
          </a:xfrm>
          <a:prstGeom prst="rect">
            <a:avLst/>
          </a:prstGeom>
          <a:noFill/>
        </p:spPr>
        <p:txBody>
          <a:bodyPr wrap="square" rtlCol="0">
            <a:spAutoFit/>
          </a:bodyPr>
          <a:lstStyle/>
          <a:p>
            <a:r>
              <a:rPr kumimoji="1" lang="zh-TW" altLang="en-US" dirty="0">
                <a:latin typeface="Microsoft JhengHei" panose="020B0604030504040204" pitchFamily="34" charset="-120"/>
                <a:ea typeface="Microsoft JhengHei" panose="020B0604030504040204" pitchFamily="34" charset="-120"/>
              </a:rPr>
              <a:t>可以看出排序效果，以及因為稅制差異，而有公司選擇發行</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但不發</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的現象。</a:t>
            </a:r>
            <a:endParaRPr kumimoji="1" lang="en-US" altLang="zh-TW" dirty="0">
              <a:latin typeface="Microsoft JhengHei" panose="020B0604030504040204" pitchFamily="34" charset="-120"/>
              <a:ea typeface="Microsoft JhengHei" panose="020B0604030504040204" pitchFamily="34" charset="-120"/>
            </a:endParaRPr>
          </a:p>
          <a:p>
            <a:endParaRPr kumimoji="1" lang="en-US" altLang="zh-TW" dirty="0">
              <a:latin typeface="Microsoft JhengHei" panose="020B0604030504040204" pitchFamily="34" charset="-120"/>
              <a:ea typeface="Microsoft JhengHei" panose="020B0604030504040204" pitchFamily="34" charset="-120"/>
            </a:endParaRPr>
          </a:p>
          <a:p>
            <a:r>
              <a:rPr kumimoji="1" lang="zh-TW" altLang="en-US" dirty="0">
                <a:latin typeface="Microsoft JhengHei" panose="020B0604030504040204" pitchFamily="34" charset="-120"/>
                <a:ea typeface="Microsoft JhengHei" panose="020B0604030504040204" pitchFamily="34" charset="-120"/>
              </a:rPr>
              <a:t>但無法說明市場上</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大於</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的現象，同時也看不出</a:t>
            </a:r>
            <a:r>
              <a:rPr kumimoji="1" lang="en-US" altLang="zh-TW" dirty="0">
                <a:latin typeface="Microsoft JhengHei" panose="020B0604030504040204" pitchFamily="34" charset="-120"/>
                <a:ea typeface="Microsoft JhengHei" panose="020B0604030504040204" pitchFamily="34" charset="-120"/>
              </a:rPr>
              <a:t>Otto(2014)</a:t>
            </a:r>
            <a:r>
              <a:rPr kumimoji="1" lang="zh-TW" altLang="en-US" dirty="0">
                <a:latin typeface="Microsoft JhengHei" panose="020B0604030504040204" pitchFamily="34" charset="-120"/>
                <a:ea typeface="Microsoft JhengHei" panose="020B0604030504040204" pitchFamily="34" charset="-120"/>
              </a:rPr>
              <a:t>宣稱的「樂觀的員工領到的認股權較少」的結果。</a:t>
            </a:r>
            <a:endParaRPr kumimoji="1" lang="en-US" altLang="zh-TW" dirty="0">
              <a:latin typeface="Microsoft JhengHei" panose="020B0604030504040204" pitchFamily="34" charset="-120"/>
              <a:ea typeface="Microsoft JhengHei" panose="020B0604030504040204" pitchFamily="34" charset="-120"/>
            </a:endParaRPr>
          </a:p>
        </p:txBody>
      </p:sp>
      <p:pic>
        <p:nvPicPr>
          <p:cNvPr id="5" name="圖片 4">
            <a:extLst>
              <a:ext uri="{FF2B5EF4-FFF2-40B4-BE49-F238E27FC236}">
                <a16:creationId xmlns:a16="http://schemas.microsoft.com/office/drawing/2014/main" id="{7191D927-76A1-1C33-CAB5-549025AC4839}"/>
              </a:ext>
            </a:extLst>
          </p:cNvPr>
          <p:cNvPicPr>
            <a:picLocks noChangeAspect="1"/>
          </p:cNvPicPr>
          <p:nvPr/>
        </p:nvPicPr>
        <p:blipFill rotWithShape="1">
          <a:blip r:embed="rId2"/>
          <a:srcRect t="1437" b="857"/>
          <a:stretch/>
        </p:blipFill>
        <p:spPr bwMode="auto">
          <a:xfrm>
            <a:off x="2045315" y="3755655"/>
            <a:ext cx="4179073" cy="2593415"/>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pic>
        <p:nvPicPr>
          <p:cNvPr id="7" name="圖片 6">
            <a:extLst>
              <a:ext uri="{FF2B5EF4-FFF2-40B4-BE49-F238E27FC236}">
                <a16:creationId xmlns:a16="http://schemas.microsoft.com/office/drawing/2014/main" id="{B4D5FD7E-3D34-2102-2325-36133F1DB246}"/>
              </a:ext>
            </a:extLst>
          </p:cNvPr>
          <p:cNvPicPr>
            <a:picLocks noChangeAspect="1"/>
          </p:cNvPicPr>
          <p:nvPr/>
        </p:nvPicPr>
        <p:blipFill rotWithShape="1">
          <a:blip r:embed="rId3"/>
          <a:srcRect l="1361" t="1499" r="1633" b="1099"/>
          <a:stretch/>
        </p:blipFill>
        <p:spPr bwMode="auto">
          <a:xfrm>
            <a:off x="7702825" y="3937856"/>
            <a:ext cx="2443860" cy="2229015"/>
          </a:xfrm>
          <a:prstGeom prst="rect">
            <a:avLst/>
          </a:prstGeom>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417665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33838C-1A08-DB76-63DB-A8168E8878A8}"/>
              </a:ext>
            </a:extLst>
          </p:cNvPr>
          <p:cNvSpPr>
            <a:spLocks noGrp="1"/>
          </p:cNvSpPr>
          <p:nvPr>
            <p:ph type="title"/>
          </p:nvPr>
        </p:nvSpPr>
        <p:spPr>
          <a:xfrm>
            <a:off x="838200" y="365125"/>
            <a:ext cx="10515600" cy="1316300"/>
          </a:xfrm>
        </p:spPr>
        <p:txBody>
          <a:bodyPr>
            <a:normAutofit/>
          </a:bodyPr>
          <a:lstStyle/>
          <a:p>
            <a:r>
              <a:rPr kumimoji="1" lang="zh-TW" altLang="en-US" dirty="0">
                <a:latin typeface="Microsoft JhengHei" panose="020B0604030504040204" pitchFamily="34" charset="-120"/>
                <a:ea typeface="Microsoft JhengHei" panose="020B0604030504040204" pitchFamily="34" charset="-120"/>
              </a:rPr>
              <a:t>結論</a:t>
            </a:r>
          </a:p>
        </p:txBody>
      </p:sp>
      <p:sp>
        <p:nvSpPr>
          <p:cNvPr id="3" name="文字方塊 2">
            <a:extLst>
              <a:ext uri="{FF2B5EF4-FFF2-40B4-BE49-F238E27FC236}">
                <a16:creationId xmlns:a16="http://schemas.microsoft.com/office/drawing/2014/main" id="{EA0BC689-B741-3E39-45A7-7AA3BBE1F18A}"/>
              </a:ext>
            </a:extLst>
          </p:cNvPr>
          <p:cNvSpPr txBox="1"/>
          <p:nvPr/>
        </p:nvSpPr>
        <p:spPr>
          <a:xfrm>
            <a:off x="960699" y="1519680"/>
            <a:ext cx="10393101" cy="5078313"/>
          </a:xfrm>
          <a:prstGeom prst="rect">
            <a:avLst/>
          </a:prstGeom>
          <a:noFill/>
        </p:spPr>
        <p:txBody>
          <a:bodyPr wrap="square" rtlCol="0">
            <a:spAutoFit/>
          </a:bodyPr>
          <a:lstStyle/>
          <a:p>
            <a:pPr marL="285750" indent="-285750">
              <a:buFont typeface="Arial" panose="020B0604020202020204" pitchFamily="34" charset="0"/>
              <a:buChar char="•"/>
            </a:pPr>
            <a:r>
              <a:rPr kumimoji="1" lang="zh-TW" altLang="en-US" dirty="0">
                <a:latin typeface="Microsoft JhengHei" panose="020B0604030504040204" pitchFamily="34" charset="-120"/>
                <a:ea typeface="Microsoft JhengHei" panose="020B0604030504040204" pitchFamily="34" charset="-120"/>
              </a:rPr>
              <a:t>使用森林結構模擬資產價格隨機過程取代股價過程。</a:t>
            </a: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kumimoji="1" lang="zh-TW" altLang="en-US" dirty="0">
                <a:latin typeface="Microsoft JhengHei" panose="020B0604030504040204" pitchFamily="34" charset="-120"/>
                <a:ea typeface="Microsoft JhengHei" panose="020B0604030504040204" pitchFamily="34" charset="-120"/>
              </a:rPr>
              <a:t>納入住資效果、稀釋效果，</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的稅盾效果以及公司本身的信用風險</a:t>
            </a: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kumimoji="1" lang="zh-TW" altLang="en-US" dirty="0">
                <a:latin typeface="Microsoft JhengHei" panose="020B0604030504040204" pitchFamily="34" charset="-120"/>
                <a:ea typeface="Microsoft JhengHei" panose="020B0604030504040204" pitchFamily="34" charset="-120"/>
              </a:rPr>
              <a:t>允許部分履約，並將期望效用模型加入機率決策函數，讓員工主觀機率更貼近實證現象。</a:t>
            </a: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kumimoji="1" lang="zh-TW" altLang="en-US" dirty="0">
                <a:latin typeface="Microsoft JhengHei" panose="020B0604030504040204" pitchFamily="34" charset="-120"/>
                <a:ea typeface="Microsoft JhengHei" panose="020B0604030504040204" pitchFamily="34" charset="-120"/>
              </a:rPr>
              <a:t>我們認為「固定員工感受度，極大化公司槓桿價值」很可能是在發行</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時主流的考量 </a:t>
            </a:r>
            <a:r>
              <a:rPr kumimoji="1" lang="en-US" altLang="zh-TW" dirty="0">
                <a:latin typeface="Microsoft JhengHei" panose="020B0604030504040204" pitchFamily="34" charset="-120"/>
                <a:ea typeface="Microsoft JhengHei" panose="020B0604030504040204" pitchFamily="34" charset="-120"/>
              </a:rPr>
              <a:t>:</a:t>
            </a:r>
            <a:r>
              <a:rPr kumimoji="1" lang="zh-TW" altLang="en-US" dirty="0">
                <a:latin typeface="Microsoft JhengHei" panose="020B0604030504040204" pitchFamily="34" charset="-120"/>
                <a:ea typeface="Microsoft JhengHei" panose="020B0604030504040204" pitchFamily="34" charset="-120"/>
              </a:rPr>
              <a:t> 此最佳化下，我們能做出</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遠大於</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的結果、波動度越大的公司發行</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張數越多、部分</a:t>
            </a:r>
            <a:r>
              <a:rPr kumimoji="1" lang="en-US" altLang="zh-TW" dirty="0">
                <a:latin typeface="Microsoft JhengHei" panose="020B0604030504040204" pitchFamily="34" charset="-120"/>
                <a:ea typeface="Microsoft JhengHei" panose="020B0604030504040204" pitchFamily="34" charset="-120"/>
              </a:rPr>
              <a:t>CEO</a:t>
            </a:r>
            <a:r>
              <a:rPr kumimoji="1" lang="zh-TW" altLang="en-US" dirty="0">
                <a:latin typeface="Microsoft JhengHei" panose="020B0604030504040204" pitchFamily="34" charset="-120"/>
                <a:ea typeface="Microsoft JhengHei" panose="020B0604030504040204" pitchFamily="34" charset="-120"/>
              </a:rPr>
              <a:t>領接近零現今薪資的現象、越樂觀的</a:t>
            </a:r>
            <a:r>
              <a:rPr kumimoji="1" lang="en-US" altLang="zh-TW" dirty="0">
                <a:latin typeface="Microsoft JhengHei" panose="020B0604030504040204" pitchFamily="34" charset="-120"/>
                <a:ea typeface="Microsoft JhengHei" panose="020B0604030504040204" pitchFamily="34" charset="-120"/>
              </a:rPr>
              <a:t>CEO</a:t>
            </a:r>
            <a:r>
              <a:rPr kumimoji="1" lang="zh-TW" altLang="en-US" dirty="0">
                <a:latin typeface="Microsoft JhengHei" panose="020B0604030504040204" pitchFamily="34" charset="-120"/>
                <a:ea typeface="Microsoft JhengHei" panose="020B0604030504040204" pitchFamily="34" charset="-120"/>
              </a:rPr>
              <a:t>領到較少的認股選擇權、員工部分履約</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的現象。</a:t>
            </a: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kumimoji="1" lang="zh-TW" altLang="en-US" dirty="0">
                <a:latin typeface="Microsoft JhengHei" panose="020B0604030504040204" pitchFamily="34" charset="-120"/>
                <a:ea typeface="Microsoft JhengHei" panose="020B0604030504040204" pitchFamily="34" charset="-120"/>
              </a:rPr>
              <a:t>和理論模型比較 </a:t>
            </a:r>
            <a:r>
              <a:rPr kumimoji="1" lang="en-US" altLang="zh-TW" dirty="0">
                <a:latin typeface="Microsoft JhengHei" panose="020B0604030504040204" pitchFamily="34" charset="-120"/>
                <a:ea typeface="Microsoft JhengHei" panose="020B0604030504040204" pitchFamily="34" charset="-120"/>
              </a:rPr>
              <a:t>:</a:t>
            </a:r>
            <a:r>
              <a:rPr kumimoji="1" lang="zh-TW" altLang="en-US" dirty="0">
                <a:latin typeface="Microsoft JhengHei" panose="020B0604030504040204" pitchFamily="34" charset="-120"/>
                <a:ea typeface="Microsoft JhengHei" panose="020B0604030504040204" pitchFamily="34" charset="-120"/>
              </a:rPr>
              <a:t> 參照</a:t>
            </a:r>
            <a:r>
              <a:rPr kumimoji="1" lang="en-US" altLang="zh-TW" dirty="0" err="1">
                <a:latin typeface="Microsoft JhengHei" panose="020B0604030504040204" pitchFamily="34" charset="-120"/>
                <a:ea typeface="Microsoft JhengHei" panose="020B0604030504040204" pitchFamily="34" charset="-120"/>
              </a:rPr>
              <a:t>Grasselli</a:t>
            </a:r>
            <a:r>
              <a:rPr kumimoji="1" lang="en-US" altLang="zh-TW" dirty="0">
                <a:latin typeface="Microsoft JhengHei" panose="020B0604030504040204" pitchFamily="34" charset="-120"/>
                <a:ea typeface="Microsoft JhengHei" panose="020B0604030504040204" pitchFamily="34" charset="-120"/>
              </a:rPr>
              <a:t> and Henderson(2009)</a:t>
            </a:r>
            <a:r>
              <a:rPr kumimoji="1" lang="zh-TW" altLang="en-US" dirty="0">
                <a:latin typeface="Microsoft JhengHei" panose="020B0604030504040204" pitchFamily="34" charset="-120"/>
                <a:ea typeface="Microsoft JhengHei" panose="020B0604030504040204" pitchFamily="34" charset="-120"/>
              </a:rPr>
              <a:t>繪製出員工履約邊界，不僅驗證出其模型提出的「以履約</a:t>
            </a:r>
            <a:r>
              <a:rPr kumimoji="1" lang="en-US" altLang="zh-TW" dirty="0">
                <a:latin typeface="Microsoft JhengHei" panose="020B0604030504040204" pitchFamily="34" charset="-120"/>
                <a:ea typeface="Microsoft JhengHei" panose="020B0604030504040204" pitchFamily="34" charset="-120"/>
              </a:rPr>
              <a:t>ESO</a:t>
            </a:r>
            <a:r>
              <a:rPr kumimoji="1" lang="zh-TW" altLang="en-US" dirty="0">
                <a:latin typeface="Microsoft JhengHei" panose="020B0604030504040204" pitchFamily="34" charset="-120"/>
                <a:ea typeface="Microsoft JhengHei" panose="020B0604030504040204" pitchFamily="34" charset="-120"/>
              </a:rPr>
              <a:t>越多，履約邊界越高」，更發現越接近到期日，履約邊界越低的現象，能夠說明風險趨避的員工有遞延履約的行為。</a:t>
            </a: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endParaRPr kumimoji="1" lang="en-US" altLang="zh-TW" dirty="0">
              <a:latin typeface="Microsoft JhengHei" panose="020B0604030504040204" pitchFamily="34" charset="-120"/>
              <a:ea typeface="Microsoft JhengHei" panose="020B0604030504040204" pitchFamily="34" charset="-120"/>
            </a:endParaRPr>
          </a:p>
          <a:p>
            <a:pPr marL="285750" indent="-285750">
              <a:buFont typeface="Arial" panose="020B0604020202020204" pitchFamily="34" charset="0"/>
              <a:buChar char="•"/>
            </a:pPr>
            <a:r>
              <a:rPr kumimoji="1" lang="zh-TW" altLang="en-US" dirty="0">
                <a:latin typeface="Microsoft JhengHei" panose="020B0604030504040204" pitchFamily="34" charset="-120"/>
                <a:ea typeface="Microsoft JhengHei" panose="020B0604030504040204" pitchFamily="34" charset="-120"/>
              </a:rPr>
              <a:t>而</a:t>
            </a:r>
            <a:r>
              <a:rPr kumimoji="1" lang="en-US" altLang="zh-TW" dirty="0" err="1">
                <a:latin typeface="Microsoft JhengHei" panose="020B0604030504040204" pitchFamily="34" charset="-120"/>
                <a:ea typeface="Microsoft JhengHei" panose="020B0604030504040204" pitchFamily="34" charset="-120"/>
              </a:rPr>
              <a:t>Oyer</a:t>
            </a:r>
            <a:r>
              <a:rPr kumimoji="1" lang="en-US" altLang="zh-TW" dirty="0">
                <a:latin typeface="Microsoft JhengHei" panose="020B0604030504040204" pitchFamily="34" charset="-120"/>
                <a:ea typeface="Microsoft JhengHei" panose="020B0604030504040204" pitchFamily="34" charset="-120"/>
              </a:rPr>
              <a:t> and Schaefer(2005)</a:t>
            </a:r>
            <a:r>
              <a:rPr kumimoji="1" lang="zh-TW" altLang="en-US" dirty="0">
                <a:latin typeface="Microsoft JhengHei" panose="020B0604030504040204" pitchFamily="34" charset="-120"/>
                <a:ea typeface="Microsoft JhengHei" panose="020B0604030504040204" pitchFamily="34" charset="-120"/>
              </a:rPr>
              <a:t>所提出的排序效果，若照其最佳化方式「固定公司薪資成本，極大化員工感受度</a:t>
            </a:r>
            <a:r>
              <a:rPr kumimoji="1" lang="en-US" altLang="zh-TW" dirty="0">
                <a:latin typeface="Microsoft JhengHei" panose="020B0604030504040204" pitchFamily="34" charset="-120"/>
                <a:ea typeface="Microsoft JhengHei" panose="020B0604030504040204" pitchFamily="34" charset="-120"/>
              </a:rPr>
              <a:t>(CE)</a:t>
            </a:r>
            <a:r>
              <a:rPr kumimoji="1" lang="zh-TW" altLang="en-US" dirty="0">
                <a:latin typeface="Microsoft JhengHei" panose="020B0604030504040204" pitchFamily="34" charset="-120"/>
                <a:ea typeface="Microsoft JhengHei" panose="020B0604030504040204" pitchFamily="34" charset="-120"/>
              </a:rPr>
              <a:t>」，確實員工會因為</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稅負擔較輕而偏好</a:t>
            </a:r>
            <a:r>
              <a:rPr kumimoji="1" lang="en-US" altLang="zh-TW" dirty="0">
                <a:latin typeface="Microsoft JhengHei" panose="020B0604030504040204" pitchFamily="34" charset="-120"/>
                <a:ea typeface="Microsoft JhengHei" panose="020B0604030504040204" pitchFamily="34" charset="-120"/>
              </a:rPr>
              <a:t>QSO</a:t>
            </a:r>
            <a:r>
              <a:rPr kumimoji="1" lang="zh-TW" altLang="en-US" dirty="0">
                <a:latin typeface="Microsoft JhengHei" panose="020B0604030504040204" pitchFamily="34" charset="-120"/>
                <a:ea typeface="Microsoft JhengHei" panose="020B0604030504040204" pitchFamily="34" charset="-120"/>
              </a:rPr>
              <a:t>，但會和</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流通較多的現象牴觸；但在本文提供的「固定員工感受度，極大化公司槓桿價值」下，排序效果依然存在，且更凸顯</a:t>
            </a:r>
            <a:r>
              <a:rPr kumimoji="1" lang="en-US" altLang="zh-TW" dirty="0">
                <a:latin typeface="Microsoft JhengHei" panose="020B0604030504040204" pitchFamily="34" charset="-120"/>
                <a:ea typeface="Microsoft JhengHei" panose="020B0604030504040204" pitchFamily="34" charset="-120"/>
              </a:rPr>
              <a:t>NQSO</a:t>
            </a:r>
            <a:r>
              <a:rPr kumimoji="1" lang="zh-TW" altLang="en-US" dirty="0">
                <a:latin typeface="Microsoft JhengHei" panose="020B0604030504040204" pitchFamily="34" charset="-120"/>
                <a:ea typeface="Microsoft JhengHei" panose="020B0604030504040204" pitchFamily="34" charset="-120"/>
              </a:rPr>
              <a:t>對工公司的稅盾優勢。</a:t>
            </a:r>
            <a:endParaRPr kumimoji="1" lang="en-US" altLang="zh-TW" dirty="0">
              <a:latin typeface="Microsoft JhengHei" panose="020B0604030504040204" pitchFamily="34" charset="-120"/>
              <a:ea typeface="Microsoft JhengHei" panose="020B0604030504040204" pitchFamily="34" charset="-120"/>
            </a:endParaRPr>
          </a:p>
        </p:txBody>
      </p:sp>
    </p:spTree>
    <p:extLst>
      <p:ext uri="{BB962C8B-B14F-4D97-AF65-F5344CB8AC3E}">
        <p14:creationId xmlns:p14="http://schemas.microsoft.com/office/powerpoint/2010/main" val="2243938600"/>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13403</TotalTime>
  <Words>4868</Words>
  <Application>Microsoft Office PowerPoint</Application>
  <PresentationFormat>寬螢幕</PresentationFormat>
  <Paragraphs>374</Paragraphs>
  <Slides>50</Slides>
  <Notes>0</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50</vt:i4>
      </vt:variant>
    </vt:vector>
  </HeadingPairs>
  <TitlesOfParts>
    <vt:vector size="58" baseType="lpstr">
      <vt:lpstr>微軟正黑體</vt:lpstr>
      <vt:lpstr>微軟正黑體</vt:lpstr>
      <vt:lpstr>Arial</vt:lpstr>
      <vt:lpstr>Bookman Old Style</vt:lpstr>
      <vt:lpstr>Calibri</vt:lpstr>
      <vt:lpstr>Calibri Light</vt:lpstr>
      <vt:lpstr>Cambria Math</vt:lpstr>
      <vt:lpstr>Office 佈景主題</vt:lpstr>
      <vt:lpstr>E.S.O. meeting 0607</vt:lpstr>
      <vt:lpstr>研究方法</vt:lpstr>
      <vt:lpstr>基礎設定</vt:lpstr>
      <vt:lpstr>基礎設定</vt:lpstr>
      <vt:lpstr>基礎設定</vt:lpstr>
      <vt:lpstr>基礎設定</vt:lpstr>
      <vt:lpstr>基礎設定</vt:lpstr>
      <vt:lpstr>模型介紹</vt:lpstr>
      <vt:lpstr>模型介紹</vt:lpstr>
      <vt:lpstr>模型介紹</vt:lpstr>
      <vt:lpstr>模型介紹</vt:lpstr>
      <vt:lpstr>模型介紹</vt:lpstr>
      <vt:lpstr>模型介紹</vt:lpstr>
      <vt:lpstr>模型介紹</vt:lpstr>
      <vt:lpstr>模型介紹</vt:lpstr>
      <vt:lpstr>模型介紹</vt:lpstr>
      <vt:lpstr>(1)到期日t=T</vt:lpstr>
      <vt:lpstr>PowerPoint 簡報</vt:lpstr>
      <vt:lpstr>PowerPoint 簡報</vt:lpstr>
      <vt:lpstr>(2)到期日前閉鎖期後t_V≤t&lt;T</vt:lpstr>
      <vt:lpstr>PowerPoint 簡報</vt:lpstr>
      <vt:lpstr>PowerPoint 簡報</vt:lpstr>
      <vt:lpstr>PowerPoint 簡報</vt:lpstr>
      <vt:lpstr>PowerPoint 簡報</vt:lpstr>
      <vt:lpstr>(3) 閉鎖期內0≤t&lt;t_V</vt:lpstr>
      <vt:lpstr>PowerPoint 簡報</vt:lpstr>
      <vt:lpstr>PowerPoint 簡報</vt:lpstr>
      <vt:lpstr>研究結果</vt:lpstr>
      <vt:lpstr>敏感性分析</vt:lpstr>
      <vt:lpstr>員工風險趨避程度下降</vt:lpstr>
      <vt:lpstr>員工風險趨避程度下降</vt:lpstr>
      <vt:lpstr>員工風險趨避程度下降</vt:lpstr>
      <vt:lpstr>員工自身財富/現金薪資上升</vt:lpstr>
      <vt:lpstr>公司資產波動度上升</vt:lpstr>
      <vt:lpstr>ESO到期年限上升</vt:lpstr>
      <vt:lpstr>現金股利下降</vt:lpstr>
      <vt:lpstr>Degree of prob. weighting下降</vt:lpstr>
      <vt:lpstr>部分履約與履約邊界的驗證</vt:lpstr>
      <vt:lpstr>部分履約與履約邊界的驗證</vt:lpstr>
      <vt:lpstr>固定員工感受度 (fix CE)</vt:lpstr>
      <vt:lpstr>固定員工感受度 (fix CE)</vt:lpstr>
      <vt:lpstr>固定員工感受度， 極大化公司槓桿價值 / 極小化公司薪資成本</vt:lpstr>
      <vt:lpstr>固定公司薪資成本</vt:lpstr>
      <vt:lpstr>固定公司薪資成本， 極大化公司槓桿價值 / 極大化員工感受度</vt:lpstr>
      <vt:lpstr>排序效果與員工樂觀的驗證</vt:lpstr>
      <vt:lpstr>排序效果 固定員工感受度，極大化公司槓桿價值</vt:lpstr>
      <vt:lpstr>排序效果 固定員工感受度，極小化公司薪資成本</vt:lpstr>
      <vt:lpstr>排序效果 固定公司薪資成本，極大化公司槓桿價值</vt:lpstr>
      <vt:lpstr>排序效果 固定公司薪資成本，極小化員工感受度(CE)</vt:lpstr>
      <vt:lpstr>結論</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品勳 陳</dc:creator>
  <cp:lastModifiedBy>品勳 陳</cp:lastModifiedBy>
  <cp:revision>82</cp:revision>
  <dcterms:created xsi:type="dcterms:W3CDTF">2022-05-17T11:05:34Z</dcterms:created>
  <dcterms:modified xsi:type="dcterms:W3CDTF">2022-07-12T09:29:17Z</dcterms:modified>
</cp:coreProperties>
</file>