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3" r:id="rId4"/>
    <p:sldId id="274" r:id="rId5"/>
    <p:sldId id="275" r:id="rId6"/>
    <p:sldId id="276" r:id="rId7"/>
    <p:sldId id="277" r:id="rId8"/>
    <p:sldId id="272" r:id="rId9"/>
    <p:sldId id="278" r:id="rId10"/>
    <p:sldId id="279" r:id="rId11"/>
    <p:sldId id="281" r:id="rId12"/>
    <p:sldId id="282" r:id="rId13"/>
    <p:sldId id="280" r:id="rId14"/>
    <p:sldId id="284" r:id="rId15"/>
    <p:sldId id="283" r:id="rId16"/>
    <p:sldId id="285" r:id="rId17"/>
    <p:sldId id="258" r:id="rId18"/>
    <p:sldId id="259" r:id="rId19"/>
    <p:sldId id="262" r:id="rId20"/>
    <p:sldId id="263" r:id="rId21"/>
    <p:sldId id="264" r:id="rId22"/>
    <p:sldId id="270" r:id="rId23"/>
    <p:sldId id="265" r:id="rId24"/>
    <p:sldId id="266" r:id="rId25"/>
    <p:sldId id="267" r:id="rId26"/>
    <p:sldId id="268" r:id="rId27"/>
    <p:sldId id="269" r:id="rId2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7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88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6B98C3-9D02-BA52-2C00-861FED9BBC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D71BA7E-3CBD-4508-DF31-56CCF5E9BE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B2427D9-5D85-0BFA-7550-BC9735CA0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4A9207D-3B22-272F-EB2F-75336E3C8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2178D82-73F0-BB1F-83C3-769A6263A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9661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811FB58-2BA4-0DD6-65B2-C4DF38D6D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3DED0A6-B573-D676-067E-1F95139C7A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1FBD76C-B1CC-A0F1-811D-5117263D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1DB7666-C798-B4F6-49DE-2181CAFEB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A069D6F-EE98-E0D8-0337-269C824F0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1048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582C662-5896-E4CE-7ABC-CD555CF01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92638EE-3BB5-3327-EB47-C7F4834D13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A939251-4090-D37A-2931-42484F678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856C420-1BEC-1ED8-AF1F-887383DB7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5A14FFF-0205-E709-95CF-3942ACE49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3773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A94EED9-9880-438B-C032-5DEB52E74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184F409-D927-710B-1424-CA60D151CD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658FC7B-A6FE-0DE2-63A9-623FB832FE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B7FC6F5-B153-2B7A-EA21-C85DDB48D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D6B0D0A-FFFA-9F73-E316-65F5099A4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F6CF319-5D3B-DDED-6BCD-3FAABBA5C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3816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8439D2-30C0-DA2F-B9F0-6C0D78C78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C0A7871-3EC7-7222-FAD1-1F969C9A9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B58DA38-C772-1761-6692-BAFACA6BC6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F772A68-76E1-B024-9C1A-E0CB02906B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BEAE6307-557E-DE30-52F2-2310D10877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F3DDB248-F583-3A06-3C61-E2FDFC90A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3875E34E-EF53-7AFF-CC65-98F31E065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014CB0FC-DEDB-DB0D-49F8-01FC00E54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7380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74A64AC-ED64-67B8-021F-43E03F596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D49EF6FD-FA6E-6C17-AD94-951860E17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70F41280-F5E7-BE6C-A528-43F770927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A8803A10-8E4C-61A3-8725-CE151722B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959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AA1CA347-E298-0BFD-D92A-DF0548505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231FC790-B3E8-FC7D-D940-A5C29A1FE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D9D8D75-D61F-DE23-C496-B32518E43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0412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52449D0-B1D4-989F-5119-ECA8D21A1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ED7E83-B277-E93C-D655-9531F5CF86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906DE1C-6EF6-0E8B-913D-412064B099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CE84C63-D36C-42D6-7471-EAC887F25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2BDB153-1614-6DED-159F-0F7D97454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DD069AE-D12F-DEEC-4023-E5A40626A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9117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16D3971-4239-D14B-6E82-E569369AA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B3D02CCA-02B4-045B-FFDB-3DBDEAAC16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4D8BE3F-73A1-BB5C-3E37-7B4466698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355E40E-E4B9-6717-DD7D-98DAC8655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1BF3EDA-B0EE-BD0E-DD93-BCD224D28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B7B0EF6-0214-CA3A-38CA-21441216B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9931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13BB7B5-2D29-106D-4B46-8ADCEB231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A612D03-7898-7090-FC93-08EF38AD03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0EFE5A3-6A7B-87AC-51CA-F6856EBC6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7FC724E-AC66-7A3D-8B97-94F9D3E41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56B2B37-221A-1D83-6AE7-3D3D4ACB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1822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4F54783B-1C31-390B-950E-5C3F697BEE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25422AC-68FE-01E5-0985-2444CDC2F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E9BBA77-18D3-69F9-6655-592BBC0CF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10EE06B-1EC5-B605-A3BA-550546E50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FCF8EBC-4A5F-9089-0EFE-116E33947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2261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4CC273E5-D84C-0BC7-B959-78C20F376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1922A90-326C-D679-4177-3CBE04971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4989F37-8E26-5F11-7859-9CC588C677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72B09-E040-4343-B774-F7370B0EDB7C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A0FAE5F-8664-D84F-6CCC-AE50211D76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CB5D405-74C9-5124-43AF-79F5DBD7BA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9FD97-4F55-4865-8B7D-D254E26D4A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266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8EA9766-5109-F502-702E-F67F6D441A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meeting </a:t>
            </a:r>
            <a:r>
              <a:rPr lang="en-US" altLang="zh-TW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0524</a:t>
            </a:r>
            <a:endParaRPr lang="zh-TW" altLang="en-US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63779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444445-9752-B977-85E3-B4F6C7AC2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73438"/>
            <a:ext cx="10515600" cy="132556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研究方法</a:t>
            </a:r>
          </a:p>
        </p:txBody>
      </p:sp>
    </p:spTree>
    <p:extLst>
      <p:ext uri="{BB962C8B-B14F-4D97-AF65-F5344CB8AC3E}">
        <p14:creationId xmlns:p14="http://schemas.microsoft.com/office/powerpoint/2010/main" val="2486274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基礎設定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員工在期初拿到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: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N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張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ESO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與年薪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wage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的薪資合約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ESO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視同期初價平發行的美式買權，到期和普通債同為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年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有閉鎖期限制，在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</m:ctrlPr>
                      </m:sSubPr>
                      <m:e>
                        <m: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  <m:t>𝑡</m:t>
                        </m:r>
                      </m:e>
                      <m:sub>
                        <m: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  <m:t>𝑣𝑒𝑠𝑡</m:t>
                        </m:r>
                      </m:sub>
                    </m:sSub>
                  </m:oMath>
                </a14:m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年後才可履約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員工認股權分為「非限制型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(NQSO)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」和「限制型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(QSO)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」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endParaRPr kumimoji="1" lang="en-US" altLang="zh-TW" sz="18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483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表格 5">
                <a:extLst>
                  <a:ext uri="{FF2B5EF4-FFF2-40B4-BE49-F238E27FC236}">
                    <a16:creationId xmlns:a16="http://schemas.microsoft.com/office/drawing/2014/main" id="{B680358D-25EB-339B-6C43-BE501CF200F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18891210"/>
                  </p:ext>
                </p:extLst>
              </p:nvPr>
            </p:nvGraphicFramePr>
            <p:xfrm>
              <a:off x="2203836" y="4440017"/>
              <a:ext cx="6622112" cy="1736946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1243906">
                      <a:extLst>
                        <a:ext uri="{9D8B030D-6E8A-4147-A177-3AD203B41FA5}">
                          <a16:colId xmlns:a16="http://schemas.microsoft.com/office/drawing/2014/main" val="1703181580"/>
                        </a:ext>
                      </a:extLst>
                    </a:gridCol>
                    <a:gridCol w="1627202">
                      <a:extLst>
                        <a:ext uri="{9D8B030D-6E8A-4147-A177-3AD203B41FA5}">
                          <a16:colId xmlns:a16="http://schemas.microsoft.com/office/drawing/2014/main" val="3027360271"/>
                        </a:ext>
                      </a:extLst>
                    </a:gridCol>
                    <a:gridCol w="1875502">
                      <a:extLst>
                        <a:ext uri="{9D8B030D-6E8A-4147-A177-3AD203B41FA5}">
                          <a16:colId xmlns:a16="http://schemas.microsoft.com/office/drawing/2014/main" val="429568053"/>
                        </a:ext>
                      </a:extLst>
                    </a:gridCol>
                    <a:gridCol w="1875502">
                      <a:extLst>
                        <a:ext uri="{9D8B030D-6E8A-4147-A177-3AD203B41FA5}">
                          <a16:colId xmlns:a16="http://schemas.microsoft.com/office/drawing/2014/main" val="3268217885"/>
                        </a:ext>
                      </a:extLst>
                    </a:gridCol>
                  </a:tblGrid>
                  <a:tr h="21711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 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 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員工稅制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公司稅制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158951164"/>
                      </a:ext>
                    </a:extLst>
                  </a:tr>
                  <a:tr h="868474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NQSO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108559" marR="108559" marT="54280" marB="5428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履約日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zh-TW" sz="1400" i="1" kern="10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4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ex</m:t>
                                  </m:r>
                                </m:sub>
                              </m:sSub>
                            </m:oMath>
                          </a14:m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股價與履約價的價差併入當年度所得，依照累進稅率課稅。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 dirty="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稅盾效果：股價與履約價的價差乘上履約張數視為費用，可依公司稅作減免。</a:t>
                          </a:r>
                          <a:endParaRPr lang="zh-TW" sz="1400" kern="100" dirty="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112326672"/>
                      </a:ext>
                    </a:extLst>
                  </a:tr>
                  <a:tr h="217118">
                    <a:tc vMerge="1">
                      <a:txBody>
                        <a:bodyPr/>
                        <a:lstStyle/>
                        <a:p>
                          <a:endParaRPr lang="zh-TW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股票出售日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zh-TW" sz="1400" i="1" kern="10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4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sale</m:t>
                                  </m:r>
                                </m:sub>
                              </m:sSub>
                            </m:oMath>
                          </a14:m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資本利得稅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無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96447802"/>
                      </a:ext>
                    </a:extLst>
                  </a:tr>
                  <a:tr h="217118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QSO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108559" marR="108559" marT="54280" marB="5428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履約日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zh-TW" sz="1400" i="1" kern="10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4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ex</m:t>
                                  </m:r>
                                </m:sub>
                              </m:sSub>
                            </m:oMath>
                          </a14:m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無稅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無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197913540"/>
                      </a:ext>
                    </a:extLst>
                  </a:tr>
                  <a:tr h="217118">
                    <a:tc vMerge="1">
                      <a:txBody>
                        <a:bodyPr/>
                        <a:lstStyle/>
                        <a:p>
                          <a:endParaRPr lang="zh-TW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股票出售日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zh-TW" sz="1400" i="1" kern="10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4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sale</m:t>
                                  </m:r>
                                </m:sub>
                              </m:sSub>
                            </m:oMath>
                          </a14:m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資本利得稅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 dirty="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無</a:t>
                          </a:r>
                          <a:endParaRPr lang="zh-TW" sz="1400" kern="100" dirty="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83978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表格 5">
                <a:extLst>
                  <a:ext uri="{FF2B5EF4-FFF2-40B4-BE49-F238E27FC236}">
                    <a16:creationId xmlns:a16="http://schemas.microsoft.com/office/drawing/2014/main" id="{B680358D-25EB-339B-6C43-BE501CF200F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18891210"/>
                  </p:ext>
                </p:extLst>
              </p:nvPr>
            </p:nvGraphicFramePr>
            <p:xfrm>
              <a:off x="2203836" y="4440017"/>
              <a:ext cx="6622112" cy="1736946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1243906">
                      <a:extLst>
                        <a:ext uri="{9D8B030D-6E8A-4147-A177-3AD203B41FA5}">
                          <a16:colId xmlns:a16="http://schemas.microsoft.com/office/drawing/2014/main" val="1703181580"/>
                        </a:ext>
                      </a:extLst>
                    </a:gridCol>
                    <a:gridCol w="1627202">
                      <a:extLst>
                        <a:ext uri="{9D8B030D-6E8A-4147-A177-3AD203B41FA5}">
                          <a16:colId xmlns:a16="http://schemas.microsoft.com/office/drawing/2014/main" val="3027360271"/>
                        </a:ext>
                      </a:extLst>
                    </a:gridCol>
                    <a:gridCol w="1875502">
                      <a:extLst>
                        <a:ext uri="{9D8B030D-6E8A-4147-A177-3AD203B41FA5}">
                          <a16:colId xmlns:a16="http://schemas.microsoft.com/office/drawing/2014/main" val="429568053"/>
                        </a:ext>
                      </a:extLst>
                    </a:gridCol>
                    <a:gridCol w="1875502">
                      <a:extLst>
                        <a:ext uri="{9D8B030D-6E8A-4147-A177-3AD203B41FA5}">
                          <a16:colId xmlns:a16="http://schemas.microsoft.com/office/drawing/2014/main" val="3268217885"/>
                        </a:ext>
                      </a:extLst>
                    </a:gridCol>
                  </a:tblGrid>
                  <a:tr h="21711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 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 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員工稅制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公司稅制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158951164"/>
                      </a:ext>
                    </a:extLst>
                  </a:tr>
                  <a:tr h="868474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NQSO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108559" marR="108559" marT="54280" marB="5428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7344" t="-30435" r="-232031" b="-884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股價與履約價的價差併入當年度所得，依照累進稅率課稅。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 dirty="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稅盾效果：股價與履約價的價差乘上履約張數視為費用，可依公司稅作減免。</a:t>
                          </a:r>
                          <a:endParaRPr lang="zh-TW" sz="1400" kern="100" dirty="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112326672"/>
                      </a:ext>
                    </a:extLst>
                  </a:tr>
                  <a:tr h="217118">
                    <a:tc vMerge="1">
                      <a:txBody>
                        <a:bodyPr/>
                        <a:lstStyle/>
                        <a:p>
                          <a:endParaRPr lang="zh-TW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7344" t="-500000" r="-232031" b="-2388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資本利得稅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無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96447802"/>
                      </a:ext>
                    </a:extLst>
                  </a:tr>
                  <a:tr h="217118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QSO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108559" marR="108559" marT="54280" marB="5428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7344" t="-635294" r="-232031" b="-1529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無稅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無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197913540"/>
                      </a:ext>
                    </a:extLst>
                  </a:tr>
                  <a:tr h="217118">
                    <a:tc vMerge="1">
                      <a:txBody>
                        <a:bodyPr/>
                        <a:lstStyle/>
                        <a:p>
                          <a:endParaRPr lang="zh-TW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7344" t="-735294" r="-232031" b="-529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資本利得稅</a:t>
                          </a:r>
                          <a:endParaRPr lang="zh-TW" sz="1400" kern="10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sz="1400" kern="100" dirty="0">
                              <a:effectLst/>
                              <a:latin typeface="Microsoft JhengHei" panose="020B0604030504040204" pitchFamily="34" charset="-120"/>
                              <a:ea typeface="Microsoft JhengHei" panose="020B0604030504040204" pitchFamily="34" charset="-120"/>
                            </a:rPr>
                            <a:t>無</a:t>
                          </a:r>
                          <a:endParaRPr lang="zh-TW" sz="1400" kern="100" dirty="0">
                            <a:effectLst/>
                            <a:latin typeface="Microsoft JhengHei" panose="020B0604030504040204" pitchFamily="34" charset="-120"/>
                            <a:ea typeface="Microsoft JhengHei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 marL="81419" marR="81419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839782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429994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基礎設定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我們假設員工履約認股權後會立即售出股票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履約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NQSO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時會將履約價與當時股價的差額與一般薪資合併課徵累進所得稅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對公司而言，履約價與當時股價的差額可以列為費用，產生税盾效果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下圖為美國個人累進所得稅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 </a:t>
                </a:r>
                <a14:m>
                  <m:oMath xmlns:m="http://schemas.openxmlformats.org/officeDocument/2006/math">
                    <m:r>
                      <a:rPr kumimoji="1" lang="en-US" altLang="zh-TW" sz="1600" b="0" i="1" smtClean="0">
                        <a:latin typeface="Cambria Math" panose="02040503050406030204" pitchFamily="18" charset="0"/>
                        <a:ea typeface="Microsoft JhengHei" panose="020B0604030504040204" pitchFamily="34" charset="-120"/>
                      </a:rPr>
                      <m:t>→</m:t>
                    </m:r>
                    <m:r>
                      <a:rPr kumimoji="1" lang="en-US" altLang="zh-TW" sz="1600" b="0" i="0" smtClean="0">
                        <a:latin typeface="Cambria Math" panose="02040503050406030204" pitchFamily="18" charset="0"/>
                        <a:ea typeface="Microsoft JhengHei" panose="020B0604030504040204" pitchFamily="34" charset="-120"/>
                      </a:rPr>
                      <m:t> </m:t>
                    </m:r>
                  </m:oMath>
                </a14:m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F3A360D-82B7-42C7-4ED8-4F1E7C9F61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364706"/>
              </p:ext>
            </p:extLst>
          </p:nvPr>
        </p:nvGraphicFramePr>
        <p:xfrm>
          <a:off x="3899341" y="3155468"/>
          <a:ext cx="5895184" cy="2987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3180">
                  <a:extLst>
                    <a:ext uri="{9D8B030D-6E8A-4147-A177-3AD203B41FA5}">
                      <a16:colId xmlns:a16="http://schemas.microsoft.com/office/drawing/2014/main" val="3562902165"/>
                    </a:ext>
                  </a:extLst>
                </a:gridCol>
                <a:gridCol w="1510748">
                  <a:extLst>
                    <a:ext uri="{9D8B030D-6E8A-4147-A177-3AD203B41FA5}">
                      <a16:colId xmlns:a16="http://schemas.microsoft.com/office/drawing/2014/main" val="3567278812"/>
                    </a:ext>
                  </a:extLst>
                </a:gridCol>
                <a:gridCol w="3481256">
                  <a:extLst>
                    <a:ext uri="{9D8B030D-6E8A-4147-A177-3AD203B41FA5}">
                      <a16:colId xmlns:a16="http://schemas.microsoft.com/office/drawing/2014/main" val="2403276179"/>
                    </a:ext>
                  </a:extLst>
                </a:gridCol>
              </a:tblGrid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Tax Rate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Taxable income bracket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Tax owed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860901"/>
                  </a:ext>
                </a:extLst>
              </a:tr>
              <a:tr h="208382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10%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$0 ~ $9,525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10% of taxable income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998404"/>
                  </a:ext>
                </a:extLst>
              </a:tr>
              <a:tr h="208382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12%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$9,526 ~ $38,700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$952.50 plus 12% of the amount over $9,525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3601927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22%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$38,701 ~ $82,500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</a:rPr>
                        <a:t>$4,453.50 plus 22% of the amount over $38,700</a:t>
                      </a:r>
                      <a:endParaRPr lang="zh-TW" sz="1400" kern="100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8995790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24%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$82,501 ~ $157,500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$14,089.50</a:t>
                      </a:r>
                      <a:endParaRPr lang="zh-TW" sz="1400" kern="100">
                        <a:effectLst/>
                      </a:endParaRPr>
                    </a:p>
                    <a:p>
                      <a:pPr algn="ctr"/>
                      <a:r>
                        <a:rPr lang="en-US" sz="1400" kern="100">
                          <a:effectLst/>
                        </a:rPr>
                        <a:t>plus 24% of the amount over $82,500</a:t>
                      </a:r>
                      <a:endParaRPr lang="zh-TW" sz="1400" kern="10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5834375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32%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$157,501 ~ $200,000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$32,089.50</a:t>
                      </a:r>
                      <a:endParaRPr lang="zh-TW" sz="1400" kern="100">
                        <a:effectLst/>
                      </a:endParaRPr>
                    </a:p>
                    <a:p>
                      <a:pPr algn="ctr"/>
                      <a:r>
                        <a:rPr lang="en-US" sz="1400" kern="100">
                          <a:effectLst/>
                        </a:rPr>
                        <a:t>plus 32% of the amount over $157,500</a:t>
                      </a:r>
                      <a:endParaRPr lang="zh-TW" sz="1400" kern="10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9509120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35%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$200,001 ~ $500,000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$45,689.50</a:t>
                      </a:r>
                      <a:endParaRPr lang="zh-TW" sz="1400" kern="100">
                        <a:effectLst/>
                      </a:endParaRPr>
                    </a:p>
                    <a:p>
                      <a:pPr algn="ctr"/>
                      <a:r>
                        <a:rPr lang="en-US" sz="1400" kern="100">
                          <a:effectLst/>
                        </a:rPr>
                        <a:t>plus 35% of the amount over $200,000</a:t>
                      </a:r>
                      <a:endParaRPr lang="zh-TW" sz="1400" kern="10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3514197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</a:rPr>
                        <a:t>37%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</a:rPr>
                        <a:t>Above $500,001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</a:rPr>
                        <a:t>$150,689.50</a:t>
                      </a:r>
                      <a:endParaRPr lang="zh-TW" sz="1400" kern="100" dirty="0">
                        <a:effectLst/>
                      </a:endParaRPr>
                    </a:p>
                    <a:p>
                      <a:pPr algn="ctr"/>
                      <a:r>
                        <a:rPr lang="en-US" sz="1400" kern="100" dirty="0">
                          <a:effectLst/>
                        </a:rPr>
                        <a:t>plus 37% of the amount over $500,000</a:t>
                      </a:r>
                      <a:endParaRPr lang="zh-TW" sz="1400" kern="100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1709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9871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基礎設定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我們假設員工履約認股權後會立即售出股票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履約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NQSO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時會將履約價與當時股價的差額與一般薪資合併課徵累進所得稅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對公司而言，履約價與當時股價的差額可以列為費用，產生税盾效果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下圖為美國個人累進所得稅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 </a:t>
                </a:r>
                <a14:m>
                  <m:oMath xmlns:m="http://schemas.openxmlformats.org/officeDocument/2006/math">
                    <m:r>
                      <a:rPr kumimoji="1" lang="en-US" altLang="zh-TW" sz="1600" b="0" i="1" smtClean="0">
                        <a:latin typeface="Cambria Math" panose="02040503050406030204" pitchFamily="18" charset="0"/>
                        <a:ea typeface="Microsoft JhengHei" panose="020B0604030504040204" pitchFamily="34" charset="-120"/>
                      </a:rPr>
                      <m:t>→</m:t>
                    </m:r>
                    <m:r>
                      <a:rPr kumimoji="1" lang="en-US" altLang="zh-TW" sz="1600" b="0" i="0" smtClean="0">
                        <a:latin typeface="Cambria Math" panose="02040503050406030204" pitchFamily="18" charset="0"/>
                        <a:ea typeface="Microsoft JhengHei" panose="020B0604030504040204" pitchFamily="34" charset="-120"/>
                      </a:rPr>
                      <m:t> </m:t>
                    </m:r>
                  </m:oMath>
                </a14:m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F3A360D-82B7-42C7-4ED8-4F1E7C9F61C7}"/>
              </a:ext>
            </a:extLst>
          </p:cNvPr>
          <p:cNvGraphicFramePr>
            <a:graphicFrameLocks noGrp="1"/>
          </p:cNvGraphicFramePr>
          <p:nvPr/>
        </p:nvGraphicFramePr>
        <p:xfrm>
          <a:off x="3899341" y="3155468"/>
          <a:ext cx="5895184" cy="2987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3180">
                  <a:extLst>
                    <a:ext uri="{9D8B030D-6E8A-4147-A177-3AD203B41FA5}">
                      <a16:colId xmlns:a16="http://schemas.microsoft.com/office/drawing/2014/main" val="3562902165"/>
                    </a:ext>
                  </a:extLst>
                </a:gridCol>
                <a:gridCol w="1510748">
                  <a:extLst>
                    <a:ext uri="{9D8B030D-6E8A-4147-A177-3AD203B41FA5}">
                      <a16:colId xmlns:a16="http://schemas.microsoft.com/office/drawing/2014/main" val="3567278812"/>
                    </a:ext>
                  </a:extLst>
                </a:gridCol>
                <a:gridCol w="3481256">
                  <a:extLst>
                    <a:ext uri="{9D8B030D-6E8A-4147-A177-3AD203B41FA5}">
                      <a16:colId xmlns:a16="http://schemas.microsoft.com/office/drawing/2014/main" val="2403276179"/>
                    </a:ext>
                  </a:extLst>
                </a:gridCol>
              </a:tblGrid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Tax Rate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Taxable income bracket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Tax owed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860901"/>
                  </a:ext>
                </a:extLst>
              </a:tr>
              <a:tr h="208382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10%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$0 ~ $9,525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10% of taxable income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998404"/>
                  </a:ext>
                </a:extLst>
              </a:tr>
              <a:tr h="208382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12%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$9,526 ~ $38,700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$952.50 plus 12% of the amount over $9,525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3601927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22%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$38,701 ~ $82,500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</a:rPr>
                        <a:t>$4,453.50 plus 22% of the amount over $38,700</a:t>
                      </a:r>
                      <a:endParaRPr lang="zh-TW" sz="1400" kern="100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8995790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24%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$82,501 ~ $157,500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$14,089.50</a:t>
                      </a:r>
                      <a:endParaRPr lang="zh-TW" sz="1400" kern="100">
                        <a:effectLst/>
                      </a:endParaRPr>
                    </a:p>
                    <a:p>
                      <a:pPr algn="ctr"/>
                      <a:r>
                        <a:rPr lang="en-US" sz="1400" kern="100">
                          <a:effectLst/>
                        </a:rPr>
                        <a:t>plus 24% of the amount over $82,500</a:t>
                      </a:r>
                      <a:endParaRPr lang="zh-TW" sz="1400" kern="10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5834375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32%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$157,501 ~ $200,000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$32,089.50</a:t>
                      </a:r>
                      <a:endParaRPr lang="zh-TW" sz="1400" kern="100">
                        <a:effectLst/>
                      </a:endParaRPr>
                    </a:p>
                    <a:p>
                      <a:pPr algn="ctr"/>
                      <a:r>
                        <a:rPr lang="en-US" sz="1400" kern="100">
                          <a:effectLst/>
                        </a:rPr>
                        <a:t>plus 32% of the amount over $157,500</a:t>
                      </a:r>
                      <a:endParaRPr lang="zh-TW" sz="1400" kern="10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9509120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35%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$200,001 ~ $500,000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>
                          <a:effectLst/>
                        </a:rPr>
                        <a:t>$45,689.50</a:t>
                      </a:r>
                      <a:endParaRPr lang="zh-TW" sz="1400" kern="100">
                        <a:effectLst/>
                      </a:endParaRPr>
                    </a:p>
                    <a:p>
                      <a:pPr algn="ctr"/>
                      <a:r>
                        <a:rPr lang="en-US" sz="1400" kern="100">
                          <a:effectLst/>
                        </a:rPr>
                        <a:t>plus 35% of the amount over $200,000</a:t>
                      </a:r>
                      <a:endParaRPr lang="zh-TW" sz="1400" kern="10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3514197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</a:rPr>
                        <a:t>37%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</a:rPr>
                        <a:t>Above $500,001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00" dirty="0">
                          <a:effectLst/>
                        </a:rPr>
                        <a:t>$150,689.50</a:t>
                      </a:r>
                      <a:endParaRPr lang="zh-TW" sz="1400" kern="100" dirty="0">
                        <a:effectLst/>
                      </a:endParaRPr>
                    </a:p>
                    <a:p>
                      <a:pPr algn="ctr"/>
                      <a:r>
                        <a:rPr lang="en-US" sz="1400" kern="100" dirty="0">
                          <a:effectLst/>
                        </a:rPr>
                        <a:t>plus 37% of the amount over $500,000</a:t>
                      </a:r>
                      <a:endParaRPr lang="zh-TW" sz="1400" kern="100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  <a:ea typeface="新細明體" panose="02020500000000000000" pitchFamily="18" charset="-120"/>
                        <a:cs typeface="Bookman Old Style" panose="02050604050505020204" pitchFamily="18" charset="0"/>
                      </a:endParaRPr>
                    </a:p>
                  </a:txBody>
                  <a:tcPr marL="76746" marR="76746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1709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6956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基礎設定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根據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Merton(1974)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假設，公司資產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(FV)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由有限到期日的普通債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(D)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與股東權益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(E)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組成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論文設定公司期初發行面額為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F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，到期日為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T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的普通債，票息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c%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，並仿照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Leland(1994)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加入稅盾效果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(TB)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以及破產成本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(BC)</a:t>
                </a: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arenR"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稅頓效果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(TB) : 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債息、薪水以及員工履約認股權時的費用，都可以算入稅盾效果 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arenR"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破產成本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(BC) : 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在公司破產時，公司資產價值須扣除清算成本後，剩餘價值為債權人所有。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根據上述，再加入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ESO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入公司資產中，滿足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Trade-off theory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下，得到以下恆等式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𝐹𝑉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+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𝑇𝐵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−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𝐵𝐶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=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𝐷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+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𝐸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+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𝐸𝑆𝑂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+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𝑆𝑎𝑙𝑎𝑟𝑦</m:t>
                      </m:r>
                    </m:oMath>
                  </m:oMathPara>
                </a14:m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483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2402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基礎設定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員工根據</a:t>
                </a:r>
                <a:r>
                  <a:rPr kumimoji="1" lang="zh-TW" altLang="en-US" sz="1600" dirty="0">
                    <a:solidFill>
                      <a:srgbClr val="FF0000"/>
                    </a:solidFill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效用最大化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來進行履約的決策，效用函數定義為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𝑈</m:t>
                      </m:r>
                      <m:d>
                        <m:dPr>
                          <m:ctrlP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</m:ctrlPr>
                        </m:dPr>
                        <m:e>
                          <m: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  <m:t>𝑊</m:t>
                          </m:r>
                        </m:e>
                      </m:d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≔</m:t>
                      </m:r>
                      <m:sSup>
                        <m:sSupPr>
                          <m:ctrlP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</m:ctrlPr>
                        </m:sSupPr>
                        <m:e>
                          <m: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  <m:t>𝑒</m:t>
                          </m:r>
                        </m:e>
                        <m:sup>
                          <m: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  <m:t>−</m:t>
                          </m:r>
                          <m: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  <m:t>𝛽</m:t>
                          </m:r>
                          <m: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  <m:t>𝑡</m:t>
                          </m:r>
                        </m:sup>
                      </m:sSup>
                      <m:sSup>
                        <m:sSupPr>
                          <m:ctrlP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</m:ctrlPr>
                        </m:sSupPr>
                        <m:e>
                          <m: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  <m:t>𝑊</m:t>
                          </m:r>
                        </m:e>
                        <m:sup>
                          <m:r>
                            <a:rPr kumimoji="1" lang="en-US" altLang="zh-TW" sz="1600" b="0" i="1" smtClean="0">
                              <a:latin typeface="Cambria Math" panose="02040503050406030204" pitchFamily="18" charset="0"/>
                              <a:ea typeface="Microsoft JhengHei" panose="020B0604030504040204" pitchFamily="34" charset="-120"/>
                            </a:rPr>
                            <m:t>𝛾</m:t>
                          </m:r>
                        </m:sup>
                      </m:sSup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,      0&lt;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𝛾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&lt;1,  0&lt;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𝛽</m:t>
                      </m:r>
                      <m:r>
                        <a:rPr kumimoji="1" lang="en-US" altLang="zh-TW" sz="1600" b="0" i="1" smtClean="0">
                          <a:latin typeface="Cambria Math" panose="02040503050406030204" pitchFamily="18" charset="0"/>
                          <a:ea typeface="Microsoft JhengHei" panose="020B0604030504040204" pitchFamily="34" charset="-120"/>
                        </a:rPr>
                        <m:t>&lt;1</m:t>
                      </m:r>
                    </m:oMath>
                  </m:oMathPara>
                </a14:m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lvl="0" indent="0">
                  <a:buNone/>
                </a:pP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W : 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員工當下財富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(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薪水與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ESO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履約獲利總和，再課稅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endParaRPr lang="zh-TW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zh-TW" sz="1600" i="1" smtClean="0">
                        <a:latin typeface="Cambria Math" panose="02040503050406030204" pitchFamily="18" charset="0"/>
                      </a:rPr>
                      <m:t>Β</m:t>
                    </m:r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 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效用折現因子，表示員工的時間偏好率</a:t>
                </a:r>
                <a:endParaRPr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lvl="0" indent="0">
                  <a:buNone/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在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RDEU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模型中，針對員工的可能性效應、確定性效應等主觀機率效果，加入機率加權函數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w(F(x))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的調整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1600" i="1">
                          <a:latin typeface="Cambria Math" panose="02040503050406030204" pitchFamily="18" charset="0"/>
                        </a:rPr>
                        <m:t>𝑤</m:t>
                      </m:r>
                      <m:d>
                        <m:dPr>
                          <m:ctrlPr>
                            <a:rPr lang="zh-TW" altLang="zh-TW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1600" i="1">
                              <a:latin typeface="Cambria Math" panose="02040503050406030204" pitchFamily="18" charset="0"/>
                            </a:rPr>
                            <m:t>𝐹</m:t>
                          </m:r>
                          <m:d>
                            <m:dPr>
                              <m:ctrlPr>
                                <a:rPr lang="zh-TW" altLang="zh-TW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16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</m:d>
                      <m:r>
                        <a:rPr lang="en-US" altLang="zh-TW" sz="1600" i="1">
                          <a:latin typeface="Cambria Math" panose="02040503050406030204" pitchFamily="18" charset="0"/>
                        </a:rPr>
                        <m:t> :=</m:t>
                      </m:r>
                      <m:f>
                        <m:fPr>
                          <m:ctrlPr>
                            <a:rPr lang="zh-TW" altLang="zh-TW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zh-TW" altLang="zh-TW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zh-TW" altLang="zh-TW" sz="16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1600" i="1">
                                      <a:latin typeface="Cambria Math" panose="02040503050406030204" pitchFamily="18" charset="0"/>
                                    </a:rPr>
                                    <m:t>1−</m:t>
                                  </m:r>
                                  <m:r>
                                    <a:rPr lang="en-US" altLang="zh-TW" sz="1600" i="1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  <m:d>
                                    <m:dPr>
                                      <m:ctrlPr>
                                        <a:rPr lang="zh-TW" altLang="zh-TW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16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en-US" altLang="zh-TW" sz="1600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zh-TW" altLang="zh-TW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zh-TW" altLang="zh-TW" sz="16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zh-TW" altLang="zh-TW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zh-TW" altLang="zh-TW" sz="16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altLang="zh-TW" sz="1600" i="1">
                                              <a:latin typeface="Cambria Math" panose="02040503050406030204" pitchFamily="18" charset="0"/>
                                            </a:rPr>
                                            <m:t>1−</m:t>
                                          </m:r>
                                          <m:r>
                                            <a:rPr lang="en-US" altLang="zh-TW" sz="1600" i="1">
                                              <a:latin typeface="Cambria Math" panose="02040503050406030204" pitchFamily="18" charset="0"/>
                                            </a:rPr>
                                            <m:t>𝐹</m:t>
                                          </m:r>
                                          <m:d>
                                            <m:dPr>
                                              <m:ctrlPr>
                                                <a:rPr lang="zh-TW" altLang="zh-TW" sz="16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en-US" altLang="zh-TW" sz="1600" i="1">
                                                  <a:latin typeface="Cambria Math" panose="020405030504060302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</m:d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US" altLang="zh-TW" sz="1600" i="1">
                                          <a:latin typeface="Cambria Math" panose="02040503050406030204" pitchFamily="18" charset="0"/>
                                        </a:rPr>
                                        <m:t>𝜃</m:t>
                                      </m:r>
                                    </m:sup>
                                  </m:sSup>
                                  <m:r>
                                    <a:rPr lang="en-US" altLang="zh-TW" sz="1600" i="1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lang="zh-TW" altLang="zh-TW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TW" sz="1600" i="1"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  <m:d>
                                        <m:dPr>
                                          <m:ctrlPr>
                                            <a:rPr lang="zh-TW" altLang="zh-TW" sz="16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altLang="zh-TW" sz="1600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US" altLang="zh-TW" sz="1600" i="1">
                                          <a:latin typeface="Cambria Math" panose="02040503050406030204" pitchFamily="18" charset="0"/>
                                        </a:rPr>
                                        <m:t>𝜃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f>
                                <m:fPr>
                                  <m:ctrlPr>
                                    <a:rPr lang="zh-TW" altLang="zh-TW" sz="16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TW" sz="16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TW" sz="1600" i="1">
                                      <a:latin typeface="Cambria Math" panose="02040503050406030204" pitchFamily="18" charset="0"/>
                                    </a:rPr>
                                    <m:t>𝜃</m:t>
                                  </m:r>
                                </m:den>
                              </m:f>
                            </m:sup>
                          </m:sSup>
                        </m:den>
                      </m:f>
                      <m:r>
                        <a:rPr lang="en-US" altLang="zh-TW" sz="1600">
                          <a:latin typeface="Cambria Math" panose="02040503050406030204" pitchFamily="18" charset="0"/>
                        </a:rPr>
                        <m:t>  ,  0.28&lt;</m:t>
                      </m:r>
                      <m:r>
                        <m:rPr>
                          <m:sty m:val="p"/>
                        </m:rPr>
                        <a:rPr lang="en-US" altLang="zh-TW" sz="1600">
                          <a:latin typeface="Cambria Math" panose="02040503050406030204" pitchFamily="18" charset="0"/>
                        </a:rPr>
                        <m:t>θ</m:t>
                      </m:r>
                      <m:r>
                        <a:rPr lang="en-US" altLang="zh-TW" sz="1600">
                          <a:latin typeface="Cambria Math" panose="02040503050406030204" pitchFamily="18" charset="0"/>
                        </a:rPr>
                        <m:t>≤1</m:t>
                      </m:r>
                    </m:oMath>
                  </m:oMathPara>
                </a14:m>
                <a:endParaRPr lang="zh-TW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F</m:t>
                    </m:r>
                    <m:d>
                      <m:d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d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 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為隨機變數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x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的累積分佈函數</a:t>
                </a:r>
              </a:p>
              <a:p>
                <a:pPr marL="0" lv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 smtClean="0">
                        <a:latin typeface="Cambria Math" panose="02040503050406030204" pitchFamily="18" charset="0"/>
                      </a:rPr>
                      <m:t>θ</m:t>
                    </m:r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 degree of probability weighting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，越接近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1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表示越沒有主客觀機率偏差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本文以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RDEU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模型讓員工進行決策，效用函數仍為</a:t>
                </a:r>
                <a14:m>
                  <m:oMath xmlns:m="http://schemas.openxmlformats.org/officeDocument/2006/math">
                    <m:r>
                      <a:rPr lang="en-US" altLang="zh-TW" sz="1600" b="0" i="1">
                        <a:latin typeface="Cambria Math" panose="02040503050406030204" pitchFamily="18" charset="0"/>
                      </a:rPr>
                      <m:t>𝑈</m:t>
                    </m:r>
                    <m:r>
                      <a:rPr lang="en-US" altLang="zh-TW" sz="1600" b="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sz="1600" b="0" i="1"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altLang="zh-TW" sz="1600" b="0" i="1">
                        <a:latin typeface="Cambria Math" panose="02040503050406030204" pitchFamily="18" charset="0"/>
                      </a:rPr>
                      <m:t>):=</m:t>
                    </m:r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sz="1600" b="0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altLang="zh-TW" sz="16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TW" sz="1600" b="0" i="1">
                            <a:latin typeface="Cambria Math" panose="02040503050406030204" pitchFamily="18" charset="0"/>
                          </a:rPr>
                          <m:t>𝛽</m:t>
                        </m:r>
                        <m:r>
                          <a:rPr lang="en-US" altLang="zh-TW" sz="1600" b="0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sz="1600" b="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p>
                        <m:r>
                          <a:rPr lang="en-US" altLang="zh-TW" sz="1600" b="0" i="1">
                            <a:latin typeface="Cambria Math" panose="02040503050406030204" pitchFamily="18" charset="0"/>
                          </a:rPr>
                          <m:t>𝛾</m:t>
                        </m:r>
                      </m:sup>
                    </m:sSup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，且加入機率加權函數</a:t>
                </a:r>
                <a:r>
                  <a:rPr lang="zh-TW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圖片 3">
            <a:extLst>
              <a:ext uri="{FF2B5EF4-FFF2-40B4-BE49-F238E27FC236}">
                <a16:creationId xmlns:a16="http://schemas.microsoft.com/office/drawing/2014/main" id="{BEE9B59F-7E5C-3C53-1566-5CCEAA429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3784" y="3759373"/>
            <a:ext cx="2668580" cy="219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839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444445-9752-B977-85E3-B4F6C7AC2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73438"/>
            <a:ext cx="10515600" cy="132556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</p:spTree>
    <p:extLst>
      <p:ext uri="{BB962C8B-B14F-4D97-AF65-F5344CB8AC3E}">
        <p14:creationId xmlns:p14="http://schemas.microsoft.com/office/powerpoint/2010/main" val="1861521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違約門檻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在樹狀結構每一個節點設定違約門檻，觸碰即破產，股東權益歸零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假設公司資產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V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符合對數常態分佈，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成長率為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μ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，波動度為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。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𝑑𝑉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𝜇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𝜎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t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altLang="zh-TW" sz="160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zh-TW" altLang="zh-TW" sz="1600" i="1">
                        <a:latin typeface="Cambria Math" panose="02040503050406030204" pitchFamily="18" charset="0"/>
                      </a:rPr>
                      <m:t>為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𝐵𝑟𝑜𝑤𝑛𝑖𝑎𝑛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𝑚𝑜𝑡𝑖𝑜𝑛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𝑎𝑡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𝑡𝑖𝑚𝑒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在期初時，公司同時發行「票面利率</a:t>
                </a:r>
                <a:r>
                  <a:rPr lang="en-US" altLang="zh-TW" sz="1600" dirty="0">
                    <a:solidFill>
                      <a:srgbClr val="0070C0"/>
                    </a:solidFill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c%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，面額為公司到期日為</a:t>
                </a:r>
                <a:r>
                  <a:rPr lang="en-US" altLang="zh-TW" sz="1600" dirty="0">
                    <a:solidFill>
                      <a:srgbClr val="0070C0"/>
                    </a:solidFill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年，面額為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F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>
                        <a:latin typeface="Cambria Math" panose="02040503050406030204" pitchFamily="18" charset="0"/>
                      </a:rPr>
                      <m:t>× 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leverage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槓桿比例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」的公司債、</a:t>
                </a:r>
                <a:r>
                  <a:rPr lang="en-US" altLang="zh-TW" sz="1600" dirty="0">
                    <a:solidFill>
                      <a:srgbClr val="0070C0"/>
                    </a:solidFill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N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張價平發行，同樣到期日為</a:t>
                </a:r>
                <a:r>
                  <a:rPr lang="en-US" altLang="zh-TW" sz="1600" dirty="0">
                    <a:solidFill>
                      <a:srgbClr val="0070C0"/>
                    </a:solidFill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年的員工認股選擇權、每一年發放的年薪</a:t>
                </a:r>
                <a:r>
                  <a:rPr lang="en-US" altLang="zh-TW" sz="1600" dirty="0">
                    <a:solidFill>
                      <a:srgbClr val="0070C0"/>
                    </a:solidFill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wage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，以及每年付出為</a:t>
                </a:r>
                <a:r>
                  <a:rPr lang="en-US" altLang="zh-TW" sz="1600" dirty="0">
                    <a:solidFill>
                      <a:srgbClr val="0070C0"/>
                    </a:solidFill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O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流通在外股數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14:m>
                  <m:oMath xmlns:m="http://schemas.openxmlformats.org/officeDocument/2006/math">
                    <m:r>
                      <a:rPr lang="en-US" altLang="zh-TW" sz="1600">
                        <a:latin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US" altLang="zh-TW" sz="1600" dirty="0" err="1">
                    <a:solidFill>
                      <a:srgbClr val="0070C0"/>
                    </a:solidFill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Div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的現金股利。</a:t>
                </a:r>
                <a:r>
                  <a:rPr lang="zh-TW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br>
                  <a:rPr lang="en-US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假設時間切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n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期，時間間隔為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Δt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T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n</m:t>
                        </m:r>
                      </m:den>
                    </m:f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，則在到期日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t=T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時，違約門檻：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  <m: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𝑐𝑜𝑟𝑝𝑜𝑟𝑎𝑡𝑒</m:t>
                            </m:r>
                          </m:sub>
                        </m:sSub>
                      </m:e>
                    </m:d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en-US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𝐹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𝛥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𝑤𝑎𝑔𝑒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𝛥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𝐷𝑖𝑣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</m:oMath>
                </a14:m>
                <a:br>
                  <a:rPr lang="en-US" altLang="zh-TW" sz="1600" i="1" dirty="0"/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而到期日以前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不含期初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Δt</m:t>
                    </m:r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∈1,2,…,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n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，違約門檻：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𝐷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  <m: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𝑐𝑜𝑟𝑝𝑜𝑟𝑎𝑡𝑒</m:t>
                            </m:r>
                          </m:sub>
                        </m:sSub>
                      </m:e>
                    </m:d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×(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𝑤𝑎𝑔𝑒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𝐷𝑖𝑣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zh-TW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>
                  <a:lnSpc>
                    <a:spcPct val="150000"/>
                  </a:lnSpc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kumimoji="1" lang="en-US" altLang="zh-TW" sz="18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9695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三元樹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 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透過 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BTT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模型設定，從違約門檻上向上取點，同期資產樹的間距參數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14:m>
                  <m:oMath xmlns:m="http://schemas.openxmlformats.org/officeDocument/2006/math">
                    <m:r>
                      <a:rPr kumimoji="1" lang="en-US" altLang="zh-TW" sz="1600" b="0" i="1" dirty="0" smtClean="0">
                        <a:latin typeface="Cambria Math" panose="02040503050406030204" pitchFamily="18" charset="0"/>
                        <a:ea typeface="Microsoft JhengHei" panose="020B0604030504040204" pitchFamily="34" charset="-120"/>
                      </a:rPr>
                      <m:t>𝑢</m:t>
                    </m:r>
                    <m:r>
                      <a:rPr kumimoji="1" lang="en-US" altLang="zh-TW" sz="1600" b="0" i="1" dirty="0" smtClean="0">
                        <a:latin typeface="Cambria Math" panose="02040503050406030204" pitchFamily="18" charset="0"/>
                        <a:ea typeface="Microsoft JhengHei" panose="020B0604030504040204" pitchFamily="34" charset="-120"/>
                      </a:rPr>
                      <m:t>=</m:t>
                    </m:r>
                    <m:sSup>
                      <m:sSupPr>
                        <m:ctrlPr>
                          <a:rPr kumimoji="1" lang="en-US" altLang="zh-TW" sz="1600" b="0" i="1" dirty="0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</m:ctrlPr>
                      </m:sSupPr>
                      <m:e>
                        <m:r>
                          <a:rPr kumimoji="1" lang="en-US" altLang="zh-TW" sz="1600" b="0" i="1" dirty="0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  <m:t>𝑒</m:t>
                        </m:r>
                      </m:e>
                      <m:sup>
                        <m:r>
                          <a:rPr kumimoji="1" lang="en-US" altLang="zh-TW" sz="1600" b="0" i="1" dirty="0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  <m:t>𝜎</m:t>
                        </m:r>
                        <m:rad>
                          <m:radPr>
                            <m:degHide m:val="on"/>
                            <m:ctrlPr>
                              <a:rPr kumimoji="1" lang="en-US" altLang="zh-TW" sz="1600" b="0" i="1" dirty="0" smtClean="0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</m:ctrlPr>
                          </m:radPr>
                          <m:deg/>
                          <m:e>
                            <m:r>
                              <m:rPr>
                                <m:sty m:val="p"/>
                              </m:rPr>
                              <a:rPr kumimoji="1" lang="en-US" altLang="zh-TW" sz="1600" b="0" i="0" dirty="0" smtClean="0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  <m:t>Δ</m:t>
                            </m:r>
                            <m:r>
                              <a:rPr kumimoji="1" lang="en-US" altLang="zh-TW" sz="1600" b="0" i="1" dirty="0" smtClean="0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  <m:t>𝑡</m:t>
                            </m:r>
                          </m:e>
                        </m:rad>
                      </m:sup>
                    </m:sSup>
                  </m:oMath>
                </a14:m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，以違約門檻的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</m:ctrlPr>
                      </m:sSupPr>
                      <m:e>
                        <m: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  <m:t>𝑢</m:t>
                        </m:r>
                      </m:e>
                      <m:sup>
                        <m: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倍去取點。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rabicPeriod"/>
                </a:pPr>
                <a:endParaRPr kumimoji="1" lang="en-US" altLang="zh-TW" sz="18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圖片 3">
            <a:extLst>
              <a:ext uri="{FF2B5EF4-FFF2-40B4-BE49-F238E27FC236}">
                <a16:creationId xmlns:a16="http://schemas.microsoft.com/office/drawing/2014/main" id="{5951A134-3321-2D03-8DBD-D51127ECD6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2847" y="2540607"/>
            <a:ext cx="6186306" cy="363635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15674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三元樹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--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接點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 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i</m:t>
                            </m:r>
                            <m: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t</m:t>
                            </m:r>
                          </m:sub>
                        </m:sSub>
                      </m:e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p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又稱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start</m:t>
                        </m:r>
                      </m:sub>
                    </m:sSub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的接點。而風險中立條件下，在時間點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+∆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的期望值為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start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∗</m:t>
                    </m:r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又稱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f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r>
                  <a:rPr lang="zh-TW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我們可以在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j</m:t>
                            </m:r>
                            <m: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t</m:t>
                            </m:r>
                            <m: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+∆</m:t>
                            </m:r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t</m:t>
                            </m:r>
                          </m:sub>
                        </m:sSub>
                      </m:e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p>
                    <m:r>
                      <a:rPr lang="en-US" altLang="zh-TW" sz="16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ℕ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中找到最接近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f</m:t>
                            </m:r>
                          </m:sub>
                        </m:sSub>
                      </m:sub>
                    </m:sSub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的點，將他列為以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start</m:t>
                        </m:r>
                      </m:sub>
                    </m:sSub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出發的三元樹的中間點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稱為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m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此中間點可藉由計算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rf</m:t>
                        </m:r>
                      </m:sub>
                    </m:sSub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和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DB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log-distance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，也就是計算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ln</m:t>
                            </m:r>
                          </m:e>
                          <m:sub>
                            <m:sSup>
                              <m:sSup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u</m:t>
                                </m:r>
                              </m:e>
                              <m:sup>
                                <m: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sub>
                        </m:sSub>
                      </m:fName>
                      <m:e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V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r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f</m:t>
                                    </m:r>
                                  </m:sub>
                                </m:sSub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DB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+∆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sub>
                            </m:sSub>
                          </m:den>
                        </m:f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並四捨五入至整數位，得到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j</m:t>
                        </m:r>
                      </m:e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altLang="zh-TW" sz="16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Round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ln</m:t>
                            </m:r>
                          </m:e>
                          <m:sub>
                            <m:sSup>
                              <m:sSup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u</m:t>
                                </m:r>
                              </m:e>
                              <m:sup>
                                <m: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sub>
                        </m:sSub>
                      </m:fName>
                      <m:e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V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r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f</m:t>
                                    </m:r>
                                  </m:sub>
                                </m:sSub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DB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+∆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sub>
                            </m:sSub>
                          </m:den>
                        </m:f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func>
                    <m:r>
                      <a:rPr lang="en-US" altLang="zh-TW" sz="16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代表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rf</m:t>
                        </m:r>
                      </m:sub>
                    </m:sSub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最接近的接點為「從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DB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往上數第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j</m:t>
                        </m:r>
                      </m:e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個點」。</a:t>
                </a:r>
                <a:r>
                  <a:rPr lang="zh-TW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br>
                  <a:rPr kumimoji="1" lang="en-US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kumimoji="1" lang="en-US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真實世界機率下，重複以上。</a:t>
                </a:r>
                <a:endParaRPr lang="en-US" altLang="zh-TW" sz="1600" dirty="0">
                  <a:effectLst/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圖片 4">
            <a:extLst>
              <a:ext uri="{FF2B5EF4-FFF2-40B4-BE49-F238E27FC236}">
                <a16:creationId xmlns:a16="http://schemas.microsoft.com/office/drawing/2014/main" id="{0BFE4B0D-0B96-7F9F-2265-93D46A105D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687721"/>
            <a:ext cx="3567088" cy="24892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91604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341783"/>
                <a:ext cx="10174357" cy="483518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三元樹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--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機率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透過以下等式來計算出風險中立下，三元樹中各個接點的上漲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u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、持平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m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及下跌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d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機率 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u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u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m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m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d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d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f</m:t>
                            </m:r>
                          </m:sub>
                        </m:sSub>
                      </m:sub>
                    </m:sSub>
                  </m:oMath>
                </a14:m>
                <a:br>
                  <a:rPr lang="en-US" altLang="zh-TW" sz="1600" i="1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u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u</m:t>
                                    </m:r>
                                  </m:sub>
                                </m:sSub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  <m:sup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%</m:t>
                                </m:r>
                              </m:sup>
                            </m:sSubSup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V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r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f</m:t>
                                    </m:r>
                                  </m:sub>
                                </m:sSub>
                              </m:sub>
                            </m:sSub>
                          </m:e>
                        </m:d>
                      </m:e>
                      <m:sup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sz="160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m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m</m:t>
                                    </m:r>
                                  </m:sub>
                                </m:sSub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  <m:sup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%</m:t>
                                </m:r>
                              </m:sup>
                            </m:sSubSup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V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r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f</m:t>
                                    </m:r>
                                  </m:sub>
                                </m:sSub>
                              </m:sub>
                            </m:sSub>
                          </m:e>
                        </m:d>
                      </m:e>
                      <m:sup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sz="160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d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d</m:t>
                                    </m:r>
                                  </m:sub>
                                </m:sSub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  <m:sup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%</m:t>
                                </m:r>
                              </m:sup>
                            </m:sSubSup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TW" sz="1600">
                                    <a:latin typeface="Cambria Math" panose="02040503050406030204" pitchFamily="18" charset="0"/>
                                  </a:rPr>
                                  <m:t>V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r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altLang="zh-TW" sz="1600">
                                        <a:latin typeface="Cambria Math" panose="02040503050406030204" pitchFamily="18" charset="0"/>
                                      </a:rPr>
                                      <m:t>f</m:t>
                                    </m:r>
                                  </m:sub>
                                </m:sSub>
                              </m:sub>
                            </m:sSub>
                          </m:e>
                        </m:d>
                      </m:e>
                      <m:sup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sz="160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start</m:t>
                        </m:r>
                      </m:sub>
                      <m:sup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∗</m:t>
                    </m:r>
                    <m:d>
                      <m:dPr>
                        <m:begChr m:val="["/>
                        <m:endChr m:val="]"/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sSup>
                              <m:sSup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p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∗ ∆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p>
                        </m:s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∗</m:t>
                    </m:r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2∗</m:t>
                        </m:r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∗∆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</m:oMath>
                </a14:m>
                <a:br>
                  <a:rPr lang="en-US" altLang="zh-TW" sz="1600" i="1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u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m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altLang="zh-TW" sz="1600">
                                <a:latin typeface="Cambria Math" panose="02040503050406030204" pitchFamily="18" charset="0"/>
                              </a:rPr>
                              <m:t>d</m:t>
                            </m:r>
                          </m:sub>
                        </m:sSub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bSup>
                    <m:r>
                      <a:rPr lang="en-US" altLang="zh-TW" sz="160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分別依據符合一階動差、二階動差還有機率和為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1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的條件 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真實世界機率下，重複以上。</a:t>
                </a:r>
                <a:endParaRPr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341783"/>
                <a:ext cx="10174357" cy="4835180"/>
              </a:xfrm>
              <a:blipFill>
                <a:blip r:embed="rId2"/>
                <a:stretch>
                  <a:fillRect l="-24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571451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森林結構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員工履約認股權後，因為注資和履約認股權而產生稅盾效果，會對公司的資產結構發生改變，因此我們可以將不同履約情況下的資產樹，當成不同層的資產樹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又稱森林結構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假定有一個最小履約比例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</m:ctrlPr>
                      </m:sSubPr>
                      <m:e>
                        <m: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  <m:t>𝛼</m:t>
                        </m:r>
                      </m:e>
                      <m:sub>
                        <m: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  <m:t>𝑚𝑖𝑛</m:t>
                        </m:r>
                      </m:sub>
                    </m:sSub>
                  </m:oMath>
                </a14:m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，則員工完全沒有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履約過認股權下，會有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1" lang="en-US" altLang="zh-TW" sz="1600" b="0" i="1" smtClean="0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</m:ctrlPr>
                      </m:dPr>
                      <m:e>
                        <m:f>
                          <m:fPr>
                            <m:ctrlPr>
                              <a:rPr kumimoji="1" lang="en-US" altLang="zh-TW" sz="1600" b="0" i="1" smtClean="0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</m:ctrlPr>
                          </m:fPr>
                          <m:num>
                            <m:r>
                              <a:rPr kumimoji="1" lang="en-US" altLang="zh-TW" sz="1600" b="0" i="1" smtClean="0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kumimoji="1" lang="en-US" altLang="zh-TW" sz="1600" b="0" i="1" smtClean="0">
                                    <a:latin typeface="Cambria Math" panose="02040503050406030204" pitchFamily="18" charset="0"/>
                                    <a:ea typeface="Microsoft JhengHei" panose="020B0604030504040204" pitchFamily="34" charset="-120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zh-TW" sz="1600" b="0" i="1" smtClean="0">
                                    <a:latin typeface="Cambria Math" panose="02040503050406030204" pitchFamily="18" charset="0"/>
                                    <a:ea typeface="Microsoft JhengHei" panose="020B0604030504040204" pitchFamily="34" charset="-120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kumimoji="1" lang="en-US" altLang="zh-TW" sz="1600" b="0" i="1" smtClean="0">
                                    <a:latin typeface="Cambria Math" panose="02040503050406030204" pitchFamily="18" charset="0"/>
                                    <a:ea typeface="Microsoft JhengHei" panose="020B0604030504040204" pitchFamily="34" charset="-120"/>
                                  </a:rPr>
                                  <m:t>𝑚𝑖𝑛</m:t>
                                </m:r>
                              </m:sub>
                            </m:sSub>
                            <m:r>
                              <a:rPr kumimoji="1" lang="en-US" altLang="zh-TW" sz="1600" b="0" i="1" smtClean="0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  <m:t>%</m:t>
                            </m:r>
                          </m:den>
                        </m:f>
                      </m:e>
                    </m:d>
                    <m:r>
                      <a:rPr kumimoji="1" lang="en-US" altLang="zh-TW" sz="1600" b="0" i="1" smtClean="0">
                        <a:latin typeface="Cambria Math" panose="02040503050406030204" pitchFamily="18" charset="0"/>
                        <a:ea typeface="Microsoft JhengHei" panose="020B0604030504040204" pitchFamily="34" charset="-120"/>
                      </a:rPr>
                      <m:t>+1</m:t>
                    </m:r>
                  </m:oMath>
                </a14:m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種履約策略，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故需建立起一個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1" lang="en-US" altLang="zh-TW" sz="1600" i="1">
                            <a:latin typeface="Cambria Math" panose="02040503050406030204" pitchFamily="18" charset="0"/>
                            <a:ea typeface="Microsoft JhengHei" panose="020B0604030504040204" pitchFamily="34" charset="-120"/>
                          </a:rPr>
                        </m:ctrlPr>
                      </m:dPr>
                      <m:e>
                        <m:f>
                          <m:fPr>
                            <m:ctrlPr>
                              <a:rPr kumimoji="1" lang="en-US" altLang="zh-TW" sz="1600" i="1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</m:ctrlPr>
                          </m:fPr>
                          <m:num>
                            <m:r>
                              <a:rPr kumimoji="1" lang="en-US" altLang="zh-TW" sz="1600" i="1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kumimoji="1" lang="en-US" altLang="zh-TW" sz="1600" i="1">
                                    <a:latin typeface="Cambria Math" panose="02040503050406030204" pitchFamily="18" charset="0"/>
                                    <a:ea typeface="Microsoft JhengHei" panose="020B0604030504040204" pitchFamily="34" charset="-120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zh-TW" sz="1600" i="1">
                                    <a:latin typeface="Cambria Math" panose="02040503050406030204" pitchFamily="18" charset="0"/>
                                    <a:ea typeface="Microsoft JhengHei" panose="020B0604030504040204" pitchFamily="34" charset="-120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kumimoji="1" lang="en-US" altLang="zh-TW" sz="1600" i="1">
                                    <a:latin typeface="Cambria Math" panose="02040503050406030204" pitchFamily="18" charset="0"/>
                                    <a:ea typeface="Microsoft JhengHei" panose="020B0604030504040204" pitchFamily="34" charset="-120"/>
                                  </a:rPr>
                                  <m:t>𝑚𝑖𝑛</m:t>
                                </m:r>
                              </m:sub>
                            </m:sSub>
                            <m:r>
                              <a:rPr kumimoji="1" lang="en-US" altLang="zh-TW" sz="1600" i="1">
                                <a:latin typeface="Cambria Math" panose="02040503050406030204" pitchFamily="18" charset="0"/>
                                <a:ea typeface="Microsoft JhengHei" panose="020B0604030504040204" pitchFamily="34" charset="-120"/>
                              </a:rPr>
                              <m:t>%</m:t>
                            </m:r>
                          </m:den>
                        </m:f>
                      </m:e>
                    </m:d>
                    <m:r>
                      <a:rPr kumimoji="1" lang="en-US" altLang="zh-TW" sz="1600" i="1">
                        <a:latin typeface="Cambria Math" panose="02040503050406030204" pitchFamily="18" charset="0"/>
                        <a:ea typeface="Microsoft JhengHei" panose="020B0604030504040204" pitchFamily="34" charset="-120"/>
                      </a:rPr>
                      <m:t>+1</m:t>
                    </m:r>
                  </m:oMath>
                </a14:m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層的資產樹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圖片 3">
            <a:extLst>
              <a:ext uri="{FF2B5EF4-FFF2-40B4-BE49-F238E27FC236}">
                <a16:creationId xmlns:a16="http://schemas.microsoft.com/office/drawing/2014/main" id="{AA42CAB5-1635-C584-7920-D1203C5448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157" y="2419806"/>
            <a:ext cx="4171122" cy="33682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79692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森林結構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: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p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代表已履約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a%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選擇權的資產樹</a:t>
                </a:r>
                <a:r>
                  <a:rPr lang="zh-TW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br>
                  <a:rPr lang="en-US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我們將任兩個相鄰時間點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</a:t>
                </a:r>
                <a14:m>
                  <m:oMath xmlns:m="http://schemas.openxmlformats.org/officeDocument/2006/math"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∆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和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</a:t>
                </a:r>
                <a14:m>
                  <m:oMath xmlns:m="http://schemas.openxmlformats.org/officeDocument/2006/math"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∆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設為前期且已履約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a%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的認股權，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為當期且已履約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b%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的認股權</a:t>
                </a:r>
                <a:r>
                  <a:rPr lang="zh-TW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br>
                  <a:rPr lang="en-US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a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，我們可知時間點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</a:t>
                </a:r>
                <a14:m>
                  <m:oMath xmlns:m="http://schemas.openxmlformats.org/officeDocument/2006/math"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∆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到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並沒有發生結構改變，將繼續在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p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的樹上成長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&gt;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a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，則我們可知時間點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</a:t>
                </a:r>
                <a14:m>
                  <m:oMath xmlns:m="http://schemas.openxmlformats.org/officeDocument/2006/math"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∆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到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間產生了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(b%</a:t>
                </a:r>
                <a14:m>
                  <m:oMath xmlns:m="http://schemas.openxmlformats.org/officeDocument/2006/math">
                    <m:r>
                      <a:rPr lang="en-US" altLang="zh-TW" sz="16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a%)</a:t>
                </a:r>
                <a14:m>
                  <m:oMath xmlns:m="http://schemas.openxmlformats.org/officeDocument/2006/math"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N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的注資金額至公司資產，發生結構改變，資產樹將從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p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轉移至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b</m:t>
                        </m:r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%</m:t>
                        </m:r>
                      </m:sup>
                    </m:sSup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的樹上後再繼續成長</a:t>
                </a:r>
                <a:r>
                  <a:rPr lang="zh-TW" altLang="zh-TW" sz="1600" dirty="0">
                    <a:effectLst/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圖片 4">
            <a:extLst>
              <a:ext uri="{FF2B5EF4-FFF2-40B4-BE49-F238E27FC236}">
                <a16:creationId xmlns:a16="http://schemas.microsoft.com/office/drawing/2014/main" id="{559A0036-046D-39E7-B98C-D9B2B7CEA9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99" y="3427089"/>
            <a:ext cx="5148469" cy="27498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92358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Backward induction : 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一般論文討論</a:t>
                </a:r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ESO </a:t>
                </a:r>
                <a:r>
                  <a:rPr kumimoji="1" lang="zh-TW" altLang="en-US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是採用股價隨機過程，我們應先轉換成公司資產價值</a:t>
                </a:r>
                <a:b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𝑑𝑉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𝑓𝑖𝑟𝑚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𝑓𝑖𝑟𝑚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>
                        <a:latin typeface="Cambria Math" panose="02040503050406030204" pitchFamily="18" charset="0"/>
                      </a:rPr>
                      <m:t>   </m:t>
                    </m:r>
                    <m:d>
                      <m:dPr>
                        <m:ctrlPr>
                          <a:rPr lang="en-US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4.1</m:t>
                        </m:r>
                      </m:e>
                    </m:d>
                  </m:oMath>
                </a14:m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而股價過程服從：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dS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𝑠𝑡𝑜𝑐𝑘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𝑠𝑡𝑜𝑐𝑘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>
                        <a:latin typeface="Cambria Math" panose="02040503050406030204" pitchFamily="18" charset="0"/>
                      </a:rPr>
                      <m:t>   </m:t>
                    </m:r>
                    <m:d>
                      <m:dPr>
                        <m:ctrlPr>
                          <a:rPr lang="en-US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4.2</m:t>
                        </m:r>
                      </m:e>
                    </m:d>
                  </m:oMath>
                </a14:m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將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d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帶入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4.1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左式得：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𝑑𝑉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𝑓𝑖𝑟𝑚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𝑓𝑖𝑟𝑚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d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其中債券票息期初給定，因此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dD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t</m:t>
                        </m:r>
                      </m:sub>
                    </m:sSub>
                    <m:r>
                      <a:rPr lang="en-US" altLang="zh-TW" sz="160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cD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dt</m:t>
                    </m:r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d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自然可寫成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altLang="zh-TW" sz="1600">
                        <a:latin typeface="Cambria Math" panose="02040503050406030204" pitchFamily="18" charset="0"/>
                      </a:rPr>
                      <m:t>×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dS</m:t>
                        </m:r>
                      </m:e>
                      <m:sub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br>
                  <a:rPr lang="en-US" altLang="zh-TW" sz="1600" i="1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𝑐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𝑐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𝑓𝑖𝑟𝑚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𝑓𝑖𝑟𝑚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d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將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4.2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帶入上式並整理化簡：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𝑐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𝑠𝑡𝑜𝑐𝑘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𝑐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𝑠𝑡𝑜𝑐𝑘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×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𝑓𝑖𝑟𝑚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TW" sz="1600" i="1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𝑓𝑖𝑟𝑚</m:t>
                        </m:r>
                      </m:sub>
                    </m:sSub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TW" sz="1600">
                        <a:latin typeface="Cambria Math" panose="02040503050406030204" pitchFamily="18" charset="0"/>
                      </a:rPr>
                      <m:t>d</m:t>
                    </m:r>
                    <m:sSub>
                      <m:sSub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zh-TW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endParaRPr lang="zh-TW" altLang="zh-TW" sz="2900" dirty="0"/>
              </a:p>
              <a:p>
                <a:pPr>
                  <a:lnSpc>
                    <a:spcPct val="150000"/>
                  </a:lnSpc>
                </a:pPr>
                <a:endParaRPr kumimoji="1" lang="en-US" altLang="zh-TW" sz="16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2399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9B65EB-219E-4CBB-4F9B-DEA1C061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753"/>
          </a:xfrm>
        </p:spPr>
        <p:txBody>
          <a:bodyPr/>
          <a:lstStyle/>
          <a:p>
            <a:r>
              <a:rPr kumimoji="1" lang="zh-TW" altLang="en-US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模型介紹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</p:spPr>
            <p:txBody>
              <a:bodyPr>
                <a:normAutofit/>
              </a:bodyPr>
              <a:lstStyle/>
              <a:p>
                <a:r>
                  <a:rPr kumimoji="1"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Backward induction : 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由比較係數法可得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𝑠𝑡𝑜𝑐𝑘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𝑂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𝐷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𝑓𝑖𝑟𝑚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𝑠𝑡𝑜𝑐𝑘</m:t>
                                </m:r>
                              </m:sub>
                            </m:s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𝑂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𝑓𝑖𝑟𝑚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   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並再次化簡</a:t>
                </a: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zh-TW" altLang="zh-TW" sz="16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𝑓𝑖𝑟𝑚</m:t>
                                </m:r>
                              </m:sub>
                            </m:s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𝑠𝑡𝑜𝑐𝑘</m:t>
                                    </m:r>
                                  </m:sub>
                                </m:s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b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den>
                            </m:f>
                          </m:e>
                          <m:e>
                            <m:sSub>
                              <m:sSub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𝑓𝑖𝑟𝑚</m:t>
                                </m:r>
                              </m:sub>
                            </m:s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zh-TW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sSub>
                                      <m:sSubPr>
                                        <m:ctrlPr>
                                          <a:rPr lang="zh-TW" altLang="zh-TW" sz="16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600" i="1">
                                            <a:latin typeface="Cambria Math" panose="02040503050406030204" pitchFamily="18" charset="0"/>
                                          </a:rPr>
                                          <m:t>𝜎</m:t>
                                        </m:r>
                                      </m:e>
                                      <m:sub>
                                        <m:r>
                                          <a:rPr lang="en-US" altLang="zh-TW" sz="1600" i="1">
                                            <a:latin typeface="Cambria Math" panose="02040503050406030204" pitchFamily="18" charset="0"/>
                                          </a:rPr>
                                          <m:t>𝑠𝑡𝑜𝑐𝑘</m:t>
                                        </m:r>
                                      </m:sub>
                                    </m:sSub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b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zh-TW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den>
                            </m:f>
                          </m:e>
                        </m:eqArr>
                      </m:e>
                    </m:d>
                  </m:oMath>
                </a14:m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我們以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p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表示判斷履約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/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支付前，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TW" altLang="zh-TW" sz="1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TW" sz="1600"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p>
                        <m:r>
                          <a:rPr lang="en-US" altLang="zh-TW" sz="160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表示判斷履約</a:t>
                </a:r>
                <a:r>
                  <a:rPr lang="en-US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/</a:t>
                </a:r>
                <a:r>
                  <a:rPr lang="zh-TW" altLang="zh-TW" sz="16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支付後</a:t>
                </a:r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8AE44E27-CF39-5049-D615-579997E16CA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41783"/>
                <a:ext cx="10515600" cy="4835180"/>
              </a:xfrm>
              <a:blipFill>
                <a:blip r:embed="rId2"/>
                <a:stretch>
                  <a:fillRect l="-362" t="-2172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9676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標題 1">
                <a:extLst>
                  <a:ext uri="{FF2B5EF4-FFF2-40B4-BE49-F238E27FC236}">
                    <a16:creationId xmlns:a16="http://schemas.microsoft.com/office/drawing/2014/main" id="{FAA8FC63-1092-C7AD-CEEF-9E8B3181E0C9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838200" y="365126"/>
                <a:ext cx="10515600" cy="64514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sz="32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(1)</a:t>
                </a:r>
                <a:r>
                  <a:rPr lang="zh-TW" altLang="en-US" sz="32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到期日</a:t>
                </a:r>
                <a14:m>
                  <m:oMath xmlns:m="http://schemas.openxmlformats.org/officeDocument/2006/math"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endParaRPr lang="zh-TW" altLang="en-US" sz="32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2" name="標題 1">
                <a:extLst>
                  <a:ext uri="{FF2B5EF4-FFF2-40B4-BE49-F238E27FC236}">
                    <a16:creationId xmlns:a16="http://schemas.microsoft.com/office/drawing/2014/main" id="{FAA8FC63-1092-C7AD-CEEF-9E8B3181E0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38200" y="365126"/>
                <a:ext cx="10515600" cy="645140"/>
              </a:xfrm>
              <a:blipFill>
                <a:blip r:embed="rId2"/>
                <a:stretch>
                  <a:fillRect l="-1568" t="-9615" b="-2115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68361"/>
                <a:ext cx="10515600" cy="4908602"/>
              </a:xfrm>
            </p:spPr>
            <p:txBody>
              <a:bodyPr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股東權益價值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(Equity)</a:t>
                </a:r>
                <a:b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b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若探討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NQSO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，又因存在稅盾，資產點須加上注資與稅盾效果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𝐸𝑞𝑢𝑖𝑡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𝑁𝑄𝑆𝑂</m:t>
                        </m:r>
                      </m:sub>
                    </m:sSub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</m:oMath>
                </a14:m>
                <a:br>
                  <a:rPr lang="en-US" altLang="zh-TW" sz="1500" b="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z="1500" b="0" i="0" smtClean="0">
                            <a:latin typeface="Cambria Math" panose="02040503050406030204" pitchFamily="18" charset="0"/>
                          </a:rPr>
                          <m:t>max</m:t>
                        </m:r>
                      </m:fName>
                      <m:e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%−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%</m:t>
                                </m:r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</m:e>
                                  <m:sub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𝑐𝑜𝑟𝑝𝑒𝑟𝑎𝑡𝑒</m:t>
                                    </m:r>
                                  </m:sub>
                                </m:s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d>
                                  <m:d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𝑆</m:t>
                                    </m:r>
                                    <m:d>
                                      <m:d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sSup>
                                              <m:sSupPr>
                                                <m:ctrlP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𝑇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,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𝑇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,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%,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%</m:t>
                                        </m:r>
                                      </m:e>
                                    </m:d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d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sSub>
                                  <m:sSub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</m:e>
                                  <m:sub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𝑐𝑜𝑟𝑝𝑒𝑟𝑎𝑡𝑒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Δt</m:t>
                            </m:r>
                            <m: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,0</m:t>
                            </m:r>
                          </m:e>
                        </m:d>
                      </m:e>
                    </m:func>
                  </m:oMath>
                </a14:m>
                <a:br>
                  <a:rPr lang="en-US" altLang="zh-TW" sz="1500" b="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z="1500" b="0" i="0" smtClean="0">
                            <a:latin typeface="Cambria Math" panose="02040503050406030204" pitchFamily="18" charset="0"/>
                          </a:rPr>
                          <m:t>max</m:t>
                        </m:r>
                      </m:fName>
                      <m:e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1+</m:t>
                                </m:r>
                                <m:d>
                                  <m:d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1−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𝜏</m:t>
                                        </m:r>
                                      </m:e>
                                      <m:sub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𝑐𝑜𝑟𝑝𝑒𝑟𝑎𝑡𝑒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 b="0" i="0" smtClean="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%−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%</m:t>
                                </m:r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</m:e>
                                  <m:sub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𝑐𝑜𝑟𝑝𝑒𝑟𝑎𝑡𝑒</m:t>
                                    </m:r>
                                  </m:sub>
                                </m:s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d>
                                  <m:d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𝐸𝑞𝑢𝑖𝑡</m:t>
                                        </m:r>
                                        <m:sSub>
                                          <m:sSubPr>
                                            <m:ctrlP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𝑦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𝑁𝑄𝑆𝑂</m:t>
                                            </m:r>
                                          </m:sub>
                                        </m:sSub>
                                        <m:d>
                                          <m:dPr>
                                            <m:ctrlP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sSub>
                                              <m:sSubPr>
                                                <m:ctrlP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𝑉</m:t>
                                                </m:r>
                                              </m:e>
                                              <m:sub>
                                                <m:sSup>
                                                  <m:sSupPr>
                                                    <m:ctrlPr>
                                                      <a:rPr lang="en-US" altLang="zh-TW" sz="1500" b="0" i="1" smtClean="0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pPr>
                                                  <m:e>
                                                    <m:r>
                                                      <a:rPr lang="en-US" altLang="zh-TW" sz="1500" b="0" i="1" smtClean="0">
                                                        <a:latin typeface="Cambria Math" panose="02040503050406030204" pitchFamily="18" charset="0"/>
                                                      </a:rPr>
                                                      <m:t>𝑇</m:t>
                                                    </m:r>
                                                  </m:e>
                                                  <m:sup>
                                                    <m:r>
                                                      <a:rPr lang="en-US" altLang="zh-TW" sz="1500" b="0" i="1" smtClean="0">
                                                        <a:latin typeface="Cambria Math" panose="02040503050406030204" pitchFamily="18" charset="0"/>
                                                      </a:rPr>
                                                      <m:t>−</m:t>
                                                    </m:r>
                                                  </m:sup>
                                                </m:sSup>
                                              </m:sub>
                                            </m:sSub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,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𝑇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,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𝑎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%,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𝑏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%</m:t>
                                            </m:r>
                                          </m:e>
                                        </m:d>
                                      </m:num>
                                      <m:den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𝑂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%×</m:t>
                                        </m:r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𝑁</m:t>
                                        </m:r>
                                      </m:den>
                                    </m:f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d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sSub>
                                  <m:sSub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</m:e>
                                  <m:sub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𝑐𝑜𝑟𝑝𝑒𝑟𝑎𝑡𝑒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𝑤𝑎𝑔𝑒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,0</m:t>
                            </m:r>
                          </m:e>
                        </m:d>
                      </m:e>
                    </m:func>
                  </m:oMath>
                </a14:m>
                <a:br>
                  <a:rPr lang="en-US" altLang="zh-TW" sz="1500" dirty="0"/>
                </a:br>
                <a:br>
                  <a:rPr lang="en-US" altLang="zh-TW" sz="1500" dirty="0"/>
                </a:b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若為 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QSO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，無稅盾下的 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Equity value 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可簡化成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:</a:t>
                </a:r>
                <a:br>
                  <a:rPr lang="en-US" altLang="zh-TW" sz="1500" dirty="0"/>
                </a:br>
                <a:r>
                  <a:rPr lang="en-US" altLang="zh-TW" sz="1500" dirty="0"/>
                  <a:t> </a:t>
                </a: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𝐸𝑞𝑢𝑖𝑡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𝑄𝑆𝑂</m:t>
                        </m:r>
                      </m:sub>
                    </m:sSub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</m:oMath>
                </a14:m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z="1500" b="0" i="0" smtClean="0">
                            <a:latin typeface="Cambria Math" panose="02040503050406030204" pitchFamily="18" charset="0"/>
                          </a:rPr>
                          <m:t>max</m:t>
                        </m:r>
                      </m:fName>
                      <m:e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1+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1−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𝜏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𝑐𝑜𝑟𝑝𝑒𝑟𝑎𝑡𝑒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</m:t>
                                </m:r>
                              </m:e>
                            </m:d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𝑐𝑜𝑟𝑝𝑒𝑟𝑎𝑡𝑒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𝑤𝑎𝑔𝑒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0</m:t>
                            </m:r>
                          </m:e>
                        </m:d>
                      </m:e>
                    </m:func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br>
                  <a:rPr lang="en-US" altLang="zh-TW" dirty="0"/>
                </a:br>
                <a:br>
                  <a:rPr lang="en-US" altLang="zh-TW" dirty="0"/>
                </a:br>
                <a14:m>
                  <m:oMath xmlns:m="http://schemas.openxmlformats.org/officeDocument/2006/math">
                    <m:r>
                      <a:rPr lang="zh-TW" altLang="en-US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zh-TW" altLang="en-US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TW" altLang="en-US" dirty="0"/>
                  <a:t>   </a:t>
                </a:r>
                <a:endParaRPr lang="en-US" altLang="zh-TW" dirty="0"/>
              </a:p>
              <a:p>
                <a:endParaRPr lang="en-US" altLang="zh-TW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68361"/>
                <a:ext cx="10515600" cy="4908602"/>
              </a:xfrm>
              <a:blipFill>
                <a:blip r:embed="rId3"/>
                <a:stretch>
                  <a:fillRect l="-241" t="-25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98859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股價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(S):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𝐸𝑞𝑢𝑖𝑡𝑦</m:t>
                        </m:r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%,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%</m:t>
                            </m:r>
                          </m:e>
                        </m:d>
                      </m:num>
                      <m:den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%×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</m:oMath>
                </a14:m>
                <a:br>
                  <a:rPr lang="en-US" altLang="zh-TW" sz="1500" dirty="0"/>
                </a:br>
                <a:endParaRPr lang="en-US" altLang="zh-TW" sz="1500" dirty="0"/>
              </a:p>
              <a:p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普通債價值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(D):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𝐷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𝜌</m:t>
                                </m:r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  <a:p>
                <a:pPr marL="0" indent="0">
                  <a:buNone/>
                </a:pPr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認股權成本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(ESO):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𝑝𝑎𝑡𝑜𝑓𝑓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%−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%,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%</m:t>
                            </m:r>
                          </m:e>
                        </m:d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</m:oMath>
                </a14:m>
                <a:r>
                  <a:rPr lang="en-US" altLang="zh-TW" sz="1500" dirty="0"/>
                  <a:t> </a:t>
                </a:r>
                <a:br>
                  <a:rPr lang="en-US" altLang="zh-TW" sz="1500" dirty="0"/>
                </a:b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𝐸𝑆𝑂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z="1500" b="0" i="0" smtClean="0">
                            <a:latin typeface="Cambria Math" panose="02040503050406030204" pitchFamily="18" charset="0"/>
                          </a:rPr>
                          <m:t>max</m:t>
                        </m:r>
                      </m:fName>
                      <m:e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𝑝𝑎𝑦𝑜𝑓𝑓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,0</m:t>
                            </m:r>
                          </m:e>
                        </m:d>
                      </m:e>
                    </m:func>
                  </m:oMath>
                </a14:m>
                <a:endParaRPr lang="en-US" altLang="zh-TW" sz="1500" dirty="0"/>
              </a:p>
              <a:p>
                <a:pPr marL="0" indent="0">
                  <a:buNone/>
                </a:pPr>
                <a:br>
                  <a:rPr lang="en-US" altLang="zh-TW" sz="1500" dirty="0"/>
                </a:br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稅盾價值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(TB):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𝐶𝑜𝑠𝑡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𝑤𝑎𝑔𝑒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zh-TW" sz="1500" dirty="0"/>
                  <a:t> 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𝑇𝐵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𝑐𝑜𝑟𝑝𝑒𝑟𝑎𝑡𝑒</m:t>
                                </m:r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𝐶𝑜𝑠𝑡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e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0,                                         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  <a:p>
                <a:pPr marL="0" indent="0">
                  <a:buNone/>
                </a:pPr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破產成本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(BC):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500" i="1" dirty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𝐶</m:t>
                    </m:r>
                    <m:d>
                      <m:dPr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0,                         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e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𝜌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,             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  <a:blipFill>
                <a:blip r:embed="rId2"/>
                <a:stretch>
                  <a:fillRect l="-241" t="-1405" b="-2786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938048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52061"/>
                <a:ext cx="10515600" cy="5414963"/>
              </a:xfrm>
            </p:spPr>
            <p:txBody>
              <a:bodyPr>
                <a:normAutofit/>
              </a:bodyPr>
              <a:lstStyle/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固定薪資成本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(Salary):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500" i="1" dirty="0">
                        <a:latin typeface="Cambria Math" panose="02040503050406030204" pitchFamily="18" charset="0"/>
                      </a:rPr>
                      <m:t>S</m:t>
                    </m:r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𝑎𝑙𝑎𝑟𝑦</m:t>
                    </m:r>
                    <m:d>
                      <m:dPr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𝑤𝑎𝑔𝑒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dirty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,        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e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0,                          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en-US" altLang="zh-TW" sz="1500" b="0" dirty="0"/>
              </a:p>
              <a:p>
                <a:pPr marL="0" indent="0">
                  <a:buNone/>
                </a:pPr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員工效用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(U):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𝑈</m:t>
                    </m:r>
                    <m:d>
                      <m:dPr>
                        <m:ctrlPr>
                          <a:rPr lang="en-US" altLang="zh-TW" sz="15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𝐷𝐼</m:t>
                        </m:r>
                      </m:sub>
                      <m:sup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𝛾</m:t>
                        </m:r>
                      </m:sup>
                    </m:sSubSup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𝑊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d>
                              <m:d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</m:d>
                          </m:e>
                        </m:d>
                      </m:e>
                      <m:sup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𝛾</m:t>
                        </m:r>
                      </m:sup>
                    </m:sSup>
                  </m:oMath>
                </a14:m>
                <a:br>
                  <a:rPr lang="en-US" altLang="zh-TW" sz="1500" b="0" dirty="0"/>
                </a:br>
                <a:br>
                  <a:rPr lang="en-US" altLang="zh-TW" sz="1500" b="0" dirty="0"/>
                </a:br>
                <a:r>
                  <a:rPr lang="en-US" altLang="zh-TW" sz="1500" b="0" dirty="0"/>
                  <a:t>where </a:t>
                </a: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𝑤𝑎𝑔𝑒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𝐸𝑆𝑂</m:t>
                    </m:r>
                    <m:d>
                      <m:dPr>
                        <m:ctrlPr>
                          <a:rPr lang="en-US" altLang="zh-TW" sz="15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</m:oMath>
                </a14:m>
                <a:br>
                  <a:rPr lang="en-US" altLang="zh-TW" sz="1500" dirty="0"/>
                </a:br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最適履約比率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</m:sub>
                    </m:sSub>
                  </m:oMath>
                </a14:m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</m:sub>
                    </m:sSub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𝑎𝑟𝑔</m:t>
                    </m:r>
                    <m:func>
                      <m:func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max</m:t>
                            </m:r>
                          </m:e>
                          <m:lim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%</m:t>
                            </m:r>
                          </m:lim>
                        </m:limLow>
                      </m:fName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  <m:d>
                          <m:dPr>
                            <m:ctrlP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%,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%</m:t>
                            </m:r>
                          </m:e>
                        </m:d>
                      </m:e>
                    </m:func>
                  </m:oMath>
                </a14:m>
                <a:br>
                  <a:rPr lang="en-US" altLang="zh-TW" sz="1500" dirty="0"/>
                </a:br>
                <a:br>
                  <a:rPr lang="en-US" altLang="zh-TW" sz="1500" dirty="0"/>
                </a:b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where </a:t>
                </a: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%=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%+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𝑚𝑖𝑛</m:t>
                        </m:r>
                      </m:sub>
                    </m:sSub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,      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=0,1,2,…,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100%−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𝑚𝑖𝑛</m:t>
                        </m:r>
                      </m:sub>
                    </m:sSub>
                  </m:oMath>
                </a14:m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𝑚𝑖𝑛</m:t>
                        </m:r>
                      </m:sub>
                    </m:sSub>
                  </m:oMath>
                </a14:m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是最小履約比例。</a:t>
                </a:r>
                <a:endParaRPr lang="en-US" altLang="zh-TW" sz="15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endParaRPr lang="en-US" altLang="zh-TW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52061"/>
                <a:ext cx="10515600" cy="5414963"/>
              </a:xfrm>
              <a:blipFill>
                <a:blip r:embed="rId2"/>
                <a:stretch>
                  <a:fillRect l="-241" t="-1779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6267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標題 1">
                <a:extLst>
                  <a:ext uri="{FF2B5EF4-FFF2-40B4-BE49-F238E27FC236}">
                    <a16:creationId xmlns:a16="http://schemas.microsoft.com/office/drawing/2014/main" id="{FAA8FC63-1092-C7AD-CEEF-9E8B3181E0C9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838200" y="365126"/>
                <a:ext cx="10515600" cy="64514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sz="32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(2)</a:t>
                </a:r>
                <a:r>
                  <a:rPr lang="zh-TW" altLang="en-US" sz="32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到期日前</a:t>
                </a:r>
                <a14:m>
                  <m:oMath xmlns:m="http://schemas.openxmlformats.org/officeDocument/2006/math">
                    <m:r>
                      <a:rPr lang="zh-TW" altLang="en-US" sz="3200" b="0" i="1" dirty="0">
                        <a:latin typeface="Cambria Math" panose="02040503050406030204" pitchFamily="18" charset="0"/>
                      </a:rPr>
                      <m:t>閉鎖期後</m:t>
                    </m:r>
                    <m:sSub>
                      <m:sSubPr>
                        <m:ctrlP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endParaRPr lang="zh-TW" altLang="en-US" sz="32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2" name="標題 1">
                <a:extLst>
                  <a:ext uri="{FF2B5EF4-FFF2-40B4-BE49-F238E27FC236}">
                    <a16:creationId xmlns:a16="http://schemas.microsoft.com/office/drawing/2014/main" id="{FAA8FC63-1092-C7AD-CEEF-9E8B3181E0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38200" y="365126"/>
                <a:ext cx="10515600" cy="645140"/>
              </a:xfrm>
              <a:blipFill>
                <a:blip r:embed="rId2"/>
                <a:stretch>
                  <a:fillRect l="-1568" t="-9615" b="-2115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68361"/>
                <a:ext cx="10515600" cy="4908602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股價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(S)</a:t>
                </a:r>
                <a:b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𝑆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 b="0" i="0" smtClean="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 b="0" i="0" smtClean="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 b="0" i="0" smtClean="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e>
                        </m:d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d>
                      </m:sub>
                    </m:sSub>
                  </m:oMath>
                </a14:m>
                <a:endParaRPr lang="en-US" altLang="zh-TW" sz="1500" dirty="0"/>
              </a:p>
              <a:p>
                <a:pPr>
                  <a:lnSpc>
                    <a:spcPct val="120000"/>
                  </a:lnSpc>
                </a:pP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股東權益價值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(Equity)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𝑆</m:t>
                        </m:r>
                        <m:d>
                          <m:d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altLang="zh-TW" sz="150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%,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</m:s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 b="0" i="0" smtClean="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 b="0" i="0" smtClean="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p>
                                </m:sSub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 b="0" i="0" smtClean="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𝑆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𝑆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</m:eqArr>
                      </m:e>
                    </m:d>
                  </m:oMath>
                </a14:m>
                <a:br>
                  <a:rPr lang="en-US" altLang="zh-TW" sz="1500" b="0" dirty="0"/>
                </a:br>
                <a:r>
                  <a:rPr lang="zh-TW" altLang="en-US" sz="1500" b="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判斷履約後股東權益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𝐸𝑞𝑢𝑖𝑡𝑦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%×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</m:d>
                  </m:oMath>
                </a14:m>
                <a:br>
                  <a:rPr lang="en-US" altLang="zh-TW" sz="1500" b="0" dirty="0"/>
                </a:br>
                <a:br>
                  <a:rPr lang="en-US" altLang="zh-TW" sz="1500" b="0" dirty="0"/>
                </a:br>
                <a:r>
                  <a:rPr lang="zh-TW" altLang="en-US" sz="1500" b="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判斷履約前的股價即可由判斷履約後的股東權益回推</a:t>
                </a:r>
                <a:br>
                  <a:rPr lang="en-US" altLang="zh-TW" sz="1500" b="0" dirty="0"/>
                </a:br>
                <a14:m>
                  <m:oMath xmlns:m="http://schemas.openxmlformats.org/officeDocument/2006/math">
                    <m:r>
                      <a:rPr lang="en-US" altLang="zh-TW" sz="1600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6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𝐸𝑞𝑢𝑖𝑡𝑦</m:t>
                        </m:r>
                        <m:d>
                          <m:dPr>
                            <m:ctrlPr>
                              <a:rPr lang="en-US" altLang="zh-TW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%,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%</m:t>
                            </m:r>
                          </m:e>
                        </m:d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𝐷𝑖𝑣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m:rPr>
                            <m:sty m:val="p"/>
                          </m:rPr>
                          <a:rPr lang="en-US" altLang="zh-TW" sz="1600" b="0" i="0" smtClean="0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%×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</m:oMath>
                </a14:m>
                <a:br>
                  <a:rPr lang="en-US" altLang="zh-TW" sz="1600" dirty="0"/>
                </a:br>
                <a14:m>
                  <m:oMath xmlns:m="http://schemas.openxmlformats.org/officeDocument/2006/math">
                    <m:r>
                      <a:rPr lang="zh-TW" altLang="en-US" sz="160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zh-TW" altLang="en-US" sz="16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TW" altLang="en-US" sz="1600" dirty="0"/>
                  <a:t>   </a:t>
                </a:r>
                <a:endParaRPr lang="en-US" altLang="zh-TW" sz="1600" dirty="0"/>
              </a:p>
              <a:p>
                <a:endParaRPr lang="en-US" altLang="zh-TW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68361"/>
                <a:ext cx="10515600" cy="4908602"/>
              </a:xfrm>
              <a:blipFill>
                <a:blip r:embed="rId3"/>
                <a:stretch>
                  <a:fillRect l="-24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59260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</p:spPr>
            <p:txBody>
              <a:bodyPr>
                <a:normAutofit/>
              </a:bodyPr>
              <a:lstStyle/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公司注資後的資產價值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sSup>
                          <m:sSup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p>
                      </m:sub>
                    </m:sSub>
                  </m:oMath>
                </a14:m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sSup>
                          <m:sSup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p>
                      </m:sub>
                    </m:sSub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sSup>
                          <m:sSup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p>
                      </m:sub>
                    </m:sSub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  <m: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𝑐𝑜𝑟𝑝𝑒𝑟𝑎𝑡𝑒</m:t>
                            </m:r>
                          </m:sub>
                        </m:sSub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%−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  <m: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𝑐𝑜𝑟𝑝𝑒𝑟𝑎𝑡𝑒</m:t>
                            </m:r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</m:sup>
                                    </m:sSup>
                                  </m:sub>
                                </m:s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</m:t>
                                </m:r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  <m: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𝑐𝑜𝑟𝑝𝑒𝑟𝑎𝑡𝑒</m:t>
                            </m:r>
                          </m:sub>
                        </m:sSub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𝑤𝑎𝑔𝑒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𝐷𝑖𝑣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Δt</m:t>
                    </m:r>
                  </m:oMath>
                </a14:m>
                <a:br>
                  <a:rPr lang="en-US" altLang="zh-TW" sz="1500" dirty="0"/>
                </a:br>
                <a:br>
                  <a:rPr lang="en-US" altLang="zh-TW" sz="1500" dirty="0"/>
                </a:br>
                <a:br>
                  <a:rPr lang="en-US" altLang="zh-TW" sz="1500" dirty="0"/>
                </a:br>
                <a:br>
                  <a:rPr lang="en-US" altLang="zh-TW" sz="1500" dirty="0"/>
                </a:br>
                <a:br>
                  <a:rPr lang="en-US" altLang="zh-TW" sz="1500" dirty="0"/>
                </a:br>
                <a:br>
                  <a:rPr lang="en-US" altLang="zh-TW" sz="1500" dirty="0"/>
                </a:br>
                <a:br>
                  <a:rPr lang="en-US" altLang="zh-TW" sz="1500" dirty="0"/>
                </a:br>
                <a:endParaRPr lang="en-US" altLang="zh-TW" sz="15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普通債價值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(D):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𝐷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 b="0" i="0" smtClean="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 b="0" i="0" smtClean="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 b="0" i="0" smtClean="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  <m:e>
                            <m:sSubSup>
                              <m:sSub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%</m:t>
                                </m:r>
                              </m:sup>
                            </m:sSub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d>
                              <m:d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𝜌</m:t>
                                </m:r>
                              </m:e>
                            </m:d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                                          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br>
                  <a:rPr lang="en-US" altLang="zh-TW" sz="1500" dirty="0"/>
                </a:br>
                <a:br>
                  <a:rPr lang="en-US" altLang="zh-TW" sz="1500" dirty="0"/>
                </a:b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𝐷</m:t>
                        </m:r>
                        <m:d>
                          <m:d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%,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</m:sSub>
                              </m:sub>
                            </m:sSub>
                          </m:e>
                        </m:d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𝐷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𝐷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𝐷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  <a:p>
                <a:pPr marL="0" indent="0">
                  <a:buNone/>
                </a:pPr>
                <a:endParaRPr lang="en-US" altLang="zh-TW" sz="15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  <a:blipFill>
                <a:blip r:embed="rId2"/>
                <a:stretch>
                  <a:fillRect l="-241" t="-1171" b="-749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712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</p:spPr>
            <p:txBody>
              <a:bodyPr>
                <a:normAutofit/>
              </a:bodyPr>
              <a:lstStyle/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認股權成本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(ESO):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𝑝𝑎𝑡𝑜𝑓𝑓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%−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%,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%</m:t>
                            </m:r>
                          </m:e>
                        </m:d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</m:oMath>
                </a14:m>
                <a:r>
                  <a:rPr lang="en-US" altLang="zh-TW" sz="1500" dirty="0"/>
                  <a:t> </a:t>
                </a:r>
                <a:br>
                  <a:rPr lang="en-US" altLang="zh-TW" sz="1500" dirty="0"/>
                </a:b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𝐸𝑆𝑂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𝐸𝑆𝑂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 b="0" i="0" smtClean="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𝑝𝑎𝑦𝑜𝑓𝑓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           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𝑝𝑎𝑦𝑜𝑓𝑓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𝐸𝑆𝑂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 b="0" i="0" smtClean="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                     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𝑝𝑎𝑦𝑜𝑓𝑓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≤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eqArr>
                      </m:e>
                    </m:d>
                  </m:oMath>
                </a14:m>
                <a:br>
                  <a:rPr lang="en-US" altLang="zh-TW" sz="1500" dirty="0"/>
                </a:br>
                <a:br>
                  <a:rPr lang="en-US" altLang="zh-TW" sz="1500" dirty="0"/>
                </a:b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𝐸𝑆𝑂</m:t>
                        </m:r>
                        <m:d>
                          <m:d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%,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</m:sSub>
                              </m:sub>
                            </m:sSub>
                          </m:e>
                        </m:d>
                      </m:e>
                    </m:d>
                    <m:r>
                      <a:rPr lang="en-US" altLang="zh-TW" sz="15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𝐸𝑆𝑂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𝐸𝑆𝑂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𝐸𝑆𝑂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</m:eqArr>
                      </m:e>
                    </m:d>
                  </m:oMath>
                </a14:m>
                <a:br>
                  <a:rPr lang="en-US" altLang="zh-TW" sz="1500" dirty="0"/>
                </a:br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稅盾價值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(TB):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𝐶𝑜𝑠𝑡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𝑤𝑎𝑔𝑒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zh-TW" sz="1500" dirty="0"/>
                  <a:t> 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𝑇𝐵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𝑇𝐵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𝑐𝑜𝑟𝑝𝑒𝑟𝑎𝑡𝑒</m:t>
                                </m:r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𝐶𝑜𝑠𝑡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0,                                                                                                                      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𝑇𝐵</m:t>
                        </m:r>
                        <m:d>
                          <m:d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%,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</m:sSub>
                              </m:sub>
                            </m:sSub>
                          </m:e>
                        </m:d>
                      </m:e>
                    </m:d>
                    <m:r>
                      <a:rPr lang="en-US" altLang="zh-TW" sz="15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𝑇𝐵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𝑇𝐵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𝑇𝐵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  <a:p>
                <a:endParaRPr lang="en-US" altLang="zh-TW" sz="1500" dirty="0"/>
              </a:p>
              <a:p>
                <a:endParaRPr lang="en-US" altLang="zh-TW" sz="15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  <a:blipFill>
                <a:blip r:embed="rId2"/>
                <a:stretch>
                  <a:fillRect l="-241" t="-20609" b="-749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50757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</p:spPr>
            <p:txBody>
              <a:bodyPr>
                <a:normAutofit/>
              </a:bodyPr>
              <a:lstStyle/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破產成本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(BC):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500" i="1" dirty="0">
                        <a:latin typeface="Cambria Math" panose="02040503050406030204" pitchFamily="18" charset="0"/>
                      </a:rPr>
                      <m:t>B</m:t>
                    </m:r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𝐶</m:t>
                    </m:r>
                    <m:d>
                      <m:dPr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,          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𝜌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,                                                                   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  <m:d>
                          <m:d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%,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</m:sSub>
                              </m:sub>
                            </m:sSub>
                          </m:e>
                        </m:d>
                      </m:e>
                    </m:d>
                    <m:r>
                      <a:rPr lang="en-US" altLang="zh-TW" sz="15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𝐵𝐶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𝐵𝐶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𝐵𝐶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  <a:p>
                <a:endParaRPr lang="en-US" altLang="zh-TW" sz="1500" dirty="0"/>
              </a:p>
              <a:p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薪水價值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(Salary):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𝐶𝑜𝑠𝑡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𝑤𝑎𝑔𝑒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zh-TW" sz="1500" dirty="0"/>
                  <a:t> 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TW" sz="1500" dirty="0"/>
                      <m:t>Salary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nor/>
                                  </m:rPr>
                                  <a:rPr lang="en-US" altLang="zh-TW" sz="1500" dirty="0"/>
                                  <m:t>Salary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𝑤𝑎𝑔𝑒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0,                                                                                                               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altLang="zh-TW" sz="1500" dirty="0"/>
                          <m:t>Salary</m:t>
                        </m:r>
                        <m:d>
                          <m:d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%,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</m:sSub>
                              </m:sub>
                            </m:sSub>
                          </m:e>
                        </m:d>
                      </m:e>
                    </m:d>
                    <m:r>
                      <a:rPr lang="en-US" altLang="zh-TW" sz="15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nor/>
                              </m:rPr>
                              <a:rPr lang="en-US" altLang="zh-TW" sz="1500" dirty="0"/>
                              <m:t>Salary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nor/>
                              </m:rPr>
                              <a:rPr lang="en-US" altLang="zh-TW" sz="1500" dirty="0"/>
                              <m:t>Salary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nor/>
                              </m:rPr>
                              <a:rPr lang="en-US" altLang="zh-TW" sz="1500" dirty="0"/>
                              <m:t>Salary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  <a:p>
                <a:endParaRPr lang="en-US" altLang="zh-TW" sz="15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  <a:blipFill>
                <a:blip r:embed="rId2"/>
                <a:stretch>
                  <a:fillRect l="-241" t="-22248" b="-210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43604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</p:spPr>
            <p:txBody>
              <a:bodyPr>
                <a:normAutofit/>
              </a:bodyPr>
              <a:lstStyle/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員工效用 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(U):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𝑤𝑎𝑔𝑒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𝐸𝑆𝑂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</m:oMath>
                </a14:m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1500" i="1" dirty="0" smtClean="0">
                        <a:latin typeface="Cambria Math" panose="02040503050406030204" pitchFamily="18" charset="0"/>
                      </a:rPr>
                      <m:t>U</m:t>
                    </m:r>
                    <m:d>
                      <m:dPr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𝐷𝐼</m:t>
                                </m:r>
                              </m:sub>
                              <m:sup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𝛾</m:t>
                                </m:r>
                              </m:sup>
                            </m:sSubSup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sub>
                            </m:sSub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𝑈</m:t>
                                </m:r>
                                <m:d>
                                  <m:d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b="0" i="1" dirty="0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b="0" i="1" dirty="0" smtClean="0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b="0" i="1" dirty="0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b="0" i="1" dirty="0" smtClean="0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b="0" i="1" dirty="0" smtClean="0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 b="0" i="0" dirty="0" smtClean="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Sup>
                                          <m:sSub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𝑢</m:t>
                                            </m:r>
                                          </m:sup>
                                        </m:sSubSup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𝛽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 b="0" i="0" dirty="0" smtClean="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e>
                        </m:d>
                      </m:e>
                      <m:sub>
                        <m:r>
                          <a:rPr lang="en-US" altLang="zh-TW" sz="15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𝐷</m:t>
                            </m:r>
                            <m:sSub>
                              <m:sSubPr>
                                <m:ctrlP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US" altLang="zh-TW" sz="1500" b="0" i="1" dirty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d>
                      </m:sub>
                    </m:sSub>
                  </m:oMath>
                </a14:m>
                <a:br>
                  <a:rPr lang="en-US" altLang="zh-TW" sz="1500" b="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  <m:d>
                                      <m:d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𝑊</m:t>
                                        </m:r>
                                      </m:e>
                                    </m:d>
                                  </m:e>
                                </m:d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𝛾</m:t>
                                </m:r>
                              </m:sup>
                            </m:s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sub>
                            </m:sSub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𝑈</m:t>
                                </m:r>
                                <m:d>
                                  <m:dPr>
                                    <m:ctrlP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 dirty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 dirty="0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 dirty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 dirty="0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 dirty="0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 dirty="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  <m: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Sup>
                                          <m:sSub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𝑢</m:t>
                                            </m:r>
                                          </m:sup>
                                        </m:sSubSup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𝛽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 dirty="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e>
                        </m:d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𝐷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d>
                      </m:sub>
                    </m:sSub>
                  </m:oMath>
                </a14:m>
                <a:br>
                  <a:rPr lang="en-US" altLang="zh-TW" sz="1500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acc>
                          <m:accPr>
                            <m:chr m:val="̃"/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</m:acc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TW" sz="1500" i="1">
                            <a:latin typeface="Cambria Math" panose="02040503050406030204" pitchFamily="18" charset="0"/>
                          </a:rPr>
                          <m:t>U</m:t>
                        </m:r>
                        <m:d>
                          <m:d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 </m:t>
                            </m:r>
                          </m:e>
                        </m:d>
                      </m:e>
                    </m:d>
                    <m:r>
                      <a:rPr lang="en-US" altLang="zh-TW" sz="15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p>
                            </m:sSup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𝑈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p>
                            </m:sSup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𝑈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̃"/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p>
                            </m:sSup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𝑈</m:t>
                            </m:r>
                            <m:d>
                              <m:d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  <m: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sSup>
                                      <m:s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</m:sub>
                                  <m:sup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sup>
                                </m:sSub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 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%,</m:t>
                                </m:r>
                                <m:sSub>
                                  <m:sSub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sSubSup>
                                      <m:sSubSup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TW" sz="1500"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</m:sup>
                                        </m:sSup>
                                      </m:sub>
                                      <m:sup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p>
                                    </m:sSubSup>
                                  </m:sub>
                                </m:sSub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最適履約比率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</m:sub>
                    </m:sSub>
                  </m:oMath>
                </a14:m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</m:sub>
                    </m:sSub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𝑎𝑟𝑔</m:t>
                    </m:r>
                    <m:func>
                      <m:func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zh-TW" sz="1500">
                                <a:latin typeface="Cambria Math" panose="02040503050406030204" pitchFamily="18" charset="0"/>
                              </a:rPr>
                              <m:t>max</m:t>
                            </m:r>
                          </m:e>
                          <m:lim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%</m:t>
                            </m:r>
                          </m:lim>
                        </m:limLow>
                      </m:fName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𝑈</m:t>
                        </m:r>
                        <m:d>
                          <m:dPr>
                            <m:ctrlP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i="1" dirty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dirty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b="0" i="1" dirty="0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i="1" dirty="0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%,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altLang="zh-TW" sz="1500" i="1" dirty="0">
                                <a:latin typeface="Cambria Math" panose="02040503050406030204" pitchFamily="18" charset="0"/>
                              </a:rPr>
                              <m:t>%</m:t>
                            </m:r>
                          </m:e>
                        </m:d>
                      </m:e>
                    </m:func>
                  </m:oMath>
                </a14:m>
                <a:br>
                  <a:rPr lang="en-US" altLang="zh-TW" sz="1500" dirty="0"/>
                </a:b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where </a:t>
                </a:r>
                <a14:m>
                  <m:oMath xmlns:m="http://schemas.openxmlformats.org/officeDocument/2006/math"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altLang="zh-TW" sz="1500" i="1">
                        <a:latin typeface="Cambria Math" panose="02040503050406030204" pitchFamily="18" charset="0"/>
                      </a:rPr>
                      <m:t>%=</m:t>
                    </m:r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altLang="zh-TW" sz="1500" i="1">
                        <a:latin typeface="Cambria Math" panose="02040503050406030204" pitchFamily="18" charset="0"/>
                      </a:rPr>
                      <m:t>%+</m:t>
                    </m:r>
                    <m:sSub>
                      <m:sSub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𝑚𝑖𝑛</m:t>
                        </m:r>
                      </m:sub>
                    </m:sSub>
                    <m:r>
                      <a:rPr lang="en-US" altLang="zh-TW" sz="1500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zh-TW" sz="1500" i="1">
                        <a:latin typeface="Cambria Math" panose="02040503050406030204" pitchFamily="18" charset="0"/>
                      </a:rPr>
                      <m:t>,      </m:t>
                    </m:r>
                    <m:r>
                      <a:rPr lang="en-US" altLang="zh-TW" sz="15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zh-TW" sz="1500" i="1">
                        <a:latin typeface="Cambria Math" panose="02040503050406030204" pitchFamily="18" charset="0"/>
                      </a:rPr>
                      <m:t>=0,1,2,…,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100%−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i="1">
                        <a:latin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𝑚𝑖𝑛</m:t>
                        </m:r>
                      </m:sub>
                    </m:sSub>
                  </m:oMath>
                </a14:m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15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zh-TW" sz="1500" i="1" dirty="0">
                            <a:latin typeface="Cambria Math" panose="02040503050406030204" pitchFamily="18" charset="0"/>
                          </a:rPr>
                          <m:t>𝑚𝑖𝑛</m:t>
                        </m:r>
                      </m:sub>
                    </m:sSub>
                  </m:oMath>
                </a14:m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是最小履約比例</a:t>
                </a:r>
                <a:r>
                  <a:rPr lang="zh-TW" altLang="en-US" sz="1500" dirty="0"/>
                  <a:t>。</a:t>
                </a:r>
                <a:endParaRPr lang="en-US" altLang="zh-TW" sz="1500" dirty="0"/>
              </a:p>
              <a:p>
                <a:endParaRPr lang="en-US" altLang="zh-TW" sz="15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  <a:blipFill>
                <a:blip r:embed="rId2"/>
                <a:stretch>
                  <a:fillRect l="-241" t="-117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592300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標題 1">
                <a:extLst>
                  <a:ext uri="{FF2B5EF4-FFF2-40B4-BE49-F238E27FC236}">
                    <a16:creationId xmlns:a16="http://schemas.microsoft.com/office/drawing/2014/main" id="{FAA8FC63-1092-C7AD-CEEF-9E8B3181E0C9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838200" y="365126"/>
                <a:ext cx="10515600" cy="64514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sz="32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(3)</a:t>
                </a:r>
                <a:r>
                  <a:rPr lang="zh-TW" altLang="en-US" sz="32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14:m>
                  <m:oMath xmlns:m="http://schemas.openxmlformats.org/officeDocument/2006/math">
                    <m:r>
                      <a:rPr lang="zh-TW" altLang="en-US" sz="3200" b="0" i="1" dirty="0">
                        <a:latin typeface="Cambria Math" panose="02040503050406030204" pitchFamily="18" charset="0"/>
                      </a:rPr>
                      <m:t>閉鎖期</m:t>
                    </m:r>
                    <m:r>
                      <a:rPr lang="zh-TW" altLang="en-US" sz="3200" i="1" dirty="0" smtClean="0">
                        <a:latin typeface="Cambria Math" panose="02040503050406030204" pitchFamily="18" charset="0"/>
                      </a:rPr>
                      <m:t>內</m:t>
                    </m:r>
                    <m:r>
                      <a:rPr lang="en-US" altLang="zh-TW" sz="3200" i="1" dirty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endParaRPr lang="zh-TW" altLang="en-US" sz="3200" dirty="0">
                  <a:latin typeface="Microsoft JhengHei" panose="020B0604030504040204" pitchFamily="34" charset="-120"/>
                  <a:ea typeface="Microsoft JhengHei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2" name="標題 1">
                <a:extLst>
                  <a:ext uri="{FF2B5EF4-FFF2-40B4-BE49-F238E27FC236}">
                    <a16:creationId xmlns:a16="http://schemas.microsoft.com/office/drawing/2014/main" id="{FAA8FC63-1092-C7AD-CEEF-9E8B3181E0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38200" y="365126"/>
                <a:ext cx="10515600" cy="645140"/>
              </a:xfrm>
              <a:blipFill>
                <a:blip r:embed="rId2"/>
                <a:stretch>
                  <a:fillRect l="-1568" t="-9615" b="-2115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68361"/>
                <a:ext cx="10515600" cy="4908602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股價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(S):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𝑆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 b="0" i="0" smtClean="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b="0" i="1" smtClean="0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b="0" i="1" smtClean="0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 b="0" i="0" smtClean="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 b="0" i="0" smtClean="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e>
                        </m:d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d>
                      </m:sub>
                    </m:sSub>
                  </m:oMath>
                </a14:m>
                <a:br>
                  <a:rPr lang="en-US" altLang="zh-TW" sz="1500" dirty="0"/>
                </a:br>
                <a:endParaRPr lang="en-US" altLang="zh-TW" sz="1500" dirty="0"/>
              </a:p>
              <a:p>
                <a:pPr>
                  <a:lnSpc>
                    <a:spcPct val="120000"/>
                  </a:lnSpc>
                </a:pPr>
                <a:endParaRPr lang="en-US" altLang="zh-TW" sz="1500" dirty="0"/>
              </a:p>
              <a:p>
                <a:pPr>
                  <a:lnSpc>
                    <a:spcPct val="120000"/>
                  </a:lnSpc>
                </a:pP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股東權益價值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(Equity)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 </a:t>
                </a:r>
                <a:br>
                  <a:rPr lang="en-US" altLang="zh-TW" sz="1500" b="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</a:b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發放股利</a:t>
                </a:r>
                <a:r>
                  <a:rPr lang="zh-TW" altLang="en-US" sz="1500" b="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後股東權益</a:t>
                </a:r>
                <a:r>
                  <a:rPr lang="en-US" altLang="zh-TW" sz="1500" b="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:</a:t>
                </a: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𝐸𝑞𝑢𝑖𝑡𝑦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,0%,0%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altLang="zh-TW" sz="1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i="1">
                            <a:latin typeface="Cambria Math" panose="02040503050406030204" pitchFamily="18" charset="0"/>
                          </a:rPr>
                          <m:t>,0%,0%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TW" sz="1500" i="1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br>
                  <a:rPr lang="en-US" altLang="zh-TW" sz="1500" b="0" dirty="0"/>
                </a:br>
                <a:br>
                  <a:rPr lang="en-US" altLang="zh-TW" sz="1500" b="0" dirty="0"/>
                </a:b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發放股利</a:t>
                </a:r>
                <a:r>
                  <a:rPr lang="zh-TW" altLang="en-US" sz="1500" b="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前的股價即可由判斷履約後的股東權益回推</a:t>
                </a:r>
                <a:br>
                  <a:rPr lang="en-US" altLang="zh-TW" sz="1500" b="0" dirty="0"/>
                </a:br>
                <a14:m>
                  <m:oMath xmlns:m="http://schemas.openxmlformats.org/officeDocument/2006/math">
                    <m:r>
                      <a:rPr lang="en-US" altLang="zh-TW" sz="1600" b="0" i="1" smtClean="0">
                        <a:latin typeface="Cambria Math" panose="02040503050406030204" pitchFamily="18" charset="0"/>
                      </a:rPr>
                      <m:t>𝑆</m:t>
                    </m:r>
                    <m:d>
                      <m:dPr>
                        <m:ctrlPr>
                          <a:rPr lang="en-US" altLang="zh-TW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6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600" i="1">
                            <a:latin typeface="Cambria Math" panose="02040503050406030204" pitchFamily="18" charset="0"/>
                          </a:rPr>
                          <m:t>,0%,0%</m:t>
                        </m:r>
                      </m:e>
                    </m:d>
                    <m:r>
                      <a:rPr lang="en-US" altLang="zh-TW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𝐸𝑞𝑢𝑖𝑡𝑦</m:t>
                        </m:r>
                        <m:d>
                          <m:dPr>
                            <m:ctrlPr>
                              <a:rPr lang="en-US" altLang="zh-TW" sz="1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6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6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600" i="1">
                                <a:latin typeface="Cambria Math" panose="02040503050406030204" pitchFamily="18" charset="0"/>
                              </a:rPr>
                              <m:t>,0%,0%</m:t>
                            </m:r>
                          </m:e>
                        </m:d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𝐷𝑖𝑣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m:rPr>
                            <m:sty m:val="p"/>
                          </m:rPr>
                          <a:rPr lang="en-US" altLang="zh-TW" sz="1600" b="0" i="0" smtClean="0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en-US" altLang="zh-TW" sz="16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den>
                    </m:f>
                  </m:oMath>
                </a14:m>
                <a:br>
                  <a:rPr lang="en-US" altLang="zh-TW" sz="1600" dirty="0"/>
                </a:br>
                <a14:m>
                  <m:oMath xmlns:m="http://schemas.openxmlformats.org/officeDocument/2006/math">
                    <m:r>
                      <a:rPr lang="zh-TW" altLang="en-US" sz="160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zh-TW" altLang="en-US" sz="16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TW" altLang="en-US" sz="1600" dirty="0"/>
                  <a:t>   </a:t>
                </a:r>
                <a:endParaRPr lang="en-US" altLang="zh-TW" sz="1600" dirty="0"/>
              </a:p>
              <a:p>
                <a:endParaRPr lang="en-US" altLang="zh-TW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68361"/>
                <a:ext cx="10515600" cy="4908602"/>
              </a:xfrm>
              <a:blipFill>
                <a:blip r:embed="rId3"/>
                <a:stretch>
                  <a:fillRect l="-24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48670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</p:spPr>
            <p:txBody>
              <a:bodyPr>
                <a:normAutofit/>
              </a:bodyPr>
              <a:lstStyle/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普通債價值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(D):</a:t>
                </a:r>
              </a:p>
              <a:p>
                <a:pPr marL="0" indent="0">
                  <a:buNone/>
                </a:pPr>
                <a:br>
                  <a:rPr lang="en-US" altLang="zh-TW" sz="15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1500" b="0" i="1" smtClean="0">
                          <a:latin typeface="Cambria Math" panose="02040503050406030204" pitchFamily="18" charset="0"/>
                        </a:rPr>
                        <m:t>𝐷</m:t>
                      </m:r>
                      <m:d>
                        <m:dPr>
                          <m:ctrlPr>
                            <a:rPr lang="en-US" altLang="zh-TW" sz="15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zh-TW" sz="15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sz="15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altLang="zh-TW" sz="15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TW" sz="15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</m:sub>
                          </m:sSub>
                          <m:r>
                            <a:rPr lang="en-US" altLang="zh-TW" sz="1500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15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sz="1500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1500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TW" sz="1500" i="1">
                              <a:latin typeface="Cambria Math" panose="02040503050406030204" pitchFamily="18" charset="0"/>
                            </a:rPr>
                            <m:t>%,</m:t>
                          </m:r>
                          <m:r>
                            <a:rPr lang="en-US" altLang="zh-TW" sz="1500" i="1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altLang="zh-TW" sz="1500" i="1">
                              <a:latin typeface="Cambria Math" panose="02040503050406030204" pitchFamily="18" charset="0"/>
                            </a:rPr>
                            <m:t>%</m:t>
                          </m:r>
                        </m:e>
                      </m:d>
                      <m:r>
                        <a:rPr lang="en-US" altLang="zh-TW" sz="15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zh-TW" sz="15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𝐷</m:t>
                                  </m:r>
                                  <m:d>
                                    <m:dPr>
                                      <m:ctrlPr>
                                        <a:rPr lang="en-US" altLang="zh-TW" sz="15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altLang="zh-TW" sz="15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zh-TW" sz="1500" i="1">
                                              <a:latin typeface="Cambria Math" panose="02040503050406030204" pitchFamily="18" charset="0"/>
                                            </a:rPr>
                                            <m:t>𝑉</m:t>
                                          </m:r>
                                        </m:e>
                                        <m:sub>
                                          <m:sSup>
                                            <m:sSupPr>
                                              <m:ctrlPr>
                                                <a:rPr lang="en-US" altLang="zh-TW" sz="15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en-US" altLang="zh-TW" sz="1500" i="1">
                                                  <a:latin typeface="Cambria Math" panose="02040503050406030204" pitchFamily="18" charset="0"/>
                                                </a:rPr>
                                                <m:t>𝑡</m:t>
                                              </m:r>
                                            </m:e>
                                            <m:sup>
                                              <m:r>
                                                <a:rPr lang="en-US" altLang="zh-TW" sz="1500" i="1">
                                                  <a:latin typeface="Cambria Math" panose="02040503050406030204" pitchFamily="18" charset="0"/>
                                                </a:rPr>
                                                <m:t>+</m:t>
                                              </m:r>
                                            </m:sup>
                                          </m:sSup>
                                        </m:sub>
                                      </m:sSub>
                                      <m:r>
                                        <a:rPr lang="en-US" altLang="zh-TW" sz="1500" i="1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  <m:r>
                                        <a:rPr lang="en-US" altLang="zh-TW" sz="1500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r>
                                        <m:rPr>
                                          <m:sty m:val="p"/>
                                        </m:rPr>
                                        <a:rPr lang="en-US" altLang="zh-TW" sz="1500" b="0" i="0" smtClean="0">
                                          <a:latin typeface="Cambria Math" panose="02040503050406030204" pitchFamily="18" charset="0"/>
                                        </a:rPr>
                                        <m:t>Δ</m:t>
                                      </m:r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  <m:r>
                                        <a:rPr lang="en-US" altLang="zh-TW" sz="1500" i="1">
                                          <a:latin typeface="Cambria Math" panose="02040503050406030204" pitchFamily="18" charset="0"/>
                                        </a:rPr>
                                        <m:t>,0%,</m:t>
                                      </m:r>
                                      <m:sSub>
                                        <m:sSubPr>
                                          <m:ctrlPr>
                                            <a:rPr lang="en-US" altLang="zh-TW" sz="15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zh-TW" sz="1500" b="0" i="1" smtClean="0">
                                              <a:latin typeface="Cambria Math" panose="02040503050406030204" pitchFamily="18" charset="0"/>
                                            </a:rPr>
                                            <m:t>𝛼</m:t>
                                          </m:r>
                                        </m:e>
                                        <m:sub>
                                          <m:sSub>
                                            <m:sSubPr>
                                              <m:ctrlP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𝑉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𝑡</m:t>
                                              </m:r>
                                              <m: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+</m:t>
                                              </m:r>
                                              <m:r>
                                                <m:rPr>
                                                  <m:sty m:val="p"/>
                                                </m:rPr>
                                                <a:rPr lang="en-US" altLang="zh-TW" sz="1500" b="0" i="0" smtClean="0">
                                                  <a:latin typeface="Cambria Math" panose="02040503050406030204" pitchFamily="18" charset="0"/>
                                                </a:rPr>
                                                <m:t>Δ</m:t>
                                              </m:r>
                                              <m:sSup>
                                                <m:sSupPr>
                                                  <m:ctrlPr>
                                                    <a:rPr lang="en-US" altLang="zh-TW" sz="1500" b="0" i="1" smtClean="0"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sSupPr>
                                                <m:e>
                                                  <m:r>
                                                    <a:rPr lang="en-US" altLang="zh-TW" sz="1500" b="0" i="1" smtClean="0">
                                                      <a:latin typeface="Cambria Math" panose="02040503050406030204" pitchFamily="18" charset="0"/>
                                                    </a:rPr>
                                                    <m:t>𝑡</m:t>
                                                  </m:r>
                                                </m:e>
                                                <m:sup>
                                                  <m:r>
                                                    <a:rPr lang="en-US" altLang="zh-TW" sz="1500" b="0" i="1" smtClean="0">
                                                      <a:latin typeface="Cambria Math" panose="02040503050406030204" pitchFamily="18" charset="0"/>
                                                    </a:rPr>
                                                    <m:t>−</m:t>
                                                  </m:r>
                                                </m:sup>
                                              </m:sSup>
                                            </m:sub>
                                          </m:sSub>
                                        </m:sub>
                                      </m:sSub>
                                    </m:e>
                                  </m:d>
                                </m:e>
                              </m:d>
                              <m:sSup>
                                <m:sSupPr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p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TW" sz="1500" b="0" i="0" smtClean="0">
                                      <a:latin typeface="Cambria Math" panose="02040503050406030204" pitchFamily="18" charset="0"/>
                                    </a:rPr>
                                    <m:t>Δ</m:t>
                                  </m:r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p>
                              </m:sSup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r>
                                <m:rPr>
                                  <m:sty m:val="p"/>
                                </m:rPr>
                                <a:rPr lang="en-US" altLang="zh-TW" sz="1500" b="0" i="0" smtClean="0">
                                  <a:latin typeface="Cambria Math" panose="02040503050406030204" pitchFamily="18" charset="0"/>
                                </a:rPr>
                                <m:t>Δ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,           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𝑖𝑓</m:t>
                              </m:r>
                              <m:sSub>
                                <m:sSubPr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p>
                                      <m:r>
                                        <a:rPr lang="en-US" altLang="zh-TW" sz="1500" i="1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</m:sup>
                                  </m:sSup>
                                </m:sub>
                              </m:sSub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&gt;</m:t>
                              </m:r>
                              <m:sSub>
                                <m:sSubPr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𝐷𝐵</m:t>
                                  </m:r>
                                </m:e>
                                <m:sub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r>
                                <a:rPr lang="zh-TW" altLang="en-US" sz="15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𝑎𝑛𝑑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&gt;0</m:t>
                              </m:r>
                            </m:e>
                            <m:e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𝐷</m:t>
                                  </m:r>
                                  <m:d>
                                    <m:dPr>
                                      <m:ctrlP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altLang="zh-TW" sz="15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zh-TW" sz="1500" b="0" i="1" smtClean="0">
                                              <a:latin typeface="Cambria Math" panose="02040503050406030204" pitchFamily="18" charset="0"/>
                                            </a:rPr>
                                            <m:t>𝑉</m:t>
                                          </m:r>
                                        </m:e>
                                        <m:sub>
                                          <m:sSup>
                                            <m:sSupPr>
                                              <m:ctrlP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𝑡</m:t>
                                              </m:r>
                                            </m:e>
                                            <m:sup>
                                              <m: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+</m:t>
                                              </m:r>
                                            </m:sup>
                                          </m:sSup>
                                        </m:sub>
                                      </m:sSub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r>
                                        <m:rPr>
                                          <m:sty m:val="p"/>
                                        </m:rPr>
                                        <a:rPr lang="en-US" altLang="zh-TW" sz="1500" b="0" i="0" smtClean="0">
                                          <a:latin typeface="Cambria Math" panose="02040503050406030204" pitchFamily="18" charset="0"/>
                                        </a:rPr>
                                        <m:t>Δ</m:t>
                                      </m:r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,0%,</m:t>
                                      </m:r>
                                      <m:sSub>
                                        <m:sSubPr>
                                          <m:ctrlPr>
                                            <a:rPr lang="en-US" altLang="zh-TW" sz="15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zh-TW" sz="1500" b="0" i="1" smtClean="0">
                                              <a:latin typeface="Cambria Math" panose="02040503050406030204" pitchFamily="18" charset="0"/>
                                            </a:rPr>
                                            <m:t>𝛼</m:t>
                                          </m:r>
                                        </m:e>
                                        <m:sub>
                                          <m:sSub>
                                            <m:sSubPr>
                                              <m:ctrlP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𝑉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𝑡</m:t>
                                              </m:r>
                                              <m:r>
                                                <a:rPr lang="en-US" altLang="zh-TW" sz="15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+</m:t>
                                              </m:r>
                                              <m:r>
                                                <m:rPr>
                                                  <m:sty m:val="p"/>
                                                </m:rPr>
                                                <a:rPr lang="en-US" altLang="zh-TW" sz="1500" b="0" i="0" smtClean="0">
                                                  <a:latin typeface="Cambria Math" panose="02040503050406030204" pitchFamily="18" charset="0"/>
                                                </a:rPr>
                                                <m:t>Δ</m:t>
                                              </m:r>
                                              <m:sSup>
                                                <m:sSupPr>
                                                  <m:ctrlPr>
                                                    <a:rPr lang="en-US" altLang="zh-TW" sz="1500" b="0" i="1" smtClean="0"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sSupPr>
                                                <m:e>
                                                  <m:r>
                                                    <a:rPr lang="en-US" altLang="zh-TW" sz="1500" b="0" i="1" smtClean="0">
                                                      <a:latin typeface="Cambria Math" panose="02040503050406030204" pitchFamily="18" charset="0"/>
                                                    </a:rPr>
                                                    <m:t>𝑡</m:t>
                                                  </m:r>
                                                </m:e>
                                                <m:sup>
                                                  <m:r>
                                                    <a:rPr lang="en-US" altLang="zh-TW" sz="1500" b="0" i="1" smtClean="0">
                                                      <a:latin typeface="Cambria Math" panose="02040503050406030204" pitchFamily="18" charset="0"/>
                                                    </a:rPr>
                                                    <m:t>−</m:t>
                                                  </m:r>
                                                </m:sup>
                                              </m:sSup>
                                            </m:sub>
                                          </m:sSub>
                                        </m:sub>
                                      </m:sSub>
                                    </m:e>
                                  </m:d>
                                </m:e>
                              </m:d>
                              <m:sSup>
                                <m:sSupPr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p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TW" sz="1500" b="0" i="0" smtClean="0">
                                      <a:latin typeface="Cambria Math" panose="02040503050406030204" pitchFamily="18" charset="0"/>
                                    </a:rPr>
                                    <m:t>Δ</m:t>
                                  </m:r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p>
                              </m:sSup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,                                   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𝑖𝑓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=0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p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</m:sup>
                                  </m:sSup>
                                </m:sub>
                              </m:sSub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d>
                                <m:dPr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1−</m:t>
                                  </m:r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𝜌</m:t>
                                  </m:r>
                                </m:e>
                              </m:d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,                                                               </m:t>
                              </m:r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𝑖𝑓</m:t>
                              </m:r>
                              <m:sSub>
                                <m:sSubPr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p>
                                      <m:r>
                                        <a:rPr lang="en-US" altLang="zh-TW" sz="1500" b="0" i="1" smtClean="0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</m:sup>
                                  </m:sSup>
                                </m:sub>
                              </m:sSub>
                              <m:r>
                                <a:rPr lang="en-US" altLang="zh-TW" sz="1500" b="0" i="1" smtClean="0"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sSub>
                                <m:sSubPr>
                                  <m:ctrlP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𝐷𝐵</m:t>
                                  </m:r>
                                </m:e>
                                <m:sub>
                                  <m:r>
                                    <a:rPr lang="en-US" altLang="zh-TW" sz="15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</m:e>
                          </m:eqArr>
                        </m:e>
                      </m:d>
                    </m:oMath>
                  </m:oMathPara>
                </a14:m>
                <a:br>
                  <a:rPr lang="en-US" altLang="zh-TW" sz="1500" dirty="0"/>
                </a:br>
                <a:br>
                  <a:rPr lang="en-US" altLang="zh-TW" sz="1500" dirty="0"/>
                </a:br>
                <a:br>
                  <a:rPr lang="en-US" altLang="zh-TW" sz="1500" dirty="0"/>
                </a:br>
                <a:endParaRPr lang="en-US" altLang="zh-TW" sz="1500" dirty="0"/>
              </a:p>
              <a:p>
                <a:pPr marL="0" indent="0">
                  <a:buNone/>
                </a:pPr>
                <a:endParaRPr lang="en-US" altLang="zh-TW" sz="1500" dirty="0"/>
              </a:p>
              <a:p>
                <a:pPr marL="0" indent="0">
                  <a:buNone/>
                </a:pPr>
                <a:endParaRPr lang="en-US" altLang="zh-TW" sz="1500" dirty="0"/>
              </a:p>
              <a:p>
                <a:pPr marL="0" indent="0">
                  <a:buNone/>
                </a:pPr>
                <a:endParaRPr lang="en-US" altLang="zh-TW" sz="1500" dirty="0"/>
              </a:p>
              <a:p>
                <a:pPr marL="0" indent="0">
                  <a:buNone/>
                </a:pPr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認股權成本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(ESO):</a:t>
                </a:r>
                <a:br>
                  <a:rPr lang="en-US" altLang="zh-TW" sz="1500" dirty="0"/>
                </a:b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𝐸𝑆𝑂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,0%,0%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𝐸𝑆𝑂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,0%,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e>
                        </m:d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𝐷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d>
                      </m:sub>
                    </m:sSub>
                  </m:oMath>
                </a14:m>
                <a:endParaRPr lang="en-US" altLang="zh-TW" sz="1500" b="0" dirty="0"/>
              </a:p>
              <a:p>
                <a:pPr marL="0" indent="0">
                  <a:buNone/>
                </a:pPr>
                <a:endParaRPr lang="en-US" altLang="zh-TW" sz="15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  <a:blipFill>
                <a:blip r:embed="rId2"/>
                <a:stretch>
                  <a:fillRect l="-241" t="-937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39374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</p:spPr>
            <p:txBody>
              <a:bodyPr>
                <a:normAutofit/>
              </a:bodyPr>
              <a:lstStyle/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稅盾價值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(TB):</a:t>
                </a:r>
                <a:br>
                  <a:rPr lang="en-US" altLang="zh-TW" sz="1500" dirty="0"/>
                </a:b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𝐶𝑜𝑠𝑡</m:t>
                    </m:r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𝑤𝑎𝑔𝑒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  <m: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&gt;0</m:t>
                            </m:r>
                          </m:e>
                        </m:d>
                      </m:sub>
                    </m:sSub>
                  </m:oMath>
                </a14:m>
                <a:r>
                  <a:rPr lang="en-US" altLang="zh-TW" sz="1500" dirty="0"/>
                  <a:t>  </a:t>
                </a:r>
                <a:r>
                  <a:rPr lang="zh-TW" altLang="en-US" sz="1500" dirty="0"/>
                  <a:t>，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不須計算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t=0 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時的債息及薪水，也不會有履約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ESO</a:t>
                </a:r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的成本。</a:t>
                </a:r>
                <a:br>
                  <a:rPr lang="en-US" altLang="zh-TW" sz="1500" dirty="0"/>
                </a:b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𝑇𝐵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,0%,0%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𝑇𝐵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,0%,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𝑐𝑜𝑟𝑝𝑒𝑟𝑎𝑡𝑒</m:t>
                                </m:r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𝐶𝑜𝑠𝑡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0,                                                                                                                      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  <a:p>
                <a:endParaRPr lang="en-US" altLang="zh-TW" sz="1500" dirty="0"/>
              </a:p>
              <a:p>
                <a:endParaRPr lang="en-US" altLang="zh-TW" sz="1500" dirty="0"/>
              </a:p>
              <a:p>
                <a:r>
                  <a:rPr lang="zh-TW" altLang="en-US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薪水價值</a:t>
                </a:r>
                <a:r>
                  <a:rPr lang="en-US" altLang="zh-TW" sz="1500" dirty="0">
                    <a:latin typeface="Microsoft JhengHei" panose="020B0604030504040204" pitchFamily="34" charset="-120"/>
                    <a:ea typeface="Microsoft JhengHei" panose="020B0604030504040204" pitchFamily="34" charset="-120"/>
                  </a:rPr>
                  <a:t>(Salary):</a:t>
                </a:r>
                <a:br>
                  <a:rPr lang="en-US" altLang="zh-TW" sz="1500" dirty="0"/>
                </a:br>
                <a:br>
                  <a:rPr lang="en-US" altLang="zh-TW" sz="1500" dirty="0"/>
                </a:b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TW" sz="1500" dirty="0"/>
                      <m:t>Salary</m:t>
                    </m:r>
                    <m:d>
                      <m:dPr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p>
                            </m:sSup>
                          </m:sub>
                        </m:sSub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  <m:t>,0%,0%</m:t>
                        </m:r>
                      </m:e>
                    </m:d>
                    <m:r>
                      <a:rPr lang="en-US" altLang="zh-TW" sz="15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zh-TW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nor/>
                                  </m:rPr>
                                  <a:rPr lang="en-US" altLang="zh-TW" sz="1500" dirty="0"/>
                                  <m:t>Salary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,0%,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+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𝑤𝑎𝑔𝑒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×</m:t>
                            </m:r>
                            <m:r>
                              <m:rPr>
                                <m:sty m:val="p"/>
                              </m:rPr>
                              <a:rPr lang="en-US" altLang="zh-TW" sz="15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𝑎𝑛𝑑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&gt;0</m:t>
                            </m:r>
                          </m:e>
                          <m:e>
                            <m:r>
                              <a:rPr lang="en-US" altLang="zh-TW" sz="15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nor/>
                                  </m:rPr>
                                  <a:rPr lang="en-US" altLang="zh-TW" sz="1500" dirty="0"/>
                                  <m:t>Salary</m:t>
                                </m:r>
                                <m:d>
                                  <m:dPr>
                                    <m:ctrlP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sSup>
                                          <m:sSup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</m:sup>
                                        </m:sSup>
                                      </m:sub>
                                    </m:sSub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TW" sz="1500"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sz="1500" i="1">
                                        <a:latin typeface="Cambria Math" panose="02040503050406030204" pitchFamily="18" charset="0"/>
                                      </a:rPr>
                                      <m:t>,0%,</m:t>
                                    </m:r>
                                    <m:sSub>
                                      <m:sSubPr>
                                        <m:ctrlP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15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𝑉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  <m:r>
                                              <a:rPr lang="en-US" altLang="zh-TW" sz="1500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zh-TW" sz="1500">
                                                <a:latin typeface="Cambria Math" panose="02040503050406030204" pitchFamily="18" charset="0"/>
                                              </a:rPr>
                                              <m:t>Δ</m:t>
                                            </m:r>
                                            <m:sSup>
                                              <m:sSupPr>
                                                <m:ctrlP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zh-TW" sz="1500" i="1"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zh-TW" sz="15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+</m:t>
                                                </m:r>
                                              </m:sup>
                                            </m:sSup>
                                          </m:sub>
                                        </m:sSub>
                                      </m:sub>
                                    </m:sSub>
                                  </m:e>
                                </m:d>
                              </m:e>
                            </m:d>
                            <m:sSup>
                              <m:sSupPr>
                                <m:ctrlP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TW" sz="1500">
                                    <a:latin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zh-TW" sz="15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,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=0</m:t>
                            </m:r>
                          </m:e>
                          <m:e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0,                                                                                                               </m:t>
                            </m:r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𝑖𝑓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sSup>
                                  <m:sSupPr>
                                    <m:ctrlP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zh-TW" sz="15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sub>
                            </m:sSub>
                            <m:r>
                              <a:rPr lang="en-US" altLang="zh-TW" sz="1500" b="0" i="1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sSub>
                              <m:sSubPr>
                                <m:ctrlP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𝐷𝐵</m:t>
                                </m:r>
                              </m:e>
                              <m:sub>
                                <m:r>
                                  <a:rPr lang="en-US" altLang="zh-TW" sz="15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en-US" altLang="zh-TW" sz="15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B812B37C-DAC0-830D-C8AA-14FCBD91A6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62000"/>
                <a:ext cx="10515600" cy="5414963"/>
              </a:xfrm>
              <a:blipFill>
                <a:blip r:embed="rId2"/>
                <a:stretch>
                  <a:fillRect l="-241" t="-1053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018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3171</TotalTime>
  <Words>2499</Words>
  <Application>Microsoft Office PowerPoint</Application>
  <PresentationFormat>寬螢幕</PresentationFormat>
  <Paragraphs>175</Paragraphs>
  <Slides>27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4" baseType="lpstr">
      <vt:lpstr>Microsoft JhengHei</vt:lpstr>
      <vt:lpstr>Arial</vt:lpstr>
      <vt:lpstr>Bookman Old Style</vt:lpstr>
      <vt:lpstr>Calibri</vt:lpstr>
      <vt:lpstr>Calibri Light</vt:lpstr>
      <vt:lpstr>Cambria Math</vt:lpstr>
      <vt:lpstr>Office 佈景主題</vt:lpstr>
      <vt:lpstr>meeting 0524</vt:lpstr>
      <vt:lpstr>研究方法</vt:lpstr>
      <vt:lpstr>基礎設定</vt:lpstr>
      <vt:lpstr>基礎設定</vt:lpstr>
      <vt:lpstr>基礎設定</vt:lpstr>
      <vt:lpstr>基礎設定</vt:lpstr>
      <vt:lpstr>基礎設定</vt:lpstr>
      <vt:lpstr>模型介紹</vt:lpstr>
      <vt:lpstr>模型介紹</vt:lpstr>
      <vt:lpstr>模型介紹</vt:lpstr>
      <vt:lpstr>模型介紹</vt:lpstr>
      <vt:lpstr>模型介紹</vt:lpstr>
      <vt:lpstr>模型介紹</vt:lpstr>
      <vt:lpstr>模型介紹</vt:lpstr>
      <vt:lpstr>模型介紹</vt:lpstr>
      <vt:lpstr>模型介紹</vt:lpstr>
      <vt:lpstr>(1)到期日t=T</vt:lpstr>
      <vt:lpstr>PowerPoint 簡報</vt:lpstr>
      <vt:lpstr>PowerPoint 簡報</vt:lpstr>
      <vt:lpstr>(2)到期日前閉鎖期後t_V≤t&lt;T</vt:lpstr>
      <vt:lpstr>PowerPoint 簡報</vt:lpstr>
      <vt:lpstr>PowerPoint 簡報</vt:lpstr>
      <vt:lpstr>PowerPoint 簡報</vt:lpstr>
      <vt:lpstr>PowerPoint 簡報</vt:lpstr>
      <vt:lpstr>(3) 閉鎖期內0≤t&lt;t_V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品勳 陳</dc:creator>
  <cp:lastModifiedBy>陳品勳</cp:lastModifiedBy>
  <cp:revision>55</cp:revision>
  <dcterms:created xsi:type="dcterms:W3CDTF">2022-05-17T11:05:34Z</dcterms:created>
  <dcterms:modified xsi:type="dcterms:W3CDTF">2022-05-24T10:39:35Z</dcterms:modified>
</cp:coreProperties>
</file>