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58" r:id="rId5"/>
    <p:sldId id="259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D1A68E4-EE80-87A2-1AE6-33DB5E6C12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93928D89-66A7-805A-B89D-52FF15DF69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1A5D56E-3CE3-B2ED-9BAE-2097DA651C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7F66F-BC68-456C-8377-30B1B97B68ED}" type="datetimeFigureOut">
              <a:rPr lang="zh-TW" altLang="en-US" smtClean="0"/>
              <a:t>2022/8/24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DABC4CB-E46A-829E-2DB8-B225DD5D8C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B90B04C-3B42-5A34-3C33-B4221E2AB3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5E5D4-179E-4063-8AFE-F520E90367F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817941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7741E75-61E6-8ABF-2F9B-F1FCCE8FBB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7E57BB18-A89F-B5AD-9C82-EC84D93DFB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BB95253-887A-01C4-7CCC-31CC701A2F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7F66F-BC68-456C-8377-30B1B97B68ED}" type="datetimeFigureOut">
              <a:rPr lang="zh-TW" altLang="en-US" smtClean="0"/>
              <a:t>2022/8/24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AB135E4-E1F2-A23C-B268-E0CB50152D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241B2ED-2180-59B2-16D4-29D16CC48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5E5D4-179E-4063-8AFE-F520E90367F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352015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5DD6211B-8634-6246-EDB4-40B30541CE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695929A1-7225-FDC7-AF5A-FECA03167B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84510D5-D931-330D-11F1-22F6373C89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7F66F-BC68-456C-8377-30B1B97B68ED}" type="datetimeFigureOut">
              <a:rPr lang="zh-TW" altLang="en-US" smtClean="0"/>
              <a:t>2022/8/24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1C593571-D786-4C39-0149-271EF8FC9A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9B79DE6-0138-08EF-8BA5-D3DC8A84D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5E5D4-179E-4063-8AFE-F520E90367F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274527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217345E-0D5F-0CC5-308F-4FE7BD1F40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AB5E420-E220-01B3-B821-3F3477F038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14F46C5-D0AD-3275-ACA8-E2AABB0A48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7F66F-BC68-456C-8377-30B1B97B68ED}" type="datetimeFigureOut">
              <a:rPr lang="zh-TW" altLang="en-US" smtClean="0"/>
              <a:t>2022/8/24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691659C-C979-209A-9C7F-88A6FB396C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F2B1B4A-0F1B-F609-6C0A-62594ED14C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5E5D4-179E-4063-8AFE-F520E90367F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01517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C332B22-6CB8-D46A-243D-7BAF59AA76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E029E53A-49C7-F446-89AD-9314FE6070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35FB267-8C05-BB17-D120-C00BB88AD0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7F66F-BC68-456C-8377-30B1B97B68ED}" type="datetimeFigureOut">
              <a:rPr lang="zh-TW" altLang="en-US" smtClean="0"/>
              <a:t>2022/8/24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D84F587-90E4-C43D-9621-8176018E1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F45A100-8762-5F4C-B4B2-8EB99CD2F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5E5D4-179E-4063-8AFE-F520E90367F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902329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DDBB1D9-C148-56AB-DFE1-D0CE899E39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1466967-E011-6779-4B1C-06EC4F004C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1763B579-E17F-FA2C-15BF-57C2A6CE13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E6632833-4C59-B4D0-3F48-DCF815C33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7F66F-BC68-456C-8377-30B1B97B68ED}" type="datetimeFigureOut">
              <a:rPr lang="zh-TW" altLang="en-US" smtClean="0"/>
              <a:t>2022/8/24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A8DF7702-A84B-A3B6-9E4A-FE6A47D5A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DAC00AD3-AA7E-F582-C849-A1E7AD2B3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5E5D4-179E-4063-8AFE-F520E90367F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95772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8A73882-A36A-A6C4-AE2E-5696E266E2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79DFED71-6B9B-58FC-0981-00BA946BD6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E11914DA-DD93-A394-2F1E-D008162A8C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B2E289A6-D614-BF6F-E242-05969FB231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BBDC0BE8-5A6F-9C62-ABBA-8CC93392B5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8672C77E-1CCC-4B88-50D4-31F85641AA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7F66F-BC68-456C-8377-30B1B97B68ED}" type="datetimeFigureOut">
              <a:rPr lang="zh-TW" altLang="en-US" smtClean="0"/>
              <a:t>2022/8/24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50829067-0262-D370-30FE-957472478D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99F7FE08-8218-9679-8F17-02102070D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5E5D4-179E-4063-8AFE-F520E90367F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652788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F3449DC-F3D1-654A-951A-F529D3D7FE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BF1169FA-E663-C20A-EF7F-8441279BE1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7F66F-BC68-456C-8377-30B1B97B68ED}" type="datetimeFigureOut">
              <a:rPr lang="zh-TW" altLang="en-US" smtClean="0"/>
              <a:t>2022/8/24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6B08D643-525F-7592-0848-F6424827E7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276B9B26-DF73-9757-1E2F-776CB6A2F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5E5D4-179E-4063-8AFE-F520E90367F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095295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B51FCCF8-1673-5E47-7FBC-03B0E2CB7D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7F66F-BC68-456C-8377-30B1B97B68ED}" type="datetimeFigureOut">
              <a:rPr lang="zh-TW" altLang="en-US" smtClean="0"/>
              <a:t>2022/8/24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4A815E09-6D96-578C-0BD0-7ECEBF968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5705070-D984-4887-703A-1ED61F44A9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5E5D4-179E-4063-8AFE-F520E90367F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41998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DB81221-37B7-57BB-FC5C-D1D82CED47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2FFD3C3-2372-8824-8581-025FE520B0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396403C4-5EAE-44AE-55CF-480EADD35A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5424F349-804B-E0A7-4BD1-0D17CB96B2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7F66F-BC68-456C-8377-30B1B97B68ED}" type="datetimeFigureOut">
              <a:rPr lang="zh-TW" altLang="en-US" smtClean="0"/>
              <a:t>2022/8/24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FF48725B-7891-A74E-BE27-407285539B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180E9F11-4FCD-7DE5-3DB6-A5102F4A0B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5E5D4-179E-4063-8AFE-F520E90367F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121055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8041E73-7352-38C9-B9C9-5072F3CDA1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D76542BB-8930-C1E3-478B-E5248656F12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ADD37B70-0C59-9AE7-CDA0-3A15F0B892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00CA7971-E428-4B80-993F-BEBF459ED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7F66F-BC68-456C-8377-30B1B97B68ED}" type="datetimeFigureOut">
              <a:rPr lang="zh-TW" altLang="en-US" smtClean="0"/>
              <a:t>2022/8/24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10F4843E-F21B-990A-959D-C999E97CD0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CC01B5C9-9E72-C738-8FB9-8E2852C4D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5E5D4-179E-4063-8AFE-F520E90367F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50437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FB873232-8202-0E45-D5F3-DD75FE19F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4B84D774-7A1C-52D8-640C-A14CC6D7EA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E27A893-E6DB-F8CC-76AE-C321734D55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27F66F-BC68-456C-8377-30B1B97B68ED}" type="datetimeFigureOut">
              <a:rPr lang="zh-TW" altLang="en-US" smtClean="0"/>
              <a:t>2022/8/24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6FBEA37-2A55-A8CD-DEB2-F033C19037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9FED160-EE53-1EAA-504F-8F092EBC76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45E5D4-179E-4063-8AFE-F520E90367F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0631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DCEDC12-25BC-4897-FF24-D9EEA0515E1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Calibrating Cat bonds for Mexican earthquakes</a:t>
            </a:r>
            <a:endParaRPr lang="zh-TW" altLang="en-US" dirty="0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2F1A46A6-D85B-DBE8-F440-356B28C53E9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TW" dirty="0"/>
              <a:t>Wolfgang Karl </a:t>
            </a:r>
            <a:r>
              <a:rPr lang="en-US" altLang="zh-TW" dirty="0" err="1"/>
              <a:t>Hardle,Brenda</a:t>
            </a:r>
            <a:r>
              <a:rPr lang="en-US" altLang="zh-TW" dirty="0"/>
              <a:t> Lopez Cabrera</a:t>
            </a:r>
          </a:p>
        </p:txBody>
      </p:sp>
    </p:spTree>
    <p:extLst>
      <p:ext uri="{BB962C8B-B14F-4D97-AF65-F5344CB8AC3E}">
        <p14:creationId xmlns:p14="http://schemas.microsoft.com/office/powerpoint/2010/main" val="25754755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9A9A2852-45F4-4639-71B2-0B103860FA5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43753" y="376518"/>
                <a:ext cx="11604812" cy="6266329"/>
              </a:xfrm>
            </p:spPr>
            <p:txBody>
              <a:bodyPr>
                <a:normAutofit/>
              </a:bodyPr>
              <a:lstStyle/>
              <a:p>
                <a:pPr algn="l"/>
                <a:r>
                  <a:rPr lang="en-US" altLang="zh-TW" sz="18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Assuming a perfect financial market</a:t>
                </a:r>
                <a:r>
                  <a:rPr lang="en-US" altLang="zh-TW" sz="1800" b="0" i="0" u="none" strike="noStrike" baseline="0" dirty="0">
                    <a:latin typeface="Palatino-Roman"/>
                  </a:rPr>
                  <a:t>, the calibration of the parametric CAT bond is based on the estimation of the intensity rate that describes the flow process of events, computed from the </a:t>
                </a:r>
                <a:r>
                  <a:rPr lang="en-US" altLang="zh-TW" sz="18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actuarial viewpoint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1800" b="0" i="1" u="none" strike="noStrike" baseline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1800" b="0" i="1" u="none" strike="noStrike" baseline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n-US" altLang="zh-TW" sz="1800" b="0" i="1" u="none" strike="noStrike" baseline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TW" sz="18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 </a:t>
                </a:r>
                <a:r>
                  <a:rPr lang="en-US" altLang="zh-TW" sz="1800" b="0" i="0" u="none" strike="noStrike" baseline="0" dirty="0">
                    <a:latin typeface="Palatino-Roman"/>
                  </a:rPr>
                  <a:t>(which </a:t>
                </a:r>
                <a:r>
                  <a:rPr lang="en-US" altLang="zh-TW" sz="18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balances the premiums and the expected losses</a:t>
                </a:r>
                <a:r>
                  <a:rPr lang="en-US" altLang="zh-TW" sz="1800" b="0" i="0" u="none" strike="noStrike" baseline="0" dirty="0">
                    <a:latin typeface="Palatino-Roman"/>
                  </a:rPr>
                  <a:t>), from the </a:t>
                </a:r>
                <a:r>
                  <a:rPr lang="en-US" altLang="zh-TW" sz="18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capital markets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1800" b="0" i="1" u="none" strike="noStrike" baseline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1800" b="0" i="1" u="none" strike="noStrike" baseline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n-US" altLang="zh-TW" sz="1800" b="0" i="1" u="none" strike="noStrike" baseline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TW" sz="18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 </a:t>
                </a:r>
                <a:r>
                  <a:rPr lang="en-US" altLang="zh-TW" sz="1800" b="0" i="0" u="none" strike="noStrike" baseline="0" dirty="0">
                    <a:latin typeface="Palatino-Roman"/>
                  </a:rPr>
                  <a:t>(where the </a:t>
                </a:r>
                <a:r>
                  <a:rPr lang="en-US" altLang="zh-TW" sz="18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cost of capital</a:t>
                </a:r>
                <a:r>
                  <a:rPr lang="en-US" altLang="zh-TW" sz="1800" b="0" i="0" u="none" strike="noStrike" baseline="0" dirty="0">
                    <a:latin typeface="Palatino-Roman"/>
                  </a:rPr>
                  <a:t> is the key), and from the </a:t>
                </a:r>
                <a:r>
                  <a:rPr lang="en-US" altLang="zh-TW" sz="18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historical data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1800" b="0" i="1" u="none" strike="noStrike" baseline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1800" b="0" i="1" u="none" strike="noStrike" baseline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n-US" altLang="zh-TW" sz="1800" b="0" i="1" u="none" strike="noStrike" baseline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altLang="zh-TW" sz="18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).</a:t>
                </a:r>
                <a:endParaRPr lang="en-US" altLang="zh-TW" sz="1800" b="0" i="0" u="none" strike="noStrike" baseline="0" dirty="0">
                  <a:latin typeface="Palatino-Roman"/>
                </a:endParaRPr>
              </a:p>
              <a:p>
                <a:pPr algn="l"/>
                <a:endParaRPr lang="en-US" altLang="zh-TW" sz="1800" dirty="0">
                  <a:latin typeface="Palatino-Roman"/>
                </a:endParaRPr>
              </a:p>
              <a:p>
                <a:pPr algn="l"/>
                <a:r>
                  <a:rPr lang="en-US" altLang="zh-TW" sz="1800" b="0" i="0" u="none" strike="noStrike" baseline="0" dirty="0">
                    <a:latin typeface="Palatino-Roman"/>
                  </a:rPr>
                  <a:t>Let </a:t>
                </a:r>
                <a:r>
                  <a:rPr lang="en-US" altLang="zh-TW" sz="1800" b="0" i="1" u="none" strike="noStrike" baseline="0" dirty="0" err="1">
                    <a:latin typeface="Palatino-Italic"/>
                  </a:rPr>
                  <a:t>Nt</a:t>
                </a:r>
                <a:r>
                  <a:rPr lang="en-US" altLang="zh-TW" sz="1800" b="0" i="1" u="none" strike="noStrike" baseline="0" dirty="0">
                    <a:latin typeface="Palatino-Italic"/>
                  </a:rPr>
                  <a:t> </a:t>
                </a:r>
                <a:r>
                  <a:rPr lang="en-US" altLang="zh-TW" sz="1800" b="0" i="0" u="none" strike="noStrike" baseline="0" dirty="0">
                    <a:latin typeface="Palatino-Roman"/>
                  </a:rPr>
                  <a:t>be the </a:t>
                </a:r>
                <a:r>
                  <a:rPr lang="en-US" altLang="zh-TW" sz="18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arrival process of earthquakes </a:t>
                </a:r>
                <a:r>
                  <a:rPr lang="en-US" altLang="zh-TW" sz="1800" b="0" i="0" u="none" strike="noStrike" baseline="0" dirty="0">
                    <a:latin typeface="Palatino-Roman"/>
                  </a:rPr>
                  <a:t>in the interval (0, </a:t>
                </a:r>
                <a:r>
                  <a:rPr lang="en-US" altLang="zh-TW" sz="1800" b="0" i="1" u="none" strike="noStrike" baseline="0" dirty="0">
                    <a:latin typeface="Palatino-Italic"/>
                  </a:rPr>
                  <a:t>t</a:t>
                </a:r>
                <a:r>
                  <a:rPr lang="en-US" altLang="zh-TW" sz="1800" b="0" i="0" u="none" strike="noStrike" baseline="0" dirty="0">
                    <a:latin typeface="Palatino-Roman"/>
                  </a:rPr>
                  <a:t>] defined as:</a:t>
                </a:r>
              </a:p>
              <a:p>
                <a:pPr algn="l"/>
                <a:endParaRPr lang="en-US" altLang="zh-TW" sz="1800" dirty="0">
                  <a:latin typeface="Palatino-Roman"/>
                </a:endParaRPr>
              </a:p>
              <a:p>
                <a:pPr algn="l"/>
                <a:endParaRPr lang="en-US" altLang="zh-TW" sz="1800" dirty="0">
                  <a:latin typeface="Palatino-Roman"/>
                </a:endParaRPr>
              </a:p>
              <a:p>
                <a:pPr marL="0" indent="0" algn="l">
                  <a:buNone/>
                </a:pPr>
                <a:endParaRPr lang="en-US" altLang="zh-TW" sz="1800" dirty="0">
                  <a:latin typeface="Palatino-Roman"/>
                </a:endParaRPr>
              </a:p>
              <a:p>
                <a:pPr algn="l"/>
                <a:r>
                  <a:rPr lang="en-US" altLang="zh-TW" sz="1800" b="0" i="0" u="none" strike="noStrike" baseline="0" dirty="0">
                    <a:latin typeface="Palatino-Roman"/>
                  </a:rPr>
                  <a:t>where </a:t>
                </a:r>
                <a:r>
                  <a:rPr lang="en-US" altLang="zh-TW" sz="1800" b="0" i="1" u="none" strike="noStrike" baseline="0" dirty="0">
                    <a:latin typeface="Palatino-Italic"/>
                  </a:rPr>
                  <a:t>Tn </a:t>
                </a:r>
                <a:r>
                  <a:rPr lang="en-US" altLang="zh-TW" sz="1800" b="0" i="0" u="none" strike="noStrike" baseline="0" dirty="0">
                    <a:latin typeface="Palatino-Roman"/>
                  </a:rPr>
                  <a:t>describe the </a:t>
                </a:r>
                <a:r>
                  <a:rPr lang="en-US" altLang="zh-TW" sz="18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occurrence time of the </a:t>
                </a:r>
                <a:r>
                  <a:rPr lang="en-US" altLang="zh-TW" sz="1800" b="0" i="1" u="none" strike="noStrike" baseline="0" dirty="0">
                    <a:solidFill>
                      <a:srgbClr val="FF0000"/>
                    </a:solidFill>
                    <a:latin typeface="Palatino-Italic"/>
                  </a:rPr>
                  <a:t>n</a:t>
                </a:r>
                <a:r>
                  <a:rPr lang="en-US" altLang="zh-TW" sz="18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th earthquake</a:t>
                </a:r>
                <a:r>
                  <a:rPr lang="en-US" altLang="zh-TW" sz="1800" b="0" i="0" u="none" strike="noStrike" baseline="0" dirty="0">
                    <a:latin typeface="Palatino-Roman"/>
                  </a:rPr>
                  <a:t>. Since earthquakes can strike at any time during the year with the same probability, the </a:t>
                </a:r>
                <a:r>
                  <a:rPr lang="en-US" altLang="zh-TW" sz="18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traditional approach in seismology </a:t>
                </a:r>
                <a:r>
                  <a:rPr lang="en-US" altLang="zh-TW" sz="1800" b="0" i="0" u="none" strike="noStrike" baseline="0" dirty="0">
                    <a:latin typeface="Palatino-Roman"/>
                  </a:rPr>
                  <a:t>is to model earthquake recurrence as a </a:t>
                </a:r>
                <a:r>
                  <a:rPr lang="en-US" altLang="zh-TW" sz="18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random process </a:t>
                </a:r>
                <a:r>
                  <a:rPr lang="en-US" altLang="zh-TW" sz="1800" b="0" i="1" u="none" strike="noStrike" baseline="0" dirty="0">
                    <a:solidFill>
                      <a:srgbClr val="FF0000"/>
                    </a:solidFill>
                    <a:latin typeface="Palatino-Italic"/>
                  </a:rPr>
                  <a:t>X </a:t>
                </a:r>
                <a:r>
                  <a:rPr lang="en-US" altLang="zh-TW" sz="18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characterized by the </a:t>
                </a:r>
                <a:r>
                  <a:rPr lang="en-US" altLang="zh-TW" sz="1800" b="0" i="1" u="none" strike="noStrike" baseline="0" dirty="0">
                    <a:solidFill>
                      <a:srgbClr val="FF0000"/>
                    </a:solidFill>
                    <a:latin typeface="Palatino-Italic"/>
                  </a:rPr>
                  <a:t>loss of memory property </a:t>
                </a:r>
                <a:r>
                  <a:rPr lang="en-US" altLang="zh-TW" sz="1800" b="0" i="0" u="none" strike="noStrike" baseline="0" dirty="0">
                    <a:latin typeface="Palatino-Roman"/>
                  </a:rPr>
                  <a:t>P(</a:t>
                </a:r>
                <a:r>
                  <a:rPr lang="en-US" altLang="zh-TW" sz="1800" b="0" i="1" u="none" strike="noStrike" baseline="0" dirty="0">
                    <a:latin typeface="Palatino-Italic"/>
                  </a:rPr>
                  <a:t>X </a:t>
                </a:r>
                <a:r>
                  <a:rPr lang="en-US" altLang="zh-TW" sz="1800" b="0" i="1" u="none" strike="noStrike" baseline="0" dirty="0">
                    <a:latin typeface="RMTMI"/>
                  </a:rPr>
                  <a:t>&gt; </a:t>
                </a:r>
                <a:r>
                  <a:rPr lang="en-US" altLang="zh-TW" sz="1800" b="0" i="1" u="none" strike="noStrike" baseline="0" dirty="0">
                    <a:latin typeface="Palatino-Italic"/>
                  </a:rPr>
                  <a:t>x </a:t>
                </a:r>
                <a:r>
                  <a:rPr lang="en-US" altLang="zh-TW" sz="1800" b="0" i="0" u="none" strike="noStrike" baseline="0" dirty="0">
                    <a:latin typeface="MTSY"/>
                  </a:rPr>
                  <a:t>+ </a:t>
                </a:r>
                <a:r>
                  <a:rPr lang="en-US" altLang="zh-TW" sz="1800" b="0" i="1" u="none" strike="noStrike" baseline="0" dirty="0">
                    <a:latin typeface="Palatino-Italic"/>
                  </a:rPr>
                  <a:t>y </a:t>
                </a:r>
                <a:r>
                  <a:rPr lang="en-US" altLang="zh-TW" sz="1800" b="0" i="0" u="none" strike="noStrike" baseline="0" dirty="0">
                    <a:latin typeface="MTSY"/>
                  </a:rPr>
                  <a:t>| </a:t>
                </a:r>
                <a:r>
                  <a:rPr lang="en-US" altLang="zh-TW" sz="1800" b="0" i="1" u="none" strike="noStrike" baseline="0" dirty="0">
                    <a:latin typeface="Palatino-Italic"/>
                  </a:rPr>
                  <a:t>X </a:t>
                </a:r>
                <a:r>
                  <a:rPr lang="en-US" altLang="zh-TW" sz="1800" b="0" i="1" u="none" strike="noStrike" baseline="0" dirty="0">
                    <a:latin typeface="RMTMI"/>
                  </a:rPr>
                  <a:t>&gt; </a:t>
                </a:r>
                <a:r>
                  <a:rPr lang="en-US" altLang="zh-TW" sz="1800" b="0" i="1" u="none" strike="noStrike" baseline="0" dirty="0">
                    <a:latin typeface="Palatino-Italic"/>
                  </a:rPr>
                  <a:t>y</a:t>
                </a:r>
                <a:r>
                  <a:rPr lang="en-US" altLang="zh-TW" sz="1800" b="0" i="0" u="none" strike="noStrike" baseline="0" dirty="0">
                    <a:latin typeface="Palatino-Roman"/>
                  </a:rPr>
                  <a:t>) </a:t>
                </a:r>
                <a:r>
                  <a:rPr lang="en-US" altLang="zh-TW" sz="1800" b="0" i="0" u="none" strike="noStrike" baseline="0" dirty="0">
                    <a:latin typeface="MTSY"/>
                  </a:rPr>
                  <a:t>= </a:t>
                </a:r>
                <a:r>
                  <a:rPr lang="en-US" altLang="zh-TW" sz="1800" b="0" i="0" u="none" strike="noStrike" baseline="0" dirty="0">
                    <a:latin typeface="Palatino-Roman"/>
                  </a:rPr>
                  <a:t>P(</a:t>
                </a:r>
                <a:r>
                  <a:rPr lang="en-US" altLang="zh-TW" sz="1800" b="0" i="1" u="none" strike="noStrike" baseline="0" dirty="0">
                    <a:latin typeface="Palatino-Italic"/>
                  </a:rPr>
                  <a:t>X </a:t>
                </a:r>
                <a:r>
                  <a:rPr lang="en-US" altLang="zh-TW" sz="1800" b="0" i="1" u="none" strike="noStrike" baseline="0" dirty="0">
                    <a:latin typeface="RMTMI"/>
                  </a:rPr>
                  <a:t>&gt; </a:t>
                </a:r>
                <a:r>
                  <a:rPr lang="en-US" altLang="zh-TW" sz="1800" b="0" i="1" u="none" strike="noStrike" baseline="0" dirty="0">
                    <a:latin typeface="Palatino-Italic"/>
                  </a:rPr>
                  <a:t>x</a:t>
                </a:r>
                <a:r>
                  <a:rPr lang="en-US" altLang="zh-TW" sz="1800" b="0" i="0" u="none" strike="noStrike" baseline="0" dirty="0">
                    <a:latin typeface="Palatino-Roman"/>
                  </a:rPr>
                  <a:t>).</a:t>
                </a:r>
              </a:p>
              <a:p>
                <a:pPr algn="l"/>
                <a:endParaRPr lang="en-US" altLang="zh-TW" sz="1800" dirty="0">
                  <a:latin typeface="Palatino-Roman"/>
                </a:endParaRPr>
              </a:p>
              <a:p>
                <a:pPr algn="l"/>
                <a:r>
                  <a:rPr lang="en-US" altLang="zh-TW" sz="1800" b="0" i="0" u="none" strike="noStrike" baseline="0" dirty="0">
                    <a:latin typeface="Palatino-Roman"/>
                  </a:rPr>
                  <a:t>Nevertheless it is </a:t>
                </a:r>
                <a:r>
                  <a:rPr lang="en-US" altLang="zh-TW" sz="18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possible to predict</a:t>
                </a:r>
                <a:r>
                  <a:rPr lang="en-US" altLang="zh-TW" sz="1800" b="0" i="0" u="none" strike="noStrike" baseline="0" dirty="0">
                    <a:latin typeface="Palatino-Roman"/>
                  </a:rPr>
                  <a:t>, on average, how many events will occur and how severe they will be.</a:t>
                </a:r>
                <a:endParaRPr lang="en-US" altLang="zh-TW" sz="1800" dirty="0">
                  <a:latin typeface="Palatino-Roman"/>
                </a:endParaRPr>
              </a:p>
              <a:p>
                <a:pPr marL="0" indent="0" algn="l">
                  <a:buNone/>
                </a:pPr>
                <a:r>
                  <a:rPr lang="en-US" altLang="zh-TW" sz="1800" b="0" i="0" u="none" strike="noStrike" baseline="0" dirty="0">
                    <a:latin typeface="Palatino-Roman"/>
                  </a:rPr>
                  <a:t>    Therefore, the arrival process of earthquakes </a:t>
                </a:r>
                <a:r>
                  <a:rPr lang="en-US" altLang="zh-TW" sz="1800" b="0" i="1" u="none" strike="noStrike" baseline="0" dirty="0" err="1">
                    <a:solidFill>
                      <a:srgbClr val="FF0000"/>
                    </a:solidFill>
                    <a:latin typeface="Palatino-Italic"/>
                  </a:rPr>
                  <a:t>Nt</a:t>
                </a:r>
                <a:r>
                  <a:rPr lang="en-US" altLang="zh-TW" sz="1800" b="0" i="1" u="none" strike="noStrike" baseline="0" dirty="0">
                    <a:solidFill>
                      <a:srgbClr val="FF0000"/>
                    </a:solidFill>
                    <a:latin typeface="Palatino-Italic"/>
                  </a:rPr>
                  <a:t> </a:t>
                </a:r>
                <a:r>
                  <a:rPr lang="en-US" altLang="zh-TW" sz="18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can be modeled by a Homogeneous Poisson Process (HPP)</a:t>
                </a:r>
              </a:p>
              <a:p>
                <a:pPr marL="0" indent="0" algn="l">
                  <a:buNone/>
                </a:pPr>
                <a:r>
                  <a:rPr lang="en-US" altLang="zh-TW" sz="1800" b="0" i="0" u="none" strike="noStrike" baseline="0" dirty="0">
                    <a:latin typeface="Palatino-Roman"/>
                  </a:rPr>
                  <a:t>    with exponentially distributed intensity rate </a:t>
                </a:r>
                <a:r>
                  <a:rPr lang="en-US" altLang="zh-TW" sz="1800" b="0" i="1" u="none" strike="noStrike" baseline="0" dirty="0">
                    <a:latin typeface="RMTMI"/>
                  </a:rPr>
                  <a:t>λ &gt; </a:t>
                </a:r>
                <a:r>
                  <a:rPr lang="en-US" altLang="zh-TW" sz="1800" b="0" i="0" u="none" strike="noStrike" baseline="0" dirty="0">
                    <a:latin typeface="Palatino-Roman"/>
                  </a:rPr>
                  <a:t>0</a:t>
                </a:r>
                <a:endParaRPr lang="zh-TW" altLang="en-US" dirty="0"/>
              </a:p>
            </p:txBody>
          </p:sp>
        </mc:Choice>
        <mc:Fallback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9A9A2852-45F4-4639-71B2-0B103860FA5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43753" y="376518"/>
                <a:ext cx="11604812" cy="6266329"/>
              </a:xfrm>
              <a:blipFill>
                <a:blip r:embed="rId2"/>
                <a:stretch>
                  <a:fillRect l="-368" t="-97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圖片 4">
            <a:extLst>
              <a:ext uri="{FF2B5EF4-FFF2-40B4-BE49-F238E27FC236}">
                <a16:creationId xmlns:a16="http://schemas.microsoft.com/office/drawing/2014/main" id="{F5502C87-AC3E-7C22-1C59-F7446E2301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4739" y="2219605"/>
            <a:ext cx="2428875" cy="103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0159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E06FEB6D-BEFC-74B8-82F3-7AD19DA4063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199" y="286871"/>
                <a:ext cx="11183471" cy="5890092"/>
              </a:xfrm>
            </p:spPr>
            <p:txBody>
              <a:bodyPr/>
              <a:lstStyle/>
              <a:p>
                <a:pPr algn="l"/>
                <a:r>
                  <a:rPr lang="en-US" altLang="zh-TW" sz="1800" b="0" i="0" u="none" strike="noStrike" baseline="0" dirty="0">
                    <a:latin typeface="Palatino-Roman"/>
                  </a:rPr>
                  <a:t>Hence, the </a:t>
                </a:r>
                <a:r>
                  <a:rPr lang="en-US" altLang="zh-TW" sz="18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probability of occurrence</a:t>
                </a:r>
                <a:r>
                  <a:rPr lang="en-US" altLang="zh-TW" sz="1800" b="0" i="0" u="none" strike="noStrike" baseline="0" dirty="0">
                    <a:latin typeface="Palatino-Roman"/>
                  </a:rPr>
                  <a:t> of an earthquake is</a:t>
                </a:r>
              </a:p>
              <a:p>
                <a:pPr algn="l"/>
                <a:endParaRPr lang="en-US" altLang="zh-TW" sz="1800" dirty="0">
                  <a:latin typeface="Palatino-Roman"/>
                </a:endParaRPr>
              </a:p>
              <a:p>
                <a:pPr algn="l"/>
                <a:endParaRPr lang="en-US" altLang="zh-TW" sz="1800" dirty="0">
                  <a:latin typeface="Palatino-Roman"/>
                </a:endParaRPr>
              </a:p>
              <a:p>
                <a:pPr algn="l"/>
                <a:endParaRPr lang="en-US" altLang="zh-TW" sz="1800" dirty="0">
                  <a:latin typeface="Palatino-Roman"/>
                </a:endParaRPr>
              </a:p>
              <a:p>
                <a:pPr algn="l"/>
                <a:endParaRPr lang="en-US" altLang="zh-TW" sz="1800" dirty="0">
                  <a:latin typeface="Palatino-Roman"/>
                </a:endParaRPr>
              </a:p>
              <a:p>
                <a:pPr algn="l"/>
                <a:r>
                  <a:rPr lang="en-US" altLang="zh-TW" sz="1800" b="0" i="0" u="none" strike="noStrike" baseline="0" dirty="0">
                    <a:latin typeface="Palatino-Roman"/>
                  </a:rPr>
                  <a:t>with waiting times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1800" b="0" i="1" u="none" strike="noStrike" baseline="0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1800" b="0" i="1" u="none" strike="noStrike" baseline="0" smtClean="0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US" altLang="zh-TW" sz="1800" b="0" i="1" u="none" strike="noStrike" baseline="0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zh-TW" sz="1800" b="0" i="1" u="none" strike="noStrike" baseline="0" dirty="0">
                    <a:latin typeface="Palatino-Italic"/>
                  </a:rPr>
                  <a:t> </a:t>
                </a:r>
                <a:r>
                  <a:rPr lang="en-US" altLang="zh-TW" sz="1800" b="0" i="0" u="none" strike="noStrike" baseline="0" dirty="0">
                    <a:latin typeface="MTSY"/>
                  </a:rPr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1800" b="0" i="1" u="none" strike="noStrike" baseline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1800" b="0" i="1" u="none" strike="noStrike" baseline="0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altLang="zh-TW" sz="1800" b="0" i="1" u="none" strike="noStrike" baseline="0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zh-TW" sz="1800" b="0" i="1" u="none" strike="noStrike" baseline="0" dirty="0">
                    <a:latin typeface="Palatino-Italic"/>
                  </a:rPr>
                  <a:t> </a:t>
                </a:r>
                <a:r>
                  <a:rPr lang="en-US" altLang="zh-TW" sz="1800" b="0" i="0" u="none" strike="noStrike" baseline="0" dirty="0">
                    <a:latin typeface="MTSY"/>
                  </a:rPr>
                  <a:t>−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1800" b="0" i="1" u="none" strike="noStrike" baseline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1800" b="0" i="1" u="none" strike="noStrike" baseline="0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altLang="zh-TW" sz="1800" b="0" i="1" u="none" strike="noStrike" baseline="0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zh-TW" sz="1800" b="0" i="1" u="none" strike="noStrike" baseline="0" smtClean="0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</m:sSub>
                  </m:oMath>
                </a14:m>
                <a:r>
                  <a:rPr lang="en-US" altLang="zh-TW" sz="1800" b="0" i="0" u="none" strike="noStrike" baseline="0" dirty="0">
                    <a:latin typeface="Palatino-Roman"/>
                  </a:rPr>
                  <a:t>. The occurrence of the </a:t>
                </a:r>
                <a:r>
                  <a:rPr lang="en-US" altLang="zh-TW" sz="18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first trigger event </a:t>
                </a:r>
                <a:r>
                  <a:rPr lang="en-US" altLang="zh-TW" sz="1800" b="0" i="0" u="none" strike="noStrike" baseline="0" dirty="0">
                    <a:latin typeface="Palatino-Roman"/>
                  </a:rPr>
                  <a:t>can be define as the </a:t>
                </a:r>
                <a:r>
                  <a:rPr lang="en-US" altLang="zh-TW" sz="1800" b="0" i="1" u="none" strike="noStrike" baseline="0" dirty="0">
                    <a:solidFill>
                      <a:srgbClr val="FF0000"/>
                    </a:solidFill>
                    <a:latin typeface="Palatino-Italic"/>
                  </a:rPr>
                  <a:t>stopping time </a:t>
                </a:r>
                <a:r>
                  <a:rPr lang="en-US" altLang="zh-TW" sz="1800" b="0" i="1" u="none" strike="noStrike" baseline="0" dirty="0">
                    <a:latin typeface="RMTMI"/>
                  </a:rPr>
                  <a:t>τ </a:t>
                </a:r>
                <a:r>
                  <a:rPr lang="en-US" altLang="zh-TW" sz="1800" b="0" i="0" u="none" strike="noStrike" baseline="0" dirty="0">
                    <a:latin typeface="MTSY"/>
                  </a:rPr>
                  <a:t>= </a:t>
                </a:r>
                <a:r>
                  <a:rPr lang="en-US" altLang="zh-TW" sz="1800" b="0" i="0" u="none" strike="noStrike" baseline="0" dirty="0">
                    <a:latin typeface="Palatino-Roman"/>
                  </a:rPr>
                  <a:t>min</a:t>
                </a:r>
                <a:r>
                  <a:rPr lang="en-US" altLang="zh-TW" sz="1800" b="0" i="0" u="none" strike="noStrike" baseline="0" dirty="0">
                    <a:latin typeface="MTSY"/>
                  </a:rPr>
                  <a:t>{</a:t>
                </a:r>
                <a:r>
                  <a:rPr lang="en-US" altLang="zh-TW" sz="1800" b="0" i="1" u="none" strike="noStrike" baseline="0" dirty="0">
                    <a:latin typeface="Palatino-Italic"/>
                  </a:rPr>
                  <a:t>t </a:t>
                </a:r>
                <a:r>
                  <a:rPr lang="en-US" altLang="zh-TW" sz="1800" b="0" i="0" u="none" strike="noStrike" baseline="0" dirty="0">
                    <a:latin typeface="Palatino-Roman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1800" b="0" i="1" u="none" strike="noStrike" baseline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1800" b="0" i="1" u="none" strike="noStrike" baseline="0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altLang="zh-TW" sz="1800" b="0" i="1" u="none" strike="noStrike" baseline="0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sz="1800" b="0" i="1" u="none" strike="noStrike" baseline="0" dirty="0">
                    <a:latin typeface="Palatino-Italic"/>
                  </a:rPr>
                  <a:t> </a:t>
                </a:r>
                <a:r>
                  <a:rPr lang="en-US" altLang="zh-TW" sz="1800" b="0" i="1" u="none" strike="noStrike" baseline="0" dirty="0">
                    <a:latin typeface="RMTMI"/>
                  </a:rPr>
                  <a:t>&gt; </a:t>
                </a:r>
                <a:r>
                  <a:rPr lang="en-US" altLang="zh-TW" sz="1800" b="0" i="0" u="none" strike="noStrike" baseline="0" dirty="0">
                    <a:latin typeface="Palatino-Roman"/>
                  </a:rPr>
                  <a:t>0</a:t>
                </a:r>
                <a:r>
                  <a:rPr lang="en-US" altLang="zh-TW" sz="1800" b="0" i="0" u="none" strike="noStrike" baseline="0" dirty="0">
                    <a:latin typeface="MTSY"/>
                  </a:rPr>
                  <a:t>} </a:t>
                </a:r>
                <a:r>
                  <a:rPr lang="en-US" altLang="zh-TW" sz="18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occurred in insured zones </a:t>
                </a:r>
                <a:r>
                  <a:rPr lang="en-US" altLang="zh-TW" sz="1800" b="0" i="0" u="none" strike="noStrike" baseline="0" dirty="0">
                    <a:latin typeface="Palatino-Roman"/>
                  </a:rPr>
                  <a:t>with </a:t>
                </a:r>
                <a:r>
                  <a:rPr lang="en-US" altLang="zh-TW" sz="1800" b="0" i="0" u="none" strike="noStrike" baseline="0" dirty="0" err="1">
                    <a:latin typeface="Palatino-Roman"/>
                  </a:rPr>
                  <a:t>cdf</a:t>
                </a:r>
                <a:r>
                  <a:rPr lang="en-US" altLang="zh-TW" sz="1800" dirty="0">
                    <a:latin typeface="Palatino-Roman"/>
                  </a:rPr>
                  <a:t> </a:t>
                </a:r>
                <a:r>
                  <a:rPr lang="en-US" altLang="zh-TW" sz="1800" b="0" i="1" u="none" strike="noStrike" baseline="0" dirty="0">
                    <a:latin typeface="Palatino-Italic"/>
                  </a:rPr>
                  <a:t>F</a:t>
                </a:r>
                <a:r>
                  <a:rPr lang="el-GR" altLang="zh-TW" sz="1800" b="0" i="1" u="none" strike="noStrike" baseline="0" dirty="0">
                    <a:latin typeface="RMTMI"/>
                  </a:rPr>
                  <a:t>τ </a:t>
                </a:r>
                <a:r>
                  <a:rPr lang="el-GR" altLang="zh-TW" sz="1800" b="0" i="0" u="none" strike="noStrike" baseline="0" dirty="0">
                    <a:latin typeface="Palatino-Roman"/>
                  </a:rPr>
                  <a:t>(</a:t>
                </a:r>
                <a:r>
                  <a:rPr lang="en-US" altLang="zh-TW" sz="1800" b="0" i="1" u="none" strike="noStrike" baseline="0" dirty="0">
                    <a:latin typeface="Palatino-Italic"/>
                  </a:rPr>
                  <a:t>t</a:t>
                </a:r>
                <a:r>
                  <a:rPr lang="en-US" altLang="zh-TW" sz="1800" b="0" i="0" u="none" strike="noStrike" baseline="0" dirty="0">
                    <a:latin typeface="Palatino-Roman"/>
                  </a:rPr>
                  <a:t>) </a:t>
                </a:r>
                <a:r>
                  <a:rPr lang="en-US" altLang="zh-TW" sz="1800" b="0" i="0" u="none" strike="noStrike" baseline="0" dirty="0">
                    <a:latin typeface="MTSY"/>
                  </a:rPr>
                  <a:t>= </a:t>
                </a:r>
                <a:r>
                  <a:rPr lang="en-US" altLang="zh-TW" sz="1800" b="0" i="0" u="none" strike="noStrike" baseline="0" dirty="0">
                    <a:latin typeface="Palatino-Roman"/>
                  </a:rPr>
                  <a:t>P(</a:t>
                </a:r>
                <a:r>
                  <a:rPr lang="el-GR" altLang="zh-TW" sz="1800" b="0" i="1" u="none" strike="noStrike" baseline="0" dirty="0">
                    <a:latin typeface="RMTMI"/>
                  </a:rPr>
                  <a:t>τ &lt; </a:t>
                </a:r>
                <a:r>
                  <a:rPr lang="en-US" altLang="zh-TW" sz="1800" b="0" i="1" u="none" strike="noStrike" baseline="0" dirty="0">
                    <a:latin typeface="Palatino-Italic"/>
                  </a:rPr>
                  <a:t>t</a:t>
                </a:r>
                <a:r>
                  <a:rPr lang="en-US" altLang="zh-TW" sz="1800" b="0" i="0" u="none" strike="noStrike" baseline="0" dirty="0">
                    <a:latin typeface="Palatino-Roman"/>
                  </a:rPr>
                  <a:t>) </a:t>
                </a:r>
                <a:r>
                  <a:rPr lang="en-US" altLang="zh-TW" sz="1800" b="0" i="0" u="none" strike="noStrike" baseline="0" dirty="0">
                    <a:latin typeface="MTSY"/>
                  </a:rPr>
                  <a:t>= </a:t>
                </a:r>
                <a:r>
                  <a:rPr lang="en-US" altLang="zh-TW" sz="1800" b="0" i="0" u="none" strike="noStrike" baseline="0" dirty="0">
                    <a:latin typeface="Palatino-Roman"/>
                  </a:rPr>
                  <a:t>P(</a:t>
                </a:r>
                <a:r>
                  <a:rPr lang="en-US" altLang="zh-TW" sz="1800" b="0" i="1" u="none" strike="noStrike" baseline="0" dirty="0" err="1">
                    <a:latin typeface="Palatino-Italic"/>
                  </a:rPr>
                  <a:t>Nt</a:t>
                </a:r>
                <a:r>
                  <a:rPr lang="en-US" altLang="zh-TW" sz="1800" b="0" i="1" u="none" strike="noStrike" baseline="0" dirty="0">
                    <a:latin typeface="Palatino-Italic"/>
                  </a:rPr>
                  <a:t> </a:t>
                </a:r>
                <a:r>
                  <a:rPr lang="en-US" altLang="zh-TW" sz="1800" b="0" i="1" u="none" strike="noStrike" baseline="0" dirty="0">
                    <a:latin typeface="RMTMI"/>
                  </a:rPr>
                  <a:t>&gt; </a:t>
                </a:r>
                <a:r>
                  <a:rPr lang="en-US" altLang="zh-TW" sz="1800" b="0" i="0" u="none" strike="noStrike" baseline="0" dirty="0">
                    <a:latin typeface="Palatino-Roman"/>
                  </a:rPr>
                  <a:t>0) </a:t>
                </a:r>
                <a:r>
                  <a:rPr lang="en-US" altLang="zh-TW" sz="1800" b="0" i="0" u="none" strike="noStrike" baseline="0" dirty="0">
                    <a:latin typeface="MTSY"/>
                  </a:rPr>
                  <a:t>= </a:t>
                </a:r>
                <a:r>
                  <a:rPr lang="en-US" altLang="zh-TW" sz="1800" b="0" i="0" u="none" strike="noStrike" baseline="0" dirty="0">
                    <a:latin typeface="Palatino-Roman"/>
                  </a:rPr>
                  <a:t>1 </a:t>
                </a:r>
                <a:r>
                  <a:rPr lang="en-US" altLang="zh-TW" sz="1800" b="0" i="0" u="none" strike="noStrike" baseline="0" dirty="0">
                    <a:latin typeface="MTSY"/>
                  </a:rPr>
                  <a:t>−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1800" b="0" i="1" u="none" strike="noStrike" baseline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1800" b="0" i="1" u="none" strike="noStrike" baseline="0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TW" sz="1800" b="0" i="1" u="none" strike="noStrike" baseline="0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sz="1800" b="0" i="1" u="none" strike="noStrike" baseline="0" smtClean="0">
                            <a:latin typeface="Cambria Math" panose="02040503050406030204" pitchFamily="18" charset="0"/>
                          </a:rPr>
                          <m:t>𝜆</m:t>
                        </m:r>
                        <m:r>
                          <a:rPr lang="en-US" altLang="zh-TW" sz="1800" b="0" i="1" u="none" strike="noStrike" baseline="0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r>
                  <a:rPr lang="en-US" altLang="zh-TW" sz="1800" b="0" i="1" u="none" strike="noStrike" baseline="0" dirty="0">
                    <a:latin typeface="Palatino-Italic"/>
                  </a:rPr>
                  <a:t> </a:t>
                </a:r>
                <a:r>
                  <a:rPr lang="en-US" altLang="zh-TW" sz="1800" b="0" i="0" u="none" strike="noStrike" baseline="0" dirty="0">
                    <a:latin typeface="Palatino-Roman"/>
                  </a:rPr>
                  <a:t>and </a:t>
                </a:r>
                <a:r>
                  <a:rPr lang="en-US" altLang="zh-TW" sz="1800" b="0" i="1" u="none" strike="noStrike" baseline="0" dirty="0">
                    <a:latin typeface="Palatino-Italic"/>
                  </a:rPr>
                  <a:t>f</a:t>
                </a:r>
                <a:r>
                  <a:rPr lang="el-GR" altLang="zh-TW" sz="1800" b="0" i="1" u="none" strike="noStrike" baseline="0" dirty="0">
                    <a:latin typeface="RMTMI"/>
                  </a:rPr>
                  <a:t>τ </a:t>
                </a:r>
                <a:r>
                  <a:rPr lang="el-GR" altLang="zh-TW" sz="1800" b="0" i="0" u="none" strike="noStrike" baseline="0" dirty="0">
                    <a:latin typeface="Palatino-Roman"/>
                  </a:rPr>
                  <a:t>(</a:t>
                </a:r>
                <a:r>
                  <a:rPr lang="en-US" altLang="zh-TW" sz="1800" b="0" i="1" u="none" strike="noStrike" baseline="0" dirty="0">
                    <a:latin typeface="Palatino-Italic"/>
                  </a:rPr>
                  <a:t>t</a:t>
                </a:r>
                <a:r>
                  <a:rPr lang="en-US" altLang="zh-TW" sz="1800" b="0" i="0" u="none" strike="noStrike" baseline="0" dirty="0">
                    <a:latin typeface="Palatino-Roman"/>
                  </a:rPr>
                  <a:t>) </a:t>
                </a:r>
                <a:r>
                  <a:rPr lang="en-US" altLang="zh-TW" sz="1800" b="0" i="0" u="none" strike="noStrike" baseline="0" dirty="0">
                    <a:latin typeface="MTSY"/>
                  </a:rPr>
                  <a:t>= </a:t>
                </a:r>
                <a:r>
                  <a:rPr lang="el-GR" altLang="zh-TW" sz="1800" b="0" i="1" u="none" strike="noStrike" baseline="0" dirty="0">
                    <a:latin typeface="RMTMI"/>
                  </a:rPr>
                  <a:t>λ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l-GR" altLang="zh-TW" sz="1800" b="0" i="1" u="none" strike="noStrike" baseline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1800" b="0" i="1" u="none" strike="noStrike" baseline="0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TW" sz="1800" b="0" i="1" u="none" strike="noStrike" baseline="0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l-GR" altLang="zh-TW" sz="1800" b="0" i="1" u="none" strike="noStrike" baseline="0" smtClean="0">
                            <a:latin typeface="Cambria Math" panose="02040503050406030204" pitchFamily="18" charset="0"/>
                          </a:rPr>
                          <m:t>𝜆</m:t>
                        </m:r>
                        <m:r>
                          <a:rPr lang="el-GR" altLang="zh-TW" sz="1800" b="0" i="1" u="none" strike="noStrike" baseline="0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r>
                  <a:rPr lang="en-US" altLang="zh-TW" sz="1800" b="0" i="0" u="none" strike="noStrike" baseline="0" dirty="0">
                    <a:latin typeface="Palatino-Roman"/>
                  </a:rPr>
                  <a:t>.</a:t>
                </a:r>
                <a:endParaRPr lang="zh-TW" altLang="en-US" dirty="0"/>
              </a:p>
            </p:txBody>
          </p:sp>
        </mc:Choice>
        <mc:Fallback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E06FEB6D-BEFC-74B8-82F3-7AD19DA4063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286871"/>
                <a:ext cx="11183471" cy="5890092"/>
              </a:xfrm>
              <a:blipFill>
                <a:blip r:embed="rId2"/>
                <a:stretch>
                  <a:fillRect l="-327" t="-93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圖片 4">
            <a:extLst>
              <a:ext uri="{FF2B5EF4-FFF2-40B4-BE49-F238E27FC236}">
                <a16:creationId xmlns:a16="http://schemas.microsoft.com/office/drawing/2014/main" id="{17455183-F743-871E-EC87-B6CD4EDFC8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4322" y="878541"/>
            <a:ext cx="4391025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0365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2DB0A55-C26A-07B5-4FBA-4A506004E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6871"/>
            <a:ext cx="10515600" cy="612028"/>
          </a:xfrm>
        </p:spPr>
        <p:txBody>
          <a:bodyPr>
            <a:normAutofit/>
          </a:bodyPr>
          <a:lstStyle/>
          <a:p>
            <a:r>
              <a:rPr lang="en-US" altLang="zh-TW" sz="2800" b="0" i="0" u="none" strike="noStrike" baseline="0" dirty="0">
                <a:latin typeface="Futura-Book"/>
              </a:rPr>
              <a:t>Calibration in the reinsurance </a:t>
            </a:r>
            <a:r>
              <a:rPr lang="en-US" altLang="zh-TW" sz="2800" dirty="0">
                <a:latin typeface="Futura-Book"/>
              </a:rPr>
              <a:t>m</a:t>
            </a:r>
            <a:r>
              <a:rPr lang="en-US" altLang="zh-TW" sz="2800" b="0" i="0" u="none" strike="noStrike" baseline="0" dirty="0">
                <a:latin typeface="Futura-Book"/>
              </a:rPr>
              <a:t>arket</a:t>
            </a:r>
            <a:endParaRPr lang="zh-TW" altLang="en-US" sz="28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66F70285-505C-5DE5-AF46-DFFAC97A960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887506"/>
                <a:ext cx="10515600" cy="5683623"/>
              </a:xfrm>
            </p:spPr>
            <p:txBody>
              <a:bodyPr>
                <a:normAutofit/>
              </a:bodyPr>
              <a:lstStyle/>
              <a:p>
                <a:pPr algn="l"/>
                <a:r>
                  <a:rPr lang="en-US" altLang="zh-TW" sz="1800" b="0" i="0" u="none" strike="noStrike" baseline="0" dirty="0">
                    <a:latin typeface="Palatino-Roman"/>
                  </a:rPr>
                  <a:t>Let </a:t>
                </a:r>
                <a:r>
                  <a:rPr lang="en-US" altLang="zh-TW" sz="1800" b="0" i="1" u="none" strike="noStrike" baseline="0" dirty="0">
                    <a:solidFill>
                      <a:srgbClr val="FF0000"/>
                    </a:solidFill>
                    <a:latin typeface="Palatino-Italic"/>
                  </a:rPr>
                  <a:t>J </a:t>
                </a:r>
                <a:r>
                  <a:rPr lang="en-US" altLang="zh-TW" sz="1800" b="0" i="0" u="none" strike="noStrike" baseline="0" dirty="0">
                    <a:solidFill>
                      <a:srgbClr val="FF0000"/>
                    </a:solidFill>
                    <a:latin typeface="MTSY"/>
                  </a:rPr>
                  <a:t>= </a:t>
                </a:r>
                <a:r>
                  <a:rPr lang="en-US" altLang="zh-TW" sz="18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450 </a:t>
                </a:r>
                <a:r>
                  <a:rPr lang="en-US" altLang="zh-TW" sz="1800" b="0" i="0" u="none" strike="noStrike" baseline="0" dirty="0">
                    <a:solidFill>
                      <a:srgbClr val="FF0000"/>
                    </a:solidFill>
                    <a:latin typeface="MTSY"/>
                  </a:rPr>
                  <a:t>· </a:t>
                </a:r>
                <a:r>
                  <a:rPr lang="en-US" altLang="zh-TW" sz="1800" b="1" i="0" u="none" strike="noStrike" baseline="0" dirty="0">
                    <a:solidFill>
                      <a:srgbClr val="FF0000"/>
                    </a:solidFill>
                    <a:latin typeface="Palatino-Bold"/>
                  </a:rPr>
                  <a:t>1</a:t>
                </a:r>
                <a:r>
                  <a:rPr lang="en-US" altLang="zh-TW" sz="18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(</a:t>
                </a:r>
                <a:r>
                  <a:rPr lang="en-US" altLang="zh-TW" sz="1800" b="0" i="1" u="none" strike="noStrike" baseline="0" dirty="0">
                    <a:solidFill>
                      <a:srgbClr val="FF0000"/>
                    </a:solidFill>
                    <a:latin typeface="RMTMI"/>
                  </a:rPr>
                  <a:t>τ &lt; </a:t>
                </a:r>
                <a:r>
                  <a:rPr lang="en-US" altLang="zh-TW" sz="18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3) be a random variable </a:t>
                </a:r>
                <a:r>
                  <a:rPr lang="en-US" altLang="zh-TW" sz="1800" b="0" i="0" u="none" strike="noStrike" baseline="0" dirty="0">
                    <a:latin typeface="Palatino-Roman"/>
                  </a:rPr>
                  <a:t>with density function </a:t>
                </a:r>
                <a:r>
                  <a:rPr lang="en-US" altLang="zh-TW" sz="1800" b="0" i="1" u="none" strike="noStrike" baseline="0" dirty="0" err="1">
                    <a:latin typeface="Palatino-Italic"/>
                  </a:rPr>
                  <a:t>f</a:t>
                </a:r>
                <a:r>
                  <a:rPr lang="en-US" altLang="zh-TW" sz="1800" b="0" i="1" u="none" strike="noStrike" baseline="0" dirty="0" err="1">
                    <a:latin typeface="RMTMI"/>
                  </a:rPr>
                  <a:t>τ</a:t>
                </a:r>
                <a:r>
                  <a:rPr lang="en-US" altLang="zh-TW" sz="1800" b="0" i="1" u="none" strike="noStrike" baseline="0" dirty="0">
                    <a:latin typeface="RMTMI"/>
                  </a:rPr>
                  <a:t> </a:t>
                </a:r>
                <a:r>
                  <a:rPr lang="en-US" altLang="zh-TW" sz="1800" b="0" i="0" u="none" strike="noStrike" baseline="0" dirty="0">
                    <a:latin typeface="Palatino-Roman"/>
                  </a:rPr>
                  <a:t>(</a:t>
                </a:r>
                <a:r>
                  <a:rPr lang="en-US" altLang="zh-TW" sz="1800" b="0" i="1" u="none" strike="noStrike" baseline="0" dirty="0">
                    <a:latin typeface="Palatino-Italic"/>
                  </a:rPr>
                  <a:t>t</a:t>
                </a:r>
                <a:r>
                  <a:rPr lang="en-US" altLang="zh-TW" sz="1800" b="0" i="0" u="none" strike="noStrike" baseline="0" dirty="0">
                    <a:latin typeface="Palatino-Roman"/>
                  </a:rPr>
                  <a:t>) denoting the </a:t>
                </a:r>
                <a:r>
                  <a:rPr lang="en-US" altLang="zh-TW" sz="18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covered insured amount to the government </a:t>
                </a:r>
                <a:r>
                  <a:rPr lang="en-US" altLang="zh-TW" sz="1800" b="0" i="0" u="none" strike="noStrike" baseline="0" dirty="0">
                    <a:latin typeface="Palatino-Roman"/>
                  </a:rPr>
                  <a:t>in case of an event occurrence over a 3-year period </a:t>
                </a:r>
                <a:r>
                  <a:rPr lang="en-US" altLang="zh-TW" sz="1800" b="0" i="1" u="none" strike="noStrike" baseline="0" dirty="0">
                    <a:latin typeface="Palatino-Italic"/>
                  </a:rPr>
                  <a:t>T </a:t>
                </a:r>
                <a:r>
                  <a:rPr lang="en-US" altLang="zh-TW" sz="1800" b="0" i="0" u="none" strike="noStrike" baseline="0" dirty="0">
                    <a:latin typeface="MTSY"/>
                  </a:rPr>
                  <a:t>= </a:t>
                </a:r>
                <a:r>
                  <a:rPr lang="en-US" altLang="zh-TW" sz="1800" b="0" i="0" u="none" strike="noStrike" baseline="0" dirty="0">
                    <a:latin typeface="Palatino-Roman"/>
                  </a:rPr>
                  <a:t>3.</a:t>
                </a:r>
              </a:p>
              <a:p>
                <a:pPr algn="l"/>
                <a:endParaRPr lang="en-US" altLang="zh-TW" sz="1800" dirty="0">
                  <a:latin typeface="Palatino-Roman"/>
                </a:endParaRPr>
              </a:p>
              <a:p>
                <a:pPr algn="l"/>
                <a:r>
                  <a:rPr lang="en-US" altLang="zh-TW" sz="1800" b="0" i="0" u="none" strike="noStrike" baseline="0" dirty="0">
                    <a:latin typeface="Palatino-Roman"/>
                  </a:rPr>
                  <a:t>Let </a:t>
                </a:r>
                <a:r>
                  <a:rPr lang="en-US" altLang="zh-TW" sz="1800" b="0" i="1" u="none" strike="noStrike" baseline="0" dirty="0">
                    <a:solidFill>
                      <a:srgbClr val="FF0000"/>
                    </a:solidFill>
                    <a:latin typeface="Palatino-Italic"/>
                  </a:rPr>
                  <a:t>H </a:t>
                </a:r>
                <a:r>
                  <a:rPr lang="en-US" altLang="zh-TW" sz="18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be the total premium paid equal to 26 million</a:t>
                </a:r>
                <a:r>
                  <a:rPr lang="en-US" altLang="zh-TW" sz="1800" b="0" i="0" u="none" strike="noStrike" baseline="0" dirty="0">
                    <a:latin typeface="Palatino-Roman"/>
                  </a:rPr>
                  <a:t>. Suppose a </a:t>
                </a:r>
                <a:r>
                  <a:rPr lang="en-US" altLang="zh-TW" sz="18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flat term structure </a:t>
                </a:r>
                <a:r>
                  <a:rPr lang="en-US" altLang="zh-TW" sz="1800" b="0" i="0" u="none" strike="noStrike" baseline="0" dirty="0">
                    <a:latin typeface="Palatino-Roman"/>
                  </a:rPr>
                  <a:t>of </a:t>
                </a:r>
                <a:r>
                  <a:rPr lang="en-US" altLang="zh-TW" sz="18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continuously compounded discount interest rates </a:t>
                </a:r>
                <a:r>
                  <a:rPr lang="en-US" altLang="zh-TW" sz="1800" b="0" i="0" u="none" strike="noStrike" baseline="0" dirty="0">
                    <a:latin typeface="Palatino-Roman"/>
                  </a:rPr>
                  <a:t>and an </a:t>
                </a:r>
                <a:r>
                  <a:rPr lang="en-US" altLang="zh-TW" sz="18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HPP with intensity rate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1800" b="0" i="1" u="none" strike="noStrike" baseline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1800" b="0" i="1" u="none" strike="noStrike" baseline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n-US" altLang="zh-TW" sz="1800" b="0" i="1" u="none" strike="noStrike" baseline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TW" sz="1800" b="0" i="0" u="none" strike="noStrike" baseline="0" dirty="0">
                    <a:latin typeface="Palatino-Roman"/>
                  </a:rPr>
                  <a:t> describing the arrival process of earthquakes that trigger the bond.</a:t>
                </a:r>
              </a:p>
              <a:p>
                <a:pPr algn="l"/>
                <a:endParaRPr lang="en-US" altLang="zh-TW" sz="1800" dirty="0">
                  <a:latin typeface="Palatino-Roman"/>
                </a:endParaRPr>
              </a:p>
              <a:p>
                <a:pPr algn="l"/>
                <a:r>
                  <a:rPr lang="en-US" altLang="zh-TW" sz="1800" b="0" i="0" u="none" strike="noStrike" baseline="0" dirty="0">
                    <a:latin typeface="Palatino-Roman"/>
                  </a:rPr>
                  <a:t>Under the </a:t>
                </a:r>
                <a:r>
                  <a:rPr lang="en-US" altLang="zh-TW" sz="18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risk-neutral pricing measure</a:t>
                </a:r>
                <a:r>
                  <a:rPr lang="en-US" altLang="zh-TW" sz="1800" b="0" i="0" u="none" strike="noStrike" baseline="0" dirty="0">
                    <a:latin typeface="Palatino-Roman"/>
                  </a:rPr>
                  <a:t>, a compounded discount </a:t>
                </a:r>
                <a:r>
                  <a:rPr lang="en-US" altLang="zh-TW" sz="1800" b="0" i="1" u="none" strike="noStrike" baseline="0" dirty="0">
                    <a:solidFill>
                      <a:srgbClr val="FF0000"/>
                    </a:solidFill>
                    <a:latin typeface="Palatino-Italic"/>
                  </a:rPr>
                  <a:t>actuarially fair insurance price</a:t>
                </a:r>
                <a:r>
                  <a:rPr lang="en-US" altLang="zh-TW" sz="1800" b="0" i="1" u="none" strike="noStrike" baseline="0" dirty="0">
                    <a:latin typeface="Palatino-Italic"/>
                  </a:rPr>
                  <a:t> </a:t>
                </a:r>
                <a:r>
                  <a:rPr lang="en-US" altLang="zh-TW" sz="1800" b="0" i="0" u="none" strike="noStrike" baseline="0" dirty="0">
                    <a:latin typeface="Palatino-Roman"/>
                  </a:rPr>
                  <a:t>at time </a:t>
                </a:r>
                <a:r>
                  <a:rPr lang="en-US" altLang="zh-TW" sz="1800" b="0" i="1" u="none" strike="noStrike" baseline="0" dirty="0">
                    <a:latin typeface="Palatino-Italic"/>
                  </a:rPr>
                  <a:t>t </a:t>
                </a:r>
                <a:r>
                  <a:rPr lang="en-US" altLang="zh-TW" sz="1800" b="0" i="0" u="none" strike="noStrike" baseline="0" dirty="0">
                    <a:latin typeface="MTSY"/>
                  </a:rPr>
                  <a:t>= </a:t>
                </a:r>
                <a:r>
                  <a:rPr lang="en-US" altLang="zh-TW" sz="1800" b="0" i="0" u="none" strike="noStrike" baseline="0" dirty="0">
                    <a:latin typeface="Palatino-Roman"/>
                  </a:rPr>
                  <a:t>0 is defined as:</a:t>
                </a:r>
              </a:p>
              <a:p>
                <a:pPr algn="l"/>
                <a:endParaRPr lang="en-US" altLang="zh-TW" sz="1800" dirty="0">
                  <a:latin typeface="Palatino-Roman"/>
                </a:endParaRPr>
              </a:p>
              <a:p>
                <a:pPr algn="l"/>
                <a:endParaRPr lang="en-US" altLang="zh-TW" sz="1800" dirty="0">
                  <a:latin typeface="Palatino-Roman"/>
                </a:endParaRPr>
              </a:p>
              <a:p>
                <a:pPr algn="l"/>
                <a:endParaRPr lang="en-US" altLang="zh-TW" sz="1800" dirty="0">
                  <a:latin typeface="Palatino-Roman"/>
                </a:endParaRPr>
              </a:p>
              <a:p>
                <a:pPr algn="l"/>
                <a:endParaRPr lang="en-US" altLang="zh-TW" sz="1800" dirty="0">
                  <a:latin typeface="Palatino-Roman"/>
                </a:endParaRPr>
              </a:p>
              <a:p>
                <a:pPr algn="l"/>
                <a:endParaRPr lang="en-US" altLang="zh-TW" sz="1800" dirty="0">
                  <a:latin typeface="Palatino-Roman"/>
                </a:endParaRPr>
              </a:p>
              <a:p>
                <a:pPr algn="l"/>
                <a:r>
                  <a:rPr lang="en-US" altLang="zh-TW" sz="1800" dirty="0">
                    <a:latin typeface="Palatino-Roman"/>
                  </a:rPr>
                  <a:t>T</a:t>
                </a:r>
                <a:r>
                  <a:rPr lang="en-US" altLang="zh-TW" sz="1800" b="0" i="0" u="none" strike="noStrike" baseline="0" dirty="0">
                    <a:latin typeface="Palatino-Roman"/>
                  </a:rPr>
                  <a:t>hat is, the </a:t>
                </a:r>
                <a:r>
                  <a:rPr lang="en-US" altLang="zh-TW" sz="18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insurance premium is equal to the expected discounted value of losses caused from earthquakes.</a:t>
                </a:r>
                <a:endParaRPr lang="zh-TW" altLang="en-US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66F70285-505C-5DE5-AF46-DFFAC97A960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887506"/>
                <a:ext cx="10515600" cy="5683623"/>
              </a:xfrm>
              <a:blipFill>
                <a:blip r:embed="rId2"/>
                <a:stretch>
                  <a:fillRect l="-406" t="-107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圖片 4">
            <a:extLst>
              <a:ext uri="{FF2B5EF4-FFF2-40B4-BE49-F238E27FC236}">
                <a16:creationId xmlns:a16="http://schemas.microsoft.com/office/drawing/2014/main" id="{430B9300-C9F6-B775-68FB-FD3051F099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1923" y="3839975"/>
            <a:ext cx="6219825" cy="141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3798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7F12F4A2-421C-CC9E-BAE5-B486EBAE237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199" y="268941"/>
                <a:ext cx="11201401" cy="5908022"/>
              </a:xfrm>
            </p:spPr>
            <p:txBody>
              <a:bodyPr/>
              <a:lstStyle/>
              <a:p>
                <a:pPr algn="l"/>
                <a:r>
                  <a:rPr lang="en-US" altLang="zh-TW" sz="1800" b="0" i="0" u="none" strike="noStrike" baseline="0" dirty="0">
                    <a:latin typeface="Palatino-Roman"/>
                  </a:rPr>
                  <a:t>Substituing the values of </a:t>
                </a:r>
                <a:r>
                  <a:rPr lang="en-US" altLang="zh-TW" sz="1800" b="0" i="1" u="none" strike="noStrike" baseline="0" dirty="0">
                    <a:latin typeface="Palatino-Italic"/>
                  </a:rPr>
                  <a:t>H </a:t>
                </a:r>
                <a:r>
                  <a:rPr lang="en-US" altLang="zh-TW" sz="1800" b="0" i="0" u="none" strike="noStrike" baseline="0" dirty="0">
                    <a:latin typeface="Palatino-Roman"/>
                  </a:rPr>
                  <a:t>and </a:t>
                </a:r>
                <a:r>
                  <a:rPr lang="en-US" altLang="zh-TW" sz="18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assuming an annual continuously compounded discount interest rate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1800" b="0" i="1" u="none" strike="noStrike" baseline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1800" b="0" i="1" u="none" strike="noStrike" baseline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zh-TW" sz="1800" b="0" i="1" u="none" strike="noStrike" baseline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sz="1800" b="0" i="1" u="none" strike="noStrike" baseline="0" dirty="0">
                    <a:solidFill>
                      <a:srgbClr val="FF0000"/>
                    </a:solidFill>
                    <a:latin typeface="Palatino-Italic"/>
                  </a:rPr>
                  <a:t> </a:t>
                </a:r>
                <a:r>
                  <a:rPr lang="en-US" altLang="zh-TW" sz="1800" b="0" i="0" u="none" strike="noStrike" baseline="0" dirty="0">
                    <a:solidFill>
                      <a:srgbClr val="FF0000"/>
                    </a:solidFill>
                    <a:latin typeface="MTSY"/>
                  </a:rPr>
                  <a:t>= </a:t>
                </a:r>
                <a:r>
                  <a:rPr lang="en-US" altLang="zh-TW" sz="18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log(1</a:t>
                </a:r>
                <a:r>
                  <a:rPr lang="en-US" altLang="zh-TW" sz="1800" b="0" i="1" u="none" strike="noStrike" baseline="0" dirty="0">
                    <a:solidFill>
                      <a:srgbClr val="FF0000"/>
                    </a:solidFill>
                    <a:latin typeface="RMTMI"/>
                  </a:rPr>
                  <a:t>.</a:t>
                </a:r>
                <a:r>
                  <a:rPr lang="en-US" altLang="zh-TW" sz="18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0541) constant </a:t>
                </a:r>
                <a:r>
                  <a:rPr lang="en-US" altLang="zh-TW" sz="1800" b="0" i="0" u="none" strike="noStrike" baseline="0" dirty="0">
                    <a:latin typeface="Palatino-Roman"/>
                  </a:rPr>
                  <a:t>and </a:t>
                </a:r>
                <a:r>
                  <a:rPr lang="en-US" altLang="zh-TW" sz="18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equal to the LIBOR</a:t>
                </a:r>
                <a:r>
                  <a:rPr lang="en-US" altLang="zh-TW" sz="1800" b="0" i="0" u="none" strike="noStrike" baseline="0" dirty="0">
                    <a:latin typeface="Palatino-Roman"/>
                  </a:rPr>
                  <a:t> in May 2006, we get:</a:t>
                </a:r>
              </a:p>
              <a:p>
                <a:pPr algn="l"/>
                <a:endParaRPr lang="en-US" altLang="zh-TW" sz="1800" dirty="0">
                  <a:latin typeface="Palatino-Roman"/>
                </a:endParaRPr>
              </a:p>
              <a:p>
                <a:pPr algn="l"/>
                <a:endParaRPr lang="en-US" altLang="zh-TW" sz="1800" dirty="0">
                  <a:latin typeface="Palatino-Roman"/>
                </a:endParaRPr>
              </a:p>
              <a:p>
                <a:pPr algn="l"/>
                <a:endParaRPr lang="en-US" altLang="zh-TW" sz="1800" dirty="0">
                  <a:latin typeface="Palatino-Roman"/>
                </a:endParaRPr>
              </a:p>
              <a:p>
                <a:pPr algn="l"/>
                <a:endParaRPr lang="en-US" altLang="zh-TW" sz="1800" dirty="0">
                  <a:latin typeface="Palatino-Roman"/>
                </a:endParaRPr>
              </a:p>
              <a:p>
                <a:pPr algn="l"/>
                <a:r>
                  <a:rPr lang="en-US" altLang="zh-TW" sz="1800" b="0" i="0" u="none" strike="noStrike" baseline="0" dirty="0">
                    <a:latin typeface="Palatino-Roman"/>
                  </a:rPr>
                  <a:t>where 1 </a:t>
                </a:r>
                <a:r>
                  <a:rPr lang="en-US" altLang="zh-TW" sz="1800" b="0" i="0" u="none" strike="noStrike" baseline="0" dirty="0">
                    <a:latin typeface="MTSY"/>
                  </a:rPr>
                  <a:t>−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1800" b="0" i="1" u="none" strike="noStrike" baseline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1800" b="0" i="1" u="none" strike="noStrike" baseline="0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TW" sz="1800" b="0" i="1" u="none" strike="noStrike" baseline="0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TW" sz="1800" b="0" i="1" u="none" strike="noStrike" baseline="0" smtClean="0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1800" b="0" i="1" u="none" strike="noStrike" baseline="0" smtClean="0">
                                <a:latin typeface="Cambria Math" panose="02040503050406030204" pitchFamily="18" charset="0"/>
                              </a:rPr>
                              <m:t>𝜆</m:t>
                            </m:r>
                          </m:e>
                          <m:sub>
                            <m:r>
                              <a:rPr lang="en-US" altLang="zh-TW" sz="1800" b="0" i="1" u="none" strike="noStrike" baseline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TW" sz="1800" b="0" i="1" u="none" strike="noStrike" baseline="0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r>
                  <a:rPr lang="en-US" altLang="zh-TW" sz="1800" b="0" i="1" u="none" strike="noStrike" baseline="0" dirty="0">
                    <a:latin typeface="Palatino-Italic"/>
                  </a:rPr>
                  <a:t> </a:t>
                </a:r>
                <a:r>
                  <a:rPr lang="en-US" altLang="zh-TW" sz="1800" b="0" i="0" u="none" strike="noStrike" baseline="0" dirty="0">
                    <a:latin typeface="Palatino-Roman"/>
                  </a:rPr>
                  <a:t>is </a:t>
                </a:r>
                <a:r>
                  <a:rPr lang="en-US" altLang="zh-TW" sz="18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the event occurrence probability</a:t>
                </a:r>
                <a:r>
                  <a:rPr lang="en-US" altLang="zh-TW" sz="1800" b="0" i="0" u="none" strike="noStrike" baseline="0" dirty="0">
                    <a:latin typeface="Palatino-Roman"/>
                  </a:rPr>
                  <a:t>. The intensity rate of events from the reinsurance market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1800" b="0" i="1" u="none" strike="noStrike" baseline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1800" b="0" i="1" u="none" strike="noStrike" baseline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n-US" altLang="zh-TW" sz="1800" b="0" i="1" u="none" strike="noStrike" baseline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TW" sz="18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is equal to 0.0214</a:t>
                </a:r>
                <a:r>
                  <a:rPr lang="en-US" altLang="zh-TW" sz="1800" b="0" i="0" u="none" strike="noStrike" baseline="0" dirty="0">
                    <a:latin typeface="Palatino-Roman"/>
                  </a:rPr>
                  <a:t>, meaning that the premium paid by the government to the insurance company considers a </a:t>
                </a:r>
                <a:r>
                  <a:rPr lang="en-US" altLang="zh-TW" sz="18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probability of event occurrence over 3 years equal to 0.0624 </a:t>
                </a:r>
                <a:r>
                  <a:rPr lang="en-US" altLang="zh-TW" sz="1800" b="0" i="0" u="none" strike="noStrike" baseline="0" dirty="0">
                    <a:latin typeface="Palatino-Roman"/>
                  </a:rPr>
                  <a:t>or the insurer expects 2.15 events in 100 years.</a:t>
                </a:r>
                <a:endParaRPr lang="zh-TW" altLang="en-US" dirty="0"/>
              </a:p>
            </p:txBody>
          </p:sp>
        </mc:Choice>
        <mc:Fallback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7F12F4A2-421C-CC9E-BAE5-B486EBAE237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268941"/>
                <a:ext cx="11201401" cy="5908022"/>
              </a:xfrm>
              <a:blipFill>
                <a:blip r:embed="rId2"/>
                <a:stretch>
                  <a:fillRect l="-326" t="-929" r="-27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圖片 4">
            <a:extLst>
              <a:ext uri="{FF2B5EF4-FFF2-40B4-BE49-F238E27FC236}">
                <a16:creationId xmlns:a16="http://schemas.microsoft.com/office/drawing/2014/main" id="{B21FCF3E-CD55-2CB4-9CF1-564085393A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1559" y="1074924"/>
            <a:ext cx="4495800" cy="94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2215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4F17C1C-F804-307A-5AFD-996F2A0145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29957"/>
          </a:xfrm>
        </p:spPr>
        <p:txBody>
          <a:bodyPr>
            <a:normAutofit/>
          </a:bodyPr>
          <a:lstStyle/>
          <a:p>
            <a:r>
              <a:rPr lang="en-US" altLang="zh-TW" sz="2800" b="0" i="0" u="none" strike="noStrike" baseline="0" dirty="0">
                <a:latin typeface="Futura-Book"/>
              </a:rPr>
              <a:t>Calibration in the capital </a:t>
            </a:r>
            <a:r>
              <a:rPr lang="en-US" altLang="zh-TW" sz="2800" dirty="0">
                <a:latin typeface="Futura-Book"/>
              </a:rPr>
              <a:t>ma</a:t>
            </a:r>
            <a:r>
              <a:rPr lang="en-US" altLang="zh-TW" sz="2800" b="0" i="0" u="none" strike="noStrike" baseline="0" dirty="0">
                <a:latin typeface="Futura-Book"/>
              </a:rPr>
              <a:t>rket</a:t>
            </a:r>
            <a:endParaRPr lang="zh-TW" altLang="en-US" sz="28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6FD404B5-0A9F-08C1-406C-78AE685DC88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199" y="995082"/>
                <a:ext cx="11084859" cy="5181881"/>
              </a:xfrm>
            </p:spPr>
            <p:txBody>
              <a:bodyPr/>
              <a:lstStyle/>
              <a:p>
                <a:pPr algn="l"/>
                <a:r>
                  <a:rPr lang="en-US" altLang="zh-TW" sz="1800" b="0" i="0" u="none" strike="noStrike" baseline="0" dirty="0">
                    <a:latin typeface="Palatino-Roman"/>
                  </a:rPr>
                  <a:t>For computing the intensity rate of events in </a:t>
                </a:r>
                <a:r>
                  <a:rPr lang="en-US" altLang="zh-TW" sz="18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the capital market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1800" b="0" i="1" u="none" strike="noStrike" baseline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1800" b="0" i="1" u="none" strike="noStrike" baseline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n-US" altLang="zh-TW" sz="1800" b="0" i="1" u="none" strike="noStrike" baseline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TW" sz="18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, we consider a coupon CAT paying bond with principal </a:t>
                </a:r>
                <a:r>
                  <a:rPr lang="en-US" altLang="zh-TW" sz="1800" b="0" i="1" u="none" strike="noStrike" baseline="0" dirty="0">
                    <a:solidFill>
                      <a:srgbClr val="FF0000"/>
                    </a:solidFill>
                    <a:latin typeface="Palatino-Italic"/>
                  </a:rPr>
                  <a:t>P </a:t>
                </a:r>
                <a:r>
                  <a:rPr lang="en-US" altLang="zh-TW" sz="1800" b="0" i="0" u="none" strike="noStrike" baseline="0" dirty="0">
                    <a:solidFill>
                      <a:srgbClr val="FF0000"/>
                    </a:solidFill>
                    <a:latin typeface="MTSY"/>
                  </a:rPr>
                  <a:t>= </a:t>
                </a:r>
                <a:r>
                  <a:rPr lang="en-US" altLang="zh-TW" sz="18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160 </a:t>
                </a:r>
                <a:r>
                  <a:rPr lang="en-US" altLang="zh-TW" sz="1800" b="0" i="0" u="none" strike="noStrike" baseline="0" dirty="0">
                    <a:latin typeface="Palatino-Roman"/>
                  </a:rPr>
                  <a:t>million at time to maturity </a:t>
                </a:r>
                <a:r>
                  <a:rPr lang="en-US" altLang="zh-TW" sz="1800" b="0" i="1" u="none" strike="noStrike" baseline="0" dirty="0">
                    <a:latin typeface="Palatino-Italic"/>
                  </a:rPr>
                  <a:t>T </a:t>
                </a:r>
                <a:r>
                  <a:rPr lang="en-US" altLang="zh-TW" sz="1800" b="0" i="0" u="none" strike="noStrike" baseline="0" dirty="0">
                    <a:latin typeface="MTSY"/>
                  </a:rPr>
                  <a:t>=</a:t>
                </a:r>
                <a:r>
                  <a:rPr lang="en-US" altLang="zh-TW" sz="1800" b="0" i="0" u="none" strike="noStrike" baseline="0" dirty="0">
                    <a:latin typeface="Palatino-Roman"/>
                  </a:rPr>
                  <a:t>3 years.</a:t>
                </a:r>
              </a:p>
              <a:p>
                <a:pPr algn="l"/>
                <a:endParaRPr lang="en-US" altLang="zh-TW" sz="1800" dirty="0">
                  <a:latin typeface="Palatino-Roman"/>
                </a:endParaRPr>
              </a:p>
              <a:p>
                <a:pPr algn="l"/>
                <a:r>
                  <a:rPr lang="en-US" altLang="zh-TW" sz="1800" b="0" i="0" u="none" strike="noStrike" baseline="0" dirty="0">
                    <a:latin typeface="Palatino-Roman"/>
                  </a:rPr>
                  <a:t>The </a:t>
                </a:r>
                <a:r>
                  <a:rPr lang="en-US" altLang="zh-TW" sz="18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larger tranche </a:t>
                </a:r>
                <a:r>
                  <a:rPr lang="en-US" altLang="zh-TW" sz="1800" b="0" i="0" u="none" strike="noStrike" baseline="0" dirty="0">
                    <a:latin typeface="Palatino-Roman"/>
                  </a:rPr>
                  <a:t>of the CAT bond (</a:t>
                </a:r>
                <a:r>
                  <a:rPr lang="en-US" altLang="zh-TW" sz="1800" b="0" i="1" u="none" strike="noStrike" baseline="0" dirty="0">
                    <a:latin typeface="Palatino-Italic"/>
                  </a:rPr>
                  <a:t>P</a:t>
                </a:r>
                <a:r>
                  <a:rPr lang="en-US" altLang="zh-TW" sz="1800" b="0" i="0" u="none" strike="noStrike" baseline="0" dirty="0">
                    <a:latin typeface="Palatino-Roman"/>
                  </a:rPr>
                  <a:t>2 </a:t>
                </a:r>
                <a:r>
                  <a:rPr lang="en-US" altLang="zh-TW" sz="1800" b="0" i="0" u="none" strike="noStrike" baseline="0" dirty="0">
                    <a:latin typeface="MTSY"/>
                  </a:rPr>
                  <a:t>= </a:t>
                </a:r>
                <a:r>
                  <a:rPr lang="en-US" altLang="zh-TW" sz="1800" b="0" i="0" u="none" strike="noStrike" baseline="0" dirty="0">
                    <a:latin typeface="Palatino-Roman"/>
                  </a:rPr>
                  <a:t>150 million class A) offers a </a:t>
                </a:r>
                <a:r>
                  <a:rPr lang="en-US" altLang="zh-TW" sz="18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spread </a:t>
                </a:r>
                <a:r>
                  <a:rPr lang="en-US" altLang="zh-TW" sz="1800" b="0" i="1" u="none" strike="noStrike" baseline="0" dirty="0">
                    <a:solidFill>
                      <a:srgbClr val="FF0000"/>
                    </a:solidFill>
                    <a:latin typeface="Palatino-Italic"/>
                  </a:rPr>
                  <a:t>z</a:t>
                </a:r>
                <a:r>
                  <a:rPr lang="en-US" altLang="zh-TW" sz="18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2 over LIBOR of 235 </a:t>
                </a:r>
                <a:r>
                  <a:rPr lang="en-US" altLang="zh-TW" sz="1800" b="0" i="0" u="none" strike="noStrike" baseline="0" dirty="0">
                    <a:latin typeface="Palatino-Roman"/>
                  </a:rPr>
                  <a:t>basis points covering Zone 2, whereas the </a:t>
                </a:r>
                <a:r>
                  <a:rPr lang="en-US" altLang="zh-TW" sz="18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smaller tranche </a:t>
                </a:r>
                <a:r>
                  <a:rPr lang="en-US" altLang="zh-TW" sz="1800" b="0" i="0" u="none" strike="noStrike" baseline="0" dirty="0">
                    <a:latin typeface="Palatino-Roman"/>
                  </a:rPr>
                  <a:t>(</a:t>
                </a:r>
                <a:r>
                  <a:rPr lang="en-US" altLang="zh-TW" sz="1800" b="0" i="1" u="none" strike="noStrike" baseline="0" dirty="0">
                    <a:latin typeface="Palatino-Italic"/>
                  </a:rPr>
                  <a:t>P</a:t>
                </a:r>
                <a:r>
                  <a:rPr lang="en-US" altLang="zh-TW" sz="1800" b="0" i="0" u="none" strike="noStrike" baseline="0" dirty="0">
                    <a:latin typeface="Palatino-Roman"/>
                  </a:rPr>
                  <a:t>1 </a:t>
                </a:r>
                <a:r>
                  <a:rPr lang="en-US" altLang="zh-TW" sz="1800" b="0" i="0" u="none" strike="noStrike" baseline="0" dirty="0">
                    <a:latin typeface="MTSY"/>
                  </a:rPr>
                  <a:t>= </a:t>
                </a:r>
                <a:r>
                  <a:rPr lang="en-US" altLang="zh-TW" sz="1800" b="0" i="0" u="none" strike="noStrike" baseline="0" dirty="0">
                    <a:latin typeface="Palatino-Roman"/>
                  </a:rPr>
                  <a:t>10 million class B notes) </a:t>
                </a:r>
                <a:r>
                  <a:rPr lang="en-US" altLang="zh-TW" sz="18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gives </a:t>
                </a:r>
                <a:r>
                  <a:rPr lang="en-US" altLang="zh-TW" sz="1800" b="0" i="1" u="none" strike="noStrike" baseline="0" dirty="0">
                    <a:solidFill>
                      <a:srgbClr val="FF0000"/>
                    </a:solidFill>
                    <a:latin typeface="Palatino-Italic"/>
                  </a:rPr>
                  <a:t>z</a:t>
                </a:r>
                <a:r>
                  <a:rPr lang="en-US" altLang="zh-TW" sz="18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1 of 230 basis points over LIBOR</a:t>
                </a:r>
                <a:r>
                  <a:rPr lang="en-US" altLang="zh-TW" sz="1800" b="0" i="0" u="none" strike="noStrike" baseline="0" dirty="0">
                    <a:latin typeface="Palatino-Roman"/>
                  </a:rPr>
                  <a:t> covering Zones 1 and 5.</a:t>
                </a:r>
              </a:p>
              <a:p>
                <a:pPr algn="l"/>
                <a:endParaRPr lang="en-US" altLang="zh-TW" sz="1800" dirty="0">
                  <a:latin typeface="Palatino-Roman"/>
                </a:endParaRPr>
              </a:p>
              <a:p>
                <a:pPr algn="l"/>
                <a:r>
                  <a:rPr lang="en-US" altLang="zh-TW" sz="1800" b="0" i="0" u="none" strike="noStrike" baseline="0" dirty="0">
                    <a:latin typeface="Palatino-Roman"/>
                  </a:rPr>
                  <a:t>We consider the </a:t>
                </a:r>
                <a:r>
                  <a:rPr lang="en-US" altLang="zh-TW" sz="18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annual discretely compounded discount interest rate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1800" b="0" i="1" u="none" strike="noStrike" baseline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1800" b="0" i="1" u="none" strike="noStrike" baseline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zh-TW" sz="1800" b="0" i="1" u="none" strike="noStrike" baseline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sz="1800" b="0" i="1" u="none" strike="noStrike" baseline="0" dirty="0">
                    <a:solidFill>
                      <a:srgbClr val="FF0000"/>
                    </a:solidFill>
                    <a:latin typeface="Palatino-Italic"/>
                  </a:rPr>
                  <a:t> </a:t>
                </a:r>
                <a:r>
                  <a:rPr lang="en-US" altLang="zh-TW" sz="1800" b="0" i="0" u="none" strike="noStrike" baseline="0" dirty="0">
                    <a:solidFill>
                      <a:srgbClr val="FF0000"/>
                    </a:solidFill>
                    <a:latin typeface="MTSY"/>
                  </a:rPr>
                  <a:t>=</a:t>
                </a:r>
                <a:r>
                  <a:rPr lang="en-US" altLang="zh-TW" sz="18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5</a:t>
                </a:r>
                <a:r>
                  <a:rPr lang="en-US" altLang="zh-TW" sz="1800" b="0" i="1" u="none" strike="noStrike" baseline="0" dirty="0">
                    <a:solidFill>
                      <a:srgbClr val="FF0000"/>
                    </a:solidFill>
                    <a:latin typeface="RMTMI"/>
                  </a:rPr>
                  <a:t>.</a:t>
                </a:r>
                <a:r>
                  <a:rPr lang="en-US" altLang="zh-TW" sz="18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4139 </a:t>
                </a:r>
                <a:r>
                  <a:rPr lang="en-US" altLang="zh-TW" sz="1800" b="0" i="0" u="none" strike="noStrike" baseline="0" dirty="0">
                    <a:latin typeface="Palatino-Roman"/>
                  </a:rPr>
                  <a:t>percent to be </a:t>
                </a:r>
                <a:r>
                  <a:rPr lang="en-US" altLang="zh-TW" sz="18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constant and equal to LIBOR in May 2006</a:t>
                </a:r>
                <a:r>
                  <a:rPr lang="en-US" altLang="zh-TW" sz="1800" b="0" i="0" u="none" strike="noStrike" baseline="0" dirty="0">
                    <a:latin typeface="Palatino-Roman"/>
                  </a:rPr>
                  <a:t>.</a:t>
                </a:r>
              </a:p>
              <a:p>
                <a:pPr algn="l"/>
                <a:endParaRPr lang="en-US" altLang="zh-TW" sz="1800" dirty="0">
                  <a:latin typeface="Palatino-Roman"/>
                </a:endParaRPr>
              </a:p>
              <a:p>
                <a:pPr algn="l"/>
                <a:r>
                  <a:rPr lang="en-US" altLang="zh-TW" sz="1800" b="0" i="0" u="none" strike="noStrike" baseline="0" dirty="0">
                    <a:latin typeface="Palatino-Roman"/>
                  </a:rPr>
                  <a:t>We assume fixed </a:t>
                </a:r>
                <a:r>
                  <a:rPr lang="en-US" altLang="zh-TW" sz="18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quarterly coupons payments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1800" b="0" i="1" u="none" strike="noStrike" baseline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1800" b="0" i="1" u="none" strike="noStrike" baseline="0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altLang="zh-TW" sz="1800" b="0" i="1" u="none" strike="noStrike" baseline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TW" sz="1800" b="0" i="0" u="none" strike="noStrike" baseline="0" dirty="0">
                    <a:latin typeface="Palatino-Roman"/>
                  </a:rPr>
                  <a:t> for Zone 2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1800" b="0" i="1" u="none" strike="noStrike" baseline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1800" b="0" i="1" u="none" strike="noStrike" baseline="0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altLang="zh-TW" sz="1800" b="0" i="1" u="none" strike="noStrike" baseline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TW" sz="1800" b="0" i="0" u="none" strike="noStrike" baseline="0" dirty="0">
                    <a:latin typeface="Palatino-Roman"/>
                  </a:rPr>
                  <a:t> for Zones 1 and 5 during the bond’s life in </a:t>
                </a:r>
                <a:r>
                  <a:rPr lang="en-US" altLang="zh-TW" sz="18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case of no even</a:t>
                </a:r>
                <a:r>
                  <a:rPr lang="en-US" altLang="zh-TW" sz="1800" b="0" i="0" u="none" strike="noStrike" baseline="0" dirty="0">
                    <a:latin typeface="Palatino-Roman"/>
                  </a:rPr>
                  <a:t>t equal to:</a:t>
                </a:r>
                <a:endParaRPr lang="zh-TW" altLang="en-US" dirty="0"/>
              </a:p>
            </p:txBody>
          </p:sp>
        </mc:Choice>
        <mc:Fallback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6FD404B5-0A9F-08C1-406C-78AE685DC88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995082"/>
                <a:ext cx="11084859" cy="5181881"/>
              </a:xfrm>
              <a:blipFill>
                <a:blip r:embed="rId2"/>
                <a:stretch>
                  <a:fillRect l="-330" t="-105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圖片 4">
            <a:extLst>
              <a:ext uri="{FF2B5EF4-FFF2-40B4-BE49-F238E27FC236}">
                <a16:creationId xmlns:a16="http://schemas.microsoft.com/office/drawing/2014/main" id="{F4875B11-83B7-9457-5ED5-165624407D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4800" y="5035169"/>
            <a:ext cx="5954525" cy="1365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6987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FCF88E2F-F780-BC46-48AB-0B46D06105C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233082"/>
                <a:ext cx="10515600" cy="5943881"/>
              </a:xfrm>
            </p:spPr>
            <p:txBody>
              <a:bodyPr/>
              <a:lstStyle/>
              <a:p>
                <a:pPr algn="l"/>
                <a:r>
                  <a:rPr lang="en-US" altLang="zh-TW" sz="1800" b="0" i="0" u="none" strike="noStrike" baseline="0" dirty="0">
                    <a:latin typeface="Palatino-Roman"/>
                  </a:rPr>
                  <a:t>Since the coupons of each insured area are </a:t>
                </a:r>
                <a:r>
                  <a:rPr lang="en-US" altLang="zh-TW" sz="18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independent</a:t>
                </a:r>
                <a:r>
                  <a:rPr lang="en-US" altLang="zh-TW" sz="1800" b="0" i="0" u="none" strike="noStrike" baseline="0" dirty="0">
                    <a:latin typeface="Palatino-Roman"/>
                  </a:rPr>
                  <a:t> of each other, the total value of coupon payments is </a:t>
                </a:r>
                <a:r>
                  <a:rPr lang="en-US" altLang="zh-TW" sz="1800" b="0" i="1" u="none" strike="noStrike" baseline="0" dirty="0">
                    <a:latin typeface="Palatino-Italic"/>
                  </a:rPr>
                  <a:t>C </a:t>
                </a:r>
                <a:r>
                  <a:rPr lang="en-US" altLang="zh-TW" sz="1800" b="0" i="0" u="none" strike="noStrike" baseline="0" dirty="0">
                    <a:latin typeface="MTSY"/>
                  </a:rPr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1800" b="0" i="1" u="none" strike="noStrike" baseline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1800" b="0" i="1" u="none" strike="noStrike" baseline="0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altLang="zh-TW" sz="1800" b="0" i="1" u="none" strike="noStrike" baseline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TW" sz="1800" b="0" i="1" u="none" strike="noStrike" baseline="0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sz="1800" b="0" i="1" u="none" strike="noStrike" baseline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1800" b="0" i="1" u="none" strike="noStrike" baseline="0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altLang="zh-TW" sz="1800" b="0" i="1" u="none" strike="noStrike" baseline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TW" sz="1800" b="0" i="0" u="none" strike="noStrike" baseline="0" dirty="0">
                    <a:latin typeface="Palatino-Roman"/>
                  </a:rPr>
                  <a:t> </a:t>
                </a:r>
                <a:r>
                  <a:rPr lang="en-US" altLang="zh-TW" sz="1800" b="0" i="0" u="none" strike="noStrike" baseline="0" dirty="0">
                    <a:latin typeface="MTSY"/>
                  </a:rPr>
                  <a:t>= </a:t>
                </a:r>
                <a:r>
                  <a:rPr lang="en-US" altLang="zh-TW" sz="1800" b="0" i="0" u="none" strike="noStrike" baseline="0" dirty="0">
                    <a:latin typeface="Palatino-Roman"/>
                  </a:rPr>
                  <a:t>3</a:t>
                </a:r>
                <a:r>
                  <a:rPr lang="en-US" altLang="zh-TW" sz="1800" b="0" i="1" u="none" strike="noStrike" baseline="0" dirty="0">
                    <a:latin typeface="RMTMI"/>
                  </a:rPr>
                  <a:t>.</a:t>
                </a:r>
                <a:r>
                  <a:rPr lang="en-US" altLang="zh-TW" sz="1800" b="0" i="0" u="none" strike="noStrike" baseline="0" dirty="0">
                    <a:latin typeface="Palatino-Roman"/>
                  </a:rPr>
                  <a:t>1043.</a:t>
                </a:r>
              </a:p>
              <a:p>
                <a:pPr algn="l"/>
                <a:endParaRPr lang="en-US" altLang="zh-TW" sz="1800" dirty="0">
                  <a:latin typeface="Palatino-Roman"/>
                </a:endParaRPr>
              </a:p>
              <a:p>
                <a:pPr algn="l"/>
                <a:r>
                  <a:rPr lang="en-US" altLang="zh-TW" sz="1800" b="0" i="0" u="none" strike="noStrike" baseline="0" dirty="0">
                    <a:latin typeface="Palatino-Roman"/>
                  </a:rPr>
                  <a:t>Assume that the arrival process of earthquakes that trigger the bond follows an HPP with intensity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1800" b="0" i="1" u="none" strike="noStrike" baseline="0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1800" b="0" i="1" u="none" strike="noStrike" baseline="0" smtClean="0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n-US" altLang="zh-TW" sz="1800" b="0" i="1" u="none" strike="noStrike" baseline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TW" sz="1800" b="0" i="0" u="none" strike="noStrike" baseline="0" dirty="0">
                    <a:latin typeface="Palatino-Roman"/>
                  </a:rPr>
                  <a:t>. Let </a:t>
                </a:r>
                <a:r>
                  <a:rPr lang="en-US" altLang="zh-TW" sz="1800" b="0" i="1" u="none" strike="noStrike" baseline="0" dirty="0">
                    <a:latin typeface="Palatino-Italic"/>
                  </a:rPr>
                  <a:t>G </a:t>
                </a:r>
                <a:r>
                  <a:rPr lang="en-US" altLang="zh-TW" sz="1800" b="0" i="0" u="none" strike="noStrike" baseline="0" dirty="0">
                    <a:latin typeface="Palatino-Roman"/>
                  </a:rPr>
                  <a:t>be a random variable defining the </a:t>
                </a:r>
                <a:r>
                  <a:rPr lang="en-US" altLang="zh-TW" sz="18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investors’ payoff </a:t>
                </a:r>
                <a:r>
                  <a:rPr lang="en-US" altLang="zh-TW" sz="1800" b="0" i="0" u="none" strike="noStrike" baseline="0" dirty="0">
                    <a:latin typeface="Palatino-Roman"/>
                  </a:rPr>
                  <a:t>betting that </a:t>
                </a:r>
                <a:r>
                  <a:rPr lang="en-US" altLang="zh-TW" sz="18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a trigger event will not occur in Zone 2 or Zones 1 and Zone 5.</a:t>
                </a:r>
              </a:p>
              <a:p>
                <a:pPr algn="l"/>
                <a:endParaRPr lang="en-US" altLang="zh-TW" sz="1800" dirty="0">
                  <a:latin typeface="Palatino-Roman"/>
                </a:endParaRPr>
              </a:p>
              <a:p>
                <a:pPr algn="l"/>
                <a:r>
                  <a:rPr lang="en-US" altLang="zh-TW" sz="1800" b="0" i="0" u="none" strike="noStrike" baseline="0" dirty="0">
                    <a:latin typeface="Palatino-Roman"/>
                  </a:rPr>
                  <a:t>Under the </a:t>
                </a:r>
                <a:r>
                  <a:rPr lang="en-US" altLang="zh-TW" sz="18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risk-neutral pricing measure</a:t>
                </a:r>
                <a:r>
                  <a:rPr lang="en-US" altLang="zh-TW" sz="1800" b="0" i="0" u="none" strike="noStrike" baseline="0" dirty="0">
                    <a:latin typeface="Palatino-Roman"/>
                  </a:rPr>
                  <a:t>, the discretely discount </a:t>
                </a:r>
                <a:r>
                  <a:rPr lang="en-US" altLang="zh-TW" sz="1800" b="0" i="1" u="none" strike="noStrike" baseline="0" dirty="0">
                    <a:solidFill>
                      <a:srgbClr val="FF0000"/>
                    </a:solidFill>
                    <a:latin typeface="Palatino-Italic"/>
                  </a:rPr>
                  <a:t>fair bond price </a:t>
                </a:r>
                <a:r>
                  <a:rPr lang="en-US" altLang="zh-TW" sz="18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at time </a:t>
                </a:r>
                <a:r>
                  <a:rPr lang="en-US" altLang="zh-TW" sz="1800" b="0" i="1" u="none" strike="noStrike" baseline="0" dirty="0">
                    <a:solidFill>
                      <a:srgbClr val="FF0000"/>
                    </a:solidFill>
                    <a:latin typeface="Palatino-Italic"/>
                  </a:rPr>
                  <a:t>t </a:t>
                </a:r>
                <a:r>
                  <a:rPr lang="en-US" altLang="zh-TW" sz="1800" b="0" i="0" u="none" strike="noStrike" baseline="0" dirty="0">
                    <a:solidFill>
                      <a:srgbClr val="FF0000"/>
                    </a:solidFill>
                    <a:latin typeface="MTSY"/>
                  </a:rPr>
                  <a:t>= </a:t>
                </a:r>
                <a:r>
                  <a:rPr lang="en-US" altLang="zh-TW" sz="18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0 </a:t>
                </a:r>
                <a:r>
                  <a:rPr lang="en-US" altLang="zh-TW" sz="1800" b="0" i="0" u="none" strike="noStrike" baseline="0" dirty="0">
                    <a:latin typeface="Palatino-Roman"/>
                  </a:rPr>
                  <a:t>is given by</a:t>
                </a:r>
                <a:endParaRPr lang="zh-TW" altLang="en-US" dirty="0"/>
              </a:p>
            </p:txBody>
          </p:sp>
        </mc:Choice>
        <mc:Fallback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FCF88E2F-F780-BC46-48AB-0B46D06105C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233082"/>
                <a:ext cx="10515600" cy="5943881"/>
              </a:xfrm>
              <a:blipFill>
                <a:blip r:embed="rId2"/>
                <a:stretch>
                  <a:fillRect l="-406" t="-92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圖片 4">
            <a:extLst>
              <a:ext uri="{FF2B5EF4-FFF2-40B4-BE49-F238E27FC236}">
                <a16:creationId xmlns:a16="http://schemas.microsoft.com/office/drawing/2014/main" id="{54119A1B-98D0-C2D4-6420-0A297622B0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5164" y="3429000"/>
            <a:ext cx="7408973" cy="2994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8414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CA889EF9-4BEE-2949-238E-80EF69628FD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251012"/>
                <a:ext cx="10515600" cy="5925951"/>
              </a:xfrm>
            </p:spPr>
            <p:txBody>
              <a:bodyPr/>
              <a:lstStyle/>
              <a:p>
                <a:pPr algn="l"/>
                <a:r>
                  <a:rPr lang="en-US" altLang="zh-TW" sz="1800" b="0" i="0" u="none" strike="noStrike" baseline="0" dirty="0">
                    <a:latin typeface="Palatino-Roman"/>
                  </a:rPr>
                  <a:t>Substituting the values of </a:t>
                </a:r>
                <a:r>
                  <a:rPr lang="en-US" altLang="zh-TW" sz="18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the principal </a:t>
                </a:r>
                <a:r>
                  <a:rPr lang="en-US" altLang="zh-TW" sz="1800" b="0" i="1" u="none" strike="noStrike" baseline="0" dirty="0">
                    <a:solidFill>
                      <a:srgbClr val="FF0000"/>
                    </a:solidFill>
                    <a:latin typeface="Palatino-Italic"/>
                  </a:rPr>
                  <a:t>P </a:t>
                </a:r>
                <a:r>
                  <a:rPr lang="en-US" altLang="zh-TW" sz="1800" b="0" i="0" u="none" strike="noStrike" baseline="0" dirty="0">
                    <a:solidFill>
                      <a:srgbClr val="FF0000"/>
                    </a:solidFill>
                    <a:latin typeface="MTSY"/>
                  </a:rPr>
                  <a:t>= </a:t>
                </a:r>
                <a:r>
                  <a:rPr lang="en-US" altLang="zh-TW" sz="18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160</a:t>
                </a:r>
                <a:r>
                  <a:rPr lang="en-US" altLang="zh-TW" sz="1800" b="0" i="0" u="none" strike="noStrike" baseline="0" dirty="0">
                    <a:latin typeface="Palatino-Roman"/>
                  </a:rPr>
                  <a:t> million and </a:t>
                </a:r>
                <a:r>
                  <a:rPr lang="en-US" altLang="zh-TW" sz="18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the coupons </a:t>
                </a:r>
                <a:r>
                  <a:rPr lang="en-US" altLang="zh-TW" sz="1800" b="0" i="1" u="none" strike="noStrike" baseline="0" dirty="0">
                    <a:solidFill>
                      <a:srgbClr val="FF0000"/>
                    </a:solidFill>
                    <a:latin typeface="Palatino-Italic"/>
                  </a:rPr>
                  <a:t>C </a:t>
                </a:r>
                <a:r>
                  <a:rPr lang="en-US" altLang="zh-TW" sz="1800" b="0" i="0" u="none" strike="noStrike" baseline="0" dirty="0">
                    <a:solidFill>
                      <a:srgbClr val="FF0000"/>
                    </a:solidFill>
                    <a:latin typeface="MTSY"/>
                  </a:rPr>
                  <a:t>= </a:t>
                </a:r>
                <a:r>
                  <a:rPr lang="en-US" altLang="zh-TW" sz="18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3</a:t>
                </a:r>
                <a:r>
                  <a:rPr lang="en-US" altLang="zh-TW" sz="1800" b="0" i="1" u="none" strike="noStrike" baseline="0" dirty="0">
                    <a:solidFill>
                      <a:srgbClr val="FF0000"/>
                    </a:solidFill>
                    <a:latin typeface="RMTMI"/>
                  </a:rPr>
                  <a:t>.</a:t>
                </a:r>
                <a:r>
                  <a:rPr lang="en-US" altLang="zh-TW" sz="18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1043 million </a:t>
                </a:r>
                <a:r>
                  <a:rPr lang="en-US" altLang="zh-TW" sz="1800" b="0" i="0" u="none" strike="noStrike" baseline="0" dirty="0">
                    <a:latin typeface="Palatino-Roman"/>
                  </a:rPr>
                  <a:t>, it follows:</a:t>
                </a:r>
              </a:p>
              <a:p>
                <a:pPr algn="l"/>
                <a:endParaRPr lang="en-US" altLang="zh-TW" sz="1800" dirty="0">
                  <a:latin typeface="Palatino-Roman"/>
                </a:endParaRPr>
              </a:p>
              <a:p>
                <a:pPr algn="l"/>
                <a:endParaRPr lang="en-US" altLang="zh-TW" sz="1800" dirty="0">
                  <a:latin typeface="Palatino-Roman"/>
                </a:endParaRPr>
              </a:p>
              <a:p>
                <a:pPr algn="l"/>
                <a:endParaRPr lang="en-US" altLang="zh-TW" sz="1800" dirty="0">
                  <a:latin typeface="Palatino-Roman"/>
                </a:endParaRPr>
              </a:p>
              <a:p>
                <a:pPr algn="l"/>
                <a:endParaRPr lang="en-US" altLang="zh-TW" sz="1800" dirty="0">
                  <a:latin typeface="Palatino-Roman"/>
                </a:endParaRPr>
              </a:p>
              <a:p>
                <a:pPr algn="l"/>
                <a:endParaRPr lang="en-US" altLang="zh-TW" sz="1800" dirty="0">
                  <a:latin typeface="Palatino-Roman"/>
                </a:endParaRPr>
              </a:p>
              <a:p>
                <a:pPr algn="l"/>
                <a:endParaRPr lang="en-US" altLang="zh-TW" sz="1800" dirty="0">
                  <a:latin typeface="Palatino-Roman"/>
                </a:endParaRPr>
              </a:p>
              <a:p>
                <a:pPr algn="l"/>
                <a:r>
                  <a:rPr lang="en-US" altLang="zh-TW" sz="1800" b="0" i="0" u="none" strike="noStrike" baseline="0" dirty="0">
                    <a:latin typeface="Palatino-Roman"/>
                  </a:rPr>
                  <a:t>Solving the equation, the </a:t>
                </a:r>
                <a:r>
                  <a:rPr lang="en-US" altLang="zh-TW" sz="18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intensity rate of events from the capital market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1800" b="0" i="1" u="none" strike="noStrike" baseline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1800" b="0" i="1" u="none" strike="noStrike" baseline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n-US" altLang="zh-TW" sz="1800" b="0" i="1" u="none" strike="noStrike" baseline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TW" sz="18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 is equal to 0.0241. </a:t>
                </a:r>
                <a:r>
                  <a:rPr lang="en-US" altLang="zh-TW" sz="1800" b="0" i="0" u="none" strike="noStrike" baseline="0" dirty="0">
                    <a:latin typeface="Palatino-Roman"/>
                  </a:rPr>
                  <a:t>In other words, the capital market estimates a </a:t>
                </a:r>
                <a:r>
                  <a:rPr lang="en-US" altLang="zh-TW" sz="18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probability of occurrence of an event equal to 0.0699</a:t>
                </a:r>
                <a:r>
                  <a:rPr lang="en-US" altLang="zh-TW" sz="1800" b="0" i="0" u="none" strike="noStrike" baseline="0" dirty="0">
                    <a:latin typeface="Palatino-Roman"/>
                  </a:rPr>
                  <a:t>, equivalently to </a:t>
                </a:r>
                <a:r>
                  <a:rPr lang="en-US" altLang="zh-TW" sz="18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2.4 events in 100 years</a:t>
                </a:r>
                <a:r>
                  <a:rPr lang="en-US" altLang="zh-TW" sz="1800" b="0" i="0" u="none" strike="noStrike" baseline="0" dirty="0">
                    <a:latin typeface="Palatino-Roman"/>
                  </a:rPr>
                  <a:t>.</a:t>
                </a:r>
                <a:endParaRPr lang="zh-TW" altLang="en-US" dirty="0"/>
              </a:p>
            </p:txBody>
          </p:sp>
        </mc:Choice>
        <mc:Fallback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CA889EF9-4BEE-2949-238E-80EF69628FD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251012"/>
                <a:ext cx="10515600" cy="5925951"/>
              </a:xfrm>
              <a:blipFill>
                <a:blip r:embed="rId2"/>
                <a:stretch>
                  <a:fillRect l="-406" t="-92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圖片 4">
            <a:extLst>
              <a:ext uri="{FF2B5EF4-FFF2-40B4-BE49-F238E27FC236}">
                <a16:creationId xmlns:a16="http://schemas.microsoft.com/office/drawing/2014/main" id="{ACEDDD9B-344E-9B28-A13B-FAB249F650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3371" y="1134315"/>
            <a:ext cx="5105400" cy="1057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8857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D423B8A-0858-205A-E775-BCDD29CFC9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5831"/>
            <a:ext cx="10515600" cy="477557"/>
          </a:xfrm>
        </p:spPr>
        <p:txBody>
          <a:bodyPr>
            <a:normAutofit/>
          </a:bodyPr>
          <a:lstStyle/>
          <a:p>
            <a:r>
              <a:rPr lang="en-US" altLang="zh-TW" sz="2800" b="0" i="0" u="none" strike="noStrike" baseline="0" dirty="0">
                <a:latin typeface="Futura-Book"/>
              </a:rPr>
              <a:t>Calibration via historical </a:t>
            </a:r>
            <a:r>
              <a:rPr lang="en-US" altLang="zh-TW" sz="2800" dirty="0">
                <a:latin typeface="Futura-Book"/>
              </a:rPr>
              <a:t>d</a:t>
            </a:r>
            <a:r>
              <a:rPr lang="en-US" altLang="zh-TW" sz="2800" b="0" i="0" u="none" strike="noStrike" baseline="0" dirty="0">
                <a:latin typeface="Futura-Book"/>
              </a:rPr>
              <a:t>ata</a:t>
            </a:r>
            <a:endParaRPr lang="zh-TW" altLang="en-US" sz="28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B53F673D-9D59-58F9-9C7F-2B2CACEB520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57516" y="663388"/>
                <a:ext cx="11335871" cy="5853953"/>
              </a:xfrm>
            </p:spPr>
            <p:txBody>
              <a:bodyPr>
                <a:normAutofit/>
              </a:bodyPr>
              <a:lstStyle/>
              <a:p>
                <a:pPr algn="l"/>
                <a:r>
                  <a:rPr lang="en-US" altLang="zh-TW" sz="2000" b="0" i="0" u="none" strike="noStrike" baseline="0" dirty="0">
                    <a:latin typeface="Palatino-Roman"/>
                  </a:rPr>
                  <a:t>The data were provided by the </a:t>
                </a:r>
                <a:r>
                  <a:rPr lang="en-US" altLang="zh-TW" sz="20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National Institute of Seismology in Mexico</a:t>
                </a:r>
                <a:r>
                  <a:rPr lang="en-US" altLang="zh-TW" sz="2000" b="0" i="0" u="none" strike="noStrike" baseline="0" dirty="0">
                    <a:latin typeface="Palatino-Roman"/>
                  </a:rPr>
                  <a:t>, </a:t>
                </a:r>
                <a:r>
                  <a:rPr lang="en-US" altLang="zh-TW" sz="2000" b="0" i="0" u="none" strike="noStrike" baseline="0" dirty="0" err="1">
                    <a:solidFill>
                      <a:srgbClr val="FF0000"/>
                    </a:solidFill>
                    <a:latin typeface="Palatino-Roman"/>
                  </a:rPr>
                  <a:t>Servicio</a:t>
                </a:r>
                <a:r>
                  <a:rPr lang="en-US" altLang="zh-TW" sz="20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 </a:t>
                </a:r>
                <a:r>
                  <a:rPr lang="en-US" altLang="zh-TW" sz="2000" b="0" i="0" u="none" strike="noStrike" baseline="0" dirty="0" err="1">
                    <a:solidFill>
                      <a:srgbClr val="FF0000"/>
                    </a:solidFill>
                    <a:latin typeface="Palatino-Roman"/>
                  </a:rPr>
                  <a:t>Sismol´ogico</a:t>
                </a:r>
                <a:r>
                  <a:rPr lang="en-US" altLang="zh-TW" sz="20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 Nacional Instituto de </a:t>
                </a:r>
                <a:r>
                  <a:rPr lang="en-US" altLang="zh-TW" sz="2000" b="0" i="0" u="none" strike="noStrike" baseline="0" dirty="0" err="1">
                    <a:solidFill>
                      <a:srgbClr val="FF0000"/>
                    </a:solidFill>
                    <a:latin typeface="Palatino-Roman"/>
                  </a:rPr>
                  <a:t>Geosif´ısica</a:t>
                </a:r>
                <a:r>
                  <a:rPr lang="en-US" altLang="zh-TW" sz="20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 UNAM (2006). </a:t>
                </a:r>
                <a:r>
                  <a:rPr lang="en-US" altLang="zh-TW" sz="2000" b="0" i="0" u="none" strike="noStrike" baseline="0" dirty="0">
                    <a:latin typeface="Palatino-Roman"/>
                  </a:rPr>
                  <a:t>It describes the time </a:t>
                </a:r>
                <a:r>
                  <a:rPr lang="en-US" altLang="zh-TW" sz="2000" b="0" i="1" u="none" strike="noStrike" baseline="0" dirty="0">
                    <a:latin typeface="Palatino-Italic"/>
                  </a:rPr>
                  <a:t>t</a:t>
                </a:r>
                <a:r>
                  <a:rPr lang="en-US" altLang="zh-TW" sz="2000" b="0" i="0" u="none" strike="noStrike" baseline="0" dirty="0">
                    <a:latin typeface="Palatino-Roman"/>
                  </a:rPr>
                  <a:t>, the depth </a:t>
                </a:r>
                <a:r>
                  <a:rPr lang="en-US" altLang="zh-TW" sz="2000" b="0" i="1" u="none" strike="noStrike" baseline="0" dirty="0">
                    <a:latin typeface="Palatino-Italic"/>
                  </a:rPr>
                  <a:t>d</a:t>
                </a:r>
                <a:r>
                  <a:rPr lang="en-US" altLang="zh-TW" sz="2000" b="0" i="0" u="none" strike="noStrike" baseline="0" dirty="0">
                    <a:latin typeface="Palatino-Roman"/>
                  </a:rPr>
                  <a:t>, the magnitude </a:t>
                </a:r>
                <a:r>
                  <a:rPr lang="en-US" altLang="zh-TW" sz="2000" b="0" i="1" u="none" strike="noStrike" baseline="0" dirty="0">
                    <a:latin typeface="Palatino-Italic"/>
                  </a:rPr>
                  <a:t>Mw</a:t>
                </a:r>
                <a:r>
                  <a:rPr lang="en-US" altLang="zh-TW" sz="2000" b="0" i="0" u="none" strike="noStrike" baseline="0" dirty="0">
                    <a:latin typeface="Palatino-Roman"/>
                  </a:rPr>
                  <a:t>, and the epicenters of </a:t>
                </a:r>
                <a:r>
                  <a:rPr lang="en-US" altLang="zh-TW" sz="20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192 earthquakes higher than 6</a:t>
                </a:r>
                <a:r>
                  <a:rPr lang="en-US" altLang="zh-TW" sz="2000" b="0" i="1" u="none" strike="noStrike" baseline="0" dirty="0">
                    <a:solidFill>
                      <a:srgbClr val="FF0000"/>
                    </a:solidFill>
                    <a:latin typeface="RMTMI"/>
                  </a:rPr>
                  <a:t>.</a:t>
                </a:r>
                <a:r>
                  <a:rPr lang="en-US" altLang="zh-TW" sz="20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5</a:t>
                </a:r>
                <a:r>
                  <a:rPr lang="en-US" altLang="zh-TW" sz="2000" b="0" i="1" u="none" strike="noStrike" baseline="0" dirty="0">
                    <a:solidFill>
                      <a:srgbClr val="FF0000"/>
                    </a:solidFill>
                    <a:latin typeface="Palatino-Italic"/>
                  </a:rPr>
                  <a:t>M</a:t>
                </a:r>
                <a:r>
                  <a:rPr lang="en-US" altLang="zh-TW" sz="2000" b="0" i="1" u="none" strike="noStrike" baseline="0" dirty="0">
                    <a:solidFill>
                      <a:srgbClr val="FF0000"/>
                    </a:solidFill>
                    <a:latin typeface="RMTMI"/>
                  </a:rPr>
                  <a:t>w </a:t>
                </a:r>
                <a:r>
                  <a:rPr lang="en-US" altLang="zh-TW" sz="2000" b="0" i="0" u="none" strike="noStrike" baseline="0" dirty="0">
                    <a:latin typeface="Palatino-Roman"/>
                  </a:rPr>
                  <a:t>that occurred in the country from 1900 to 2003.</a:t>
                </a:r>
              </a:p>
              <a:p>
                <a:pPr algn="l"/>
                <a:endParaRPr lang="en-US" altLang="zh-TW" sz="2000" dirty="0">
                  <a:latin typeface="Palatino-Roman"/>
                </a:endParaRPr>
              </a:p>
              <a:p>
                <a:pPr algn="l"/>
                <a:r>
                  <a:rPr lang="en-US" altLang="zh-TW" sz="2000" b="0" i="0" u="none" strike="noStrike" baseline="0" dirty="0">
                    <a:latin typeface="Palatino-Roman"/>
                  </a:rPr>
                  <a:t>The data show that </a:t>
                </a:r>
                <a:r>
                  <a:rPr lang="en-US" altLang="zh-TW" sz="20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16 percent </a:t>
                </a:r>
                <a:r>
                  <a:rPr lang="en-US" altLang="zh-TW" sz="2000" b="0" i="0" u="none" strike="noStrike" baseline="0" dirty="0">
                    <a:latin typeface="Palatino-Roman"/>
                  </a:rPr>
                  <a:t>of the earthquakes </a:t>
                </a:r>
                <a:r>
                  <a:rPr lang="en-US" altLang="zh-TW" sz="20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greater than 6</a:t>
                </a:r>
                <a:r>
                  <a:rPr lang="en-US" altLang="zh-TW" sz="2000" b="0" i="1" u="none" strike="noStrike" baseline="0" dirty="0">
                    <a:solidFill>
                      <a:srgbClr val="FF0000"/>
                    </a:solidFill>
                    <a:latin typeface="RMTMI"/>
                  </a:rPr>
                  <a:t>.</a:t>
                </a:r>
                <a:r>
                  <a:rPr lang="en-US" altLang="zh-TW" sz="20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5</a:t>
                </a:r>
                <a:r>
                  <a:rPr lang="en-US" altLang="zh-TW" sz="2000" b="0" i="1" u="none" strike="noStrike" baseline="0" dirty="0">
                    <a:solidFill>
                      <a:srgbClr val="FF0000"/>
                    </a:solidFill>
                    <a:latin typeface="Palatino-Italic"/>
                  </a:rPr>
                  <a:t>M</a:t>
                </a:r>
                <a:r>
                  <a:rPr lang="en-US" altLang="zh-TW" sz="2000" b="0" i="1" u="none" strike="noStrike" baseline="0" dirty="0">
                    <a:solidFill>
                      <a:srgbClr val="FF0000"/>
                    </a:solidFill>
                    <a:latin typeface="RMTMI"/>
                  </a:rPr>
                  <a:t>w </a:t>
                </a:r>
                <a:r>
                  <a:rPr lang="en-US" altLang="zh-TW" sz="20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had occurred in Zone 1</a:t>
                </a:r>
                <a:r>
                  <a:rPr lang="en-US" altLang="zh-TW" sz="2000" b="0" i="0" u="none" strike="noStrike" baseline="0" dirty="0">
                    <a:latin typeface="Palatino-Roman"/>
                  </a:rPr>
                  <a:t>, </a:t>
                </a:r>
                <a:r>
                  <a:rPr lang="en-US" altLang="zh-TW" sz="20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22 percent </a:t>
                </a:r>
                <a:r>
                  <a:rPr lang="en-US" altLang="zh-TW" sz="2000" b="0" i="0" u="none" strike="noStrike" baseline="0" dirty="0">
                    <a:latin typeface="Palatino-Roman"/>
                  </a:rPr>
                  <a:t>in Zone 2,</a:t>
                </a:r>
                <a:r>
                  <a:rPr lang="en-US" altLang="zh-TW" sz="20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 9 percent </a:t>
                </a:r>
                <a:r>
                  <a:rPr lang="en-US" altLang="zh-TW" sz="2000" b="0" i="0" u="none" strike="noStrike" baseline="0" dirty="0">
                    <a:latin typeface="Palatino-Roman"/>
                  </a:rPr>
                  <a:t>in Zone 5, and 53 percent in other zones that are not insured.</a:t>
                </a:r>
              </a:p>
              <a:p>
                <a:pPr algn="l"/>
                <a:endParaRPr lang="en-US" altLang="zh-TW" sz="2000" dirty="0">
                  <a:latin typeface="Palatino-Roman"/>
                </a:endParaRPr>
              </a:p>
              <a:p>
                <a:pPr algn="l"/>
                <a:r>
                  <a:rPr lang="en-US" altLang="zh-TW" sz="2000" b="0" i="0" u="none" strike="noStrike" baseline="0" dirty="0">
                    <a:latin typeface="Palatino-Roman"/>
                  </a:rPr>
                  <a:t>Let </a:t>
                </a:r>
                <a:r>
                  <a:rPr lang="en-US" altLang="zh-TW" sz="2000" b="0" i="1" u="none" strike="noStrike" baseline="0" dirty="0">
                    <a:solidFill>
                      <a:srgbClr val="FF0000"/>
                    </a:solidFill>
                    <a:latin typeface="Palatino-Italic"/>
                  </a:rPr>
                  <a:t>Yi </a:t>
                </a:r>
                <a:r>
                  <a:rPr lang="en-US" altLang="zh-TW" sz="20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be independent and identically distributed random variables </a:t>
                </a:r>
                <a:r>
                  <a:rPr lang="en-US" altLang="zh-TW" sz="2000" b="0" i="0" u="none" strike="noStrike" baseline="0" dirty="0">
                    <a:latin typeface="Palatino-Roman"/>
                  </a:rPr>
                  <a:t>indicating the </a:t>
                </a:r>
                <a:r>
                  <a:rPr lang="en-US" altLang="zh-TW" sz="20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magnitude </a:t>
                </a:r>
                <a:r>
                  <a:rPr lang="en-US" altLang="zh-TW" sz="2000" b="0" i="1" u="none" strike="noStrike" baseline="0" dirty="0">
                    <a:solidFill>
                      <a:srgbClr val="FF0000"/>
                    </a:solidFill>
                    <a:latin typeface="Palatino-Italic"/>
                  </a:rPr>
                  <a:t>Mw</a:t>
                </a:r>
                <a:r>
                  <a:rPr lang="en-US" altLang="zh-TW" sz="2000" b="0" i="1" u="none" strike="noStrike" baseline="0" dirty="0">
                    <a:latin typeface="Palatino-Italic"/>
                  </a:rPr>
                  <a:t> </a:t>
                </a:r>
                <a:r>
                  <a:rPr lang="en-US" altLang="zh-TW" sz="2000" b="0" i="0" u="none" strike="noStrike" baseline="0" dirty="0">
                    <a:latin typeface="Palatino-Roman"/>
                  </a:rPr>
                  <a:t>of the </a:t>
                </a:r>
                <a:r>
                  <a:rPr lang="en-US" altLang="zh-TW" sz="2000" b="0" i="1" u="none" strike="noStrike" baseline="0" dirty="0" err="1">
                    <a:latin typeface="Palatino-Italic"/>
                  </a:rPr>
                  <a:t>i</a:t>
                </a:r>
                <a:r>
                  <a:rPr lang="en-US" altLang="zh-TW" sz="2000" b="0" i="0" u="none" strike="noStrike" baseline="0" dirty="0" err="1">
                    <a:latin typeface="Palatino-Roman"/>
                  </a:rPr>
                  <a:t>th</a:t>
                </a:r>
                <a:r>
                  <a:rPr lang="en-US" altLang="zh-TW" sz="2000" b="0" i="0" u="none" strike="noStrike" baseline="0" dirty="0">
                    <a:latin typeface="Palatino-Roman"/>
                  </a:rPr>
                  <a:t> earthquake at time </a:t>
                </a:r>
                <a:r>
                  <a:rPr lang="en-US" altLang="zh-TW" sz="2000" b="0" i="1" u="none" strike="noStrike" baseline="0" dirty="0">
                    <a:latin typeface="Palatino-Italic"/>
                  </a:rPr>
                  <a:t>t</a:t>
                </a:r>
                <a:r>
                  <a:rPr lang="en-US" altLang="zh-TW" sz="2000" b="0" i="0" u="none" strike="noStrike" baseline="0" dirty="0">
                    <a:latin typeface="Palatino-Roman"/>
                  </a:rPr>
                  <a:t>.</a:t>
                </a:r>
              </a:p>
              <a:p>
                <a:pPr algn="l"/>
                <a:endParaRPr lang="en-US" altLang="zh-TW" sz="2000" dirty="0">
                  <a:latin typeface="Palatino-Roman"/>
                </a:endParaRPr>
              </a:p>
              <a:p>
                <a:pPr algn="l"/>
                <a:r>
                  <a:rPr lang="en-US" altLang="zh-TW" sz="2000" b="0" i="0" u="none" strike="noStrike" baseline="0" dirty="0">
                    <a:latin typeface="Palatino-Roman"/>
                  </a:rPr>
                  <a:t>The estimation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b="0" i="1" u="none" strike="noStrike" baseline="0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0" i="1" u="none" strike="noStrike" baseline="0" smtClean="0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n-US" altLang="zh-TW" sz="2000" b="0" i="1" u="none" strike="noStrike" baseline="0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altLang="zh-TW" sz="2000" b="0" i="0" u="none" strike="noStrike" baseline="0" dirty="0">
                    <a:latin typeface="Palatino-Roman"/>
                  </a:rPr>
                  <a:t> is </a:t>
                </a:r>
                <a:r>
                  <a:rPr lang="en-US" altLang="zh-TW" sz="20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based on the </a:t>
                </a:r>
                <a:r>
                  <a:rPr lang="en-US" altLang="zh-TW" sz="2000" b="0" i="1" u="none" strike="noStrike" baseline="0" dirty="0" err="1">
                    <a:solidFill>
                      <a:srgbClr val="FF0000"/>
                    </a:solidFill>
                    <a:latin typeface="Palatino-Italic"/>
                  </a:rPr>
                  <a:t>intensitymodel</a:t>
                </a:r>
                <a:r>
                  <a:rPr lang="en-US" altLang="zh-TW" sz="2000" b="0" i="0" u="none" strike="noStrike" baseline="0" dirty="0">
                    <a:latin typeface="Palatino-Roman"/>
                  </a:rPr>
                  <a:t>, which </a:t>
                </a:r>
                <a:r>
                  <a:rPr lang="en-US" altLang="zh-TW" sz="20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assumes the existence of independent and identically distributed random variables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b="0" i="1" u="none" strike="noStrike" baseline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0" i="1" u="none" strike="noStrike" baseline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a:rPr lang="en-US" altLang="zh-TW" sz="2000" b="0" i="1" u="none" strike="noStrike" baseline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zh-TW" sz="2000" b="0" i="1" u="none" strike="noStrike" baseline="0" dirty="0">
                    <a:solidFill>
                      <a:srgbClr val="FF0000"/>
                    </a:solidFill>
                    <a:latin typeface="Palatino-Italic"/>
                  </a:rPr>
                  <a:t> </a:t>
                </a:r>
                <a:r>
                  <a:rPr lang="en-US" altLang="zh-TW" sz="20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called </a:t>
                </a:r>
                <a:r>
                  <a:rPr lang="en-US" altLang="zh-TW" sz="2000" b="0" i="1" u="none" strike="noStrike" baseline="0" dirty="0">
                    <a:solidFill>
                      <a:srgbClr val="FF0000"/>
                    </a:solidFill>
                    <a:latin typeface="Palatino-Italic"/>
                  </a:rPr>
                  <a:t>trigger events </a:t>
                </a:r>
                <a:r>
                  <a:rPr lang="en-US" altLang="zh-TW" sz="2000" b="0" i="0" u="none" strike="noStrike" baseline="0" dirty="0">
                    <a:latin typeface="Palatino-Roman"/>
                  </a:rPr>
                  <a:t>that characterize earthquakes with magnitude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b="0" i="1" u="none" strike="noStrike" baseline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0" i="1" u="none" strike="noStrike" baseline="0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en-US" altLang="zh-TW" sz="2000" b="0" i="1" u="none" strike="noStrike" baseline="0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zh-TW" sz="2000" b="0" i="1" u="none" strike="noStrike" baseline="0" dirty="0">
                    <a:latin typeface="Palatino-Italic"/>
                  </a:rPr>
                  <a:t> </a:t>
                </a:r>
                <a:r>
                  <a:rPr lang="en-US" altLang="zh-TW" sz="2000" b="0" i="0" u="none" strike="noStrike" baseline="0" dirty="0">
                    <a:latin typeface="Palatino-Roman"/>
                  </a:rPr>
                  <a:t>higher than a defined threshold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altLang="zh-TW" sz="2000" b="0" i="1" u="none" strike="noStrike" baseline="0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sz="2000" b="0" i="1" u="none" strike="noStrike" baseline="0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acc>
                  </m:oMath>
                </a14:m>
                <a:r>
                  <a:rPr lang="en-US" altLang="zh-TW" sz="2000" b="0" i="1" u="none" strike="noStrike" baseline="0" dirty="0">
                    <a:latin typeface="Palatino-Italic"/>
                  </a:rPr>
                  <a:t> </a:t>
                </a:r>
                <a:r>
                  <a:rPr lang="en-US" altLang="zh-TW" sz="2000" b="0" i="0" u="none" strike="noStrike" baseline="0" dirty="0">
                    <a:latin typeface="Palatino-Roman"/>
                  </a:rPr>
                  <a:t>for a specific location, that is,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b="0" i="1" u="none" strike="noStrike" baseline="0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0" i="1" u="none" strike="noStrike" baseline="0" smtClean="0">
                            <a:latin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a:rPr lang="en-US" altLang="zh-TW" sz="2000" b="0" i="1" u="none" strike="noStrike" baseline="0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zh-TW" sz="2000" b="0" i="1" u="none" strike="noStrike" baseline="0" dirty="0">
                    <a:latin typeface="Palatino-Italic"/>
                  </a:rPr>
                  <a:t> </a:t>
                </a:r>
                <a:r>
                  <a:rPr lang="en-US" altLang="zh-TW" sz="2000" b="0" i="0" u="none" strike="noStrike" baseline="0" dirty="0">
                    <a:latin typeface="MTSY"/>
                  </a:rPr>
                  <a:t>= </a:t>
                </a:r>
                <a:r>
                  <a:rPr lang="en-US" altLang="zh-TW" sz="2000" b="1" i="0" u="none" strike="noStrike" baseline="0" dirty="0">
                    <a:latin typeface="Palatino-Bold"/>
                  </a:rPr>
                  <a:t>1</a:t>
                </a:r>
                <a:r>
                  <a:rPr lang="en-US" altLang="zh-TW" sz="2000" b="0" i="0" u="none" strike="noStrike" baseline="0" dirty="0">
                    <a:latin typeface="Palatino-Roman"/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b="0" i="1" u="none" strike="noStrike" baseline="0" dirty="0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0" i="1" u="none" strike="noStrike" baseline="0" dirty="0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en-US" altLang="zh-TW" sz="2000" b="0" i="1" u="none" strike="noStrike" baseline="0" dirty="0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zh-TW" sz="2000" b="0" i="1" u="none" strike="noStrike" baseline="0" dirty="0">
                    <a:latin typeface="Palatino-Italic"/>
                  </a:rPr>
                  <a:t> </a:t>
                </a:r>
                <a:r>
                  <a:rPr lang="en-US" altLang="zh-TW" sz="2000" b="0" i="0" u="none" strike="noStrike" baseline="0" dirty="0">
                    <a:latin typeface="MTSY"/>
                  </a:rPr>
                  <a:t>≥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altLang="zh-TW" sz="2000" b="0" i="1" u="none" strike="noStrike" baseline="0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sz="2000" b="0" i="1" u="none" strike="noStrike" baseline="0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acc>
                  </m:oMath>
                </a14:m>
                <a:r>
                  <a:rPr lang="en-US" altLang="zh-TW" sz="2000" b="0" i="0" u="none" strike="noStrike" baseline="0" dirty="0">
                    <a:latin typeface="Palatino-Roman"/>
                  </a:rPr>
                  <a:t>).</a:t>
                </a:r>
              </a:p>
              <a:p>
                <a:pPr algn="l"/>
                <a:endParaRPr lang="en-US" altLang="zh-TW" sz="2000" dirty="0">
                  <a:latin typeface="Palatino-Roman"/>
                </a:endParaRPr>
              </a:p>
              <a:p>
                <a:pPr algn="l"/>
                <a:r>
                  <a:rPr lang="en-US" altLang="zh-TW" sz="2000" b="0" i="0" u="none" strike="noStrike" baseline="0" dirty="0">
                    <a:solidFill>
                      <a:srgbClr val="00B050"/>
                    </a:solidFill>
                    <a:latin typeface="Palatino-Roman"/>
                  </a:rPr>
                  <a:t>Consider the trigger event process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b="0" i="1" u="none" strike="noStrike" baseline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0" i="1" u="none" strike="noStrike" baseline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altLang="zh-TW" sz="2000" b="0" i="1" u="none" strike="noStrike" baseline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sz="2000" b="0" i="1" u="none" strike="noStrike" baseline="0" dirty="0">
                    <a:solidFill>
                      <a:srgbClr val="00B050"/>
                    </a:solidFill>
                    <a:latin typeface="Palatino-Italic"/>
                  </a:rPr>
                  <a:t> </a:t>
                </a:r>
                <a:r>
                  <a:rPr lang="en-US" altLang="zh-TW" sz="2000" b="0" i="0" u="none" strike="noStrike" baseline="0" dirty="0">
                    <a:solidFill>
                      <a:srgbClr val="00B050"/>
                    </a:solidFill>
                    <a:latin typeface="Palatino-Roman"/>
                  </a:rPr>
                  <a:t>defined as:</a:t>
                </a:r>
                <a:endParaRPr lang="zh-TW" altLang="en-US" sz="2000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B53F673D-9D59-58F9-9C7F-2B2CACEB520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57516" y="663388"/>
                <a:ext cx="11335871" cy="5853953"/>
              </a:xfrm>
              <a:blipFill>
                <a:blip r:embed="rId2"/>
                <a:stretch>
                  <a:fillRect l="-484" t="-1250" r="-48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圖片 4">
            <a:extLst>
              <a:ext uri="{FF2B5EF4-FFF2-40B4-BE49-F238E27FC236}">
                <a16:creationId xmlns:a16="http://schemas.microsoft.com/office/drawing/2014/main" id="{6E5A67A0-E4E5-F8BF-7E6F-D475013AF4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5577" y="5364816"/>
            <a:ext cx="1600200" cy="1152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5763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6296806E-F15A-90FF-5F8D-FF68CE16150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259976"/>
                <a:ext cx="11273118" cy="5916987"/>
              </a:xfrm>
            </p:spPr>
            <p:txBody>
              <a:bodyPr/>
              <a:lstStyle/>
              <a:p>
                <a:r>
                  <a:rPr lang="en-US" altLang="zh-TW" sz="1800" b="0" i="0" u="none" strike="noStrike" baseline="0" dirty="0">
                    <a:latin typeface="Palatino-Roman"/>
                  </a:rPr>
                  <a:t>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1800" b="0" i="1" u="none" strike="noStrike" baseline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1800" b="0" i="1" u="none" strike="noStrike" baseline="0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altLang="zh-TW" sz="1800" b="0" i="1" u="none" strike="noStrike" baseline="0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1800" b="0" i="1" u="none" strike="noStrike" baseline="0" smtClean="0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US" altLang="zh-TW" sz="1800" b="0" i="0" u="none" strike="noStrike" baseline="0" dirty="0">
                    <a:latin typeface="Palatino-Roman"/>
                  </a:rPr>
                  <a:t>is an HPP describing the arrival process of earthquakes with intensity </a:t>
                </a:r>
                <a:r>
                  <a:rPr lang="en-US" altLang="zh-TW" sz="1800" b="0" i="1" u="none" strike="noStrike" baseline="0" dirty="0">
                    <a:latin typeface="RMTMI"/>
                  </a:rPr>
                  <a:t>λ &gt; </a:t>
                </a:r>
                <a:r>
                  <a:rPr lang="en-US" altLang="zh-TW" sz="1800" b="0" i="0" u="none" strike="noStrike" baseline="0" dirty="0">
                    <a:latin typeface="Palatino-Roman"/>
                  </a:rPr>
                  <a:t>0.</a:t>
                </a:r>
              </a:p>
              <a:p>
                <a:pPr marL="0" indent="0">
                  <a:buNone/>
                </a:pPr>
                <a:endParaRPr lang="en-US" altLang="zh-TW" sz="1800" dirty="0">
                  <a:latin typeface="Palatino-Roman"/>
                </a:endParaRPr>
              </a:p>
              <a:p>
                <a:pPr algn="l"/>
                <a:r>
                  <a:rPr lang="en-US" altLang="zh-TW" sz="1800" b="0" i="0" u="none" strike="noStrike" baseline="0" dirty="0">
                    <a:latin typeface="Palatino-Roman"/>
                  </a:rPr>
                  <a:t>From </a:t>
                </a:r>
                <a:r>
                  <a:rPr lang="en-US" altLang="zh-TW" sz="18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the Poisson Process principle</a:t>
                </a:r>
                <a:r>
                  <a:rPr lang="en-US" altLang="zh-TW" sz="1800" b="0" i="0" u="none" strike="noStrike" baseline="0" dirty="0">
                    <a:latin typeface="Palatino-Roman"/>
                  </a:rPr>
                  <a:t>, it follows that </a:t>
                </a:r>
                <a:r>
                  <a:rPr lang="en-US" altLang="zh-TW" sz="18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the probability of no event </a:t>
                </a:r>
                <a:r>
                  <a:rPr lang="en-US" altLang="zh-TW" sz="1800" b="0" i="0" u="none" strike="noStrike" baseline="0" dirty="0">
                    <a:latin typeface="Palatino-Roman"/>
                  </a:rPr>
                  <a:t>(P(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1800" b="0" i="1" u="none" strike="noStrike" baseline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1800" b="0" i="1" u="none" strike="noStrike" baseline="0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altLang="zh-TW" sz="1800" b="0" i="1" u="none" strike="noStrike" baseline="0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sz="1800" b="0" i="0" u="none" strike="noStrike" baseline="0" dirty="0">
                    <a:latin typeface="MTSY"/>
                  </a:rPr>
                  <a:t>=</a:t>
                </a:r>
                <a:r>
                  <a:rPr lang="en-US" altLang="zh-TW" sz="1800" b="0" i="0" u="none" strike="noStrike" baseline="0" dirty="0">
                    <a:latin typeface="Palatino-Roman"/>
                  </a:rPr>
                  <a:t>0)) up to time </a:t>
                </a:r>
                <a:r>
                  <a:rPr lang="en-US" altLang="zh-TW" sz="1800" b="0" i="1" u="none" strike="noStrike" baseline="0" dirty="0">
                    <a:latin typeface="Palatino-Italic"/>
                  </a:rPr>
                  <a:t>t </a:t>
                </a:r>
                <a:r>
                  <a:rPr lang="en-US" altLang="zh-TW" sz="1800" b="0" i="0" u="none" strike="noStrike" baseline="0" dirty="0">
                    <a:latin typeface="Palatino-Roman"/>
                  </a:rPr>
                  <a:t>is equal to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1800" b="0" i="1" u="none" strike="noStrike" baseline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1800" b="0" i="1" u="none" strike="noStrike" baseline="0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TW" sz="1800" b="0" i="1" u="none" strike="noStrike" baseline="0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sz="1800" b="0" i="1" u="none" strike="noStrike" baseline="0" smtClean="0">
                            <a:latin typeface="Cambria Math" panose="02040503050406030204" pitchFamily="18" charset="0"/>
                          </a:rPr>
                          <m:t>𝜆</m:t>
                        </m:r>
                        <m:sSub>
                          <m:sSubPr>
                            <m:ctrlPr>
                              <a:rPr lang="en-US" altLang="zh-TW" sz="1800" b="0" i="1" u="none" strike="noStrike" baseline="0" smtClean="0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1800" b="0" i="1" u="none" strike="noStrike" baseline="0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altLang="zh-TW" sz="1800" b="0" i="1" u="none" strike="noStrike" baseline="0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sup>
                    </m:sSup>
                  </m:oMath>
                </a14:m>
                <a:r>
                  <a:rPr lang="en-US" altLang="zh-TW" sz="1800" b="0" i="0" u="none" strike="noStrike" baseline="0" dirty="0">
                    <a:latin typeface="Palatino-Roman"/>
                  </a:rPr>
                  <a:t>, with </a:t>
                </a:r>
                <a:r>
                  <a:rPr lang="en-US" altLang="zh-TW" sz="1800" b="0" i="1" u="none" strike="noStrike" baseline="0" dirty="0">
                    <a:latin typeface="Palatino-Italic"/>
                  </a:rPr>
                  <a:t>p </a:t>
                </a:r>
                <a:r>
                  <a:rPr lang="en-US" altLang="zh-TW" sz="1800" b="0" i="0" u="none" strike="noStrike" baseline="0" dirty="0">
                    <a:latin typeface="Palatino-Roman"/>
                  </a:rPr>
                  <a:t>being the probability of occurrence of a trigger event conditional on the occurrence of an earthquake process with intensity </a:t>
                </a:r>
                <a:r>
                  <a:rPr lang="en-US" altLang="zh-TW" sz="1800" b="0" i="1" u="none" strike="noStrike" baseline="0" dirty="0">
                    <a:latin typeface="RMTMI"/>
                  </a:rPr>
                  <a:t>λ</a:t>
                </a:r>
                <a:r>
                  <a:rPr lang="en-US" altLang="zh-TW" sz="1800" b="0" i="0" u="none" strike="noStrike" baseline="0" dirty="0">
                    <a:latin typeface="Palatino-Roman"/>
                  </a:rPr>
                  <a:t>.</a:t>
                </a:r>
              </a:p>
              <a:p>
                <a:pPr algn="l"/>
                <a:endParaRPr lang="en-US" altLang="zh-TW" sz="1800" b="1" dirty="0">
                  <a:latin typeface="Palatino-Roman"/>
                </a:endParaRPr>
              </a:p>
              <a:p>
                <a:pPr algn="l"/>
                <a:r>
                  <a:rPr lang="en-US" altLang="zh-TW" sz="1800" b="0" i="0" u="none" strike="noStrike" baseline="0" dirty="0">
                    <a:latin typeface="Palatino-Roman"/>
                  </a:rPr>
                  <a:t>The calibration of 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1800" b="0" i="1" u="none" strike="noStrike" baseline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1800" b="0" i="1" u="none" strike="noStrike" baseline="0" smtClean="0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n-US" altLang="zh-TW" sz="1800" b="0" i="1" u="none" strike="noStrike" baseline="0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altLang="zh-TW" sz="1800" b="0" i="0" u="none" strike="noStrike" baseline="0" dirty="0">
                    <a:latin typeface="Palatino-Roman"/>
                  </a:rPr>
                  <a:t> </a:t>
                </a:r>
                <a:r>
                  <a:rPr lang="en-US" altLang="zh-TW" sz="1800" b="0" i="0" u="none" strike="noStrike" baseline="0" dirty="0">
                    <a:latin typeface="MTSY"/>
                  </a:rPr>
                  <a:t>= </a:t>
                </a:r>
                <a:r>
                  <a:rPr lang="en-US" altLang="zh-TW" sz="1800" b="0" i="1" u="none" strike="noStrike" baseline="0" dirty="0" err="1">
                    <a:latin typeface="RMTMI"/>
                  </a:rPr>
                  <a:t>λ</a:t>
                </a:r>
                <a:r>
                  <a:rPr lang="en-US" altLang="zh-TW" sz="1800" b="0" i="1" u="none" strike="noStrike" baseline="0" dirty="0" err="1">
                    <a:latin typeface="Palatino-Italic"/>
                  </a:rPr>
                  <a:t>p</a:t>
                </a:r>
                <a:r>
                  <a:rPr lang="en-US" altLang="zh-TW" sz="1800" b="0" i="1" u="none" strike="noStrike" baseline="0" dirty="0">
                    <a:latin typeface="Palatino-Italic"/>
                  </a:rPr>
                  <a:t> </a:t>
                </a:r>
                <a:r>
                  <a:rPr lang="en-US" altLang="zh-TW" sz="1800" b="0" i="0" u="none" strike="noStrike" baseline="0" dirty="0">
                    <a:latin typeface="Palatino-Roman"/>
                  </a:rPr>
                  <a:t>is therefore decomposed into the </a:t>
                </a:r>
                <a:r>
                  <a:rPr lang="en-US" altLang="zh-TW" sz="18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calibration of the annual intensity </a:t>
                </a:r>
                <a:r>
                  <a:rPr lang="en-US" altLang="zh-TW" sz="1800" b="0" i="0" u="none" strike="noStrike" baseline="0" dirty="0">
                    <a:latin typeface="Palatino-Roman"/>
                  </a:rPr>
                  <a:t>of all earthquakes </a:t>
                </a:r>
                <a:r>
                  <a:rPr lang="en-US" altLang="zh-TW" sz="18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with magnitude higher than 6</a:t>
                </a:r>
                <a:r>
                  <a:rPr lang="en-US" altLang="zh-TW" sz="1800" b="0" i="1" u="none" strike="noStrike" baseline="0" dirty="0">
                    <a:solidFill>
                      <a:srgbClr val="FF0000"/>
                    </a:solidFill>
                    <a:latin typeface="RMTMI"/>
                  </a:rPr>
                  <a:t>.</a:t>
                </a:r>
                <a:r>
                  <a:rPr lang="en-US" altLang="zh-TW" sz="18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5</a:t>
                </a:r>
                <a:r>
                  <a:rPr lang="en-US" altLang="zh-TW" sz="1800" b="0" i="1" u="none" strike="noStrike" baseline="0" dirty="0">
                    <a:solidFill>
                      <a:srgbClr val="FF0000"/>
                    </a:solidFill>
                    <a:latin typeface="Palatino-Italic"/>
                  </a:rPr>
                  <a:t>M</a:t>
                </a:r>
                <a:r>
                  <a:rPr lang="en-US" altLang="zh-TW" sz="1800" b="0" i="1" u="none" strike="noStrike" baseline="0" dirty="0">
                    <a:solidFill>
                      <a:srgbClr val="FF0000"/>
                    </a:solidFill>
                    <a:latin typeface="RMTMI"/>
                  </a:rPr>
                  <a:t>w </a:t>
                </a:r>
                <a:r>
                  <a:rPr lang="en-US" altLang="zh-TW" sz="1800" b="0" i="0" u="none" strike="noStrike" baseline="0" dirty="0">
                    <a:latin typeface="Palatino-Roman"/>
                  </a:rPr>
                  <a:t>(</a:t>
                </a:r>
                <a:r>
                  <a:rPr lang="en-US" altLang="zh-TW" sz="1800" b="0" i="1" u="none" strike="noStrike" baseline="0" dirty="0">
                    <a:latin typeface="RMTMI"/>
                  </a:rPr>
                  <a:t>λ </a:t>
                </a:r>
                <a:r>
                  <a:rPr lang="en-US" altLang="zh-TW" sz="1800" b="0" i="0" u="none" strike="noStrike" baseline="0" dirty="0">
                    <a:latin typeface="MTSY"/>
                  </a:rPr>
                  <a:t>= </a:t>
                </a:r>
                <a:r>
                  <a:rPr lang="en-US" altLang="zh-TW" sz="1800" b="0" i="0" u="none" strike="noStrike" baseline="0" dirty="0">
                    <a:latin typeface="Palatino-Roman"/>
                  </a:rPr>
                  <a:t>1</a:t>
                </a:r>
                <a:r>
                  <a:rPr lang="en-US" altLang="zh-TW" sz="1800" b="0" i="1" u="none" strike="noStrike" baseline="0" dirty="0">
                    <a:latin typeface="RMTMI"/>
                  </a:rPr>
                  <a:t>.</a:t>
                </a:r>
                <a:r>
                  <a:rPr lang="en-US" altLang="zh-TW" sz="1800" b="0" i="0" u="none" strike="noStrike" baseline="0" dirty="0">
                    <a:latin typeface="Palatino-Roman"/>
                  </a:rPr>
                  <a:t>8504) and the </a:t>
                </a:r>
                <a:r>
                  <a:rPr lang="en-US" altLang="zh-TW" sz="18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probability </a:t>
                </a:r>
                <a:r>
                  <a:rPr lang="en-US" altLang="zh-TW" sz="1800" b="0" i="1" u="none" strike="noStrike" baseline="0" dirty="0">
                    <a:solidFill>
                      <a:srgbClr val="FF0000"/>
                    </a:solidFill>
                    <a:latin typeface="Palatino-Italic"/>
                  </a:rPr>
                  <a:t>p </a:t>
                </a:r>
                <a:r>
                  <a:rPr lang="en-US" altLang="zh-TW" sz="18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of a trigger event</a:t>
                </a:r>
                <a:r>
                  <a:rPr lang="en-US" altLang="zh-TW" sz="1800" b="0" i="0" u="none" strike="noStrike" baseline="0" dirty="0">
                    <a:latin typeface="Palatino-Roman"/>
                  </a:rPr>
                  <a:t> (3 out of 192 earthquakes; see Table 1). Consequently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1800" b="0" i="1" u="none" strike="noStrike" baseline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1800" b="0" i="1" u="none" strike="noStrike" baseline="0" smtClean="0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n-US" altLang="zh-TW" sz="1800" b="0" i="1" u="none" strike="noStrike" baseline="0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altLang="zh-TW" sz="1800" b="0" i="0" u="none" strike="noStrike" baseline="0" dirty="0">
                    <a:latin typeface="MTSY"/>
                  </a:rPr>
                  <a:t>= </a:t>
                </a:r>
                <a:r>
                  <a:rPr lang="en-US" altLang="zh-TW" sz="1800" b="0" i="0" u="none" strike="noStrike" baseline="0" dirty="0">
                    <a:latin typeface="Palatino-Roman"/>
                  </a:rPr>
                  <a:t>0</a:t>
                </a:r>
                <a:r>
                  <a:rPr lang="en-US" altLang="zh-TW" sz="1800" b="0" i="1" u="none" strike="noStrike" baseline="0" dirty="0">
                    <a:latin typeface="RMTMI"/>
                  </a:rPr>
                  <a:t>.</a:t>
                </a:r>
                <a:r>
                  <a:rPr lang="en-US" altLang="zh-TW" sz="1800" b="0" i="0" u="none" strike="noStrike" baseline="0" dirty="0">
                    <a:latin typeface="Palatino-Roman"/>
                  </a:rPr>
                  <a:t>0289, meaning that approximately 2.89 events are expected to occur in the insured areas of the country within 100 years.</a:t>
                </a:r>
                <a:endParaRPr lang="zh-TW" altLang="en-US" b="1" dirty="0"/>
              </a:p>
            </p:txBody>
          </p:sp>
        </mc:Choice>
        <mc:Fallback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6296806E-F15A-90FF-5F8D-FF68CE16150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259976"/>
                <a:ext cx="11273118" cy="5916987"/>
              </a:xfrm>
              <a:blipFill>
                <a:blip r:embed="rId2"/>
                <a:stretch>
                  <a:fillRect l="-379" t="-1031" r="-54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圖片 4">
            <a:extLst>
              <a:ext uri="{FF2B5EF4-FFF2-40B4-BE49-F238E27FC236}">
                <a16:creationId xmlns:a16="http://schemas.microsoft.com/office/drawing/2014/main" id="{6BA3E6C9-DAED-C69F-B442-82F51A7D7F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2407" y="3971365"/>
            <a:ext cx="6894861" cy="1774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88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46214924-14DD-64F4-AC66-ED025A25130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199" y="340659"/>
                <a:ext cx="11219329" cy="5836304"/>
              </a:xfrm>
            </p:spPr>
            <p:txBody>
              <a:bodyPr/>
              <a:lstStyle/>
              <a:p>
                <a:r>
                  <a:rPr lang="en-US" altLang="zh-TW" sz="1800" b="0" i="0" u="none" strike="noStrike" baseline="0" dirty="0">
                    <a:latin typeface="Palatino-Roman"/>
                  </a:rPr>
                  <a:t>Table 2 displays the </a:t>
                </a:r>
                <a:r>
                  <a:rPr lang="en-US" altLang="zh-TW" sz="18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confidence intervals </a:t>
                </a:r>
                <a:r>
                  <a:rPr lang="en-US" altLang="zh-TW" sz="1800" b="0" i="0" u="none" strike="noStrike" baseline="0" dirty="0">
                    <a:latin typeface="Palatino-Roman"/>
                  </a:rPr>
                  <a:t>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1800" b="0" i="1" u="none" strike="noStrike" baseline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1800" b="0" i="1" u="none" strike="noStrike" baseline="0" smtClean="0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n-US" altLang="zh-TW" sz="1800" b="0" i="1" u="none" strike="noStrike" baseline="0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altLang="zh-TW" sz="1800" b="0" i="0" u="none" strike="noStrike" baseline="0" dirty="0">
                    <a:latin typeface="Palatino-Roman"/>
                  </a:rPr>
                  <a:t> , which are </a:t>
                </a:r>
                <a:r>
                  <a:rPr lang="en-US" altLang="zh-TW" sz="18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very large </a:t>
                </a:r>
                <a:r>
                  <a:rPr lang="en-US" altLang="zh-TW" sz="1800" b="0" i="0" u="none" strike="noStrike" baseline="0" dirty="0">
                    <a:latin typeface="Palatino-Roman"/>
                  </a:rPr>
                  <a:t>since the value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1800" b="0" i="1" u="none" strike="noStrike" baseline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1800" b="0" i="1" u="none" strike="noStrike" baseline="0" smtClean="0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n-US" altLang="zh-TW" sz="1800" b="0" i="1" u="none" strike="noStrike" baseline="0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altLang="zh-TW" sz="1800" b="0" i="0" u="none" strike="noStrike" baseline="0" dirty="0">
                    <a:latin typeface="Palatino-Roman"/>
                  </a:rPr>
                  <a:t> depends on the </a:t>
                </a:r>
                <a:r>
                  <a:rPr lang="en-US" altLang="zh-TW" sz="18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time period of the historical data </a:t>
                </a:r>
                <a:r>
                  <a:rPr lang="en-US" altLang="zh-TW" sz="1800" b="0" i="0" u="none" strike="noStrike" baseline="0" dirty="0">
                    <a:latin typeface="Palatino-Roman"/>
                  </a:rPr>
                  <a:t>and the number of </a:t>
                </a:r>
                <a:r>
                  <a:rPr lang="en-US" altLang="zh-TW" sz="18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trigger events</a:t>
                </a:r>
                <a:r>
                  <a:rPr lang="en-US" altLang="zh-TW" sz="1800" b="0" i="0" u="none" strike="noStrike" baseline="0" dirty="0">
                    <a:latin typeface="Palatino-Roman"/>
                  </a:rPr>
                  <a:t>.</a:t>
                </a:r>
              </a:p>
              <a:p>
                <a:pPr algn="l"/>
                <a:r>
                  <a:rPr lang="en-US" altLang="zh-TW" sz="1800" b="0" i="0" u="none" strike="noStrike" baseline="0" dirty="0">
                    <a:latin typeface="Palatino-Roman"/>
                  </a:rPr>
                  <a:t>Figure 3 shows the magnitude of earthquakes above 6</a:t>
                </a:r>
                <a:r>
                  <a:rPr lang="en-US" altLang="zh-TW" sz="1800" b="0" i="1" u="none" strike="noStrike" baseline="0" dirty="0">
                    <a:latin typeface="RMTMI"/>
                  </a:rPr>
                  <a:t>.</a:t>
                </a:r>
                <a:r>
                  <a:rPr lang="en-US" altLang="zh-TW" sz="1800" b="0" i="0" u="none" strike="noStrike" baseline="0" dirty="0">
                    <a:latin typeface="Palatino-Roman"/>
                  </a:rPr>
                  <a:t>5</a:t>
                </a:r>
                <a:r>
                  <a:rPr lang="en-US" altLang="zh-TW" sz="1800" b="0" i="1" u="none" strike="noStrike" baseline="0" dirty="0">
                    <a:latin typeface="Palatino-Italic"/>
                  </a:rPr>
                  <a:t>M</a:t>
                </a:r>
                <a:r>
                  <a:rPr lang="en-US" altLang="zh-TW" sz="1800" b="0" i="1" u="none" strike="noStrike" baseline="0" dirty="0">
                    <a:latin typeface="RMTMI"/>
                  </a:rPr>
                  <a:t>w </a:t>
                </a:r>
                <a:r>
                  <a:rPr lang="en-US" altLang="zh-TW" sz="1800" b="0" i="0" u="none" strike="noStrike" baseline="0" dirty="0">
                    <a:latin typeface="Palatino-Roman"/>
                  </a:rPr>
                  <a:t>and trigger events that occurred in Mexico during 1900 to 2003.</a:t>
                </a:r>
                <a:endParaRPr lang="zh-TW" altLang="en-US" dirty="0"/>
              </a:p>
            </p:txBody>
          </p:sp>
        </mc:Choice>
        <mc:Fallback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46214924-14DD-64F4-AC66-ED025A25130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340659"/>
                <a:ext cx="11219329" cy="5836304"/>
              </a:xfrm>
              <a:blipFill>
                <a:blip r:embed="rId2"/>
                <a:stretch>
                  <a:fillRect l="-326" t="-104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圖片 4">
            <a:extLst>
              <a:ext uri="{FF2B5EF4-FFF2-40B4-BE49-F238E27FC236}">
                <a16:creationId xmlns:a16="http://schemas.microsoft.com/office/drawing/2014/main" id="{D74AAAEA-4232-9F55-3D33-E5E6EC2FA9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472" y="2333205"/>
            <a:ext cx="5942811" cy="1851212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31F849E8-11E6-8B38-1A80-4774A6216E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0835" y="1819899"/>
            <a:ext cx="6181165" cy="3218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3026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D5EB9A4-A073-FF33-5EF6-758829BCED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47887"/>
          </a:xfrm>
        </p:spPr>
        <p:txBody>
          <a:bodyPr>
            <a:normAutofit fontScale="90000"/>
          </a:bodyPr>
          <a:lstStyle/>
          <a:p>
            <a:r>
              <a:rPr lang="en-US" altLang="zh-TW" dirty="0"/>
              <a:t>1.Introduciton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14235A8-77A3-3878-DA83-1DDF2EC2E3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13012"/>
            <a:ext cx="10515600" cy="5163951"/>
          </a:xfrm>
        </p:spPr>
        <p:txBody>
          <a:bodyPr>
            <a:noAutofit/>
          </a:bodyPr>
          <a:lstStyle/>
          <a:p>
            <a:pPr algn="l"/>
            <a:r>
              <a:rPr lang="en-US" altLang="zh-TW" sz="2000" dirty="0"/>
              <a:t>Since the its </a:t>
            </a:r>
            <a:r>
              <a:rPr lang="en-US" altLang="zh-TW" sz="2000" dirty="0">
                <a:solidFill>
                  <a:srgbClr val="FF0000"/>
                </a:solidFill>
              </a:rPr>
              <a:t>geographical location</a:t>
            </a:r>
            <a:r>
              <a:rPr lang="en-US" altLang="zh-TW" sz="2000" dirty="0"/>
              <a:t>,</a:t>
            </a:r>
            <a:r>
              <a:rPr lang="en-US" altLang="zh-TW" sz="2000" b="0" i="0" u="none" strike="noStrike" baseline="0" dirty="0">
                <a:latin typeface="Palatino-Roman"/>
              </a:rPr>
              <a:t> Mexico finds itself under threat from a </a:t>
            </a:r>
            <a:r>
              <a:rPr lang="en-US" altLang="zh-TW" sz="2000" b="0" i="0" u="none" strike="noStrike" baseline="0" dirty="0">
                <a:solidFill>
                  <a:srgbClr val="FF0000"/>
                </a:solidFill>
                <a:latin typeface="Palatino-Roman"/>
              </a:rPr>
              <a:t>great variety of natural phenomena </a:t>
            </a:r>
            <a:r>
              <a:rPr lang="en-US" altLang="zh-TW" sz="2000" b="0" i="0" u="none" strike="noStrike" baseline="0" dirty="0">
                <a:latin typeface="Palatino-Roman"/>
              </a:rPr>
              <a:t>that can </a:t>
            </a:r>
            <a:r>
              <a:rPr lang="en-US" altLang="zh-TW" sz="2000" b="0" i="0" u="none" strike="noStrike" baseline="0" dirty="0">
                <a:solidFill>
                  <a:srgbClr val="FF0000"/>
                </a:solidFill>
                <a:latin typeface="Palatino-Roman"/>
              </a:rPr>
              <a:t>cause disasters</a:t>
            </a:r>
            <a:r>
              <a:rPr lang="en-US" altLang="zh-TW" sz="2000" b="0" i="0" u="none" strike="noStrike" baseline="0" dirty="0">
                <a:latin typeface="Palatino-Roman"/>
              </a:rPr>
              <a:t>, such as earthquakes, volcanic eruptions, hurricanes.</a:t>
            </a:r>
          </a:p>
          <a:p>
            <a:pPr algn="l"/>
            <a:endParaRPr lang="en-US" altLang="zh-TW" sz="2000" dirty="0">
              <a:latin typeface="Palatino-Roman"/>
            </a:endParaRPr>
          </a:p>
          <a:p>
            <a:pPr algn="l"/>
            <a:r>
              <a:rPr lang="en-US" altLang="zh-TW" sz="2000" b="0" i="0" u="none" strike="noStrike" baseline="0" dirty="0">
                <a:latin typeface="Palatino-Roman"/>
              </a:rPr>
              <a:t>In the event of a disaster, the </a:t>
            </a:r>
            <a:r>
              <a:rPr lang="en-US" altLang="zh-TW" sz="2000" b="0" i="0" u="none" strike="noStrike" baseline="0" dirty="0">
                <a:solidFill>
                  <a:srgbClr val="FF0000"/>
                </a:solidFill>
                <a:latin typeface="Palatino-Roman"/>
              </a:rPr>
              <a:t>effects on financial </a:t>
            </a:r>
            <a:r>
              <a:rPr lang="en-US" altLang="zh-TW" sz="2000" b="0" i="0" u="none" strike="noStrike" baseline="0" dirty="0">
                <a:latin typeface="Palatino-Roman"/>
              </a:rPr>
              <a:t>and natural resources are </a:t>
            </a:r>
            <a:r>
              <a:rPr lang="en-US" altLang="zh-TW" sz="2000" b="0" i="0" u="none" strike="noStrike" baseline="0" dirty="0">
                <a:solidFill>
                  <a:srgbClr val="FF0000"/>
                </a:solidFill>
                <a:latin typeface="Palatino-Roman"/>
              </a:rPr>
              <a:t>huge </a:t>
            </a:r>
            <a:r>
              <a:rPr lang="en-US" altLang="zh-TW" sz="2000" b="0" i="0" u="none" strike="noStrike" baseline="0" dirty="0">
                <a:latin typeface="Palatino-Roman"/>
              </a:rPr>
              <a:t>and volatile.</a:t>
            </a:r>
          </a:p>
          <a:p>
            <a:pPr algn="l"/>
            <a:endParaRPr lang="en-US" altLang="zh-TW" sz="2000" dirty="0">
              <a:latin typeface="Palatino-Roman"/>
            </a:endParaRPr>
          </a:p>
          <a:p>
            <a:pPr algn="l"/>
            <a:r>
              <a:rPr lang="en-US" altLang="zh-TW" sz="2000" b="0" i="0" u="none" strike="noStrike" baseline="0" dirty="0">
                <a:latin typeface="Palatino-Roman"/>
              </a:rPr>
              <a:t>Mexico’s</a:t>
            </a:r>
            <a:r>
              <a:rPr lang="zh-TW" altLang="en-US" sz="2000" b="0" i="0" u="none" strike="noStrike" baseline="0" dirty="0">
                <a:latin typeface="Palatino-Roman"/>
              </a:rPr>
              <a:t> </a:t>
            </a:r>
            <a:r>
              <a:rPr lang="en-US" altLang="zh-TW" sz="2000" b="0" i="0" u="none" strike="noStrike" baseline="0" dirty="0">
                <a:solidFill>
                  <a:srgbClr val="FF0000"/>
                </a:solidFill>
                <a:latin typeface="Palatino-Roman"/>
              </a:rPr>
              <a:t>first priority</a:t>
            </a:r>
            <a:r>
              <a:rPr lang="en-US" altLang="zh-TW" sz="2000" b="0" i="0" u="none" strike="noStrike" baseline="0" dirty="0">
                <a:latin typeface="Palatino-Roman"/>
              </a:rPr>
              <a:t> is to transfer </a:t>
            </a:r>
            <a:r>
              <a:rPr lang="en-US" altLang="zh-TW" sz="2000" b="0" i="0" u="none" strike="noStrike" baseline="0" dirty="0">
                <a:solidFill>
                  <a:srgbClr val="FF0000"/>
                </a:solidFill>
                <a:latin typeface="Palatino-Roman"/>
              </a:rPr>
              <a:t>seismic risk</a:t>
            </a:r>
            <a:r>
              <a:rPr lang="en-US" altLang="zh-TW" sz="2000" b="0" i="0" u="none" strike="noStrike" baseline="0" dirty="0">
                <a:latin typeface="Palatino-Roman"/>
              </a:rPr>
              <a:t>, because although it is the less recurrent, it has the biggest impact on the population and the country.</a:t>
            </a:r>
          </a:p>
          <a:p>
            <a:pPr algn="l"/>
            <a:endParaRPr lang="en-US" altLang="zh-TW" sz="2000" dirty="0">
              <a:latin typeface="Palatino-Roman"/>
            </a:endParaRPr>
          </a:p>
          <a:p>
            <a:pPr algn="l"/>
            <a:r>
              <a:rPr lang="en-US" altLang="zh-TW" sz="2000" b="0" i="0" u="none" strike="noStrike" baseline="0" dirty="0">
                <a:latin typeface="Palatino-Roman"/>
              </a:rPr>
              <a:t>For </a:t>
            </a:r>
            <a:r>
              <a:rPr lang="en-US" altLang="zh-TW" sz="2000" b="0" i="0" u="none" strike="noStrike" baseline="0" dirty="0" err="1">
                <a:latin typeface="Palatino-Roman"/>
              </a:rPr>
              <a:t>insurers,reinsurers</a:t>
            </a:r>
            <a:r>
              <a:rPr lang="en-US" altLang="zh-TW" sz="2000" b="0" i="0" u="none" strike="noStrike" baseline="0" dirty="0">
                <a:latin typeface="Palatino-Roman"/>
              </a:rPr>
              <a:t> and other corporations</a:t>
            </a:r>
            <a:r>
              <a:rPr lang="en-US" altLang="zh-TW" sz="2000" b="0" i="0" u="none" strike="noStrike" baseline="0" dirty="0">
                <a:solidFill>
                  <a:srgbClr val="FF0000"/>
                </a:solidFill>
                <a:latin typeface="Palatino-Roman"/>
              </a:rPr>
              <a:t>, CAT bonds are hedging instruments</a:t>
            </a:r>
            <a:r>
              <a:rPr lang="en-US" altLang="zh-TW" sz="2000" b="0" i="0" u="none" strike="noStrike" baseline="0" dirty="0">
                <a:latin typeface="Palatino-Roman"/>
              </a:rPr>
              <a:t> that offer </a:t>
            </a:r>
            <a:r>
              <a:rPr lang="en-US" altLang="zh-TW" sz="2000" b="0" i="0" u="none" strike="noStrike" baseline="0" dirty="0">
                <a:solidFill>
                  <a:srgbClr val="FF0000"/>
                </a:solidFill>
                <a:latin typeface="Palatino-Roman"/>
              </a:rPr>
              <a:t>multiyear protection without the credit risk </a:t>
            </a:r>
            <a:r>
              <a:rPr lang="en-US" altLang="zh-TW" sz="2000" b="0" i="0" u="none" strike="noStrike" baseline="0" dirty="0">
                <a:latin typeface="Palatino-Roman"/>
              </a:rPr>
              <a:t>present in reinsurance by </a:t>
            </a:r>
            <a:r>
              <a:rPr lang="en-US" altLang="zh-TW" sz="2000" b="0" i="0" u="none" strike="noStrike" baseline="0" dirty="0">
                <a:solidFill>
                  <a:srgbClr val="FF0000"/>
                </a:solidFill>
                <a:latin typeface="Palatino-Roman"/>
              </a:rPr>
              <a:t>providing full collateral</a:t>
            </a:r>
            <a:r>
              <a:rPr lang="en-US" altLang="zh-TW" sz="2000" b="0" i="0" u="none" strike="noStrike" baseline="0" dirty="0">
                <a:latin typeface="Palatino-Roman"/>
              </a:rPr>
              <a:t> for the risk limits offered through the transaction.</a:t>
            </a:r>
          </a:p>
          <a:p>
            <a:pPr algn="l"/>
            <a:endParaRPr lang="en-US" altLang="zh-TW" sz="2000" dirty="0">
              <a:latin typeface="Palatino-Roman"/>
            </a:endParaRPr>
          </a:p>
          <a:p>
            <a:pPr algn="l"/>
            <a:r>
              <a:rPr lang="en-US" altLang="zh-TW" sz="2000" b="0" i="0" u="none" strike="noStrike" baseline="0" dirty="0">
                <a:latin typeface="Palatino-Roman"/>
              </a:rPr>
              <a:t>For investors, </a:t>
            </a:r>
            <a:r>
              <a:rPr lang="en-US" altLang="zh-TW" sz="2000" b="0" i="0" u="none" strike="noStrike" baseline="0" dirty="0">
                <a:solidFill>
                  <a:srgbClr val="FF0000"/>
                </a:solidFill>
                <a:latin typeface="Palatino-Roman"/>
              </a:rPr>
              <a:t>CAT bonds offer attractive returns </a:t>
            </a:r>
            <a:r>
              <a:rPr lang="en-US" altLang="zh-TW" sz="2000" b="0" i="0" u="none" strike="noStrike" baseline="0" dirty="0">
                <a:latin typeface="Palatino-Roman"/>
              </a:rPr>
              <a:t>and </a:t>
            </a:r>
            <a:r>
              <a:rPr lang="en-US" altLang="zh-TW" sz="2000" b="0" i="0" u="none" strike="noStrike" baseline="0" dirty="0">
                <a:solidFill>
                  <a:srgbClr val="FF0000"/>
                </a:solidFill>
                <a:latin typeface="Palatino-Roman"/>
              </a:rPr>
              <a:t>reduction of portfolio risk</a:t>
            </a:r>
            <a:r>
              <a:rPr lang="en-US" altLang="zh-TW" sz="2000" b="0" i="0" u="none" strike="noStrike" baseline="0" dirty="0">
                <a:latin typeface="Palatino-Roman"/>
              </a:rPr>
              <a:t>, since CAT bonds defaults </a:t>
            </a:r>
            <a:r>
              <a:rPr lang="en-US" altLang="zh-TW" sz="2000" b="0" i="0" u="none" strike="noStrike" baseline="0" dirty="0">
                <a:solidFill>
                  <a:srgbClr val="FF0000"/>
                </a:solidFill>
                <a:latin typeface="Palatino-Roman"/>
              </a:rPr>
              <a:t>are uncorrelated to the defaults of other securities</a:t>
            </a:r>
            <a:r>
              <a:rPr lang="en-US" altLang="zh-TW" sz="2000" b="0" i="0" u="none" strike="noStrike" baseline="0" dirty="0">
                <a:latin typeface="Palatino-Roman"/>
              </a:rPr>
              <a:t>.</a:t>
            </a:r>
            <a:endParaRPr lang="zh-TW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6429773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7BC8902-3DD1-9D4B-4331-E61F41D435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49624"/>
            <a:ext cx="10515600" cy="5827339"/>
          </a:xfrm>
        </p:spPr>
        <p:txBody>
          <a:bodyPr/>
          <a:lstStyle/>
          <a:p>
            <a:pPr algn="l"/>
            <a:r>
              <a:rPr lang="en-US" altLang="zh-TW" sz="1800" b="0" i="0" u="none" strike="noStrike" baseline="0" dirty="0">
                <a:latin typeface="Palatino-Roman"/>
              </a:rPr>
              <a:t>Table 3 summarizes the values of the intensity rates </a:t>
            </a:r>
            <a:r>
              <a:rPr lang="en-US" altLang="zh-TW" sz="1800" b="0" i="1" u="none" strike="noStrike" baseline="0" dirty="0">
                <a:latin typeface="RMTMI"/>
              </a:rPr>
              <a:t>λ</a:t>
            </a:r>
            <a:r>
              <a:rPr lang="en-US" altLang="zh-TW" sz="1800" b="0" i="0" u="none" strike="noStrike" baseline="0" dirty="0">
                <a:latin typeface="Palatino-Roman"/>
              </a:rPr>
              <a:t> and the </a:t>
            </a:r>
            <a:r>
              <a:rPr lang="en-US" altLang="zh-TW" sz="1800" b="0" i="0" u="none" strike="noStrike" baseline="0" dirty="0">
                <a:solidFill>
                  <a:srgbClr val="FF0000"/>
                </a:solidFill>
                <a:latin typeface="Palatino-Roman"/>
              </a:rPr>
              <a:t>probabilities of occurrence</a:t>
            </a:r>
            <a:r>
              <a:rPr lang="en-US" altLang="zh-TW" sz="1800" b="0" i="0" u="none" strike="noStrike" baseline="0" dirty="0">
                <a:latin typeface="Palatino-Roman"/>
              </a:rPr>
              <a:t> of a trigger event in 1 and 3 years.</a:t>
            </a:r>
          </a:p>
          <a:p>
            <a:pPr algn="l"/>
            <a:endParaRPr lang="en-US" altLang="zh-TW" sz="1800" dirty="0">
              <a:latin typeface="Palatino-Roman"/>
            </a:endParaRPr>
          </a:p>
          <a:p>
            <a:pPr algn="l"/>
            <a:r>
              <a:rPr lang="en-US" altLang="zh-TW" sz="1800" b="0" i="0" u="none" strike="noStrike" baseline="0" dirty="0">
                <a:latin typeface="Palatino-Roman"/>
              </a:rPr>
              <a:t>Whereas the reinsurance market expects approximately </a:t>
            </a:r>
            <a:r>
              <a:rPr lang="en-US" altLang="zh-TW" sz="1800" b="0" i="0" u="none" strike="noStrike" baseline="0" dirty="0">
                <a:solidFill>
                  <a:srgbClr val="FF0000"/>
                </a:solidFill>
                <a:latin typeface="Palatino-Roman"/>
              </a:rPr>
              <a:t>2.15 events </a:t>
            </a:r>
            <a:r>
              <a:rPr lang="en-US" altLang="zh-TW" sz="1800" b="0" i="0" u="none" strike="noStrike" baseline="0" dirty="0">
                <a:latin typeface="Palatino-Roman"/>
              </a:rPr>
              <a:t>to occur in 100 years, the capital market anticipates </a:t>
            </a:r>
            <a:r>
              <a:rPr lang="en-US" altLang="zh-TW" sz="1800" b="0" i="0" u="none" strike="noStrike" baseline="0" dirty="0">
                <a:solidFill>
                  <a:srgbClr val="FF0000"/>
                </a:solidFill>
                <a:latin typeface="Palatino-Roman"/>
              </a:rPr>
              <a:t>2.42 events </a:t>
            </a:r>
            <a:r>
              <a:rPr lang="en-US" altLang="zh-TW" sz="1800" b="0" i="0" u="none" strike="noStrike" baseline="0" dirty="0">
                <a:latin typeface="Palatino-Roman"/>
              </a:rPr>
              <a:t>and the historical data predict </a:t>
            </a:r>
            <a:r>
              <a:rPr lang="en-US" altLang="zh-TW" sz="1800" b="0" i="0" u="none" strike="noStrike" baseline="0" dirty="0">
                <a:solidFill>
                  <a:srgbClr val="FF0000"/>
                </a:solidFill>
                <a:latin typeface="Palatino-Roman"/>
              </a:rPr>
              <a:t>2.89 events</a:t>
            </a:r>
            <a:endParaRPr lang="zh-TW" altLang="en-US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AF8696EB-7342-8AD9-13E0-CED6832A55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149" y="2321860"/>
            <a:ext cx="9495037" cy="2904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4043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BC3F782E-2422-3DAC-06A7-FAC78F5C599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277906"/>
                <a:ext cx="10515600" cy="6409765"/>
              </a:xfrm>
            </p:spPr>
            <p:txBody>
              <a:bodyPr>
                <a:normAutofit/>
              </a:bodyPr>
              <a:lstStyle/>
              <a:p>
                <a:pPr algn="l"/>
                <a:r>
                  <a:rPr lang="en-US" altLang="zh-TW" sz="2000" b="0" i="0" u="none" strike="noStrike" baseline="0" dirty="0">
                    <a:latin typeface="Palatino-Roman"/>
                  </a:rPr>
                  <a:t>Our estimation of intensity rates shows that by </a:t>
                </a:r>
                <a:r>
                  <a:rPr lang="en-US" altLang="zh-TW" sz="20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transferring the seismic risk with a combination of reinsurance and CAT bonds,</a:t>
                </a:r>
                <a:r>
                  <a:rPr lang="en-US" altLang="zh-TW" sz="2000" b="0" i="0" u="none" strike="noStrike" baseline="0" dirty="0">
                    <a:latin typeface="Palatino-Roman"/>
                  </a:rPr>
                  <a:t> market insurance is optimal in the sense that it provides coverage for </a:t>
                </a:r>
                <a:r>
                  <a:rPr lang="en-US" altLang="zh-TW" sz="20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a lower cost and lower exposure at default </a:t>
                </a:r>
                <a:r>
                  <a:rPr lang="en-US" altLang="zh-TW" sz="2000" b="0" i="0" u="none" strike="noStrike" baseline="0" dirty="0">
                    <a:latin typeface="Palatino-Roman"/>
                  </a:rPr>
                  <a:t>than reinsurance itself.</a:t>
                </a:r>
              </a:p>
              <a:p>
                <a:pPr algn="l"/>
                <a:endParaRPr lang="en-US" altLang="zh-TW" sz="2000" dirty="0">
                  <a:latin typeface="Palatino-Roman"/>
                </a:endParaRPr>
              </a:p>
              <a:p>
                <a:pPr algn="l"/>
                <a:r>
                  <a:rPr lang="en-US" altLang="zh-TW" sz="2000" b="0" i="0" u="none" strike="noStrike" baseline="0" dirty="0">
                    <a:latin typeface="Palatino-Roman"/>
                  </a:rPr>
                  <a:t>First, under the risk-neutral world, the </a:t>
                </a:r>
                <a:r>
                  <a:rPr lang="en-US" altLang="zh-TW" sz="20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implied risk trigger rates</a:t>
                </a:r>
                <a:r>
                  <a:rPr lang="zh-TW" altLang="en-US" sz="20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 </a:t>
                </a:r>
                <a:r>
                  <a:rPr lang="en-US" altLang="zh-TW" sz="20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computed from the reinsurance and capital markets </a:t>
                </a:r>
                <a:r>
                  <a:rPr lang="en-US" altLang="zh-TW" sz="2000" b="0" i="0" u="none" strike="noStrike" baseline="0" dirty="0">
                    <a:latin typeface="Palatino-Roman"/>
                  </a:rPr>
                  <a:t>are </a:t>
                </a:r>
                <a:r>
                  <a:rPr lang="en-US" altLang="zh-TW" sz="20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reliable </a:t>
                </a:r>
                <a:r>
                  <a:rPr lang="en-US" altLang="zh-TW" sz="2000" b="0" i="0" u="none" strike="noStrike" baseline="0" dirty="0">
                    <a:latin typeface="Palatino-Roman"/>
                  </a:rPr>
                  <a:t>since their </a:t>
                </a:r>
                <a:r>
                  <a:rPr lang="en-US" altLang="zh-TW" sz="20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values lie</a:t>
                </a:r>
                <a:r>
                  <a:rPr lang="zh-TW" altLang="en-US" sz="20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 </a:t>
                </a:r>
                <a:r>
                  <a:rPr lang="en-US" altLang="zh-TW" sz="20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inside the confidence intervals </a:t>
                </a:r>
                <a:r>
                  <a:rPr lang="en-US" altLang="zh-TW" sz="2000" b="0" i="0" u="none" strike="noStrike" baseline="0" dirty="0">
                    <a:latin typeface="Palatino-Roman"/>
                  </a:rPr>
                  <a:t>of the physical trigger rate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b="0" i="1" u="none" strike="noStrike" baseline="0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0" i="1" u="none" strike="noStrike" baseline="0" smtClean="0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n-US" altLang="zh-TW" sz="2000" b="0" i="1" u="none" strike="noStrike" baseline="0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altLang="zh-TW" sz="2000" b="0" i="0" u="none" strike="noStrike" baseline="0" dirty="0">
                    <a:latin typeface="Palatino-Roman"/>
                  </a:rPr>
                  <a:t>, </a:t>
                </a:r>
                <a:r>
                  <a:rPr lang="en-US" altLang="zh-TW" sz="20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meaning that the direct</a:t>
                </a:r>
                <a:r>
                  <a:rPr lang="zh-TW" altLang="en-US" sz="20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 </a:t>
                </a:r>
                <a:r>
                  <a:rPr lang="en-US" altLang="zh-TW" sz="20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access of the CAT bond into capital markets expands the risk-bearing capacity</a:t>
                </a:r>
                <a:r>
                  <a:rPr lang="en-US" altLang="zh-TW" sz="2000" b="0" i="0" u="none" strike="noStrike" baseline="0" dirty="0">
                    <a:latin typeface="Palatino-Roman"/>
                  </a:rPr>
                  <a:t> beyond</a:t>
                </a:r>
                <a:r>
                  <a:rPr lang="zh-TW" altLang="en-US" sz="2000" b="0" i="0" u="none" strike="noStrike" baseline="0" dirty="0">
                    <a:latin typeface="Palatino-Roman"/>
                  </a:rPr>
                  <a:t> </a:t>
                </a:r>
                <a:r>
                  <a:rPr lang="en-US" altLang="zh-TW" sz="2000" b="0" i="0" u="none" strike="noStrike" baseline="0" dirty="0">
                    <a:latin typeface="Palatino-Roman"/>
                  </a:rPr>
                  <a:t>the limited capital held by reinsurers.</a:t>
                </a:r>
                <a:endParaRPr lang="en-US" altLang="zh-TW" sz="2000" dirty="0">
                  <a:latin typeface="Palatino-Roman"/>
                </a:endParaRPr>
              </a:p>
              <a:p>
                <a:pPr algn="l"/>
                <a:r>
                  <a:rPr lang="en-US" altLang="zh-TW" sz="2000" b="0" i="0" u="none" strike="noStrike" baseline="0" dirty="0">
                    <a:latin typeface="Palatino-Roman"/>
                  </a:rPr>
                  <a:t>The government paid </a:t>
                </a:r>
                <a:r>
                  <a:rPr lang="en-US" altLang="zh-TW" sz="20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a 26 million premium</a:t>
                </a:r>
                <a:r>
                  <a:rPr lang="zh-TW" altLang="en-US" sz="20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 </a:t>
                </a:r>
                <a:r>
                  <a:rPr lang="en-US" altLang="zh-TW" sz="20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that is equivalent to 0</a:t>
                </a:r>
                <a:r>
                  <a:rPr lang="en-US" altLang="zh-TW" sz="2000" b="0" i="1" u="none" strike="noStrike" baseline="0" dirty="0">
                    <a:solidFill>
                      <a:srgbClr val="FF0000"/>
                    </a:solidFill>
                    <a:latin typeface="RMTMI"/>
                  </a:rPr>
                  <a:t>.</a:t>
                </a:r>
                <a:r>
                  <a:rPr lang="en-US" altLang="zh-TW" sz="20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75 times the 34.605 million real actuarially fair one </a:t>
                </a:r>
                <a:r>
                  <a:rPr lang="en-US" altLang="zh-TW" sz="2000" b="0" i="0" u="none" strike="noStrike" baseline="0" dirty="0">
                    <a:latin typeface="Palatino-Roman"/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b="0" i="1" u="none" strike="noStrike" baseline="0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0" i="1" u="none" strike="noStrike" baseline="0" smtClean="0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n-US" altLang="zh-TW" sz="2000" b="0" i="1" u="none" strike="noStrike" baseline="0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altLang="zh-TW" sz="2000" b="0" i="0" u="none" strike="noStrike" baseline="0" dirty="0">
                    <a:latin typeface="Palatino-Roman"/>
                  </a:rPr>
                  <a:t> in</a:t>
                </a:r>
                <a:r>
                  <a:rPr lang="zh-TW" altLang="en-US" sz="2000" b="0" i="0" u="none" strike="noStrike" baseline="0" dirty="0">
                    <a:latin typeface="Palatino-Roman"/>
                  </a:rPr>
                  <a:t> </a:t>
                </a:r>
                <a:r>
                  <a:rPr lang="en-US" altLang="zh-TW" sz="2000" b="0" i="0" u="none" strike="noStrike" baseline="0" dirty="0">
                    <a:latin typeface="Palatino-Roman"/>
                  </a:rPr>
                  <a:t>Equation (4)). This is </a:t>
                </a:r>
                <a:r>
                  <a:rPr lang="en-US" altLang="zh-TW" sz="20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contrary to the theory predictions of charging higher premiums</a:t>
                </a:r>
                <a:r>
                  <a:rPr lang="zh-TW" altLang="en-US" sz="20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 </a:t>
                </a:r>
                <a:r>
                  <a:rPr lang="en-US" altLang="zh-TW" sz="20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by reinsurers after a catastrophe has occurred.</a:t>
                </a:r>
              </a:p>
              <a:p>
                <a:pPr algn="l"/>
                <a:endParaRPr lang="en-US" altLang="zh-TW" sz="2000" dirty="0">
                  <a:solidFill>
                    <a:srgbClr val="FF0000"/>
                  </a:solidFill>
                  <a:latin typeface="Palatino-Roman"/>
                </a:endParaRPr>
              </a:p>
              <a:p>
                <a:pPr algn="l"/>
                <a:endParaRPr lang="en-US" altLang="zh-TW" sz="2000" b="0" i="0" u="none" strike="noStrike" baseline="0" dirty="0">
                  <a:solidFill>
                    <a:srgbClr val="FF0000"/>
                  </a:solidFill>
                  <a:latin typeface="Palatino-Roman"/>
                </a:endParaRPr>
              </a:p>
              <a:p>
                <a:pPr algn="l"/>
                <a:endParaRPr lang="en-US" altLang="zh-TW" sz="2000" b="0" i="0" u="none" strike="noStrike" baseline="0" dirty="0">
                  <a:solidFill>
                    <a:srgbClr val="FF0000"/>
                  </a:solidFill>
                  <a:latin typeface="Palatino-Roman"/>
                </a:endParaRPr>
              </a:p>
              <a:p>
                <a:pPr algn="l"/>
                <a:endParaRPr lang="en-US" altLang="zh-TW" sz="2000" dirty="0">
                  <a:latin typeface="Palatino-Roman"/>
                </a:endParaRPr>
              </a:p>
              <a:p>
                <a:pPr algn="l"/>
                <a:r>
                  <a:rPr lang="en-US" altLang="zh-TW" sz="2000" b="0" i="0" u="none" strike="noStrike" baseline="0" dirty="0">
                    <a:latin typeface="Palatino-Roman"/>
                  </a:rPr>
                  <a:t>The difference in reinsurance premiums</a:t>
                </a:r>
                <a:r>
                  <a:rPr lang="zh-TW" altLang="en-US" sz="2000" b="0" i="0" u="none" strike="noStrike" baseline="0" dirty="0">
                    <a:latin typeface="Palatino-Roman"/>
                  </a:rPr>
                  <a:t> </a:t>
                </a:r>
                <a:r>
                  <a:rPr lang="en-US" altLang="zh-TW" sz="2000" b="0" i="0" u="none" strike="noStrike" baseline="0" dirty="0">
                    <a:latin typeface="Palatino-Roman"/>
                  </a:rPr>
                  <a:t>is </a:t>
                </a:r>
                <a:r>
                  <a:rPr lang="en-US" altLang="zh-TW" sz="20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explained by the market price of risk</a:t>
                </a:r>
                <a:r>
                  <a:rPr lang="en-US" altLang="zh-TW" sz="2000" b="0" i="0" u="none" strike="noStrike" baseline="0" dirty="0">
                    <a:latin typeface="Palatino-Roman"/>
                  </a:rPr>
                  <a:t>, which in this case is </a:t>
                </a:r>
                <a:r>
                  <a:rPr lang="en-US" altLang="zh-TW" sz="20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negative</a:t>
                </a:r>
                <a:r>
                  <a:rPr lang="en-US" altLang="zh-TW" sz="2000" b="0" i="0" u="none" strike="noStrike" baseline="0" dirty="0">
                    <a:latin typeface="Palatino-Roman"/>
                  </a:rPr>
                  <a:t>. Since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b="0" i="1" u="none" strike="noStrike" baseline="0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0" i="1" u="none" strike="noStrike" baseline="0" smtClean="0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n-US" altLang="zh-TW" sz="2000" b="0" i="1" u="none" strike="noStrike" baseline="0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altLang="zh-TW" sz="2000" b="0" i="0" u="none" strike="noStrike" baseline="0" dirty="0">
                    <a:latin typeface="Palatino-Roman"/>
                  </a:rPr>
                  <a:t> is only</a:t>
                </a:r>
                <a:r>
                  <a:rPr lang="zh-TW" altLang="en-US" sz="2000" b="0" i="0" u="none" strike="noStrike" baseline="0" dirty="0">
                    <a:latin typeface="Palatino-Roman"/>
                  </a:rPr>
                  <a:t> </a:t>
                </a:r>
                <a:r>
                  <a:rPr lang="en-US" altLang="zh-TW" sz="2000" b="0" i="0" u="none" strike="noStrike" baseline="0" dirty="0">
                    <a:latin typeface="Palatino-Roman"/>
                  </a:rPr>
                  <a:t>50 percent confident, no further analysis about market price of risk will be done in</a:t>
                </a:r>
                <a:r>
                  <a:rPr lang="zh-TW" altLang="en-US" sz="2000" b="0" i="0" u="none" strike="noStrike" baseline="0" dirty="0">
                    <a:latin typeface="Palatino-Roman"/>
                  </a:rPr>
                  <a:t> </a:t>
                </a:r>
                <a:r>
                  <a:rPr lang="en-US" altLang="zh-TW" sz="2000" b="0" i="0" u="none" strike="noStrike" baseline="0" dirty="0">
                    <a:latin typeface="Palatino-Roman"/>
                  </a:rPr>
                  <a:t>our analysis.</a:t>
                </a:r>
                <a:endParaRPr lang="zh-TW" altLang="en-US" sz="2000" dirty="0"/>
              </a:p>
            </p:txBody>
          </p:sp>
        </mc:Choice>
        <mc:Fallback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BC3F782E-2422-3DAC-06A7-FAC78F5C599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277906"/>
                <a:ext cx="10515600" cy="6409765"/>
              </a:xfrm>
              <a:blipFill>
                <a:blip r:embed="rId2"/>
                <a:stretch>
                  <a:fillRect l="-522" t="-1047" r="-696" b="-38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圖片 4">
            <a:extLst>
              <a:ext uri="{FF2B5EF4-FFF2-40B4-BE49-F238E27FC236}">
                <a16:creationId xmlns:a16="http://schemas.microsoft.com/office/drawing/2014/main" id="{820291F4-344A-D591-0DA9-4AF5522A2E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2518" y="4245555"/>
            <a:ext cx="6692714" cy="1006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8430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408CED08-27F1-3BE9-1956-B357C3D3745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286871"/>
                <a:ext cx="10515600" cy="5890092"/>
              </a:xfrm>
            </p:spPr>
            <p:txBody>
              <a:bodyPr>
                <a:normAutofit/>
              </a:bodyPr>
              <a:lstStyle/>
              <a:p>
                <a:pPr algn="l"/>
                <a:r>
                  <a:rPr lang="en-US" altLang="zh-TW" sz="2200" b="0" i="0" u="none" strike="noStrike" baseline="0" dirty="0">
                    <a:latin typeface="Palatino-Roman"/>
                  </a:rPr>
                  <a:t>Second, the </a:t>
                </a:r>
                <a:r>
                  <a:rPr lang="en-US" altLang="zh-TW" sz="22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difference between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200" b="0" i="1" u="none" strike="noStrike" baseline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200" b="0" i="1" u="none" strike="noStrike" baseline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n-US" altLang="zh-TW" sz="2200" b="0" i="1" u="none" strike="noStrike" baseline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TW" sz="22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200" b="0" i="1" u="none" strike="noStrike" baseline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200" b="0" i="1" u="none" strike="noStrike" baseline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n-US" altLang="zh-TW" sz="2200" b="0" i="1" u="none" strike="noStrike" baseline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TW" sz="2200" b="0" i="0" u="none" strike="noStrike" baseline="0" dirty="0">
                    <a:latin typeface="Palatino-Roman"/>
                  </a:rPr>
                  <a:t> can be explained by the </a:t>
                </a:r>
                <a:r>
                  <a:rPr lang="en-US" altLang="zh-TW" sz="22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absence of the</a:t>
                </a:r>
                <a:r>
                  <a:rPr lang="zh-TW" altLang="en-US" sz="22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 </a:t>
                </a:r>
                <a:r>
                  <a:rPr lang="en-US" altLang="zh-TW" sz="22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public and liquid market of earthquake risk in the reinsurance market</a:t>
                </a:r>
                <a:r>
                  <a:rPr lang="en-US" altLang="zh-TW" sz="2200" b="0" i="0" u="none" strike="noStrike" baseline="0" dirty="0">
                    <a:latin typeface="Palatino-Roman"/>
                  </a:rPr>
                  <a:t>, since just</a:t>
                </a:r>
                <a:r>
                  <a:rPr lang="zh-TW" altLang="en-US" sz="2200" b="0" i="0" u="none" strike="noStrike" baseline="0" dirty="0">
                    <a:latin typeface="Palatino-Roman"/>
                  </a:rPr>
                  <a:t> </a:t>
                </a:r>
                <a:r>
                  <a:rPr lang="en-US" altLang="zh-TW" sz="2200" b="0" i="0" u="none" strike="noStrike" baseline="0" dirty="0">
                    <a:latin typeface="Palatino-Roman"/>
                  </a:rPr>
                  <a:t>limited information is available.</a:t>
                </a:r>
              </a:p>
              <a:p>
                <a:pPr algn="l"/>
                <a:endParaRPr lang="en-US" altLang="zh-TW" sz="2200" dirty="0">
                  <a:latin typeface="Palatino-Roman"/>
                </a:endParaRPr>
              </a:p>
              <a:p>
                <a:pPr algn="l"/>
                <a:r>
                  <a:rPr lang="en-US" altLang="zh-TW" sz="2200" b="0" i="0" u="none" strike="noStrike" baseline="0" dirty="0">
                    <a:latin typeface="Palatino-Roman"/>
                  </a:rPr>
                  <a:t>This causes the pricing in the reinsurance market</a:t>
                </a:r>
                <a:r>
                  <a:rPr lang="zh-TW" altLang="en-US" sz="2200" b="0" i="0" u="none" strike="noStrike" baseline="0" dirty="0">
                    <a:latin typeface="Palatino-Roman"/>
                  </a:rPr>
                  <a:t> </a:t>
                </a:r>
                <a:r>
                  <a:rPr lang="en-US" altLang="zh-TW" sz="2200" b="0" i="0" u="none" strike="noStrike" baseline="0" dirty="0">
                    <a:latin typeface="Palatino-Roman"/>
                  </a:rPr>
                  <a:t>to be </a:t>
                </a:r>
                <a:r>
                  <a:rPr lang="en-US" altLang="zh-TW" sz="22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less transparent </a:t>
                </a:r>
                <a:r>
                  <a:rPr lang="en-US" altLang="zh-TW" sz="2200" b="0" i="0" u="none" strike="noStrike" baseline="0" dirty="0">
                    <a:latin typeface="Palatino-Roman"/>
                  </a:rPr>
                  <a:t>than pricing in the capital market.</a:t>
                </a:r>
              </a:p>
              <a:p>
                <a:pPr algn="l"/>
                <a:endParaRPr lang="en-US" altLang="zh-TW" sz="2200" dirty="0">
                  <a:latin typeface="Palatino-Roman"/>
                </a:endParaRPr>
              </a:p>
              <a:p>
                <a:pPr algn="l"/>
                <a:r>
                  <a:rPr lang="en-US" altLang="zh-TW" sz="2200" b="0" i="0" u="none" strike="noStrike" baseline="0" dirty="0">
                    <a:latin typeface="Palatino-Roman"/>
                  </a:rPr>
                  <a:t>Another argument to this</a:t>
                </a:r>
                <a:r>
                  <a:rPr lang="zh-TW" altLang="en-US" sz="2200" b="0" i="0" u="none" strike="noStrike" baseline="0" dirty="0">
                    <a:latin typeface="Palatino-Roman"/>
                  </a:rPr>
                  <a:t> </a:t>
                </a:r>
                <a:r>
                  <a:rPr lang="en-US" altLang="zh-TW" sz="2200" b="0" i="0" u="none" strike="noStrike" baseline="0" dirty="0">
                    <a:latin typeface="Palatino-Roman"/>
                  </a:rPr>
                  <a:t>difference is that </a:t>
                </a:r>
                <a:r>
                  <a:rPr lang="en-US" altLang="zh-TW" sz="22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contracts in the capital market are more expensive than contracts in</a:t>
                </a:r>
                <a:r>
                  <a:rPr lang="zh-TW" altLang="en-US" sz="22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 </a:t>
                </a:r>
                <a:r>
                  <a:rPr lang="en-US" altLang="zh-TW" sz="22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the reinsurance market</a:t>
                </a:r>
                <a:r>
                  <a:rPr lang="en-US" altLang="zh-TW" sz="2200" b="0" i="0" u="none" strike="noStrike" baseline="0" dirty="0">
                    <a:latin typeface="Palatino-Roman"/>
                  </a:rPr>
                  <a:t>. </a:t>
                </a:r>
                <a:endParaRPr lang="zh-TW" altLang="en-US" sz="2200" dirty="0"/>
              </a:p>
            </p:txBody>
          </p:sp>
        </mc:Choice>
        <mc:Fallback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408CED08-27F1-3BE9-1956-B357C3D3745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286871"/>
                <a:ext cx="10515600" cy="5890092"/>
              </a:xfrm>
              <a:blipFill>
                <a:blip r:embed="rId2"/>
                <a:stretch>
                  <a:fillRect l="-696" t="-134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368595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FD0F30B-96C6-A371-8DC9-5034386C71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612" y="152400"/>
            <a:ext cx="11967882" cy="6822141"/>
          </a:xfrm>
        </p:spPr>
        <p:txBody>
          <a:bodyPr>
            <a:normAutofit/>
          </a:bodyPr>
          <a:lstStyle/>
          <a:p>
            <a:pPr algn="l"/>
            <a:r>
              <a:rPr lang="en-US" altLang="zh-TW" sz="2200" b="0" i="0" u="none" strike="noStrike" baseline="0" dirty="0">
                <a:latin typeface="Palatino-Roman"/>
              </a:rPr>
              <a:t>Since the </a:t>
            </a:r>
            <a:r>
              <a:rPr lang="en-US" altLang="zh-TW" sz="2200" b="0" i="0" u="none" strike="noStrike" baseline="0" dirty="0">
                <a:solidFill>
                  <a:srgbClr val="FF0000"/>
                </a:solidFill>
                <a:latin typeface="Palatino-Roman"/>
              </a:rPr>
              <a:t>insured loss faced by the government is independent of the state of insolvency of the reinsurer</a:t>
            </a:r>
            <a:r>
              <a:rPr lang="en-US" altLang="zh-TW" sz="2200" b="0" i="0" u="none" strike="noStrike" baseline="0" dirty="0">
                <a:latin typeface="Palatino-Roman"/>
              </a:rPr>
              <a:t>, our results indicate that </a:t>
            </a:r>
            <a:r>
              <a:rPr lang="en-US" altLang="zh-TW" sz="2200" b="0" i="0" u="none" strike="noStrike" baseline="0" dirty="0">
                <a:solidFill>
                  <a:srgbClr val="FF0000"/>
                </a:solidFill>
                <a:latin typeface="Palatino-Roman"/>
              </a:rPr>
              <a:t>the default probability of the reinsurer </a:t>
            </a:r>
            <a:r>
              <a:rPr lang="en-US" altLang="zh-TW" sz="2200" b="0" i="0" u="none" strike="noStrike" baseline="0" dirty="0">
                <a:latin typeface="Palatino-Roman"/>
              </a:rPr>
              <a:t>in this transaction over the next 3 years </a:t>
            </a:r>
            <a:r>
              <a:rPr lang="en-US" altLang="zh-TW" sz="2200" b="0" i="0" u="none" strike="noStrike" baseline="0" dirty="0">
                <a:solidFill>
                  <a:srgbClr val="FF0000"/>
                </a:solidFill>
                <a:latin typeface="Palatino-Roman"/>
              </a:rPr>
              <a:t>can be approximately equal to the price discount that the government gets for transferring the earthquake risk</a:t>
            </a:r>
            <a:r>
              <a:rPr lang="en-US" altLang="zh-TW" sz="2200" b="0" i="0" u="none" strike="noStrike" baseline="0" dirty="0">
                <a:latin typeface="Palatino-Roman"/>
              </a:rPr>
              <a:t> from the reinsurance market to the capital market.</a:t>
            </a:r>
          </a:p>
          <a:p>
            <a:pPr algn="l"/>
            <a:endParaRPr lang="en-US" altLang="zh-TW" sz="2200" dirty="0">
              <a:latin typeface="Palatino-Roman"/>
            </a:endParaRPr>
          </a:p>
          <a:p>
            <a:pPr algn="l"/>
            <a:r>
              <a:rPr lang="en-US" altLang="zh-TW" sz="2200" b="0" i="0" u="none" strike="noStrike" baseline="0" dirty="0">
                <a:latin typeface="Palatino-Roman"/>
              </a:rPr>
              <a:t>In other words, the </a:t>
            </a:r>
            <a:r>
              <a:rPr lang="en-US" altLang="zh-TW" sz="2200" b="0" i="0" u="none" strike="noStrike" baseline="0" dirty="0">
                <a:solidFill>
                  <a:srgbClr val="FF0000"/>
                </a:solidFill>
                <a:latin typeface="Palatino-Roman"/>
              </a:rPr>
              <a:t>reinsurer default probability is implied by the relative difference </a:t>
            </a:r>
            <a:r>
              <a:rPr lang="en-US" altLang="zh-TW" sz="2200" b="0" i="0" u="none" strike="noStrike" baseline="0" dirty="0">
                <a:latin typeface="Palatino-Roman"/>
              </a:rPr>
              <a:t>of the </a:t>
            </a:r>
            <a:r>
              <a:rPr lang="en-US" altLang="zh-TW" sz="2200" b="0" i="0" u="none" strike="noStrike" baseline="0" dirty="0">
                <a:solidFill>
                  <a:srgbClr val="FF0000"/>
                </a:solidFill>
                <a:latin typeface="Palatino-Roman"/>
              </a:rPr>
              <a:t>premiums </a:t>
            </a:r>
            <a:r>
              <a:rPr lang="en-US" altLang="zh-TW" sz="2200" b="0" i="0" u="none" strike="noStrike" baseline="0" dirty="0">
                <a:latin typeface="Palatino-Roman"/>
              </a:rPr>
              <a:t>estimated in the </a:t>
            </a:r>
            <a:r>
              <a:rPr lang="en-US" altLang="zh-TW" sz="2200" b="0" i="0" u="none" strike="noStrike" baseline="0" dirty="0">
                <a:solidFill>
                  <a:srgbClr val="FF0000"/>
                </a:solidFill>
                <a:latin typeface="Palatino-Roman"/>
              </a:rPr>
              <a:t>reinsurance and the capital markets</a:t>
            </a:r>
            <a:r>
              <a:rPr lang="en-US" altLang="zh-TW" sz="2200" b="0" i="0" u="none" strike="noStrike" baseline="0" dirty="0">
                <a:latin typeface="Palatino-Roman"/>
              </a:rPr>
              <a:t>.</a:t>
            </a:r>
          </a:p>
          <a:p>
            <a:pPr marL="0" indent="0">
              <a:buNone/>
            </a:pPr>
            <a:endParaRPr lang="en-US" altLang="zh-TW" sz="2200" dirty="0">
              <a:latin typeface="Palatino-Roman"/>
            </a:endParaRPr>
          </a:p>
          <a:p>
            <a:r>
              <a:rPr lang="en-US" altLang="zh-TW" sz="2200" b="0" i="0" u="none" strike="noStrike" baseline="0" dirty="0">
                <a:solidFill>
                  <a:srgbClr val="00B050"/>
                </a:solidFill>
                <a:latin typeface="Palatino-Roman"/>
              </a:rPr>
              <a:t>Finally, the mix of reinsurance and CAT bonds not only eliminates restrictions in the budget when considering interest payments but also protects and magnifies the resources of the trust</a:t>
            </a:r>
            <a:r>
              <a:rPr lang="en-US" altLang="zh-TW" sz="2200" b="0" i="0" u="none" strike="noStrike" baseline="0" dirty="0">
                <a:latin typeface="Palatino-Roman"/>
              </a:rPr>
              <a:t>.</a:t>
            </a:r>
          </a:p>
          <a:p>
            <a:endParaRPr lang="en-US" altLang="zh-TW" sz="2200" dirty="0">
              <a:latin typeface="Palatino-Roman"/>
            </a:endParaRPr>
          </a:p>
          <a:p>
            <a:r>
              <a:rPr lang="en-US" altLang="zh-TW" sz="2200" b="0" i="0" u="none" strike="noStrike" baseline="0" dirty="0">
                <a:latin typeface="Palatino-Roman"/>
              </a:rPr>
              <a:t> However, this financial strategy does not </a:t>
            </a:r>
            <a:r>
              <a:rPr lang="en-US" altLang="zh-TW" sz="2200" b="0" i="0" u="none" strike="noStrike" baseline="0" dirty="0">
                <a:solidFill>
                  <a:srgbClr val="FF0000"/>
                </a:solidFill>
                <a:latin typeface="Palatino-Roman"/>
              </a:rPr>
              <a:t>eliminate completely the costs imposed by market imperfections</a:t>
            </a:r>
            <a:r>
              <a:rPr lang="en-US" altLang="zh-TW" sz="2200" b="0" i="0" u="none" strike="noStrike" baseline="0" dirty="0">
                <a:latin typeface="Palatino-Roman"/>
              </a:rPr>
              <a:t>.</a:t>
            </a:r>
            <a:endParaRPr lang="zh-TW" altLang="en-US" sz="2200" dirty="0"/>
          </a:p>
          <a:p>
            <a:endParaRPr lang="en-US" altLang="zh-TW" sz="2200" b="0" i="0" u="none" strike="noStrike" baseline="0" dirty="0">
              <a:latin typeface="Palatino-Roman"/>
            </a:endParaRPr>
          </a:p>
          <a:p>
            <a:endParaRPr lang="en-US" altLang="zh-TW" sz="2200" b="0" i="0" u="none" strike="noStrike" baseline="0" dirty="0">
              <a:latin typeface="Palatino-Roman"/>
            </a:endParaRPr>
          </a:p>
          <a:p>
            <a:endParaRPr lang="en-US" altLang="zh-TW" sz="2200" dirty="0">
              <a:latin typeface="Palatino-Roman"/>
            </a:endParaRPr>
          </a:p>
          <a:p>
            <a:pPr algn="l"/>
            <a:endParaRPr lang="en-US" altLang="zh-TW" sz="1800" b="0" i="0" u="none" strike="noStrike" baseline="0" dirty="0">
              <a:latin typeface="Palatino-Roman"/>
            </a:endParaRPr>
          </a:p>
          <a:p>
            <a:pPr algn="l"/>
            <a:endParaRPr lang="en-US" altLang="zh-TW" sz="1800" dirty="0">
              <a:latin typeface="Palatino-Roman"/>
            </a:endParaRPr>
          </a:p>
          <a:p>
            <a:pPr algn="l"/>
            <a:endParaRPr lang="en-US" altLang="zh-TW" sz="1800" dirty="0">
              <a:latin typeface="Palatino-Roman"/>
            </a:endParaRPr>
          </a:p>
          <a:p>
            <a:pPr algn="l"/>
            <a:endParaRPr lang="en-US" altLang="zh-TW" sz="1800" dirty="0">
              <a:latin typeface="Palatino-Roman"/>
            </a:endParaRPr>
          </a:p>
        </p:txBody>
      </p:sp>
    </p:spTree>
    <p:extLst>
      <p:ext uri="{BB962C8B-B14F-4D97-AF65-F5344CB8AC3E}">
        <p14:creationId xmlns:p14="http://schemas.microsoft.com/office/powerpoint/2010/main" val="21552534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E0AD229-F6EF-2E7B-2460-6A559FF570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67204"/>
          </a:xfrm>
        </p:spPr>
        <p:txBody>
          <a:bodyPr>
            <a:normAutofit fontScale="90000"/>
          </a:bodyPr>
          <a:lstStyle/>
          <a:p>
            <a:r>
              <a:rPr lang="en-US" altLang="zh-TW" dirty="0"/>
              <a:t>2.Related literature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9A99CDE-2201-13A6-46B0-DF7CAAD5CA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04047"/>
            <a:ext cx="11228294" cy="5199810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en-US" altLang="zh-TW" sz="2600" b="0" i="0" u="none" strike="noStrike" baseline="0" dirty="0">
                <a:solidFill>
                  <a:srgbClr val="0070C0"/>
                </a:solidFill>
                <a:latin typeface="Palatino-Roman"/>
              </a:rPr>
              <a:t>Baryshnikov, Mayo, and Taylor (2001)</a:t>
            </a:r>
            <a:r>
              <a:rPr lang="en-US" altLang="zh-TW" sz="2600" b="0" i="0" u="none" strike="noStrike" baseline="0" dirty="0">
                <a:latin typeface="Palatino-Roman"/>
              </a:rPr>
              <a:t> present an </a:t>
            </a:r>
            <a:r>
              <a:rPr lang="en-US" altLang="zh-TW" sz="2600" b="0" i="0" u="none" strike="noStrike" baseline="0" dirty="0">
                <a:solidFill>
                  <a:srgbClr val="FF0000"/>
                </a:solidFill>
                <a:latin typeface="Palatino-Roman"/>
              </a:rPr>
              <a:t>arbitrage-free solution </a:t>
            </a:r>
            <a:r>
              <a:rPr lang="en-US" altLang="zh-TW" sz="2600" b="0" i="0" u="none" strike="noStrike" baseline="0" dirty="0">
                <a:latin typeface="Palatino-Roman"/>
              </a:rPr>
              <a:t>to the </a:t>
            </a:r>
            <a:r>
              <a:rPr lang="en-US" altLang="zh-TW" sz="2600" b="0" i="0" u="none" strike="noStrike" baseline="0" dirty="0">
                <a:solidFill>
                  <a:srgbClr val="FF0000"/>
                </a:solidFill>
                <a:latin typeface="Palatino-Roman"/>
              </a:rPr>
              <a:t>pricing of CAT bonds</a:t>
            </a:r>
            <a:r>
              <a:rPr lang="en-US" altLang="zh-TW" sz="2600" b="0" i="0" u="none" strike="noStrike" baseline="0" dirty="0">
                <a:latin typeface="Palatino-Roman"/>
              </a:rPr>
              <a:t> under conditions of</a:t>
            </a:r>
            <a:r>
              <a:rPr lang="en-US" altLang="zh-TW" sz="2600" b="0" i="0" u="none" strike="noStrike" baseline="0" dirty="0">
                <a:solidFill>
                  <a:srgbClr val="FF0000"/>
                </a:solidFill>
                <a:latin typeface="Palatino-Roman"/>
              </a:rPr>
              <a:t> continuous trading </a:t>
            </a:r>
            <a:r>
              <a:rPr lang="en-US" altLang="zh-TW" sz="2600" b="0" i="0" u="none" strike="noStrike" baseline="0" dirty="0">
                <a:latin typeface="Palatino-Roman"/>
              </a:rPr>
              <a:t>and according to the </a:t>
            </a:r>
            <a:r>
              <a:rPr lang="en-US" altLang="zh-TW" sz="2600" b="0" i="0" u="none" strike="noStrike" baseline="0" dirty="0">
                <a:solidFill>
                  <a:srgbClr val="FF0000"/>
                </a:solidFill>
                <a:latin typeface="Palatino-Roman"/>
              </a:rPr>
              <a:t>statistical characteristics </a:t>
            </a:r>
            <a:r>
              <a:rPr lang="en-US" altLang="zh-TW" sz="2600" b="0" i="0" u="none" strike="noStrike" baseline="0" dirty="0">
                <a:latin typeface="Palatino-Roman"/>
              </a:rPr>
              <a:t>of the dominant underlying processes.</a:t>
            </a:r>
          </a:p>
          <a:p>
            <a:pPr algn="l"/>
            <a:endParaRPr lang="en-US" altLang="zh-TW" sz="2600" dirty="0">
              <a:latin typeface="Palatino-Roman"/>
            </a:endParaRPr>
          </a:p>
          <a:p>
            <a:pPr algn="l"/>
            <a:r>
              <a:rPr lang="en-US" altLang="zh-TW" sz="2600" b="0" i="0" u="none" strike="noStrike" baseline="0" dirty="0">
                <a:latin typeface="Palatino-Roman"/>
              </a:rPr>
              <a:t>Under an </a:t>
            </a:r>
            <a:r>
              <a:rPr lang="en-US" altLang="zh-TW" sz="2600" b="0" i="0" u="none" strike="noStrike" baseline="0" dirty="0">
                <a:solidFill>
                  <a:srgbClr val="FF0000"/>
                </a:solidFill>
                <a:latin typeface="Palatino-Roman"/>
              </a:rPr>
              <a:t>arbitrage-free</a:t>
            </a:r>
            <a:r>
              <a:rPr lang="en-US" altLang="zh-TW" sz="2600" b="0" i="0" u="none" strike="noStrike" baseline="0" dirty="0">
                <a:latin typeface="Palatino-Roman"/>
              </a:rPr>
              <a:t> framework, </a:t>
            </a:r>
            <a:r>
              <a:rPr lang="en-US" altLang="zh-TW" sz="2600" b="0" i="0" u="none" strike="noStrike" baseline="0" dirty="0" err="1">
                <a:solidFill>
                  <a:srgbClr val="0070C0"/>
                </a:solidFill>
                <a:latin typeface="Palatino-Roman"/>
              </a:rPr>
              <a:t>Vaugirard</a:t>
            </a:r>
            <a:r>
              <a:rPr lang="en-US" altLang="zh-TW" sz="2600" b="0" i="0" u="none" strike="noStrike" baseline="0" dirty="0">
                <a:solidFill>
                  <a:srgbClr val="0070C0"/>
                </a:solidFill>
                <a:latin typeface="Palatino-Roman"/>
              </a:rPr>
              <a:t> (2003) </a:t>
            </a:r>
            <a:r>
              <a:rPr lang="en-US" altLang="zh-TW" sz="2600" b="0" i="0" u="none" strike="noStrike" baseline="0" dirty="0">
                <a:latin typeface="Palatino-Roman"/>
              </a:rPr>
              <a:t>evaluates CAT bonds </a:t>
            </a:r>
            <a:r>
              <a:rPr lang="en-US" altLang="zh-TW" sz="2600" b="0" i="0" u="none" strike="noStrike" baseline="0" dirty="0">
                <a:solidFill>
                  <a:srgbClr val="FF0000"/>
                </a:solidFill>
                <a:latin typeface="Palatino-Roman"/>
              </a:rPr>
              <a:t>by Monte Carlo simulation methods </a:t>
            </a:r>
            <a:r>
              <a:rPr lang="en-US" altLang="zh-TW" sz="2600" b="0" i="0" u="none" strike="noStrike" baseline="0" dirty="0">
                <a:latin typeface="Palatino-Roman"/>
              </a:rPr>
              <a:t>and </a:t>
            </a:r>
            <a:r>
              <a:rPr lang="en-US" altLang="zh-TW" sz="2600" b="0" i="0" u="none" strike="noStrike" baseline="0" dirty="0">
                <a:solidFill>
                  <a:srgbClr val="FF0000"/>
                </a:solidFill>
                <a:latin typeface="Palatino-Roman"/>
              </a:rPr>
              <a:t>stochastic interest rates</a:t>
            </a:r>
            <a:r>
              <a:rPr lang="en-US" altLang="zh-TW" sz="2600" b="0" i="0" u="none" strike="noStrike" baseline="0" dirty="0">
                <a:latin typeface="Palatino-Roman"/>
              </a:rPr>
              <a:t>.</a:t>
            </a:r>
          </a:p>
          <a:p>
            <a:pPr algn="l"/>
            <a:endParaRPr lang="en-US" altLang="zh-TW" sz="2600" dirty="0">
              <a:latin typeface="Palatino-Roman"/>
            </a:endParaRPr>
          </a:p>
          <a:p>
            <a:pPr algn="l"/>
            <a:r>
              <a:rPr lang="en-US" altLang="zh-TW" sz="2600" b="0" i="0" u="none" strike="noStrike" baseline="0" dirty="0" err="1">
                <a:solidFill>
                  <a:srgbClr val="0070C0"/>
                </a:solidFill>
                <a:latin typeface="Palatino-Roman"/>
              </a:rPr>
              <a:t>Burnecki</a:t>
            </a:r>
            <a:r>
              <a:rPr lang="en-US" altLang="zh-TW" sz="2600" b="0" i="0" u="none" strike="noStrike" baseline="0" dirty="0">
                <a:solidFill>
                  <a:srgbClr val="0070C0"/>
                </a:solidFill>
                <a:latin typeface="Palatino-Roman"/>
              </a:rPr>
              <a:t> and </a:t>
            </a:r>
            <a:r>
              <a:rPr lang="en-US" altLang="zh-TW" sz="2600" b="0" i="0" u="none" strike="noStrike" baseline="0" dirty="0" err="1">
                <a:solidFill>
                  <a:srgbClr val="0070C0"/>
                </a:solidFill>
                <a:latin typeface="Palatino-Roman"/>
              </a:rPr>
              <a:t>Kukla</a:t>
            </a:r>
            <a:r>
              <a:rPr lang="en-US" altLang="zh-TW" sz="2600" b="0" i="0" u="none" strike="noStrike" baseline="0" dirty="0">
                <a:solidFill>
                  <a:srgbClr val="0070C0"/>
                </a:solidFill>
                <a:latin typeface="Palatino-Roman"/>
              </a:rPr>
              <a:t> (2003) and </a:t>
            </a:r>
            <a:r>
              <a:rPr lang="en-US" altLang="zh-TW" sz="2600" b="0" i="0" u="none" strike="noStrike" baseline="0" dirty="0" err="1">
                <a:solidFill>
                  <a:srgbClr val="0070C0"/>
                </a:solidFill>
                <a:latin typeface="Palatino-Roman"/>
              </a:rPr>
              <a:t>Burnecki</a:t>
            </a:r>
            <a:r>
              <a:rPr lang="en-US" altLang="zh-TW" sz="2600" b="0" i="0" u="none" strike="noStrike" baseline="0" dirty="0">
                <a:solidFill>
                  <a:srgbClr val="0070C0"/>
                </a:solidFill>
                <a:latin typeface="Palatino-Roman"/>
              </a:rPr>
              <a:t>, </a:t>
            </a:r>
            <a:r>
              <a:rPr lang="en-US" altLang="zh-TW" sz="2600" b="0" i="0" u="none" strike="noStrike" baseline="0" dirty="0" err="1">
                <a:solidFill>
                  <a:srgbClr val="0070C0"/>
                </a:solidFill>
                <a:latin typeface="Palatino-Roman"/>
              </a:rPr>
              <a:t>H¨ardle</a:t>
            </a:r>
            <a:r>
              <a:rPr lang="en-US" altLang="zh-TW" sz="2600" b="0" i="0" u="none" strike="noStrike" baseline="0" dirty="0">
                <a:solidFill>
                  <a:srgbClr val="0070C0"/>
                </a:solidFill>
                <a:latin typeface="Palatino-Roman"/>
              </a:rPr>
              <a:t>, and </a:t>
            </a:r>
            <a:r>
              <a:rPr lang="en-US" altLang="zh-TW" sz="2600" b="0" i="0" u="none" strike="noStrike" baseline="0" dirty="0" err="1">
                <a:solidFill>
                  <a:srgbClr val="0070C0"/>
                </a:solidFill>
                <a:latin typeface="Palatino-Roman"/>
              </a:rPr>
              <a:t>Weron</a:t>
            </a:r>
            <a:r>
              <a:rPr lang="en-US" altLang="zh-TW" sz="2600" b="0" i="0" u="none" strike="noStrike" baseline="0" dirty="0">
                <a:solidFill>
                  <a:srgbClr val="0070C0"/>
                </a:solidFill>
                <a:latin typeface="Palatino-Roman"/>
              </a:rPr>
              <a:t> (2005) </a:t>
            </a:r>
            <a:r>
              <a:rPr lang="en-US" altLang="zh-TW" sz="2600" b="0" i="0" u="none" strike="noStrike" baseline="0" dirty="0">
                <a:solidFill>
                  <a:srgbClr val="FF0000"/>
                </a:solidFill>
                <a:latin typeface="Palatino-Roman"/>
              </a:rPr>
              <a:t>correct and apply </a:t>
            </a:r>
            <a:r>
              <a:rPr lang="en-US" altLang="zh-TW" sz="2600" b="0" i="0" u="none" strike="noStrike" baseline="0" dirty="0">
                <a:latin typeface="Palatino-Roman"/>
              </a:rPr>
              <a:t>the results of Baryshnikov, Mayo, and Taylor to </a:t>
            </a:r>
            <a:r>
              <a:rPr lang="en-US" altLang="zh-TW" sz="2600" b="0" i="0" u="none" strike="noStrike" baseline="0" dirty="0">
                <a:solidFill>
                  <a:srgbClr val="FF0000"/>
                </a:solidFill>
                <a:latin typeface="Palatino-Roman"/>
              </a:rPr>
              <a:t>calculate non-arbitrage prices</a:t>
            </a:r>
            <a:r>
              <a:rPr lang="en-US" altLang="zh-TW" sz="2600" b="0" i="0" u="none" strike="noStrike" baseline="0" dirty="0">
                <a:latin typeface="Palatino-Roman"/>
              </a:rPr>
              <a:t> of a zero-coupon and coupon CAT bond.</a:t>
            </a:r>
          </a:p>
          <a:p>
            <a:pPr algn="l"/>
            <a:endParaRPr lang="en-US" altLang="zh-TW" sz="2600" dirty="0">
              <a:latin typeface="Palatino-Roman"/>
            </a:endParaRPr>
          </a:p>
          <a:p>
            <a:pPr algn="l"/>
            <a:r>
              <a:rPr lang="en-US" altLang="zh-TW" sz="2600" b="0" i="0" u="none" strike="noStrike" baseline="0" dirty="0">
                <a:solidFill>
                  <a:srgbClr val="0070C0"/>
                </a:solidFill>
                <a:latin typeface="Palatino-Roman"/>
              </a:rPr>
              <a:t>Lee and Yu(2002)</a:t>
            </a:r>
            <a:r>
              <a:rPr lang="en-US" altLang="zh-TW" sz="2600" b="0" i="0" u="none" strike="noStrike" baseline="0" dirty="0">
                <a:latin typeface="Palatino-Roman"/>
              </a:rPr>
              <a:t> develop a methodology </a:t>
            </a:r>
            <a:r>
              <a:rPr lang="en-US" altLang="zh-TW" sz="2600" b="0" i="0" u="none" strike="noStrike" baseline="0" dirty="0">
                <a:solidFill>
                  <a:srgbClr val="FF0000"/>
                </a:solidFill>
                <a:latin typeface="Palatino-Roman"/>
              </a:rPr>
              <a:t>that incorporates stochastic interest rates and more generic loss processes</a:t>
            </a:r>
            <a:r>
              <a:rPr lang="en-US" altLang="zh-TW" sz="2600" b="0" i="0" u="none" strike="noStrike" baseline="0" dirty="0">
                <a:latin typeface="Palatino-Roman"/>
              </a:rPr>
              <a:t> to </a:t>
            </a:r>
            <a:r>
              <a:rPr lang="en-US" altLang="zh-TW" sz="2600" b="0" i="0" u="none" strike="noStrike" baseline="0" dirty="0">
                <a:solidFill>
                  <a:srgbClr val="FF0000"/>
                </a:solidFill>
                <a:latin typeface="Palatino-Roman"/>
              </a:rPr>
              <a:t>price default-risky CAT bonds</a:t>
            </a:r>
            <a:r>
              <a:rPr lang="en-US" altLang="zh-TW" sz="2600" b="0" i="0" u="none" strike="noStrike" baseline="0" dirty="0">
                <a:latin typeface="Palatino-Roman"/>
              </a:rPr>
              <a:t>. They also </a:t>
            </a:r>
            <a:r>
              <a:rPr lang="en-US" altLang="zh-TW" sz="2600" b="0" i="0" u="none" strike="noStrike" baseline="0" dirty="0">
                <a:solidFill>
                  <a:srgbClr val="FF0000"/>
                </a:solidFill>
                <a:latin typeface="Palatino-Roman"/>
              </a:rPr>
              <a:t>analyze</a:t>
            </a:r>
            <a:r>
              <a:rPr lang="en-US" altLang="zh-TW" sz="2600" b="0" i="0" u="none" strike="noStrike" baseline="0" dirty="0">
                <a:latin typeface="Palatino-Roman"/>
              </a:rPr>
              <a:t> the value of the bond under the considerations of </a:t>
            </a:r>
            <a:r>
              <a:rPr lang="en-US" altLang="zh-TW" sz="2600" b="0" i="0" u="none" strike="noStrike" baseline="0" dirty="0">
                <a:solidFill>
                  <a:srgbClr val="FF0000"/>
                </a:solidFill>
                <a:latin typeface="Palatino-Roman"/>
              </a:rPr>
              <a:t>default risk</a:t>
            </a:r>
            <a:r>
              <a:rPr lang="en-US" altLang="zh-TW" sz="2600" b="0" i="0" u="none" strike="noStrike" baseline="0" dirty="0">
                <a:latin typeface="Palatino-Roman"/>
              </a:rPr>
              <a:t>, </a:t>
            </a:r>
            <a:r>
              <a:rPr lang="en-US" altLang="zh-TW" sz="2600" b="0" i="0" u="none" strike="noStrike" baseline="0" dirty="0">
                <a:solidFill>
                  <a:srgbClr val="FF0000"/>
                </a:solidFill>
                <a:latin typeface="Palatino-Roman"/>
              </a:rPr>
              <a:t>moral hazard</a:t>
            </a:r>
            <a:r>
              <a:rPr lang="en-US" altLang="zh-TW" sz="2600" b="0" i="0" u="none" strike="noStrike" baseline="0" dirty="0">
                <a:latin typeface="Palatino-Roman"/>
              </a:rPr>
              <a:t>, and </a:t>
            </a:r>
            <a:r>
              <a:rPr lang="en-US" altLang="zh-TW" sz="2600" b="0" i="0" u="none" strike="noStrike" baseline="0" dirty="0">
                <a:solidFill>
                  <a:srgbClr val="FF0000"/>
                </a:solidFill>
                <a:latin typeface="Palatino-Roman"/>
              </a:rPr>
              <a:t>basis risk</a:t>
            </a:r>
            <a:r>
              <a:rPr lang="en-US" altLang="zh-TW" sz="2600" b="0" i="0" u="none" strike="noStrike" baseline="0" dirty="0">
                <a:latin typeface="Palatino-Roman"/>
              </a:rPr>
              <a:t>.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817524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63A9991-C403-44B7-11F3-FBAEBF4CD7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7575"/>
            <a:ext cx="10515600" cy="6311153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endParaRPr lang="en-US" altLang="zh-TW" sz="2200" dirty="0">
              <a:latin typeface="Palatino-Roman"/>
            </a:endParaRPr>
          </a:p>
          <a:p>
            <a:pPr algn="l"/>
            <a:r>
              <a:rPr lang="en-US" altLang="zh-TW" sz="2000" b="0" i="0" u="none" strike="noStrike" baseline="0" dirty="0" err="1">
                <a:solidFill>
                  <a:srgbClr val="0070C0"/>
                </a:solidFill>
                <a:latin typeface="Palatino-Roman"/>
              </a:rPr>
              <a:t>Croson</a:t>
            </a:r>
            <a:r>
              <a:rPr lang="en-US" altLang="zh-TW" sz="2000" b="0" i="0" u="none" strike="noStrike" baseline="0" dirty="0">
                <a:solidFill>
                  <a:srgbClr val="0070C0"/>
                </a:solidFill>
                <a:latin typeface="Palatino-Roman"/>
              </a:rPr>
              <a:t> and </a:t>
            </a:r>
            <a:r>
              <a:rPr lang="en-US" altLang="zh-TW" sz="2000" b="0" i="0" u="none" strike="noStrike" baseline="0" dirty="0" err="1">
                <a:solidFill>
                  <a:srgbClr val="0070C0"/>
                </a:solidFill>
                <a:latin typeface="Palatino-Roman"/>
              </a:rPr>
              <a:t>Kunreuther</a:t>
            </a:r>
            <a:r>
              <a:rPr lang="en-US" altLang="zh-TW" sz="2000" b="0" i="0" u="none" strike="noStrike" baseline="0" dirty="0">
                <a:solidFill>
                  <a:srgbClr val="0070C0"/>
                </a:solidFill>
                <a:latin typeface="Palatino-Roman"/>
              </a:rPr>
              <a:t> (2000) </a:t>
            </a:r>
            <a:r>
              <a:rPr lang="en-US" altLang="zh-TW" sz="2000" b="0" i="0" u="none" strike="noStrike" baseline="0" dirty="0">
                <a:latin typeface="Palatino-Roman"/>
              </a:rPr>
              <a:t>, focus on </a:t>
            </a:r>
            <a:r>
              <a:rPr lang="en-US" altLang="zh-TW" sz="2000" b="0" i="0" u="none" strike="noStrike" baseline="0" dirty="0">
                <a:solidFill>
                  <a:srgbClr val="FF0000"/>
                </a:solidFill>
                <a:latin typeface="Palatino-Roman"/>
              </a:rPr>
              <a:t>the CAT management and their combination with reinsurance</a:t>
            </a:r>
            <a:r>
              <a:rPr lang="en-US" altLang="zh-TW" sz="2000" b="0" i="0" u="none" strike="noStrike" baseline="0" dirty="0">
                <a:latin typeface="Palatino-Roman"/>
              </a:rPr>
              <a:t>.</a:t>
            </a:r>
          </a:p>
          <a:p>
            <a:pPr algn="l"/>
            <a:endParaRPr lang="en-US" altLang="zh-TW" sz="2000" dirty="0">
              <a:latin typeface="Palatino-Roman"/>
            </a:endParaRPr>
          </a:p>
          <a:p>
            <a:pPr algn="l"/>
            <a:r>
              <a:rPr lang="en-US" altLang="zh-TW" sz="2000" b="0" i="0" u="none" strike="noStrike" baseline="0" dirty="0">
                <a:solidFill>
                  <a:srgbClr val="0070C0"/>
                </a:solidFill>
                <a:latin typeface="Palatino-Roman"/>
              </a:rPr>
              <a:t>Lee and Yu (2007) </a:t>
            </a:r>
            <a:r>
              <a:rPr lang="en-US" altLang="zh-TW" sz="2000" b="0" i="0" u="none" strike="noStrike" baseline="0" dirty="0">
                <a:latin typeface="Palatino-Roman"/>
              </a:rPr>
              <a:t>examine how a reinsurance company can </a:t>
            </a:r>
            <a:r>
              <a:rPr lang="en-US" altLang="zh-TW" sz="2000" b="0" i="0" u="none" strike="noStrike" baseline="0" dirty="0">
                <a:solidFill>
                  <a:srgbClr val="FF0000"/>
                </a:solidFill>
                <a:latin typeface="Palatino-Roman"/>
              </a:rPr>
              <a:t>increase the value </a:t>
            </a:r>
            <a:r>
              <a:rPr lang="en-US" altLang="zh-TW" sz="2000" b="0" i="0" u="none" strike="noStrike" baseline="0" dirty="0">
                <a:latin typeface="Palatino-Roman"/>
              </a:rPr>
              <a:t>of a reinsurance contract </a:t>
            </a:r>
            <a:r>
              <a:rPr lang="en-US" altLang="zh-TW" sz="2000" b="0" i="0" u="none" strike="noStrike" baseline="0" dirty="0">
                <a:solidFill>
                  <a:srgbClr val="FF0000"/>
                </a:solidFill>
                <a:latin typeface="Palatino-Roman"/>
              </a:rPr>
              <a:t>and reduce its default risk </a:t>
            </a:r>
            <a:r>
              <a:rPr lang="en-US" altLang="zh-TW" sz="2000" b="0" i="0" u="none" strike="noStrike" baseline="0" dirty="0">
                <a:latin typeface="Palatino-Roman"/>
              </a:rPr>
              <a:t>by issuing CAT bonds.</a:t>
            </a:r>
          </a:p>
          <a:p>
            <a:pPr algn="l"/>
            <a:endParaRPr lang="en-US" altLang="zh-TW" sz="2000" dirty="0">
              <a:latin typeface="Palatino-Roman"/>
            </a:endParaRPr>
          </a:p>
          <a:p>
            <a:pPr algn="l"/>
            <a:r>
              <a:rPr lang="en-US" altLang="zh-TW" sz="2000" b="0" i="0" u="none" strike="noStrike" baseline="0" dirty="0" err="1">
                <a:solidFill>
                  <a:srgbClr val="0070C0"/>
                </a:solidFill>
                <a:latin typeface="Palatino-Roman"/>
              </a:rPr>
              <a:t>Barrieu</a:t>
            </a:r>
            <a:r>
              <a:rPr lang="en-US" altLang="zh-TW" sz="2000" b="0" i="0" u="none" strike="noStrike" baseline="0" dirty="0">
                <a:solidFill>
                  <a:srgbClr val="0070C0"/>
                </a:solidFill>
                <a:latin typeface="Palatino-Roman"/>
              </a:rPr>
              <a:t> and </a:t>
            </a:r>
            <a:r>
              <a:rPr lang="en-US" altLang="zh-TW" sz="2000" b="0" i="0" u="none" strike="noStrike" baseline="0" dirty="0" err="1">
                <a:solidFill>
                  <a:srgbClr val="0070C0"/>
                </a:solidFill>
                <a:latin typeface="Palatino-Roman"/>
              </a:rPr>
              <a:t>Louberg´e</a:t>
            </a:r>
            <a:r>
              <a:rPr lang="en-US" altLang="zh-TW" sz="2000" b="0" i="0" u="none" strike="noStrike" baseline="0" dirty="0">
                <a:solidFill>
                  <a:srgbClr val="0070C0"/>
                </a:solidFill>
                <a:latin typeface="Palatino-Roman"/>
              </a:rPr>
              <a:t> (2009) </a:t>
            </a:r>
            <a:r>
              <a:rPr lang="en-US" altLang="zh-TW" sz="2000" b="0" i="0" u="none" strike="noStrike" baseline="0" dirty="0">
                <a:latin typeface="Palatino-Roman"/>
              </a:rPr>
              <a:t>point out that the </a:t>
            </a:r>
            <a:r>
              <a:rPr lang="en-US" altLang="zh-TW" sz="2000" b="0" i="0" u="none" strike="noStrike" baseline="0" dirty="0">
                <a:solidFill>
                  <a:srgbClr val="FF0000"/>
                </a:solidFill>
                <a:latin typeface="Palatino-Roman"/>
              </a:rPr>
              <a:t>downside risk aversion and ambiguity aversion have caused the limited success of CAT bonds</a:t>
            </a:r>
            <a:r>
              <a:rPr lang="en-US" altLang="zh-TW" sz="2000" b="0" i="0" u="none" strike="noStrike" baseline="0" dirty="0">
                <a:latin typeface="Palatino-Roman"/>
              </a:rPr>
              <a:t>; therefore, they propose to </a:t>
            </a:r>
            <a:r>
              <a:rPr lang="en-US" altLang="zh-TW" sz="2000" b="0" i="0" u="none" strike="noStrike" baseline="0" dirty="0">
                <a:solidFill>
                  <a:srgbClr val="FF0000"/>
                </a:solidFill>
                <a:latin typeface="Palatino-Roman"/>
              </a:rPr>
              <a:t>replace simple CAT bonds with hybrid CAT bonds, providing catastrophic risk transfer with protection against a stock crash</a:t>
            </a:r>
            <a:r>
              <a:rPr lang="en-US" altLang="zh-TW" sz="2000" b="0" i="0" u="none" strike="noStrike" baseline="0" dirty="0">
                <a:latin typeface="Palatino-Roman"/>
              </a:rPr>
              <a:t> to complete the market.</a:t>
            </a:r>
          </a:p>
          <a:p>
            <a:pPr algn="l"/>
            <a:endParaRPr lang="en-US" altLang="zh-TW" sz="2000" dirty="0">
              <a:latin typeface="Palatino-Roman"/>
            </a:endParaRPr>
          </a:p>
          <a:p>
            <a:pPr algn="l"/>
            <a:r>
              <a:rPr lang="en-US" altLang="zh-TW" sz="2000" b="0" i="0" u="none" strike="noStrike" baseline="0" dirty="0">
                <a:solidFill>
                  <a:srgbClr val="0070C0"/>
                </a:solidFill>
                <a:latin typeface="Palatino-Roman"/>
              </a:rPr>
              <a:t>Cummins and Weiss (2009) and Cummins and </a:t>
            </a:r>
            <a:r>
              <a:rPr lang="en-US" altLang="zh-TW" sz="2000" b="0" i="0" u="none" strike="noStrike" baseline="0" dirty="0" err="1">
                <a:solidFill>
                  <a:srgbClr val="0070C0"/>
                </a:solidFill>
                <a:latin typeface="Palatino-Roman"/>
              </a:rPr>
              <a:t>Trainar</a:t>
            </a:r>
            <a:r>
              <a:rPr lang="en-US" altLang="zh-TW" sz="2000" b="0" i="0" u="none" strike="noStrike" baseline="0" dirty="0">
                <a:solidFill>
                  <a:srgbClr val="0070C0"/>
                </a:solidFill>
                <a:latin typeface="Palatino-Roman"/>
              </a:rPr>
              <a:t> (2009) </a:t>
            </a:r>
            <a:r>
              <a:rPr lang="en-US" altLang="zh-TW" sz="2000" b="0" i="0" u="none" strike="noStrike" baseline="0" dirty="0">
                <a:latin typeface="Palatino-Roman"/>
              </a:rPr>
              <a:t>argue that </a:t>
            </a:r>
            <a:r>
              <a:rPr lang="en-US" altLang="zh-TW" sz="2000" b="0" i="0" u="none" strike="noStrike" baseline="0" dirty="0">
                <a:solidFill>
                  <a:srgbClr val="FF0000"/>
                </a:solidFill>
                <a:latin typeface="Palatino-Roman"/>
              </a:rPr>
              <a:t>securitization</a:t>
            </a:r>
            <a:r>
              <a:rPr lang="en-US" altLang="zh-TW" sz="2000" b="0" i="0" u="none" strike="noStrike" baseline="0" dirty="0">
                <a:latin typeface="Palatino-Roman"/>
              </a:rPr>
              <a:t> permits insurers and reinsurers to </a:t>
            </a:r>
            <a:r>
              <a:rPr lang="en-US" altLang="zh-TW" sz="2000" b="0" i="0" u="none" strike="noStrike" baseline="0" dirty="0">
                <a:solidFill>
                  <a:srgbClr val="FF0000"/>
                </a:solidFill>
                <a:latin typeface="Palatino-Roman"/>
              </a:rPr>
              <a:t>achieve optimal combination </a:t>
            </a:r>
            <a:r>
              <a:rPr lang="en-US" altLang="zh-TW" sz="2000" b="0" i="0" u="none" strike="noStrike" baseline="0" dirty="0">
                <a:latin typeface="Palatino-Roman"/>
              </a:rPr>
              <a:t>of diversification and shifting of catastrophic risk to the capital markets.</a:t>
            </a:r>
          </a:p>
          <a:p>
            <a:pPr algn="l"/>
            <a:endParaRPr lang="en-US" altLang="zh-TW" sz="2000" dirty="0">
              <a:solidFill>
                <a:srgbClr val="FF0000"/>
              </a:solidFill>
              <a:latin typeface="Palatino-Roman"/>
            </a:endParaRPr>
          </a:p>
        </p:txBody>
      </p:sp>
    </p:spTree>
    <p:extLst>
      <p:ext uri="{BB962C8B-B14F-4D97-AF65-F5344CB8AC3E}">
        <p14:creationId xmlns:p14="http://schemas.microsoft.com/office/powerpoint/2010/main" val="33368129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014F6CC-4484-6951-3C0D-C5957E3846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04800"/>
            <a:ext cx="10515600" cy="5872163"/>
          </a:xfrm>
        </p:spPr>
        <p:txBody>
          <a:bodyPr>
            <a:noAutofit/>
          </a:bodyPr>
          <a:lstStyle/>
          <a:p>
            <a:pPr algn="l"/>
            <a:r>
              <a:rPr lang="en-US" altLang="zh-TW" sz="2200" b="0" i="0" u="none" strike="noStrike" baseline="0" dirty="0">
                <a:latin typeface="Palatino-Roman"/>
              </a:rPr>
              <a:t>the main motivation of this article is the </a:t>
            </a:r>
            <a:r>
              <a:rPr lang="en-US" altLang="zh-TW" sz="2200" b="0" i="0" u="none" strike="noStrike" baseline="0" dirty="0">
                <a:solidFill>
                  <a:srgbClr val="FF0000"/>
                </a:solidFill>
                <a:latin typeface="Palatino-Roman"/>
              </a:rPr>
              <a:t>analysis of pricing CAT bonds</a:t>
            </a:r>
            <a:r>
              <a:rPr lang="en-US" altLang="zh-TW" sz="2200" b="0" i="0" u="none" strike="noStrike" baseline="0" dirty="0">
                <a:latin typeface="Palatino-Roman"/>
              </a:rPr>
              <a:t>.</a:t>
            </a:r>
          </a:p>
          <a:p>
            <a:pPr algn="l"/>
            <a:endParaRPr lang="en-US" altLang="zh-TW" sz="2200" dirty="0">
              <a:latin typeface="Palatino-Roman"/>
            </a:endParaRPr>
          </a:p>
          <a:p>
            <a:pPr algn="l"/>
            <a:r>
              <a:rPr lang="en-US" altLang="zh-TW" sz="2200" b="0" i="0" u="none" strike="noStrike" baseline="0" dirty="0">
                <a:latin typeface="Palatino-Roman"/>
              </a:rPr>
              <a:t>In particular, </a:t>
            </a:r>
            <a:r>
              <a:rPr lang="en-US" altLang="zh-TW" sz="2200" b="0" i="0" u="none" strike="noStrike" baseline="0" dirty="0">
                <a:solidFill>
                  <a:srgbClr val="FF0000"/>
                </a:solidFill>
                <a:latin typeface="Palatino-Roman"/>
              </a:rPr>
              <a:t>we examine the calibration of a pure parametric CAT bond</a:t>
            </a:r>
            <a:r>
              <a:rPr lang="en-US" altLang="zh-TW" sz="2200" b="0" i="0" u="none" strike="noStrike" baseline="0" dirty="0">
                <a:latin typeface="Palatino-Roman"/>
              </a:rPr>
              <a:t> for earthquakes, which was sponsored by the Mexican government in May 2006.</a:t>
            </a:r>
          </a:p>
          <a:p>
            <a:pPr algn="l"/>
            <a:endParaRPr lang="en-US" altLang="zh-TW" sz="2200" dirty="0">
              <a:latin typeface="Palatino-Roman"/>
            </a:endParaRPr>
          </a:p>
          <a:p>
            <a:pPr algn="l"/>
            <a:r>
              <a:rPr lang="en-US" altLang="zh-TW" sz="2200" b="0" i="0" u="none" strike="noStrike" baseline="0" dirty="0">
                <a:latin typeface="Palatino-Roman"/>
              </a:rPr>
              <a:t>The calibration is based on the </a:t>
            </a:r>
            <a:r>
              <a:rPr lang="en-US" altLang="zh-TW" sz="2200" b="0" i="0" u="none" strike="noStrike" baseline="0" dirty="0">
                <a:solidFill>
                  <a:srgbClr val="FF0000"/>
                </a:solidFill>
                <a:latin typeface="Palatino-Roman"/>
              </a:rPr>
              <a:t>estimation of the implied trigger intensity rate </a:t>
            </a:r>
            <a:r>
              <a:rPr lang="en-US" altLang="zh-TW" sz="2200" b="0" i="0" u="none" strike="noStrike" baseline="0" dirty="0">
                <a:latin typeface="Palatino-Roman"/>
              </a:rPr>
              <a:t>from the two sides of the contract: from </a:t>
            </a:r>
            <a:r>
              <a:rPr lang="en-US" altLang="zh-TW" sz="2200" b="0" i="0" u="none" strike="noStrike" baseline="0" dirty="0">
                <a:solidFill>
                  <a:srgbClr val="FF0000"/>
                </a:solidFill>
                <a:latin typeface="Palatino-Roman"/>
              </a:rPr>
              <a:t>the reinsurance market </a:t>
            </a:r>
            <a:r>
              <a:rPr lang="en-US" altLang="zh-TW" sz="2200" b="0" i="0" u="none" strike="noStrike" baseline="0" dirty="0">
                <a:latin typeface="Palatino-Roman"/>
              </a:rPr>
              <a:t>and from the </a:t>
            </a:r>
            <a:r>
              <a:rPr lang="en-US" altLang="zh-TW" sz="2200" b="0" i="0" u="none" strike="noStrike" baseline="0" dirty="0">
                <a:solidFill>
                  <a:srgbClr val="FF0000"/>
                </a:solidFill>
                <a:latin typeface="Palatino-Roman"/>
              </a:rPr>
              <a:t>capital market</a:t>
            </a:r>
            <a:r>
              <a:rPr lang="en-US" altLang="zh-TW" sz="2200" b="0" i="0" u="none" strike="noStrike" baseline="0" dirty="0">
                <a:latin typeface="Palatino-Roman"/>
              </a:rPr>
              <a:t>.</a:t>
            </a:r>
          </a:p>
          <a:p>
            <a:pPr algn="l"/>
            <a:endParaRPr lang="en-US" altLang="zh-TW" sz="2200" dirty="0">
              <a:latin typeface="Palatino-Roman"/>
            </a:endParaRPr>
          </a:p>
          <a:p>
            <a:pPr algn="l"/>
            <a:r>
              <a:rPr lang="en-US" altLang="zh-TW" sz="2200" b="0" i="0" u="none" strike="noStrike" baseline="0" dirty="0">
                <a:latin typeface="Palatino-Roman"/>
              </a:rPr>
              <a:t>A </a:t>
            </a:r>
            <a:r>
              <a:rPr lang="en-US" altLang="zh-TW" sz="2200" b="0" i="0" u="none" strike="noStrike" baseline="0" dirty="0">
                <a:solidFill>
                  <a:srgbClr val="FF0000"/>
                </a:solidFill>
                <a:latin typeface="Palatino-Roman"/>
              </a:rPr>
              <a:t>comparative analysis</a:t>
            </a:r>
            <a:r>
              <a:rPr lang="en-US" altLang="zh-TW" sz="2200" b="0" i="0" u="none" strike="noStrike" baseline="0" dirty="0">
                <a:latin typeface="Palatino-Roman"/>
              </a:rPr>
              <a:t> of the </a:t>
            </a:r>
            <a:r>
              <a:rPr lang="en-US" altLang="zh-TW" sz="2200" b="0" i="0" u="none" strike="noStrike" baseline="0" dirty="0">
                <a:solidFill>
                  <a:srgbClr val="FF0000"/>
                </a:solidFill>
                <a:latin typeface="Palatino-Roman"/>
              </a:rPr>
              <a:t>risk-neutral trigger intensity rates </a:t>
            </a:r>
            <a:r>
              <a:rPr lang="en-US" altLang="zh-TW" sz="2200" b="0" i="0" u="none" strike="noStrike" baseline="0" dirty="0">
                <a:latin typeface="Palatino-Roman"/>
              </a:rPr>
              <a:t>with respect to the </a:t>
            </a:r>
            <a:r>
              <a:rPr lang="en-US" altLang="zh-TW" sz="2200" b="0" i="0" u="none" strike="noStrike" baseline="0" dirty="0">
                <a:solidFill>
                  <a:srgbClr val="FF0000"/>
                </a:solidFill>
                <a:latin typeface="Palatino-Roman"/>
              </a:rPr>
              <a:t>historical </a:t>
            </a:r>
            <a:r>
              <a:rPr lang="en-US" altLang="zh-TW" sz="2200" b="0" i="0" u="none" strike="noStrike" baseline="0" dirty="0">
                <a:latin typeface="Palatino-Roman"/>
              </a:rPr>
              <a:t>(physical) </a:t>
            </a:r>
            <a:r>
              <a:rPr lang="en-US" altLang="zh-TW" sz="2200" b="0" i="0" u="none" strike="noStrike" baseline="0" dirty="0">
                <a:solidFill>
                  <a:srgbClr val="FF0000"/>
                </a:solidFill>
                <a:latin typeface="Palatino-Roman"/>
              </a:rPr>
              <a:t>intensity rate </a:t>
            </a:r>
            <a:r>
              <a:rPr lang="en-US" altLang="zh-TW" sz="2200" b="0" i="0" u="none" strike="noStrike" baseline="0" dirty="0">
                <a:latin typeface="Palatino-Roman"/>
              </a:rPr>
              <a:t>is conducted to know </a:t>
            </a:r>
            <a:r>
              <a:rPr lang="en-US" altLang="zh-TW" sz="2200" b="0" i="0" u="none" strike="noStrike" baseline="0" dirty="0">
                <a:solidFill>
                  <a:srgbClr val="FF0000"/>
                </a:solidFill>
                <a:latin typeface="Palatino-Roman"/>
              </a:rPr>
              <a:t>whether the sponsor company is getting protection at a fair price</a:t>
            </a:r>
            <a:r>
              <a:rPr lang="en-US" altLang="zh-TW" sz="2200" b="0" i="0" u="none" strike="noStrike" baseline="0" dirty="0">
                <a:latin typeface="Palatino-Roman"/>
              </a:rPr>
              <a:t> or whether the CAT bond </a:t>
            </a:r>
            <a:r>
              <a:rPr lang="en-US" altLang="zh-TW" sz="2200" b="0" i="0" u="none" strike="noStrike" baseline="0" dirty="0">
                <a:solidFill>
                  <a:srgbClr val="FF0000"/>
                </a:solidFill>
                <a:latin typeface="Palatino-Roman"/>
              </a:rPr>
              <a:t>is sold to the investors for a reasonable price.</a:t>
            </a:r>
          </a:p>
          <a:p>
            <a:pPr algn="l"/>
            <a:endParaRPr lang="en-US" altLang="zh-TW" sz="2200" dirty="0">
              <a:solidFill>
                <a:srgbClr val="FF0000"/>
              </a:solidFill>
              <a:latin typeface="Palatino-Roman"/>
            </a:endParaRPr>
          </a:p>
          <a:p>
            <a:pPr algn="l"/>
            <a:r>
              <a:rPr lang="en-US" altLang="zh-TW" sz="2200" b="0" i="0" u="none" strike="noStrike" baseline="0" dirty="0">
                <a:latin typeface="Palatino-Roman"/>
              </a:rPr>
              <a:t>Our results demonstrate that the </a:t>
            </a:r>
            <a:r>
              <a:rPr lang="en-US" altLang="zh-TW" sz="2200" b="0" i="0" u="none" strike="noStrike" baseline="0" dirty="0">
                <a:solidFill>
                  <a:srgbClr val="FF0000"/>
                </a:solidFill>
                <a:latin typeface="Palatino-Roman"/>
              </a:rPr>
              <a:t>trigger intensities are lower than the historical one</a:t>
            </a:r>
            <a:r>
              <a:rPr lang="en-US" altLang="zh-TW" sz="2200" b="0" i="0" u="none" strike="noStrike" baseline="0" dirty="0">
                <a:latin typeface="Palatino-Roman"/>
              </a:rPr>
              <a:t>, meaning that the </a:t>
            </a:r>
            <a:r>
              <a:rPr lang="en-US" altLang="zh-TW" sz="2200" b="0" i="0" u="none" strike="noStrike" baseline="0" dirty="0">
                <a:solidFill>
                  <a:srgbClr val="FF0000"/>
                </a:solidFill>
                <a:latin typeface="Palatino-Roman"/>
              </a:rPr>
              <a:t>direct access of the CAT bond into capital markets expands the risk-bearing capacity </a:t>
            </a:r>
            <a:r>
              <a:rPr lang="en-US" altLang="zh-TW" sz="2200" b="0" i="0" u="none" strike="noStrike" baseline="0" dirty="0">
                <a:latin typeface="Palatino-Roman"/>
              </a:rPr>
              <a:t>beyond the limited capital held by reinsurers.</a:t>
            </a:r>
            <a:endParaRPr lang="zh-TW" altLang="en-US" sz="2200" dirty="0"/>
          </a:p>
        </p:txBody>
      </p:sp>
    </p:spTree>
    <p:extLst>
      <p:ext uri="{BB962C8B-B14F-4D97-AF65-F5344CB8AC3E}">
        <p14:creationId xmlns:p14="http://schemas.microsoft.com/office/powerpoint/2010/main" val="36473644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6AE2233-E219-3ECD-C07C-7040EEF24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3079"/>
            <a:ext cx="10515600" cy="665816"/>
          </a:xfrm>
        </p:spPr>
        <p:txBody>
          <a:bodyPr>
            <a:normAutofit fontScale="90000"/>
          </a:bodyPr>
          <a:lstStyle/>
          <a:p>
            <a:r>
              <a:rPr lang="en-US" altLang="zh-TW" dirty="0"/>
              <a:t>Calibrating a Mexican parametric Cat bond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05E5AB5-58F5-C708-B862-CE5C7C1A74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88895"/>
            <a:ext cx="10515600" cy="5146021"/>
          </a:xfrm>
        </p:spPr>
        <p:txBody>
          <a:bodyPr/>
          <a:lstStyle/>
          <a:p>
            <a:pPr algn="l"/>
            <a:r>
              <a:rPr lang="en-US" altLang="zh-TW" sz="1800" b="0" i="0" u="none" strike="noStrike" baseline="0" dirty="0">
                <a:latin typeface="Palatino-Roman"/>
              </a:rPr>
              <a:t>Faced with the shortage of resources of the </a:t>
            </a:r>
            <a:r>
              <a:rPr lang="en-US" altLang="zh-TW" sz="1800" b="0" i="0" u="none" strike="noStrike" baseline="0" dirty="0">
                <a:solidFill>
                  <a:srgbClr val="0070C0"/>
                </a:solidFill>
                <a:latin typeface="Palatino-Roman"/>
              </a:rPr>
              <a:t>Mexico’s Fund for Natural Disasters(FONDEN) </a:t>
            </a:r>
            <a:r>
              <a:rPr lang="en-US" altLang="zh-TW" sz="1800" b="0" i="0" u="none" strike="noStrike" baseline="0" dirty="0">
                <a:latin typeface="Palatino-Roman"/>
              </a:rPr>
              <a:t>and the high probability of earthquake occurrence, in May 2006 the Mexican</a:t>
            </a:r>
            <a:r>
              <a:rPr lang="en-US" altLang="zh-TW" sz="1800" dirty="0">
                <a:latin typeface="Palatino-Roman"/>
              </a:rPr>
              <a:t> </a:t>
            </a:r>
            <a:r>
              <a:rPr lang="en-US" altLang="zh-TW" sz="1800" b="0" i="0" u="none" strike="noStrike" baseline="0" dirty="0">
                <a:latin typeface="Palatino-Roman"/>
              </a:rPr>
              <a:t>government sponsored a pure parametric CAT bond against earthquake risk.</a:t>
            </a:r>
          </a:p>
          <a:p>
            <a:pPr algn="l"/>
            <a:endParaRPr lang="en-US" altLang="zh-TW" sz="1800" dirty="0">
              <a:latin typeface="Palatino-Roman"/>
            </a:endParaRPr>
          </a:p>
          <a:p>
            <a:pPr algn="l"/>
            <a:r>
              <a:rPr lang="en-US" altLang="zh-TW" sz="1800" b="0" i="0" u="none" strike="noStrike" baseline="0" dirty="0">
                <a:latin typeface="Palatino-Roman"/>
              </a:rPr>
              <a:t>For the transaction, FONDEN hired </a:t>
            </a:r>
            <a:r>
              <a:rPr lang="en-US" altLang="zh-TW" sz="1800" b="0" i="0" u="none" strike="noStrike" baseline="0" dirty="0">
                <a:solidFill>
                  <a:srgbClr val="0070C0"/>
                </a:solidFill>
                <a:latin typeface="Palatino-Roman"/>
              </a:rPr>
              <a:t>Swiss Re Capital Markets (SRCM), Swiss Reinsurance Company (SRC), </a:t>
            </a:r>
            <a:r>
              <a:rPr lang="en-US" altLang="zh-TW" sz="1800" b="0" i="0" u="none" strike="noStrike" baseline="0" dirty="0">
                <a:latin typeface="Palatino-Roman"/>
              </a:rPr>
              <a:t>and Deutsche Bank Securities.</a:t>
            </a:r>
          </a:p>
          <a:p>
            <a:pPr algn="l"/>
            <a:endParaRPr lang="en-US" altLang="zh-TW" sz="1800" dirty="0">
              <a:latin typeface="Palatino-Roman"/>
            </a:endParaRPr>
          </a:p>
          <a:p>
            <a:pPr algn="l"/>
            <a:r>
              <a:rPr lang="en-US" altLang="zh-TW" sz="1800" b="0" i="0" u="none" strike="noStrike" baseline="0" dirty="0">
                <a:latin typeface="Palatino-Roman"/>
              </a:rPr>
              <a:t>The </a:t>
            </a:r>
            <a:r>
              <a:rPr lang="en-US" altLang="zh-TW" sz="1800" b="0" i="0" u="none" strike="noStrike" baseline="0" dirty="0">
                <a:solidFill>
                  <a:srgbClr val="FF0000"/>
                </a:solidFill>
                <a:latin typeface="Palatino-Roman"/>
              </a:rPr>
              <a:t>160 million CAT bond</a:t>
            </a:r>
            <a:r>
              <a:rPr lang="en-US" altLang="zh-TW" sz="1800" b="0" i="0" u="none" strike="noStrike" baseline="0" dirty="0">
                <a:solidFill>
                  <a:srgbClr val="0070C0"/>
                </a:solidFill>
                <a:latin typeface="Palatino-Roman"/>
              </a:rPr>
              <a:t> </a:t>
            </a:r>
            <a:r>
              <a:rPr lang="en-US" altLang="zh-TW" sz="1800" b="0" i="0" u="none" strike="noStrike" baseline="0" dirty="0">
                <a:latin typeface="Palatino-Roman"/>
              </a:rPr>
              <a:t>is part of a 450 million </a:t>
            </a:r>
            <a:r>
              <a:rPr lang="en-US" altLang="zh-TW" sz="1800" b="0" i="0" u="none" strike="noStrike" baseline="0" dirty="0">
                <a:solidFill>
                  <a:srgbClr val="FF0000"/>
                </a:solidFill>
                <a:latin typeface="Palatino-Roman"/>
              </a:rPr>
              <a:t>insurance contract </a:t>
            </a:r>
            <a:r>
              <a:rPr lang="en-US" altLang="zh-TW" sz="1800" b="0" i="0" u="none" strike="noStrike" baseline="0" dirty="0">
                <a:latin typeface="Palatino-Roman"/>
              </a:rPr>
              <a:t>against earthquake risk covering equally three out of the nine zones (Zone 1, Zone 2, and Zone 5) in 3 years for a </a:t>
            </a:r>
            <a:r>
              <a:rPr lang="en-US" altLang="zh-TW" sz="1800" b="0" i="0" u="none" strike="noStrike" baseline="0" dirty="0">
                <a:solidFill>
                  <a:srgbClr val="FF0000"/>
                </a:solidFill>
                <a:latin typeface="Palatino-Roman"/>
              </a:rPr>
              <a:t>premium totaling 26 million .</a:t>
            </a:r>
            <a:endParaRPr lang="zh-TW" altLang="en-US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A0E2198B-ABD3-9D0E-74C1-C7E8227B82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8706" y="3729991"/>
            <a:ext cx="4183155" cy="3004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0547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3513F4A-24A9-E6BB-444E-C57140721C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394447"/>
            <a:ext cx="11040035" cy="5782516"/>
          </a:xfrm>
        </p:spPr>
        <p:txBody>
          <a:bodyPr>
            <a:normAutofit/>
          </a:bodyPr>
          <a:lstStyle/>
          <a:p>
            <a:pPr algn="l"/>
            <a:r>
              <a:rPr lang="en-US" altLang="zh-TW" sz="2200" b="0" i="0" u="none" strike="noStrike" baseline="0" dirty="0">
                <a:latin typeface="Palatino-Roman"/>
              </a:rPr>
              <a:t>The CAT bond payment would be triggered if there is an </a:t>
            </a:r>
            <a:r>
              <a:rPr lang="en-US" altLang="zh-TW" sz="2200" b="0" i="1" u="none" strike="noStrike" baseline="0" dirty="0">
                <a:latin typeface="Palatino-Italic"/>
              </a:rPr>
              <a:t>event</a:t>
            </a:r>
            <a:r>
              <a:rPr lang="en-US" altLang="zh-TW" sz="2200" b="0" i="0" u="none" strike="noStrike" baseline="0" dirty="0">
                <a:latin typeface="Palatino-Roman"/>
              </a:rPr>
              <a:t>, that is, an </a:t>
            </a:r>
            <a:r>
              <a:rPr lang="en-US" altLang="zh-TW" sz="2200" b="0" i="0" u="none" strike="noStrike" baseline="0" dirty="0">
                <a:solidFill>
                  <a:srgbClr val="FF0000"/>
                </a:solidFill>
                <a:latin typeface="Palatino-Roman"/>
              </a:rPr>
              <a:t>earthquake higher than or equal to 8</a:t>
            </a:r>
            <a:r>
              <a:rPr lang="en-US" altLang="zh-TW" sz="2200" b="0" i="1" u="none" strike="noStrike" baseline="0" dirty="0">
                <a:solidFill>
                  <a:srgbClr val="FF0000"/>
                </a:solidFill>
                <a:latin typeface="Palatino-Italic"/>
              </a:rPr>
              <a:t>M</a:t>
            </a:r>
            <a:r>
              <a:rPr lang="en-US" altLang="zh-TW" sz="2200" b="0" i="1" u="none" strike="noStrike" baseline="0" dirty="0">
                <a:solidFill>
                  <a:srgbClr val="FF0000"/>
                </a:solidFill>
                <a:latin typeface="RMTMI"/>
              </a:rPr>
              <a:t>w </a:t>
            </a:r>
            <a:r>
              <a:rPr lang="en-US" altLang="zh-TW" sz="2200" b="0" i="0" u="none" strike="noStrike" baseline="0" dirty="0">
                <a:solidFill>
                  <a:srgbClr val="FF0000"/>
                </a:solidFill>
                <a:latin typeface="Palatino-Roman"/>
              </a:rPr>
              <a:t>hitting Zone 1 or Zone 2</a:t>
            </a:r>
            <a:r>
              <a:rPr lang="en-US" altLang="zh-TW" sz="2200" b="0" i="0" u="none" strike="noStrike" baseline="0" dirty="0">
                <a:latin typeface="Palatino-Roman"/>
              </a:rPr>
              <a:t>, or an earthquake higher than or equal to </a:t>
            </a:r>
            <a:r>
              <a:rPr lang="en-US" altLang="zh-TW" sz="2200" b="0" i="0" u="none" strike="noStrike" baseline="0" dirty="0">
                <a:solidFill>
                  <a:srgbClr val="FF0000"/>
                </a:solidFill>
                <a:latin typeface="Palatino-Roman"/>
              </a:rPr>
              <a:t>7</a:t>
            </a:r>
            <a:r>
              <a:rPr lang="en-US" altLang="zh-TW" sz="2200" b="0" i="1" u="none" strike="noStrike" baseline="0" dirty="0">
                <a:solidFill>
                  <a:srgbClr val="FF0000"/>
                </a:solidFill>
                <a:latin typeface="RMTMI"/>
              </a:rPr>
              <a:t>.</a:t>
            </a:r>
            <a:r>
              <a:rPr lang="en-US" altLang="zh-TW" sz="2200" b="0" i="0" u="none" strike="noStrike" baseline="0" dirty="0">
                <a:solidFill>
                  <a:srgbClr val="FF0000"/>
                </a:solidFill>
                <a:latin typeface="Palatino-Roman"/>
              </a:rPr>
              <a:t>5</a:t>
            </a:r>
            <a:r>
              <a:rPr lang="en-US" altLang="zh-TW" sz="2200" b="0" i="1" u="none" strike="noStrike" baseline="0" dirty="0">
                <a:solidFill>
                  <a:srgbClr val="FF0000"/>
                </a:solidFill>
                <a:latin typeface="Palatino-Italic"/>
              </a:rPr>
              <a:t>M</a:t>
            </a:r>
            <a:r>
              <a:rPr lang="en-US" altLang="zh-TW" sz="2200" b="0" i="1" u="none" strike="noStrike" baseline="0" dirty="0">
                <a:solidFill>
                  <a:srgbClr val="FF0000"/>
                </a:solidFill>
                <a:latin typeface="RMTMI"/>
              </a:rPr>
              <a:t>w </a:t>
            </a:r>
            <a:r>
              <a:rPr lang="en-US" altLang="zh-TW" sz="2200" b="0" i="0" u="none" strike="noStrike" baseline="0" dirty="0">
                <a:solidFill>
                  <a:srgbClr val="FF0000"/>
                </a:solidFill>
                <a:latin typeface="Palatino-Roman"/>
              </a:rPr>
              <a:t>hitting Zone 5</a:t>
            </a:r>
            <a:r>
              <a:rPr lang="en-US" altLang="zh-TW" sz="2200" b="0" i="0" u="none" strike="noStrike" baseline="0" dirty="0">
                <a:latin typeface="Palatino-Roman"/>
              </a:rPr>
              <a:t>;</a:t>
            </a:r>
          </a:p>
          <a:p>
            <a:pPr algn="l"/>
            <a:endParaRPr lang="en-US" altLang="zh-TW" sz="2200" dirty="0">
              <a:latin typeface="Palatino-Roman"/>
            </a:endParaRPr>
          </a:p>
          <a:p>
            <a:pPr algn="l"/>
            <a:r>
              <a:rPr lang="en-US" altLang="zh-TW" sz="2200" b="0" i="0" u="none" strike="noStrike" baseline="0" dirty="0">
                <a:latin typeface="Palatino-Roman"/>
              </a:rPr>
              <a:t>The payment of losses is conditional upon </a:t>
            </a:r>
            <a:r>
              <a:rPr lang="en-US" altLang="zh-TW" sz="2200" b="0" i="0" u="none" strike="noStrike" baseline="0" dirty="0">
                <a:solidFill>
                  <a:srgbClr val="FF0000"/>
                </a:solidFill>
                <a:latin typeface="Palatino-Roman"/>
              </a:rPr>
              <a:t>confirmation by </a:t>
            </a:r>
            <a:r>
              <a:rPr lang="en-US" altLang="zh-TW" sz="2200" b="0" i="0" u="none" strike="noStrike" baseline="0" dirty="0">
                <a:latin typeface="Palatino-Roman"/>
              </a:rPr>
              <a:t>an event verification agent (</a:t>
            </a:r>
            <a:r>
              <a:rPr lang="en-US" altLang="zh-TW" sz="2200" b="0" i="0" u="none" strike="noStrike" baseline="0" dirty="0">
                <a:solidFill>
                  <a:srgbClr val="0070C0"/>
                </a:solidFill>
                <a:latin typeface="Palatino-Roman"/>
              </a:rPr>
              <a:t>Applied Insurance Research Worldwide</a:t>
            </a:r>
            <a:r>
              <a:rPr lang="en-US" altLang="zh-TW" sz="2200" dirty="0">
                <a:solidFill>
                  <a:srgbClr val="0070C0"/>
                </a:solidFill>
                <a:latin typeface="Palatino-Roman"/>
              </a:rPr>
              <a:t> </a:t>
            </a:r>
            <a:r>
              <a:rPr lang="en-US" altLang="zh-TW" sz="2200" b="0" i="0" u="none" strike="noStrike" baseline="0" dirty="0">
                <a:solidFill>
                  <a:srgbClr val="0070C0"/>
                </a:solidFill>
                <a:latin typeface="Palatino-Roman"/>
              </a:rPr>
              <a:t>Corporation [AIR]</a:t>
            </a:r>
            <a:r>
              <a:rPr lang="en-US" altLang="zh-TW" sz="2200" b="0" i="0" u="none" strike="noStrike" baseline="0" dirty="0">
                <a:latin typeface="Palatino-Roman"/>
              </a:rPr>
              <a:t>), which modeled the seismic risk.</a:t>
            </a:r>
          </a:p>
          <a:p>
            <a:pPr algn="l"/>
            <a:endParaRPr lang="en-US" altLang="zh-TW" sz="2200" dirty="0">
              <a:latin typeface="Palatino-Roman"/>
            </a:endParaRPr>
          </a:p>
          <a:p>
            <a:pPr algn="l"/>
            <a:r>
              <a:rPr lang="en-US" altLang="zh-TW" sz="2200" b="0" i="0" u="none" strike="noStrike" baseline="0" dirty="0">
                <a:solidFill>
                  <a:srgbClr val="FF0000"/>
                </a:solidFill>
                <a:latin typeface="Palatino-Roman"/>
              </a:rPr>
              <a:t>SRC would pay the covered insured amount </a:t>
            </a:r>
            <a:r>
              <a:rPr lang="en-US" altLang="zh-TW" sz="2200" b="0" i="0" u="none" strike="noStrike" baseline="0" dirty="0">
                <a:latin typeface="Palatino-Roman"/>
              </a:rPr>
              <a:t>to the government, which would then stop paying premiums at that time and investors would sacrifice their full principal and coupons.</a:t>
            </a:r>
            <a:endParaRPr lang="zh-TW" altLang="en-US" sz="2200" dirty="0"/>
          </a:p>
        </p:txBody>
      </p:sp>
    </p:spTree>
    <p:extLst>
      <p:ext uri="{BB962C8B-B14F-4D97-AF65-F5344CB8AC3E}">
        <p14:creationId xmlns:p14="http://schemas.microsoft.com/office/powerpoint/2010/main" val="11096064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B22C06E-B017-9FB0-286D-A13ACC646E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9844" y="349624"/>
            <a:ext cx="10515600" cy="5827339"/>
          </a:xfrm>
        </p:spPr>
        <p:txBody>
          <a:bodyPr/>
          <a:lstStyle/>
          <a:p>
            <a:r>
              <a:rPr lang="en-US" altLang="zh-TW" sz="1800" b="0" i="0" u="none" strike="noStrike" baseline="0" dirty="0">
                <a:latin typeface="Palatino-Roman"/>
              </a:rPr>
              <a:t>The cash-flow diagram for the Mexican CAT bond is described in Figure 2.</a:t>
            </a:r>
          </a:p>
          <a:p>
            <a:endParaRPr lang="en-US" altLang="zh-TW" sz="1800" dirty="0">
              <a:latin typeface="Palatino-Roman"/>
            </a:endParaRPr>
          </a:p>
          <a:p>
            <a:pPr algn="l"/>
            <a:r>
              <a:rPr lang="en-US" altLang="zh-TW" sz="1800" b="0" i="0" u="none" strike="noStrike" baseline="0" dirty="0">
                <a:solidFill>
                  <a:srgbClr val="0070C0"/>
                </a:solidFill>
                <a:latin typeface="Palatino-Roman"/>
              </a:rPr>
              <a:t>SRCM </a:t>
            </a:r>
            <a:r>
              <a:rPr lang="en-US" altLang="zh-TW" sz="1800" b="0" i="0" u="none" strike="noStrike" baseline="0" dirty="0">
                <a:latin typeface="Palatino-Roman"/>
              </a:rPr>
              <a:t>designed a </a:t>
            </a:r>
            <a:r>
              <a:rPr lang="en-US" altLang="zh-TW" sz="1800" b="0" i="0" u="none" strike="noStrike" baseline="0" dirty="0">
                <a:solidFill>
                  <a:srgbClr val="FF0000"/>
                </a:solidFill>
                <a:latin typeface="Palatino-Roman"/>
              </a:rPr>
              <a:t>financial structure for </a:t>
            </a:r>
            <a:r>
              <a:rPr lang="en-US" altLang="zh-TW" sz="1800" dirty="0">
                <a:solidFill>
                  <a:srgbClr val="FF0000"/>
                </a:solidFill>
                <a:latin typeface="Palatino-Roman"/>
              </a:rPr>
              <a:t>t</a:t>
            </a:r>
            <a:r>
              <a:rPr lang="en-US" altLang="zh-TW" sz="1800" b="0" i="0" u="none" strike="noStrike" baseline="0" dirty="0">
                <a:solidFill>
                  <a:srgbClr val="FF0000"/>
                </a:solidFill>
                <a:latin typeface="Palatino-Roman"/>
              </a:rPr>
              <a:t>ransferring earthquake risk </a:t>
            </a:r>
            <a:r>
              <a:rPr lang="en-US" altLang="zh-TW" sz="1800" b="0" i="0" u="none" strike="noStrike" baseline="0" dirty="0">
                <a:latin typeface="Palatino-Roman"/>
              </a:rPr>
              <a:t>where </a:t>
            </a:r>
            <a:r>
              <a:rPr lang="en-US" altLang="zh-TW" sz="1800" b="0" i="0" u="none" strike="noStrike" baseline="0" dirty="0">
                <a:solidFill>
                  <a:srgbClr val="0070C0"/>
                </a:solidFill>
                <a:latin typeface="Palatino-Roman"/>
              </a:rPr>
              <a:t>FONDEN</a:t>
            </a:r>
            <a:r>
              <a:rPr lang="en-US" altLang="zh-TW" sz="1800" b="0" i="0" u="none" strike="noStrike" baseline="0" dirty="0">
                <a:latin typeface="Palatino-Roman"/>
              </a:rPr>
              <a:t> enters into an insurance contract with </a:t>
            </a:r>
            <a:r>
              <a:rPr lang="en-US" altLang="zh-TW" sz="1800" b="0" i="0" u="none" strike="noStrike" baseline="0" dirty="0">
                <a:solidFill>
                  <a:srgbClr val="0070C0"/>
                </a:solidFill>
                <a:latin typeface="Palatino-Roman"/>
              </a:rPr>
              <a:t>European Finance Reinsurance (EFR), </a:t>
            </a:r>
            <a:r>
              <a:rPr lang="en-US" altLang="zh-TW" sz="1800" b="0" i="0" u="none" strike="noStrike" baseline="0" dirty="0">
                <a:latin typeface="Palatino-Roman"/>
              </a:rPr>
              <a:t>an indirect, </a:t>
            </a:r>
            <a:r>
              <a:rPr lang="en-US" altLang="zh-TW" sz="1800" b="0" i="0" u="none" strike="noStrike" baseline="0" dirty="0">
                <a:solidFill>
                  <a:srgbClr val="FF0000"/>
                </a:solidFill>
                <a:latin typeface="Palatino-Roman"/>
              </a:rPr>
              <a:t>wholly owned subsidiary of SRC</a:t>
            </a:r>
            <a:r>
              <a:rPr lang="en-US" altLang="zh-TW" sz="1800" b="0" i="0" u="none" strike="noStrike" baseline="0" dirty="0">
                <a:latin typeface="Palatino-Roman"/>
              </a:rPr>
              <a:t>, which transfers 100 percent of the risk to SRC via the Reinsurance Agreement.</a:t>
            </a:r>
          </a:p>
          <a:p>
            <a:pPr algn="l"/>
            <a:endParaRPr lang="en-US" altLang="zh-TW" sz="1800" dirty="0">
              <a:latin typeface="Palatino-Roman"/>
            </a:endParaRPr>
          </a:p>
          <a:p>
            <a:pPr algn="l"/>
            <a:r>
              <a:rPr lang="en-US" altLang="zh-TW" sz="1800" b="0" i="0" u="none" strike="noStrike" baseline="0" dirty="0">
                <a:latin typeface="Palatino-Roman"/>
              </a:rPr>
              <a:t>SCR retained 290 million of the contract exposure and</a:t>
            </a:r>
            <a:r>
              <a:rPr lang="en-US" altLang="zh-TW" sz="1800" b="0" i="0" u="none" strike="noStrike" baseline="0" dirty="0">
                <a:solidFill>
                  <a:srgbClr val="FF0000"/>
                </a:solidFill>
                <a:latin typeface="Palatino-Roman"/>
              </a:rPr>
              <a:t> issued a 160 million CAT bond for 3 years </a:t>
            </a:r>
            <a:r>
              <a:rPr lang="en-US" altLang="zh-TW" sz="1800" b="0" i="0" u="none" strike="noStrike" baseline="0" dirty="0">
                <a:latin typeface="Palatino-Roman"/>
              </a:rPr>
              <a:t>through a special purpose vehicle, </a:t>
            </a:r>
            <a:r>
              <a:rPr lang="en-US" altLang="zh-TW" sz="1800" b="0" i="0" u="none" strike="noStrike" baseline="0" dirty="0">
                <a:solidFill>
                  <a:srgbClr val="0070C0"/>
                </a:solidFill>
                <a:latin typeface="Palatino-Roman"/>
              </a:rPr>
              <a:t>CAT-Mex Ltd class B insurer.</a:t>
            </a:r>
            <a:endParaRPr lang="zh-TW" altLang="en-US" dirty="0">
              <a:solidFill>
                <a:srgbClr val="0070C0"/>
              </a:solidFill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ED39888B-ADB9-1B3C-5435-27105B3120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9012" y="3047503"/>
            <a:ext cx="8123144" cy="3642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5119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9EF8E542-32A8-26EF-3D23-3128D73B5C9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242046"/>
                <a:ext cx="10515600" cy="6266329"/>
              </a:xfrm>
            </p:spPr>
            <p:txBody>
              <a:bodyPr>
                <a:normAutofit fontScale="92500" lnSpcReduction="20000"/>
              </a:bodyPr>
              <a:lstStyle/>
              <a:p>
                <a:pPr algn="l"/>
                <a:r>
                  <a:rPr lang="en-US" altLang="zh-TW" sz="2400" b="0" i="0" u="none" strike="noStrike" baseline="0" dirty="0">
                    <a:latin typeface="Palatino-Roman"/>
                  </a:rPr>
                  <a:t>From this part of the transaction, we infer the trigger intensity rate from </a:t>
                </a:r>
                <a:r>
                  <a:rPr lang="en-US" altLang="zh-TW" sz="24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the reinsurance market</a:t>
                </a:r>
                <a:r>
                  <a:rPr lang="el-GR" altLang="zh-TW" sz="24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altLang="zh-TW" sz="2400" b="0" i="1" u="none" strike="noStrike" baseline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l-GR" altLang="zh-TW" sz="2400" b="0" i="1" u="none" strike="noStrike" baseline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l-GR" altLang="zh-TW" sz="2400" b="0" i="1" u="none" strike="noStrike" baseline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l-GR" altLang="zh-TW" sz="24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).</a:t>
                </a:r>
                <a:endParaRPr lang="en-US" altLang="zh-TW" sz="2400" b="0" i="0" u="none" strike="noStrike" baseline="0" dirty="0">
                  <a:solidFill>
                    <a:srgbClr val="FF0000"/>
                  </a:solidFill>
                  <a:latin typeface="Palatino-Roman"/>
                </a:endParaRPr>
              </a:p>
              <a:p>
                <a:pPr algn="l"/>
                <a:endParaRPr lang="en-US" altLang="zh-TW" sz="2400" dirty="0">
                  <a:latin typeface="Palatino-Roman"/>
                </a:endParaRPr>
              </a:p>
              <a:p>
                <a:pPr algn="l"/>
                <a:r>
                  <a:rPr lang="en-US" altLang="zh-TW" sz="2400" b="0" i="0" u="none" strike="noStrike" baseline="0" dirty="0">
                    <a:latin typeface="Palatino-Roman"/>
                  </a:rPr>
                  <a:t>Simultaneously, </a:t>
                </a:r>
                <a:r>
                  <a:rPr lang="en-US" altLang="zh-TW" sz="2400" b="0" i="0" u="none" strike="noStrike" baseline="0" dirty="0">
                    <a:solidFill>
                      <a:srgbClr val="0070C0"/>
                    </a:solidFill>
                    <a:latin typeface="Palatino-Roman"/>
                  </a:rPr>
                  <a:t>CAT-Mex</a:t>
                </a:r>
                <a:r>
                  <a:rPr lang="en-US" altLang="zh-TW" sz="2400" b="0" i="0" u="none" strike="noStrike" baseline="0" dirty="0">
                    <a:latin typeface="Palatino-Roman"/>
                  </a:rPr>
                  <a:t> issues the bond </a:t>
                </a:r>
                <a:r>
                  <a:rPr lang="en-US" altLang="zh-TW" sz="24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with floating rate notes</a:t>
                </a:r>
                <a:r>
                  <a:rPr lang="en-US" altLang="zh-TW" sz="2400" b="0" i="0" u="none" strike="noStrike" baseline="0" dirty="0">
                    <a:latin typeface="Palatino-Roman"/>
                  </a:rPr>
                  <a:t> to capital market investors to hedge its obligation to SRC under the financial contract and invests the proceeds in a </a:t>
                </a:r>
                <a:r>
                  <a:rPr lang="en-US" altLang="zh-TW" sz="24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total return swap</a:t>
                </a:r>
                <a:r>
                  <a:rPr lang="en-US" altLang="zh-TW" sz="2400" b="0" i="0" u="none" strike="noStrike" baseline="0" dirty="0">
                    <a:latin typeface="Palatino-Roman"/>
                  </a:rPr>
                  <a:t> within a </a:t>
                </a:r>
                <a:r>
                  <a:rPr lang="en-US" altLang="zh-TW" sz="24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collateral account</a:t>
                </a:r>
                <a:r>
                  <a:rPr lang="en-US" altLang="zh-TW" sz="2400" b="0" i="0" u="none" strike="noStrike" baseline="0" dirty="0">
                    <a:latin typeface="Palatino-Roman"/>
                  </a:rPr>
                  <a:t>, </a:t>
                </a:r>
                <a:r>
                  <a:rPr lang="en-US" altLang="zh-TW" sz="2400" b="0" i="0" u="none" strike="noStrike" baseline="0" dirty="0">
                    <a:solidFill>
                      <a:srgbClr val="0070C0"/>
                    </a:solidFill>
                    <a:latin typeface="Palatino-Roman"/>
                  </a:rPr>
                  <a:t>Swiss Re Financial Products Corp</a:t>
                </a:r>
                <a:r>
                  <a:rPr lang="en-US" altLang="zh-TW" sz="2400" b="0" i="0" u="none" strike="noStrike" baseline="0" dirty="0">
                    <a:latin typeface="Palatino-Roman"/>
                  </a:rPr>
                  <a:t>.</a:t>
                </a:r>
              </a:p>
              <a:p>
                <a:pPr algn="l"/>
                <a:endParaRPr lang="en-US" altLang="zh-TW" sz="2400" dirty="0">
                  <a:latin typeface="Palatino-Roman"/>
                </a:endParaRPr>
              </a:p>
              <a:p>
                <a:pPr algn="l"/>
                <a:r>
                  <a:rPr lang="en-US" altLang="zh-TW" sz="24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The larger tranche of the CAT bond (150 million class A) covers Zone 2 </a:t>
                </a:r>
                <a:r>
                  <a:rPr lang="en-US" altLang="zh-TW" sz="2400" b="0" i="0" u="none" strike="noStrike" baseline="0" dirty="0">
                    <a:latin typeface="Palatino-Roman"/>
                  </a:rPr>
                  <a:t>and has an </a:t>
                </a:r>
                <a:r>
                  <a:rPr lang="en-US" altLang="zh-TW" sz="24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expected annual loss of 0.96 percent </a:t>
                </a:r>
                <a:r>
                  <a:rPr lang="en-US" altLang="zh-TW" sz="2400" b="0" i="0" u="none" strike="noStrike" baseline="0" dirty="0">
                    <a:latin typeface="Palatino-Roman"/>
                  </a:rPr>
                  <a:t>and </a:t>
                </a:r>
                <a:r>
                  <a:rPr lang="en-US" altLang="zh-TW" sz="24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a spread over LIBOR of 235 basis points</a:t>
                </a:r>
                <a:r>
                  <a:rPr lang="en-US" altLang="zh-TW" sz="2400" b="0" i="0" u="none" strike="noStrike" baseline="0" dirty="0">
                    <a:latin typeface="Palatino-Roman"/>
                  </a:rPr>
                  <a:t>, whereas the </a:t>
                </a:r>
                <a:r>
                  <a:rPr lang="en-US" altLang="zh-TW" sz="24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smaller tranche (10 million class B notes) with coverage in Zones 1 and 5 </a:t>
                </a:r>
                <a:r>
                  <a:rPr lang="en-US" altLang="zh-TW" sz="2400" b="0" i="0" u="none" strike="noStrike" baseline="0" dirty="0">
                    <a:latin typeface="Palatino-Roman"/>
                  </a:rPr>
                  <a:t>has an expected annual loss of </a:t>
                </a:r>
                <a:r>
                  <a:rPr lang="en-US" altLang="zh-TW" sz="24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0.93 percent </a:t>
                </a:r>
                <a:r>
                  <a:rPr lang="en-US" altLang="zh-TW" sz="2400" b="0" i="0" u="none" strike="noStrike" baseline="0" dirty="0">
                    <a:latin typeface="Palatino-Roman"/>
                  </a:rPr>
                  <a:t>and a spread over LIBOR </a:t>
                </a:r>
                <a:r>
                  <a:rPr lang="en-US" altLang="zh-TW" sz="24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of 230 basis points</a:t>
                </a:r>
                <a:r>
                  <a:rPr lang="en-US" altLang="zh-TW" sz="2400" b="0" i="0" u="none" strike="noStrike" baseline="0" dirty="0">
                    <a:latin typeface="Palatino-Roman"/>
                  </a:rPr>
                  <a:t>.</a:t>
                </a:r>
              </a:p>
              <a:p>
                <a:pPr algn="l"/>
                <a:endParaRPr lang="en-US" altLang="zh-TW" sz="2400" dirty="0">
                  <a:latin typeface="Palatino-Roman"/>
                </a:endParaRPr>
              </a:p>
              <a:p>
                <a:pPr algn="l"/>
                <a:r>
                  <a:rPr lang="en-US" altLang="zh-TW" sz="2400" b="0" i="0" u="none" strike="noStrike" baseline="0" dirty="0">
                    <a:latin typeface="Palatino-Roman"/>
                  </a:rPr>
                  <a:t>A separate </a:t>
                </a:r>
                <a:r>
                  <a:rPr lang="en-US" altLang="zh-TW" sz="24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Event Payment Account </a:t>
                </a:r>
                <a:r>
                  <a:rPr lang="en-US" altLang="zh-TW" sz="2400" b="0" i="0" u="none" strike="noStrike" baseline="0" dirty="0">
                    <a:latin typeface="Palatino-Roman"/>
                  </a:rPr>
                  <a:t>was established with the Bank of New York </a:t>
                </a:r>
                <a:r>
                  <a:rPr lang="en-US" altLang="zh-TW" sz="24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providing FONDEN the ability to receive loss payments directly from CAT-Mex</a:t>
                </a:r>
                <a:r>
                  <a:rPr lang="en-US" altLang="zh-TW" sz="2400" b="0" i="0" u="none" strike="noStrike" baseline="0" dirty="0">
                    <a:latin typeface="Palatino-Roman"/>
                  </a:rPr>
                  <a:t>, subject to the terms and conditions of the insurance agreement.</a:t>
                </a:r>
              </a:p>
              <a:p>
                <a:pPr algn="l"/>
                <a:endParaRPr lang="en-US" altLang="zh-TW" sz="2400" dirty="0">
                  <a:latin typeface="Palatino-Roman"/>
                </a:endParaRPr>
              </a:p>
              <a:p>
                <a:pPr algn="l"/>
                <a:r>
                  <a:rPr lang="en-US" altLang="zh-TW" sz="2400" b="0" i="0" u="none" strike="noStrike" baseline="0" dirty="0">
                    <a:latin typeface="Palatino-Roman"/>
                  </a:rPr>
                  <a:t>The </a:t>
                </a:r>
                <a:r>
                  <a:rPr lang="en-US" altLang="zh-TW" sz="24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trigger intensity rate </a:t>
                </a:r>
                <a:r>
                  <a:rPr lang="en-US" altLang="zh-TW" sz="2400" b="0" i="0" u="none" strike="noStrike" baseline="0" dirty="0">
                    <a:latin typeface="Palatino-Roman"/>
                  </a:rPr>
                  <a:t>from the </a:t>
                </a:r>
                <a:r>
                  <a:rPr lang="en-US" altLang="zh-TW" sz="24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capital market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b="0" i="1" u="none" strike="noStrike" baseline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u="none" strike="noStrike" baseline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n-US" altLang="zh-TW" sz="2400" b="0" i="1" u="none" strike="noStrike" baseline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TW" sz="2400" b="0" i="0" u="none" strike="noStrike" baseline="0" dirty="0">
                    <a:solidFill>
                      <a:srgbClr val="FF0000"/>
                    </a:solidFill>
                    <a:latin typeface="Palatino-Roman"/>
                  </a:rPr>
                  <a:t>) </a:t>
                </a:r>
                <a:r>
                  <a:rPr lang="en-US" altLang="zh-TW" sz="2400" b="0" i="0" u="none" strike="noStrike" baseline="0" dirty="0">
                    <a:latin typeface="Palatino-Roman"/>
                  </a:rPr>
                  <a:t>is implied from this part of the transaction</a:t>
                </a:r>
                <a:r>
                  <a:rPr lang="en-US" altLang="zh-TW" sz="1800" b="0" i="0" u="none" strike="noStrike" baseline="0" dirty="0">
                    <a:latin typeface="Palatino-Roman"/>
                  </a:rPr>
                  <a:t>.</a:t>
                </a:r>
                <a:endParaRPr lang="zh-TW" altLang="en-US" dirty="0"/>
              </a:p>
            </p:txBody>
          </p:sp>
        </mc:Choice>
        <mc:Fallback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9EF8E542-32A8-26EF-3D23-3128D73B5C9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242046"/>
                <a:ext cx="10515600" cy="6266329"/>
              </a:xfrm>
              <a:blipFill>
                <a:blip r:embed="rId2"/>
                <a:stretch>
                  <a:fillRect l="-696" t="-204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461695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9239</TotalTime>
  <Words>2776</Words>
  <Application>Microsoft Office PowerPoint</Application>
  <PresentationFormat>寬螢幕</PresentationFormat>
  <Paragraphs>164</Paragraphs>
  <Slides>23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23</vt:i4>
      </vt:variant>
    </vt:vector>
  </HeadingPairs>
  <TitlesOfParts>
    <vt:vector size="34" baseType="lpstr">
      <vt:lpstr>Futura-Book</vt:lpstr>
      <vt:lpstr>MTSY</vt:lpstr>
      <vt:lpstr>Palatino-Bold</vt:lpstr>
      <vt:lpstr>Palatino-Italic</vt:lpstr>
      <vt:lpstr>Palatino-Roman</vt:lpstr>
      <vt:lpstr>RMTMI</vt:lpstr>
      <vt:lpstr>Arial</vt:lpstr>
      <vt:lpstr>Calibri</vt:lpstr>
      <vt:lpstr>Calibri Light</vt:lpstr>
      <vt:lpstr>Cambria Math</vt:lpstr>
      <vt:lpstr>Office 佈景主題</vt:lpstr>
      <vt:lpstr>Calibrating Cat bonds for Mexican earthquakes</vt:lpstr>
      <vt:lpstr>1.Introduciton</vt:lpstr>
      <vt:lpstr>2.Related literature</vt:lpstr>
      <vt:lpstr>PowerPoint 簡報</vt:lpstr>
      <vt:lpstr>PowerPoint 簡報</vt:lpstr>
      <vt:lpstr>Calibrating a Mexican parametric Cat bond</vt:lpstr>
      <vt:lpstr>PowerPoint 簡報</vt:lpstr>
      <vt:lpstr>PowerPoint 簡報</vt:lpstr>
      <vt:lpstr>PowerPoint 簡報</vt:lpstr>
      <vt:lpstr>PowerPoint 簡報</vt:lpstr>
      <vt:lpstr>PowerPoint 簡報</vt:lpstr>
      <vt:lpstr>Calibration in the reinsurance market</vt:lpstr>
      <vt:lpstr>PowerPoint 簡報</vt:lpstr>
      <vt:lpstr>Calibration in the capital market</vt:lpstr>
      <vt:lpstr>PowerPoint 簡報</vt:lpstr>
      <vt:lpstr>PowerPoint 簡報</vt:lpstr>
      <vt:lpstr>Calibration via historical data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Calibrating Cat bonds for Mexican earthquakes</dc:title>
  <dc:creator>Lucas Yu</dc:creator>
  <cp:lastModifiedBy>Lucas Yu</cp:lastModifiedBy>
  <cp:revision>25</cp:revision>
  <dcterms:created xsi:type="dcterms:W3CDTF">2022-08-24T14:03:18Z</dcterms:created>
  <dcterms:modified xsi:type="dcterms:W3CDTF">2022-08-31T00:02:50Z</dcterms:modified>
</cp:coreProperties>
</file>