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6" r:id="rId6"/>
    <p:sldId id="260" r:id="rId7"/>
    <p:sldId id="278" r:id="rId8"/>
    <p:sldId id="279" r:id="rId9"/>
    <p:sldId id="28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81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588" autoAdjust="0"/>
    <p:restoredTop sz="94625" autoAdjust="0"/>
  </p:normalViewPr>
  <p:slideViewPr>
    <p:cSldViewPr snapToGrid="0">
      <p:cViewPr varScale="1">
        <p:scale>
          <a:sx n="82" d="100"/>
          <a:sy n="82" d="100"/>
        </p:scale>
        <p:origin x="461" y="58"/>
      </p:cViewPr>
      <p:guideLst/>
    </p:cSldViewPr>
  </p:slideViewPr>
  <p:outlineViewPr>
    <p:cViewPr>
      <p:scale>
        <a:sx n="33" d="100"/>
        <a:sy n="33" d="100"/>
      </p:scale>
      <p:origin x="0" y="-24629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68A-8860-423D-835B-6A8E67A78092}" type="datetimeFigureOut">
              <a:rPr lang="zh-TW" altLang="en-US" smtClean="0"/>
              <a:t>2022/6/14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DCF-085E-433C-B838-F8617676FB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72692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68A-8860-423D-835B-6A8E67A78092}" type="datetimeFigureOut">
              <a:rPr lang="zh-TW" altLang="en-US" smtClean="0"/>
              <a:t>2022/6/14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DCF-085E-433C-B838-F8617676FB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75376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68A-8860-423D-835B-6A8E67A78092}" type="datetimeFigureOut">
              <a:rPr lang="zh-TW" altLang="en-US" smtClean="0"/>
              <a:t>2022/6/14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DCF-085E-433C-B838-F8617676FB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217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68A-8860-423D-835B-6A8E67A78092}" type="datetimeFigureOut">
              <a:rPr lang="zh-TW" altLang="en-US" smtClean="0"/>
              <a:t>2022/6/14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DCF-085E-433C-B838-F8617676FB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0229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68A-8860-423D-835B-6A8E67A78092}" type="datetimeFigureOut">
              <a:rPr lang="zh-TW" altLang="en-US" smtClean="0"/>
              <a:t>2022/6/14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DCF-085E-433C-B838-F8617676FB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2968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68A-8860-423D-835B-6A8E67A78092}" type="datetimeFigureOut">
              <a:rPr lang="zh-TW" altLang="en-US" smtClean="0"/>
              <a:t>2022/6/14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DCF-085E-433C-B838-F8617676FB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2658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68A-8860-423D-835B-6A8E67A78092}" type="datetimeFigureOut">
              <a:rPr lang="zh-TW" altLang="en-US" smtClean="0"/>
              <a:t>2022/6/14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DCF-085E-433C-B838-F8617676FB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2060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68A-8860-423D-835B-6A8E67A78092}" type="datetimeFigureOut">
              <a:rPr lang="zh-TW" altLang="en-US" smtClean="0"/>
              <a:t>2022/6/14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DCF-085E-433C-B838-F8617676FB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114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68A-8860-423D-835B-6A8E67A78092}" type="datetimeFigureOut">
              <a:rPr lang="zh-TW" altLang="en-US" smtClean="0"/>
              <a:t>2022/6/14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DCF-085E-433C-B838-F8617676FB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3002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68A-8860-423D-835B-6A8E67A78092}" type="datetimeFigureOut">
              <a:rPr lang="zh-TW" altLang="en-US" smtClean="0"/>
              <a:t>2022/6/14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DCF-085E-433C-B838-F8617676FB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3157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68A-8860-423D-835B-6A8E67A78092}" type="datetimeFigureOut">
              <a:rPr lang="zh-TW" altLang="en-US" smtClean="0"/>
              <a:t>2022/6/14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DCF-085E-433C-B838-F8617676FB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6009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FB368A-8860-423D-835B-6A8E67A78092}" type="datetimeFigureOut">
              <a:rPr lang="zh-TW" altLang="en-US" smtClean="0"/>
              <a:t>2022/6/14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44DCF-085E-433C-B838-F8617676FB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4028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12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emf"/><Relationship Id="rId5" Type="http://schemas.openxmlformats.org/officeDocument/2006/relationships/image" Target="../media/image2.wmf"/><Relationship Id="rId10" Type="http://schemas.openxmlformats.org/officeDocument/2006/relationships/image" Target="../media/image4.wmf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png"/><Relationship Id="rId5" Type="http://schemas.openxmlformats.org/officeDocument/2006/relationships/image" Target="../media/image6.wmf"/><Relationship Id="rId4" Type="http://schemas.openxmlformats.org/officeDocument/2006/relationships/oleObject" Target="../embeddings/oleObject4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2002535"/>
            <a:ext cx="9144000" cy="2084833"/>
          </a:xfrm>
        </p:spPr>
        <p:txBody>
          <a:bodyPr>
            <a:normAutofit/>
          </a:bodyPr>
          <a:lstStyle/>
          <a:p>
            <a:r>
              <a:rPr lang="en-US" altLang="zh-TW" sz="4800" dirty="0" smtClean="0"/>
              <a:t>4.6 Multivariable Stochastic Calculus</a:t>
            </a: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4562856"/>
            <a:ext cx="9144000" cy="1170432"/>
          </a:xfrm>
        </p:spPr>
        <p:txBody>
          <a:bodyPr/>
          <a:lstStyle/>
          <a:p>
            <a:r>
              <a:rPr lang="zh-TW" altLang="en-US" dirty="0"/>
              <a:t>報告人</a:t>
            </a:r>
            <a:r>
              <a:rPr lang="en-US" altLang="zh-TW" dirty="0"/>
              <a:t>:</a:t>
            </a:r>
            <a:r>
              <a:rPr lang="zh-TW" altLang="en-US" dirty="0"/>
              <a:t>劉佩佳</a:t>
            </a:r>
          </a:p>
        </p:txBody>
      </p:sp>
    </p:spTree>
    <p:extLst>
      <p:ext uri="{BB962C8B-B14F-4D97-AF65-F5344CB8AC3E}">
        <p14:creationId xmlns:p14="http://schemas.microsoft.com/office/powerpoint/2010/main" val="292258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7452" y="164570"/>
            <a:ext cx="11096348" cy="1325563"/>
          </a:xfrm>
        </p:spPr>
        <p:txBody>
          <a:bodyPr/>
          <a:lstStyle/>
          <a:p>
            <a:r>
              <a:rPr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4.6.1 Multiple Brownian Motion</a:t>
            </a:r>
            <a:endParaRPr lang="zh-TW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186267" y="1490133"/>
                <a:ext cx="11819466" cy="5215467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80000"/>
                  </a:lnSpc>
                  <a:buFontTx/>
                  <a:buNone/>
                </a:pPr>
                <a:r>
                  <a:rPr lang="en-US" altLang="zh-TW" b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Definition 4.6.1.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A d-dimensional Brownian motion is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a</a:t>
                </a:r>
                <a:r>
                  <a:rPr lang="zh-TW" altLang="en-US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process</a:t>
                </a:r>
              </a:p>
              <a:p>
                <a:pPr>
                  <a:lnSpc>
                    <a:spcPct val="80000"/>
                  </a:lnSpc>
                  <a:buFontTx/>
                  <a:buNone/>
                </a:pP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TW" b="0" i="0" smtClean="0">
                        <a:latin typeface="Cambria Math" panose="02040503050406030204" pitchFamily="18" charset="0"/>
                      </a:rPr>
                      <m:t>                                              </m:t>
                    </m:r>
                    <m:r>
                      <a:rPr lang="en-US" altLang="zh-TW" i="1">
                        <a:latin typeface="Cambria Math" panose="02040503050406030204" pitchFamily="18" charset="0"/>
                      </a:rPr>
                      <m:t>𝑊</m:t>
                    </m:r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d>
                          <m:dPr>
                            <m:ctrlPr>
                              <a:rPr lang="en-US" altLang="zh-TW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,…,</m:t>
                        </m:r>
                        <m:sSub>
                          <m:sSubPr>
                            <m:ctrlPr>
                              <a:rPr lang="en-US" altLang="zh-TW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</m:sub>
                        </m:sSub>
                        <m:d>
                          <m:dPr>
                            <m:ctrlPr>
                              <a:rPr lang="en-US" altLang="zh-TW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d>
                  </m:oMath>
                </a14:m>
                <a:r>
                  <a:rPr lang="zh-TW" altLang="en-US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</a:t>
                </a:r>
                <a:endParaRPr lang="en-US" altLang="zh-TW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lnSpc>
                    <a:spcPct val="80000"/>
                  </a:lnSpc>
                  <a:buFontTx/>
                  <a:buNone/>
                </a:pP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with 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the following properties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. </a:t>
                </a:r>
                <a:endParaRPr lang="en-US" altLang="zh-TW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lnSpc>
                    <a:spcPct val="80000"/>
                  </a:lnSpc>
                  <a:buFontTx/>
                  <a:buNone/>
                </a:pP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(1) 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Each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is a one-dimensional Brownian motion.</a:t>
                </a:r>
              </a:p>
              <a:p>
                <a:pPr>
                  <a:lnSpc>
                    <a:spcPct val="80000"/>
                  </a:lnSpc>
                  <a:buFontTx/>
                  <a:buNone/>
                </a:pP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(2) 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If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i</m:t>
                    </m:r>
                    <m:r>
                      <a:rPr lang="en-US" altLang="zh-TW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, then the processes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and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are independent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.</a:t>
                </a:r>
                <a:endParaRPr lang="en-US" altLang="zh-TW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lnSpc>
                    <a:spcPct val="80000"/>
                  </a:lnSpc>
                  <a:buFontTx/>
                  <a:buNone/>
                </a:pP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Associated with a d-dimensional Brownian motion, we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have 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a filtration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endParaRPr lang="en-US" altLang="zh-TW" b="0" i="1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lnSpc>
                    <a:spcPct val="80000"/>
                  </a:lnSpc>
                  <a:buFontTx/>
                  <a:buNone/>
                </a:pPr>
                <a14:m>
                  <m:oMath xmlns:m="http://schemas.openxmlformats.org/officeDocument/2006/math"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≥0</m:t>
                    </m:r>
                  </m:oMath>
                </a14:m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, such that the following holds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.</a:t>
                </a:r>
                <a:endParaRPr lang="en-US" altLang="zh-TW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lnSpc>
                    <a:spcPct val="80000"/>
                  </a:lnSpc>
                  <a:buFontTx/>
                  <a:buNone/>
                </a:pP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(3) 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(Information accumulates) For   </a:t>
                </a:r>
                <a14:m>
                  <m:oMath xmlns:m="http://schemas.openxmlformats.org/officeDocument/2006/math">
                    <m:r>
                      <a:rPr lang="en-US" altLang="zh-TW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a:rPr lang="en-US" altLang="zh-TW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, every set in </a:t>
                </a: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</m:d>
                    <m:r>
                      <a:rPr lang="en-US" altLang="zh-TW" i="1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is also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in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.</a:t>
                </a:r>
                <a:endParaRPr lang="en-US" altLang="zh-TW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lnSpc>
                    <a:spcPct val="80000"/>
                  </a:lnSpc>
                  <a:buNone/>
                </a:pP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(4) 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(</a:t>
                </a:r>
                <a:r>
                  <a:rPr lang="en-US" altLang="zh-TW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Adaptivity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) For each </a:t>
                </a: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≥0</m:t>
                    </m:r>
                  </m:oMath>
                </a14:m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, the random vector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</a:rPr>
                      <m:t>𝑊</m:t>
                    </m:r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is </a:t>
                </a: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-measurable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.</a:t>
                </a:r>
              </a:p>
              <a:p>
                <a:pPr>
                  <a:lnSpc>
                    <a:spcPct val="80000"/>
                  </a:lnSpc>
                  <a:buFontTx/>
                  <a:buNone/>
                </a:pP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(5) 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(independence of future increments) For </a:t>
                </a:r>
                <a14:m>
                  <m:oMath xmlns:m="http://schemas.openxmlformats.org/officeDocument/2006/math">
                    <m:r>
                      <a:rPr lang="en-US" altLang="zh-TW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zh-TW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a:rPr lang="en-US" altLang="zh-TW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US" altLang="zh-TW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, the vector of increments </a:t>
                </a: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</a:rPr>
                      <m:t>𝑊</m:t>
                    </m:r>
                    <m:d>
                      <m:d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zh-TW" i="1">
                        <a:latin typeface="Cambria Math" panose="02040503050406030204" pitchFamily="18" charset="0"/>
                      </a:rPr>
                      <m:t>𝑊</m:t>
                    </m:r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is 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independent of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.</a:t>
                </a:r>
                <a:endParaRPr lang="en-US" altLang="zh-TW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zh-TW" altLang="en-US" dirty="0"/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6267" y="1490133"/>
                <a:ext cx="11819466" cy="5215467"/>
              </a:xfrm>
              <a:blipFill>
                <a:blip r:embed="rId2"/>
                <a:stretch>
                  <a:fillRect l="-1084" t="-2570" r="-155" b="-467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27057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99160" y="756285"/>
                <a:ext cx="10515600" cy="5568316"/>
              </a:xfrm>
            </p:spPr>
            <p:txBody>
              <a:bodyPr/>
              <a:lstStyle/>
              <a:p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Each component  of a d-dimension Brownian motion is a one-dimensional Brownian motion.</a:t>
                </a:r>
              </a:p>
              <a:p>
                <a:pPr marL="0" indent="0">
                  <a:buNone/>
                </a:pP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By quadratic variation formula</a:t>
                </a:r>
              </a:p>
              <a:p>
                <a:pPr marL="0" indent="0">
                  <a:buNone/>
                </a:pPr>
                <a:endParaRPr lang="en-US" altLang="zh-TW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groupChr>
                        <m:groupChrPr>
                          <m:chr m:val="⇒"/>
                          <m:pos m:val="top"/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groupChrPr>
                        <m:e/>
                      </m:groupChr>
                      <m:d>
                        <m:dPr>
                          <m:begChr m:val="["/>
                          <m:endChr m:val="]"/>
                          <m:ctrlPr>
                            <a:rPr lang="en-US" altLang="zh-TW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altLang="zh-TW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  <m:d>
                        <m:dPr>
                          <m:ctrlPr>
                            <a:rPr lang="en-US" altLang="zh-TW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US" altLang="zh-TW" b="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informally </a:t>
                </a:r>
                <a:r>
                  <a:rPr lang="en-US" altLang="zh-TW" dirty="0" smtClean="0">
                    <a:latin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⇒"/>
                        <m:pos m:val="top"/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groupChrPr>
                      <m:e/>
                    </m:groupChr>
                  </m:oMath>
                </a14:m>
                <a:endParaRPr lang="en-US" altLang="zh-TW" dirty="0" smtClean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𝑑𝑡</m:t>
                      </m:r>
                    </m:oMath>
                  </m:oMathPara>
                </a14:m>
                <a:endParaRPr lang="en-US" altLang="zh-TW" b="0" dirty="0" smtClean="0">
                  <a:latin typeface="Calibri" panose="020F0502020204030204" pitchFamily="34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n-US" altLang="zh-TW" dirty="0">
                    <a:latin typeface="Calibri" panose="020F0502020204030204" pitchFamily="34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US" altLang="zh-TW" dirty="0" smtClean="0">
                    <a:latin typeface="Calibri" panose="020F0502020204030204" pitchFamily="34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 if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i</m:t>
                    </m:r>
                    <m:r>
                      <a:rPr lang="en-US" altLang="zh-TW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≠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𝑗</m:t>
                    </m:r>
                  </m:oMath>
                </a14:m>
                <a:r>
                  <a:rPr lang="en-US" altLang="zh-TW" b="0" dirty="0" smtClean="0">
                    <a:latin typeface="Calibri" panose="020F0502020204030204" pitchFamily="34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,</a:t>
                </a:r>
                <a:r>
                  <a:rPr lang="en-US" altLang="zh-TW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altLang="zh-TW" b="0" dirty="0" smtClean="0">
                    <a:latin typeface="Calibri" panose="020F0502020204030204" pitchFamily="34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n-US" altLang="zh-TW" b="0" dirty="0" smtClean="0">
                    <a:latin typeface="Calibri" panose="020F0502020204030204" pitchFamily="34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independent implies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altLang="zh-TW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𝑗</m:t>
                            </m:r>
                          </m:sub>
                        </m:sSub>
                      </m:e>
                    </m:d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endParaRPr lang="en-US" altLang="zh-TW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informally </a:t>
                </a:r>
                <a:r>
                  <a:rPr lang="en-US" altLang="zh-TW" dirty="0" smtClean="0">
                    <a:latin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⇒"/>
                        <m:pos m:val="top"/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groupChrPr>
                      <m:e/>
                    </m:groupChr>
                  </m:oMath>
                </a14:m>
                <a:endParaRPr lang="en-US" altLang="zh-TW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</a:rPr>
                      <m:t>𝑑</m:t>
                    </m:r>
                    <m:sSub>
                      <m:sSub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i="1">
                        <a:latin typeface="Cambria Math" panose="02040503050406030204" pitchFamily="18" charset="0"/>
                      </a:rPr>
                      <m:t>𝑑</m:t>
                    </m:r>
                    <m:sSub>
                      <m:sSub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altLang="zh-TW" dirty="0" smtClean="0">
                    <a:latin typeface="Calibri" panose="020F0502020204030204" pitchFamily="34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   ,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i</m:t>
                    </m:r>
                    <m:r>
                      <a:rPr lang="en-US" altLang="zh-TW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≠</m:t>
                    </m:r>
                    <m:r>
                      <a:rPr lang="en-US" altLang="zh-TW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𝑗</m:t>
                    </m:r>
                  </m:oMath>
                </a14:m>
                <a:endParaRPr lang="en-US" altLang="zh-TW" dirty="0">
                  <a:latin typeface="Calibri" panose="020F0502020204030204" pitchFamily="34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n-US" altLang="zh-TW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n-US" altLang="zh-TW" dirty="0">
                  <a:latin typeface="Calibri" panose="020F0502020204030204" pitchFamily="34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n-US" altLang="zh-TW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n-US" altLang="zh-TW" b="0" dirty="0" smtClean="0">
                  <a:latin typeface="Calibri" panose="020F0502020204030204" pitchFamily="34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n-US" altLang="zh-TW" b="0" dirty="0" smtClean="0">
                  <a:latin typeface="Calibri" panose="020F0502020204030204" pitchFamily="34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endParaRPr lang="zh-TW" altLang="en-US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99160" y="756285"/>
                <a:ext cx="10515600" cy="5568316"/>
              </a:xfrm>
              <a:blipFill>
                <a:blip r:embed="rId2"/>
                <a:stretch>
                  <a:fillRect l="-1043" t="-1751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81328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975360" y="1097281"/>
                <a:ext cx="10515600" cy="4998720"/>
              </a:xfrm>
            </p:spPr>
            <p:txBody>
              <a:bodyPr/>
              <a:lstStyle/>
              <a:p>
                <a:r>
                  <a:rPr lang="en-US" altLang="zh-TW" dirty="0" smtClean="0">
                    <a:latin typeface="Times New Roman" panose="02020603050405020304" pitchFamily="18" charset="0"/>
                  </a:rPr>
                  <a:t>Let  </a:t>
                </a: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∏</m:t>
                    </m:r>
                    <m:r>
                      <a:rPr lang="en-US" altLang="zh-TW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altLang="zh-TW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altLang="zh-TW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,…,</m:t>
                        </m:r>
                        <m:sSub>
                          <m:sSubPr>
                            <m:ctrlPr>
                              <a:rPr lang="en-US" altLang="zh-TW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altLang="zh-TW" dirty="0">
                    <a:latin typeface="Times New Roman" panose="02020603050405020304" pitchFamily="18" charset="0"/>
                  </a:rPr>
                  <a:t> be a partition of [0,T]. For </a:t>
                </a:r>
                <a:r>
                  <a:rPr lang="en-US" altLang="zh-TW" dirty="0" smtClean="0">
                    <a:latin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i</m:t>
                    </m:r>
                    <m:r>
                      <a:rPr lang="en-US" altLang="zh-TW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≠</m:t>
                    </m:r>
                    <m:r>
                      <a:rPr lang="en-US" altLang="zh-TW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𝑗</m:t>
                    </m:r>
                  </m:oMath>
                </a14:m>
                <a:r>
                  <a:rPr lang="en-US" altLang="zh-TW" dirty="0">
                    <a:latin typeface="Times New Roman" panose="02020603050405020304" pitchFamily="18" charset="0"/>
                  </a:rPr>
                  <a:t> , define the sampled cross variation of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altLang="zh-TW" dirty="0">
                    <a:latin typeface="Times New Roman" panose="02020603050405020304" pitchFamily="18" charset="0"/>
                  </a:rPr>
                  <a:t> </a:t>
                </a:r>
                <a:r>
                  <a:rPr lang="en-US" altLang="zh-TW" dirty="0" smtClean="0">
                    <a:latin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n-US" altLang="zh-TW" dirty="0">
                    <a:latin typeface="Times New Roman" panose="02020603050405020304" pitchFamily="18" charset="0"/>
                  </a:rPr>
                  <a:t> on [0,T] to be </a:t>
                </a:r>
                <a:endParaRPr lang="en-US" altLang="zh-TW" dirty="0" smtClean="0">
                  <a:latin typeface="Times New Roman" panose="02020603050405020304" pitchFamily="18" charset="0"/>
                </a:endParaRPr>
              </a:p>
              <a:p>
                <a:endParaRPr lang="en-US" altLang="zh-TW" dirty="0" smtClean="0">
                  <a:latin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∏</m:t>
                          </m:r>
                        </m:sub>
                      </m:sSub>
                      <m:r>
                        <a:rPr lang="en-US" altLang="zh-TW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zh-TW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=0</m:t>
                          </m:r>
                        </m:sub>
                        <m:sup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  <m:sub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altLang="zh-TW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TW" i="1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  <m:sub>
                                      <m:r>
                                        <a:rPr lang="en-US" altLang="zh-TW" i="1">
                                          <a:latin typeface="Cambria Math" panose="02040503050406030204" pitchFamily="18" charset="0"/>
                                        </a:rPr>
                                        <m:t>𝑘</m:t>
                                      </m:r>
                                      <m:r>
                                        <a:rPr lang="en-US" altLang="zh-TW" i="1">
                                          <a:latin typeface="Cambria Math" panose="02040503050406030204" pitchFamily="18" charset="0"/>
                                        </a:rPr>
                                        <m:t>+1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  <m:sub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altLang="zh-TW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TW" i="1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  <m:sub>
                                      <m:r>
                                        <a:rPr lang="en-US" altLang="zh-TW" i="1">
                                          <a:latin typeface="Cambria Math" panose="02040503050406030204" pitchFamily="18" charset="0"/>
                                        </a:rPr>
                                        <m:t>𝑘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d>
                          <m:d>
                            <m:dPr>
                              <m:begChr m:val="["/>
                              <m:endChr m:val="]"/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  <m:sub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𝑗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altLang="zh-TW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TW" i="1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  <m:sub>
                                      <m:r>
                                        <a:rPr lang="en-US" altLang="zh-TW" i="1">
                                          <a:latin typeface="Cambria Math" panose="02040503050406030204" pitchFamily="18" charset="0"/>
                                        </a:rPr>
                                        <m:t>𝑘</m:t>
                                      </m:r>
                                      <m:r>
                                        <a:rPr lang="en-US" altLang="zh-TW" i="1">
                                          <a:latin typeface="Cambria Math" panose="02040503050406030204" pitchFamily="18" charset="0"/>
                                        </a:rPr>
                                        <m:t>+1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  <m:sub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𝑗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altLang="zh-TW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zh-TW" i="1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  <m:sub>
                                      <m:r>
                                        <a:rPr lang="en-US" altLang="zh-TW" i="1">
                                          <a:latin typeface="Cambria Math" panose="02040503050406030204" pitchFamily="18" charset="0"/>
                                        </a:rPr>
                                        <m:t>𝑘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d>
                        </m:e>
                      </m:nary>
                    </m:oMath>
                  </m:oMathPara>
                </a14:m>
                <a:endParaRPr lang="en-US" altLang="zh-TW" dirty="0">
                  <a:latin typeface="Times New Roman" panose="02020603050405020304" pitchFamily="18" charset="0"/>
                </a:endParaRPr>
              </a:p>
              <a:p>
                <a:endParaRPr lang="en-US" altLang="zh-TW" dirty="0" smtClean="0">
                  <a:latin typeface="Times New Roman" panose="02020603050405020304" pitchFamily="18" charset="0"/>
                </a:endParaRPr>
              </a:p>
              <a:p>
                <a:r>
                  <a:rPr lang="en-US" altLang="zh-TW" dirty="0" smtClean="0">
                    <a:latin typeface="Times New Roman" panose="02020603050405020304" pitchFamily="18" charset="0"/>
                  </a:rPr>
                  <a:t>The </a:t>
                </a:r>
                <a:r>
                  <a:rPr lang="en-US" altLang="zh-TW" dirty="0">
                    <a:latin typeface="Times New Roman" panose="02020603050405020304" pitchFamily="18" charset="0"/>
                  </a:rPr>
                  <a:t>increment are independent of one another and have mean </a:t>
                </a:r>
                <a:r>
                  <a:rPr lang="en-US" altLang="zh-TW" dirty="0" smtClean="0">
                    <a:latin typeface="Times New Roman" panose="02020603050405020304" pitchFamily="18" charset="0"/>
                  </a:rPr>
                  <a:t>zero</a:t>
                </a:r>
              </a:p>
              <a:p>
                <a:pPr marL="0" indent="0">
                  <a:buNone/>
                </a:pPr>
                <a:r>
                  <a:rPr lang="en-US" altLang="zh-TW" dirty="0" smtClean="0">
                    <a:latin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groupChr>
                      <m:groupChrPr>
                        <m:chr m:val="⇒"/>
                        <m:pos m:val="top"/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groupChrPr>
                      <m:e/>
                    </m:groupChr>
                  </m:oMath>
                </a14:m>
                <a:r>
                  <a:rPr lang="en-US" altLang="zh-TW" dirty="0" smtClean="0">
                    <a:latin typeface="Castellar" panose="020A0402060406010301" pitchFamily="18" charset="0"/>
                  </a:rPr>
                  <a:t>E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altLang="zh-TW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∏</m:t>
                        </m:r>
                      </m:sub>
                    </m:sSub>
                    <m:r>
                      <a:rPr lang="en-US" altLang="zh-TW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endParaRPr lang="en-US" altLang="zh-TW" dirty="0">
                  <a:latin typeface="Times New Roman" panose="02020603050405020304" pitchFamily="18" charset="0"/>
                </a:endParaRPr>
              </a:p>
              <a:p>
                <a:endParaRPr lang="zh-TW" altLang="en-US" dirty="0"/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75360" y="1097281"/>
                <a:ext cx="10515600" cy="4998720"/>
              </a:xfrm>
              <a:blipFill>
                <a:blip r:embed="rId2"/>
                <a:stretch>
                  <a:fillRect l="-1043" t="-2073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8471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777240" y="90805"/>
                <a:ext cx="10805160" cy="6767195"/>
              </a:xfrm>
            </p:spPr>
            <p:txBody>
              <a:bodyPr>
                <a:normAutofit/>
              </a:bodyPr>
              <a:lstStyle/>
              <a:p>
                <a:r>
                  <a:rPr lang="en-US" altLang="zh-TW" dirty="0" smtClean="0"/>
                  <a:t>Compute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𝑉𝑎𝑟</m:t>
                    </m:r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altLang="zh-TW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∏</m:t>
                            </m:r>
                          </m:sub>
                        </m:sSub>
                      </m:e>
                    </m:d>
                  </m:oMath>
                </a14:m>
                <a:endParaRPr lang="en-US" altLang="zh-TW" b="0" i="1" dirty="0" smtClean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altLang="zh-TW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zh-TW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0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altLang="zh-TW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∏</m:t>
                            </m:r>
                          </m:sub>
                        </m:sSub>
                      </m:e>
                      <m:sup>
                        <m:r>
                          <a:rPr lang="en-US" altLang="zh-TW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TW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altLang="zh-TW" sz="20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zh-TW" sz="2000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=0</m:t>
                        </m:r>
                      </m:sub>
                      <m:sup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  <m:e>
                        <m:sSup>
                          <m:sSupPr>
                            <m:ctrlPr>
                              <a:rPr lang="en-US" altLang="zh-TW" sz="20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𝑊</m:t>
                                    </m:r>
                                  </m:e>
                                  <m:sub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20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20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b>
                                        <m:r>
                                          <a:rPr lang="en-US" altLang="zh-TW" sz="2000" i="1">
                                            <a:latin typeface="Cambria Math" panose="02040503050406030204" pitchFamily="18" charset="0"/>
                                          </a:rPr>
                                          <m:t>𝑘</m:t>
                                        </m:r>
                                        <m:r>
                                          <a:rPr lang="en-US" altLang="zh-TW" sz="2000" i="1">
                                            <a:latin typeface="Cambria Math" panose="02040503050406030204" pitchFamily="18" charset="0"/>
                                          </a:rPr>
                                          <m:t>+1</m:t>
                                        </m:r>
                                      </m:sub>
                                    </m:sSub>
                                  </m:e>
                                </m:d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𝑊</m:t>
                                    </m:r>
                                  </m:e>
                                  <m:sub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20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20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b>
                                        <m:r>
                                          <a:rPr lang="en-US" altLang="zh-TW" sz="2000" i="1">
                                            <a:latin typeface="Cambria Math" panose="02040503050406030204" pitchFamily="18" charset="0"/>
                                          </a:rPr>
                                          <m:t>𝑘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</m:d>
                          </m:e>
                          <m:sup>
                            <m:r>
                              <a:rPr lang="en-US" altLang="zh-TW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nary>
                    <m:sSup>
                      <m:sSupPr>
                        <m:ctrlPr>
                          <a:rPr lang="en-US" altLang="zh-TW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zh-TW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  <m:sub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𝑗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+1</m:t>
                                    </m:r>
                                  </m:sub>
                                </m:sSub>
                              </m:e>
                            </m:d>
                            <m:r>
                              <a:rPr lang="en-US" altLang="zh-TW" sz="20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  <m:sub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𝑗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sub>
                                </m:sSub>
                              </m:e>
                            </m:d>
                          </m:e>
                        </m:d>
                      </m:e>
                      <m:sup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altLang="zh-TW" sz="2000" dirty="0"/>
              </a:p>
              <a:p>
                <a:pPr marL="0" indent="0">
                  <a:buNone/>
                </a:pPr>
                <a:r>
                  <a:rPr lang="en-US" altLang="zh-TW" sz="2000" dirty="0" smtClean="0"/>
                  <a:t>          </a:t>
                </a:r>
                <a14:m>
                  <m:oMath xmlns:m="http://schemas.openxmlformats.org/officeDocument/2006/math">
                    <m:r>
                      <a:rPr lang="en-US" altLang="zh-TW" sz="2000" i="1">
                        <a:latin typeface="Cambria Math" panose="02040503050406030204" pitchFamily="18" charset="0"/>
                      </a:rPr>
                      <m:t>+2</m:t>
                    </m:r>
                    <m:nary>
                      <m:naryPr>
                        <m:chr m:val="∑"/>
                        <m:ctrlPr>
                          <a:rPr lang="en-US" altLang="zh-TW" sz="20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&lt;</m:t>
                        </m:r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  <m:sup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zh-TW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  <m:sub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+1</m:t>
                                    </m:r>
                                  </m:sub>
                                </m:sSub>
                              </m:e>
                            </m:d>
                            <m:r>
                              <a:rPr lang="en-US" altLang="zh-TW" sz="20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  <m:sub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</m:sub>
                                </m:sSub>
                              </m:e>
                            </m:d>
                          </m:e>
                        </m:d>
                        <m:d>
                          <m:dPr>
                            <m:begChr m:val="["/>
                            <m:endChr m:val="]"/>
                            <m:ctrlPr>
                              <a:rPr lang="en-US" altLang="zh-TW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  <m:sub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𝑗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+1</m:t>
                                    </m:r>
                                  </m:sub>
                                </m:sSub>
                              </m:e>
                            </m:d>
                            <m:r>
                              <a:rPr lang="en-US" altLang="zh-TW" sz="20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  <m:sub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𝑗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altLang="zh-TW" sz="2000" i="1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</m:sub>
                                </m:sSub>
                              </m:e>
                            </m:d>
                          </m:e>
                        </m:d>
                      </m:e>
                    </m:nary>
                    <m:d>
                      <m:dPr>
                        <m:begChr m:val="["/>
                        <m:endChr m:val="]"/>
                        <m:ctrlPr>
                          <a:rPr lang="en-US" altLang="zh-TW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00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zh-TW" sz="20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d>
                          <m:dPr>
                            <m:ctrlPr>
                              <a:rPr lang="en-US" altLang="zh-TW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sub>
                            </m:sSub>
                          </m:e>
                        </m:d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altLang="zh-TW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00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zh-TW" sz="20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d>
                          <m:dPr>
                            <m:ctrlPr>
                              <a:rPr lang="en-US" altLang="zh-TW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</m:sub>
                            </m:sSub>
                          </m:e>
                        </m:d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US" altLang="zh-TW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00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zh-TW" sz="2000" i="1">
                                <a:latin typeface="Cambria Math" panose="02040503050406030204" pitchFamily="18" charset="0"/>
                              </a:rPr>
                              <m:t>𝑗</m:t>
                            </m:r>
                          </m:sub>
                        </m:sSub>
                        <m:d>
                          <m:dPr>
                            <m:ctrlPr>
                              <a:rPr lang="en-US" altLang="zh-TW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sub>
                            </m:sSub>
                          </m:e>
                        </m:d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altLang="zh-TW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00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zh-TW" sz="2000" i="1">
                                <a:latin typeface="Cambria Math" panose="02040503050406030204" pitchFamily="18" charset="0"/>
                              </a:rPr>
                              <m:t>𝑗</m:t>
                            </m:r>
                          </m:sub>
                        </m:sSub>
                        <m:d>
                          <m:dPr>
                            <m:ctrlPr>
                              <a:rPr lang="en-US" altLang="zh-TW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zh-TW" sz="2000" i="1"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</m:sub>
                            </m:sSub>
                          </m:e>
                        </m:d>
                      </m:e>
                    </m:d>
                  </m:oMath>
                </a14:m>
                <a:endParaRPr lang="en-US" altLang="zh-TW" sz="2000" i="1" dirty="0" smtClean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US" altLang="zh-TW" sz="2000" dirty="0" smtClean="0"/>
                  <a:t>                    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altLang="zh-TW" sz="2400" i="1">
                        <a:latin typeface="Cambria Math" panose="02040503050406030204" pitchFamily="18" charset="0"/>
                      </a:rPr>
                      <m:t>𝑉𝑎𝑟</m:t>
                    </m:r>
                    <m:d>
                      <m:d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altLang="zh-TW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∏</m:t>
                            </m:r>
                          </m:sub>
                        </m:sSub>
                      </m:e>
                    </m:d>
                    <m:r>
                      <a:rPr lang="en-US" altLang="zh-TW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 altLang="zh-TW" sz="2400" dirty="0">
                        <a:latin typeface="Castellar" panose="020A0402060406010301" pitchFamily="18" charset="0"/>
                      </a:rPr>
                      <m:t>E</m:t>
                    </m:r>
                    <m:sSup>
                      <m:sSupPr>
                        <m:ctrlPr>
                          <a:rPr lang="en-US" altLang="zh-TW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zh-TW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altLang="zh-TW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∏</m:t>
                            </m:r>
                          </m:sub>
                        </m:sSub>
                      </m:e>
                      <m:sup>
                        <m:r>
                          <a:rPr lang="en-US" altLang="zh-TW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TW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  <m:r>
                      <a:rPr lang="en-US" altLang="zh-TW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zh-TW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zh-TW" sz="2400" dirty="0">
                            <a:latin typeface="Castellar" panose="020A0402060406010301" pitchFamily="18" charset="0"/>
                          </a:rPr>
                          <m:t>E</m:t>
                        </m:r>
                        <m:d>
                          <m:dPr>
                            <m:ctrlPr>
                              <a:rPr lang="en-US" altLang="zh-TW" sz="2400" i="1" dirty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∏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altLang="zh-TW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TW" sz="2400" dirty="0" smtClean="0"/>
                  <a:t>=</a:t>
                </a:r>
                <a:r>
                  <a:rPr lang="en-US" altLang="zh-TW" sz="2400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TW" sz="2400" dirty="0">
                        <a:latin typeface="Castellar" panose="020A0402060406010301" pitchFamily="18" charset="0"/>
                      </a:rPr>
                      <m:t>E</m:t>
                    </m:r>
                    <m:sSup>
                      <m:sSupPr>
                        <m:ctrlPr>
                          <a:rPr lang="en-US" altLang="zh-TW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zh-TW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altLang="zh-TW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∏</m:t>
                            </m:r>
                          </m:sub>
                        </m:sSub>
                      </m:e>
                      <m:sup>
                        <m:r>
                          <a:rPr lang="en-US" altLang="zh-TW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altLang="zh-TW" sz="2400" i="1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US" altLang="zh-TW" sz="2400" b="0" dirty="0" smtClean="0">
                    <a:ea typeface="Cambria Math" panose="02040503050406030204" pitchFamily="18" charset="0"/>
                  </a:rPr>
                  <a:t>               </a:t>
                </a:r>
                <a14:m>
                  <m:oMath xmlns:m="http://schemas.openxmlformats.org/officeDocument/2006/math">
                    <m:r>
                      <a:rPr lang="en-US" altLang="zh-TW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altLang="zh-TW" sz="2400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TW" sz="2400" dirty="0">
                        <a:latin typeface="Castellar" panose="020A0402060406010301" pitchFamily="18" charset="0"/>
                      </a:rPr>
                      <m:t>E</m:t>
                    </m:r>
                    <m:nary>
                      <m:naryPr>
                        <m:chr m:val="∑"/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zh-TW" sz="2400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=0</m:t>
                        </m:r>
                      </m:sub>
                      <m:sup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  <m:e>
                        <m:sSup>
                          <m:sSupPr>
                            <m:ctrlPr>
                              <a:rPr lang="en-US" altLang="zh-TW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["/>
                                <m:endChr m:val="]"/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𝑊</m:t>
                                    </m:r>
                                  </m:e>
                                  <m:sub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2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24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b>
                                        <m:r>
                                          <a:rPr lang="en-US" altLang="zh-TW" sz="2400" i="1">
                                            <a:latin typeface="Cambria Math" panose="02040503050406030204" pitchFamily="18" charset="0"/>
                                          </a:rPr>
                                          <m:t>𝑘</m:t>
                                        </m:r>
                                        <m:r>
                                          <a:rPr lang="en-US" altLang="zh-TW" sz="2400" i="1">
                                            <a:latin typeface="Cambria Math" panose="02040503050406030204" pitchFamily="18" charset="0"/>
                                          </a:rPr>
                                          <m:t>+1</m:t>
                                        </m:r>
                                      </m:sub>
                                    </m:sSub>
                                  </m:e>
                                </m:d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𝑊</m:t>
                                    </m:r>
                                  </m:e>
                                  <m:sub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zh-TW" sz="2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TW" sz="2400" i="1"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b>
                                        <m:r>
                                          <a:rPr lang="en-US" altLang="zh-TW" sz="2400" i="1">
                                            <a:latin typeface="Cambria Math" panose="02040503050406030204" pitchFamily="18" charset="0"/>
                                          </a:rPr>
                                          <m:t>𝑘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</m:d>
                          </m:e>
                          <m:sup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nary>
                    <m:sSup>
                      <m:sSup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zh-TW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  <m:sub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𝑗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+1</m:t>
                                    </m:r>
                                  </m:sub>
                                </m:sSub>
                              </m:e>
                            </m:d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  <m:sub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𝑗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sub>
                                </m:sSub>
                              </m:e>
                            </m:d>
                          </m:e>
                        </m:d>
                      </m:e>
                      <m:sup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altLang="zh-TW" sz="2400" dirty="0" smtClean="0"/>
              </a:p>
              <a:p>
                <a:r>
                  <a:rPr lang="en-US" altLang="zh-TW" dirty="0" smtClean="0"/>
                  <a:t>But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zh-TW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  <m:sub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+1</m:t>
                                    </m:r>
                                  </m:sub>
                                </m:sSub>
                              </m:e>
                            </m:d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  <m:sub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sub>
                                </m:sSub>
                              </m:e>
                            </m:d>
                          </m:e>
                        </m:d>
                      </m:e>
                      <m:sup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zh-TW" altLang="en-US" dirty="0" smtClean="0"/>
                  <a:t> </a:t>
                </a:r>
                <a:r>
                  <a:rPr lang="en-US" altLang="zh-TW" dirty="0" smtClean="0"/>
                  <a:t>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zh-TW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  <m:sub>
                                <m:r>
                                  <a:rPr lang="en-US" altLang="zh-TW" sz="2400" b="0" i="1" smtClean="0">
                                    <a:latin typeface="Cambria Math" panose="02040503050406030204" pitchFamily="18" charset="0"/>
                                  </a:rPr>
                                  <m:t>𝑗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+1</m:t>
                                    </m:r>
                                  </m:sub>
                                </m:sSub>
                              </m:e>
                            </m:d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  <m:sub>
                                <m:r>
                                  <a:rPr lang="en-US" altLang="zh-TW" sz="2400" b="0" i="1" smtClean="0">
                                    <a:latin typeface="Cambria Math" panose="02040503050406030204" pitchFamily="18" charset="0"/>
                                  </a:rPr>
                                  <m:t>𝑗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  <m:sub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sub>
                                </m:sSub>
                              </m:e>
                            </m:d>
                          </m:e>
                        </m:d>
                      </m:e>
                      <m:sup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TW" dirty="0">
                    <a:latin typeface="Times New Roman" panose="02020603050405020304" pitchFamily="18" charset="0"/>
                  </a:rPr>
                  <a:t> 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are independent of one another and each has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expectation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+1</m:t>
                            </m:r>
                          </m:sub>
                        </m:s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b>
                        </m:sSub>
                      </m:e>
                    </m:d>
                  </m:oMath>
                </a14:m>
                <a:endParaRPr lang="en-US" altLang="zh-TW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altLang="zh-TW" sz="2400" i="1">
                        <a:latin typeface="Cambria Math" panose="02040503050406030204" pitchFamily="18" charset="0"/>
                      </a:rPr>
                      <m:t>𝑉𝑎𝑟</m:t>
                    </m:r>
                    <m:d>
                      <m:d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altLang="zh-TW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∏</m:t>
                            </m:r>
                          </m:sub>
                        </m:sSub>
                      </m:e>
                    </m:d>
                    <m:r>
                      <a:rPr lang="en-US" altLang="zh-TW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zh-TW" sz="2400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=0</m:t>
                        </m:r>
                      </m:sub>
                      <m:sup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  <m:e>
                        <m:sSup>
                          <m:sSupPr>
                            <m:ctrlPr>
                              <a:rPr lang="en-US" altLang="zh-TW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sSub>
                              <m:sSub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sub>
                            </m:sSub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</m:sub>
                            </m:sSub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nary>
                    <m:r>
                      <a:rPr lang="en-US" altLang="zh-TW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d>
                      <m:dPr>
                        <m:begChr m:val="‖"/>
                        <m:endChr m:val="‖"/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∏</m:t>
                        </m:r>
                      </m:e>
                    </m:d>
                    <m:r>
                      <a:rPr lang="en-US" altLang="zh-TW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nary>
                      <m:naryPr>
                        <m:chr m:val="∑"/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zh-TW" sz="2400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=0</m:t>
                        </m:r>
                      </m:sub>
                      <m:sup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  <m:e>
                        <m:sSup>
                          <m:sSupPr>
                            <m:ctrlPr>
                              <a:rPr lang="en-US" altLang="zh-TW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sSub>
                              <m:sSub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sub>
                            </m:sSub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</m:sub>
                            </m:sSub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/>
                        </m:sSup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e>
                    </m:nary>
                    <m:d>
                      <m:dPr>
                        <m:begChr m:val="‖"/>
                        <m:endChr m:val="‖"/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∏</m:t>
                        </m:r>
                      </m:e>
                    </m:d>
                    <m:r>
                      <a:rPr lang="en-US" altLang="zh-TW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</m:oMath>
                </a14:m>
                <a:r>
                  <a:rPr lang="en-US" altLang="zh-TW" sz="2400" dirty="0" smtClean="0"/>
                  <a:t>T</a:t>
                </a:r>
              </a:p>
              <a:p>
                <a:pPr marL="0" indent="0">
                  <a:buNone/>
                </a:pPr>
                <a:endParaRPr lang="en-US" altLang="zh-TW" sz="2400" dirty="0" smtClean="0"/>
              </a:p>
              <a:p>
                <a:pPr marL="0" indent="0">
                  <a:buNone/>
                </a:pPr>
                <a:r>
                  <a:rPr lang="en-US" altLang="zh-TW" dirty="0" smtClean="0"/>
                  <a:t>As </a:t>
                </a:r>
                <a14:m>
                  <m:oMath xmlns:m="http://schemas.openxmlformats.org/officeDocument/2006/math">
                    <m:d>
                      <m:dPr>
                        <m:begChr m:val="‖"/>
                        <m:endChr m:val="‖"/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∏</m:t>
                        </m:r>
                      </m:e>
                    </m:d>
                    <m:groupChr>
                      <m:groupChrPr>
                        <m:chr m:val="→"/>
                        <m:pos m:val="top"/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groupChrPr>
                      <m:e/>
                    </m:groupCh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altLang="zh-TW" dirty="0" smtClean="0"/>
                  <a:t>,we have </a:t>
                </a: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</a:rPr>
                      <m:t>𝑉𝑎𝑟</m:t>
                    </m:r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altLang="zh-TW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∏</m:t>
                            </m:r>
                          </m:sub>
                        </m:sSub>
                      </m:e>
                    </m:d>
                    <m:groupChr>
                      <m:groupChrPr>
                        <m:chr m:val="→"/>
                        <m:pos m:val="top"/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groupChrPr>
                      <m:e/>
                    </m:groupChr>
                    <m:r>
                      <a:rPr lang="en-US" altLang="zh-TW" i="1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altLang="zh-TW" dirty="0" smtClean="0"/>
                  <a:t>,</a:t>
                </a:r>
              </a:p>
              <a:p>
                <a:pPr marL="0" indent="0">
                  <a:buNone/>
                </a:pPr>
                <a:r>
                  <a:rPr lang="en-US" altLang="zh-TW" dirty="0" smtClean="0"/>
                  <a:t>so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altLang="zh-TW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∏</m:t>
                        </m:r>
                      </m:sub>
                    </m:sSub>
                  </m:oMath>
                </a14:m>
                <a:r>
                  <a:rPr lang="en-US" altLang="zh-TW" dirty="0" smtClean="0"/>
                  <a:t> </a:t>
                </a:r>
                <a:r>
                  <a:rPr lang="en-US" altLang="zh-TW" dirty="0" err="1" smtClean="0"/>
                  <a:t>converages</a:t>
                </a:r>
                <a:r>
                  <a:rPr lang="en-US" altLang="zh-TW" dirty="0" smtClean="0"/>
                  <a:t> to the constant </a:t>
                </a:r>
                <a:r>
                  <a:rPr lang="en-US" altLang="zh-TW" dirty="0">
                    <a:latin typeface="Castellar" panose="020A0402060406010301" pitchFamily="18" charset="0"/>
                  </a:rPr>
                  <a:t>E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altLang="zh-TW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∏</m:t>
                        </m:r>
                      </m:sub>
                    </m:sSub>
                    <m:r>
                      <a:rPr lang="en-US" altLang="zh-TW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endParaRPr lang="en-US" altLang="zh-TW" dirty="0">
                  <a:latin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altLang="zh-TW" dirty="0" smtClean="0"/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77240" y="90805"/>
                <a:ext cx="10805160" cy="6767195"/>
              </a:xfrm>
              <a:blipFill>
                <a:blip r:embed="rId2"/>
                <a:stretch>
                  <a:fillRect l="-1185" t="-1261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1983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99795"/>
          </a:xfrm>
        </p:spPr>
        <p:txBody>
          <a:bodyPr>
            <a:normAutofit/>
          </a:bodyPr>
          <a:lstStyle/>
          <a:p>
            <a:r>
              <a:rPr lang="en-US" altLang="zh-TW" sz="3600" dirty="0">
                <a:latin typeface="Calibri" panose="020F0502020204030204" pitchFamily="34" charset="0"/>
                <a:cs typeface="Calibri" panose="020F0502020204030204" pitchFamily="34" charset="0"/>
              </a:rPr>
              <a:t>4.6.2 Ito-</a:t>
            </a:r>
            <a:r>
              <a:rPr lang="en-US" altLang="zh-TW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Doeblin</a:t>
            </a:r>
            <a:r>
              <a:rPr lang="en-US" altLang="zh-TW" sz="3600" dirty="0">
                <a:latin typeface="Calibri" panose="020F0502020204030204" pitchFamily="34" charset="0"/>
                <a:cs typeface="Calibri" panose="020F0502020204030204" pitchFamily="34" charset="0"/>
              </a:rPr>
              <a:t> Formula for Multiple Processes</a:t>
            </a:r>
            <a:endParaRPr lang="zh-TW" altLang="en-US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264920"/>
                <a:ext cx="10515600" cy="4912043"/>
              </a:xfrm>
            </p:spPr>
            <p:txBody>
              <a:bodyPr/>
              <a:lstStyle/>
              <a:p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Let X(t) and Y(t) be Ito processes, then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2000" i="1">
                          <a:latin typeface="Cambria Math" panose="02040503050406030204" pitchFamily="18" charset="0"/>
                        </a:rPr>
                        <m:t>𝑋</m:t>
                      </m:r>
                      <m:d>
                        <m:dPr>
                          <m:ctrlPr>
                            <a:rPr lang="en-US" altLang="zh-TW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TW" sz="2000" i="1">
                          <a:latin typeface="Cambria Math" panose="02040503050406030204" pitchFamily="18" charset="0"/>
                        </a:rPr>
                        <m:t>𝑋</m:t>
                      </m:r>
                      <m:d>
                        <m:dPr>
                          <m:ctrlPr>
                            <a:rPr lang="en-US" altLang="zh-TW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000" i="1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d>
                      <m:r>
                        <a:rPr lang="en-US" altLang="zh-TW" sz="2000" i="1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limLoc m:val="undOvr"/>
                          <m:ctrlPr>
                            <a:rPr lang="en-US" altLang="zh-TW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altLang="zh-TW" sz="20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altLang="zh-TW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sSub>
                            <m:sSubPr>
                              <m:ctrlP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altLang="zh-TW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Θ</m:t>
                              </m:r>
                            </m:e>
                            <m:sub>
                              <m: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d>
                            <m:dPr>
                              <m:ctrlP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</m:d>
                          <m:r>
                            <a:rPr lang="en-US" altLang="zh-TW" sz="2000" i="1">
                              <a:latin typeface="Cambria Math" panose="02040503050406030204" pitchFamily="18" charset="0"/>
                            </a:rPr>
                            <m:t>𝑑𝑢</m:t>
                          </m:r>
                          <m:r>
                            <a:rPr lang="en-US" altLang="zh-TW" sz="2000" i="1">
                              <a:latin typeface="Cambria Math" panose="02040503050406030204" pitchFamily="18" charset="0"/>
                            </a:rPr>
                            <m:t>+</m:t>
                          </m:r>
                        </m:e>
                      </m:nary>
                      <m:nary>
                        <m:naryPr>
                          <m:limLoc m:val="undOvr"/>
                          <m:ctrlPr>
                            <a:rPr lang="en-US" altLang="zh-TW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altLang="zh-TW" sz="20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altLang="zh-TW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sSub>
                            <m:sSubPr>
                              <m:ctrlP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zh-TW" altLang="en-US" sz="2000" i="1">
                                  <a:latin typeface="Cambria Math" panose="02040503050406030204" pitchFamily="18" charset="0"/>
                                </a:rPr>
                                <m:t>𝜎</m:t>
                              </m:r>
                            </m:e>
                            <m:sub>
                              <m: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  <m:t>11</m:t>
                              </m:r>
                            </m:sub>
                          </m:sSub>
                          <m:d>
                            <m:dPr>
                              <m:ctrlP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</m:d>
                          <m:r>
                            <a:rPr lang="en-US" altLang="zh-TW" sz="2000" i="1">
                              <a:latin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n-US" altLang="zh-TW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TW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altLang="zh-TW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d>
                            <m:dPr>
                              <m:ctrlPr>
                                <a:rPr lang="en-US" altLang="zh-TW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</m:d>
                          <m:r>
                            <a:rPr lang="en-US" altLang="zh-TW" sz="2000" i="1">
                              <a:latin typeface="Cambria Math" panose="02040503050406030204" pitchFamily="18" charset="0"/>
                            </a:rPr>
                            <m:t>+</m:t>
                          </m:r>
                          <m:nary>
                            <m:naryPr>
                              <m:limLoc m:val="undOvr"/>
                              <m:ctrlP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4"/>
                                </m:rP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n-US" altLang="zh-TW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zh-TW" altLang="en-US" sz="2000" i="1">
                                      <a:latin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b>
                                  <m:r>
                                    <a:rPr lang="en-US" altLang="zh-TW" sz="2000" i="1"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altLang="zh-TW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TW" sz="2000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</m:d>
                              <m: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sSub>
                                <m:sSubPr>
                                  <m:ctrlPr>
                                    <a:rPr lang="en-US" altLang="zh-TW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  <m:sub>
                                  <m:r>
                                    <a:rPr lang="en-US" altLang="zh-TW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altLang="zh-TW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TW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</m:d>
                            </m:e>
                          </m:nary>
                        </m:e>
                      </m:nary>
                    </m:oMath>
                  </m:oMathPara>
                </a14:m>
                <a:endParaRPr lang="en-US" altLang="zh-TW" sz="2000" dirty="0" smtClean="0">
                  <a:solidFill>
                    <a:prstClr val="black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2000" i="1">
                          <a:latin typeface="Cambria Math" panose="02040503050406030204" pitchFamily="18" charset="0"/>
                        </a:rPr>
                        <m:t>𝑌</m:t>
                      </m:r>
                      <m:d>
                        <m:dPr>
                          <m:ctrlPr>
                            <a:rPr lang="en-US" altLang="zh-TW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TW" sz="2000" b="0" i="1" smtClean="0">
                          <a:latin typeface="Cambria Math" panose="02040503050406030204" pitchFamily="18" charset="0"/>
                        </a:rPr>
                        <m:t>𝑌</m:t>
                      </m:r>
                      <m:d>
                        <m:dPr>
                          <m:ctrlPr>
                            <a:rPr lang="en-US" altLang="zh-TW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000" i="1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d>
                      <m:r>
                        <a:rPr lang="en-US" altLang="zh-TW" sz="2000" i="1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limLoc m:val="undOvr"/>
                          <m:ctrlPr>
                            <a:rPr lang="en-US" altLang="zh-TW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altLang="zh-TW" sz="20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altLang="zh-TW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sSub>
                            <m:sSubPr>
                              <m:ctrlP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altLang="zh-TW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Θ</m:t>
                              </m:r>
                            </m:e>
                            <m:sub>
                              <m:r>
                                <a:rPr lang="en-US" altLang="zh-TW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d>
                            <m:dPr>
                              <m:ctrlP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</m:d>
                          <m:r>
                            <a:rPr lang="en-US" altLang="zh-TW" sz="2000" i="1">
                              <a:latin typeface="Cambria Math" panose="02040503050406030204" pitchFamily="18" charset="0"/>
                            </a:rPr>
                            <m:t>𝑑𝑢</m:t>
                          </m:r>
                          <m:r>
                            <a:rPr lang="en-US" altLang="zh-TW" sz="2000" i="1">
                              <a:latin typeface="Cambria Math" panose="02040503050406030204" pitchFamily="18" charset="0"/>
                            </a:rPr>
                            <m:t>+</m:t>
                          </m:r>
                        </m:e>
                      </m:nary>
                      <m:nary>
                        <m:naryPr>
                          <m:limLoc m:val="undOvr"/>
                          <m:ctrlPr>
                            <a:rPr lang="en-US" altLang="zh-TW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altLang="zh-TW" sz="20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altLang="zh-TW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sSub>
                            <m:sSubPr>
                              <m:ctrlP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zh-TW" altLang="en-US" sz="2000" i="1">
                                  <a:latin typeface="Cambria Math" panose="02040503050406030204" pitchFamily="18" charset="0"/>
                                </a:rPr>
                                <m:t>𝜎</m:t>
                              </m:r>
                            </m:e>
                            <m:sub>
                              <m:r>
                                <a:rPr lang="en-US" altLang="zh-TW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d>
                            <m:dPr>
                              <m:ctrlP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</m:d>
                          <m:r>
                            <a:rPr lang="en-US" altLang="zh-TW" sz="2000" i="1">
                              <a:latin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n-US" altLang="zh-TW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TW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altLang="zh-TW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d>
                            <m:dPr>
                              <m:ctrlPr>
                                <a:rPr lang="en-US" altLang="zh-TW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</m:d>
                          <m:r>
                            <a:rPr lang="en-US" altLang="zh-TW" sz="2000" i="1">
                              <a:latin typeface="Cambria Math" panose="02040503050406030204" pitchFamily="18" charset="0"/>
                            </a:rPr>
                            <m:t>+</m:t>
                          </m:r>
                          <m:nary>
                            <m:naryPr>
                              <m:limLoc m:val="undOvr"/>
                              <m:ctrlP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4"/>
                                </m:rP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n-US" altLang="zh-TW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zh-TW" altLang="en-US" sz="2000" i="1">
                                      <a:latin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b>
                                  <m:r>
                                    <a:rPr lang="en-US" altLang="zh-TW" sz="20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altLang="zh-TW" sz="20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altLang="zh-TW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TW" sz="2000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</m:d>
                              <m:r>
                                <a:rPr lang="en-US" altLang="zh-TW" sz="2000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sSub>
                                <m:sSubPr>
                                  <m:ctrlPr>
                                    <a:rPr lang="en-US" altLang="zh-TW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  <m:sub>
                                  <m:r>
                                    <a:rPr lang="en-US" altLang="zh-TW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altLang="zh-TW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TW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</m:d>
                            </m:e>
                          </m:nary>
                        </m:e>
                      </m:nary>
                    </m:oMath>
                  </m:oMathPara>
                </a14:m>
                <a:endParaRPr lang="en-US" altLang="zh-TW" sz="2000" dirty="0" smtClean="0">
                  <a:solidFill>
                    <a:prstClr val="black"/>
                  </a:solidFill>
                </a:endParaRPr>
              </a:p>
              <a:p>
                <a:endParaRPr lang="en-US" altLang="zh-TW" i="1" dirty="0" smtClean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zh-TW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Θ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d>
                  </m:oMath>
                </a14:m>
                <a:r>
                  <a:rPr lang="zh-TW" altLang="en-US" dirty="0" smtClean="0"/>
                  <a:t> </a:t>
                </a:r>
                <a:r>
                  <a:rPr lang="en-US" altLang="zh-TW" dirty="0" smtClean="0"/>
                  <a:t>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zh-TW" altLang="en-US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</m:sSub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d>
                  </m:oMath>
                </a14:m>
                <a:r>
                  <a:rPr lang="zh-TW" altLang="en-US" dirty="0" smtClean="0"/>
                  <a:t> </a:t>
                </a:r>
                <a:r>
                  <a:rPr lang="en-US" altLang="zh-TW" dirty="0" smtClean="0"/>
                  <a:t>are assumed to be adapted process</a:t>
                </a:r>
              </a:p>
              <a:p>
                <a:pPr marL="0" indent="0">
                  <a:buNone/>
                </a:pPr>
                <a:r>
                  <a:rPr lang="en-US" altLang="zh-TW" dirty="0" smtClean="0"/>
                  <a:t>differential</a:t>
                </a:r>
                <a:r>
                  <a:rPr lang="en-US" altLang="zh-TW" dirty="0">
                    <a:latin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⇒"/>
                        <m:pos m:val="top"/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groupChrPr>
                      <m:e/>
                    </m:groupChr>
                  </m:oMath>
                </a14:m>
                <a:endParaRPr lang="en-US" altLang="zh-TW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i="1" smtClean="0">
                          <a:latin typeface="Cambria Math" panose="02040503050406030204" pitchFamily="18" charset="0"/>
                        </a:rPr>
                        <m:t>𝑑𝑋</m:t>
                      </m:r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altLang="zh-TW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Θ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𝑑𝑡</m:t>
                      </m:r>
                      <m:r>
                        <a:rPr lang="en-US" altLang="zh-TW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TW" altLang="en-US" i="1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11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TW" altLang="en-US" i="1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12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n-US" altLang="zh-TW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𝑌</m:t>
                      </m:r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altLang="zh-TW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Θ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𝑑𝑡</m:t>
                      </m:r>
                      <m:r>
                        <a:rPr lang="en-US" altLang="zh-TW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TW" altLang="en-US" i="1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TW" altLang="en-US" i="1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zh-TW" altLang="en-US" dirty="0"/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264920"/>
                <a:ext cx="10515600" cy="4912043"/>
              </a:xfrm>
              <a:blipFill>
                <a:blip r:embed="rId2"/>
                <a:stretch>
                  <a:fillRect l="-1217" t="-211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字方塊 4"/>
          <p:cNvSpPr txBox="1"/>
          <p:nvPr/>
        </p:nvSpPr>
        <p:spPr>
          <a:xfrm>
            <a:off x="10341154" y="5009701"/>
            <a:ext cx="2377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(4.6.1)</a:t>
            </a:r>
            <a:endParaRPr lang="zh-TW" altLang="en-US" sz="20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10341154" y="5593332"/>
            <a:ext cx="2377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(4.6.2)</a:t>
            </a: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9519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508000"/>
                <a:ext cx="10515600" cy="5567363"/>
              </a:xfrm>
            </p:spPr>
            <p:txBody>
              <a:bodyPr>
                <a:normAutofit/>
              </a:bodyPr>
              <a:lstStyle/>
              <a:p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The It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GB" altLang="zh-TW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e>
                    </m:acc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integral 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en-US" altLang="zh-TW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  <m:e>
                        <m:sSub>
                          <m:sSubPr>
                            <m:ctrlPr>
                              <a:rPr lang="en-US" altLang="zh-TW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TW" altLang="en-US" i="1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11</m:t>
                            </m:r>
                          </m:sub>
                        </m:sSub>
                        <m:d>
                          <m:dPr>
                            <m:ctrlPr>
                              <a:rPr lang="en-US" altLang="zh-TW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</m:d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altLang="zh-TW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zh-TW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d>
                          <m:dPr>
                            <m:ctrlPr>
                              <a:rPr lang="en-US" altLang="zh-TW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TW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</m:d>
                        <m:r>
                          <a:rPr lang="en-US" altLang="zh-TW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zh-TW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𝑎𝑛𝑑</m:t>
                        </m:r>
                        <m:nary>
                          <m:naryPr>
                            <m:limLoc m:val="undOvr"/>
                            <m:ctrlPr>
                              <a:rPr lang="en-US" altLang="zh-TW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4"/>
                              </m:rPr>
                              <a:rPr lang="en-US" altLang="zh-TW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p>
                          <m:e>
                            <m:sSub>
                              <m:sSubPr>
                                <m:ctrlPr>
                                  <a:rPr lang="en-US" altLang="zh-TW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zh-TW" altLang="en-US" i="1">
                                    <a:latin typeface="Cambria Math" panose="02040503050406030204" pitchFamily="18" charset="0"/>
                                  </a:rPr>
                                  <m:t>𝜎</m:t>
                                </m:r>
                              </m:e>
                              <m:sub>
                                <m:r>
                                  <a:rPr lang="en-US" altLang="zh-TW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en-US" altLang="zh-TW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zh-TW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</m:d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sSub>
                              <m:sSubPr>
                                <m:ctrlPr>
                                  <a:rPr lang="en-US" altLang="zh-TW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  <m:sub>
                                <m:r>
                                  <a:rPr lang="en-US" altLang="zh-TW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zh-TW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</m:d>
                          </m:e>
                        </m:nary>
                      </m:e>
                    </m:nary>
                  </m:oMath>
                </a14:m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accumulate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quadratic variation at </a:t>
                </a: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rate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altLang="zh-TW" sz="24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zh-TW" altLang="en-GB" sz="2400" i="1" smtClean="0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  <m:sup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altLang="zh-TW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and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altLang="zh-TW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zh-TW" altLang="en-GB" sz="24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per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unit </a:t>
                </a: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time, respectively.</a:t>
                </a:r>
              </a:p>
              <a:p>
                <a:endParaRPr lang="en-GB" altLang="zh-TW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Because both of these integrals appear in </a:t>
                </a:r>
                <a:r>
                  <a:rPr lang="en-GB" altLang="zh-TW" i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X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the process </a:t>
                </a:r>
                <a:r>
                  <a:rPr lang="en-GB" altLang="zh-TW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X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accumulates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quadratic variation at rate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altLang="zh-TW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zh-TW" altLang="en-GB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  <m:sup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b="0" i="0" smtClean="0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en-GB" altLang="zh-TW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zh-TW" altLang="en-GB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TW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TW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per unit time</a:t>
                </a: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GB" altLang="zh-TW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</m:d>
                      <m:d>
                        <m:dPr>
                          <m:ctrlPr>
                            <a:rPr lang="en-GB" altLang="zh-TW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altLang="zh-TW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d>
                            <m:d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GB" altLang="zh-TW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zh-TW" altLang="en-GB" i="1">
                                      <a:latin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b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11</m:t>
                                  </m:r>
                                </m:sub>
                                <m:sup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  <m:d>
                                <m:dPr>
                                  <m:ctrlP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TW" b="0" i="1" smtClean="0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</m:d>
                              <m:r>
                                <a:rPr lang="en-US" altLang="zh-TW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Sup>
                                <m:sSubSupPr>
                                  <m:ctrlPr>
                                    <a:rPr lang="en-GB" altLang="zh-TW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zh-TW" altLang="en-GB" i="1">
                                      <a:latin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b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sub>
                                <m:sup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</m:d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𝑑𝑢</m:t>
                          </m:r>
                        </m:e>
                      </m:nary>
                    </m:oMath>
                  </m:oMathPara>
                </a14:m>
                <a:endParaRPr lang="en-GB" altLang="zh-TW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differential </a:t>
                </a:r>
                <a14:m>
                  <m:oMath xmlns:m="http://schemas.openxmlformats.org/officeDocument/2006/math">
                    <m:groupChr>
                      <m:groupChrPr>
                        <m:chr m:val="⇒"/>
                        <m:pos m:val="top"/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groupChrPr>
                      <m:e/>
                    </m:groupCh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𝑑𝑋</m:t>
                    </m:r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𝑑𝑋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)=</m:t>
                    </m:r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GB" altLang="zh-TW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zh-TW" altLang="en-GB" i="1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11</m:t>
                            </m:r>
                          </m:sub>
                          <m:sup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d>
                          <m:dPr>
                            <m:ctrlPr>
                              <a:rPr lang="en-US" altLang="zh-TW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altLang="zh-TW"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GB" altLang="zh-TW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zh-TW" altLang="en-GB" i="1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12</m:t>
                            </m:r>
                          </m:sub>
                          <m:sup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𝑑𝑡</m:t>
                    </m:r>
                  </m:oMath>
                </a14:m>
                <a:endParaRPr lang="en-GB" altLang="zh-TW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altLang="zh-TW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Similarily</a:t>
                </a: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𝑌</m:t>
                    </m:r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i="1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en-US" altLang="zh-TW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TW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i="1">
                        <a:latin typeface="Cambria Math" panose="02040503050406030204" pitchFamily="18" charset="0"/>
                      </a:rPr>
                      <m:t>)=</m:t>
                    </m:r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GB" altLang="zh-TW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zh-TW" altLang="en-GB" i="1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d>
                          <m:dPr>
                            <m:ctrlPr>
                              <a:rPr lang="en-US" altLang="zh-TW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en-US" altLang="zh-TW"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GB" altLang="zh-TW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zh-TW" altLang="en-GB" i="1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  <m:r>
                      <a:rPr lang="en-US" altLang="zh-TW" i="1">
                        <a:latin typeface="Cambria Math" panose="02040503050406030204" pitchFamily="18" charset="0"/>
                      </a:rPr>
                      <m:t>𝑑𝑡</m:t>
                    </m:r>
                  </m:oMath>
                </a14:m>
                <a:endParaRPr lang="en-GB" altLang="zh-TW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altLang="zh-TW" dirty="0">
                  <a:latin typeface="Times New Roman" panose="02020603050405020304" pitchFamily="18" charset="0"/>
                </a:endParaRPr>
              </a:p>
              <a:p>
                <a:endParaRPr lang="zh-TW" altLang="en-US" dirty="0"/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508000"/>
                <a:ext cx="10515600" cy="5567363"/>
              </a:xfrm>
              <a:blipFill>
                <a:blip r:embed="rId2"/>
                <a:stretch>
                  <a:fillRect l="-1043" t="-109" r="-2145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字方塊 3"/>
          <p:cNvSpPr txBox="1"/>
          <p:nvPr/>
        </p:nvSpPr>
        <p:spPr>
          <a:xfrm>
            <a:off x="8976360" y="4122744"/>
            <a:ext cx="2377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(4.6.3)</a:t>
            </a:r>
            <a:endParaRPr lang="zh-TW" altLang="en-US" sz="20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8976360" y="4732810"/>
            <a:ext cx="2377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(4.6.4)</a:t>
            </a: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03031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929640"/>
                <a:ext cx="10515600" cy="5247323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i="1" smtClean="0">
                          <a:latin typeface="Cambria Math" panose="02040503050406030204" pitchFamily="18" charset="0"/>
                        </a:rPr>
                        <m:t>𝑑𝑋</m:t>
                      </m:r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𝑑𝑌</m:t>
                      </m:r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=(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TW" altLang="en-US" i="1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11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TW" altLang="en-US" i="1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21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TW" altLang="en-US" i="1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12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TW" altLang="en-US" i="1"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22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>
                          <a:latin typeface="Cambria Math" panose="02040503050406030204" pitchFamily="18" charset="0"/>
                        </a:rPr>
                        <m:t>)</m:t>
                      </m:r>
                      <m:r>
                        <m:rPr>
                          <m:sty m:val="p"/>
                        </m:rPr>
                        <a:rPr lang="en-US" altLang="zh-TW">
                          <a:latin typeface="Cambria Math" panose="02040503050406030204" pitchFamily="18" charset="0"/>
                        </a:rPr>
                        <m:t>dt</m:t>
                      </m:r>
                    </m:oMath>
                  </m:oMathPara>
                </a14:m>
                <a:endParaRPr lang="en-US" altLang="zh-TW" dirty="0" smtClean="0"/>
              </a:p>
              <a:p>
                <a:pPr marL="0" indent="0">
                  <a:buNone/>
                </a:pPr>
                <a:r>
                  <a:rPr lang="en-US" altLang="zh-TW" sz="2400" dirty="0" smtClean="0"/>
                  <a:t>Since </a:t>
                </a:r>
                <a14:m>
                  <m:oMath xmlns:m="http://schemas.openxmlformats.org/officeDocument/2006/math"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𝑑𝑡𝑑𝑡</m:t>
                    </m:r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=0,  </m:t>
                    </m:r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𝑑𝑡𝑑</m:t>
                    </m:r>
                    <m:sSub>
                      <m:sSubPr>
                        <m:ctrlP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=0,  </m:t>
                    </m:r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𝑑</m:t>
                    </m:r>
                    <m:sSub>
                      <m:sSubPr>
                        <m:ctrlPr>
                          <a:rPr lang="en-US" altLang="zh-TW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en-US" altLang="zh-TW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sz="2000" i="1">
                        <a:latin typeface="Cambria Math" panose="02040503050406030204" pitchFamily="18" charset="0"/>
                      </a:rPr>
                      <m:t>𝑑</m:t>
                    </m:r>
                    <m:sSub>
                      <m:sSubPr>
                        <m:ctrlPr>
                          <a:rPr lang="en-US" altLang="zh-TW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en-US" altLang="zh-TW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𝑑𝑡</m:t>
                    </m:r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altLang="zh-TW" sz="2000" i="1">
                        <a:latin typeface="Cambria Math" panose="02040503050406030204" pitchFamily="18" charset="0"/>
                      </a:rPr>
                      <m:t>𝑑</m:t>
                    </m:r>
                    <m:sSub>
                      <m:sSubPr>
                        <m:ctrlPr>
                          <a:rPr lang="en-US" altLang="zh-TW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en-US" altLang="zh-TW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sz="2000" i="1">
                        <a:latin typeface="Cambria Math" panose="02040503050406030204" pitchFamily="18" charset="0"/>
                      </a:rPr>
                      <m:t>𝑑</m:t>
                    </m:r>
                    <m:sSub>
                      <m:sSubPr>
                        <m:ctrlPr>
                          <a:rPr lang="en-US" altLang="zh-TW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  <m:d>
                      <m:dPr>
                        <m:ctrlPr>
                          <a:rPr lang="en-US" altLang="zh-TW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0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=0 </m:t>
                    </m:r>
                  </m:oMath>
                </a14:m>
                <a:endParaRPr lang="en-US" altLang="zh-TW" sz="2000" b="0" i="1" dirty="0" smtClean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𝑓𝑜𝑟</m:t>
                    </m:r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altLang="zh-TW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  <m:r>
                      <a:rPr lang="en-US" altLang="zh-TW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lang="en-US" altLang="zh-TW" sz="2400" dirty="0" smtClean="0"/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⇒"/>
                        <m:pos m:val="top"/>
                        <m:ctrlPr>
                          <a:rPr lang="en-US" altLang="zh-TW" sz="2400" i="1" dirty="0" smtClean="0">
                            <a:latin typeface="Cambria Math" panose="02040503050406030204" pitchFamily="18" charset="0"/>
                          </a:rPr>
                        </m:ctrlPr>
                      </m:groupChrPr>
                      <m:e/>
                    </m:groupChr>
                  </m:oMath>
                </a14:m>
                <a:endParaRPr lang="en-US" altLang="zh-TW" sz="2400" dirty="0" smtClean="0"/>
              </a:p>
              <a:p>
                <a:pPr marL="0" indent="0">
                  <a:buNone/>
                </a:pPr>
                <a:endParaRPr lang="en-US" altLang="zh-TW" sz="2400" dirty="0"/>
              </a:p>
              <a:p>
                <a:pPr marL="0" indent="0">
                  <a:buNone/>
                </a:pPr>
                <a:endParaRPr lang="en-US" altLang="zh-TW" sz="2400" dirty="0" smtClean="0"/>
              </a:p>
              <a:p>
                <a:pPr marL="0" indent="0">
                  <a:buNone/>
                </a:pPr>
                <a:endParaRPr lang="en-US" altLang="zh-TW" sz="2400" dirty="0"/>
              </a:p>
              <a:p>
                <a:pPr marL="0" indent="0">
                  <a:buNone/>
                </a:pPr>
                <a:endParaRPr lang="en-US" altLang="zh-TW" sz="2400" dirty="0" smtClean="0"/>
              </a:p>
              <a:p>
                <a:pPr marL="0" indent="0">
                  <a:buNone/>
                </a:pPr>
                <a:endParaRPr lang="en-US" altLang="zh-TW" sz="2400" dirty="0" smtClean="0"/>
              </a:p>
              <a:p>
                <a:pPr marL="0" indent="0">
                  <a:buNone/>
                </a:pPr>
                <a:endParaRPr lang="en-GB" altLang="zh-TW" sz="2400" dirty="0" smtClean="0"/>
              </a:p>
              <a:p>
                <a:pPr marL="0" indent="0">
                  <a:buNone/>
                </a:pPr>
                <a:endParaRPr lang="en-GB" altLang="zh-TW" sz="2400" dirty="0"/>
              </a:p>
              <a:p>
                <a:pPr marL="0" indent="0">
                  <a:buNone/>
                </a:pPr>
                <a:r>
                  <a:rPr lang="en-GB" altLang="zh-TW" sz="2400" dirty="0" smtClean="0"/>
                  <a:t>For every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TW" sz="2400" b="0" i="0" smtClean="0">
                        <a:latin typeface="Cambria Math" panose="02040503050406030204" pitchFamily="18" charset="0"/>
                      </a:rPr>
                      <m:t>T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≥0,  </m:t>
                    </m:r>
                    <m:d>
                      <m:dPr>
                        <m:begChr m:val="["/>
                        <m:endChr m:val="]"/>
                        <m:ctrlPr>
                          <a:rPr lang="en-GB" altLang="zh-TW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</m:d>
                    <m:d>
                      <m:dPr>
                        <m:ctrlPr>
                          <a:rPr lang="en-GB" altLang="zh-TW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en-US" altLang="zh-TW" sz="2400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limLoc m:val="undOvr"/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en-US" altLang="zh-TW" sz="24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sup>
                      <m:e>
                        <m:d>
                          <m:dPr>
                            <m:ctrlPr>
                              <a:rPr lang="en-US" altLang="zh-TW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zh-TW" altLang="en-GB" sz="2400" i="1">
                                    <a:latin typeface="Cambria Math" panose="02040503050406030204" pitchFamily="18" charset="0"/>
                                  </a:rPr>
                                  <m:t>𝜎</m:t>
                                </m:r>
                              </m:e>
                              <m:sub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11</m:t>
                                </m:r>
                              </m:sub>
                              <m:sup/>
                            </m:sSubSup>
                            <m:d>
                              <m:dPr>
                                <m:ctrlP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24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  <m:sSubSup>
                              <m:sSubSupPr>
                                <m:ctrlPr>
                                  <a:rPr lang="en-GB" altLang="zh-TW" sz="24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sSubSup>
                                  <m:sSubSupPr>
                                    <m:ctrlPr>
                                      <a:rPr lang="en-GB" altLang="zh-TW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zh-TW" altLang="en-GB" sz="2400" i="1">
                                        <a:latin typeface="Cambria Math" panose="02040503050406030204" pitchFamily="18" charset="0"/>
                                      </a:rPr>
                                      <m:t>𝜎</m:t>
                                    </m:r>
                                  </m:e>
                                  <m:sub>
                                    <m:r>
                                      <a:rPr lang="en-US" altLang="zh-TW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  <m:sup/>
                                </m:sSubSup>
                                <m:d>
                                  <m:dPr>
                                    <m:ctrlP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TW" sz="24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  <m:sSubSup>
                                  <m:sSubSupPr>
                                    <m:ctrlPr>
                                      <a:rPr lang="en-GB" altLang="zh-TW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zh-TW" sz="2400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zh-TW" altLang="en-GB" sz="2400" i="1">
                                        <a:latin typeface="Cambria Math" panose="02040503050406030204" pitchFamily="18" charset="0"/>
                                      </a:rPr>
                                      <m:t>𝜎</m:t>
                                    </m:r>
                                  </m:e>
                                  <m:sub>
                                    <m: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en-US" altLang="zh-TW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  <m:sup/>
                                </m:sSubSup>
                                <m:d>
                                  <m:dPr>
                                    <m:ctrlPr>
                                      <a:rPr lang="en-US" altLang="zh-TW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TW" sz="24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  <m:r>
                                  <a:rPr lang="zh-TW" altLang="en-GB" sz="2400" i="1">
                                    <a:latin typeface="Cambria Math" panose="02040503050406030204" pitchFamily="18" charset="0"/>
                                  </a:rPr>
                                  <m:t>𝜎</m:t>
                                </m:r>
                              </m:e>
                              <m:sub>
                                <m:r>
                                  <a:rPr lang="en-US" altLang="zh-TW" sz="24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US" altLang="zh-TW" sz="24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  <m:sup/>
                            </m:sSubSup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sz="2400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d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nary>
                  </m:oMath>
                </a14:m>
                <a:endParaRPr lang="en-US" altLang="zh-TW" sz="2400" dirty="0"/>
              </a:p>
              <a:p>
                <a:pPr marL="0" indent="0">
                  <a:buNone/>
                </a:pPr>
                <a:endParaRPr lang="zh-TW" altLang="en-US" dirty="0"/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929640"/>
                <a:ext cx="10515600" cy="5247323"/>
              </a:xfrm>
              <a:blipFill>
                <a:blip r:embed="rId2"/>
                <a:stretch>
                  <a:fillRect l="-928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/>
          <a:srcRect l="11181" t="9013" r="10228"/>
          <a:stretch/>
        </p:blipFill>
        <p:spPr>
          <a:xfrm>
            <a:off x="2668144" y="1944954"/>
            <a:ext cx="8685656" cy="2955689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6" name="文字方塊 5"/>
          <p:cNvSpPr txBox="1"/>
          <p:nvPr/>
        </p:nvSpPr>
        <p:spPr>
          <a:xfrm>
            <a:off x="10412175" y="970707"/>
            <a:ext cx="2377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(4.6.5)</a:t>
            </a:r>
            <a:endParaRPr lang="zh-TW" altLang="en-US" sz="2000" dirty="0"/>
          </a:p>
        </p:txBody>
      </p:sp>
      <p:sp>
        <p:nvSpPr>
          <p:cNvPr id="7" name="文字方塊 6"/>
          <p:cNvSpPr txBox="1"/>
          <p:nvPr/>
        </p:nvSpPr>
        <p:spPr>
          <a:xfrm>
            <a:off x="10412175" y="5373804"/>
            <a:ext cx="2377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(4.6.6)</a:t>
            </a: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5765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822960"/>
                <a:ext cx="10515600" cy="5354003"/>
              </a:xfrm>
            </p:spPr>
            <p:txBody>
              <a:bodyPr>
                <a:normAutofit/>
              </a:bodyPr>
              <a:lstStyle/>
              <a:p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The </a:t>
                </a:r>
                <a:r>
                  <a:rPr lang="en-US" altLang="zh-TW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trem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GB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</m:d>
                    <m:d>
                      <m:dPr>
                        <m:ctrlPr>
                          <a:rPr lang="en-GB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</m:oMath>
                </a14:m>
                <a:r>
                  <a:rPr lang="zh-TW" altLang="en-US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is defined as follows.</a:t>
                </a:r>
              </a:p>
              <a:p>
                <a:pPr>
                  <a:buFontTx/>
                  <a:buNone/>
                </a:pP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Let                          be 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a partition of [0,T] and set up the sampled   </a:t>
                </a:r>
              </a:p>
              <a:p>
                <a:pPr>
                  <a:buFontTx/>
                  <a:buNone/>
                </a:pP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cross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variation </a:t>
                </a:r>
              </a:p>
              <a:p>
                <a:pPr>
                  <a:buFontTx/>
                  <a:buNone/>
                </a:pPr>
                <a:endParaRPr lang="en-US" altLang="zh-TW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When n go to infinity as the length of the longest subinterval </a:t>
                </a:r>
                <a:endParaRPr lang="en-US" altLang="zh-TW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  goes 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to zero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This limit of the sum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in (4.6.7) is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altLang="zh-TW" sz="240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𝑋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𝑌</m:t>
                        </m:r>
                      </m:e>
                    </m:d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zh-TW" altLang="en-US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altLang="zh-TW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(4.6.6)</a:t>
                </a:r>
              </a:p>
              <a:p>
                <a:endParaRPr lang="en-US" altLang="zh-TW" dirty="0" smtClean="0">
                  <a:latin typeface="Times New Roman" panose="02020603050405020304" pitchFamily="18" charset="0"/>
                </a:endParaRPr>
              </a:p>
              <a:p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The proof of this assertion is similar to lemma 4.4.4, with additional feature that we must use the fact that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altLang="zh-TW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  <m:r>
                          <a:rPr lang="en-US" altLang="zh-TW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altLang="zh-TW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𝑡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=0</m:t>
                    </m:r>
                  </m:oMath>
                </a14:m>
                <a:endParaRPr lang="en-US" altLang="zh-TW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zh-TW" altLang="en-US" dirty="0"/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822960"/>
                <a:ext cx="10515600" cy="5354003"/>
              </a:xfrm>
              <a:blipFill>
                <a:blip r:embed="rId3"/>
                <a:stretch>
                  <a:fillRect l="-1043" t="-182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7670384"/>
              </p:ext>
            </p:extLst>
          </p:nvPr>
        </p:nvGraphicFramePr>
        <p:xfrm>
          <a:off x="1813560" y="1310640"/>
          <a:ext cx="1828800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" name="Equation" r:id="rId4" imgW="901309" imgH="253890" progId="Equation.DSMT4">
                  <p:embed/>
                </p:oleObj>
              </mc:Choice>
              <mc:Fallback>
                <p:oleObj name="Equation" r:id="rId4" imgW="901309" imgH="253890" progId="Equation.DSMT4">
                  <p:embed/>
                  <p:pic>
                    <p:nvPicPr>
                      <p:cNvPr id="14352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3560" y="1310640"/>
                        <a:ext cx="1828800" cy="515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圖片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50920" y="1826578"/>
            <a:ext cx="3942439" cy="703262"/>
          </a:xfrm>
          <a:prstGeom prst="rect">
            <a:avLst/>
          </a:prstGeom>
        </p:spPr>
      </p:pic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4581765"/>
              </p:ext>
            </p:extLst>
          </p:nvPr>
        </p:nvGraphicFramePr>
        <p:xfrm>
          <a:off x="1159213" y="3332163"/>
          <a:ext cx="2850922" cy="6359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7" name="Equation" r:id="rId7" imgW="1320227" imgH="291973" progId="Equation.DSMT4">
                  <p:embed/>
                </p:oleObj>
              </mc:Choice>
              <mc:Fallback>
                <p:oleObj name="Equation" r:id="rId7" imgW="1320227" imgH="291973" progId="Equation.DSMT4">
                  <p:embed/>
                  <p:pic>
                    <p:nvPicPr>
                      <p:cNvPr id="1434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9213" y="3332163"/>
                        <a:ext cx="2850922" cy="63595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0611150"/>
              </p:ext>
            </p:extLst>
          </p:nvPr>
        </p:nvGraphicFramePr>
        <p:xfrm>
          <a:off x="8183880" y="-1657297"/>
          <a:ext cx="1356360" cy="53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8" name="Equation" r:id="rId9" imgW="647419" imgH="253890" progId="Equation.DSMT4">
                  <p:embed/>
                </p:oleObj>
              </mc:Choice>
              <mc:Fallback>
                <p:oleObj name="Equation" r:id="rId9" imgW="647419" imgH="253890" progId="Equation.DSMT4">
                  <p:embed/>
                  <p:pic>
                    <p:nvPicPr>
                      <p:cNvPr id="1434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83880" y="-1657297"/>
                        <a:ext cx="1356360" cy="53846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文字方塊 7"/>
          <p:cNvSpPr txBox="1"/>
          <p:nvPr/>
        </p:nvSpPr>
        <p:spPr>
          <a:xfrm>
            <a:off x="8183880" y="1978154"/>
            <a:ext cx="2377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(4.6.7)</a:t>
            </a: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07755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3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Theorem 4.6.2 (Two-dimensional Ito-</a:t>
            </a:r>
            <a:r>
              <a:rPr lang="en-US" altLang="zh-TW" sz="36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Doeblin</a:t>
            </a:r>
            <a:r>
              <a:rPr lang="en-US" altLang="zh-TW" sz="3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formula).</a:t>
            </a:r>
            <a:r>
              <a:rPr lang="en-US" altLang="zh-TW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zh-TW" dirty="0" smtClean="0">
                <a:latin typeface="Times New Roman" panose="02020603050405020304" pitchFamily="18" charset="0"/>
              </a:rPr>
              <a:t/>
            </a:r>
            <a:br>
              <a:rPr lang="en-US" altLang="zh-TW" dirty="0" smtClean="0">
                <a:latin typeface="Times New Roman" panose="02020603050405020304" pitchFamily="18" charset="0"/>
              </a:rPr>
            </a:br>
            <a:endParaRPr lang="zh-TW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295400"/>
                <a:ext cx="10515600" cy="4881563"/>
              </a:xfrm>
            </p:spPr>
            <p:txBody>
              <a:bodyPr/>
              <a:lstStyle/>
              <a:p>
                <a:pPr>
                  <a:buFontTx/>
                  <a:buNone/>
                </a:pPr>
                <a:r>
                  <a:rPr lang="en-US" altLang="zh-TW" dirty="0" smtClean="0">
                    <a:latin typeface="Times New Roman" panose="02020603050405020304" pitchFamily="18" charset="0"/>
                  </a:rPr>
                  <a:t>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Let </a:t>
                </a:r>
                <a:r>
                  <a:rPr lang="en-US" altLang="zh-TW" i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f(</a:t>
                </a:r>
                <a:r>
                  <a:rPr lang="en-US" altLang="zh-TW" i="1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t,x,y</a:t>
                </a:r>
                <a:r>
                  <a:rPr lang="en-US" altLang="zh-TW" i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be a function whose partial derivatives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𝑥𝑥</m:t>
                        </m:r>
                      </m:sub>
                    </m:sSub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𝑥𝑦</m:t>
                        </m:r>
                      </m:sub>
                    </m:sSub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𝑦𝑥</m:t>
                        </m:r>
                      </m:sub>
                    </m:sSub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𝑦𝑦</m:t>
                        </m:r>
                      </m:sub>
                    </m:sSub>
                  </m:oMath>
                </a14:m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are defined and are continuous. </a:t>
                </a:r>
              </a:p>
              <a:p>
                <a:pPr>
                  <a:buFontTx/>
                  <a:buNone/>
                </a:pP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Let </a:t>
                </a:r>
                <a:r>
                  <a:rPr lang="en-US" altLang="zh-TW" i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X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(</a:t>
                </a:r>
                <a:r>
                  <a:rPr lang="en-US" altLang="zh-TW" i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and </a:t>
                </a:r>
                <a:r>
                  <a:rPr lang="en-US" altLang="zh-TW" i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Y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(</a:t>
                </a:r>
                <a:r>
                  <a:rPr lang="en-US" altLang="zh-TW" i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be Ito processes as discussed above. </a:t>
                </a:r>
              </a:p>
              <a:p>
                <a:pPr>
                  <a:buFontTx/>
                  <a:buNone/>
                </a:pP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The two-dimensional Ito-</a:t>
                </a:r>
                <a:r>
                  <a:rPr lang="en-US" altLang="zh-TW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Doblen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formula in differential form is</a:t>
                </a:r>
              </a:p>
              <a:p>
                <a:pPr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zh-TW" b="0" i="0" smtClean="0">
                          <a:latin typeface="Cambria Math" panose="02040503050406030204" pitchFamily="18" charset="0"/>
                        </a:rPr>
                        <m:t>d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𝑌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TW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𝑌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𝑑𝑡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TW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𝑌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𝑑𝑋</m:t>
                      </m:r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TW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𝑌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𝑑𝑌</m:t>
                      </m:r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US" altLang="zh-TW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𝑥𝑥</m:t>
                          </m:r>
                        </m:sub>
                      </m:sSub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𝑌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𝑑𝑋</m:t>
                      </m:r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𝑑𝑋</m:t>
                      </m:r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TW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𝑥𝑦</m:t>
                          </m:r>
                        </m:sub>
                      </m:sSub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𝑌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𝑑𝑋</m:t>
                      </m:r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𝑑𝑌</m:t>
                      </m:r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US" altLang="zh-TW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𝑦𝑦</m:t>
                          </m:r>
                        </m:sub>
                      </m:sSub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𝑌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𝑑𝑌</m:t>
                      </m:r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𝑑𝑌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zh-TW" altLang="en-US" dirty="0"/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295400"/>
                <a:ext cx="10515600" cy="4881563"/>
              </a:xfrm>
              <a:blipFill>
                <a:blip r:embed="rId2"/>
                <a:stretch>
                  <a:fillRect l="-464" t="-1875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字方塊 3"/>
          <p:cNvSpPr txBox="1"/>
          <p:nvPr/>
        </p:nvSpPr>
        <p:spPr>
          <a:xfrm>
            <a:off x="10363200" y="594613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latin typeface="+mn-ea"/>
              </a:rPr>
              <a:t>(4.6.8)</a:t>
            </a:r>
            <a:endParaRPr lang="zh-TW" altLang="en-US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0178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77240" y="-920036"/>
            <a:ext cx="10515600" cy="335915"/>
          </a:xfrm>
        </p:spPr>
        <p:txBody>
          <a:bodyPr>
            <a:normAutofit fontScale="90000"/>
          </a:bodyPr>
          <a:lstStyle/>
          <a:p>
            <a:endParaRPr lang="zh-TW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777240" y="261163"/>
                <a:ext cx="10515600" cy="6444437"/>
              </a:xfrm>
            </p:spPr>
            <p:txBody>
              <a:bodyPr>
                <a:normAutofit/>
              </a:bodyPr>
              <a:lstStyle/>
              <a:p>
                <a:r>
                  <a:rPr lang="en-US" altLang="zh-TW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Rewrite (4.6.8) ,</a:t>
                </a:r>
              </a:p>
              <a:p>
                <a:pPr lvl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zh-TW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d</m:t>
                      </m:r>
                      <m:r>
                        <a:rPr lang="en-US" altLang="zh-TW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𝑌</m:t>
                          </m:r>
                        </m:e>
                      </m:d>
                      <m:r>
                        <a:rPr lang="en-US" altLang="zh-TW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en-US" altLang="zh-TW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𝑑𝑡</m:t>
                      </m:r>
                      <m:r>
                        <a:rPr lang="en-US" altLang="zh-TW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en-US" altLang="zh-TW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𝑑𝑋</m:t>
                      </m:r>
                      <m:r>
                        <a:rPr lang="en-US" altLang="zh-TW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en-US" altLang="zh-TW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𝑑𝑌</m:t>
                      </m:r>
                      <m:r>
                        <a:rPr lang="en-US" altLang="zh-TW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𝑥𝑥</m:t>
                          </m:r>
                        </m:sub>
                      </m:sSub>
                      <m:r>
                        <a:rPr lang="en-US" altLang="zh-TW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𝑑𝑋𝑑𝑋</m:t>
                      </m:r>
                      <m:r>
                        <a:rPr lang="en-US" altLang="zh-TW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𝑥𝑦</m:t>
                          </m:r>
                        </m:sub>
                      </m:sSub>
                      <m:r>
                        <a:rPr lang="en-US" altLang="zh-TW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𝑑𝑋𝑑𝑌</m:t>
                      </m:r>
                      <m:r>
                        <a:rPr lang="en-US" altLang="zh-TW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TW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𝑦𝑦</m:t>
                          </m:r>
                        </m:sub>
                      </m:sSub>
                      <m:r>
                        <a:rPr lang="en-US" altLang="zh-TW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𝑑𝑌𝑑</m:t>
                      </m:r>
                      <m:r>
                        <a:rPr lang="en-US" altLang="zh-TW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𝑌</m:t>
                      </m:r>
                    </m:oMath>
                  </m:oMathPara>
                </a14:m>
                <a:endParaRPr lang="en-US" altLang="zh-TW" dirty="0" smtClean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The right-hand side of the above the equation is the Taylor series expansion of </a:t>
                </a:r>
                <a:r>
                  <a:rPr lang="en-US" altLang="zh-TW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f 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out second order. The full the Taylor series expansion: </a:t>
                </a:r>
              </a:p>
              <a:p>
                <a:endParaRPr lang="zh-TW" altLang="en-US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US" altLang="zh-TW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US" altLang="zh-TW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US" altLang="zh-TW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US" altLang="zh-TW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US" altLang="zh-TW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Since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𝑑𝑡𝑑𝑡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𝑑𝑡𝑑𝑋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𝑑𝑡𝑑𝑌</m:t>
                    </m:r>
                  </m:oMath>
                </a14:m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are zeros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𝑥𝑦</m:t>
                        </m:r>
                      </m:sub>
                    </m:sSub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𝑦𝑥</m:t>
                        </m:r>
                      </m:sub>
                    </m:sSub>
                  </m:oMath>
                </a14:m>
                <a:endParaRPr lang="en-US" altLang="zh-TW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zh-TW" altLang="en-US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77240" y="261163"/>
                <a:ext cx="10515600" cy="6444437"/>
              </a:xfrm>
              <a:blipFill>
                <a:blip r:embed="rId3"/>
                <a:stretch>
                  <a:fillRect l="-1043" t="-1608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字方塊 3"/>
          <p:cNvSpPr txBox="1"/>
          <p:nvPr/>
        </p:nvSpPr>
        <p:spPr>
          <a:xfrm>
            <a:off x="10623868" y="1354127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latin typeface="+mn-ea"/>
              </a:rPr>
              <a:t>(4.6.9)</a:t>
            </a:r>
            <a:endParaRPr lang="zh-TW" altLang="en-US" sz="2400" dirty="0">
              <a:latin typeface="+mn-ea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7883602"/>
              </p:ext>
            </p:extLst>
          </p:nvPr>
        </p:nvGraphicFramePr>
        <p:xfrm>
          <a:off x="1365568" y="2836872"/>
          <a:ext cx="7843837" cy="2516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" name="Equation" r:id="rId4" imgW="3746160" imgH="1206360" progId="Equation.DSMT4">
                  <p:embed/>
                </p:oleObj>
              </mc:Choice>
              <mc:Fallback>
                <p:oleObj name="Equation" r:id="rId4" imgW="3746160" imgH="1206360" progId="Equation.DSMT4">
                  <p:embed/>
                  <p:pic>
                    <p:nvPicPr>
                      <p:cNvPr id="174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5568" y="2836872"/>
                        <a:ext cx="7843837" cy="2516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/>
          <p:cNvSpPr/>
          <p:nvPr/>
        </p:nvSpPr>
        <p:spPr>
          <a:xfrm>
            <a:off x="4602480" y="3642360"/>
            <a:ext cx="3093720" cy="89916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直線接點 9"/>
          <p:cNvCxnSpPr/>
          <p:nvPr/>
        </p:nvCxnSpPr>
        <p:spPr>
          <a:xfrm flipH="1">
            <a:off x="5669280" y="2836872"/>
            <a:ext cx="1234440" cy="6988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/>
        </p:nvCxnSpPr>
        <p:spPr>
          <a:xfrm flipH="1">
            <a:off x="2954972" y="4651568"/>
            <a:ext cx="1234440" cy="6988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 flipH="1">
            <a:off x="4800600" y="4661475"/>
            <a:ext cx="1234440" cy="6988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圖片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8956" y="3924285"/>
            <a:ext cx="312447" cy="335309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03720" y="3821612"/>
            <a:ext cx="693470" cy="437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18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90600" y="-823595"/>
            <a:ext cx="10515600" cy="320675"/>
          </a:xfrm>
        </p:spPr>
        <p:txBody>
          <a:bodyPr>
            <a:normAutofit fontScale="90000"/>
          </a:bodyPr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90600" y="259080"/>
            <a:ext cx="10515600" cy="7833360"/>
          </a:xfrm>
        </p:spPr>
        <p:txBody>
          <a:bodyPr>
            <a:normAutofit lnSpcReduction="10000"/>
          </a:bodyPr>
          <a:lstStyle/>
          <a:p>
            <a:r>
              <a:rPr lang="en-US" altLang="zh-TW" dirty="0" smtClean="0">
                <a:latin typeface="Calibri" panose="020F0502020204030204" pitchFamily="34" charset="0"/>
                <a:cs typeface="Calibri" panose="020F0502020204030204" pitchFamily="34" charset="0"/>
              </a:rPr>
              <a:t>Making (4.6.1) – (4.6.5) substitution and then integrating (4.6.9)</a:t>
            </a:r>
          </a:p>
          <a:p>
            <a:pPr marL="0" indent="0">
              <a:buNone/>
            </a:pPr>
            <a:r>
              <a:rPr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zh-TW" dirty="0" smtClean="0">
                <a:latin typeface="Calibri" panose="020F0502020204030204" pitchFamily="34" charset="0"/>
                <a:cs typeface="Calibri" panose="020F0502020204030204" pitchFamily="34" charset="0"/>
              </a:rPr>
              <a:t> we obtain the Ito-</a:t>
            </a:r>
            <a:r>
              <a:rPr lang="en-US" altLang="zh-TW" dirty="0" err="1">
                <a:latin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US" altLang="zh-TW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oeblin</a:t>
            </a:r>
            <a:r>
              <a:rPr lang="en-US" altLang="zh-TW" dirty="0" smtClean="0">
                <a:latin typeface="Calibri" panose="020F0502020204030204" pitchFamily="34" charset="0"/>
                <a:cs typeface="Calibri" panose="020F0502020204030204" pitchFamily="34" charset="0"/>
              </a:rPr>
              <a:t> formula in integral form : </a:t>
            </a:r>
          </a:p>
          <a:p>
            <a:pPr marL="0" indent="0">
              <a:buNone/>
            </a:pPr>
            <a:endParaRPr lang="en-US" altLang="zh-TW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altLang="zh-TW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altLang="zh-TW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altLang="zh-TW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altLang="zh-TW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altLang="zh-TW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altLang="zh-TW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altLang="zh-TW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altLang="zh-TW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altLang="zh-TW" dirty="0" smtClean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right-hand side of this equation has one ordinary (Lebesgue) integral with respect to </a:t>
            </a:r>
            <a:r>
              <a:rPr lang="en-US" altLang="zh-TW" i="1" dirty="0">
                <a:latin typeface="Calibri" panose="020F0502020204030204" pitchFamily="34" charset="0"/>
                <a:cs typeface="Calibri" panose="020F0502020204030204" pitchFamily="34" charset="0"/>
              </a:rPr>
              <a:t>du</a:t>
            </a:r>
            <a:r>
              <a:rPr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 and two Ito integrals with respect to </a:t>
            </a:r>
            <a:r>
              <a:rPr lang="en-US" altLang="zh-TW" i="1" dirty="0">
                <a:latin typeface="Calibri" panose="020F0502020204030204" pitchFamily="34" charset="0"/>
                <a:cs typeface="Calibri" panose="020F0502020204030204" pitchFamily="34" charset="0"/>
              </a:rPr>
              <a:t>dW</a:t>
            </a:r>
            <a:r>
              <a:rPr lang="en-US" altLang="zh-TW" i="1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US" altLang="zh-TW" i="1" dirty="0">
                <a:latin typeface="Calibri" panose="020F0502020204030204" pitchFamily="34" charset="0"/>
                <a:cs typeface="Calibri" panose="020F0502020204030204" pitchFamily="34" charset="0"/>
              </a:rPr>
              <a:t>(u)</a:t>
            </a:r>
            <a:r>
              <a:rPr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US" altLang="zh-TW" i="1" dirty="0">
                <a:latin typeface="Calibri" panose="020F0502020204030204" pitchFamily="34" charset="0"/>
                <a:cs typeface="Calibri" panose="020F0502020204030204" pitchFamily="34" charset="0"/>
              </a:rPr>
              <a:t>dW</a:t>
            </a:r>
            <a:r>
              <a:rPr lang="en-US" altLang="zh-TW" i="1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altLang="zh-TW" i="1" dirty="0">
                <a:latin typeface="Calibri" panose="020F0502020204030204" pitchFamily="34" charset="0"/>
                <a:cs typeface="Calibri" panose="020F0502020204030204" pitchFamily="34" charset="0"/>
              </a:rPr>
              <a:t>(u)</a:t>
            </a:r>
            <a:r>
              <a:rPr lang="en-US" altLang="zh-TW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en-US" altLang="zh-TW" dirty="0" smtClean="0"/>
          </a:p>
          <a:p>
            <a:pPr marL="0" indent="0">
              <a:buNone/>
            </a:pPr>
            <a:endParaRPr lang="en-US" altLang="zh-TW" dirty="0" smtClean="0"/>
          </a:p>
          <a:p>
            <a:pPr marL="0" indent="0">
              <a:buNone/>
            </a:pPr>
            <a:r>
              <a:rPr lang="en-US" altLang="zh-TW" dirty="0" smtClean="0"/>
              <a:t> 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4640" y="1351016"/>
            <a:ext cx="7540236" cy="3805447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8789916" y="4602480"/>
            <a:ext cx="1584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(4.6.10)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1380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487045"/>
            <a:ext cx="10515600" cy="579755"/>
          </a:xfrm>
        </p:spPr>
        <p:txBody>
          <a:bodyPr>
            <a:noAutofit/>
          </a:bodyPr>
          <a:lstStyle/>
          <a:p>
            <a:r>
              <a:rPr lang="en-US" altLang="zh-TW" sz="3600" b="1" dirty="0">
                <a:latin typeface="Calibri" panose="020F0502020204030204" pitchFamily="34" charset="0"/>
                <a:ea typeface="Microsoft JhengHei UI Light" panose="020B0304030504040204" pitchFamily="34" charset="-120"/>
                <a:cs typeface="Calibri" panose="020F0502020204030204" pitchFamily="34" charset="0"/>
              </a:rPr>
              <a:t>Corollary 4.6.3 (Ito product rule) </a:t>
            </a:r>
            <a:r>
              <a:rPr lang="en-US" altLang="zh-TW" sz="3600" b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altLang="zh-TW" sz="36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zh-TW" altLang="en-US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838200"/>
                <a:ext cx="10515600" cy="5338763"/>
              </a:xfrm>
            </p:spPr>
            <p:txBody>
              <a:bodyPr/>
              <a:lstStyle/>
              <a:p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Let </a:t>
                </a:r>
                <a:r>
                  <a:rPr lang="en-US" altLang="zh-TW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X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(</a:t>
                </a:r>
                <a:r>
                  <a:rPr lang="en-US" altLang="zh-TW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t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) and </a:t>
                </a:r>
                <a:r>
                  <a:rPr lang="en-US" altLang="zh-TW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Y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(</a:t>
                </a:r>
                <a:r>
                  <a:rPr lang="en-US" altLang="zh-TW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t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) be Ito processes.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Then</a:t>
                </a:r>
              </a:p>
              <a:p>
                <a:pPr marL="0" indent="0">
                  <a:buNone/>
                </a:pPr>
                <a:endParaRPr lang="en-US" altLang="zh-TW" b="0" i="1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</m:t>
                      </m:r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𝑌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𝑋</m:t>
                      </m:r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𝑑𝑌</m:t>
                      </m:r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𝑌</m:t>
                      </m:r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𝑑𝑋</m:t>
                      </m:r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𝑑𝑋</m:t>
                      </m:r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𝑑𝑌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altLang="zh-TW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Proof : </a:t>
                </a:r>
              </a:p>
              <a:p>
                <a:pPr marL="0" indent="0">
                  <a:buNone/>
                </a:pP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use (4.6.9), take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𝑥𝑦</m:t>
                    </m:r>
                  </m:oMath>
                </a14:m>
                <a:r>
                  <a:rPr lang="zh-TW" altLang="en-US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, so that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=0, </m:t>
                    </m:r>
                    <m:sSub>
                      <m:sSub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altLang="zh-TW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altLang="zh-TW" b="0" i="0" smtClean="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altLang="zh-TW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𝑥𝑥</m:t>
                        </m:r>
                      </m:sub>
                    </m:sSub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𝑦𝑦</m:t>
                        </m:r>
                      </m:sub>
                    </m:sSub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=0, </m:t>
                    </m:r>
                    <m:sSub>
                      <m:sSub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𝑥𝑦</m:t>
                        </m:r>
                      </m:sub>
                    </m:sSub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𝑦𝑥</m:t>
                        </m:r>
                      </m:sub>
                    </m:sSub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zh-TW" altLang="en-US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.</a:t>
                </a:r>
              </a:p>
              <a:p>
                <a:pPr marL="0" indent="0">
                  <a:buNone/>
                </a:pPr>
                <a:endParaRPr lang="en-US" altLang="zh-TW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zh-TW" altLang="en-US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838200"/>
                <a:ext cx="10515600" cy="5338763"/>
              </a:xfrm>
              <a:blipFill>
                <a:blip r:embed="rId2"/>
                <a:stretch>
                  <a:fillRect l="-1217" t="-1943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6611" y="4190968"/>
            <a:ext cx="10167189" cy="164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007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4.6.3 Recognizing a Brownian Motion</a:t>
            </a:r>
            <a:endParaRPr lang="zh-TW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altLang="zh-TW" b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Thm 4.6.4(L</a:t>
                </a:r>
                <a14:m>
                  <m:oMath xmlns:m="http://schemas.openxmlformats.org/officeDocument/2006/math">
                    <m:acc>
                      <m:accPr>
                        <m:chr m:val="́"/>
                        <m:ctrlPr>
                          <a:rPr lang="en-US" altLang="zh-TW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TW" b="1" i="1" smtClean="0">
                            <a:latin typeface="Cambria Math" panose="02040503050406030204" pitchFamily="18" charset="0"/>
                          </a:rPr>
                          <m:t>𝒆</m:t>
                        </m:r>
                      </m:e>
                    </m:acc>
                  </m:oMath>
                </a14:m>
                <a:r>
                  <a:rPr lang="en-US" altLang="zh-TW" b="1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vy</a:t>
                </a:r>
                <a:r>
                  <a:rPr lang="en-US" altLang="zh-TW" b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, one dimension)</a:t>
                </a:r>
              </a:p>
              <a:p>
                <a:pPr>
                  <a:buFontTx/>
                  <a:buNone/>
                </a:pP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Let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𝑀</m:t>
                    </m:r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≥0</m:t>
                    </m:r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, be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a martingale relative to a filtration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,</a:t>
                </a:r>
                <a:r>
                  <a:rPr lang="en-US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≥0</m:t>
                    </m:r>
                  </m:oMath>
                </a14:m>
                <a:endParaRPr lang="en-US" altLang="zh-TW" dirty="0" smtClean="0">
                  <a:latin typeface="Calibri" panose="020F0502020204030204" pitchFamily="34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>
                  <a:buFontTx/>
                  <a:buNone/>
                </a:pP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Assume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that </a:t>
                </a: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</a:rPr>
                      <m:t>𝑀</m:t>
                    </m:r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</a:rPr>
                      <m:t>𝑀</m:t>
                    </m:r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has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continuous paths, </a:t>
                </a: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and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GB" altLang="zh-TW" sz="24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</m:d>
                    <m:d>
                      <m:dPr>
                        <m:ctrlPr>
                          <a:rPr lang="en-GB" altLang="zh-TW" sz="24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endParaRPr lang="en-US" altLang="zh-TW" sz="2400" b="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buFontTx/>
                  <a:buNone/>
                </a:pP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for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all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≥0</m:t>
                    </m:r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. Then </a:t>
                </a:r>
                <a:r>
                  <a:rPr lang="en-GB" altLang="zh-TW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M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(</a:t>
                </a:r>
                <a:r>
                  <a:rPr lang="en-GB" altLang="zh-TW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t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) is a Brownian motion. </a:t>
                </a:r>
                <a:endParaRPr lang="zh-TW" altLang="en-US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7079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372533"/>
                <a:ext cx="10515600" cy="6485467"/>
              </a:xfrm>
            </p:spPr>
            <p:txBody>
              <a:bodyPr>
                <a:normAutofit/>
              </a:bodyPr>
              <a:lstStyle/>
              <a:p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Proof :</a:t>
                </a:r>
              </a:p>
              <a:p>
                <a:pPr marL="0" indent="0">
                  <a:buNone/>
                </a:pP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A Brownian motion is a martingale whose increments are normally distributed.   </a:t>
                </a:r>
              </a:p>
              <a:p>
                <a:pPr marL="0" indent="0">
                  <a:buNone/>
                </a:pP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first check that in the derivation of the Ito-</a:t>
                </a:r>
                <a:r>
                  <a:rPr lang="en-US" altLang="zh-TW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Doeblin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formula, </a:t>
                </a:r>
                <a:r>
                  <a:rPr lang="en-US" altLang="zh-TW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Thm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4.4.1.assumed a continuous process with quadratic variation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</m:d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zh-TW" altLang="en-US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. Therefore, the Ito-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altLang="zh-TW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Doeblin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formula may be applied to </a:t>
                </a:r>
                <a:r>
                  <a:rPr lang="en-GB" altLang="zh-TW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M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with the result </a:t>
                </a: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that, for any function</a:t>
                </a:r>
              </a:p>
              <a:p>
                <a:pPr marL="0" indent="0">
                  <a:buNone/>
                </a:pPr>
                <a:endParaRPr lang="en-US" altLang="zh-TW" i="1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𝑑𝑡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m:rPr>
                              <m:sty m:val="p"/>
                            </m:rPr>
                            <a:rPr lang="en-US" altLang="zh-TW" i="1">
                              <a:latin typeface="Cambria Math" panose="02040503050406030204" pitchFamily="18" charset="0"/>
                            </a:rPr>
                            <m:t>M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𝑑𝑀</m:t>
                      </m:r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𝑥𝑥</m:t>
                          </m:r>
                        </m:sub>
                      </m:sSub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𝑑𝑡</m:t>
                      </m:r>
                    </m:oMath>
                  </m:oMathPara>
                </a14:m>
                <a:endParaRPr lang="en-US" altLang="zh-TW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Integrated 4.6.11  </a:t>
                </a:r>
                <a14:m>
                  <m:oMath xmlns:m="http://schemas.openxmlformats.org/officeDocument/2006/math">
                    <m:groupChr>
                      <m:groupChrPr>
                        <m:chr m:val="⇒"/>
                        <m:pos m:val="top"/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groupChrPr>
                      <m:e/>
                    </m:groupChr>
                  </m:oMath>
                </a14:m>
                <a:endParaRPr lang="en-US" altLang="zh-TW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))=</m:t>
                      </m:r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(0,</m:t>
                      </m:r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(0))+</m:t>
                      </m:r>
                      <m:nary>
                        <m:naryPr>
                          <m:ctrlPr>
                            <a:rPr lang="zh-TW" altLang="en-US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altLang="zh-TW" sz="240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zh-TW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24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US" altLang="zh-TW" sz="2400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altLang="zh-TW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TW" sz="2400" b="0" i="1" smtClean="0"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  <m:r>
                                    <a:rPr lang="en-US" altLang="zh-TW" sz="2400" b="0" i="1" smtClean="0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altLang="zh-TW" sz="2400" b="0" i="1" smtClean="0"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  <m:d>
                                    <m:dPr>
                                      <m:ctrlPr>
                                        <a:rPr lang="en-US" altLang="zh-TW" sz="24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zh-TW" sz="2400" b="0" i="1" smtClean="0">
                                          <a:latin typeface="Cambria Math" panose="02040503050406030204" pitchFamily="18" charset="0"/>
                                        </a:rPr>
                                        <m:t>𝑠</m:t>
                                      </m:r>
                                    </m:e>
                                  </m:d>
                                </m:e>
                              </m:d>
                              <m:r>
                                <a:rPr lang="en-US" altLang="zh-TW" sz="24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altLang="zh-TW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TW" sz="24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zh-TW" sz="24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sSub>
                                <m:sSubPr>
                                  <m:ctrlPr>
                                    <a:rPr lang="en-US" altLang="zh-TW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24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US" altLang="zh-TW" sz="2400" b="0" i="1" smtClean="0">
                                      <a:latin typeface="Cambria Math" panose="02040503050406030204" pitchFamily="18" charset="0"/>
                                    </a:rPr>
                                    <m:t>𝑥𝑥</m:t>
                                  </m:r>
                                </m:sub>
                              </m:sSub>
                              <m:r>
                                <a:rPr lang="en-US" altLang="zh-TW" sz="2400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altLang="zh-TW" sz="24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n-US" altLang="zh-TW" sz="2400" b="0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altLang="zh-TW" sz="2400" b="0" i="1" smtClean="0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  <m:r>
                                <a:rPr lang="en-US" altLang="zh-TW" sz="2400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altLang="zh-TW" sz="24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n-US" altLang="zh-TW" sz="2400" b="0" i="1" smtClean="0">
                                  <a:latin typeface="Cambria Math" panose="02040503050406030204" pitchFamily="18" charset="0"/>
                                </a:rPr>
                                <m:t>))</m:t>
                              </m:r>
                            </m:e>
                          </m:d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𝑑𝑠</m:t>
                          </m:r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nary>
                            <m:naryPr>
                              <m:ctrlP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  <m:d>
                                    <m:dPr>
                                      <m:ctrlPr>
                                        <a:rPr lang="en-US" altLang="zh-TW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zh-TW" sz="2400" i="1">
                                          <a:latin typeface="Cambria Math" panose="02040503050406030204" pitchFamily="18" charset="0"/>
                                        </a:rPr>
                                        <m:t>𝑠</m:t>
                                      </m:r>
                                    </m:e>
                                  </m:d>
                                </m:e>
                              </m:d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𝑑𝑀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</m:nary>
                        </m:e>
                      </m:nary>
                    </m:oMath>
                  </m:oMathPara>
                </a14:m>
                <a:endParaRPr lang="zh-TW" altLang="en-US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372533"/>
                <a:ext cx="10515600" cy="6485467"/>
              </a:xfrm>
              <a:blipFill>
                <a:blip r:embed="rId2"/>
                <a:stretch>
                  <a:fillRect l="-1217" t="-1504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字方塊 4"/>
              <p:cNvSpPr txBox="1"/>
              <p:nvPr/>
            </p:nvSpPr>
            <p:spPr>
              <a:xfrm>
                <a:off x="9525000" y="3615266"/>
                <a:ext cx="2667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altLang="zh-TW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( </m:t>
                      </m:r>
                      <m:r>
                        <a:rPr lang="en-US" altLang="zh-TW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𝑑𝑀</m:t>
                      </m:r>
                      <m:d>
                        <m:dPr>
                          <m:ctrlPr>
                            <a:rPr lang="en-US" altLang="zh-TW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𝑑𝑀</m:t>
                      </m:r>
                      <m:d>
                        <m:dPr>
                          <m:ctrlPr>
                            <a:rPr lang="en-US" altLang="zh-TW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TW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𝑑𝑡</m:t>
                      </m:r>
                      <m:r>
                        <a:rPr lang="en-US" altLang="zh-TW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 )</m:t>
                      </m:r>
                    </m:oMath>
                  </m:oMathPara>
                </a14:m>
                <a:endParaRPr lang="zh-TW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5" name="文字方塊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25000" y="3615266"/>
                <a:ext cx="2667000" cy="369332"/>
              </a:xfrm>
              <a:prstGeom prst="rect">
                <a:avLst/>
              </a:prstGeom>
              <a:blipFill>
                <a:blip r:embed="rId3"/>
                <a:stretch>
                  <a:fillRect b="-14754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文字方塊 5"/>
          <p:cNvSpPr txBox="1"/>
          <p:nvPr/>
        </p:nvSpPr>
        <p:spPr>
          <a:xfrm>
            <a:off x="10369685" y="4480709"/>
            <a:ext cx="2068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/>
              <a:t>(4.6.11)</a:t>
            </a:r>
            <a:endParaRPr lang="zh-TW" altLang="en-US" sz="2400" dirty="0"/>
          </a:p>
        </p:txBody>
      </p:sp>
      <p:sp>
        <p:nvSpPr>
          <p:cNvPr id="7" name="文字方塊 6"/>
          <p:cNvSpPr txBox="1"/>
          <p:nvPr/>
        </p:nvSpPr>
        <p:spPr>
          <a:xfrm>
            <a:off x="10241280" y="6237923"/>
            <a:ext cx="2225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/>
              <a:t>(4.6.12)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4069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807720"/>
                <a:ext cx="10515600" cy="5369243"/>
              </a:xfrm>
            </p:spPr>
            <p:txBody>
              <a:bodyPr/>
              <a:lstStyle/>
              <a:p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Taking expectation in (4.6.12), we obtain</a:t>
                </a:r>
              </a:p>
              <a:p>
                <a:endParaRPr lang="en-US" altLang="zh-TW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altLang="zh-TW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m:t>E</m:t>
                      </m:r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  <m:d>
                            <m:dPr>
                              <m:ctrlPr>
                                <a:rPr lang="en-US" altLang="zh-TW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sz="24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0,</m:t>
                          </m:r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  <m:d>
                            <m:dPr>
                              <m:ctrlPr>
                                <a:rPr lang="en-US" altLang="zh-TW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sz="24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e>
                      </m:d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nor/>
                        </m:rPr>
                        <a:rPr lang="en-US" altLang="zh-TW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m:t>E</m:t>
                      </m:r>
                      <m:nary>
                        <m:naryPr>
                          <m:ctrlPr>
                            <a:rPr lang="zh-TW" alt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zh-TW" sz="24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altLang="zh-TW" sz="2400" i="1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  <m:d>
                                    <m:dPr>
                                      <m:ctrlPr>
                                        <a:rPr lang="en-US" altLang="zh-TW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zh-TW" sz="2400" i="1">
                                          <a:latin typeface="Cambria Math" panose="02040503050406030204" pitchFamily="18" charset="0"/>
                                        </a:rPr>
                                        <m:t>𝑠</m:t>
                                      </m:r>
                                    </m:e>
                                  </m:d>
                                </m:e>
                              </m:d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sSub>
                                <m:sSubPr>
                                  <m:ctrlP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𝑥𝑥</m:t>
                                  </m:r>
                                </m:sub>
                              </m:sSub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))</m:t>
                              </m:r>
                            </m:e>
                          </m:d>
                          <m:r>
                            <a:rPr lang="en-US" altLang="zh-TW" sz="2400" i="1">
                              <a:latin typeface="Cambria Math" panose="02040503050406030204" pitchFamily="18" charset="0"/>
                            </a:rPr>
                            <m:t>𝑑𝑠</m:t>
                          </m:r>
                          <m:r>
                            <a:rPr lang="en-US" altLang="zh-TW" sz="2400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nor/>
                            </m:rPr>
                            <a:rPr lang="en-US" altLang="zh-TW" sz="2400" dirty="0">
                              <a:latin typeface="Calibri" panose="020F0502020204030204" pitchFamily="34" charset="0"/>
                              <a:cs typeface="Calibri" panose="020F0502020204030204" pitchFamily="34" charset="0"/>
                            </a:rPr>
                            <m:t>E</m:t>
                          </m:r>
                          <m:nary>
                            <m:naryPr>
                              <m:ctrlP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  <m:d>
                                    <m:dPr>
                                      <m:ctrlPr>
                                        <a:rPr lang="en-US" altLang="zh-TW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zh-TW" sz="2400" i="1">
                                          <a:latin typeface="Cambria Math" panose="02040503050406030204" pitchFamily="18" charset="0"/>
                                        </a:rPr>
                                        <m:t>𝑠</m:t>
                                      </m:r>
                                    </m:e>
                                  </m:d>
                                </m:e>
                              </m:d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𝑑𝑀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</m:nary>
                        </m:e>
                      </m:nary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TW" sz="2400" i="1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altLang="zh-TW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400" i="1">
                              <a:latin typeface="Cambria Math" panose="02040503050406030204" pitchFamily="18" charset="0"/>
                            </a:rPr>
                            <m:t>0,</m:t>
                          </m:r>
                          <m:r>
                            <a:rPr lang="en-US" altLang="zh-TW" sz="2400" i="1">
                              <a:latin typeface="Cambria Math" panose="02040503050406030204" pitchFamily="18" charset="0"/>
                            </a:rPr>
                            <m:t>𝑀</m:t>
                          </m:r>
                          <m:d>
                            <m:dPr>
                              <m:ctrlP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e>
                      </m:d>
                      <m:r>
                        <a:rPr lang="en-US" altLang="zh-TW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nor/>
                        </m:rPr>
                        <a:rPr lang="en-US" altLang="zh-TW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m:t>E</m:t>
                      </m:r>
                      <m:nary>
                        <m:naryPr>
                          <m:ctrlPr>
                            <a:rPr lang="zh-TW" alt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zh-TW" sz="24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altLang="zh-TW" sz="2400" i="1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  <m:d>
                                    <m:dPr>
                                      <m:ctrlPr>
                                        <a:rPr lang="en-US" altLang="zh-TW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zh-TW" sz="2400" i="1">
                                          <a:latin typeface="Cambria Math" panose="02040503050406030204" pitchFamily="18" charset="0"/>
                                        </a:rPr>
                                        <m:t>𝑠</m:t>
                                      </m:r>
                                    </m:e>
                                  </m:d>
                                </m:e>
                              </m:d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sSub>
                                <m:sSubPr>
                                  <m:ctrlP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𝑥𝑥</m:t>
                                  </m:r>
                                </m:sub>
                              </m:sSub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))</m:t>
                              </m:r>
                            </m:e>
                          </m:d>
                          <m:r>
                            <a:rPr lang="en-US" altLang="zh-TW" sz="2400" i="1">
                              <a:latin typeface="Cambria Math" panose="02040503050406030204" pitchFamily="18" charset="0"/>
                            </a:rPr>
                            <m:t>𝑑𝑠</m:t>
                          </m:r>
                        </m:e>
                      </m:nary>
                    </m:oMath>
                  </m:oMathPara>
                </a14:m>
                <a:endParaRPr lang="en-US" altLang="zh-TW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n-US" altLang="zh-TW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n-US" altLang="zh-TW" sz="2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( </a:t>
                </a:r>
                <a:r>
                  <a:rPr lang="en-GB" altLang="zh-TW" sz="2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Because </a:t>
                </a:r>
                <a:r>
                  <a:rPr lang="en-GB" altLang="zh-TW" sz="2400" i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M</a:t>
                </a:r>
                <a:r>
                  <a:rPr lang="en-GB" altLang="zh-TW" sz="2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(</a:t>
                </a:r>
                <a:r>
                  <a:rPr lang="en-GB" altLang="zh-TW" sz="2400" i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</a:t>
                </a:r>
                <a:r>
                  <a:rPr lang="en-GB" altLang="zh-TW" sz="2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) is martingale, the stochastic </a:t>
                </a:r>
                <a:r>
                  <a:rPr lang="en-GB" altLang="zh-TW" sz="2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integral </a:t>
                </a:r>
                <a14:m>
                  <m:oMath xmlns:m="http://schemas.openxmlformats.org/officeDocument/2006/math">
                    <m:nary>
                      <m:naryPr>
                        <m:ctrlPr>
                          <a:rPr lang="en-US" altLang="zh-TW" sz="24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zh-TW" sz="24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zh-TW" sz="24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  <m:e>
                        <m:sSub>
                          <m:sSubPr>
                            <m:ctrlPr>
                              <a:rPr lang="en-US" altLang="zh-TW" sz="24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4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zh-TW" sz="24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  <m:d>
                          <m:dPr>
                            <m:ctrlPr>
                              <a:rPr lang="en-US" altLang="zh-TW" sz="24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TW" sz="24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𝑠</m:t>
                            </m:r>
                            <m:r>
                              <a:rPr lang="en-US" altLang="zh-TW" sz="24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zh-TW" sz="24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𝑀</m:t>
                            </m:r>
                            <m:d>
                              <m:dPr>
                                <m:ctrlPr>
                                  <a:rPr lang="en-US" altLang="zh-TW" sz="24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24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𝑠</m:t>
                                </m:r>
                              </m:e>
                            </m:d>
                          </m:e>
                        </m:d>
                        <m:r>
                          <a:rPr lang="en-US" altLang="zh-TW" sz="24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𝑑𝑀</m:t>
                        </m:r>
                        <m:r>
                          <a:rPr lang="en-US" altLang="zh-TW" sz="24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TW" sz="24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en-US" altLang="zh-TW" sz="24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r>
                  <a:rPr lang="en-GB" altLang="zh-TW" sz="2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altLang="zh-TW" sz="2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is also</a:t>
                </a:r>
                <a:r>
                  <a:rPr lang="en-GB" altLang="zh-TW" sz="2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. </a:t>
                </a:r>
              </a:p>
              <a:p>
                <a:pPr marL="0" indent="0">
                  <a:buNone/>
                </a:pPr>
                <a:r>
                  <a:rPr lang="en-GB" altLang="zh-TW" sz="2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altLang="zh-TW" sz="2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At </a:t>
                </a:r>
                <a:r>
                  <a:rPr lang="en-GB" altLang="zh-TW" sz="2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t=0, this stochastic integral takes the value zero, so its expectation is zero</a:t>
                </a:r>
                <a:r>
                  <a:rPr lang="en-GB" altLang="zh-TW" sz="2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.</a:t>
                </a:r>
                <a:r>
                  <a:rPr lang="en-US" altLang="zh-TW" sz="2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)</a:t>
                </a:r>
                <a:endParaRPr lang="zh-TW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n-US" altLang="zh-TW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807720"/>
                <a:ext cx="10515600" cy="5369243"/>
              </a:xfrm>
              <a:blipFill>
                <a:blip r:embed="rId2"/>
                <a:stretch>
                  <a:fillRect l="-1043" t="-193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字方塊 4"/>
          <p:cNvSpPr txBox="1"/>
          <p:nvPr/>
        </p:nvSpPr>
        <p:spPr>
          <a:xfrm>
            <a:off x="9675329" y="3092231"/>
            <a:ext cx="2377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(4.6.13)</a:t>
            </a: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53298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213360"/>
                <a:ext cx="10515600" cy="6355080"/>
              </a:xfrm>
            </p:spPr>
            <p:txBody>
              <a:bodyPr>
                <a:normAutofit/>
              </a:bodyPr>
              <a:lstStyle/>
              <a:p>
                <a:r>
                  <a:rPr lang="en-US" altLang="zh-TW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Fix u and define </a:t>
                </a:r>
                <a:endParaRPr lang="en-US" altLang="zh-TW" sz="2400" b="0" i="1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altLang="zh-TW" sz="2400" b="0" i="0" smtClean="0">
                              <a:latin typeface="Cambria Math" panose="02040503050406030204" pitchFamily="18" charset="0"/>
                            </a:rPr>
                            <m:t>exp</m:t>
                          </m:r>
                        </m:fName>
                        <m:e>
                          <m:d>
                            <m:dPr>
                              <m:begChr m:val="{"/>
                              <m:endChr m:val="}"/>
                              <m:ctrlPr>
                                <a:rPr lang="en-US" altLang="zh-TW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sz="2400" b="0" i="1" smtClean="0">
                                  <a:latin typeface="Cambria Math" panose="02040503050406030204" pitchFamily="18" charset="0"/>
                                </a:rPr>
                                <m:t>𝑢𝑥</m:t>
                              </m:r>
                              <m:r>
                                <a:rPr lang="en-US" altLang="zh-TW" sz="24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altLang="zh-TW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TW" sz="24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zh-TW" sz="24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sSup>
                                <m:sSupPr>
                                  <m:ctrlPr>
                                    <a:rPr lang="en-US" altLang="zh-TW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TW" sz="2400" b="0" i="1" smtClean="0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p>
                                  <m:r>
                                    <a:rPr lang="en-US" altLang="zh-TW" sz="24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altLang="zh-TW" sz="24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</m:oMath>
                  </m:oMathPara>
                </a14:m>
                <a:endParaRPr lang="en-US" altLang="zh-TW" sz="2400" b="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n-US" altLang="zh-TW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Then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p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𝑢𝑓</m:t>
                    </m:r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𝑎𝑛𝑑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𝑥𝑥</m:t>
                        </m:r>
                      </m:sub>
                    </m:sSub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p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altLang="zh-TW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n-US" altLang="zh-TW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I</a:t>
                </a:r>
                <a:r>
                  <a:rPr lang="en-US" altLang="zh-TW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n particular,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d>
                      <m:d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𝑥𝑥</m:t>
                        </m:r>
                      </m:sub>
                    </m:sSub>
                    <m:d>
                      <m:d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altLang="zh-TW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endParaRPr lang="en-US" altLang="zh-TW" sz="2400" b="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n-US" altLang="zh-TW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For this function, the 2</a:t>
                </a:r>
                <a:r>
                  <a:rPr lang="en-US" altLang="zh-TW" sz="2400" baseline="30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nd</a:t>
                </a:r>
                <a:r>
                  <a:rPr lang="en-US" altLang="zh-TW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term on RHS of (4.6.13) is zero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altLang="zh-TW" sz="2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m:t>E</m:t>
                      </m:r>
                      <m:r>
                        <a:rPr lang="en-US" altLang="zh-TW" sz="2000" i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  <m:d>
                            <m:dPr>
                              <m:ctrlPr>
                                <a:rPr lang="en-US" altLang="zh-TW" sz="2000" i="1">
                                  <a:solidFill>
                                    <a:schemeClr val="tx1">
                                      <a:lumMod val="50000"/>
                                      <a:lumOff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sz="2000" i="1">
                                  <a:solidFill>
                                    <a:schemeClr val="tx1">
                                      <a:lumMod val="50000"/>
                                      <a:lumOff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US" altLang="zh-TW" sz="2000" i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TW" sz="2000" i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0,</m:t>
                          </m:r>
                          <m: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  <m:d>
                            <m:dPr>
                              <m:ctrlPr>
                                <a:rPr lang="en-US" altLang="zh-TW" sz="2000" i="1">
                                  <a:solidFill>
                                    <a:schemeClr val="tx1">
                                      <a:lumMod val="50000"/>
                                      <a:lumOff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sz="2000" i="1">
                                  <a:solidFill>
                                    <a:schemeClr val="tx1">
                                      <a:lumMod val="50000"/>
                                      <a:lumOff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e>
                      </m:d>
                      <m:r>
                        <a:rPr lang="en-US" altLang="zh-TW" sz="2000" i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nor/>
                        </m:rPr>
                        <a:rPr lang="en-US" altLang="zh-TW" sz="20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m:t>E</m:t>
                      </m:r>
                      <m:nary>
                        <m:naryPr>
                          <m:ctrlPr>
                            <a:rPr lang="zh-TW" altLang="en-US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altLang="zh-TW" sz="2000" i="1">
                                  <a:solidFill>
                                    <a:schemeClr val="tx1">
                                      <a:lumMod val="50000"/>
                                      <a:lumOff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zh-TW" sz="2000" i="1">
                                      <a:solidFill>
                                        <a:schemeClr val="tx1">
                                          <a:lumMod val="50000"/>
                                          <a:lumOff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2000" i="1">
                                      <a:solidFill>
                                        <a:schemeClr val="tx1">
                                          <a:lumMod val="50000"/>
                                          <a:lumOff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US" altLang="zh-TW" sz="2000" i="1">
                                      <a:solidFill>
                                        <a:schemeClr val="tx1">
                                          <a:lumMod val="50000"/>
                                          <a:lumOff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altLang="zh-TW" sz="2000" i="1">
                                      <a:solidFill>
                                        <a:schemeClr val="tx1">
                                          <a:lumMod val="50000"/>
                                          <a:lumOff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TW" sz="2000" i="1">
                                      <a:solidFill>
                                        <a:schemeClr val="tx1">
                                          <a:lumMod val="50000"/>
                                          <a:lumOff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  <m:r>
                                    <a:rPr lang="en-US" altLang="zh-TW" sz="2000" i="1">
                                      <a:solidFill>
                                        <a:schemeClr val="tx1">
                                          <a:lumMod val="50000"/>
                                          <a:lumOff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altLang="zh-TW" sz="2000" i="1">
                                      <a:solidFill>
                                        <a:schemeClr val="tx1">
                                          <a:lumMod val="50000"/>
                                          <a:lumOff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𝑀</m:t>
                                  </m:r>
                                  <m:d>
                                    <m:dPr>
                                      <m:ctrlPr>
                                        <a:rPr lang="en-US" altLang="zh-TW" sz="2000" i="1">
                                          <a:solidFill>
                                            <a:schemeClr val="tx1">
                                              <a:lumMod val="50000"/>
                                              <a:lumOff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zh-TW" sz="2000" i="1">
                                          <a:solidFill>
                                            <a:schemeClr val="tx1">
                                              <a:lumMod val="50000"/>
                                              <a:lumOff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𝑠</m:t>
                                      </m:r>
                                    </m:e>
                                  </m:d>
                                </m:e>
                              </m:d>
                              <m:r>
                                <a:rPr lang="en-US" altLang="zh-TW" sz="2000" i="1">
                                  <a:solidFill>
                                    <a:schemeClr val="tx1">
                                      <a:lumMod val="50000"/>
                                      <a:lumOff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altLang="zh-TW" sz="2000" i="1">
                                      <a:solidFill>
                                        <a:schemeClr val="tx1">
                                          <a:lumMod val="50000"/>
                                          <a:lumOff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TW" sz="2000" i="1">
                                      <a:solidFill>
                                        <a:schemeClr val="tx1">
                                          <a:lumMod val="50000"/>
                                          <a:lumOff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zh-TW" sz="2000" i="1">
                                      <a:solidFill>
                                        <a:schemeClr val="tx1">
                                          <a:lumMod val="50000"/>
                                          <a:lumOff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sSub>
                                <m:sSubPr>
                                  <m:ctrlPr>
                                    <a:rPr lang="en-US" altLang="zh-TW" sz="2000" i="1">
                                      <a:solidFill>
                                        <a:schemeClr val="tx1">
                                          <a:lumMod val="50000"/>
                                          <a:lumOff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2000" i="1">
                                      <a:solidFill>
                                        <a:schemeClr val="tx1">
                                          <a:lumMod val="50000"/>
                                          <a:lumOff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a:rPr lang="en-US" altLang="zh-TW" sz="2000" i="1">
                                      <a:solidFill>
                                        <a:schemeClr val="tx1">
                                          <a:lumMod val="50000"/>
                                          <a:lumOff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𝑥𝑥</m:t>
                                  </m:r>
                                </m:sub>
                              </m:sSub>
                              <m:r>
                                <a:rPr lang="en-US" altLang="zh-TW" sz="2000" i="1">
                                  <a:solidFill>
                                    <a:schemeClr val="tx1">
                                      <a:lumMod val="50000"/>
                                      <a:lumOff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altLang="zh-TW" sz="2000" i="1">
                                  <a:solidFill>
                                    <a:schemeClr val="tx1">
                                      <a:lumMod val="50000"/>
                                      <a:lumOff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n-US" altLang="zh-TW" sz="2000" i="1">
                                  <a:solidFill>
                                    <a:schemeClr val="tx1">
                                      <a:lumMod val="50000"/>
                                      <a:lumOff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altLang="zh-TW" sz="2000" i="1">
                                  <a:solidFill>
                                    <a:schemeClr val="tx1">
                                      <a:lumMod val="50000"/>
                                      <a:lumOff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  <m:r>
                                <a:rPr lang="en-US" altLang="zh-TW" sz="2000" i="1">
                                  <a:solidFill>
                                    <a:schemeClr val="tx1">
                                      <a:lumMod val="50000"/>
                                      <a:lumOff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altLang="zh-TW" sz="2000" i="1">
                                  <a:solidFill>
                                    <a:schemeClr val="tx1">
                                      <a:lumMod val="50000"/>
                                      <a:lumOff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n-US" altLang="zh-TW" sz="2000" i="1">
                                  <a:solidFill>
                                    <a:schemeClr val="tx1">
                                      <a:lumMod val="50000"/>
                                      <a:lumOff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))</m:t>
                              </m:r>
                            </m:e>
                          </m:d>
                          <m: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𝑑𝑠</m:t>
                          </m:r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(0,</m:t>
                          </m:r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(0))</m:t>
                          </m:r>
                        </m:e>
                      </m:nary>
                    </m:oMath>
                  </m:oMathPara>
                </a14:m>
                <a:endParaRPr lang="en-US" altLang="zh-TW" sz="20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groupChr>
                        <m:groupChrPr>
                          <m:chr m:val="⇒"/>
                          <m:pos m:val="top"/>
                          <m:ctrlPr>
                            <a:rPr lang="zh-TW" altLang="en-US" sz="2400" i="1" smtClean="0">
                              <a:latin typeface="Cambria Math" panose="02040503050406030204" pitchFamily="18" charset="0"/>
                            </a:rPr>
                          </m:ctrlPr>
                        </m:groupChrPr>
                        <m:e/>
                      </m:groupChr>
                      <m:r>
                        <m:rPr>
                          <m:nor/>
                        </m:rPr>
                        <a:rPr lang="en-US" altLang="zh-TW" sz="24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m:t>E</m:t>
                      </m:r>
                      <m:r>
                        <a:rPr lang="en-US" altLang="zh-TW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altLang="zh-TW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  <m:d>
                            <m:dPr>
                              <m:ctrlPr>
                                <a:rPr lang="en-US" altLang="zh-TW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US" altLang="zh-TW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altLang="zh-TW" sz="24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m:t>E</m:t>
                      </m:r>
                      <m:func>
                        <m:funcPr>
                          <m:ctrlPr>
                            <a:rPr lang="en-US" altLang="zh-TW" sz="24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altLang="zh-TW" sz="2400">
                              <a:latin typeface="Cambria Math" panose="02040503050406030204" pitchFamily="18" charset="0"/>
                            </a:rPr>
                            <m:t>exp</m:t>
                          </m:r>
                        </m:fName>
                        <m:e>
                          <m:d>
                            <m:dPr>
                              <m:begChr m:val="{"/>
                              <m:endChr m:val="}"/>
                              <m:ctrlP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  <m:d>
                                <m:dPr>
                                  <m:ctrlP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</m:d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sSup>
                                <m:sSupPr>
                                  <m:ctrlP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p>
                                  <m:r>
                                    <a:rPr lang="en-US" altLang="zh-TW" sz="24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altLang="zh-TW" sz="24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US" altLang="zh-TW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altLang="zh-TW" sz="24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TW" sz="2400" i="1" dirty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altLang="zh-TW" sz="2400" b="0" i="1" dirty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en-US" altLang="zh-TW" sz="24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TW" sz="2400" b="0" i="0" smtClean="0"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US" altLang="zh-TW" sz="2400" b="0" i="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groupChr>
                        <m:groupChrPr>
                          <m:chr m:val="⇒"/>
                          <m:pos m:val="top"/>
                          <m:ctrlP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</m:ctrlPr>
                        </m:groupChrPr>
                        <m:e/>
                      </m:groupChr>
                      <m:r>
                        <m:rPr>
                          <m:nor/>
                        </m:rPr>
                        <a:rPr lang="en-US" altLang="zh-TW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m:t>E</m:t>
                      </m:r>
                      <m:sSup>
                        <m:sSupPr>
                          <m:ctrlPr>
                            <a:rPr lang="en-US" altLang="zh-TW" sz="24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TW" sz="2400" b="0" i="1" dirty="0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altLang="zh-TW" sz="2400" b="0" i="1" dirty="0" smtClean="0">
                              <a:latin typeface="Cambria Math" panose="02040503050406030204" pitchFamily="18" charset="0"/>
                            </a:rPr>
                            <m:t>𝑢𝑀</m:t>
                          </m:r>
                          <m:r>
                            <a:rPr lang="en-US" altLang="zh-TW" sz="2400" b="0" i="1" dirty="0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altLang="zh-TW" sz="2400" b="0" i="1" dirty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sz="2400" b="0" i="1" dirty="0" smtClean="0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  <m:r>
                        <a:rPr lang="en-US" altLang="zh-TW" sz="24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altLang="zh-TW" sz="24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TW" sz="2400" b="0" i="1" dirty="0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f>
                            <m:fPr>
                              <m:ctrlPr>
                                <a:rPr lang="en-US" altLang="zh-TW" sz="2400" b="0" i="1" dirty="0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altLang="zh-TW" sz="2400" b="0" i="1" dirty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altLang="zh-TW" sz="2400" b="0" i="1" dirty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sSup>
                            <m:sSupPr>
                              <m:ctrlPr>
                                <a:rPr lang="en-US" altLang="zh-TW" sz="2400" b="0" i="1" dirty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TW" sz="2400" b="0" i="1" dirty="0" smtClean="0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  <m:sup>
                              <m:r>
                                <a:rPr lang="en-US" altLang="zh-TW" sz="2400" b="0" i="1" dirty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zh-TW" sz="2400" b="0" i="1" dirty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US" altLang="zh-TW" sz="2400" b="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altLang="zh-TW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This is the moment-generating function for the normal distribution with </a:t>
                </a:r>
                <a:r>
                  <a:rPr lang="en-GB" altLang="zh-TW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mean zero </a:t>
                </a:r>
                <a:r>
                  <a:rPr lang="en-GB" altLang="zh-TW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and variance t. </a:t>
                </a:r>
                <a:r>
                  <a:rPr lang="en-GB" altLang="zh-TW" sz="2400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M</a:t>
                </a:r>
                <a:r>
                  <a:rPr lang="en-GB" altLang="zh-TW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(</a:t>
                </a:r>
                <a:r>
                  <a:rPr lang="en-GB" altLang="zh-TW" sz="2400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t</a:t>
                </a:r>
                <a:r>
                  <a:rPr lang="en-GB" altLang="zh-TW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) is normality distribution.</a:t>
                </a:r>
                <a:endParaRPr lang="en-US" altLang="zh-TW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n-US" altLang="zh-TW" b="0" dirty="0" smtClean="0"/>
              </a:p>
              <a:p>
                <a:pPr marL="0" indent="0">
                  <a:buNone/>
                </a:pPr>
                <a:endParaRPr lang="zh-TW" altLang="en-US" dirty="0"/>
              </a:p>
            </p:txBody>
          </p:sp>
        </mc:Choice>
        <mc:Fallback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213360"/>
                <a:ext cx="10515600" cy="6355080"/>
              </a:xfrm>
              <a:blipFill>
                <a:blip r:embed="rId2"/>
                <a:stretch>
                  <a:fillRect l="-928" t="-134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4704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標題 1"/>
              <p:cNvSpPr>
                <a:spLocks noGrp="1"/>
              </p:cNvSpPr>
              <p:nvPr>
                <p:ph type="title"/>
              </p:nvPr>
            </p:nvSpPr>
            <p:spPr>
              <a:xfrm>
                <a:off x="838200" y="365125"/>
                <a:ext cx="10515600" cy="671195"/>
              </a:xfrm>
            </p:spPr>
            <p:txBody>
              <a:bodyPr/>
              <a:lstStyle/>
              <a:p>
                <a:r>
                  <a:rPr lang="en-US" altLang="zh-TW" sz="3200" b="1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Thm</a:t>
                </a:r>
                <a:r>
                  <a:rPr lang="en-US" altLang="zh-TW" sz="3200" b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4.6.5 (L</a:t>
                </a:r>
                <a14:m>
                  <m:oMath xmlns:m="http://schemas.openxmlformats.org/officeDocument/2006/math">
                    <m:acc>
                      <m:accPr>
                        <m:chr m:val="́"/>
                        <m:ctrlPr>
                          <a:rPr lang="en-US" altLang="zh-TW" sz="3200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TW" sz="3200" b="1" i="1">
                            <a:latin typeface="Cambria Math" panose="02040503050406030204" pitchFamily="18" charset="0"/>
                          </a:rPr>
                          <m:t>𝒆</m:t>
                        </m:r>
                      </m:e>
                    </m:acc>
                  </m:oMath>
                </a14:m>
                <a:r>
                  <a:rPr lang="en-US" altLang="zh-TW" sz="3200" b="1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vy</a:t>
                </a:r>
                <a:r>
                  <a:rPr lang="en-US" altLang="zh-TW" sz="3200" b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:r>
                  <a:rPr lang="en-US" altLang="zh-TW" sz="3200" b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two </a:t>
                </a:r>
                <a:r>
                  <a:rPr lang="en-US" altLang="zh-TW" sz="3200" b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dimension</a:t>
                </a:r>
                <a:r>
                  <a:rPr lang="en-US" altLang="zh-TW" sz="3200" b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</a:t>
                </a:r>
                <a:endParaRPr lang="zh-TW" altLang="en-US" sz="3200" b="1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標題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838200" y="365125"/>
                <a:ext cx="10515600" cy="671195"/>
              </a:xfrm>
              <a:blipFill>
                <a:blip r:embed="rId2"/>
                <a:stretch>
                  <a:fillRect l="-1507" t="-8182" b="-20000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203960"/>
                <a:ext cx="10515600" cy="471392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Let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𝑎𝑛𝑑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GB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0 ,</m:t>
                    </m:r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be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martingale relative to a filtration 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≥0</m:t>
                    </m:r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. Assume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that for </a:t>
                </a:r>
                <a:r>
                  <a:rPr lang="en-GB" altLang="zh-TW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i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= 1,2, we have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=0,</m:t>
                    </m:r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altLang="zh-TW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dirty="0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zh-TW" b="0" i="1" dirty="0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altLang="zh-TW" b="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TW" b="0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has continuous paths, and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GB" altLang="zh-TW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altLang="zh-TW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GB" altLang="zh-TW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)=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altLang="zh-TW" i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for all</a:t>
                </a: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altLang="zh-TW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If, in </a:t>
                </a: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addition,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GB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altLang="zh-TW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GB" altLang="zh-TW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n-US" altLang="zh-TW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TW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i="1">
                        <a:latin typeface="Cambria Math" panose="02040503050406030204" pitchFamily="18" charset="0"/>
                      </a:rPr>
                      <m:t>)=0</m:t>
                    </m:r>
                  </m:oMath>
                </a14:m>
                <a:r>
                  <a:rPr lang="en-GB" altLang="zh-TW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for all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≥0</m:t>
                    </m:r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, then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altLang="zh-TW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i="1" dirty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zh-TW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TW" i="1" dirty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TW" i="1" dirty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i="1" dirty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and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altLang="zh-TW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zh-TW" i="1" dirty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zh-TW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TW" i="1" dirty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TW" i="1" dirty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i="1" dirty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are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independence Brownian motions. </a:t>
                </a:r>
                <a:endParaRPr lang="zh-TW" altLang="en-US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203960"/>
                <a:ext cx="10515600" cy="4713923"/>
              </a:xfrm>
              <a:blipFill>
                <a:blip r:embed="rId3"/>
                <a:stretch>
                  <a:fillRect l="-1217" t="-2199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6570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716280"/>
                <a:ext cx="10515600" cy="5460683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altLang="zh-TW" sz="2400" dirty="0" smtClean="0"/>
                  <a:t>Proof:</a:t>
                </a:r>
              </a:p>
              <a:p>
                <a:pPr marL="0" indent="0">
                  <a:buNone/>
                </a:pPr>
                <a:r>
                  <a:rPr lang="en-US" altLang="zh-TW" sz="2400" dirty="0" smtClean="0"/>
                  <a:t>By </a:t>
                </a:r>
                <a:r>
                  <a:rPr lang="en-US" altLang="zh-TW" sz="2400" dirty="0" err="1" smtClean="0"/>
                  <a:t>Thm</a:t>
                </a:r>
                <a:r>
                  <a:rPr lang="en-US" altLang="zh-TW" sz="2400" dirty="0" smtClean="0"/>
                  <a:t> 4.6.4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𝑎𝑛𝑑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zh-TW" sz="2400" dirty="0" smtClean="0"/>
                  <a:t>are </a:t>
                </a:r>
                <a:r>
                  <a:rPr lang="en-GB" altLang="zh-TW" sz="2400" dirty="0">
                    <a:latin typeface="Times New Roman" panose="02020603050405020304" pitchFamily="18" charset="0"/>
                  </a:rPr>
                  <a:t>Brownian </a:t>
                </a:r>
                <a:r>
                  <a:rPr lang="en-GB" altLang="zh-TW" sz="2400" dirty="0" smtClean="0">
                    <a:latin typeface="Times New Roman" panose="02020603050405020304" pitchFamily="18" charset="0"/>
                  </a:rPr>
                  <a:t>motions. Let </a:t>
                </a:r>
                <a14:m>
                  <m:oMath xmlns:m="http://schemas.openxmlformats.org/officeDocument/2006/math"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altLang="zh-TW" sz="2400" dirty="0" smtClean="0">
                    <a:latin typeface="Times New Roman" panose="02020603050405020304" pitchFamily="18" charset="0"/>
                  </a:rPr>
                  <a:t> </a:t>
                </a:r>
                <a:r>
                  <a:rPr lang="en-GB" altLang="zh-TW" sz="2400" dirty="0">
                    <a:latin typeface="Times New Roman" panose="02020603050405020304" pitchFamily="18" charset="0"/>
                  </a:rPr>
                  <a:t>be a derivative and continuous </a:t>
                </a:r>
                <a:r>
                  <a:rPr lang="en-GB" altLang="zh-TW" sz="2400" dirty="0" smtClean="0">
                    <a:latin typeface="Times New Roman" panose="02020603050405020304" pitchFamily="18" charset="0"/>
                  </a:rPr>
                  <a:t>function</a:t>
                </a:r>
                <a:r>
                  <a:rPr lang="en-GB" altLang="zh-TW" sz="2400" dirty="0">
                    <a:latin typeface="Times New Roman" panose="02020603050405020304" pitchFamily="18" charset="0"/>
                  </a:rPr>
                  <a:t>. </a:t>
                </a:r>
                <a:r>
                  <a:rPr lang="en-GB" altLang="zh-TW" sz="2400" dirty="0" smtClean="0">
                    <a:latin typeface="Times New Roman" panose="02020603050405020304" pitchFamily="18" charset="0"/>
                  </a:rPr>
                  <a:t>The </a:t>
                </a:r>
                <a:r>
                  <a:rPr lang="en-GB" altLang="zh-TW" sz="2400" dirty="0">
                    <a:latin typeface="Times New Roman" panose="02020603050405020304" pitchFamily="18" charset="0"/>
                  </a:rPr>
                  <a:t>two-dimension </a:t>
                </a:r>
                <a:r>
                  <a:rPr lang="en-GB" altLang="zh-TW" sz="2400" dirty="0" smtClean="0">
                    <a:latin typeface="Times New Roman" panose="02020603050405020304" pitchFamily="18" charset="0"/>
                  </a:rPr>
                  <a:t>Ito-Doblin formula(</a:t>
                </a:r>
                <a:r>
                  <a:rPr lang="en-GB" altLang="zh-TW" sz="2400" dirty="0" err="1" smtClean="0">
                    <a:latin typeface="Times New Roman" panose="02020603050405020304" pitchFamily="18" charset="0"/>
                  </a:rPr>
                  <a:t>Thm</a:t>
                </a:r>
                <a:r>
                  <a:rPr lang="en-GB" altLang="zh-TW" sz="2400" dirty="0" smtClean="0">
                    <a:latin typeface="Times New Roman" panose="02020603050405020304" pitchFamily="18" charset="0"/>
                  </a:rPr>
                  <a:t> 4.6.2) implies that </a:t>
                </a:r>
              </a:p>
              <a:p>
                <a:pPr marL="0" indent="0">
                  <a:buNone/>
                </a:pPr>
                <a:endParaRPr lang="en-GB" altLang="zh-TW" sz="2400" dirty="0" smtClean="0">
                  <a:latin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GB" altLang="zh-TW" sz="2400" dirty="0">
                  <a:latin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GB" altLang="zh-TW" sz="2400" dirty="0" smtClean="0">
                  <a:latin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GB" altLang="zh-TW" sz="2400" dirty="0">
                  <a:latin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GB" altLang="zh-TW" sz="2400" dirty="0" smtClean="0">
                  <a:latin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GB" altLang="zh-TW" sz="2400" dirty="0">
                  <a:latin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GB" altLang="zh-TW" sz="2400" dirty="0" smtClean="0">
                    <a:latin typeface="Times New Roman" panose="02020603050405020304" pitchFamily="18" charset="0"/>
                  </a:rPr>
                  <a:t>Where we have used the assumptions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GB" altLang="zh-TW" sz="24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altLang="zh-TW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GB" altLang="zh-TW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,  </m:t>
                    </m:r>
                    <m:d>
                      <m:dPr>
                        <m:begChr m:val="["/>
                        <m:endChr m:val="]"/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𝑎𝑛𝑑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en-US" altLang="zh-TW" sz="2400" b="0" dirty="0" smtClean="0">
                  <a:latin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GB" altLang="zh-TW" sz="2400" dirty="0" smtClean="0">
                    <a:latin typeface="Times New Roman" panose="02020603050405020304" pitchFamily="18" charset="0"/>
                  </a:rPr>
                  <a:t>Hence we have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altLang="zh-TW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𝑑𝑀</m:t>
                        </m:r>
                      </m:e>
                      <m:sub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sSub>
                      <m:sSubPr>
                        <m:ctrlPr>
                          <a:rPr lang="en-GB" altLang="zh-TW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𝑑𝑀</m:t>
                        </m:r>
                      </m:e>
                      <m:sub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𝑑𝑡</m:t>
                    </m:r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en-GB" altLang="zh-TW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𝑑𝑀</m:t>
                        </m:r>
                      </m:e>
                      <m:sub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sSub>
                      <m:sSubPr>
                        <m:ctrlPr>
                          <a:rPr lang="en-GB" altLang="zh-TW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𝑑𝑀</m:t>
                        </m:r>
                      </m:e>
                      <m:sub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𝑑𝑡</m:t>
                    </m:r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𝑎𝑛𝑑</m:t>
                    </m:r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GB" altLang="zh-TW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𝑑𝑀</m:t>
                        </m:r>
                      </m:e>
                      <m:sub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sSub>
                      <m:sSubPr>
                        <m:ctrlPr>
                          <a:rPr lang="en-GB" altLang="zh-TW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𝑑𝑀</m:t>
                        </m:r>
                      </m:e>
                      <m:sub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sz="20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en-GB" altLang="zh-TW" sz="2000" dirty="0" smtClean="0">
                  <a:latin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716280"/>
                <a:ext cx="10515600" cy="5460683"/>
              </a:xfrm>
              <a:blipFill>
                <a:blip r:embed="rId2"/>
                <a:stretch>
                  <a:fillRect l="-928" t="-1453" r="-1449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2955" y="2102800"/>
            <a:ext cx="7305324" cy="2225360"/>
          </a:xfrm>
          <a:prstGeom prst="rect">
            <a:avLst/>
          </a:prstGeom>
        </p:spPr>
      </p:pic>
      <p:cxnSp>
        <p:nvCxnSpPr>
          <p:cNvPr id="9" name="直線接點 8"/>
          <p:cNvCxnSpPr/>
          <p:nvPr/>
        </p:nvCxnSpPr>
        <p:spPr>
          <a:xfrm flipH="1">
            <a:off x="5943600" y="2658533"/>
            <a:ext cx="745067" cy="788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>
            <a:off x="4216400" y="3215480"/>
            <a:ext cx="89746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接點 14"/>
          <p:cNvCxnSpPr/>
          <p:nvPr/>
        </p:nvCxnSpPr>
        <p:spPr>
          <a:xfrm>
            <a:off x="7958666" y="3241568"/>
            <a:ext cx="98213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141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609600"/>
            <a:ext cx="10515600" cy="5140643"/>
          </a:xfrm>
        </p:spPr>
        <p:txBody>
          <a:bodyPr/>
          <a:lstStyle/>
          <a:p>
            <a:r>
              <a:rPr lang="en-US" altLang="zh-TW" dirty="0" smtClean="0"/>
              <a:t>Integrate both sides, obtain</a:t>
            </a:r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r>
              <a:rPr lang="en-US" altLang="zh-TW" dirty="0" smtClean="0"/>
              <a:t>The last two form on RHS are martingales, hence having expectation zero, Therefore</a:t>
            </a:r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2884" y="1206913"/>
            <a:ext cx="7846232" cy="218865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474720" y="2636520"/>
            <a:ext cx="6544396" cy="75904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9963" y="4744316"/>
            <a:ext cx="8672073" cy="1603240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10432036" y="5950523"/>
            <a:ext cx="3078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/>
              <a:t>(4.6.14)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55561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655320"/>
                <a:ext cx="10515600" cy="5745480"/>
              </a:xfrm>
            </p:spPr>
            <p:txBody>
              <a:bodyPr>
                <a:normAutofit/>
              </a:bodyPr>
              <a:lstStyle/>
              <a:p>
                <a:r>
                  <a:rPr lang="en-US" altLang="zh-TW" dirty="0" smtClean="0"/>
                  <a:t>Fix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𝑎𝑛𝑑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TW" altLang="en-US" dirty="0" smtClean="0"/>
                  <a:t> </a:t>
                </a:r>
                <a:r>
                  <a:rPr lang="en-US" altLang="zh-TW" dirty="0" smtClean="0"/>
                  <a:t>, define</a:t>
                </a: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zh-TW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𝑒𝑥𝑝</m:t>
                    </m:r>
                    <m:d>
                      <m:dPr>
                        <m:begChr m:val="{"/>
                        <m:endChr m:val="}"/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d>
                          <m:dPr>
                            <m:ctrlP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US" altLang="zh-TW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altLang="zh-TW" b="0" i="1" smtClean="0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altLang="zh-TW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US" altLang="zh-TW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bSup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US" altLang="zh-TW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altLang="zh-TW" b="0" i="1" smtClean="0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altLang="zh-TW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  <m:sup>
                                <m:r>
                                  <a:rPr lang="en-US" altLang="zh-TW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bSup>
                          </m:e>
                        </m:d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endParaRPr lang="en-US" altLang="zh-TW" dirty="0" smtClean="0"/>
              </a:p>
              <a:p>
                <a:endParaRPr lang="en-US" altLang="zh-TW" dirty="0" smtClean="0"/>
              </a:p>
              <a:p>
                <a:r>
                  <a:rPr lang="en-US" altLang="zh-TW" dirty="0" smtClean="0"/>
                  <a:t>Then</a:t>
                </a:r>
                <a:r>
                  <a:rPr lang="en-US" altLang="zh-TW" sz="20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US" altLang="zh-TW" sz="24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US" altLang="zh-TW" sz="24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𝑥𝑥</m:t>
                        </m:r>
                      </m:sub>
                    </m:sSub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endParaRPr lang="en-US" altLang="zh-TW" sz="2400" b="0" i="1" dirty="0" smtClean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𝑎𝑛𝑑</m:t>
                      </m:r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altLang="zh-TW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𝑦𝑦</m:t>
                          </m:r>
                        </m:sub>
                      </m:sSub>
                      <m:d>
                        <m:dPr>
                          <m:ctrlP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altLang="zh-TW" sz="240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sz="2400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  <m:r>
                        <a:rPr lang="en-US" altLang="zh-TW" sz="2400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altLang="zh-TW" sz="2400" b="0" dirty="0" smtClean="0"/>
              </a:p>
              <a:p>
                <a:endParaRPr lang="en-US" altLang="zh-TW" dirty="0" smtClean="0"/>
              </a:p>
              <a:p>
                <a:r>
                  <a:rPr lang="en-US" altLang="zh-TW" dirty="0" smtClean="0"/>
                  <a:t>For this function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zh-TW" dirty="0" smtClean="0"/>
                  <a:t>, the 2</a:t>
                </a:r>
                <a:r>
                  <a:rPr lang="en-US" altLang="zh-TW" baseline="30000" dirty="0" smtClean="0"/>
                  <a:t>nd</a:t>
                </a:r>
                <a:r>
                  <a:rPr lang="en-US" altLang="zh-TW" dirty="0" smtClean="0"/>
                  <a:t> term on RHS of (4.6.14) is zero</a:t>
                </a:r>
                <a:r>
                  <a:rPr lang="en-US" altLang="zh-TW" sz="2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.</a:t>
                </a:r>
              </a:p>
              <a:p>
                <a:pPr marL="0" indent="0">
                  <a:buNone/>
                </a:pPr>
                <a:r>
                  <a:rPr lang="en-US" altLang="zh-TW" sz="2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(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zh-TW" altLang="zh-TW" sz="2000" i="1" smtClean="0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zh-TW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zh-TW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b>
                          <m:sSubPr>
                            <m:ctrlPr>
                              <a:rPr lang="zh-TW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𝑥𝑥</m:t>
                            </m:r>
                          </m:sub>
                        </m:sSub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zh-TW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b>
                          <m:sSubPr>
                            <m:ctrlPr>
                              <a:rPr lang="zh-TW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𝑦𝑦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altLang="zh-TW" sz="2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=</a:t>
                </a:r>
                <a:r>
                  <a:rPr lang="en-US" altLang="zh-TW" sz="2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TW" sz="2000" i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d>
                    <m:r>
                      <a:rPr lang="en-US" altLang="zh-TW" sz="2000" i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altLang="zh-TW" sz="2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TW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bSup>
                      <m:sSubSupPr>
                        <m:ctrlP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TW" sz="2000" i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altLang="zh-TW" sz="2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TW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bSup>
                      <m:sSubSupPr>
                        <m:ctrlP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TW" sz="2000" i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altLang="zh-TW" sz="2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=0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groupChr>
                      <m:groupChrPr>
                        <m:chr m:val="⇒"/>
                        <m:pos m:val="top"/>
                        <m:ctrlPr>
                          <a:rPr lang="zh-TW" altLang="en-US" sz="2000" i="1" smtClean="0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/>
                    </m:groupChr>
                    <m:sSub>
                      <m:sSubPr>
                        <m:ctrlPr>
                          <a:rPr lang="zh-TW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altLang="zh-TW" sz="2000" dirty="0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olonna MT" panose="04020805060202030203" pitchFamily="82" charset="0"/>
                            <a:ea typeface="微軟正黑體 Light" panose="020B0304030504040204" pitchFamily="34" charset="-120"/>
                            <a:cs typeface="新細明體" panose="02020500000000000000" pitchFamily="18" charset="-120"/>
                          </a:rPr>
                          <m:t>E</m:t>
                        </m:r>
                        <m:r>
                          <m:rPr>
                            <m:nor/>
                          </m:rPr>
                          <a:rPr lang="en-US" altLang="zh-TW" sz="2000" dirty="0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</a:rPr>
                          <m:t> </m:t>
                        </m:r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zh-TW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sz="2000" i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zh-TW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zh-TW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sz="2000" i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ambria Math" panose="02040503050406030204" pitchFamily="18" charset="0"/>
                      </a:rPr>
                      <m:t>)=</m:t>
                    </m:r>
                    <m:sSub>
                      <m:sSubPr>
                        <m:ctrlPr>
                          <a:rPr lang="zh-TW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(0,</m:t>
                        </m:r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TW" sz="2000" i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ambria Math" panose="02040503050406030204" pitchFamily="18" charset="0"/>
                      </a:rPr>
                      <m:t>(0),</m:t>
                    </m:r>
                    <m:sSub>
                      <m:sSubPr>
                        <m:ctrlPr>
                          <a:rPr lang="zh-TW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TW" sz="2000" i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ambria Math" panose="02040503050406030204" pitchFamily="18" charset="0"/>
                      </a:rPr>
                      <m:t>(0))+</m:t>
                    </m:r>
                    <m:r>
                      <m:rPr>
                        <m:nor/>
                      </m:rPr>
                      <a:rPr lang="en-US" altLang="zh-TW" sz="20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olonna MT" panose="04020805060202030203" pitchFamily="82" charset="0"/>
                        <a:ea typeface="微軟正黑體 Light" panose="020B0304030504040204" pitchFamily="34" charset="-120"/>
                        <a:cs typeface="新細明體" panose="02020500000000000000" pitchFamily="18" charset="-120"/>
                      </a:rPr>
                      <m:t>E</m:t>
                    </m:r>
                    <m:nary>
                      <m:naryPr>
                        <m:ctrlPr>
                          <a:rPr lang="zh-TW" altLang="zh-TW" sz="2000" i="1" smtClean="0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  <m:e>
                        <m:d>
                          <m:dPr>
                            <m:begChr m:val="["/>
                            <m:endChr m:val="]"/>
                            <m:ctrlPr>
                              <a:rPr lang="zh-TW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zh-TW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US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zh-TW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𝑠</m:t>
                                </m:r>
                                <m:r>
                                  <a:rPr lang="en-US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sSub>
                                  <m:sSubPr>
                                    <m:ctrlPr>
                                      <a:rPr lang="zh-TW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b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zh-TW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e>
                                </m:d>
                                <m:r>
                                  <a:rPr lang="en-US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sSub>
                                  <m:sSubPr>
                                    <m:ctrlPr>
                                      <a:rPr lang="zh-TW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b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zh-TW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e>
                                </m:d>
                              </m:e>
                            </m:d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zh-TW" sz="2000" b="0" i="1" smtClean="0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       </m:t>
                            </m:r>
                            <m:f>
                              <m:fPr>
                                <m:ctrlPr>
                                  <a:rPr lang="zh-TW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  <m:sSub>
                              <m:sSubPr>
                                <m:ctrlPr>
                                  <a:rPr lang="zh-TW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US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𝑥𝑥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zh-TW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𝑠</m:t>
                                </m:r>
                                <m:r>
                                  <a:rPr lang="en-US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sSub>
                                  <m:sSubPr>
                                    <m:ctrlPr>
                                      <a:rPr lang="zh-TW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b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zh-TW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e>
                                </m:d>
                                <m:r>
                                  <a:rPr lang="en-US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sSub>
                                  <m:sSubPr>
                                    <m:ctrlPr>
                                      <a:rPr lang="zh-TW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b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zh-TW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e>
                                </m:d>
                              </m:e>
                            </m:d>
                            <m:r>
                              <a:rPr lang="en-US" altLang="zh-TW" sz="2000" i="1">
                                <a:solidFill>
                                  <a:schemeClr val="tx1">
                                    <a:lumMod val="50000"/>
                                    <a:lumOff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zh-TW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  <m:sSub>
                              <m:sSubPr>
                                <m:ctrlPr>
                                  <a:rPr lang="zh-TW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US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𝑦𝑦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zh-TW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zh-TW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b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zh-TW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e>
                                </m:d>
                                <m:r>
                                  <a:rPr lang="en-US" altLang="zh-TW" sz="2000" i="1">
                                    <a:solidFill>
                                      <a:schemeClr val="tx1">
                                        <a:lumMod val="50000"/>
                                        <a:lumOff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sSub>
                                  <m:sSubPr>
                                    <m:ctrlPr>
                                      <a:rPr lang="zh-TW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b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zh-TW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TW" sz="2000" i="1">
                                        <a:solidFill>
                                          <a:schemeClr val="tx1">
                                            <a:lumMod val="50000"/>
                                            <a:lumOff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e>
                                </m:d>
                              </m:e>
                            </m:d>
                          </m:e>
                        </m:d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𝑑𝑠</m:t>
                        </m:r>
                      </m:e>
                    </m:nary>
                    <m:r>
                      <a:rPr lang="en-US" altLang="zh-TW" sz="2000" b="0" i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zh-TW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(0,</m:t>
                        </m:r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TW" sz="2000" i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ambria Math" panose="02040503050406030204" pitchFamily="18" charset="0"/>
                      </a:rPr>
                      <m:t>(0),</m:t>
                    </m:r>
                    <m:sSub>
                      <m:sSubPr>
                        <m:ctrlPr>
                          <a:rPr lang="zh-TW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zh-TW" sz="2000" i="1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TW" sz="2000" i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ambria Math" panose="02040503050406030204" pitchFamily="18" charset="0"/>
                      </a:rPr>
                      <m:t>(0))</m:t>
                    </m:r>
                  </m:oMath>
                </a14:m>
                <a:r>
                  <a:rPr lang="en-US" altLang="zh-TW" sz="2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  )</a:t>
                </a:r>
                <a:endParaRPr lang="zh-TW" altLang="zh-TW" sz="20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  <a:p>
                <a:pPr marL="0" indent="0">
                  <a:buNone/>
                </a:pPr>
                <a:endParaRPr lang="zh-TW" altLang="en-US" dirty="0"/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655320"/>
                <a:ext cx="10515600" cy="5745480"/>
              </a:xfrm>
              <a:blipFill>
                <a:blip r:embed="rId2"/>
                <a:stretch>
                  <a:fillRect l="-1043" t="-318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字方塊 4"/>
          <p:cNvSpPr txBox="1"/>
          <p:nvPr/>
        </p:nvSpPr>
        <p:spPr>
          <a:xfrm>
            <a:off x="5638800" y="2910840"/>
            <a:ext cx="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1906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716280"/>
                <a:ext cx="10515600" cy="5460683"/>
              </a:xfrm>
            </p:spPr>
            <p:txBody>
              <a:bodyPr/>
              <a:lstStyle/>
              <a:p>
                <a:r>
                  <a:rPr lang="en-US" altLang="zh-TW" dirty="0" smtClean="0"/>
                  <a:t>we conclude that </a:t>
                </a:r>
                <a:endParaRPr lang="en-US" altLang="zh-TW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zh-TW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 altLang="zh-TW" dirty="0">
                              <a:latin typeface="Colonna MT" panose="04020805060202030203" pitchFamily="82" charset="0"/>
                              <a:ea typeface="微軟正黑體 Light" panose="020B0304030504040204" pitchFamily="34" charset="-120"/>
                              <a:cs typeface="新細明體" panose="02020500000000000000" pitchFamily="18" charset="-120"/>
                            </a:rPr>
                            <m:t>E</m:t>
                          </m:r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𝑓</m:t>
                          </m:r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zh-TW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zh-TW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zh-TW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)=</m:t>
                      </m:r>
                      <m:r>
                        <m:rPr>
                          <m:nor/>
                        </m:rPr>
                        <a:rPr lang="en-US" altLang="zh-TW">
                          <a:solidFill>
                            <a:srgbClr val="000000"/>
                          </a:solidFill>
                          <a:latin typeface="Colonna MT" panose="04020805060202030203" pitchFamily="82" charset="0"/>
                          <a:ea typeface="微軟正黑體 Light" panose="020B0304030504040204" pitchFamily="34" charset="-120"/>
                          <a:cs typeface="新細明體" panose="02020500000000000000" pitchFamily="18" charset="-120"/>
                        </a:rPr>
                        <m:t>E</m:t>
                      </m:r>
                      <m:r>
                        <m:rPr>
                          <m:nor/>
                        </m:rPr>
                        <a:rPr lang="en-US" altLang="zh-TW" b="0" i="0" smtClean="0">
                          <a:solidFill>
                            <a:srgbClr val="000000"/>
                          </a:solidFill>
                          <a:latin typeface="Colonna MT" panose="04020805060202030203" pitchFamily="82" charset="0"/>
                          <a:ea typeface="微軟正黑體 Light" panose="020B0304030504040204" pitchFamily="34" charset="-120"/>
                          <a:cs typeface="新細明體" panose="02020500000000000000" pitchFamily="18" charset="-120"/>
                        </a:rPr>
                        <m:t> </m:t>
                      </m:r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𝑒𝑥𝑝</m:t>
                      </m:r>
                      <m:d>
                        <m:dPr>
                          <m:begChr m:val="{"/>
                          <m:endChr m:val="}"/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zh-TW" altLang="zh-TW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d>
                            <m:dPr>
                              <m:ctrlPr>
                                <a:rPr lang="zh-TW" altLang="zh-TW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zh-TW" altLang="zh-TW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d>
                            <m:dPr>
                              <m:ctrlPr>
                                <a:rPr lang="zh-TW" altLang="zh-TW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d>
                            <m:d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Sup>
                                <m:sSubSupPr>
                                  <m:ctrlP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  <m:sup>
                                  <m:r>
                                    <a:rPr lang="en-US" altLang="zh-TW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</m:e>
                          </m:d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US" altLang="zh-TW" dirty="0"/>
              </a:p>
              <a:p>
                <a:pPr marL="0" indent="0">
                  <a:buNone/>
                </a:pPr>
                <a:r>
                  <a:rPr lang="en-US" altLang="zh-TW" dirty="0"/>
                  <a:t>Which gives us the moment-generating function </a:t>
                </a:r>
                <a:r>
                  <a:rPr lang="en-US" altLang="zh-TW" dirty="0" err="1" smtClean="0"/>
                  <a:t>formula</a:t>
                </a:r>
                <a:endParaRPr lang="en-US" altLang="zh-TW" dirty="0" smtClean="0"/>
              </a:p>
              <a:p>
                <a:pPr marL="0" indent="0" algn="ctr">
                  <a:buNone/>
                </a:pPr>
                <a:endParaRPr lang="en-US" altLang="zh-TW" dirty="0" smtClean="0">
                  <a:solidFill>
                    <a:srgbClr val="000000"/>
                  </a:solidFill>
                  <a:latin typeface="Colonna MT" panose="04020805060202030203" pitchFamily="82" charset="0"/>
                  <a:ea typeface="微軟正黑體 Light" panose="020B0304030504040204" pitchFamily="34" charset="-120"/>
                  <a:cs typeface="新細明體" panose="02020500000000000000" pitchFamily="18" charset="-120"/>
                </a:endParaRPr>
              </a:p>
              <a:p>
                <a:pPr marL="0" indent="0" algn="ctr">
                  <a:buNone/>
                </a:pPr>
                <a:r>
                  <a:rPr lang="en-US" altLang="zh-TW" dirty="0" err="1" smtClean="0">
                    <a:solidFill>
                      <a:srgbClr val="000000"/>
                    </a:solidFill>
                    <a:latin typeface="Colonna MT" panose="04020805060202030203" pitchFamily="82" charset="0"/>
                    <a:ea typeface="微軟正黑體 Light" panose="020B0304030504040204" pitchFamily="34" charset="-120"/>
                    <a:cs typeface="新細明體" panose="02020500000000000000" pitchFamily="18" charset="-120"/>
                  </a:rPr>
                  <a:t>E</a:t>
                </a:r>
                <a14:m>
                  <m:oMath xmlns:m="http://schemas.openxmlformats.org/officeDocument/2006/math">
                    <m:r>
                      <a:rPr lang="en-US" altLang="zh-TW" b="0" i="0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sSub>
                          <m:sSubPr>
                            <m:ctrlP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)+</m:t>
                        </m:r>
                        <m:sSub>
                          <m:sSubPr>
                            <m:ctrlP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p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f>
                          <m:fPr>
                            <m:ctrlP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bSup>
                          <m:sSubSupPr>
                            <m:ctrlP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p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zh-TW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f>
                          <m:fPr>
                            <m:ctrlPr>
                              <a:rPr lang="en-US" altLang="zh-TW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bSup>
                          <m:sSubSupPr>
                            <m:ctrlPr>
                              <a:rPr lang="en-US" altLang="zh-TW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altLang="zh-TW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p>
                    </m:sSup>
                  </m:oMath>
                </a14:m>
                <a:endParaRPr lang="en-US" altLang="zh-TW" dirty="0" smtClean="0"/>
              </a:p>
              <a:p>
                <a:endParaRPr lang="en-GB" altLang="zh-TW" dirty="0" smtClean="0">
                  <a:latin typeface="Times New Roman" panose="02020603050405020304" pitchFamily="18" charset="0"/>
                </a:endParaRPr>
              </a:p>
              <a:p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Because the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joint moment-generating function factors into the product of moment-generating functions, M</a:t>
                </a:r>
                <a:r>
                  <a:rPr lang="en-GB" altLang="zh-TW" baseline="-25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and M</a:t>
                </a:r>
                <a:r>
                  <a:rPr lang="en-GB" altLang="zh-TW" baseline="-25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must be independence.</a:t>
                </a:r>
                <a:endParaRPr lang="en-US" altLang="zh-TW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n-US" altLang="zh-TW" dirty="0"/>
              </a:p>
              <a:p>
                <a:endParaRPr lang="zh-TW" altLang="en-US" dirty="0"/>
              </a:p>
              <a:p>
                <a:endParaRPr lang="zh-TW" altLang="en-US" dirty="0"/>
              </a:p>
            </p:txBody>
          </p:sp>
        </mc:Choice>
        <mc:Fallback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716280"/>
                <a:ext cx="10515600" cy="5460683"/>
              </a:xfrm>
              <a:blipFill>
                <a:blip r:embed="rId2"/>
                <a:stretch>
                  <a:fillRect l="-1217" t="-2011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5140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67807"/>
          </a:xfrm>
        </p:spPr>
        <p:txBody>
          <a:bodyPr>
            <a:normAutofit/>
          </a:bodyPr>
          <a:lstStyle/>
          <a:p>
            <a:r>
              <a:rPr lang="en-US" altLang="zh-TW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Example 4.6.6(correlated stock prices)</a:t>
            </a:r>
            <a:endParaRPr lang="zh-TW" altLang="en-US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032933"/>
                <a:ext cx="10515600" cy="5144030"/>
              </a:xfrm>
            </p:spPr>
            <p:txBody>
              <a:bodyPr>
                <a:normAutofit/>
              </a:bodyPr>
              <a:lstStyle/>
              <a:p>
                <a:r>
                  <a:rPr lang="en-US" altLang="zh-TW" dirty="0" smtClean="0"/>
                  <a:t>Suppose </a:t>
                </a:r>
              </a:p>
              <a:p>
                <a:pPr marL="0" indent="0">
                  <a:buNone/>
                </a:pPr>
                <a:r>
                  <a:rPr lang="en-US" altLang="zh-TW" dirty="0"/>
                  <a:t> </a:t>
                </a:r>
                <a:endParaRPr lang="en-US" altLang="zh-TW" dirty="0" smtClean="0"/>
              </a:p>
              <a:p>
                <a:pPr marL="0" indent="0">
                  <a:buNone/>
                </a:pPr>
                <a:endParaRPr lang="en-GB" altLang="zh-TW" dirty="0" smtClean="0">
                  <a:latin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GB" altLang="zh-TW" dirty="0">
                  <a:latin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Where </a:t>
                </a:r>
                <a:r>
                  <a:rPr lang="en-GB" altLang="zh-TW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W</a:t>
                </a:r>
                <a:r>
                  <a:rPr lang="en-GB" altLang="zh-TW" baseline="-25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(</a:t>
                </a:r>
                <a:r>
                  <a:rPr lang="en-GB" altLang="zh-TW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t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) and </a:t>
                </a:r>
                <a:r>
                  <a:rPr lang="en-GB" altLang="zh-TW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W</a:t>
                </a:r>
                <a:r>
                  <a:rPr lang="en-GB" altLang="zh-TW" baseline="-25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(</a:t>
                </a:r>
                <a:r>
                  <a:rPr lang="en-GB" altLang="zh-TW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t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) are independent Brownian </a:t>
                </a: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motion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altLang="zh-TW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zh-TW" altLang="en-GB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GB" altLang="zh-TW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US" altLang="zh-TW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altLang="zh-TW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zh-TW" altLang="en-GB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GB" altLang="zh-TW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−1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r>
                      <a:rPr lang="zh-TW" alt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zh-TW" alt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≤1</m:t>
                    </m:r>
                  </m:oMath>
                </a14:m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are 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constant</a:t>
                </a: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.</a:t>
                </a:r>
              </a:p>
              <a:p>
                <a:pPr>
                  <a:buFontTx/>
                  <a:buNone/>
                </a:pP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To analysis the stock price S</a:t>
                </a:r>
                <a:r>
                  <a:rPr lang="en-GB" altLang="zh-TW" baseline="-25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 process, we  </a:t>
                </a: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define </a:t>
                </a:r>
                <a:endParaRPr lang="en-US" altLang="zh-TW" i="1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>
                  <a:buFontTx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zh-TW" altLang="en-US" b="0" i="1" smtClean="0">
                        <a:latin typeface="Cambria Math" panose="02040503050406030204" pitchFamily="18" charset="0"/>
                      </a:rPr>
                      <m:t>𝜌</m:t>
                    </m:r>
                    <m:sSub>
                      <m:sSub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+</m:t>
                    </m:r>
                    <m:rad>
                      <m:radPr>
                        <m:degHide m:val="on"/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1−</m:t>
                        </m:r>
                        <m:sSup>
                          <m:sSupPr>
                            <m:ctrlP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zh-TW" altLang="en-US" b="0" i="1" smtClean="0">
                                <a:latin typeface="Cambria Math" panose="02040503050406030204" pitchFamily="18" charset="0"/>
                              </a:rPr>
                              <m:t>𝜌</m:t>
                            </m:r>
                          </m:e>
                          <m:sup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sSub>
                      <m:sSub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US" altLang="zh-TW" b="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>
                  <a:buFontTx/>
                  <a:buNone/>
                </a:pPr>
                <a:r>
                  <a:rPr lang="en-US" altLang="zh-TW" b="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Then</a:t>
                </a:r>
                <a:r>
                  <a:rPr lang="en-GB" altLang="zh-TW" i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W</a:t>
                </a:r>
                <a:r>
                  <a:rPr lang="en-GB" altLang="zh-TW" baseline="-25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(</a:t>
                </a:r>
                <a:r>
                  <a:rPr lang="en-GB" altLang="zh-TW" i="1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) is a continuous martingale with </a:t>
                </a:r>
                <a:r>
                  <a:rPr lang="en-GB" altLang="zh-TW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W</a:t>
                </a:r>
                <a:r>
                  <a:rPr lang="en-GB" altLang="zh-TW" baseline="-25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(</a:t>
                </a:r>
                <a:r>
                  <a:rPr lang="en-GB" altLang="zh-TW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0</a:t>
                </a:r>
                <a:r>
                  <a:rPr lang="en-GB" altLang="zh-TW" dirty="0">
                    <a:latin typeface="Calibri" panose="020F0502020204030204" pitchFamily="34" charset="0"/>
                    <a:cs typeface="Calibri" panose="020F0502020204030204" pitchFamily="34" charset="0"/>
                  </a:rPr>
                  <a:t>) = 0.</a:t>
                </a:r>
                <a:endParaRPr lang="en-US" altLang="zh-TW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zh-TW" altLang="en-US" dirty="0"/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032933"/>
                <a:ext cx="10515600" cy="5144030"/>
              </a:xfrm>
              <a:blipFill>
                <a:blip r:embed="rId2"/>
                <a:stretch>
                  <a:fillRect l="-1217" t="-2014" r="-290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7772" y="1032933"/>
            <a:ext cx="7281337" cy="172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907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812800"/>
                <a:ext cx="10515600" cy="536416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altLang="zh-TW" sz="2400" dirty="0" smtClean="0"/>
                  <a:t>And </a:t>
                </a:r>
              </a:p>
              <a:p>
                <a:pPr marL="0" lvl="1" indent="0">
                  <a:spcBef>
                    <a:spcPts val="100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i="1" smtClean="0"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zh-TW" altLang="en-US" i="1">
                              <a:latin typeface="Cambria Math" panose="02040503050406030204" pitchFamily="18" charset="0"/>
                            </a:rPr>
                            <m:t>𝜌</m:t>
                          </m:r>
                        </m:e>
                        <m:sup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𝑑𝑊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zh-TW" altLang="en-US" i="1">
                          <a:latin typeface="Cambria Math" panose="02040503050406030204" pitchFamily="18" charset="0"/>
                        </a:rPr>
                        <m:t>𝜌</m:t>
                      </m:r>
                      <m:rad>
                        <m:radPr>
                          <m:degHide m:val="on"/>
                          <m:ctrlPr>
                            <a:rPr lang="zh-TW" altLang="en-US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1−</m:t>
                          </m:r>
                          <m:sSup>
                            <m:sSup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zh-TW" altLang="en-US" i="1">
                                  <a:latin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p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1−</m:t>
                          </m:r>
                          <m:sSup>
                            <m:sSup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p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zh-TW" altLang="en-US" i="1">
                              <a:latin typeface="Cambria Math" panose="02040503050406030204" pitchFamily="18" charset="0"/>
                            </a:rPr>
                            <m:t>𝜌</m:t>
                          </m:r>
                        </m:e>
                        <m:sup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𝑑𝑡</m:t>
                      </m:r>
                      <m:r>
                        <a:rPr lang="en-US" altLang="zh-TW" i="1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1−</m:t>
                          </m:r>
                          <m:sSup>
                            <m:sSup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zh-TW" altLang="en-US" i="1">
                                  <a:latin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p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𝑑𝑡</m:t>
                      </m:r>
                      <m:r>
                        <a:rPr lang="en-US" altLang="zh-TW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𝑑𝑡</m:t>
                      </m:r>
                    </m:oMath>
                  </m:oMathPara>
                </a14:m>
                <a:endParaRPr lang="en-US" altLang="zh-TW" i="1" dirty="0" smtClean="0">
                  <a:latin typeface="Cambria Math" panose="02040503050406030204" pitchFamily="18" charset="0"/>
                </a:endParaRPr>
              </a:p>
              <a:p>
                <a:pPr marL="0" lvl="1" indent="0">
                  <a:spcBef>
                    <a:spcPts val="100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2000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altLang="zh-TW" sz="2000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𝑠𝑖𝑛𝑐𝑒</m:t>
                      </m:r>
                      <m:r>
                        <a:rPr lang="en-US" altLang="zh-TW" sz="2000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altLang="zh-TW" sz="2000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d>
                        <m:dPr>
                          <m:ctrlP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sz="2000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zh-TW" altLang="en-US" sz="2000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n-US" altLang="zh-TW" sz="2000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sz="2000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1−</m:t>
                          </m:r>
                          <m:sSup>
                            <m:sSupPr>
                              <m:ctrlPr>
                                <a:rPr lang="en-US" altLang="zh-TW" sz="2000" b="0" i="1" smtClean="0">
                                  <a:solidFill>
                                    <a:schemeClr val="tx1">
                                      <a:lumMod val="50000"/>
                                      <a:lumOff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zh-TW" altLang="en-US" sz="2000" b="0" i="1" smtClean="0">
                                  <a:solidFill>
                                    <a:schemeClr val="tx1">
                                      <a:lumMod val="50000"/>
                                      <a:lumOff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p>
                              <m:r>
                                <a:rPr lang="en-US" altLang="zh-TW" sz="2000" b="0" i="1" smtClean="0">
                                  <a:solidFill>
                                    <a:schemeClr val="tx1">
                                      <a:lumMod val="50000"/>
                                      <a:lumOff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altLang="zh-TW" sz="2000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sz="2000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en-US" altLang="zh-TW" sz="2000" i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sz="2000" i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000" i="1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sz="2000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=0, </m:t>
                      </m:r>
                      <m:sSub>
                        <m:sSubPr>
                          <m:ctrlP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𝑑𝑊</m:t>
                          </m:r>
                        </m:e>
                        <m:sub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sz="2000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sz="2000" b="0" i="1" smtClean="0">
                              <a:solidFill>
                                <a:schemeClr val="tx1">
                                  <a:lumMod val="50000"/>
                                  <a:lumOff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sz="2000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TW" sz="2000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𝑑𝑡</m:t>
                      </m:r>
                      <m:r>
                        <a:rPr lang="en-US" altLang="zh-TW" sz="2000" b="0" i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altLang="zh-TW" i="1" dirty="0" smtClean="0">
                  <a:latin typeface="Cambria Math" panose="02040503050406030204" pitchFamily="18" charset="0"/>
                </a:endParaRPr>
              </a:p>
              <a:p>
                <a:pPr marL="0" lvl="1" indent="0">
                  <a:spcBef>
                    <a:spcPts val="1000"/>
                  </a:spcBef>
                  <a:buNone/>
                </a:pPr>
                <a:endParaRPr lang="en-US" altLang="zh-TW" i="1" dirty="0" smtClean="0">
                  <a:latin typeface="Cambria Math" panose="02040503050406030204" pitchFamily="18" charset="0"/>
                </a:endParaRPr>
              </a:p>
              <a:p>
                <a:pPr marL="0" lvl="1" indent="0">
                  <a:spcBef>
                    <a:spcPts val="1000"/>
                  </a:spcBef>
                  <a:buNone/>
                </a:pPr>
                <a14:m>
                  <m:oMath xmlns:m="http://schemas.openxmlformats.org/officeDocument/2006/math">
                    <m:groupChr>
                      <m:groupChrPr>
                        <m:chr m:val="⇒"/>
                        <m:pos m:val="top"/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groupChrPr>
                      <m:e/>
                    </m:groupChr>
                    <m:d>
                      <m:dPr>
                        <m:begChr m:val="["/>
                        <m:endChr m:val="]"/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e>
                    </m:d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altLang="zh-TW" dirty="0" smtClean="0"/>
                  <a:t> , 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according to </a:t>
                </a:r>
                <a:r>
                  <a:rPr lang="en-US" altLang="zh-TW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Thm</a:t>
                </a:r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4.6.4,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zh-TW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is a Brownian motion.</a:t>
                </a:r>
                <a:endParaRPr lang="en-US" altLang="zh-TW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n-US" altLang="zh-TW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We can write</a:t>
                </a:r>
              </a:p>
              <a:p>
                <a:pPr marL="0" indent="0">
                  <a:buNone/>
                </a:pPr>
                <a:r>
                  <a:rPr lang="en-US" altLang="zh-TW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altLang="zh-TW" sz="2400" b="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𝑆</m:t>
                            </m:r>
                          </m:e>
                          <m:sub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(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𝑡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altLang="zh-TW" sz="2400" i="1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altLang="zh-TW" sz="2400" i="1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𝑆</m:t>
                            </m:r>
                          </m:e>
                          <m:sub>
                            <m:r>
                              <a:rPr lang="en-US" altLang="zh-TW" sz="2400" i="1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zh-TW" sz="24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(</m:t>
                        </m:r>
                        <m:r>
                          <a:rPr lang="en-US" altLang="zh-TW" sz="24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𝑡</m:t>
                        </m:r>
                        <m:r>
                          <a:rPr lang="en-US" altLang="zh-TW" sz="24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)</m:t>
                        </m:r>
                      </m:den>
                    </m:f>
                    <m:r>
                      <a:rPr lang="en-US" altLang="zh-TW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  <m:sSub>
                      <m:sSub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zh-TW" altLang="en-US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𝛼</m:t>
                        </m:r>
                      </m:e>
                      <m: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b>
                    </m:sSub>
                    <m:r>
                      <a:rPr lang="en-US" altLang="zh-TW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𝑑𝑡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sSub>
                      <m:sSub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zh-TW" altLang="en-US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𝜎</m:t>
                        </m:r>
                      </m:e>
                      <m: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dPr>
                      <m:e>
                        <m:r>
                          <a:rPr lang="zh-TW" altLang="en-US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𝜌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altLang="zh-TW" sz="2400" b="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  <m:d>
                          <m:dPr>
                            <m:ctrlPr>
                              <a:rPr lang="en-US" altLang="zh-TW" sz="2400" b="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dPr>
                          <m:e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𝑡</m:t>
                            </m:r>
                          </m:e>
                        </m:d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rad>
                          <m:radPr>
                            <m:degHide m:val="on"/>
                            <m:ctrlPr>
                              <a:rPr lang="en-US" altLang="zh-TW" sz="2400" b="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1−</m:t>
                            </m:r>
                            <m:sSup>
                              <m:sSupPr>
                                <m:ctrlPr>
                                  <a:rPr lang="en-US" altLang="zh-TW" sz="2400" b="0" i="1" smtClean="0">
                                    <a:latin typeface="Cambria Math" panose="02040503050406030204" pitchFamily="18" charset="0"/>
                                    <a:cs typeface="Calibri" panose="020F0502020204030204" pitchFamily="34" charset="0"/>
                                  </a:rPr>
                                </m:ctrlPr>
                              </m:sSupPr>
                              <m:e>
                                <m:r>
                                  <a:rPr lang="zh-TW" altLang="en-US" sz="2400" b="0" i="1" smtClean="0">
                                    <a:latin typeface="Cambria Math" panose="02040503050406030204" pitchFamily="18" charset="0"/>
                                    <a:cs typeface="Calibri" panose="020F0502020204030204" pitchFamily="34" charset="0"/>
                                  </a:rPr>
                                  <m:t>𝜌</m:t>
                                </m:r>
                              </m:e>
                              <m:sup>
                                <m:r>
                                  <a:rPr lang="en-US" altLang="zh-TW" sz="2400" b="0" i="1" smtClean="0">
                                    <a:latin typeface="Cambria Math" panose="02040503050406030204" pitchFamily="18" charset="0"/>
                                    <a:cs typeface="Calibri" panose="020F0502020204030204" pitchFamily="34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rad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𝑑</m:t>
                        </m:r>
                        <m:sSub>
                          <m:sSubPr>
                            <m:ctrlPr>
                              <a:rPr lang="en-US" altLang="zh-TW" sz="2400" b="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(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𝑡</m:t>
                        </m:r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)</m:t>
                        </m:r>
                      </m:e>
                    </m:d>
                    <m:r>
                      <a:rPr lang="en-US" altLang="zh-TW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  <m:sSub>
                      <m:sSubPr>
                        <m:ctrlPr>
                          <a:rPr lang="en-US" altLang="zh-TW" sz="24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zh-TW" altLang="en-US" sz="24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𝛼</m:t>
                        </m:r>
                      </m:e>
                      <m:sub>
                        <m:r>
                          <a:rPr lang="en-US" altLang="zh-TW" sz="24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b>
                    </m:sSub>
                    <m:r>
                      <a:rPr lang="en-US" altLang="zh-TW" sz="24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𝑑𝑡</m:t>
                    </m:r>
                    <m:r>
                      <a:rPr lang="en-US" altLang="zh-TW" sz="24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sSub>
                      <m:sSubPr>
                        <m:ctrlPr>
                          <a:rPr lang="en-US" altLang="zh-TW" sz="24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zh-TW" altLang="en-US" sz="24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𝜎</m:t>
                        </m:r>
                      </m:e>
                      <m:sub>
                        <m:r>
                          <a:rPr lang="en-US" altLang="zh-TW" sz="24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b>
                    </m:sSub>
                    <m:r>
                      <a:rPr lang="en-US" altLang="zh-TW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𝑑</m:t>
                    </m:r>
                    <m:sSub>
                      <m:sSubPr>
                        <m:ctrlP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𝑊</m:t>
                        </m:r>
                      </m:e>
                      <m:sub>
                        <m:r>
                          <a:rPr lang="en-US" altLang="zh-TW" sz="24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3</m:t>
                        </m:r>
                      </m:sub>
                    </m:sSub>
                    <m:r>
                      <a:rPr lang="en-US" altLang="zh-TW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(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𝑡</m:t>
                    </m:r>
                    <m:r>
                      <a:rPr lang="en-US" altLang="zh-TW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)</m:t>
                    </m:r>
                  </m:oMath>
                </a14:m>
                <a:endParaRPr lang="en-US" altLang="zh-TW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groupChr>
                      <m:groupChrPr>
                        <m:chr m:val="⇒"/>
                        <m:vertJc m:val="bot"/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groupChrPr>
                      <m:e/>
                    </m:groupChr>
                    <m:sSub>
                      <m:sSub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zh-TW" dirty="0" smtClean="0"/>
                  <a:t> is a geometric Brownian motion with mean rate of return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zh-TW" altLang="en-US" i="1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zh-TW" dirty="0" smtClean="0"/>
                  <a:t> and volatility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zh-TW" altLang="en-US" i="1" smtClean="0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altLang="zh-TW" dirty="0" smtClean="0"/>
              </a:p>
              <a:p>
                <a:pPr marL="0" indent="0">
                  <a:buNone/>
                </a:pPr>
                <a:endParaRPr lang="en-US" altLang="zh-TW" dirty="0" smtClean="0"/>
              </a:p>
              <a:p>
                <a:pPr marL="457200" lvl="1" indent="0">
                  <a:buNone/>
                </a:pPr>
                <a:endParaRPr lang="en-US" altLang="zh-TW" dirty="0" smtClean="0"/>
              </a:p>
              <a:p>
                <a:pPr marL="457200" lvl="1" indent="0">
                  <a:buNone/>
                </a:pPr>
                <a:endParaRPr lang="en-US" altLang="zh-TW" dirty="0" smtClean="0"/>
              </a:p>
              <a:p>
                <a:pPr marL="0" indent="0">
                  <a:buNone/>
                </a:pPr>
                <a:endParaRPr lang="zh-TW" altLang="en-US" dirty="0"/>
              </a:p>
            </p:txBody>
          </p:sp>
        </mc:Choice>
        <mc:Fallback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812800"/>
                <a:ext cx="10515600" cy="5364163"/>
              </a:xfrm>
              <a:blipFill>
                <a:blip r:embed="rId2"/>
                <a:stretch>
                  <a:fillRect l="-1971" t="-1477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6718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736847"/>
                <a:ext cx="10515600" cy="5440116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altLang="zh-TW" dirty="0" smtClean="0"/>
                  <a:t>The Brownian motions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zh-TW" altLang="en-US" dirty="0" smtClean="0"/>
                  <a:t> </a:t>
                </a:r>
                <a:r>
                  <a:rPr lang="en-US" altLang="zh-TW" dirty="0" smtClean="0"/>
                  <a:t>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zh-TW" altLang="en-US" dirty="0" smtClean="0"/>
                  <a:t> </a:t>
                </a:r>
                <a:r>
                  <a:rPr lang="en-US" altLang="zh-TW" dirty="0" smtClean="0"/>
                  <a:t>are correlated. </a:t>
                </a:r>
              </a:p>
              <a:p>
                <a:pPr marL="0" indent="0">
                  <a:buNone/>
                </a:pPr>
                <a:r>
                  <a:rPr lang="en-US" altLang="zh-TW" dirty="0" smtClean="0"/>
                  <a:t>According to Corollary 4.6.3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</m:t>
                      </m:r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sSub>
                            <m:sSub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d>
                            <m:dPr>
                              <m:ctrlP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sSub>
                        <m:sSub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𝑑𝑊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𝑑𝑊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sSub>
                        <m:sSub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𝑑𝑊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d>
                        <m:d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𝑑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𝑑𝑊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zh-TW" altLang="en-US" i="1" smtClean="0"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𝑑𝑡</m:t>
                      </m:r>
                    </m:oMath>
                  </m:oMathPara>
                </a14:m>
                <a:endParaRPr lang="en-US" altLang="zh-TW" dirty="0" smtClean="0"/>
              </a:p>
              <a:p>
                <a:pPr marL="0" indent="0">
                  <a:buNone/>
                </a:pPr>
                <a:r>
                  <a:rPr lang="en-GB" altLang="zh-TW" sz="2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(Because </a:t>
                </a:r>
                <a:r>
                  <a:rPr lang="en-GB" altLang="zh-TW" sz="2400" i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W</a:t>
                </a:r>
                <a:r>
                  <a:rPr lang="en-GB" altLang="zh-TW" sz="2400" baseline="-25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1</a:t>
                </a:r>
                <a:r>
                  <a:rPr lang="en-GB" altLang="zh-TW" sz="2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(</a:t>
                </a:r>
                <a:r>
                  <a:rPr lang="en-GB" altLang="zh-TW" sz="2400" i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t</a:t>
                </a:r>
                <a:r>
                  <a:rPr lang="en-GB" altLang="zh-TW" sz="2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) and </a:t>
                </a:r>
                <a:r>
                  <a:rPr lang="en-GB" altLang="zh-TW" sz="2400" i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W</a:t>
                </a:r>
                <a:r>
                  <a:rPr lang="en-GB" altLang="zh-TW" sz="2400" baseline="-25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3</a:t>
                </a:r>
                <a:r>
                  <a:rPr lang="en-GB" altLang="zh-TW" sz="2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(</a:t>
                </a:r>
                <a:r>
                  <a:rPr lang="en-GB" altLang="zh-TW" sz="2400" i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t</a:t>
                </a:r>
                <a:r>
                  <a:rPr lang="en-GB" altLang="zh-TW" sz="2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) have standard deviation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GB" altLang="zh-TW" sz="2400" i="1" smtClean="0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TW" sz="2400" b="0" i="1" smtClean="0"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rad>
                  </m:oMath>
                </a14:m>
                <a:r>
                  <a:rPr lang="en-GB" altLang="zh-TW" sz="2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 </a:t>
                </a:r>
                <a:r>
                  <a:rPr lang="en-GB" altLang="zh-TW" sz="2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, the </a:t>
                </a:r>
                <a:r>
                  <a:rPr lang="en-GB" altLang="zh-TW" sz="2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number</a:t>
                </a:r>
                <a14:m>
                  <m:oMath xmlns:m="http://schemas.openxmlformats.org/officeDocument/2006/math">
                    <m:r>
                      <a:rPr lang="en-US" altLang="zh-TW" sz="2400" b="0" i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zh-TW" altLang="en-US" sz="24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en-GB" altLang="zh-TW" sz="2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 is </a:t>
                </a:r>
                <a:r>
                  <a:rPr lang="en-GB" altLang="zh-TW" sz="2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the correlation between </a:t>
                </a:r>
                <a:r>
                  <a:rPr lang="en-GB" altLang="zh-TW" sz="2400" i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W</a:t>
                </a:r>
                <a:r>
                  <a:rPr lang="en-GB" altLang="zh-TW" sz="2400" baseline="-25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1</a:t>
                </a:r>
                <a:r>
                  <a:rPr lang="en-GB" altLang="zh-TW" sz="2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(</a:t>
                </a:r>
                <a:r>
                  <a:rPr lang="en-GB" altLang="zh-TW" sz="2400" i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t</a:t>
                </a:r>
                <a:r>
                  <a:rPr lang="en-GB" altLang="zh-TW" sz="2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) and </a:t>
                </a:r>
                <a:r>
                  <a:rPr lang="en-GB" altLang="zh-TW" sz="2400" i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W</a:t>
                </a:r>
                <a:r>
                  <a:rPr lang="en-GB" altLang="zh-TW" sz="2400" baseline="-25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3</a:t>
                </a:r>
                <a:r>
                  <a:rPr lang="en-GB" altLang="zh-TW" sz="2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(</a:t>
                </a:r>
                <a:r>
                  <a:rPr lang="en-GB" altLang="zh-TW" sz="2400" i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t</a:t>
                </a:r>
                <a:r>
                  <a:rPr lang="en-GB" altLang="zh-TW" sz="2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</a:rPr>
                  <a:t>).)</a:t>
                </a:r>
                <a:endParaRPr lang="en-US" altLang="zh-TW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  <a:p>
                <a:pPr marL="0" indent="0">
                  <a:buNone/>
                </a:pPr>
                <a:r>
                  <a:rPr lang="en-US" altLang="zh-TW" dirty="0" smtClean="0"/>
                  <a:t>Integrating,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d>
                            <m:d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d>
                        <m:dPr>
                          <m:ctrlPr>
                            <a:rPr lang="en-US" altLang="zh-TW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sSub>
                            <m:sSub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d>
                            <m:d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</m:d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d>
                            <m:d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</m:d>
                        </m:e>
                      </m:nary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trl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  <m:e>
                          <m:sSub>
                            <m:sSub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d>
                            <m:d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</m:d>
                          <m:r>
                            <a:rPr lang="en-US" altLang="zh-TW" i="1">
                              <a:latin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TW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d>
                            <m:dPr>
                              <m:ctrlPr>
                                <a:rPr lang="en-US" altLang="zh-TW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zh-TW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</m:d>
                        </m:e>
                      </m:nary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zh-TW" altLang="en-US" i="1"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US" altLang="zh-TW" dirty="0" smtClean="0"/>
              </a:p>
              <a:p>
                <a:pPr marL="0" indent="0">
                  <a:buNone/>
                </a:pPr>
                <a:r>
                  <a:rPr lang="en-US" altLang="zh-TW" dirty="0" smtClean="0"/>
                  <a:t>The Ito integrals on RHS have expectation zeros, so the covariance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zh-TW" altLang="en-US" dirty="0" smtClean="0"/>
                  <a:t> </a:t>
                </a:r>
                <a:r>
                  <a:rPr lang="en-US" altLang="zh-TW" dirty="0" smtClean="0"/>
                  <a:t>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TW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d>
                      <m:dPr>
                        <m:ctrlPr>
                          <a:rPr lang="en-US" altLang="zh-TW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zh-TW" altLang="en-US" dirty="0" smtClean="0"/>
                  <a:t> </a:t>
                </a:r>
                <a:r>
                  <a:rPr lang="en-US" altLang="zh-TW" dirty="0" smtClean="0"/>
                  <a:t>is</a:t>
                </a:r>
                <a14:m>
                  <m:oMath xmlns:m="http://schemas.openxmlformats.org/officeDocument/2006/math">
                    <m:r>
                      <a:rPr lang="en-US" altLang="zh-TW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altLang="zh-TW" b="0" i="1" dirty="0" smtClean="0">
                  <a:latin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:r>
                  <a:rPr lang="en-US" altLang="zh-TW" dirty="0" smtClean="0">
                    <a:latin typeface="Castellar" panose="020A0402060406010301" pitchFamily="18" charset="0"/>
                  </a:rPr>
                  <a:t>E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altLang="zh-TW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zh-TW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d>
                          <m:dPr>
                            <m:ctrlPr>
                              <a:rPr lang="en-US" altLang="zh-TW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sSub>
                          <m:sSubPr>
                            <m:ctrlPr>
                              <a:rPr lang="en-US" altLang="zh-TW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d>
                          <m:dPr>
                            <m:ctrlPr>
                              <a:rPr lang="en-US" altLang="zh-TW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d>
                    <m:r>
                      <a:rPr lang="en-US" altLang="zh-TW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zh-TW" altLang="en-US" b="0" i="1" dirty="0" smtClean="0">
                        <a:latin typeface="Cambria Math" panose="02040503050406030204" pitchFamily="18" charset="0"/>
                      </a:rPr>
                      <m:t>𝜌</m:t>
                    </m:r>
                    <m:r>
                      <a:rPr lang="en-US" altLang="zh-TW" b="0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endParaRPr lang="zh-TW" altLang="en-US" dirty="0"/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736847"/>
                <a:ext cx="10515600" cy="5440116"/>
              </a:xfrm>
              <a:blipFill>
                <a:blip r:embed="rId2"/>
                <a:stretch>
                  <a:fillRect l="-1217" t="-2018" b="-2242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823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7420</TotalTime>
  <Words>332</Words>
  <Application>Microsoft Office PowerPoint</Application>
  <PresentationFormat>寬螢幕</PresentationFormat>
  <Paragraphs>223</Paragraphs>
  <Slides>25</Slides>
  <Notes>0</Notes>
  <HiddenSlides>0</HiddenSlides>
  <MMClips>0</MMClips>
  <ScaleCrop>false</ScaleCrop>
  <HeadingPairs>
    <vt:vector size="8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25</vt:i4>
      </vt:variant>
    </vt:vector>
  </HeadingPairs>
  <TitlesOfParts>
    <vt:vector size="37" baseType="lpstr">
      <vt:lpstr>Microsoft JhengHei UI Light</vt:lpstr>
      <vt:lpstr>微軟正黑體</vt:lpstr>
      <vt:lpstr>微軟正黑體 Light</vt:lpstr>
      <vt:lpstr>新細明體</vt:lpstr>
      <vt:lpstr>Arial</vt:lpstr>
      <vt:lpstr>Calibri</vt:lpstr>
      <vt:lpstr>Cambria Math</vt:lpstr>
      <vt:lpstr>Castellar</vt:lpstr>
      <vt:lpstr>Colonna MT</vt:lpstr>
      <vt:lpstr>Times New Roman</vt:lpstr>
      <vt:lpstr>Office 佈景主題</vt:lpstr>
      <vt:lpstr>Equation</vt:lpstr>
      <vt:lpstr>4.6 Multivariable Stochastic Calculus</vt:lpstr>
      <vt:lpstr>4.6.1 Multiple Brownian Motion</vt:lpstr>
      <vt:lpstr>PowerPoint 簡報</vt:lpstr>
      <vt:lpstr>PowerPoint 簡報</vt:lpstr>
      <vt:lpstr>PowerPoint 簡報</vt:lpstr>
      <vt:lpstr>4.6.2 Ito-Doeblin Formula for Multiple Processes</vt:lpstr>
      <vt:lpstr>PowerPoint 簡報</vt:lpstr>
      <vt:lpstr>PowerPoint 簡報</vt:lpstr>
      <vt:lpstr>PowerPoint 簡報</vt:lpstr>
      <vt:lpstr>Theorem 4.6.2 (Two-dimensional Ito-Doeblin formula).  </vt:lpstr>
      <vt:lpstr>PowerPoint 簡報</vt:lpstr>
      <vt:lpstr>PowerPoint 簡報</vt:lpstr>
      <vt:lpstr>Corollary 4.6.3 (Ito product rule)  </vt:lpstr>
      <vt:lpstr>4.6.3 Recognizing a Brownian Motion</vt:lpstr>
      <vt:lpstr>PowerPoint 簡報</vt:lpstr>
      <vt:lpstr>PowerPoint 簡報</vt:lpstr>
      <vt:lpstr>PowerPoint 簡報</vt:lpstr>
      <vt:lpstr>Thm 4.6.5 (Le ́vy, two dimension)</vt:lpstr>
      <vt:lpstr>PowerPoint 簡報</vt:lpstr>
      <vt:lpstr>PowerPoint 簡報</vt:lpstr>
      <vt:lpstr>PowerPoint 簡報</vt:lpstr>
      <vt:lpstr>PowerPoint 簡報</vt:lpstr>
      <vt:lpstr>Example 4.6.6(correlated stock prices)</vt:lpstr>
      <vt:lpstr>PowerPoint 簡報</vt:lpstr>
      <vt:lpstr>PowerPoint 簡報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4.6 Multivariable Stochastic Calculus</dc:title>
  <dc:creator>劉佩佳</dc:creator>
  <cp:lastModifiedBy>劉佩佳</cp:lastModifiedBy>
  <cp:revision>86</cp:revision>
  <dcterms:created xsi:type="dcterms:W3CDTF">2022-05-24T11:23:31Z</dcterms:created>
  <dcterms:modified xsi:type="dcterms:W3CDTF">2022-06-14T09:35:19Z</dcterms:modified>
</cp:coreProperties>
</file>