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3" r:id="rId11"/>
    <p:sldId id="264" r:id="rId12"/>
    <p:sldId id="265" r:id="rId13"/>
    <p:sldId id="266" r:id="rId14"/>
    <p:sldId id="270" r:id="rId15"/>
    <p:sldId id="271" r:id="rId1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54258-762D-4D6C-9F87-41753D4739B8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A5301-633E-4FCF-BA9F-EEB8DAB956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854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002BB0-43BD-4985-8C1D-7F178D7340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0BEAEBF-6606-4582-8662-8293CAEBB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FB449C-456B-4BBA-881B-76E3F5F77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301D937-CCD9-4D5C-87EC-7865821D4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93E5B3C-CBDD-444A-9E88-6B5EFFB9D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00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9436D7-0F0F-44E8-A152-96D6BCBBD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0B2EBD3-C990-4930-A1CF-31857CF414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FE13C62-8E69-4ADF-A405-8C87CD4CE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9792D92-7771-4873-A0B4-4299968A1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943CFA-67CE-4CC2-85A9-DAF3F41F2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51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CF181CAD-45A7-4FFB-860F-6EC8426866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E54ECE8E-1E6E-48D1-9A07-79422AA0C9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52CE66-5EDF-4E86-9438-488040100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85B161E-8FC1-4C2F-B121-860B67434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E56007D-2D7F-4502-8B2E-AB9F49C49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027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4F15C10-0A85-4491-8337-4C1980049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3D046A-7A25-4170-AAA4-85DA3E9BE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F5F07F-98BC-48FC-B4EE-19D54CB66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8D8A449-D19F-4128-9672-77E439072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31BD62E-3CE6-45E9-8EA6-5EEEBDE6C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906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A7FA95-A067-4743-9391-76329F2CC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6CA7A9E-B0B9-4621-9661-91A03C23A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CE484C-F9AE-4856-AA9C-82588593E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B0D93FF-5750-4786-B6DB-1804ADEB1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ADC7B07-80F4-4355-94FE-5481D10B5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5407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76D950-2A10-4D18-979B-84EF26B5F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427E03B-7981-4A11-A554-C36D5252BA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8CE5E6E-EC02-4842-9944-D0825DE36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ECB410E-A82A-438F-92C1-F8125266E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D9EA0EF-39A3-454A-A10E-BE27E102B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CE4B65D-488D-4516-A960-15BF08760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3601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B9461C-91C9-4176-B9B5-089E1D41EA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8285222-AF63-43D1-B398-AD73A46094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40286CE-3A86-429C-A82E-F008CA12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02385D6-25A8-41AD-A5E3-F86EE8E6E9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9BC478B-BAE2-4F5E-8286-527D562F10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E57FACB-F513-4432-9E36-D830198F3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F2782BB-4A0C-482E-B893-69197653C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A3343A2-8281-41F3-8955-CA9759BA9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7630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D60EAA-4B7A-4957-B8A3-CDB04A52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7E5B6F2-E305-431C-BCD9-FDE15CF5B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5644108F-E506-4450-987D-2926BEB8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D5C105F-1486-4D6A-BF24-40EAFF52E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000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00E7BA66-6BB1-48F8-BEB4-2D589C5C0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6E78E01-2B05-4FA7-9258-F28AB9075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6FF98DD-5B6D-44DC-8D6D-F9EA7D625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8096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ABD866-8BA5-46F0-AEDB-FA3D7B9E7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330925-EFE0-41E7-8CFD-71C2600EF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66AFF9C-8191-4986-9975-4F247DCF3F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4D2FFCF-A2D9-4179-9AB0-6E904ACED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02F9C04-F205-4043-BBB8-5E32CAFAF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41E17F7-D455-4C67-9169-54967FF21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5568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C6A1BB-712F-4E99-ABA0-DD65EC74D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2D93339-9145-4363-91E1-EF1679A5E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3A8C972-B58C-4A2D-BF27-C95205862D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073ACDD-C7DA-41C6-A58D-8D4A7BFBD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26B6951-650E-4B11-9C30-117763C3B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B8B96AE-D9D8-4586-BDBB-9F91F028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9969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BC3EE90-4C1D-4DCA-836C-9CE8FE747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30E52E3-DD50-4886-8DB1-6F05D0DE9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1A72912-C052-4F65-B4EE-B76691B1FE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FD05D-405E-4CE4-8749-10572E50A1AE}" type="datetimeFigureOut">
              <a:rPr lang="zh-TW" altLang="en-US" smtClean="0"/>
              <a:t>2021/8/23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CD6EBA1-7189-4F17-A0D8-5D5FF65A6C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00C5EAB-D7DB-4651-88B8-8568DC955C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6DF103-0B5A-4199-ADCC-415E2517A4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062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7" r:id="rId2"/>
    <p:sldLayoutId id="2147484008" r:id="rId3"/>
    <p:sldLayoutId id="2147484009" r:id="rId4"/>
    <p:sldLayoutId id="2147484010" r:id="rId5"/>
    <p:sldLayoutId id="2147484011" r:id="rId6"/>
    <p:sldLayoutId id="2147484012" r:id="rId7"/>
    <p:sldLayoutId id="2147484013" r:id="rId8"/>
    <p:sldLayoutId id="2147484014" r:id="rId9"/>
    <p:sldLayoutId id="2147484015" r:id="rId10"/>
    <p:sldLayoutId id="21474840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oleObject" Target="../embeddings/oleObject2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11" Type="http://schemas.openxmlformats.org/officeDocument/2006/relationships/image" Target="../media/image21.png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0.png"/><Relationship Id="rId4" Type="http://schemas.openxmlformats.org/officeDocument/2006/relationships/image" Target="../media/image17.wmf"/><Relationship Id="rId9" Type="http://schemas.openxmlformats.org/officeDocument/2006/relationships/image" Target="../media/image1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2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74D7F4-6F17-4F4C-B18D-72AC648AE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6840"/>
            <a:ext cx="9144000" cy="2387600"/>
          </a:xfrm>
        </p:spPr>
        <p:txBody>
          <a:bodyPr/>
          <a:lstStyle/>
          <a:p>
            <a:r>
              <a:rPr lang="en-US" altLang="zh-TW" sz="6000" dirty="0"/>
              <a:t>5.3</a:t>
            </a:r>
            <a:endParaRPr lang="zh-TW" altLang="en-US" sz="60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98F2565-BE47-441B-BFCA-375CF0EAE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1550" y="3127278"/>
            <a:ext cx="9613667" cy="1126283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sz="4400" dirty="0"/>
              <a:t>Martingale Representation Theorem</a:t>
            </a:r>
          </a:p>
          <a:p>
            <a:endParaRPr lang="en-US" altLang="zh-TW" sz="1600" dirty="0"/>
          </a:p>
          <a:p>
            <a:r>
              <a:rPr lang="zh-TW" altLang="en-US" sz="3100" dirty="0"/>
              <a:t>黃聖鈞</a:t>
            </a:r>
          </a:p>
        </p:txBody>
      </p:sp>
    </p:spTree>
    <p:extLst>
      <p:ext uri="{BB962C8B-B14F-4D97-AF65-F5344CB8AC3E}">
        <p14:creationId xmlns:p14="http://schemas.microsoft.com/office/powerpoint/2010/main" val="4022634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B6822C1-25D4-404D-BF91-336402E7E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5.3.2 Hedging with One Stock</a:t>
            </a:r>
            <a:endParaRPr lang="zh-TW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ADC725-FCEE-460C-B270-531FAD120086}"/>
              </a:ext>
            </a:extLst>
          </p:cNvPr>
          <p:cNvSpPr txBox="1">
            <a:spLocks/>
          </p:cNvSpPr>
          <p:nvPr/>
        </p:nvSpPr>
        <p:spPr>
          <a:xfrm>
            <a:off x="1957526" y="1747807"/>
            <a:ext cx="8147050" cy="4857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>
                <a:solidFill>
                  <a:srgbClr val="002060"/>
                </a:solidFill>
                <a:ea typeface="Cambria Math" panose="02040503050406030204" pitchFamily="18" charset="0"/>
              </a:rPr>
              <a:t>Now we have the stock price process (5.2.15) </a:t>
            </a:r>
          </a:p>
          <a:p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r>
              <a:rPr lang="en-US" altLang="zh-TW" sz="2400" dirty="0">
                <a:solidFill>
                  <a:srgbClr val="002060"/>
                </a:solidFill>
                <a:ea typeface="Cambria Math" panose="02040503050406030204" pitchFamily="18" charset="0"/>
              </a:rPr>
              <a:t>    and an interest rate process R(t) that generates the discount process(5.2.17)</a:t>
            </a:r>
          </a:p>
          <a:p>
            <a:pPr>
              <a:buFont typeface="Arial" panose="020B0604020202020204" pitchFamily="34" charset="0"/>
              <a:buNone/>
            </a:pPr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r>
              <a:rPr lang="en-US" altLang="zh-TW" sz="2400" dirty="0">
                <a:solidFill>
                  <a:srgbClr val="002060"/>
                </a:solidFill>
                <a:ea typeface="Cambria Math" panose="02040503050406030204" pitchFamily="18" charset="0"/>
              </a:rPr>
              <a:t>Recall the assumption that, for all t  ∈ [0,T], the volatility         is almost surely not zero.</a:t>
            </a:r>
          </a:p>
          <a:p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r>
              <a:rPr lang="en-US" altLang="zh-TW" sz="2400" dirty="0">
                <a:solidFill>
                  <a:srgbClr val="002060"/>
                </a:solidFill>
                <a:ea typeface="Cambria Math" panose="02040503050406030204" pitchFamily="18" charset="0"/>
              </a:rPr>
              <a:t>We make the additional assumption that the filtration F(t), 0 ≤ t ≤ T, is generated by the Brownian motion W(t), 0 ≤ t ≤ T.</a:t>
            </a:r>
            <a:endParaRPr lang="zh-TW" altLang="en-US" sz="2400" dirty="0">
              <a:solidFill>
                <a:srgbClr val="00206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4EC1560-1ADD-4A2E-A7A8-26876241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0359" y="2249809"/>
            <a:ext cx="5687219" cy="47631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BAF7BB8-0600-4202-A515-CA8A26BE4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0359" y="3502342"/>
            <a:ext cx="2238687" cy="57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560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651390-77F3-4331-AE37-EC244234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23404"/>
          </a:xfrm>
        </p:spPr>
        <p:txBody>
          <a:bodyPr/>
          <a:lstStyle/>
          <a:p>
            <a:r>
              <a:rPr lang="en-US" altLang="zh-TW" dirty="0"/>
              <a:t>5.3.2 Hedging with One Stock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CC49B37-2AB2-47B5-AF2B-C467B7BCFD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26201" y="1757779"/>
                <a:ext cx="9033029" cy="48766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84048" indent="-384048" algn="l" defTabSz="914400" rtl="0" eaLnBrk="1" latinLnBrk="0" hangingPunct="1">
                  <a:lnSpc>
                    <a:spcPct val="94000"/>
                  </a:lnSpc>
                  <a:spcBef>
                    <a:spcPts val="10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20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914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20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8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828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8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2860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6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7432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6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6pPr>
                <a:lvl7pPr marL="32004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7pPr>
                <a:lvl8pPr marL="36576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–"/>
                  <a:defRPr sz="1400" i="1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8pPr>
                <a:lvl9pPr marL="4114800" indent="-384048" algn="l" defTabSz="914400" rtl="0" eaLnBrk="1" latinLnBrk="0" hangingPunct="1">
                  <a:lnSpc>
                    <a:spcPct val="94000"/>
                  </a:lnSpc>
                  <a:spcBef>
                    <a:spcPts val="500"/>
                  </a:spcBef>
                  <a:spcAft>
                    <a:spcPts val="200"/>
                  </a:spcAft>
                  <a:buFont typeface="Franklin Gothic Book" panose="020B0503020102020204" pitchFamily="34" charset="0"/>
                  <a:buChar char="■"/>
                  <a:defRPr sz="1400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sz="2400" dirty="0">
                    <a:solidFill>
                      <a:srgbClr val="002060"/>
                    </a:solidFill>
                  </a:rPr>
                  <a:t>Let V(T) be an F(t) - measurable random variable and, for 0 ≤ t  ≤ T, define V(t) by the risk-neutral pricing formula (5.2.31). Then, according to (5.2.30),</a:t>
                </a:r>
              </a:p>
              <a:p>
                <a:endParaRPr lang="zh-TW" altLang="en-US" sz="2400" dirty="0">
                  <a:solidFill>
                    <a:srgbClr val="002060"/>
                  </a:solidFill>
                </a:endParaRPr>
              </a:p>
              <a:p>
                <a:endParaRPr lang="zh-TW" altLang="en-US" sz="2400" dirty="0">
                  <a:solidFill>
                    <a:srgbClr val="002060"/>
                  </a:solidFill>
                </a:endParaRPr>
              </a:p>
              <a:p>
                <a:r>
                  <a:rPr lang="en-US" altLang="zh-TW" sz="2400" dirty="0">
                    <a:solidFill>
                      <a:srgbClr val="002060"/>
                    </a:solidFill>
                  </a:rPr>
                  <a:t>This is a 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TW" sz="24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acc>
                    <m:r>
                      <a:rPr lang="en-US" altLang="zh-TW" sz="24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sz="2400" dirty="0">
                    <a:solidFill>
                      <a:srgbClr val="002060"/>
                    </a:solidFill>
                  </a:rPr>
                  <a:t>- martingale ; indeed, iterated conditioning implies that, for 0 ≤ s ≤ t ≤ T,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CC49B37-2AB2-47B5-AF2B-C467B7BCFD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6201" y="1757779"/>
                <a:ext cx="9033029" cy="4876618"/>
              </a:xfrm>
              <a:prstGeom prst="rect">
                <a:avLst/>
              </a:prstGeom>
              <a:blipFill>
                <a:blip r:embed="rId2"/>
                <a:stretch>
                  <a:fillRect l="-945" t="-1375" r="-6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D36C0708-40F4-4760-942C-F7C6AE1D1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6075" y="3061791"/>
            <a:ext cx="4858428" cy="48584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6054C52C-6EDC-4D58-A3FD-CCA9C2B8F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067" y="5153487"/>
            <a:ext cx="6944694" cy="1362265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4552DC6B-3F9E-462B-9546-A5D3ACAB795A}"/>
              </a:ext>
            </a:extLst>
          </p:cNvPr>
          <p:cNvCxnSpPr/>
          <p:nvPr/>
        </p:nvCxnSpPr>
        <p:spPr>
          <a:xfrm>
            <a:off x="3844031" y="5637320"/>
            <a:ext cx="8700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7F838C79-DC0F-4A9E-BA03-2C1E8697F474}"/>
              </a:ext>
            </a:extLst>
          </p:cNvPr>
          <p:cNvCxnSpPr>
            <a:cxnSpLocks/>
          </p:cNvCxnSpPr>
          <p:nvPr/>
        </p:nvCxnSpPr>
        <p:spPr>
          <a:xfrm>
            <a:off x="6096000" y="5637320"/>
            <a:ext cx="19738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350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CE89AEB-A8E1-4A6C-816F-42CA75075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07994"/>
          </a:xfrm>
        </p:spPr>
        <p:txBody>
          <a:bodyPr>
            <a:normAutofit/>
          </a:bodyPr>
          <a:lstStyle/>
          <a:p>
            <a:r>
              <a:rPr lang="en-US" altLang="zh-TW" dirty="0"/>
              <a:t>5.3.2 Hedging with One Stock</a:t>
            </a:r>
            <a:endParaRPr lang="zh-TW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05B29D-1C5B-4CF9-9729-F615C76CDA89}"/>
              </a:ext>
            </a:extLst>
          </p:cNvPr>
          <p:cNvSpPr txBox="1">
            <a:spLocks/>
          </p:cNvSpPr>
          <p:nvPr/>
        </p:nvSpPr>
        <p:spPr>
          <a:xfrm>
            <a:off x="1981200" y="1464507"/>
            <a:ext cx="8229600" cy="5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>
                <a:solidFill>
                  <a:srgbClr val="002060"/>
                </a:solidFill>
              </a:rPr>
              <a:t>Therefore,               has a representation as (recall  that                         )</a:t>
            </a:r>
          </a:p>
          <a:p>
            <a:pPr>
              <a:buFont typeface="Arial" panose="020B0604020202020204" pitchFamily="34" charset="0"/>
              <a:buNone/>
            </a:pPr>
            <a:r>
              <a:rPr lang="zh-TW" altLang="en-US" sz="2400" dirty="0">
                <a:solidFill>
                  <a:srgbClr val="002060"/>
                </a:solidFill>
              </a:rPr>
              <a:t>                                                                                 </a:t>
            </a:r>
          </a:p>
          <a:p>
            <a:endParaRPr lang="zh-TW" altLang="en-US" sz="2400" dirty="0">
              <a:solidFill>
                <a:srgbClr val="002060"/>
              </a:solidFill>
            </a:endParaRPr>
          </a:p>
          <a:p>
            <a:r>
              <a:rPr lang="en-US" altLang="zh-TW" sz="2400" dirty="0">
                <a:solidFill>
                  <a:srgbClr val="002060"/>
                </a:solidFill>
              </a:rPr>
              <a:t>For any portfolio process        , the differential of the discounted portfolio value is given by </a:t>
            </a:r>
          </a:p>
          <a:p>
            <a:pPr marL="0" indent="0">
              <a:buNone/>
            </a:pPr>
            <a:endParaRPr lang="en-US" altLang="zh-TW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altLang="zh-TW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altLang="zh-TW" sz="2400" dirty="0">
                <a:solidFill>
                  <a:srgbClr val="002060"/>
                </a:solidFill>
              </a:rPr>
              <a:t>     , and hence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FD568E3E-B3BF-443A-8B51-7A4B506992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9728754"/>
              </p:ext>
            </p:extLst>
          </p:nvPr>
        </p:nvGraphicFramePr>
        <p:xfrm>
          <a:off x="3949254" y="1497942"/>
          <a:ext cx="1150937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name="Equation" r:id="rId3" imgW="583947" imgH="203112" progId="Equation.DSMT4">
                  <p:embed/>
                </p:oleObj>
              </mc:Choice>
              <mc:Fallback>
                <p:oleObj name="Equation" r:id="rId3" imgW="583947" imgH="203112" progId="Equation.DSMT4">
                  <p:embed/>
                  <p:pic>
                    <p:nvPicPr>
                      <p:cNvPr id="23556" name="Object 4">
                        <a:extLst>
                          <a:ext uri="{FF2B5EF4-FFF2-40B4-BE49-F238E27FC236}">
                            <a16:creationId xmlns:a16="http://schemas.microsoft.com/office/drawing/2014/main" id="{161BCBC8-A1D6-4D25-AAA4-27AFF90A33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254" y="1497942"/>
                        <a:ext cx="1150937" cy="395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E52EEE3E-F7F8-45A0-AB61-FAC3C62AD8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3594946"/>
              </p:ext>
            </p:extLst>
          </p:nvPr>
        </p:nvGraphicFramePr>
        <p:xfrm>
          <a:off x="3012629" y="1856268"/>
          <a:ext cx="2087562" cy="378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5" imgW="1079032" imgH="203112" progId="Equation.DSMT4">
                  <p:embed/>
                </p:oleObj>
              </mc:Choice>
              <mc:Fallback>
                <p:oleObj name="Equation" r:id="rId5" imgW="1079032" imgH="203112" progId="Equation.DSMT4">
                  <p:embed/>
                  <p:pic>
                    <p:nvPicPr>
                      <p:cNvPr id="19" name="Object 6">
                        <a:extLst>
                          <a:ext uri="{FF2B5EF4-FFF2-40B4-BE49-F238E27FC236}">
                            <a16:creationId xmlns:a16="http://schemas.microsoft.com/office/drawing/2014/main" id="{5B55CA7D-8193-479D-AA3E-48856B3EE81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2629" y="1856268"/>
                        <a:ext cx="2087562" cy="3784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43D6ADC4-78DC-4E9E-8B2B-C4F2BCDAEF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6916" y="2394694"/>
            <a:ext cx="6887536" cy="771633"/>
          </a:xfrm>
          <a:prstGeom prst="rect">
            <a:avLst/>
          </a:prstGeom>
        </p:spPr>
      </p:pic>
      <p:graphicFrame>
        <p:nvGraphicFramePr>
          <p:cNvPr id="9" name="Object 14">
            <a:extLst>
              <a:ext uri="{FF2B5EF4-FFF2-40B4-BE49-F238E27FC236}">
                <a16:creationId xmlns:a16="http://schemas.microsoft.com/office/drawing/2014/main" id="{4F0BA8BC-F5EC-4E5C-B2E3-7A0A18A057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3458230"/>
              </p:ext>
            </p:extLst>
          </p:nvPr>
        </p:nvGraphicFramePr>
        <p:xfrm>
          <a:off x="5884068" y="3334140"/>
          <a:ext cx="576263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Equation" r:id="rId8" imgW="304536" imgH="203024" progId="Equation.DSMT4">
                  <p:embed/>
                </p:oleObj>
              </mc:Choice>
              <mc:Fallback>
                <p:oleObj name="Equation" r:id="rId8" imgW="304536" imgH="203024" progId="Equation.DSMT4">
                  <p:embed/>
                  <p:pic>
                    <p:nvPicPr>
                      <p:cNvPr id="23566" name="Object 14">
                        <a:extLst>
                          <a:ext uri="{FF2B5EF4-FFF2-40B4-BE49-F238E27FC236}">
                            <a16:creationId xmlns:a16="http://schemas.microsoft.com/office/drawing/2014/main" id="{5B934C69-8AA4-4775-8176-F096A809B4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4068" y="3334140"/>
                        <a:ext cx="576263" cy="379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圖片 9">
            <a:extLst>
              <a:ext uri="{FF2B5EF4-FFF2-40B4-BE49-F238E27FC236}">
                <a16:creationId xmlns:a16="http://schemas.microsoft.com/office/drawing/2014/main" id="{7A61A907-50F1-4BE1-9119-75AF3499A9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36916" y="5620559"/>
            <a:ext cx="8030696" cy="771633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F32EB2AA-6946-4090-9F25-AD777DC0F2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36916" y="4310088"/>
            <a:ext cx="6535062" cy="552527"/>
          </a:xfrm>
          <a:prstGeom prst="rect">
            <a:avLst/>
          </a:prstGeom>
        </p:spPr>
      </p:pic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862AF5A-D58C-49C4-AABD-CBABFB7C33DB}"/>
              </a:ext>
            </a:extLst>
          </p:cNvPr>
          <p:cNvCxnSpPr/>
          <p:nvPr/>
        </p:nvCxnSpPr>
        <p:spPr>
          <a:xfrm>
            <a:off x="5672831" y="3027286"/>
            <a:ext cx="59480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F5B5A99-9FAD-4F9D-A1B9-D01329A2C9D6}"/>
              </a:ext>
            </a:extLst>
          </p:cNvPr>
          <p:cNvCxnSpPr>
            <a:cxnSpLocks/>
          </p:cNvCxnSpPr>
          <p:nvPr/>
        </p:nvCxnSpPr>
        <p:spPr>
          <a:xfrm>
            <a:off x="5813342" y="6269114"/>
            <a:ext cx="205227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973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0CDE723-068D-4A93-BD50-3BDD6E0F9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07994"/>
          </a:xfrm>
        </p:spPr>
        <p:txBody>
          <a:bodyPr>
            <a:normAutofit/>
          </a:bodyPr>
          <a:lstStyle/>
          <a:p>
            <a:r>
              <a:rPr lang="en-US" altLang="zh-TW" dirty="0"/>
              <a:t>5.3.2 Hedging with One Stock</a:t>
            </a:r>
            <a:endParaRPr lang="zh-TW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78F92F-63C6-447C-B8BC-ED84B2EE1190}"/>
              </a:ext>
            </a:extLst>
          </p:cNvPr>
          <p:cNvSpPr txBox="1">
            <a:spLocks/>
          </p:cNvSpPr>
          <p:nvPr/>
        </p:nvSpPr>
        <p:spPr>
          <a:xfrm>
            <a:off x="1982433" y="1574898"/>
            <a:ext cx="8864600" cy="49448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400" dirty="0">
                <a:solidFill>
                  <a:srgbClr val="002060"/>
                </a:solidFill>
                <a:ea typeface="Cambria Math" panose="02040503050406030204" pitchFamily="18" charset="0"/>
              </a:rPr>
              <a:t>In order to have                        for all t, we should choose</a:t>
            </a:r>
          </a:p>
          <a:p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r>
              <a:rPr lang="en-US" altLang="zh-TW" sz="2400" dirty="0">
                <a:solidFill>
                  <a:srgbClr val="002060"/>
                </a:solidFill>
                <a:ea typeface="Cambria Math" panose="02040503050406030204" pitchFamily="18" charset="0"/>
              </a:rPr>
              <a:t>And choose          to satisfy</a:t>
            </a:r>
          </a:p>
          <a:p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  <a:p>
            <a:r>
              <a:rPr lang="en-US" altLang="zh-TW" sz="2400" dirty="0">
                <a:solidFill>
                  <a:srgbClr val="002060"/>
                </a:solidFill>
                <a:ea typeface="Cambria Math" panose="02040503050406030204" pitchFamily="18" charset="0"/>
              </a:rPr>
              <a:t>With these choices, we have a hedge for a short position in the derivative security with payoff V(T) at time T.</a:t>
            </a:r>
          </a:p>
          <a:p>
            <a:pPr>
              <a:buFont typeface="Arial" panose="020B0604020202020204" pitchFamily="34" charset="0"/>
              <a:buNone/>
            </a:pPr>
            <a:endParaRPr lang="en-US" altLang="zh-TW" sz="2400" dirty="0">
              <a:solidFill>
                <a:srgbClr val="002060"/>
              </a:solidFill>
              <a:ea typeface="Cambria Math" panose="02040503050406030204" pitchFamily="18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F41E578-0DEC-4E42-822D-0BD4C82C39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111" y="1631383"/>
            <a:ext cx="1500056" cy="38515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84CD89C-04C7-459D-A248-9D0AE0E45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2399" y="2050926"/>
            <a:ext cx="4963218" cy="495369"/>
          </a:xfrm>
          <a:prstGeom prst="rect">
            <a:avLst/>
          </a:prstGeom>
        </p:spPr>
      </p:pic>
      <p:graphicFrame>
        <p:nvGraphicFramePr>
          <p:cNvPr id="7" name="Object 14">
            <a:extLst>
              <a:ext uri="{FF2B5EF4-FFF2-40B4-BE49-F238E27FC236}">
                <a16:creationId xmlns:a16="http://schemas.microsoft.com/office/drawing/2014/main" id="{36014630-71E2-4B8D-AD85-43B880D458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8511045"/>
              </p:ext>
            </p:extLst>
          </p:nvPr>
        </p:nvGraphicFramePr>
        <p:xfrm>
          <a:off x="4217948" y="2600185"/>
          <a:ext cx="576263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Equation" r:id="rId5" imgW="304536" imgH="203024" progId="Equation.DSMT4">
                  <p:embed/>
                </p:oleObj>
              </mc:Choice>
              <mc:Fallback>
                <p:oleObj name="Equation" r:id="rId5" imgW="304536" imgH="203024" progId="Equation.DSMT4">
                  <p:embed/>
                  <p:pic>
                    <p:nvPicPr>
                      <p:cNvPr id="9" name="Object 14">
                        <a:extLst>
                          <a:ext uri="{FF2B5EF4-FFF2-40B4-BE49-F238E27FC236}">
                            <a16:creationId xmlns:a16="http://schemas.microsoft.com/office/drawing/2014/main" id="{4F0BA8BC-F5EC-4E5C-B2E3-7A0A18A057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7948" y="2600185"/>
                        <a:ext cx="576263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8FEE856E-BEC5-454D-9902-3342F09C85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2399" y="3108583"/>
            <a:ext cx="6220693" cy="44773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4E3F45E-206C-43E7-85E9-4145CD39E3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2399" y="4538340"/>
            <a:ext cx="6077798" cy="838317"/>
          </a:xfrm>
          <a:prstGeom prst="rect">
            <a:avLst/>
          </a:prstGeom>
        </p:spPr>
      </p:pic>
      <p:sp>
        <p:nvSpPr>
          <p:cNvPr id="10" name="箭號: 上-下雙向 9">
            <a:extLst>
              <a:ext uri="{FF2B5EF4-FFF2-40B4-BE49-F238E27FC236}">
                <a16:creationId xmlns:a16="http://schemas.microsoft.com/office/drawing/2014/main" id="{FD446369-BF61-40D2-8E81-EB98C47C8114}"/>
              </a:ext>
            </a:extLst>
          </p:cNvPr>
          <p:cNvSpPr/>
          <p:nvPr/>
        </p:nvSpPr>
        <p:spPr>
          <a:xfrm>
            <a:off x="5135732" y="3628171"/>
            <a:ext cx="310718" cy="83831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494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50FE05-3905-49B6-93AD-BB5D8CEFA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81361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5.3.2 Hedging with One Stock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396166-EA15-4593-93EE-76496C95C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5785" y="1766656"/>
            <a:ext cx="9920797" cy="4500239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solidFill>
                  <a:srgbClr val="002060"/>
                </a:solidFill>
              </a:rPr>
              <a:t>Two key assumptions that make the hedge possible : </a:t>
            </a:r>
          </a:p>
          <a:p>
            <a:endParaRPr lang="en-US" altLang="zh-TW" sz="2400" dirty="0">
              <a:solidFill>
                <a:srgbClr val="002060"/>
              </a:solidFill>
            </a:endParaRPr>
          </a:p>
          <a:p>
            <a:pPr lvl="1"/>
            <a:r>
              <a:rPr lang="en-US" altLang="zh-TW" sz="2400" i="0" dirty="0">
                <a:solidFill>
                  <a:srgbClr val="002060"/>
                </a:solidFill>
              </a:rPr>
              <a:t>the volatility         is not zero, so equation (5.3.7) can be solved for</a:t>
            </a:r>
          </a:p>
          <a:p>
            <a:pPr lvl="1"/>
            <a:endParaRPr lang="en-US" altLang="zh-TW" sz="2400" i="0" dirty="0">
              <a:solidFill>
                <a:srgbClr val="002060"/>
              </a:solidFill>
            </a:endParaRPr>
          </a:p>
          <a:p>
            <a:pPr lvl="1"/>
            <a:r>
              <a:rPr lang="en-US" altLang="zh-TW" sz="2400" i="0" dirty="0">
                <a:solidFill>
                  <a:srgbClr val="002060"/>
                </a:solidFill>
              </a:rPr>
              <a:t>F(T) is generated by the underlying Brownian motion    </a:t>
            </a:r>
          </a:p>
          <a:p>
            <a:pPr marL="530352" lvl="1" indent="0">
              <a:buNone/>
            </a:pPr>
            <a:r>
              <a:rPr lang="en-US" altLang="zh-TW" dirty="0">
                <a:solidFill>
                  <a:srgbClr val="002060"/>
                </a:solidFill>
              </a:rPr>
              <a:t>  </a:t>
            </a:r>
            <a:r>
              <a:rPr lang="en-US" altLang="zh-TW" sz="2400" i="0" dirty="0">
                <a:solidFill>
                  <a:srgbClr val="002060"/>
                </a:solidFill>
              </a:rPr>
              <a:t>(i.e., there is no randomness in the derivative security apart from 	the Brownian motion randomness, which can be hedged by 	trading the stock).</a:t>
            </a:r>
          </a:p>
          <a:p>
            <a:pPr lvl="1"/>
            <a:endParaRPr lang="en-US" altLang="zh-TW" sz="2400" i="0" dirty="0">
              <a:solidFill>
                <a:srgbClr val="002060"/>
              </a:solidFill>
            </a:endParaRPr>
          </a:p>
          <a:p>
            <a:r>
              <a:rPr lang="en-US" altLang="zh-TW" sz="2400" dirty="0">
                <a:solidFill>
                  <a:srgbClr val="002060"/>
                </a:solidFill>
              </a:rPr>
              <a:t>Under these two assumptions, every F(T)-measurable derivative security can be hedged. Such a model is said to be complete.</a:t>
            </a:r>
            <a:endParaRPr lang="zh-TW" altLang="en-US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176212E8-3D28-4156-B552-1024983876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5832545"/>
              </p:ext>
            </p:extLst>
          </p:nvPr>
        </p:nvGraphicFramePr>
        <p:xfrm>
          <a:off x="4038965" y="2605318"/>
          <a:ext cx="577089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3" imgW="304536" imgH="203024" progId="Equation.DSMT4">
                  <p:embed/>
                </p:oleObj>
              </mc:Choice>
              <mc:Fallback>
                <p:oleObj name="Equation" r:id="rId3" imgW="304536" imgH="203024" progId="Equation.DSMT4">
                  <p:embed/>
                  <p:pic>
                    <p:nvPicPr>
                      <p:cNvPr id="25604" name="Object 4">
                        <a:extLst>
                          <a:ext uri="{FF2B5EF4-FFF2-40B4-BE49-F238E27FC236}">
                            <a16:creationId xmlns:a16="http://schemas.microsoft.com/office/drawing/2014/main" id="{003B21AB-194F-48BE-ABB6-E263F9ACBF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965" y="2605318"/>
                        <a:ext cx="577089" cy="3794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4">
            <a:extLst>
              <a:ext uri="{FF2B5EF4-FFF2-40B4-BE49-F238E27FC236}">
                <a16:creationId xmlns:a16="http://schemas.microsoft.com/office/drawing/2014/main" id="{3AED1BA3-8539-49E0-A1CD-DFA80DF8CC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9361045"/>
              </p:ext>
            </p:extLst>
          </p:nvPr>
        </p:nvGraphicFramePr>
        <p:xfrm>
          <a:off x="11334930" y="2667462"/>
          <a:ext cx="576263" cy="37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5" imgW="304536" imgH="203024" progId="Equation.DSMT4">
                  <p:embed/>
                </p:oleObj>
              </mc:Choice>
              <mc:Fallback>
                <p:oleObj name="Equation" r:id="rId5" imgW="304536" imgH="203024" progId="Equation.DSMT4">
                  <p:embed/>
                  <p:pic>
                    <p:nvPicPr>
                      <p:cNvPr id="7" name="Object 14">
                        <a:extLst>
                          <a:ext uri="{FF2B5EF4-FFF2-40B4-BE49-F238E27FC236}">
                            <a16:creationId xmlns:a16="http://schemas.microsoft.com/office/drawing/2014/main" id="{36014630-71E2-4B8D-AD85-43B880D458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4930" y="2667462"/>
                        <a:ext cx="576263" cy="379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9922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AC0458-4E9D-4B7B-A30A-47BCC1A78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結論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289BF9-C117-4F1D-B77C-BA0B9C19E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9103"/>
            <a:ext cx="10515600" cy="4587860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rgbClr val="002060"/>
                </a:solidFill>
              </a:rPr>
              <a:t>The Martingale Representation Theorem</a:t>
            </a:r>
            <a:r>
              <a:rPr lang="zh-TW" altLang="zh-TW" dirty="0">
                <a:solidFill>
                  <a:srgbClr val="002060"/>
                </a:solidFill>
              </a:rPr>
              <a:t>證明了風險中性定價公式</a:t>
            </a:r>
            <a:r>
              <a:rPr lang="en-US" altLang="zh-TW" dirty="0">
                <a:solidFill>
                  <a:srgbClr val="002060"/>
                </a:solidFill>
              </a:rPr>
              <a:t> (5.2.30) </a:t>
            </a:r>
            <a:r>
              <a:rPr lang="zh-TW" altLang="zh-TW" dirty="0">
                <a:solidFill>
                  <a:srgbClr val="002060"/>
                </a:solidFill>
              </a:rPr>
              <a:t>和</a:t>
            </a:r>
            <a:r>
              <a:rPr lang="en-US" altLang="zh-TW" dirty="0">
                <a:solidFill>
                  <a:srgbClr val="002060"/>
                </a:solidFill>
              </a:rPr>
              <a:t> (5.2.31) </a:t>
            </a:r>
            <a:r>
              <a:rPr lang="zh-TW" altLang="zh-TW" dirty="0">
                <a:solidFill>
                  <a:srgbClr val="002060"/>
                </a:solidFill>
              </a:rPr>
              <a:t>的合理性</a:t>
            </a:r>
            <a:r>
              <a:rPr lang="zh-TW" altLang="en-US" dirty="0">
                <a:solidFill>
                  <a:srgbClr val="002060"/>
                </a:solidFill>
              </a:rPr>
              <a:t>，</a:t>
            </a:r>
            <a:r>
              <a:rPr lang="zh-TW" altLang="zh-TW" dirty="0">
                <a:solidFill>
                  <a:srgbClr val="002060"/>
                </a:solidFill>
              </a:rPr>
              <a:t>但它沒有提供找到對</a:t>
            </a:r>
            <a:r>
              <a:rPr lang="zh-TW" altLang="en-US" dirty="0">
                <a:solidFill>
                  <a:srgbClr val="002060"/>
                </a:solidFill>
              </a:rPr>
              <a:t>避險投</a:t>
            </a:r>
            <a:r>
              <a:rPr lang="zh-TW" altLang="zh-TW" dirty="0">
                <a:solidFill>
                  <a:srgbClr val="002060"/>
                </a:solidFill>
              </a:rPr>
              <a:t>資組合</a:t>
            </a:r>
            <a:r>
              <a:rPr lang="zh-TW" altLang="en-US" dirty="0">
                <a:solidFill>
                  <a:srgbClr val="002060"/>
                </a:solidFill>
              </a:rPr>
              <a:t>    </a:t>
            </a:r>
            <a:r>
              <a:rPr lang="en-US" altLang="zh-TW" dirty="0">
                <a:solidFill>
                  <a:srgbClr val="002060"/>
                </a:solidFill>
              </a:rPr>
              <a:t> </a:t>
            </a:r>
            <a:r>
              <a:rPr lang="zh-TW" altLang="en-US" dirty="0">
                <a:solidFill>
                  <a:srgbClr val="002060"/>
                </a:solidFill>
              </a:rPr>
              <a:t>   </a:t>
            </a:r>
            <a:r>
              <a:rPr lang="zh-TW" altLang="zh-TW" dirty="0">
                <a:solidFill>
                  <a:srgbClr val="002060"/>
                </a:solidFill>
              </a:rPr>
              <a:t>的</a:t>
            </a:r>
            <a:r>
              <a:rPr lang="zh-TW" altLang="en-US" dirty="0">
                <a:solidFill>
                  <a:srgbClr val="002060"/>
                </a:solidFill>
              </a:rPr>
              <a:t>實用</a:t>
            </a:r>
            <a:r>
              <a:rPr lang="zh-TW" altLang="zh-TW" dirty="0">
                <a:solidFill>
                  <a:srgbClr val="002060"/>
                </a:solidFill>
              </a:rPr>
              <a:t>方法</a:t>
            </a:r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altLang="zh-TW" dirty="0">
              <a:solidFill>
                <a:srgbClr val="002060"/>
              </a:solidFill>
            </a:endParaRPr>
          </a:p>
          <a:p>
            <a:r>
              <a:rPr lang="zh-TW" altLang="en-US" dirty="0">
                <a:solidFill>
                  <a:srgbClr val="002060"/>
                </a:solidFill>
              </a:rPr>
              <a:t>在</a:t>
            </a:r>
            <a:r>
              <a:rPr lang="en-US" altLang="zh-TW" dirty="0">
                <a:solidFill>
                  <a:srgbClr val="002060"/>
                </a:solidFill>
              </a:rPr>
              <a:t>(5.3.8)</a:t>
            </a:r>
            <a:r>
              <a:rPr lang="zh-TW" altLang="en-US" dirty="0">
                <a:solidFill>
                  <a:srgbClr val="002060"/>
                </a:solidFill>
              </a:rPr>
              <a:t>        公式中包含了       ，在</a:t>
            </a:r>
            <a:r>
              <a:rPr lang="en-US" altLang="zh-TW" dirty="0">
                <a:solidFill>
                  <a:srgbClr val="002060"/>
                </a:solidFill>
              </a:rPr>
              <a:t>The Martingale Representation Theorem</a:t>
            </a:r>
            <a:r>
              <a:rPr lang="zh-TW" altLang="en-US" dirty="0">
                <a:solidFill>
                  <a:srgbClr val="002060"/>
                </a:solidFill>
              </a:rPr>
              <a:t>中保證了     存在，因此        存在，</a:t>
            </a:r>
            <a:r>
              <a:rPr lang="zh-TW" altLang="zh-TW" dirty="0">
                <a:solidFill>
                  <a:srgbClr val="002060"/>
                </a:solidFill>
              </a:rPr>
              <a:t>但它</a:t>
            </a:r>
            <a:r>
              <a:rPr lang="zh-TW" altLang="en-US" dirty="0">
                <a:solidFill>
                  <a:srgbClr val="002060"/>
                </a:solidFill>
              </a:rPr>
              <a:t>亦</a:t>
            </a:r>
            <a:r>
              <a:rPr lang="zh-TW" altLang="zh-TW" dirty="0">
                <a:solidFill>
                  <a:srgbClr val="002060"/>
                </a:solidFill>
              </a:rPr>
              <a:t>沒有提供找到</a:t>
            </a:r>
            <a:r>
              <a:rPr lang="zh-TW" altLang="en-US" dirty="0">
                <a:solidFill>
                  <a:srgbClr val="002060"/>
                </a:solidFill>
              </a:rPr>
              <a:t>         </a:t>
            </a:r>
            <a:r>
              <a:rPr lang="zh-TW" altLang="zh-TW" dirty="0">
                <a:solidFill>
                  <a:srgbClr val="002060"/>
                </a:solidFill>
              </a:rPr>
              <a:t>的方法</a:t>
            </a:r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endParaRPr lang="zh-TW" altLang="en-US" dirty="0">
              <a:solidFill>
                <a:srgbClr val="00206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73CBF2D-D1DE-4924-BDAE-A06522108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5711" y="3414093"/>
            <a:ext cx="7220958" cy="51442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53CC570-9689-4551-BD29-AFDBEBD77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711" y="2914666"/>
            <a:ext cx="6592220" cy="409632"/>
          </a:xfrm>
          <a:prstGeom prst="rect">
            <a:avLst/>
          </a:prstGeom>
        </p:spPr>
      </p:pic>
      <p:graphicFrame>
        <p:nvGraphicFramePr>
          <p:cNvPr id="7" name="Object 14">
            <a:extLst>
              <a:ext uri="{FF2B5EF4-FFF2-40B4-BE49-F238E27FC236}">
                <a16:creationId xmlns:a16="http://schemas.microsoft.com/office/drawing/2014/main" id="{490C544A-A0D6-422A-BFD2-2958FCFBE1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008868"/>
              </p:ext>
            </p:extLst>
          </p:nvPr>
        </p:nvGraphicFramePr>
        <p:xfrm>
          <a:off x="2620090" y="4381312"/>
          <a:ext cx="691607" cy="455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5" imgW="304536" imgH="203024" progId="Equation.DSMT4">
                  <p:embed/>
                </p:oleObj>
              </mc:Choice>
              <mc:Fallback>
                <p:oleObj name="Equation" r:id="rId5" imgW="304536" imgH="203024" progId="Equation.DSMT4">
                  <p:embed/>
                  <p:pic>
                    <p:nvPicPr>
                      <p:cNvPr id="7" name="Object 14">
                        <a:extLst>
                          <a:ext uri="{FF2B5EF4-FFF2-40B4-BE49-F238E27FC236}">
                            <a16:creationId xmlns:a16="http://schemas.microsoft.com/office/drawing/2014/main" id="{36014630-71E2-4B8D-AD85-43B880D458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0090" y="4381312"/>
                        <a:ext cx="691607" cy="45535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4">
            <a:extLst>
              <a:ext uri="{FF2B5EF4-FFF2-40B4-BE49-F238E27FC236}">
                <a16:creationId xmlns:a16="http://schemas.microsoft.com/office/drawing/2014/main" id="{9E3532A4-278A-4D11-ABEA-4CD4DEC9D6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112094"/>
              </p:ext>
            </p:extLst>
          </p:nvPr>
        </p:nvGraphicFramePr>
        <p:xfrm>
          <a:off x="1918631" y="2398876"/>
          <a:ext cx="647015" cy="425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8" name="Equation" r:id="rId5" imgW="304536" imgH="203024" progId="Equation.DSMT4">
                  <p:embed/>
                </p:oleObj>
              </mc:Choice>
              <mc:Fallback>
                <p:oleObj name="Equation" r:id="rId5" imgW="304536" imgH="203024" progId="Equation.DSMT4">
                  <p:embed/>
                  <p:pic>
                    <p:nvPicPr>
                      <p:cNvPr id="7" name="Object 14">
                        <a:extLst>
                          <a:ext uri="{FF2B5EF4-FFF2-40B4-BE49-F238E27FC236}">
                            <a16:creationId xmlns:a16="http://schemas.microsoft.com/office/drawing/2014/main" id="{36014630-71E2-4B8D-AD85-43B880D458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8631" y="2398876"/>
                        <a:ext cx="647015" cy="42599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圖片 8">
            <a:extLst>
              <a:ext uri="{FF2B5EF4-FFF2-40B4-BE49-F238E27FC236}">
                <a16:creationId xmlns:a16="http://schemas.microsoft.com/office/drawing/2014/main" id="{20CC51CA-BAF9-4822-8026-18E4305176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19737" y="4381312"/>
            <a:ext cx="576263" cy="405519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FDB70E2-F677-445F-BB84-D46084E6006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48374" b="7882"/>
          <a:stretch/>
        </p:blipFill>
        <p:spPr>
          <a:xfrm>
            <a:off x="6588288" y="4824634"/>
            <a:ext cx="265577" cy="333466"/>
          </a:xfrm>
          <a:prstGeom prst="rect">
            <a:avLst/>
          </a:prstGeom>
        </p:spPr>
      </p:pic>
      <p:graphicFrame>
        <p:nvGraphicFramePr>
          <p:cNvPr id="11" name="Object 14">
            <a:extLst>
              <a:ext uri="{FF2B5EF4-FFF2-40B4-BE49-F238E27FC236}">
                <a16:creationId xmlns:a16="http://schemas.microsoft.com/office/drawing/2014/main" id="{C7CE786E-898D-4412-A473-79C494ED47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518451"/>
              </p:ext>
            </p:extLst>
          </p:nvPr>
        </p:nvGraphicFramePr>
        <p:xfrm>
          <a:off x="8877500" y="4836667"/>
          <a:ext cx="656485" cy="432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9" name="Equation" r:id="rId5" imgW="304536" imgH="203024" progId="Equation.DSMT4">
                  <p:embed/>
                </p:oleObj>
              </mc:Choice>
              <mc:Fallback>
                <p:oleObj name="Equation" r:id="rId5" imgW="304536" imgH="203024" progId="Equation.DSMT4">
                  <p:embed/>
                  <p:pic>
                    <p:nvPicPr>
                      <p:cNvPr id="7" name="Object 14">
                        <a:extLst>
                          <a:ext uri="{FF2B5EF4-FFF2-40B4-BE49-F238E27FC236}">
                            <a16:creationId xmlns:a16="http://schemas.microsoft.com/office/drawing/2014/main" id="{490C544A-A0D6-422A-BFD2-2958FCFBE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7500" y="4836667"/>
                        <a:ext cx="656485" cy="43223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圖片 11">
            <a:extLst>
              <a:ext uri="{FF2B5EF4-FFF2-40B4-BE49-F238E27FC236}">
                <a16:creationId xmlns:a16="http://schemas.microsoft.com/office/drawing/2014/main" id="{0D25D53F-C221-4817-A28B-BB0454FDCB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0677" y="5228892"/>
            <a:ext cx="601144" cy="42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26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FB218DA-0B4E-4C52-ACE1-06875BBE0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3918"/>
          </a:xfrm>
        </p:spPr>
        <p:txBody>
          <a:bodyPr/>
          <a:lstStyle/>
          <a:p>
            <a:r>
              <a:rPr lang="zh-TW" altLang="en-US" dirty="0"/>
              <a:t>簡介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FF6C1C-A74F-47B2-9298-58BE3BF5B0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3693"/>
            <a:ext cx="10515600" cy="4703270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solidFill>
                  <a:srgbClr val="002060"/>
                </a:solidFill>
              </a:rPr>
              <a:t>在上個章節提到的公式</a:t>
            </a:r>
            <a:endParaRPr lang="en-US" altLang="zh-TW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002060"/>
                </a:solidFill>
              </a:rPr>
              <a:t>  是在假設我們有一個正確的初始資本，且一個</a:t>
            </a:r>
            <a:r>
              <a:rPr lang="en-US" altLang="zh-TW" dirty="0">
                <a:solidFill>
                  <a:srgbClr val="002060"/>
                </a:solidFill>
              </a:rPr>
              <a:t>portfolio process</a:t>
            </a:r>
          </a:p>
          <a:p>
            <a:pPr marL="0" indent="0">
              <a:buNone/>
            </a:pPr>
            <a:r>
              <a:rPr lang="zh-TW" altLang="en-US" dirty="0">
                <a:solidFill>
                  <a:srgbClr val="002060"/>
                </a:solidFill>
              </a:rPr>
              <a:t>  ，使得在</a:t>
            </a:r>
            <a:r>
              <a:rPr lang="en-US" altLang="zh-TW" dirty="0">
                <a:solidFill>
                  <a:srgbClr val="002060"/>
                </a:solidFill>
              </a:rPr>
              <a:t>T</a:t>
            </a:r>
            <a:r>
              <a:rPr lang="zh-TW" altLang="en-US" dirty="0">
                <a:solidFill>
                  <a:srgbClr val="002060"/>
                </a:solidFill>
              </a:rPr>
              <a:t>時點的投組價值為幾乎確定為</a:t>
            </a:r>
            <a:r>
              <a:rPr lang="en-US" altLang="zh-TW" dirty="0">
                <a:solidFill>
                  <a:srgbClr val="002060"/>
                </a:solidFill>
              </a:rPr>
              <a:t>V(T)</a:t>
            </a:r>
            <a:r>
              <a:rPr lang="zh-TW" altLang="en-US" dirty="0">
                <a:solidFill>
                  <a:srgbClr val="002060"/>
                </a:solidFill>
              </a:rPr>
              <a:t>推倒出來的</a:t>
            </a:r>
            <a:endParaRPr lang="en-US" altLang="zh-TW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altLang="zh-TW" dirty="0">
              <a:solidFill>
                <a:srgbClr val="002060"/>
              </a:solidFill>
            </a:endParaRPr>
          </a:p>
          <a:p>
            <a:r>
              <a:rPr lang="zh-TW" altLang="en-US" dirty="0">
                <a:solidFill>
                  <a:srgbClr val="002060"/>
                </a:solidFill>
              </a:rPr>
              <a:t>在上述假設下，我們的正確初始資本會是</a:t>
            </a:r>
            <a:endParaRPr lang="en-US" altLang="zh-TW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002060"/>
                </a:solidFill>
              </a:rPr>
              <a:t>   且避險投組在時間 </a:t>
            </a:r>
            <a:r>
              <a:rPr lang="en-US" altLang="zh-TW" dirty="0">
                <a:solidFill>
                  <a:srgbClr val="002060"/>
                </a:solidFill>
              </a:rPr>
              <a:t>t</a:t>
            </a:r>
            <a:r>
              <a:rPr lang="zh-TW" altLang="en-US" dirty="0">
                <a:solidFill>
                  <a:srgbClr val="002060"/>
                </a:solidFill>
              </a:rPr>
              <a:t> 的價值則為</a:t>
            </a:r>
            <a:r>
              <a:rPr lang="en-US" altLang="zh-TW" dirty="0">
                <a:solidFill>
                  <a:srgbClr val="002060"/>
                </a:solidFill>
              </a:rPr>
              <a:t>V(t)</a:t>
            </a:r>
          </a:p>
          <a:p>
            <a:pPr marL="0" indent="0">
              <a:buNone/>
            </a:pPr>
            <a:endParaRPr lang="en-US" altLang="zh-TW" dirty="0">
              <a:solidFill>
                <a:srgbClr val="002060"/>
              </a:solidFill>
            </a:endParaRPr>
          </a:p>
          <a:p>
            <a:r>
              <a:rPr lang="en-US" altLang="zh-TW" dirty="0">
                <a:solidFill>
                  <a:srgbClr val="002060"/>
                </a:solidFill>
              </a:rPr>
              <a:t>In this section, in the model with one stock driven by one Brownian motion, we verify the assumption on which the risk--neutral pricing formula (5.2.31) is based.</a:t>
            </a:r>
          </a:p>
          <a:p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endParaRPr lang="en-US" altLang="zh-TW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zh-TW" altLang="en-US" dirty="0">
              <a:solidFill>
                <a:srgbClr val="002060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D73395C3-1F55-43C1-9C01-8757E7B162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736" y="1318964"/>
            <a:ext cx="7220958" cy="514422"/>
          </a:xfrm>
          <a:prstGeom prst="rect">
            <a:avLst/>
          </a:prstGeom>
        </p:spPr>
      </p:pic>
      <p:graphicFrame>
        <p:nvGraphicFramePr>
          <p:cNvPr id="5" name="Object 14">
            <a:extLst>
              <a:ext uri="{FF2B5EF4-FFF2-40B4-BE49-F238E27FC236}">
                <a16:creationId xmlns:a16="http://schemas.microsoft.com/office/drawing/2014/main" id="{184076C7-CAF9-46A7-98F2-CA7E5552ED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2927136"/>
              </p:ext>
            </p:extLst>
          </p:nvPr>
        </p:nvGraphicFramePr>
        <p:xfrm>
          <a:off x="10925658" y="1913305"/>
          <a:ext cx="656485" cy="432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4" imgW="304536" imgH="203024" progId="Equation.DSMT4">
                  <p:embed/>
                </p:oleObj>
              </mc:Choice>
              <mc:Fallback>
                <p:oleObj name="Equation" r:id="rId4" imgW="304536" imgH="203024" progId="Equation.DSMT4">
                  <p:embed/>
                  <p:pic>
                    <p:nvPicPr>
                      <p:cNvPr id="11" name="Object 14">
                        <a:extLst>
                          <a:ext uri="{FF2B5EF4-FFF2-40B4-BE49-F238E27FC236}">
                            <a16:creationId xmlns:a16="http://schemas.microsoft.com/office/drawing/2014/main" id="{C7CE786E-898D-4412-A473-79C494ED476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25658" y="1913305"/>
                        <a:ext cx="656485" cy="43223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BF82BAC5-BB57-4A86-89DC-627A909ACB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9834" y="3289916"/>
            <a:ext cx="2505425" cy="41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8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5C7835-767E-4DC9-B59F-A492D2916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356" y="181461"/>
            <a:ext cx="10400190" cy="1485900"/>
          </a:xfrm>
        </p:spPr>
        <p:txBody>
          <a:bodyPr>
            <a:normAutofit/>
          </a:bodyPr>
          <a:lstStyle/>
          <a:p>
            <a:r>
              <a:rPr lang="en-US" altLang="zh-TW" sz="2800" dirty="0"/>
              <a:t>5.3.1 Martingale Representation with One Brownian Motion</a:t>
            </a:r>
            <a:endParaRPr lang="zh-TW" altLang="en-US" sz="2800" dirty="0"/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B3201DF4-DFBD-4321-917C-D850917AA807}"/>
              </a:ext>
            </a:extLst>
          </p:cNvPr>
          <p:cNvGrpSpPr/>
          <p:nvPr/>
        </p:nvGrpSpPr>
        <p:grpSpPr>
          <a:xfrm>
            <a:off x="2367613" y="1638661"/>
            <a:ext cx="8554644" cy="4134044"/>
            <a:chOff x="2457870" y="2038156"/>
            <a:chExt cx="8554644" cy="4134044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59C6B5E-9964-4012-B323-68F14049E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57870" y="2038156"/>
              <a:ext cx="8554644" cy="2781688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EBD5791-B075-49B8-A324-3F70E44A1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33760" y="5857831"/>
              <a:ext cx="1848108" cy="314369"/>
            </a:xfrm>
            <a:prstGeom prst="rect">
              <a:avLst/>
            </a:prstGeom>
          </p:spPr>
        </p:pic>
        <p:sp>
          <p:nvSpPr>
            <p:cNvPr id="8" name="箭號: 向右 7">
              <a:extLst>
                <a:ext uri="{FF2B5EF4-FFF2-40B4-BE49-F238E27FC236}">
                  <a16:creationId xmlns:a16="http://schemas.microsoft.com/office/drawing/2014/main" id="{63747015-B4EB-4EF2-B0BC-18458656D347}"/>
                </a:ext>
              </a:extLst>
            </p:cNvPr>
            <p:cNvSpPr/>
            <p:nvPr/>
          </p:nvSpPr>
          <p:spPr>
            <a:xfrm rot="17485813">
              <a:off x="4822429" y="5178244"/>
              <a:ext cx="887767" cy="314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9ED20386-6218-4662-8D32-126BE4CA323B}"/>
                </a:ext>
              </a:extLst>
            </p:cNvPr>
            <p:cNvCxnSpPr>
              <a:cxnSpLocks/>
            </p:cNvCxnSpPr>
            <p:nvPr/>
          </p:nvCxnSpPr>
          <p:spPr>
            <a:xfrm>
              <a:off x="5149049" y="4768065"/>
              <a:ext cx="65365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FB401934-8A07-4531-9BF0-A1CC951C71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67021" y="4817608"/>
              <a:ext cx="1716350" cy="2236"/>
            </a:xfrm>
            <a:prstGeom prst="line">
              <a:avLst/>
            </a:prstGeom>
            <a:ln w="762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箭號: 向右 14">
              <a:extLst>
                <a:ext uri="{FF2B5EF4-FFF2-40B4-BE49-F238E27FC236}">
                  <a16:creationId xmlns:a16="http://schemas.microsoft.com/office/drawing/2014/main" id="{B9286657-0210-4623-983F-AF3B8DD34445}"/>
                </a:ext>
              </a:extLst>
            </p:cNvPr>
            <p:cNvSpPr/>
            <p:nvPr/>
          </p:nvSpPr>
          <p:spPr>
            <a:xfrm rot="13910725">
              <a:off x="6836384" y="5106577"/>
              <a:ext cx="887767" cy="31436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DB47F5D5-F33E-490F-9C28-BC90E6C76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82441" y="5806054"/>
              <a:ext cx="1428949" cy="285790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1EAB19F-693C-4CA7-B8F4-5AA6C52E0145}"/>
              </a:ext>
            </a:extLst>
          </p:cNvPr>
          <p:cNvSpPr txBox="1"/>
          <p:nvPr/>
        </p:nvSpPr>
        <p:spPr>
          <a:xfrm>
            <a:off x="2210539" y="5968653"/>
            <a:ext cx="82767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002060"/>
                </a:solidFill>
              </a:rPr>
              <a:t>Every martingale with respect to this filtration is an initial condition plus an Ito integral with respect to the Brownian motion.</a:t>
            </a:r>
            <a:endParaRPr lang="zh-TW" alt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250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93C468-78E2-4700-98A2-5F84707C4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Corollary 5.3.2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59E6037-7FBA-42D1-9F2B-5B5405154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10258148" cy="3581400"/>
          </a:xfrm>
        </p:spPr>
        <p:txBody>
          <a:bodyPr>
            <a:normAutofit/>
          </a:bodyPr>
          <a:lstStyle/>
          <a:p>
            <a:r>
              <a:rPr lang="en-US" altLang="zh-TW" sz="2400" dirty="0">
                <a:solidFill>
                  <a:srgbClr val="002060"/>
                </a:solidFill>
              </a:rPr>
              <a:t>The assumption that the filtration in Theorem 5.3.1 is the one generated by the Brownian motion is more restrictive than the assumption of </a:t>
            </a:r>
            <a:r>
              <a:rPr lang="en-US" altLang="zh-TW" sz="2400" dirty="0" err="1">
                <a:solidFill>
                  <a:srgbClr val="002060"/>
                </a:solidFill>
              </a:rPr>
              <a:t>Girsanov‘s</a:t>
            </a:r>
            <a:r>
              <a:rPr lang="en-US" altLang="zh-TW" sz="2400" dirty="0">
                <a:solidFill>
                  <a:srgbClr val="002060"/>
                </a:solidFill>
              </a:rPr>
              <a:t> Theorem</a:t>
            </a:r>
            <a:r>
              <a:rPr lang="zh-TW" altLang="en-US" sz="2400" dirty="0">
                <a:solidFill>
                  <a:srgbClr val="002060"/>
                </a:solidFill>
              </a:rPr>
              <a:t> </a:t>
            </a:r>
            <a:r>
              <a:rPr lang="en-US" altLang="zh-TW" sz="2400" dirty="0">
                <a:solidFill>
                  <a:srgbClr val="002060"/>
                </a:solidFill>
              </a:rPr>
              <a:t>(Theorem 5.2.3)</a:t>
            </a:r>
          </a:p>
          <a:p>
            <a:endParaRPr lang="en-US" altLang="zh-TW" sz="2400" dirty="0">
              <a:solidFill>
                <a:srgbClr val="002060"/>
              </a:solidFill>
            </a:endParaRPr>
          </a:p>
          <a:p>
            <a:r>
              <a:rPr lang="en-US" altLang="zh-TW" sz="2400" dirty="0">
                <a:solidFill>
                  <a:srgbClr val="002060"/>
                </a:solidFill>
              </a:rPr>
              <a:t>If we include this extra restriction in </a:t>
            </a:r>
            <a:r>
              <a:rPr lang="en-US" altLang="zh-TW" sz="2400" dirty="0" err="1">
                <a:solidFill>
                  <a:srgbClr val="002060"/>
                </a:solidFill>
              </a:rPr>
              <a:t>Girsanov‘s</a:t>
            </a:r>
            <a:r>
              <a:rPr lang="en-US" altLang="zh-TW" sz="2400" dirty="0">
                <a:solidFill>
                  <a:srgbClr val="002060"/>
                </a:solidFill>
              </a:rPr>
              <a:t> Theorem, then we obtain the following corollary</a:t>
            </a:r>
          </a:p>
          <a:p>
            <a:pPr lvl="1"/>
            <a:r>
              <a:rPr lang="en-US" altLang="zh-TW" sz="2400" dirty="0">
                <a:solidFill>
                  <a:srgbClr val="002060"/>
                </a:solidFill>
              </a:rPr>
              <a:t>The first paragraph of this corollary is just a repeat of </a:t>
            </a:r>
            <a:r>
              <a:rPr lang="en-US" altLang="zh-TW" sz="2400" dirty="0" err="1">
                <a:solidFill>
                  <a:srgbClr val="002060"/>
                </a:solidFill>
              </a:rPr>
              <a:t>Girsanov's</a:t>
            </a:r>
            <a:r>
              <a:rPr lang="en-US" altLang="zh-TW" sz="2400" dirty="0">
                <a:solidFill>
                  <a:srgbClr val="002060"/>
                </a:solidFill>
              </a:rPr>
              <a:t> Theorem</a:t>
            </a:r>
          </a:p>
          <a:p>
            <a:pPr lvl="1"/>
            <a:r>
              <a:rPr lang="en-US" altLang="zh-TW" sz="2400" dirty="0">
                <a:solidFill>
                  <a:srgbClr val="002060"/>
                </a:solidFill>
              </a:rPr>
              <a:t>the second part contains the new assertion</a:t>
            </a:r>
            <a:endParaRPr lang="zh-TW" alt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536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7848060-A508-4940-94D0-288D99386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63858"/>
            <a:ext cx="9601200" cy="1222899"/>
          </a:xfrm>
        </p:spPr>
        <p:txBody>
          <a:bodyPr/>
          <a:lstStyle/>
          <a:p>
            <a:r>
              <a:rPr lang="en-US" altLang="zh-TW" dirty="0"/>
              <a:t>Corollary 5.3.2 - 1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FDAFA74-C862-4CE0-BA15-FD6915014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240" y="1400095"/>
            <a:ext cx="8516539" cy="3791479"/>
          </a:xfrm>
          <a:prstGeom prst="rect">
            <a:avLst/>
          </a:prstGeom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3210EF70-089D-44DA-B551-FBE0401E00C4}"/>
              </a:ext>
            </a:extLst>
          </p:cNvPr>
          <p:cNvGrpSpPr/>
          <p:nvPr/>
        </p:nvGrpSpPr>
        <p:grpSpPr>
          <a:xfrm>
            <a:off x="2880857" y="5319603"/>
            <a:ext cx="6430285" cy="1509901"/>
            <a:chOff x="2385240" y="5314142"/>
            <a:chExt cx="6430285" cy="15099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文字方塊 4">
                  <a:extLst>
                    <a:ext uri="{FF2B5EF4-FFF2-40B4-BE49-F238E27FC236}">
                      <a16:creationId xmlns:a16="http://schemas.microsoft.com/office/drawing/2014/main" id="{19609EF9-C3E6-4905-BC1B-AA5EE7948ED5}"/>
                    </a:ext>
                  </a:extLst>
                </p:cNvPr>
                <p:cNvSpPr txBox="1"/>
                <p:nvPr/>
              </p:nvSpPr>
              <p:spPr>
                <a:xfrm>
                  <a:off x="2385240" y="5314142"/>
                  <a:ext cx="3465144" cy="15099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fontAlgn="base"/>
                  <a:r>
                    <a:rPr lang="zh-TW" altLang="en-US" dirty="0">
                      <a:solidFill>
                        <a:srgbClr val="002060"/>
                      </a:solidFill>
                    </a:rPr>
                    <a:t>運用</a:t>
                  </a:r>
                  <a:r>
                    <a:rPr lang="en-US" altLang="zh-TW" dirty="0">
                      <a:solidFill>
                        <a:srgbClr val="002060"/>
                      </a:solidFill>
                    </a:rPr>
                    <a:t>Thm4.6.4</a:t>
                  </a:r>
                  <a:r>
                    <a:rPr lang="zh-TW" altLang="en-US" dirty="0">
                      <a:solidFill>
                        <a:srgbClr val="002060"/>
                      </a:solidFill>
                    </a:rPr>
                    <a:t>證明</a:t>
                  </a:r>
                  <a:endParaRPr lang="en-US" altLang="zh-TW" dirty="0">
                    <a:solidFill>
                      <a:srgbClr val="002060"/>
                    </a:solidFill>
                  </a:endParaRPr>
                </a:p>
                <a:p>
                  <a:pPr fontAlgn="base"/>
                  <a:r>
                    <a:rPr lang="en-US" altLang="zh-TW" dirty="0">
                      <a:solidFill>
                        <a:srgbClr val="002060"/>
                      </a:solidFill>
                    </a:rPr>
                    <a:t>1.</a:t>
                  </a:r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</m:oMath>
                  </a14:m>
                  <a:r>
                    <a:rPr lang="en-US" altLang="zh-TW" dirty="0">
                      <a:solidFill>
                        <a:srgbClr val="002060"/>
                      </a:solidFill>
                    </a:rPr>
                    <a:t>(t)</a:t>
                  </a:r>
                  <a:r>
                    <a:rPr lang="zh-TW" altLang="en-US" dirty="0">
                      <a:solidFill>
                        <a:srgbClr val="002060"/>
                      </a:solidFill>
                    </a:rPr>
                    <a:t>是一個</a:t>
                  </a:r>
                  <a:r>
                    <a:rPr lang="en-US" altLang="zh-TW" dirty="0">
                      <a:solidFill>
                        <a:srgbClr val="002060"/>
                      </a:solidFill>
                    </a:rPr>
                    <a:t>martingale</a:t>
                  </a:r>
                </a:p>
                <a:p>
                  <a:pPr fontAlgn="base"/>
                  <a:r>
                    <a:rPr lang="en-US" altLang="zh-TW" dirty="0">
                      <a:solidFill>
                        <a:srgbClr val="002060"/>
                      </a:solidFill>
                    </a:rPr>
                    <a:t>2.</a:t>
                  </a:r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</m:oMath>
                  </a14:m>
                  <a:r>
                    <a:rPr lang="en-US" altLang="zh-TW" dirty="0">
                      <a:solidFill>
                        <a:srgbClr val="002060"/>
                      </a:solidFill>
                    </a:rPr>
                    <a:t>(0)=0</a:t>
                  </a:r>
                </a:p>
                <a:p>
                  <a:pPr fontAlgn="base"/>
                  <a:r>
                    <a:rPr lang="en-US" altLang="zh-TW" dirty="0">
                      <a:solidFill>
                        <a:srgbClr val="002060"/>
                      </a:solidFill>
                    </a:rPr>
                    <a:t>3.</a:t>
                  </a:r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</m:oMath>
                  </a14:m>
                  <a:r>
                    <a:rPr lang="en-US" altLang="zh-TW" dirty="0">
                      <a:solidFill>
                        <a:srgbClr val="002060"/>
                      </a:solidFill>
                    </a:rPr>
                    <a:t>(t)</a:t>
                  </a:r>
                  <a:r>
                    <a:rPr lang="zh-TW" altLang="en-US" dirty="0">
                      <a:solidFill>
                        <a:srgbClr val="002060"/>
                      </a:solidFill>
                    </a:rPr>
                    <a:t>有</a:t>
                  </a:r>
                  <a:r>
                    <a:rPr lang="en-US" altLang="zh-TW" dirty="0">
                      <a:solidFill>
                        <a:srgbClr val="002060"/>
                      </a:solidFill>
                    </a:rPr>
                    <a:t>continuous paths</a:t>
                  </a:r>
                </a:p>
                <a:p>
                  <a:pPr fontAlgn="base"/>
                  <a:r>
                    <a:rPr lang="en-US" altLang="zh-TW" dirty="0">
                      <a:solidFill>
                        <a:srgbClr val="002060"/>
                      </a:solidFill>
                    </a:rPr>
                    <a:t>4.[</a:t>
                  </a:r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</m:oMath>
                  </a14:m>
                  <a:r>
                    <a:rPr lang="en-US" altLang="zh-TW" dirty="0">
                      <a:solidFill>
                        <a:srgbClr val="002060"/>
                      </a:solidFill>
                    </a:rPr>
                    <a:t>,</a:t>
                  </a:r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</m:oMath>
                  </a14:m>
                  <a:r>
                    <a:rPr lang="en-US" altLang="zh-TW" dirty="0">
                      <a:solidFill>
                        <a:srgbClr val="002060"/>
                      </a:solidFill>
                    </a:rPr>
                    <a:t>](t)=t</a:t>
                  </a:r>
                  <a:endParaRPr lang="zh-TW" altLang="en-US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5" name="文字方塊 4">
                  <a:extLst>
                    <a:ext uri="{FF2B5EF4-FFF2-40B4-BE49-F238E27FC236}">
                      <a16:creationId xmlns:a16="http://schemas.microsoft.com/office/drawing/2014/main" id="{19609EF9-C3E6-4905-BC1B-AA5EE7948E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5240" y="5314142"/>
                  <a:ext cx="3465144" cy="1509901"/>
                </a:xfrm>
                <a:prstGeom prst="rect">
                  <a:avLst/>
                </a:prstGeom>
                <a:blipFill>
                  <a:blip r:embed="rId3"/>
                  <a:stretch>
                    <a:fillRect l="-1585" t="-2429" b="-5668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文字方塊 5">
                  <a:extLst>
                    <a:ext uri="{FF2B5EF4-FFF2-40B4-BE49-F238E27FC236}">
                      <a16:creationId xmlns:a16="http://schemas.microsoft.com/office/drawing/2014/main" id="{39C8956E-5BDB-48DE-84BD-47267072694C}"/>
                    </a:ext>
                  </a:extLst>
                </p:cNvPr>
                <p:cNvSpPr txBox="1"/>
                <p:nvPr/>
              </p:nvSpPr>
              <p:spPr>
                <a:xfrm>
                  <a:off x="6258756" y="5880995"/>
                  <a:ext cx="2556769" cy="3761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altLang="zh-TW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zh-TW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</m:oMath>
                  </a14:m>
                  <a:r>
                    <a:rPr lang="en-US" altLang="zh-TW" dirty="0">
                      <a:solidFill>
                        <a:srgbClr val="002060"/>
                      </a:solidFill>
                    </a:rPr>
                    <a:t>(t)</a:t>
                  </a:r>
                  <a:r>
                    <a:rPr lang="zh-TW" altLang="en-US" dirty="0">
                      <a:solidFill>
                        <a:srgbClr val="002060"/>
                      </a:solidFill>
                    </a:rPr>
                    <a:t>為</a:t>
                  </a:r>
                  <a:r>
                    <a:rPr lang="en-US" altLang="zh-TW" dirty="0">
                      <a:solidFill>
                        <a:srgbClr val="002060"/>
                      </a:solidFill>
                    </a:rPr>
                    <a:t>Brownian motion</a:t>
                  </a:r>
                  <a:endParaRPr lang="zh-TW" altLang="en-US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文字方塊 5">
                  <a:extLst>
                    <a:ext uri="{FF2B5EF4-FFF2-40B4-BE49-F238E27FC236}">
                      <a16:creationId xmlns:a16="http://schemas.microsoft.com/office/drawing/2014/main" id="{39C8956E-5BDB-48DE-84BD-47267072694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58756" y="5880995"/>
                  <a:ext cx="2556769" cy="376193"/>
                </a:xfrm>
                <a:prstGeom prst="rect">
                  <a:avLst/>
                </a:prstGeom>
                <a:blipFill>
                  <a:blip r:embed="rId4"/>
                  <a:stretch>
                    <a:fillRect t="-6557" r="-1909" b="-27869"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箭號: 向右 6">
              <a:extLst>
                <a:ext uri="{FF2B5EF4-FFF2-40B4-BE49-F238E27FC236}">
                  <a16:creationId xmlns:a16="http://schemas.microsoft.com/office/drawing/2014/main" id="{CA20D164-F4A7-4B88-81DD-4F7C27EF9433}"/>
                </a:ext>
              </a:extLst>
            </p:cNvPr>
            <p:cNvSpPr/>
            <p:nvPr/>
          </p:nvSpPr>
          <p:spPr>
            <a:xfrm>
              <a:off x="5267415" y="5880995"/>
              <a:ext cx="828585" cy="376193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9533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653F9A1-C6B9-4C7F-9B8C-7756A11A7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360"/>
          </a:xfrm>
        </p:spPr>
        <p:txBody>
          <a:bodyPr/>
          <a:lstStyle/>
          <a:p>
            <a:r>
              <a:rPr lang="en-US" altLang="zh-TW" dirty="0"/>
              <a:t>Corollary 5.3.2 - 2</a:t>
            </a:r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29A14D9-EE62-42CF-B9FF-D59A7012C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096" y="1278385"/>
            <a:ext cx="8678486" cy="161947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362E317-5B73-4B6E-B72B-E0D78E8CE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561" y="3136612"/>
            <a:ext cx="8688012" cy="3600953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B33F2F5E-7970-4D9F-8CDA-112241B7DC5B}"/>
              </a:ext>
            </a:extLst>
          </p:cNvPr>
          <p:cNvSpPr txBox="1"/>
          <p:nvPr/>
        </p:nvSpPr>
        <p:spPr>
          <a:xfrm>
            <a:off x="1224096" y="3136612"/>
            <a:ext cx="1065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證明</a:t>
            </a:r>
            <a:endParaRPr lang="en-US" altLang="zh-TW" sz="3200" dirty="0"/>
          </a:p>
        </p:txBody>
      </p:sp>
    </p:spTree>
    <p:extLst>
      <p:ext uri="{BB962C8B-B14F-4D97-AF65-F5344CB8AC3E}">
        <p14:creationId xmlns:p14="http://schemas.microsoft.com/office/powerpoint/2010/main" val="2330647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CC604B-F219-492E-B41F-03AB5CD03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8871"/>
          </a:xfrm>
        </p:spPr>
        <p:txBody>
          <a:bodyPr/>
          <a:lstStyle/>
          <a:p>
            <a:r>
              <a:rPr lang="en-US" altLang="zh-TW" dirty="0"/>
              <a:t>Proof : (</a:t>
            </a:r>
            <a:r>
              <a:rPr lang="en-US" altLang="zh-TW" dirty="0" err="1"/>
              <a:t>i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A17A9A7C-6672-4CCF-8F0E-FE59C4452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5"/>
          <a:stretch/>
        </p:blipFill>
        <p:spPr>
          <a:xfrm>
            <a:off x="1812419" y="1233996"/>
            <a:ext cx="8787518" cy="5551337"/>
          </a:xfrm>
        </p:spPr>
      </p:pic>
    </p:spTree>
    <p:extLst>
      <p:ext uri="{BB962C8B-B14F-4D97-AF65-F5344CB8AC3E}">
        <p14:creationId xmlns:p14="http://schemas.microsoft.com/office/powerpoint/2010/main" val="3528783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288F95-4B37-459A-ABA5-5B9A225A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7648"/>
          </a:xfrm>
        </p:spPr>
        <p:txBody>
          <a:bodyPr/>
          <a:lstStyle/>
          <a:p>
            <a:r>
              <a:rPr lang="en-US" altLang="zh-TW" dirty="0"/>
              <a:t>Proof : (ii)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44EBBE7-918D-4B85-BD1D-BDF62A00FD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17"/>
          <a:stretch/>
        </p:blipFill>
        <p:spPr>
          <a:xfrm>
            <a:off x="1411483" y="1834505"/>
            <a:ext cx="9369033" cy="4060268"/>
          </a:xfrm>
        </p:spPr>
      </p:pic>
    </p:spTree>
    <p:extLst>
      <p:ext uri="{BB962C8B-B14F-4D97-AF65-F5344CB8AC3E}">
        <p14:creationId xmlns:p14="http://schemas.microsoft.com/office/powerpoint/2010/main" val="113780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6F7F27-E3C9-4C49-8572-05F4B0F1C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6828"/>
          </a:xfrm>
        </p:spPr>
        <p:txBody>
          <a:bodyPr/>
          <a:lstStyle/>
          <a:p>
            <a:r>
              <a:rPr lang="en-US" altLang="zh-TW" dirty="0"/>
              <a:t>Proof : (iii)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FF8D6C8-254F-4AB2-B481-E15D6B9B4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511" y="1173431"/>
            <a:ext cx="7954601" cy="5606865"/>
          </a:xfrm>
        </p:spPr>
      </p:pic>
    </p:spTree>
    <p:extLst>
      <p:ext uri="{BB962C8B-B14F-4D97-AF65-F5344CB8AC3E}">
        <p14:creationId xmlns:p14="http://schemas.microsoft.com/office/powerpoint/2010/main" val="1251039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1974</TotalTime>
  <Words>688</Words>
  <Application>Microsoft Office PowerPoint</Application>
  <PresentationFormat>寬螢幕</PresentationFormat>
  <Paragraphs>84</Paragraphs>
  <Slides>15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3" baseType="lpstr">
      <vt:lpstr>微軟正黑體</vt:lpstr>
      <vt:lpstr>新細明體</vt:lpstr>
      <vt:lpstr>Arial</vt:lpstr>
      <vt:lpstr>Calibri</vt:lpstr>
      <vt:lpstr>Cambria Math</vt:lpstr>
      <vt:lpstr>Franklin Gothic Book</vt:lpstr>
      <vt:lpstr>Office 佈景主題</vt:lpstr>
      <vt:lpstr>Equation</vt:lpstr>
      <vt:lpstr>5.3</vt:lpstr>
      <vt:lpstr>簡介</vt:lpstr>
      <vt:lpstr>5.3.1 Martingale Representation with One Brownian Motion</vt:lpstr>
      <vt:lpstr>Corollary 5.3.2</vt:lpstr>
      <vt:lpstr>Corollary 5.3.2 - 1</vt:lpstr>
      <vt:lpstr>Corollary 5.3.2 - 2</vt:lpstr>
      <vt:lpstr>Proof : (i)</vt:lpstr>
      <vt:lpstr>Proof : (ii)</vt:lpstr>
      <vt:lpstr>Proof : (iii)</vt:lpstr>
      <vt:lpstr>5.3.2 Hedging with One Stock</vt:lpstr>
      <vt:lpstr>5.3.2 Hedging with One Stock</vt:lpstr>
      <vt:lpstr>5.3.2 Hedging with One Stock</vt:lpstr>
      <vt:lpstr>5.3.2 Hedging with One Stock</vt:lpstr>
      <vt:lpstr>5.3.2 Hedging with One Stock</vt:lpstr>
      <vt:lpstr>結論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5.3</dc:title>
  <dc:creator>黃聖鈞 309707022</dc:creator>
  <cp:lastModifiedBy>黃聖鈞 309707022</cp:lastModifiedBy>
  <cp:revision>31</cp:revision>
  <dcterms:created xsi:type="dcterms:W3CDTF">2021-08-19T11:03:33Z</dcterms:created>
  <dcterms:modified xsi:type="dcterms:W3CDTF">2021-08-24T09:42:02Z</dcterms:modified>
</cp:coreProperties>
</file>