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81" r:id="rId5"/>
    <p:sldId id="283" r:id="rId6"/>
    <p:sldId id="284" r:id="rId7"/>
    <p:sldId id="285" r:id="rId8"/>
    <p:sldId id="286" r:id="rId9"/>
    <p:sldId id="289" r:id="rId10"/>
    <p:sldId id="288" r:id="rId11"/>
    <p:sldId id="258" r:id="rId12"/>
    <p:sldId id="259" r:id="rId13"/>
    <p:sldId id="260" r:id="rId14"/>
    <p:sldId id="261" r:id="rId15"/>
    <p:sldId id="277" r:id="rId16"/>
    <p:sldId id="263" r:id="rId17"/>
    <p:sldId id="278" r:id="rId18"/>
    <p:sldId id="279" r:id="rId19"/>
    <p:sldId id="276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024EAF-7957-4E5D-B03D-DABCDAA205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6EF1945-C40C-4437-857E-0E7644175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7097FA9-37B2-4961-841D-248EFE168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FF266B-9B85-4D0C-B87C-ECFE3815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E55705-B1B9-4A9B-BC0F-23DBCD1A8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90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662E8E-51A2-4012-8510-ABE2B60E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0F76C3-B7C0-4FA5-9867-FEA9F1C4C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4670FB-FE84-43A2-BD08-3FE27B83F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1516C9-2AD1-44AA-9107-B91D8803F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A3EA62A-C324-4716-9FED-59B0E8007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04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EC9C293-A947-45BC-A1C7-FB4937F052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E1218C2-3EB9-48CC-8AAB-23E5441B5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ACD76A-3E15-4163-8D21-8392AEEC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24A73AB-15CF-4FD8-8880-F14E7A9D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48DE6A-8BBA-420E-A6A8-E5E57112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223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74AEDE-1BB4-4EAF-BEFD-3B9D7DE1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657BE85-AD0F-4401-B62F-96F2AFA15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DB28C5F-6BB8-42EB-AA8F-1E890DBB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5131AA-5800-447C-902C-901FF697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FC8328-FD5F-4364-B100-DC7A0B0E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23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E019FA-0391-4872-98AD-DD87E9E45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750BDB-B36A-4229-BB40-4782DA2BC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A04989-D3E7-4F8A-A1A7-995B9C360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BCA0490-18B4-4046-AF57-C69C879A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2F77F7-9A3C-4FB6-BA90-5B62961E5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66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33BF42-B9C9-4ACC-A96B-4313E7AA0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268468-2955-4CCD-A7ED-E7BAE3E59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40BE82F-704E-423E-8EAB-76FC36944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A0CC1D-E635-40BF-B66E-658D94503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9D1318B-C4DF-4A79-B1BF-D8CD857F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169A04-A454-4B1A-9A7D-0C1D7F6C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46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1C67C-E381-4DBA-902F-D9477AD7A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09553B-EF51-4799-B512-92EACCB8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E68C42A-70B4-43A6-8F54-BE6ECD7B9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C78DBD6-1F04-46E6-8D2D-FE739BBA6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5DB6786-A69F-4ABE-9630-32D45A7F5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55E35E8-B968-49A0-8BC1-B3E99D12C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40407DD-710C-4570-87D5-C7E7BBB3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B0CFEC5-B7D5-4289-B578-1E725A9D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07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F755BE-C4C1-405B-9370-5D1048CC7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51DE263-7EDA-4604-91B2-38770EC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59319C8-EFA9-45E1-9452-E3F91604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C475ACE-C4D6-41C6-A64D-F831D66ED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318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7045B33-3149-48E5-AC66-98A7A1A47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68D2E9B-BA11-4D1E-90AB-D36A9FE90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D977F4-5CDB-44FF-B94F-34788E3C8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672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535DC2-FC27-4332-ADC6-30F17D00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A1BD629-BBE1-4C60-8B29-A37A22A90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0429AE0-570B-42E4-A8C2-CA06843B7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FCE412-0B19-4E03-A2A9-3AD95857A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8539BC-247C-4075-A7ED-64D4BEF75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E0D86A-7166-4C6C-B9E6-4A21CC43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17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01A6E-D369-4160-B5AD-7A05C5FBB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9EE4007-4C72-4083-A781-0C100BFD8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4342ADB-83FE-4CD4-AB1A-92A2C12B3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9045048-4C56-4918-9AC3-9359BE33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19B151D-45C0-4DED-9919-8E77CD286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2BC7FA-795D-4A2B-ADEA-E386C6F3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8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C8B8DF4-002E-4EAC-BE27-4A56A60E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1B79FD1-868A-4A57-BD14-587D38E23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A47668-D39C-40F2-A041-CCD410873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4AF07-F498-4526-AA1A-A272A85C3029}" type="datetimeFigureOut">
              <a:rPr lang="zh-TW" altLang="en-US" smtClean="0"/>
              <a:t>2021/8/3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2480E4C-6A97-40FA-95CC-3A5A8B2E7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F6FF05-6B01-4C80-B6C4-667379EBA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C9E88-1469-44D2-BC1F-3972CF68B3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344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37098CA0-0DDD-45BE-B953-539B11FBB6A3}"/>
              </a:ext>
            </a:extLst>
          </p:cNvPr>
          <p:cNvSpPr txBox="1"/>
          <p:nvPr/>
        </p:nvSpPr>
        <p:spPr>
          <a:xfrm>
            <a:off x="0" y="1351508"/>
            <a:ext cx="1219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綜前面章節，已有方法可以做機率測度的轉換（真實機率轉換至風險中立機率測度）。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設股價為幾何布朗運動，另外再定義一折現的隨機過程。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結合股價與折現的隨機過程，再轉換至風險中立的測度上，即得到一股價在風險中立測度上的隨機過程。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推廣至衍生品（買權），建構投資組合，並定義出投組的收益隨機過程，由投資組合的現金部位推論衍生品的價格。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最後推導出</a:t>
            </a:r>
            <a:r>
              <a:rPr lang="en-US" altLang="zh-TW" sz="2400" dirty="0"/>
              <a:t>Black Scholes Formula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1875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B25F9E76-49EF-4C89-A2FF-F68D21BF1FE2}"/>
              </a:ext>
            </a:extLst>
          </p:cNvPr>
          <p:cNvGrpSpPr/>
          <p:nvPr/>
        </p:nvGrpSpPr>
        <p:grpSpPr>
          <a:xfrm>
            <a:off x="1519728" y="1834720"/>
            <a:ext cx="9152543" cy="3188559"/>
            <a:chOff x="3728720" y="2397761"/>
            <a:chExt cx="5740400" cy="199983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AD0F4B2E-0998-431F-81F1-73CF4E6602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17" t="17227" r="33916" b="78475"/>
            <a:stretch/>
          </p:blipFill>
          <p:spPr>
            <a:xfrm>
              <a:off x="3728720" y="2397761"/>
              <a:ext cx="3860800" cy="28448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C5CBC2C-C42D-4843-95A7-781AAB6912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33" t="69879" r="26084" b="18915"/>
            <a:stretch/>
          </p:blipFill>
          <p:spPr>
            <a:xfrm>
              <a:off x="3728720" y="2804162"/>
              <a:ext cx="5740400" cy="741681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419F408-E78A-484E-B3B8-CD039A2FFA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34" t="87532" r="38500"/>
            <a:stretch/>
          </p:blipFill>
          <p:spPr>
            <a:xfrm>
              <a:off x="3769360" y="3454403"/>
              <a:ext cx="2702560" cy="825223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B76BCCC-428D-4595-9A83-DC41A51F5A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33" t="24772" r="40167" b="71283"/>
            <a:stretch/>
          </p:blipFill>
          <p:spPr>
            <a:xfrm>
              <a:off x="3728720" y="4161652"/>
              <a:ext cx="2316480" cy="2359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0091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AC9B0E8-E80F-4312-8B12-E414E0B3C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5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62367F7-6950-4D3F-9C31-4B3F5CEE6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5"/>
            <a:ext cx="12192000" cy="450521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8D9A4B7-075C-4272-9260-4793A4FF8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403" y="2347611"/>
            <a:ext cx="6553200" cy="27622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7A17F6A-E602-487C-ADA9-26607416E4E4}"/>
              </a:ext>
            </a:extLst>
          </p:cNvPr>
          <p:cNvSpPr/>
          <p:nvPr/>
        </p:nvSpPr>
        <p:spPr>
          <a:xfrm>
            <a:off x="2922602" y="2905759"/>
            <a:ext cx="592757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3A96EF3-A549-40EC-BB7F-BC69E76FFF0C}"/>
              </a:ext>
            </a:extLst>
          </p:cNvPr>
          <p:cNvSpPr txBox="1"/>
          <p:nvPr/>
        </p:nvSpPr>
        <p:spPr>
          <a:xfrm>
            <a:off x="2834640" y="283297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S(t)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8B29F5F-30AD-4E24-AD7C-FEBC65DCA563}"/>
              </a:ext>
            </a:extLst>
          </p:cNvPr>
          <p:cNvSpPr/>
          <p:nvPr/>
        </p:nvSpPr>
        <p:spPr>
          <a:xfrm>
            <a:off x="3989402" y="3183888"/>
            <a:ext cx="592757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97E8C09-85DD-4E3C-9A0C-EAB78DDC120C}"/>
              </a:ext>
            </a:extLst>
          </p:cNvPr>
          <p:cNvSpPr txBox="1"/>
          <p:nvPr/>
        </p:nvSpPr>
        <p:spPr>
          <a:xfrm>
            <a:off x="3907411" y="3090781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S(t)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EAC7B9E-7285-4388-90FD-91172F8BF253}"/>
              </a:ext>
            </a:extLst>
          </p:cNvPr>
          <p:cNvSpPr/>
          <p:nvPr/>
        </p:nvSpPr>
        <p:spPr>
          <a:xfrm>
            <a:off x="4476844" y="4126532"/>
            <a:ext cx="592757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07A2C9A-7E8E-4367-A0B7-2BC31587545D}"/>
              </a:ext>
            </a:extLst>
          </p:cNvPr>
          <p:cNvSpPr txBox="1"/>
          <p:nvPr/>
        </p:nvSpPr>
        <p:spPr>
          <a:xfrm>
            <a:off x="4415884" y="4100160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S(t)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0464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49CD30D-70E5-4434-A97B-6B6D7D1B7EB4}"/>
              </a:ext>
            </a:extLst>
          </p:cNvPr>
          <p:cNvSpPr/>
          <p:nvPr/>
        </p:nvSpPr>
        <p:spPr>
          <a:xfrm>
            <a:off x="0" y="20145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Recall </a:t>
            </a:r>
            <a:r>
              <a:rPr lang="en-US" altLang="zh-TW" dirty="0" err="1"/>
              <a:t>Girsanov’s</a:t>
            </a:r>
            <a:r>
              <a:rPr lang="en-US" altLang="zh-TW" dirty="0"/>
              <a:t> Theorem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1B6AFEA-35A4-4221-85B8-EC899B1DF65A}"/>
              </a:ext>
            </a:extLst>
          </p:cNvPr>
          <p:cNvGrpSpPr/>
          <p:nvPr/>
        </p:nvGrpSpPr>
        <p:grpSpPr>
          <a:xfrm>
            <a:off x="2181225" y="806212"/>
            <a:ext cx="7829550" cy="5010150"/>
            <a:chOff x="2181225" y="369332"/>
            <a:chExt cx="7829550" cy="501015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8A6C73A-266B-4DDD-B9C7-605652E90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1225" y="369332"/>
              <a:ext cx="7829550" cy="2505075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9492E4F-B8AC-4D00-A422-32228AC5F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8862" y="2874407"/>
              <a:ext cx="7534275" cy="165735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787F1EC-E115-4615-B22B-2F26418AB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6231" y="4674632"/>
              <a:ext cx="3686175" cy="704850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D9E1E65-FA05-4929-BD78-BEF1C922A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2781" y="4831794"/>
              <a:ext cx="933450" cy="390525"/>
            </a:xfrm>
            <a:prstGeom prst="rect">
              <a:avLst/>
            </a:prstGeom>
          </p:spPr>
        </p:pic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0E25F621-ACC3-4CFE-AAC0-AAF211571BB4}"/>
              </a:ext>
            </a:extLst>
          </p:cNvPr>
          <p:cNvSpPr txBox="1"/>
          <p:nvPr/>
        </p:nvSpPr>
        <p:spPr>
          <a:xfrm>
            <a:off x="4806190" y="48317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A5CECB2-EFF6-4288-88B4-21F39DB725C0}"/>
              </a:ext>
            </a:extLst>
          </p:cNvPr>
          <p:cNvSpPr/>
          <p:nvPr/>
        </p:nvSpPr>
        <p:spPr>
          <a:xfrm>
            <a:off x="2021840" y="640080"/>
            <a:ext cx="7988935" cy="5411708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637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F3A9775-E9F7-41A8-9A5A-554680008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743"/>
            <a:ext cx="12192000" cy="535451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780ED25-C754-495C-A0B0-808253E4E23B}"/>
              </a:ext>
            </a:extLst>
          </p:cNvPr>
          <p:cNvSpPr/>
          <p:nvPr/>
        </p:nvSpPr>
        <p:spPr>
          <a:xfrm>
            <a:off x="1764124" y="834692"/>
            <a:ext cx="592757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702EA9-24F0-42AA-87F9-7043A8240CE7}"/>
              </a:ext>
            </a:extLst>
          </p:cNvPr>
          <p:cNvSpPr txBox="1"/>
          <p:nvPr/>
        </p:nvSpPr>
        <p:spPr>
          <a:xfrm>
            <a:off x="1708244" y="750038"/>
            <a:ext cx="546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S(t)</a:t>
            </a:r>
            <a:endParaRPr lang="zh-TW" altLang="en-US" sz="20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8439766-4F01-4D94-ADFE-3BA3F036D21A}"/>
              </a:ext>
            </a:extLst>
          </p:cNvPr>
          <p:cNvSpPr/>
          <p:nvPr/>
        </p:nvSpPr>
        <p:spPr>
          <a:xfrm>
            <a:off x="7331804" y="1363012"/>
            <a:ext cx="592757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0E1218B-C141-4CD9-AD78-7608C7318BCE}"/>
              </a:ext>
            </a:extLst>
          </p:cNvPr>
          <p:cNvSpPr txBox="1"/>
          <p:nvPr/>
        </p:nvSpPr>
        <p:spPr>
          <a:xfrm>
            <a:off x="7291164" y="1346938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S(t)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35AC6A6-3CDB-4D45-BA6B-387F20A5F705}"/>
              </a:ext>
            </a:extLst>
          </p:cNvPr>
          <p:cNvSpPr/>
          <p:nvPr/>
        </p:nvSpPr>
        <p:spPr>
          <a:xfrm>
            <a:off x="6096000" y="2003093"/>
            <a:ext cx="3108960" cy="24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829435-6056-4F1E-986B-457DFE91D874}"/>
              </a:ext>
            </a:extLst>
          </p:cNvPr>
          <p:cNvSpPr/>
          <p:nvPr/>
        </p:nvSpPr>
        <p:spPr>
          <a:xfrm>
            <a:off x="8317324" y="2795587"/>
            <a:ext cx="1944276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1A843CC-3B68-404B-A93F-E901763380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21" t="38378" r="17500" b="54981"/>
          <a:stretch/>
        </p:blipFill>
        <p:spPr>
          <a:xfrm>
            <a:off x="8456868" y="2822278"/>
            <a:ext cx="1765300" cy="3556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7752EC4-75DA-4F82-B3EC-05E8903F79C9}"/>
              </a:ext>
            </a:extLst>
          </p:cNvPr>
          <p:cNvSpPr txBox="1"/>
          <p:nvPr/>
        </p:nvSpPr>
        <p:spPr>
          <a:xfrm>
            <a:off x="8253824" y="2770187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-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70285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EB81507-B416-47E7-A549-24F81C588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039"/>
            <a:ext cx="12192000" cy="608992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04B6A1A-ECFD-4633-B664-4667AB19EDCA}"/>
              </a:ext>
            </a:extLst>
          </p:cNvPr>
          <p:cNvSpPr/>
          <p:nvPr/>
        </p:nvSpPr>
        <p:spPr>
          <a:xfrm>
            <a:off x="87724" y="1312213"/>
            <a:ext cx="5520596" cy="232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7980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A67621B-B10F-44A5-97E8-C3E584F89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083"/>
            <a:ext cx="12192000" cy="655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05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D8AF7164-17D8-4052-9F20-60E7E82C7DCD}"/>
                  </a:ext>
                </a:extLst>
              </p:cNvPr>
              <p:cNvSpPr txBox="1"/>
              <p:nvPr/>
            </p:nvSpPr>
            <p:spPr>
              <a:xfrm>
                <a:off x="0" y="527269"/>
                <a:ext cx="12192000" cy="5240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/>
                  <a:t>We take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zh-TW" dirty="0"/>
                  <a:t>, and we may thus write: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ra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dirty="0"/>
              </a:p>
              <a:p>
                <a:r>
                  <a:rPr lang="en-US" altLang="zh-TW" dirty="0"/>
                  <a:t>Where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dirty="0"/>
                  <a:t>.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/>
                  <a:t> </a:t>
                </a:r>
              </a:p>
              <a:p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D8AF7164-17D8-4052-9F20-60E7E82C7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7269"/>
                <a:ext cx="12192000" cy="5240987"/>
              </a:xfrm>
              <a:prstGeom prst="rect">
                <a:avLst/>
              </a:prstGeom>
              <a:blipFill>
                <a:blip r:embed="rId2"/>
                <a:stretch>
                  <a:fillRect l="-4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94B7CF52-A0A6-4FC6-BC02-963E20501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644" y="2810497"/>
            <a:ext cx="7072712" cy="147317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3F261B6-0E0B-4A40-A884-D297B8D90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8" y="4416131"/>
            <a:ext cx="3244065" cy="561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63CBE64-B68F-4C89-9795-9094BB1138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823" y="4529061"/>
            <a:ext cx="2336784" cy="33595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E322836-2F17-43A9-B5F0-5DF648034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500" y="4410745"/>
            <a:ext cx="3761823" cy="56720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E141E01-D7DD-4781-945C-95DE73B376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0671" y="4902986"/>
            <a:ext cx="3244065" cy="173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17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0217FDA-FF37-4583-8903-B4E281030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83" y="850434"/>
            <a:ext cx="6592954" cy="374423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8EA0BA9-2ADD-40A4-85A4-CFF9166A223E}"/>
              </a:ext>
            </a:extLst>
          </p:cNvPr>
          <p:cNvSpPr txBox="1"/>
          <p:nvPr/>
        </p:nvSpPr>
        <p:spPr>
          <a:xfrm>
            <a:off x="0" y="527269"/>
            <a:ext cx="12192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 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 </a:t>
            </a:r>
          </a:p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This is the result of Black-Scholes-Merton partial differential equation derived by the device of switching to the risk-neutral measure.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94EEED4-B440-46E7-B7CF-1E0DB94A5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83" y="4594668"/>
            <a:ext cx="5341970" cy="55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96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58D7BCE-2431-4F53-84FA-011CC5D7D8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FB0602-0FFC-4A02-BA12-2D01E7F9A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5261"/>
            <a:ext cx="12192000" cy="432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7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0F894C5-C76B-4E40-BAED-3E4C32094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56"/>
            <a:ext cx="12192000" cy="66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5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D897FCEA-29FE-4BDF-9590-74A7EA911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619"/>
            <a:ext cx="12192000" cy="598052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AAA972E-3F28-477F-8E44-32A8AB4ABB1B}"/>
              </a:ext>
            </a:extLst>
          </p:cNvPr>
          <p:cNvSpPr/>
          <p:nvPr/>
        </p:nvSpPr>
        <p:spPr>
          <a:xfrm>
            <a:off x="731520" y="873760"/>
            <a:ext cx="1676400" cy="61976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F92F889-8EBA-49D6-B549-FAC533C77E56}"/>
              </a:ext>
            </a:extLst>
          </p:cNvPr>
          <p:cNvSpPr/>
          <p:nvPr/>
        </p:nvSpPr>
        <p:spPr>
          <a:xfrm>
            <a:off x="9682480" y="4165600"/>
            <a:ext cx="51816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4C25102-60DD-473D-BCFC-811B29BBC486}"/>
              </a:ext>
            </a:extLst>
          </p:cNvPr>
          <p:cNvSpPr txBox="1"/>
          <p:nvPr/>
        </p:nvSpPr>
        <p:spPr>
          <a:xfrm>
            <a:off x="9652000" y="4294964"/>
            <a:ext cx="601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they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CE89894-3CCF-4E6C-98DC-87C1766E4A42}"/>
              </a:ext>
            </a:extLst>
          </p:cNvPr>
          <p:cNvSpPr/>
          <p:nvPr/>
        </p:nvSpPr>
        <p:spPr>
          <a:xfrm>
            <a:off x="386080" y="4165600"/>
            <a:ext cx="11247120" cy="12090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353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62F8FD6-BF16-4345-84A1-EF4FD67EE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53" y="0"/>
            <a:ext cx="1128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99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DF38D7F-0CE6-4F59-96B3-BD441B2F7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84" y="0"/>
            <a:ext cx="10852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73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31F8E9D-842A-4B1E-8A47-21BB51D73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191" y="0"/>
            <a:ext cx="8899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9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2E7265B-FAE7-423D-AD5A-2E094B07B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60" y="0"/>
            <a:ext cx="10761879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D65C400-FBAA-4C31-B88F-C3F5CF3636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66" t="29333" r="61334" b="61926"/>
          <a:stretch/>
        </p:blipFill>
        <p:spPr>
          <a:xfrm>
            <a:off x="9560560" y="650239"/>
            <a:ext cx="2489200" cy="1359841"/>
          </a:xfrm>
          <a:prstGeom prst="rect">
            <a:avLst/>
          </a:prstGeom>
        </p:spPr>
      </p:pic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343C3D49-FA96-45BE-90C1-8BA628C698D6}"/>
              </a:ext>
            </a:extLst>
          </p:cNvPr>
          <p:cNvCxnSpPr/>
          <p:nvPr/>
        </p:nvCxnSpPr>
        <p:spPr>
          <a:xfrm flipV="1">
            <a:off x="5689600" y="1310640"/>
            <a:ext cx="3749040" cy="56896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27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76EB79F-1451-4CB3-B477-7CF29FBEC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044" y="0"/>
            <a:ext cx="9735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17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D897FCEA-29FE-4BDF-9590-74A7EA911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619"/>
            <a:ext cx="12192000" cy="598052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AAA972E-3F28-477F-8E44-32A8AB4ABB1B}"/>
              </a:ext>
            </a:extLst>
          </p:cNvPr>
          <p:cNvSpPr/>
          <p:nvPr/>
        </p:nvSpPr>
        <p:spPr>
          <a:xfrm>
            <a:off x="731520" y="873760"/>
            <a:ext cx="1676400" cy="61976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F92F889-8EBA-49D6-B549-FAC533C77E56}"/>
              </a:ext>
            </a:extLst>
          </p:cNvPr>
          <p:cNvSpPr/>
          <p:nvPr/>
        </p:nvSpPr>
        <p:spPr>
          <a:xfrm>
            <a:off x="9682480" y="4165600"/>
            <a:ext cx="51816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4C25102-60DD-473D-BCFC-811B29BBC486}"/>
              </a:ext>
            </a:extLst>
          </p:cNvPr>
          <p:cNvSpPr txBox="1"/>
          <p:nvPr/>
        </p:nvSpPr>
        <p:spPr>
          <a:xfrm>
            <a:off x="9652000" y="4294964"/>
            <a:ext cx="601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they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CE89894-3CCF-4E6C-98DC-87C1766E4A42}"/>
              </a:ext>
            </a:extLst>
          </p:cNvPr>
          <p:cNvSpPr/>
          <p:nvPr/>
        </p:nvSpPr>
        <p:spPr>
          <a:xfrm>
            <a:off x="386080" y="4165600"/>
            <a:ext cx="11247120" cy="12090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589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</TotalTime>
  <Words>194</Words>
  <Application>Microsoft Office PowerPoint</Application>
  <PresentationFormat>寬螢幕</PresentationFormat>
  <Paragraphs>50</Paragraphs>
  <Slides>19</Slides>
  <Notes>0</Notes>
  <HiddenSlides>1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新細明體</vt:lpstr>
      <vt:lpstr>Arial</vt:lpstr>
      <vt:lpstr>Calibri</vt:lpstr>
      <vt:lpstr>Calibri Light</vt:lpstr>
      <vt:lpstr>Cambria Math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339</cp:revision>
  <dcterms:created xsi:type="dcterms:W3CDTF">2021-07-27T01:03:48Z</dcterms:created>
  <dcterms:modified xsi:type="dcterms:W3CDTF">2021-08-03T09:44:15Z</dcterms:modified>
</cp:coreProperties>
</file>