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3" r:id="rId2"/>
    <p:sldId id="300" r:id="rId3"/>
    <p:sldId id="256" r:id="rId4"/>
    <p:sldId id="259" r:id="rId5"/>
    <p:sldId id="263" r:id="rId6"/>
    <p:sldId id="265" r:id="rId7"/>
    <p:sldId id="267" r:id="rId8"/>
    <p:sldId id="292" r:id="rId9"/>
    <p:sldId id="293" r:id="rId10"/>
    <p:sldId id="294" r:id="rId11"/>
    <p:sldId id="296" r:id="rId12"/>
    <p:sldId id="268" r:id="rId13"/>
    <p:sldId id="269" r:id="rId14"/>
    <p:sldId id="298" r:id="rId15"/>
    <p:sldId id="299" r:id="rId16"/>
    <p:sldId id="301" r:id="rId1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中等深淺樣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57" autoAdjust="0"/>
    <p:restoredTop sz="94660"/>
  </p:normalViewPr>
  <p:slideViewPr>
    <p:cSldViewPr snapToGrid="0">
      <p:cViewPr varScale="1">
        <p:scale>
          <a:sx n="63" d="100"/>
          <a:sy n="63" d="100"/>
        </p:scale>
        <p:origin x="880"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7DB4F7-328A-4BD1-8BCF-2988FDD3EE1A}" type="datetimeFigureOut">
              <a:rPr lang="zh-TW" altLang="en-US" smtClean="0"/>
              <a:t>2022/1/18</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EC4C8E-C04A-47EC-861D-C29DBE25D827}" type="slidenum">
              <a:rPr lang="zh-TW" altLang="en-US" smtClean="0"/>
              <a:t>‹#›</a:t>
            </a:fld>
            <a:endParaRPr lang="zh-TW" altLang="en-US"/>
          </a:p>
        </p:txBody>
      </p:sp>
    </p:spTree>
    <p:extLst>
      <p:ext uri="{BB962C8B-B14F-4D97-AF65-F5344CB8AC3E}">
        <p14:creationId xmlns:p14="http://schemas.microsoft.com/office/powerpoint/2010/main" val="3461668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FBED0A1D-5999-49C8-87D6-2703CD65E281}" type="slidenum">
              <a:rPr lang="zh-TW" altLang="en-US" smtClean="0"/>
              <a:t>9</a:t>
            </a:fld>
            <a:endParaRPr lang="zh-TW" altLang="en-US"/>
          </a:p>
        </p:txBody>
      </p:sp>
    </p:spTree>
    <p:extLst>
      <p:ext uri="{BB962C8B-B14F-4D97-AF65-F5344CB8AC3E}">
        <p14:creationId xmlns:p14="http://schemas.microsoft.com/office/powerpoint/2010/main" val="90878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Bert</a:t>
            </a:r>
            <a:endParaRPr lang="zh-TW" altLang="en-US" dirty="0"/>
          </a:p>
        </p:txBody>
      </p:sp>
      <p:sp>
        <p:nvSpPr>
          <p:cNvPr id="4" name="投影片編號版面配置區 3"/>
          <p:cNvSpPr>
            <a:spLocks noGrp="1"/>
          </p:cNvSpPr>
          <p:nvPr>
            <p:ph type="sldNum" sz="quarter" idx="5"/>
          </p:nvPr>
        </p:nvSpPr>
        <p:spPr/>
        <p:txBody>
          <a:bodyPr/>
          <a:lstStyle/>
          <a:p>
            <a:fld id="{15D73306-0978-4973-B94F-8E6ABB88B250}" type="slidenum">
              <a:rPr lang="zh-TW" altLang="en-US" smtClean="0"/>
              <a:t>11</a:t>
            </a:fld>
            <a:endParaRPr lang="zh-TW" altLang="en-US"/>
          </a:p>
        </p:txBody>
      </p:sp>
    </p:spTree>
    <p:extLst>
      <p:ext uri="{BB962C8B-B14F-4D97-AF65-F5344CB8AC3E}">
        <p14:creationId xmlns:p14="http://schemas.microsoft.com/office/powerpoint/2010/main" val="1024895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F90F537-F95C-4153-B622-DDD5B87E9AF3}"/>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2FF45368-1053-4DE6-B185-38ABE6EDB4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10CE07DB-A316-43BE-995C-0ADC6BF27C15}"/>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5" name="頁尾版面配置區 4">
            <a:extLst>
              <a:ext uri="{FF2B5EF4-FFF2-40B4-BE49-F238E27FC236}">
                <a16:creationId xmlns:a16="http://schemas.microsoft.com/office/drawing/2014/main" id="{227024ED-BDC9-46B1-AA1F-DD69B8F3539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989D5B1-5E46-4971-A9A8-1672C496B4A8}"/>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1471087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D27471-7B18-4730-B470-5ADA5E52F9E8}"/>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8286EB9C-BD23-4324-BF94-0BC74A70B438}"/>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60DEF58A-CF1C-4E39-86E6-C79550C51799}"/>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5" name="頁尾版面配置區 4">
            <a:extLst>
              <a:ext uri="{FF2B5EF4-FFF2-40B4-BE49-F238E27FC236}">
                <a16:creationId xmlns:a16="http://schemas.microsoft.com/office/drawing/2014/main" id="{D829BE92-E23E-4ADD-844A-42469E55BA9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77C1C1F-F524-4255-B473-2D91F13301DF}"/>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3825784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5393D14D-4576-41C3-914E-E60A34E5ADE2}"/>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8515365E-72DB-4BB7-A069-7485984B4C7B}"/>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D7CC268-C9BB-4DBE-944C-BD1068BD5AEF}"/>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5" name="頁尾版面配置區 4">
            <a:extLst>
              <a:ext uri="{FF2B5EF4-FFF2-40B4-BE49-F238E27FC236}">
                <a16:creationId xmlns:a16="http://schemas.microsoft.com/office/drawing/2014/main" id="{97EC857D-7D68-4C38-8FB3-74E3CE23BAE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8034BB4-A7A2-48E8-981A-24C6719F1EAD}"/>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1639239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152E72-B98F-4DDA-B632-6D10AB46DAC4}"/>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6CEDCABD-48A4-4689-926E-4B7624ABAC45}"/>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12DF8940-52C3-4D9F-8B5F-1EF37E751981}"/>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5" name="頁尾版面配置區 4">
            <a:extLst>
              <a:ext uri="{FF2B5EF4-FFF2-40B4-BE49-F238E27FC236}">
                <a16:creationId xmlns:a16="http://schemas.microsoft.com/office/drawing/2014/main" id="{7A1D7707-73BA-431C-82B0-D727199371E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2EF137E-0E9F-4DCB-91E0-928560EE0CEC}"/>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3602566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4A80F17-CC9D-4FAB-A6F3-3E078AF068AC}"/>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9BB7CD4B-1D57-4A3B-8E58-85AD673286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A7B4B189-D666-4E33-8F1A-4A0D3F3231A0}"/>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5" name="頁尾版面配置區 4">
            <a:extLst>
              <a:ext uri="{FF2B5EF4-FFF2-40B4-BE49-F238E27FC236}">
                <a16:creationId xmlns:a16="http://schemas.microsoft.com/office/drawing/2014/main" id="{9688B453-2200-454E-9E55-1DD3C35CAE3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2C8AECC-9725-4091-A41D-013680277D22}"/>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3623315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6DEF398-F349-448C-BFE6-F8985EDD30B1}"/>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1D6A4B3F-6E92-4AF4-94B6-3C58DFCE4331}"/>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AC2EC5BB-66CD-47DF-AC5A-BA6B90A53D05}"/>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5B67430B-D3CD-4BD0-90C5-63868B342458}"/>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6" name="頁尾版面配置區 5">
            <a:extLst>
              <a:ext uri="{FF2B5EF4-FFF2-40B4-BE49-F238E27FC236}">
                <a16:creationId xmlns:a16="http://schemas.microsoft.com/office/drawing/2014/main" id="{2D73DD7E-E08B-4711-9398-4A5C5D5E6B32}"/>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B60F7FAE-A3DB-4338-BB84-66C75E20A3B6}"/>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4144313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621970-23F3-4CCF-BDF1-6DA5E99882F8}"/>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8C6D36B1-DEBE-4EEA-88AF-B362469E6C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FD106EF7-77D6-4BAB-9914-8134CA99EACD}"/>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6F3001BB-4C8A-42BF-BDFF-4E5F978E82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9665587B-D4E0-4D8A-A265-DCD1D98D779D}"/>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0FACCD06-A232-4103-9817-E02259D6A3B1}"/>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8" name="頁尾版面配置區 7">
            <a:extLst>
              <a:ext uri="{FF2B5EF4-FFF2-40B4-BE49-F238E27FC236}">
                <a16:creationId xmlns:a16="http://schemas.microsoft.com/office/drawing/2014/main" id="{F9C73A98-DB68-414D-B835-B87B5E12512E}"/>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E25F629C-4935-4995-95AF-E8F407E54ECE}"/>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292130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CD4B3B0-A59B-4D06-8BDB-2461AAE8E964}"/>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F2A8FF84-7BAA-40E4-B959-BD57EA3A6A55}"/>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4" name="頁尾版面配置區 3">
            <a:extLst>
              <a:ext uri="{FF2B5EF4-FFF2-40B4-BE49-F238E27FC236}">
                <a16:creationId xmlns:a16="http://schemas.microsoft.com/office/drawing/2014/main" id="{AF5577CD-6744-41BB-ADCA-DA51C26A9E6E}"/>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D8F233B9-0928-4228-A817-97001FCEF6DC}"/>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96928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55D7C6D-BBAE-4EA3-80C6-3C66E5CF76DF}"/>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3" name="頁尾版面配置區 2">
            <a:extLst>
              <a:ext uri="{FF2B5EF4-FFF2-40B4-BE49-F238E27FC236}">
                <a16:creationId xmlns:a16="http://schemas.microsoft.com/office/drawing/2014/main" id="{C1874462-2B50-40ED-835B-B08E1CC3CA91}"/>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8F9E1CBB-6E07-4ED0-8561-C5560016B689}"/>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1572824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C670D30-C1DB-465A-A3C8-B518A557D81C}"/>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99AF973A-AE11-43D2-B86B-B7D1204E1B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72EF6CE4-C025-4D90-806C-DA84D6ECDF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BFA5B728-5055-4DDC-880A-321F06F59A9A}"/>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6" name="頁尾版面配置區 5">
            <a:extLst>
              <a:ext uri="{FF2B5EF4-FFF2-40B4-BE49-F238E27FC236}">
                <a16:creationId xmlns:a16="http://schemas.microsoft.com/office/drawing/2014/main" id="{55BF8C39-F1D4-44DA-96EF-C7A86F218BAF}"/>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192F4DA2-2EEE-420D-89E0-659AA3F7906F}"/>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2673275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EB93AF9-28CC-4BA8-AD31-F2DA8A41A0B3}"/>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CD509E82-9281-429C-83F2-1520F69234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D8A1F147-C718-4614-8FDE-2C3A23329F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9FDF342E-3F93-4847-8C1A-E60E9DD38FA0}"/>
              </a:ext>
            </a:extLst>
          </p:cNvPr>
          <p:cNvSpPr>
            <a:spLocks noGrp="1"/>
          </p:cNvSpPr>
          <p:nvPr>
            <p:ph type="dt" sz="half" idx="10"/>
          </p:nvPr>
        </p:nvSpPr>
        <p:spPr/>
        <p:txBody>
          <a:bodyPr/>
          <a:lstStyle/>
          <a:p>
            <a:fld id="{03FD1041-90F6-48F1-87EF-8BC650E06658}" type="datetimeFigureOut">
              <a:rPr lang="zh-TW" altLang="en-US" smtClean="0"/>
              <a:t>2022/1/18</a:t>
            </a:fld>
            <a:endParaRPr lang="zh-TW" altLang="en-US"/>
          </a:p>
        </p:txBody>
      </p:sp>
      <p:sp>
        <p:nvSpPr>
          <p:cNvPr id="6" name="頁尾版面配置區 5">
            <a:extLst>
              <a:ext uri="{FF2B5EF4-FFF2-40B4-BE49-F238E27FC236}">
                <a16:creationId xmlns:a16="http://schemas.microsoft.com/office/drawing/2014/main" id="{236DCD5F-ACE1-4427-8BF0-FAF3421B21F7}"/>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BD32ED47-4C3D-4675-A2DD-F71D1EB05F74}"/>
              </a:ext>
            </a:extLst>
          </p:cNvPr>
          <p:cNvSpPr>
            <a:spLocks noGrp="1"/>
          </p:cNvSpPr>
          <p:nvPr>
            <p:ph type="sldNum" sz="quarter" idx="12"/>
          </p:nvPr>
        </p:nvSpPr>
        <p:spPr/>
        <p:txBody>
          <a:body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3175328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F7AD0A04-2817-4250-A8A2-F3A332E2E9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D0027644-145E-4442-9A6E-B7663B959A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285022C-3052-414F-81FE-D3DFC47CB1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FD1041-90F6-48F1-87EF-8BC650E06658}" type="datetimeFigureOut">
              <a:rPr lang="zh-TW" altLang="en-US" smtClean="0"/>
              <a:t>2022/1/18</a:t>
            </a:fld>
            <a:endParaRPr lang="zh-TW" altLang="en-US"/>
          </a:p>
        </p:txBody>
      </p:sp>
      <p:sp>
        <p:nvSpPr>
          <p:cNvPr id="5" name="頁尾版面配置區 4">
            <a:extLst>
              <a:ext uri="{FF2B5EF4-FFF2-40B4-BE49-F238E27FC236}">
                <a16:creationId xmlns:a16="http://schemas.microsoft.com/office/drawing/2014/main" id="{E2A7464D-A3D7-4FD5-BE8A-F1D904EA4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FFE4FCDC-2BF2-4B32-AE34-AA9FBF80D9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C1D006-B98F-4398-A977-FC26835317CA}" type="slidenum">
              <a:rPr lang="zh-TW" altLang="en-US" smtClean="0"/>
              <a:t>‹#›</a:t>
            </a:fld>
            <a:endParaRPr lang="zh-TW" altLang="en-US"/>
          </a:p>
        </p:txBody>
      </p:sp>
    </p:spTree>
    <p:extLst>
      <p:ext uri="{BB962C8B-B14F-4D97-AF65-F5344CB8AC3E}">
        <p14:creationId xmlns:p14="http://schemas.microsoft.com/office/powerpoint/2010/main" val="3529835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gif"/><Relationship Id="rId4" Type="http://schemas.openxmlformats.org/officeDocument/2006/relationships/image" Target="../media/image6.gif"/></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D20B356C-B7E1-4372-B10E-5EA987A653CA}"/>
              </a:ext>
            </a:extLst>
          </p:cNvPr>
          <p:cNvGrpSpPr/>
          <p:nvPr/>
        </p:nvGrpSpPr>
        <p:grpSpPr>
          <a:xfrm>
            <a:off x="3926176" y="1800525"/>
            <a:ext cx="4339650" cy="3256950"/>
            <a:chOff x="3938875" y="432020"/>
            <a:chExt cx="4339650" cy="3256950"/>
          </a:xfrm>
        </p:grpSpPr>
        <p:sp>
          <p:nvSpPr>
            <p:cNvPr id="6" name="矩形 5">
              <a:extLst>
                <a:ext uri="{FF2B5EF4-FFF2-40B4-BE49-F238E27FC236}">
                  <a16:creationId xmlns:a16="http://schemas.microsoft.com/office/drawing/2014/main" id="{C7A4FCFE-7D98-46F7-8C6A-2DA887B0A438}"/>
                </a:ext>
              </a:extLst>
            </p:cNvPr>
            <p:cNvSpPr/>
            <p:nvPr/>
          </p:nvSpPr>
          <p:spPr>
            <a:xfrm>
              <a:off x="4387556" y="432020"/>
              <a:ext cx="3416320" cy="646331"/>
            </a:xfrm>
            <a:prstGeom prst="rect">
              <a:avLst/>
            </a:prstGeom>
            <a:noFill/>
          </p:spPr>
          <p:txBody>
            <a:bodyPr wrap="none" lIns="91440" tIns="45720" rIns="91440" bIns="45720">
              <a:spAutoFit/>
            </a:bodyPr>
            <a:lstStyle/>
            <a:p>
              <a:pPr algn="ctr"/>
              <a:r>
                <a:rPr lang="zh-TW" altLang="en-US" sz="3600" dirty="0">
                  <a:ln w="0"/>
                  <a:effectLst>
                    <a:outerShdw blurRad="38100" dist="19050" dir="2700000" algn="tl" rotWithShape="0">
                      <a:schemeClr val="dk1">
                        <a:alpha val="40000"/>
                      </a:schemeClr>
                    </a:outerShdw>
                  </a:effectLst>
                  <a:latin typeface="標楷體" panose="03000509000000000000" pitchFamily="65" charset="-120"/>
                  <a:ea typeface="標楷體" panose="03000509000000000000" pitchFamily="65" charset="-120"/>
                </a:rPr>
                <a:t>建議書成交預測</a:t>
              </a:r>
              <a:endParaRPr lang="zh-TW" altLang="en-US" sz="3600" b="0" cap="none" spc="0" dirty="0">
                <a:ln w="0"/>
                <a:solidFill>
                  <a:schemeClr val="tx1"/>
                </a:solidFill>
                <a:effectLst>
                  <a:outerShdw blurRad="38100" dist="19050" dir="2700000" algn="tl" rotWithShape="0">
                    <a:schemeClr val="dk1">
                      <a:alpha val="40000"/>
                    </a:schemeClr>
                  </a:outerShdw>
                </a:effectLst>
                <a:latin typeface="標楷體" panose="03000509000000000000" pitchFamily="65" charset="-120"/>
                <a:ea typeface="標楷體" panose="03000509000000000000" pitchFamily="65" charset="-120"/>
              </a:endParaRPr>
            </a:p>
          </p:txBody>
        </p:sp>
        <p:cxnSp>
          <p:nvCxnSpPr>
            <p:cNvPr id="7" name="直線單箭頭接點 6">
              <a:extLst>
                <a:ext uri="{FF2B5EF4-FFF2-40B4-BE49-F238E27FC236}">
                  <a16:creationId xmlns:a16="http://schemas.microsoft.com/office/drawing/2014/main" id="{7C565A22-7923-4480-8D21-218352F361E7}"/>
                </a:ext>
              </a:extLst>
            </p:cNvPr>
            <p:cNvCxnSpPr>
              <a:cxnSpLocks/>
            </p:cNvCxnSpPr>
            <p:nvPr/>
          </p:nvCxnSpPr>
          <p:spPr>
            <a:xfrm>
              <a:off x="6108699" y="1089144"/>
              <a:ext cx="0" cy="673279"/>
            </a:xfrm>
            <a:prstGeom prst="straightConnector1">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9CB2C09A-9D89-4A33-9CA3-AED5693D6539}"/>
                </a:ext>
              </a:extLst>
            </p:cNvPr>
            <p:cNvSpPr/>
            <p:nvPr/>
          </p:nvSpPr>
          <p:spPr>
            <a:xfrm>
              <a:off x="3938875" y="1666795"/>
              <a:ext cx="4339650" cy="646331"/>
            </a:xfrm>
            <a:prstGeom prst="rect">
              <a:avLst/>
            </a:prstGeom>
            <a:noFill/>
          </p:spPr>
          <p:txBody>
            <a:bodyPr wrap="none" lIns="91440" tIns="45720" rIns="91440" bIns="45720">
              <a:spAutoFit/>
            </a:bodyPr>
            <a:lstStyle/>
            <a:p>
              <a:pPr algn="ctr"/>
              <a:r>
                <a:rPr lang="zh-TW" altLang="en-US" sz="3600" dirty="0">
                  <a:ln w="0"/>
                  <a:effectLst>
                    <a:outerShdw blurRad="38100" dist="19050" dir="2700000" algn="tl" rotWithShape="0">
                      <a:schemeClr val="dk1">
                        <a:alpha val="40000"/>
                      </a:schemeClr>
                    </a:outerShdw>
                  </a:effectLst>
                  <a:latin typeface="標楷體" panose="03000509000000000000" pitchFamily="65" charset="-120"/>
                  <a:ea typeface="標楷體" panose="03000509000000000000" pitchFamily="65" charset="-120"/>
                </a:rPr>
                <a:t>建議書</a:t>
              </a:r>
              <a:r>
                <a:rPr lang="zh-TW" altLang="en-US" sz="3600" b="0" cap="none" spc="0" dirty="0">
                  <a:ln w="0"/>
                  <a:solidFill>
                    <a:schemeClr val="tx1"/>
                  </a:solidFill>
                  <a:effectLst>
                    <a:outerShdw blurRad="38100" dist="19050" dir="2700000" algn="tl" rotWithShape="0">
                      <a:schemeClr val="dk1">
                        <a:alpha val="40000"/>
                      </a:schemeClr>
                    </a:outerShdw>
                  </a:effectLst>
                  <a:latin typeface="標楷體" panose="03000509000000000000" pitchFamily="65" charset="-120"/>
                  <a:ea typeface="標楷體" panose="03000509000000000000" pitchFamily="65" charset="-120"/>
                </a:rPr>
                <a:t>成交天數預測</a:t>
              </a:r>
            </a:p>
          </p:txBody>
        </p:sp>
        <p:cxnSp>
          <p:nvCxnSpPr>
            <p:cNvPr id="9" name="直線單箭頭接點 8">
              <a:extLst>
                <a:ext uri="{FF2B5EF4-FFF2-40B4-BE49-F238E27FC236}">
                  <a16:creationId xmlns:a16="http://schemas.microsoft.com/office/drawing/2014/main" id="{44A1624B-89D7-49C0-A253-A450ECF4B0FA}"/>
                </a:ext>
              </a:extLst>
            </p:cNvPr>
            <p:cNvCxnSpPr>
              <a:cxnSpLocks/>
            </p:cNvCxnSpPr>
            <p:nvPr/>
          </p:nvCxnSpPr>
          <p:spPr>
            <a:xfrm>
              <a:off x="6108699" y="2374721"/>
              <a:ext cx="0" cy="673279"/>
            </a:xfrm>
            <a:prstGeom prst="straightConnector1">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E1B64016-C5DA-488B-ADB6-3469B0741390}"/>
                </a:ext>
              </a:extLst>
            </p:cNvPr>
            <p:cNvSpPr/>
            <p:nvPr/>
          </p:nvSpPr>
          <p:spPr>
            <a:xfrm>
              <a:off x="5093040" y="3042639"/>
              <a:ext cx="2031325" cy="646331"/>
            </a:xfrm>
            <a:prstGeom prst="rect">
              <a:avLst/>
            </a:prstGeom>
            <a:noFill/>
          </p:spPr>
          <p:txBody>
            <a:bodyPr wrap="none" lIns="91440" tIns="45720" rIns="91440" bIns="45720">
              <a:spAutoFit/>
            </a:bodyPr>
            <a:lstStyle/>
            <a:p>
              <a:pPr algn="ctr"/>
              <a:r>
                <a:rPr lang="zh-TW" altLang="en-US" sz="3600" b="0" cap="none" spc="0" dirty="0">
                  <a:ln w="0"/>
                  <a:solidFill>
                    <a:schemeClr val="tx1"/>
                  </a:solidFill>
                  <a:effectLst>
                    <a:outerShdw blurRad="38100" dist="19050" dir="2700000" algn="tl" rotWithShape="0">
                      <a:schemeClr val="dk1">
                        <a:alpha val="40000"/>
                      </a:schemeClr>
                    </a:outerShdw>
                  </a:effectLst>
                  <a:latin typeface="標楷體" panose="03000509000000000000" pitchFamily="65" charset="-120"/>
                  <a:ea typeface="標楷體" panose="03000509000000000000" pitchFamily="65" charset="-120"/>
                </a:rPr>
                <a:t>業績預測</a:t>
              </a:r>
            </a:p>
          </p:txBody>
        </p:sp>
      </p:grpSp>
      <p:sp>
        <p:nvSpPr>
          <p:cNvPr id="20" name="矩形 19">
            <a:extLst>
              <a:ext uri="{FF2B5EF4-FFF2-40B4-BE49-F238E27FC236}">
                <a16:creationId xmlns:a16="http://schemas.microsoft.com/office/drawing/2014/main" id="{0B67DE32-FD52-4637-B0FB-F5F62BEB637B}"/>
              </a:ext>
            </a:extLst>
          </p:cNvPr>
          <p:cNvSpPr/>
          <p:nvPr/>
        </p:nvSpPr>
        <p:spPr>
          <a:xfrm>
            <a:off x="19052" y="-92736"/>
            <a:ext cx="12182474" cy="923330"/>
          </a:xfrm>
          <a:prstGeom prst="rect">
            <a:avLst/>
          </a:prstGeom>
          <a:noFill/>
        </p:spPr>
        <p:txBody>
          <a:bodyPr wrap="square" lIns="91440" tIns="45720" rIns="91440" bIns="45720">
            <a:spAutoFit/>
          </a:bodyPr>
          <a:lstStyle/>
          <a:p>
            <a:pPr algn="ctr"/>
            <a:r>
              <a:rPr lang="zh-TW" altLang="en-US" sz="5400" dirty="0">
                <a:ln w="0"/>
                <a:solidFill>
                  <a:schemeClr val="accent1"/>
                </a:solidFill>
                <a:effectLst>
                  <a:outerShdw blurRad="38100" dist="25400" dir="5400000" algn="ctr" rotWithShape="0">
                    <a:srgbClr val="6E747A">
                      <a:alpha val="43000"/>
                    </a:srgbClr>
                  </a:outerShdw>
                </a:effectLst>
                <a:latin typeface="標楷體" panose="03000509000000000000" pitchFamily="65" charset="-120"/>
                <a:ea typeface="標楷體" panose="03000509000000000000" pitchFamily="65" charset="-120"/>
              </a:rPr>
              <a:t>業績預測</a:t>
            </a:r>
          </a:p>
        </p:txBody>
      </p:sp>
    </p:spTree>
    <p:extLst>
      <p:ext uri="{BB962C8B-B14F-4D97-AF65-F5344CB8AC3E}">
        <p14:creationId xmlns:p14="http://schemas.microsoft.com/office/powerpoint/2010/main" val="821260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3F4C83C6-947C-4F62-BC94-6F3051780E27}"/>
              </a:ext>
            </a:extLst>
          </p:cNvPr>
          <p:cNvPicPr>
            <a:picLocks noChangeAspect="1"/>
          </p:cNvPicPr>
          <p:nvPr/>
        </p:nvPicPr>
        <p:blipFill>
          <a:blip r:embed="rId2"/>
          <a:stretch>
            <a:fillRect/>
          </a:stretch>
        </p:blipFill>
        <p:spPr>
          <a:xfrm>
            <a:off x="6040543" y="3475568"/>
            <a:ext cx="5169852" cy="2933906"/>
          </a:xfrm>
          <a:prstGeom prst="rect">
            <a:avLst/>
          </a:prstGeom>
        </p:spPr>
      </p:pic>
      <p:pic>
        <p:nvPicPr>
          <p:cNvPr id="8" name="圖片 7">
            <a:extLst>
              <a:ext uri="{FF2B5EF4-FFF2-40B4-BE49-F238E27FC236}">
                <a16:creationId xmlns:a16="http://schemas.microsoft.com/office/drawing/2014/main" id="{5141F5B5-5E6D-493E-8527-6D214DCCB091}"/>
              </a:ext>
            </a:extLst>
          </p:cNvPr>
          <p:cNvPicPr>
            <a:picLocks noChangeAspect="1"/>
          </p:cNvPicPr>
          <p:nvPr/>
        </p:nvPicPr>
        <p:blipFill rotWithShape="1">
          <a:blip r:embed="rId3"/>
          <a:srcRect l="18250" t="40444" r="38000" b="15704"/>
          <a:stretch/>
        </p:blipFill>
        <p:spPr>
          <a:xfrm>
            <a:off x="258233" y="243840"/>
            <a:ext cx="5334000" cy="3007360"/>
          </a:xfrm>
          <a:prstGeom prst="rect">
            <a:avLst/>
          </a:prstGeom>
        </p:spPr>
      </p:pic>
      <p:cxnSp>
        <p:nvCxnSpPr>
          <p:cNvPr id="9" name="直線單箭頭接點 8">
            <a:extLst>
              <a:ext uri="{FF2B5EF4-FFF2-40B4-BE49-F238E27FC236}">
                <a16:creationId xmlns:a16="http://schemas.microsoft.com/office/drawing/2014/main" id="{456B4F7C-FF8B-4F8E-9D5A-0387BC37117C}"/>
              </a:ext>
            </a:extLst>
          </p:cNvPr>
          <p:cNvCxnSpPr>
            <a:cxnSpLocks/>
          </p:cNvCxnSpPr>
          <p:nvPr/>
        </p:nvCxnSpPr>
        <p:spPr>
          <a:xfrm flipV="1">
            <a:off x="659553" y="1913467"/>
            <a:ext cx="1213273" cy="11396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直線單箭頭接點 9">
            <a:extLst>
              <a:ext uri="{FF2B5EF4-FFF2-40B4-BE49-F238E27FC236}">
                <a16:creationId xmlns:a16="http://schemas.microsoft.com/office/drawing/2014/main" id="{DB70976F-0899-4657-9B7C-23A65EEA3B28}"/>
              </a:ext>
            </a:extLst>
          </p:cNvPr>
          <p:cNvCxnSpPr>
            <a:cxnSpLocks/>
          </p:cNvCxnSpPr>
          <p:nvPr/>
        </p:nvCxnSpPr>
        <p:spPr>
          <a:xfrm flipV="1">
            <a:off x="659553" y="1539241"/>
            <a:ext cx="2572173" cy="15138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圖片 10">
            <a:extLst>
              <a:ext uri="{FF2B5EF4-FFF2-40B4-BE49-F238E27FC236}">
                <a16:creationId xmlns:a16="http://schemas.microsoft.com/office/drawing/2014/main" id="{E23C68BD-5182-4292-9AC5-03AFBD18DB30}"/>
              </a:ext>
            </a:extLst>
          </p:cNvPr>
          <p:cNvPicPr>
            <a:picLocks noChangeAspect="1"/>
          </p:cNvPicPr>
          <p:nvPr/>
        </p:nvPicPr>
        <p:blipFill rotWithShape="1">
          <a:blip r:embed="rId4"/>
          <a:srcRect l="17917" t="40890" r="38333" b="15259"/>
          <a:stretch/>
        </p:blipFill>
        <p:spPr>
          <a:xfrm>
            <a:off x="6040543" y="375072"/>
            <a:ext cx="5334000" cy="3007360"/>
          </a:xfrm>
          <a:prstGeom prst="rect">
            <a:avLst/>
          </a:prstGeom>
        </p:spPr>
      </p:pic>
      <p:cxnSp>
        <p:nvCxnSpPr>
          <p:cNvPr id="12" name="直線單箭頭接點 11">
            <a:extLst>
              <a:ext uri="{FF2B5EF4-FFF2-40B4-BE49-F238E27FC236}">
                <a16:creationId xmlns:a16="http://schemas.microsoft.com/office/drawing/2014/main" id="{93A7EBA6-34A6-4F28-BD22-CA65BA826267}"/>
              </a:ext>
            </a:extLst>
          </p:cNvPr>
          <p:cNvCxnSpPr>
            <a:cxnSpLocks/>
          </p:cNvCxnSpPr>
          <p:nvPr/>
        </p:nvCxnSpPr>
        <p:spPr>
          <a:xfrm flipV="1">
            <a:off x="6488853" y="2624665"/>
            <a:ext cx="1371600" cy="5122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a:extLst>
              <a:ext uri="{FF2B5EF4-FFF2-40B4-BE49-F238E27FC236}">
                <a16:creationId xmlns:a16="http://schemas.microsoft.com/office/drawing/2014/main" id="{01BA3CA9-72A9-42BE-A77D-4C2C871D04B7}"/>
              </a:ext>
            </a:extLst>
          </p:cNvPr>
          <p:cNvCxnSpPr>
            <a:cxnSpLocks/>
          </p:cNvCxnSpPr>
          <p:nvPr/>
        </p:nvCxnSpPr>
        <p:spPr>
          <a:xfrm flipV="1">
            <a:off x="6488853" y="2849033"/>
            <a:ext cx="2065867" cy="287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直線單箭頭接點 13">
            <a:extLst>
              <a:ext uri="{FF2B5EF4-FFF2-40B4-BE49-F238E27FC236}">
                <a16:creationId xmlns:a16="http://schemas.microsoft.com/office/drawing/2014/main" id="{E37E7D0F-C7DB-4DDF-B1FE-3F9089105579}"/>
              </a:ext>
            </a:extLst>
          </p:cNvPr>
          <p:cNvCxnSpPr>
            <a:cxnSpLocks/>
          </p:cNvCxnSpPr>
          <p:nvPr/>
        </p:nvCxnSpPr>
        <p:spPr>
          <a:xfrm flipV="1">
            <a:off x="6410960" y="5659120"/>
            <a:ext cx="1524000" cy="5360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直線單箭頭接點 16">
            <a:extLst>
              <a:ext uri="{FF2B5EF4-FFF2-40B4-BE49-F238E27FC236}">
                <a16:creationId xmlns:a16="http://schemas.microsoft.com/office/drawing/2014/main" id="{BFEA7633-B1F5-446A-860B-AA27E0C8180B}"/>
              </a:ext>
            </a:extLst>
          </p:cNvPr>
          <p:cNvCxnSpPr>
            <a:cxnSpLocks/>
          </p:cNvCxnSpPr>
          <p:nvPr/>
        </p:nvCxnSpPr>
        <p:spPr>
          <a:xfrm flipV="1">
            <a:off x="6410960" y="4714241"/>
            <a:ext cx="2026920" cy="14809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1" name="圖片 20">
            <a:extLst>
              <a:ext uri="{FF2B5EF4-FFF2-40B4-BE49-F238E27FC236}">
                <a16:creationId xmlns:a16="http://schemas.microsoft.com/office/drawing/2014/main" id="{BA9F6E8E-5BCE-4284-B0C9-F126BE4B18EE}"/>
              </a:ext>
            </a:extLst>
          </p:cNvPr>
          <p:cNvPicPr>
            <a:picLocks noChangeAspect="1"/>
          </p:cNvPicPr>
          <p:nvPr/>
        </p:nvPicPr>
        <p:blipFill>
          <a:blip r:embed="rId5"/>
          <a:stretch>
            <a:fillRect/>
          </a:stretch>
        </p:blipFill>
        <p:spPr>
          <a:xfrm>
            <a:off x="258233" y="3251200"/>
            <a:ext cx="5334000" cy="3031554"/>
          </a:xfrm>
          <a:prstGeom prst="rect">
            <a:avLst/>
          </a:prstGeom>
        </p:spPr>
      </p:pic>
      <p:cxnSp>
        <p:nvCxnSpPr>
          <p:cNvPr id="22" name="直線單箭頭接點 21">
            <a:extLst>
              <a:ext uri="{FF2B5EF4-FFF2-40B4-BE49-F238E27FC236}">
                <a16:creationId xmlns:a16="http://schemas.microsoft.com/office/drawing/2014/main" id="{58A54B91-100E-4AF0-B551-0D70F59AF76C}"/>
              </a:ext>
            </a:extLst>
          </p:cNvPr>
          <p:cNvCxnSpPr>
            <a:cxnSpLocks/>
          </p:cNvCxnSpPr>
          <p:nvPr/>
        </p:nvCxnSpPr>
        <p:spPr>
          <a:xfrm flipV="1">
            <a:off x="690725" y="4546601"/>
            <a:ext cx="2541001" cy="151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a:extLst>
              <a:ext uri="{FF2B5EF4-FFF2-40B4-BE49-F238E27FC236}">
                <a16:creationId xmlns:a16="http://schemas.microsoft.com/office/drawing/2014/main" id="{635A9AFF-A3D6-48AF-BD9C-ECE4AA5A073B}"/>
              </a:ext>
            </a:extLst>
          </p:cNvPr>
          <p:cNvCxnSpPr>
            <a:cxnSpLocks/>
          </p:cNvCxnSpPr>
          <p:nvPr/>
        </p:nvCxnSpPr>
        <p:spPr>
          <a:xfrm flipV="1">
            <a:off x="659553" y="5029201"/>
            <a:ext cx="1782564" cy="10312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542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4224230-E5D1-488C-9066-A083BEC5C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0097" y="3336327"/>
            <a:ext cx="7904203" cy="3521674"/>
          </a:xfrm>
          <a:prstGeom prst="rect">
            <a:avLst/>
          </a:prstGeom>
        </p:spPr>
      </p:pic>
      <p:pic>
        <p:nvPicPr>
          <p:cNvPr id="6" name="圖片 5">
            <a:extLst>
              <a:ext uri="{FF2B5EF4-FFF2-40B4-BE49-F238E27FC236}">
                <a16:creationId xmlns:a16="http://schemas.microsoft.com/office/drawing/2014/main" id="{8BA17A08-B563-4F2C-98E5-7739F506410C}"/>
              </a:ext>
            </a:extLst>
          </p:cNvPr>
          <p:cNvPicPr>
            <a:picLocks noChangeAspect="1"/>
          </p:cNvPicPr>
          <p:nvPr/>
        </p:nvPicPr>
        <p:blipFill>
          <a:blip r:embed="rId4"/>
          <a:stretch>
            <a:fillRect/>
          </a:stretch>
        </p:blipFill>
        <p:spPr>
          <a:xfrm>
            <a:off x="2257207" y="1157209"/>
            <a:ext cx="9633385" cy="550863"/>
          </a:xfrm>
          <a:prstGeom prst="rect">
            <a:avLst/>
          </a:prstGeom>
        </p:spPr>
      </p:pic>
      <p:pic>
        <p:nvPicPr>
          <p:cNvPr id="7" name="圖片 6">
            <a:extLst>
              <a:ext uri="{FF2B5EF4-FFF2-40B4-BE49-F238E27FC236}">
                <a16:creationId xmlns:a16="http://schemas.microsoft.com/office/drawing/2014/main" id="{54680B8A-9824-4EF8-B55D-FCD4A4FAB669}"/>
              </a:ext>
            </a:extLst>
          </p:cNvPr>
          <p:cNvPicPr>
            <a:picLocks noChangeAspect="1"/>
          </p:cNvPicPr>
          <p:nvPr/>
        </p:nvPicPr>
        <p:blipFill rotWithShape="1">
          <a:blip r:embed="rId5"/>
          <a:srcRect l="780"/>
          <a:stretch/>
        </p:blipFill>
        <p:spPr>
          <a:xfrm>
            <a:off x="2257207" y="1822372"/>
            <a:ext cx="9691541" cy="550863"/>
          </a:xfrm>
          <a:prstGeom prst="rect">
            <a:avLst/>
          </a:prstGeom>
        </p:spPr>
      </p:pic>
      <p:sp>
        <p:nvSpPr>
          <p:cNvPr id="8" name="文字方塊 7">
            <a:extLst>
              <a:ext uri="{FF2B5EF4-FFF2-40B4-BE49-F238E27FC236}">
                <a16:creationId xmlns:a16="http://schemas.microsoft.com/office/drawing/2014/main" id="{DDADFF9D-B496-45FC-8A58-13465C9AEAFF}"/>
              </a:ext>
            </a:extLst>
          </p:cNvPr>
          <p:cNvSpPr txBox="1"/>
          <p:nvPr/>
        </p:nvSpPr>
        <p:spPr>
          <a:xfrm>
            <a:off x="0" y="695544"/>
            <a:ext cx="12192000" cy="461665"/>
          </a:xfrm>
          <a:prstGeom prst="rect">
            <a:avLst/>
          </a:prstGeom>
          <a:noFill/>
        </p:spPr>
        <p:txBody>
          <a:bodyPr wrap="square" rtlCol="0">
            <a:spAutoFit/>
          </a:bodyPr>
          <a:lstStyle/>
          <a:p>
            <a:pPr marL="342900" indent="-342900">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商品名稱開頭文字會也會拿來訓練詞向量。</a:t>
            </a:r>
          </a:p>
        </p:txBody>
      </p:sp>
      <p:sp>
        <p:nvSpPr>
          <p:cNvPr id="9" name="文字方塊 8">
            <a:extLst>
              <a:ext uri="{FF2B5EF4-FFF2-40B4-BE49-F238E27FC236}">
                <a16:creationId xmlns:a16="http://schemas.microsoft.com/office/drawing/2014/main" id="{F5304029-E194-4F0E-94E5-2BF04302AF86}"/>
              </a:ext>
            </a:extLst>
          </p:cNvPr>
          <p:cNvSpPr txBox="1"/>
          <p:nvPr/>
        </p:nvSpPr>
        <p:spPr>
          <a:xfrm>
            <a:off x="0" y="2623948"/>
            <a:ext cx="12192000" cy="461665"/>
          </a:xfrm>
          <a:prstGeom prst="rect">
            <a:avLst/>
          </a:prstGeom>
          <a:noFill/>
        </p:spPr>
        <p:txBody>
          <a:bodyPr wrap="square" rtlCol="0">
            <a:spAutoFit/>
          </a:bodyPr>
          <a:lstStyle/>
          <a:p>
            <a:pPr marL="342900" indent="-342900">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商品維度不做整合，資料特徵數量不一致。</a:t>
            </a:r>
          </a:p>
        </p:txBody>
      </p:sp>
      <p:sp>
        <p:nvSpPr>
          <p:cNvPr id="10" name="矩形 9">
            <a:extLst>
              <a:ext uri="{FF2B5EF4-FFF2-40B4-BE49-F238E27FC236}">
                <a16:creationId xmlns:a16="http://schemas.microsoft.com/office/drawing/2014/main" id="{55073670-8B00-403C-9D34-E9C82B99D80B}"/>
              </a:ext>
            </a:extLst>
          </p:cNvPr>
          <p:cNvSpPr/>
          <p:nvPr/>
        </p:nvSpPr>
        <p:spPr>
          <a:xfrm>
            <a:off x="2381810" y="-102429"/>
            <a:ext cx="7428380" cy="923330"/>
          </a:xfrm>
          <a:prstGeom prst="rect">
            <a:avLst/>
          </a:prstGeom>
          <a:noFill/>
        </p:spPr>
        <p:txBody>
          <a:bodyPr wrap="none" lIns="91440" tIns="45720" rIns="91440" bIns="45720">
            <a:spAutoFit/>
          </a:bodyPr>
          <a:lstStyle/>
          <a:p>
            <a:pPr algn="ctr"/>
            <a:r>
              <a:rPr lang="en-US" altLang="zh-TW" sz="54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GloVe</a:t>
            </a:r>
            <a:r>
              <a:rPr lang="zh-TW" alt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處理商品名稱問題</a:t>
            </a:r>
          </a:p>
        </p:txBody>
      </p:sp>
      <p:sp>
        <p:nvSpPr>
          <p:cNvPr id="11" name="矩形 10">
            <a:extLst>
              <a:ext uri="{FF2B5EF4-FFF2-40B4-BE49-F238E27FC236}">
                <a16:creationId xmlns:a16="http://schemas.microsoft.com/office/drawing/2014/main" id="{3B3FAA8C-1FAF-4A6E-83C1-9007A497B72F}"/>
              </a:ext>
            </a:extLst>
          </p:cNvPr>
          <p:cNvSpPr/>
          <p:nvPr/>
        </p:nvSpPr>
        <p:spPr>
          <a:xfrm>
            <a:off x="2381810" y="1054100"/>
            <a:ext cx="1224990" cy="68267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15542E4F-3DBC-4FA5-8681-02EF2F5A5EE8}"/>
              </a:ext>
            </a:extLst>
          </p:cNvPr>
          <p:cNvSpPr/>
          <p:nvPr/>
        </p:nvSpPr>
        <p:spPr>
          <a:xfrm>
            <a:off x="2382797" y="1756464"/>
            <a:ext cx="1224990" cy="68267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651358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3246CE6-BFCC-402C-94B2-98B986F82180}"/>
              </a:ext>
            </a:extLst>
          </p:cNvPr>
          <p:cNvSpPr/>
          <p:nvPr/>
        </p:nvSpPr>
        <p:spPr>
          <a:xfrm>
            <a:off x="19052" y="-92736"/>
            <a:ext cx="12182474" cy="923330"/>
          </a:xfrm>
          <a:prstGeom prst="rect">
            <a:avLst/>
          </a:prstGeom>
          <a:noFill/>
        </p:spPr>
        <p:txBody>
          <a:bodyPr wrap="square" lIns="91440" tIns="45720" rIns="91440" bIns="45720">
            <a:spAutoFit/>
          </a:bodyPr>
          <a:lstStyle/>
          <a:p>
            <a:pPr algn="ctr"/>
            <a:r>
              <a:rPr lang="zh-TW" altLang="en-US" sz="5400" dirty="0">
                <a:ln w="0"/>
                <a:solidFill>
                  <a:schemeClr val="accent1"/>
                </a:solidFill>
                <a:effectLst>
                  <a:outerShdw blurRad="38100" dist="25400" dir="5400000" algn="ctr" rotWithShape="0">
                    <a:srgbClr val="6E747A">
                      <a:alpha val="43000"/>
                    </a:srgbClr>
                  </a:outerShdw>
                </a:effectLst>
                <a:latin typeface="標楷體" panose="03000509000000000000" pitchFamily="65" charset="-120"/>
                <a:ea typeface="標楷體" panose="03000509000000000000" pitchFamily="65" charset="-120"/>
              </a:rPr>
              <a:t>模型選擇</a:t>
            </a:r>
          </a:p>
        </p:txBody>
      </p:sp>
      <p:sp>
        <p:nvSpPr>
          <p:cNvPr id="6" name="文字方塊 5">
            <a:extLst>
              <a:ext uri="{FF2B5EF4-FFF2-40B4-BE49-F238E27FC236}">
                <a16:creationId xmlns:a16="http://schemas.microsoft.com/office/drawing/2014/main" id="{C34E3EF5-5FA7-40ED-9246-3F510872A6E6}"/>
              </a:ext>
            </a:extLst>
          </p:cNvPr>
          <p:cNvSpPr txBox="1"/>
          <p:nvPr/>
        </p:nvSpPr>
        <p:spPr>
          <a:xfrm>
            <a:off x="19052" y="830594"/>
            <a:ext cx="12182474" cy="4585871"/>
          </a:xfrm>
          <a:prstGeom prst="rect">
            <a:avLst/>
          </a:prstGeom>
          <a:noFill/>
        </p:spPr>
        <p:txBody>
          <a:bodyPr wrap="square" rtlCol="0">
            <a:spAutoFit/>
          </a:bodyPr>
          <a:lstStyle/>
          <a:p>
            <a:pPr marL="457200" indent="-457200">
              <a:buFont typeface="Arial" panose="020B0604020202020204" pitchFamily="34" charset="0"/>
              <a:buChar char="•"/>
            </a:pPr>
            <a:r>
              <a:rPr lang="en-US" altLang="zh-TW" sz="2800" dirty="0">
                <a:latin typeface="標楷體" panose="03000509000000000000" pitchFamily="65" charset="-120"/>
                <a:ea typeface="標楷體" panose="03000509000000000000" pitchFamily="65" charset="-120"/>
              </a:rPr>
              <a:t>Gradient Boosting Decision Tree</a:t>
            </a:r>
          </a:p>
          <a:p>
            <a:r>
              <a:rPr lang="zh-TW" altLang="en-US" sz="2400" dirty="0">
                <a:latin typeface="標楷體" panose="03000509000000000000" pitchFamily="65" charset="-120"/>
                <a:ea typeface="標楷體" panose="03000509000000000000" pitchFamily="65" charset="-120"/>
              </a:rPr>
              <a:t>相較於一般</a:t>
            </a:r>
            <a:r>
              <a:rPr lang="en-US" altLang="zh-TW" sz="2400" dirty="0">
                <a:latin typeface="標楷體" panose="03000509000000000000" pitchFamily="65" charset="-120"/>
                <a:ea typeface="標楷體" panose="03000509000000000000" pitchFamily="65" charset="-120"/>
              </a:rPr>
              <a:t>Decision Tree</a:t>
            </a:r>
            <a:r>
              <a:rPr lang="zh-TW" altLang="en-US" sz="2400" dirty="0">
                <a:latin typeface="標楷體" panose="03000509000000000000" pitchFamily="65" charset="-120"/>
                <a:ea typeface="標楷體" panose="03000509000000000000" pitchFamily="65" charset="-120"/>
              </a:rPr>
              <a:t>的</a:t>
            </a:r>
            <a:r>
              <a:rPr lang="en-US" altLang="zh-TW" sz="2400" dirty="0">
                <a:latin typeface="標楷體" panose="03000509000000000000" pitchFamily="65" charset="-120"/>
                <a:ea typeface="標楷體" panose="03000509000000000000" pitchFamily="65" charset="-120"/>
              </a:rPr>
              <a:t>information gain</a:t>
            </a:r>
            <a:r>
              <a:rPr lang="zh-TW" altLang="en-US" sz="2400" dirty="0">
                <a:latin typeface="標楷體" panose="03000509000000000000" pitchFamily="65" charset="-120"/>
                <a:ea typeface="標楷體" panose="03000509000000000000" pitchFamily="65" charset="-120"/>
              </a:rPr>
              <a:t>是</a:t>
            </a:r>
            <a:r>
              <a:rPr lang="en-US" altLang="zh-TW" sz="2400" dirty="0">
                <a:latin typeface="標楷體" panose="03000509000000000000" pitchFamily="65" charset="-120"/>
                <a:ea typeface="標楷體" panose="03000509000000000000" pitchFamily="65" charset="-120"/>
              </a:rPr>
              <a:t>Cross Entropy</a:t>
            </a:r>
            <a:r>
              <a:rPr lang="zh-TW" altLang="en-US" sz="2400" dirty="0">
                <a:latin typeface="標楷體" panose="03000509000000000000" pitchFamily="65" charset="-120"/>
                <a:ea typeface="標楷體" panose="03000509000000000000" pitchFamily="65" charset="-120"/>
              </a:rPr>
              <a:t>、</a:t>
            </a:r>
            <a:r>
              <a:rPr lang="en-US" altLang="zh-TW" sz="2400" dirty="0">
                <a:latin typeface="標楷體" panose="03000509000000000000" pitchFamily="65" charset="-120"/>
                <a:ea typeface="標楷體" panose="03000509000000000000" pitchFamily="65" charset="-120"/>
              </a:rPr>
              <a:t>Gini Index</a:t>
            </a:r>
            <a:r>
              <a:rPr lang="zh-TW" altLang="en-US" sz="2400" dirty="0">
                <a:latin typeface="標楷體" panose="03000509000000000000" pitchFamily="65" charset="-120"/>
                <a:ea typeface="標楷體" panose="03000509000000000000" pitchFamily="65" charset="-120"/>
              </a:rPr>
              <a:t>或</a:t>
            </a:r>
            <a:r>
              <a:rPr lang="en-US" altLang="zh-TW" sz="2400" dirty="0">
                <a:latin typeface="標楷體" panose="03000509000000000000" pitchFamily="65" charset="-120"/>
                <a:ea typeface="標楷體" panose="03000509000000000000" pitchFamily="65" charset="-120"/>
              </a:rPr>
              <a:t>Gain Ratio</a:t>
            </a:r>
            <a:r>
              <a:rPr lang="zh-TW" altLang="en-US" sz="2400" dirty="0">
                <a:latin typeface="標楷體" panose="03000509000000000000" pitchFamily="65" charset="-120"/>
                <a:ea typeface="標楷體" panose="03000509000000000000" pitchFamily="65" charset="-120"/>
              </a:rPr>
              <a:t>，</a:t>
            </a:r>
            <a:r>
              <a:rPr lang="en-US" altLang="zh-TW" sz="2400" dirty="0">
                <a:latin typeface="標楷體" panose="03000509000000000000" pitchFamily="65" charset="-120"/>
                <a:ea typeface="標楷體" panose="03000509000000000000" pitchFamily="65" charset="-120"/>
              </a:rPr>
              <a:t>GBDT</a:t>
            </a:r>
            <a:r>
              <a:rPr lang="zh-TW" altLang="en-US" sz="2400" dirty="0">
                <a:latin typeface="標楷體" panose="03000509000000000000" pitchFamily="65" charset="-120"/>
                <a:ea typeface="標楷體" panose="03000509000000000000" pitchFamily="65" charset="-120"/>
              </a:rPr>
              <a:t>是以</a:t>
            </a:r>
            <a:r>
              <a:rPr lang="en-US" altLang="zh-TW" sz="2400" dirty="0">
                <a:latin typeface="標楷體" panose="03000509000000000000" pitchFamily="65" charset="-120"/>
                <a:ea typeface="標楷體" panose="03000509000000000000" pitchFamily="65" charset="-120"/>
              </a:rPr>
              <a:t>variance gain</a:t>
            </a:r>
            <a:r>
              <a:rPr lang="zh-TW" altLang="en-US" sz="2400" dirty="0">
                <a:latin typeface="標楷體" panose="03000509000000000000" pitchFamily="65" charset="-120"/>
                <a:ea typeface="標楷體" panose="03000509000000000000" pitchFamily="65" charset="-120"/>
              </a:rPr>
              <a:t>最大化去計算，</a:t>
            </a:r>
            <a:r>
              <a:rPr lang="en-US" altLang="zh-TW" sz="2400" dirty="0">
                <a:latin typeface="標楷體" panose="03000509000000000000" pitchFamily="65" charset="-120"/>
                <a:ea typeface="標楷體" panose="03000509000000000000" pitchFamily="65" charset="-120"/>
              </a:rPr>
              <a:t>variance gain</a:t>
            </a:r>
            <a:r>
              <a:rPr lang="zh-TW" altLang="en-US" sz="2400" dirty="0">
                <a:latin typeface="標楷體" panose="03000509000000000000" pitchFamily="65" charset="-120"/>
                <a:ea typeface="標楷體" panose="03000509000000000000" pitchFamily="65" charset="-120"/>
              </a:rPr>
              <a:t>定義如下：</a:t>
            </a:r>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其中</a:t>
            </a:r>
            <a:r>
              <a:rPr lang="en-US" altLang="zh-TW" sz="2400" dirty="0">
                <a:latin typeface="標楷體" panose="03000509000000000000" pitchFamily="65" charset="-120"/>
                <a:ea typeface="標楷體" panose="03000509000000000000" pitchFamily="65" charset="-120"/>
              </a:rPr>
              <a:t>Gradient Boosting</a:t>
            </a:r>
            <a:r>
              <a:rPr lang="zh-TW" altLang="en-US" sz="2400" dirty="0">
                <a:latin typeface="標楷體" panose="03000509000000000000" pitchFamily="65" charset="-120"/>
                <a:ea typeface="標楷體" panose="03000509000000000000" pitchFamily="65" charset="-120"/>
              </a:rPr>
              <a:t>的概念如下：</a:t>
            </a:r>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 </a:t>
            </a:r>
            <a:endParaRPr lang="en-US" altLang="zh-TW" sz="2400" dirty="0">
              <a:latin typeface="標楷體" panose="03000509000000000000" pitchFamily="65" charset="-120"/>
              <a:ea typeface="標楷體" panose="03000509000000000000" pitchFamily="65" charset="-120"/>
            </a:endParaRPr>
          </a:p>
        </p:txBody>
      </p:sp>
      <p:pic>
        <p:nvPicPr>
          <p:cNvPr id="2" name="圖片 1">
            <a:extLst>
              <a:ext uri="{FF2B5EF4-FFF2-40B4-BE49-F238E27FC236}">
                <a16:creationId xmlns:a16="http://schemas.microsoft.com/office/drawing/2014/main" id="{ACE0D8B6-C453-4D1E-8E11-8311523E80B0}"/>
              </a:ext>
            </a:extLst>
          </p:cNvPr>
          <p:cNvPicPr>
            <a:picLocks noChangeAspect="1"/>
          </p:cNvPicPr>
          <p:nvPr/>
        </p:nvPicPr>
        <p:blipFill>
          <a:blip r:embed="rId2"/>
          <a:stretch>
            <a:fillRect/>
          </a:stretch>
        </p:blipFill>
        <p:spPr>
          <a:xfrm>
            <a:off x="1860390" y="2116819"/>
            <a:ext cx="8471219" cy="1611845"/>
          </a:xfrm>
          <a:prstGeom prst="rect">
            <a:avLst/>
          </a:prstGeom>
        </p:spPr>
      </p:pic>
      <p:pic>
        <p:nvPicPr>
          <p:cNvPr id="3" name="圖片 2">
            <a:extLst>
              <a:ext uri="{FF2B5EF4-FFF2-40B4-BE49-F238E27FC236}">
                <a16:creationId xmlns:a16="http://schemas.microsoft.com/office/drawing/2014/main" id="{2A972E01-8BB3-47E3-BB10-B294A606E7BF}"/>
              </a:ext>
            </a:extLst>
          </p:cNvPr>
          <p:cNvPicPr>
            <a:picLocks noChangeAspect="1"/>
          </p:cNvPicPr>
          <p:nvPr/>
        </p:nvPicPr>
        <p:blipFill rotWithShape="1">
          <a:blip r:embed="rId3"/>
          <a:srcRect t="44409"/>
          <a:stretch/>
        </p:blipFill>
        <p:spPr>
          <a:xfrm>
            <a:off x="6247132" y="4207298"/>
            <a:ext cx="4278628" cy="2477649"/>
          </a:xfrm>
          <a:prstGeom prst="rect">
            <a:avLst/>
          </a:prstGeom>
        </p:spPr>
      </p:pic>
      <p:pic>
        <p:nvPicPr>
          <p:cNvPr id="8" name="圖片 7">
            <a:extLst>
              <a:ext uri="{FF2B5EF4-FFF2-40B4-BE49-F238E27FC236}">
                <a16:creationId xmlns:a16="http://schemas.microsoft.com/office/drawing/2014/main" id="{B351A3EB-9787-4C53-A5C7-459E0C56C9F0}"/>
              </a:ext>
            </a:extLst>
          </p:cNvPr>
          <p:cNvPicPr>
            <a:picLocks noChangeAspect="1"/>
          </p:cNvPicPr>
          <p:nvPr/>
        </p:nvPicPr>
        <p:blipFill rotWithShape="1">
          <a:blip r:embed="rId3"/>
          <a:srcRect b="52163"/>
          <a:stretch/>
        </p:blipFill>
        <p:spPr>
          <a:xfrm>
            <a:off x="993778" y="4400777"/>
            <a:ext cx="4278628" cy="2132058"/>
          </a:xfrm>
          <a:prstGeom prst="rect">
            <a:avLst/>
          </a:prstGeom>
        </p:spPr>
      </p:pic>
    </p:spTree>
    <p:extLst>
      <p:ext uri="{BB962C8B-B14F-4D97-AF65-F5344CB8AC3E}">
        <p14:creationId xmlns:p14="http://schemas.microsoft.com/office/powerpoint/2010/main" val="1242285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3246CE6-BFCC-402C-94B2-98B986F82180}"/>
              </a:ext>
            </a:extLst>
          </p:cNvPr>
          <p:cNvSpPr/>
          <p:nvPr/>
        </p:nvSpPr>
        <p:spPr>
          <a:xfrm>
            <a:off x="19052" y="-92736"/>
            <a:ext cx="12182474" cy="923330"/>
          </a:xfrm>
          <a:prstGeom prst="rect">
            <a:avLst/>
          </a:prstGeom>
          <a:noFill/>
        </p:spPr>
        <p:txBody>
          <a:bodyPr wrap="square" lIns="91440" tIns="45720" rIns="91440" bIns="45720">
            <a:spAutoFit/>
          </a:bodyPr>
          <a:lstStyle/>
          <a:p>
            <a:pPr algn="ctr"/>
            <a:r>
              <a:rPr lang="zh-TW" altLang="en-US" sz="5400" dirty="0">
                <a:ln w="0"/>
                <a:solidFill>
                  <a:schemeClr val="accent1"/>
                </a:solidFill>
                <a:effectLst>
                  <a:outerShdw blurRad="38100" dist="25400" dir="5400000" algn="ctr" rotWithShape="0">
                    <a:srgbClr val="6E747A">
                      <a:alpha val="43000"/>
                    </a:srgbClr>
                  </a:outerShdw>
                </a:effectLst>
                <a:latin typeface="標楷體" panose="03000509000000000000" pitchFamily="65" charset="-120"/>
                <a:ea typeface="標楷體" panose="03000509000000000000" pitchFamily="65" charset="-120"/>
              </a:rPr>
              <a:t>模型選擇</a:t>
            </a:r>
          </a:p>
        </p:txBody>
      </p:sp>
      <p:sp>
        <p:nvSpPr>
          <p:cNvPr id="6" name="文字方塊 5">
            <a:extLst>
              <a:ext uri="{FF2B5EF4-FFF2-40B4-BE49-F238E27FC236}">
                <a16:creationId xmlns:a16="http://schemas.microsoft.com/office/drawing/2014/main" id="{C34E3EF5-5FA7-40ED-9246-3F510872A6E6}"/>
              </a:ext>
            </a:extLst>
          </p:cNvPr>
          <p:cNvSpPr txBox="1"/>
          <p:nvPr/>
        </p:nvSpPr>
        <p:spPr>
          <a:xfrm>
            <a:off x="0" y="3429000"/>
            <a:ext cx="12182474" cy="523220"/>
          </a:xfrm>
          <a:prstGeom prst="rect">
            <a:avLst/>
          </a:prstGeom>
          <a:noFill/>
        </p:spPr>
        <p:txBody>
          <a:bodyPr wrap="square" rtlCol="0">
            <a:spAutoFit/>
          </a:bodyPr>
          <a:lstStyle/>
          <a:p>
            <a:pPr marL="457200" indent="-457200">
              <a:buFont typeface="Arial" panose="020B0604020202020204" pitchFamily="34" charset="0"/>
              <a:buChar char="•"/>
            </a:pPr>
            <a:r>
              <a:rPr lang="en-US" altLang="zh-TW" sz="2800" dirty="0" err="1">
                <a:latin typeface="標楷體" panose="03000509000000000000" pitchFamily="65" charset="-120"/>
                <a:ea typeface="標楷體" panose="03000509000000000000" pitchFamily="65" charset="-120"/>
              </a:rPr>
              <a:t>XGBoost</a:t>
            </a:r>
            <a:endParaRPr lang="en-US" altLang="zh-TW" sz="2800" dirty="0">
              <a:latin typeface="標楷體" panose="03000509000000000000" pitchFamily="65" charset="-120"/>
              <a:ea typeface="標楷體" panose="03000509000000000000" pitchFamily="65" charset="-120"/>
            </a:endParaRPr>
          </a:p>
        </p:txBody>
      </p:sp>
      <p:pic>
        <p:nvPicPr>
          <p:cNvPr id="2" name="圖片 1">
            <a:extLst>
              <a:ext uri="{FF2B5EF4-FFF2-40B4-BE49-F238E27FC236}">
                <a16:creationId xmlns:a16="http://schemas.microsoft.com/office/drawing/2014/main" id="{833D6B0C-72B1-45F6-B0A3-7D5DF6046A55}"/>
              </a:ext>
            </a:extLst>
          </p:cNvPr>
          <p:cNvPicPr>
            <a:picLocks noChangeAspect="1"/>
          </p:cNvPicPr>
          <p:nvPr/>
        </p:nvPicPr>
        <p:blipFill>
          <a:blip r:embed="rId2"/>
          <a:stretch>
            <a:fillRect/>
          </a:stretch>
        </p:blipFill>
        <p:spPr>
          <a:xfrm>
            <a:off x="3432412" y="830594"/>
            <a:ext cx="5317649" cy="2792117"/>
          </a:xfrm>
          <a:prstGeom prst="rect">
            <a:avLst/>
          </a:prstGeom>
        </p:spPr>
      </p:pic>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796DDBB7-4C97-4A05-8662-48599351FA6A}"/>
                  </a:ext>
                </a:extLst>
              </p:cNvPr>
              <p:cNvSpPr txBox="1"/>
              <p:nvPr/>
            </p:nvSpPr>
            <p:spPr>
              <a:xfrm>
                <a:off x="-1" y="3789724"/>
                <a:ext cx="12182474" cy="3068276"/>
              </a:xfrm>
              <a:prstGeom prst="rect">
                <a:avLst/>
              </a:prstGeom>
              <a:noFill/>
            </p:spPr>
            <p:txBody>
              <a:bodyPr wrap="square" rtlCol="0">
                <a:spAutoFit/>
              </a:bodyPr>
              <a:lstStyle/>
              <a:p>
                <a:r>
                  <a:rPr lang="en-US" altLang="zh-TW" sz="2400" dirty="0">
                    <a:latin typeface="標楷體" panose="03000509000000000000" pitchFamily="65" charset="-120"/>
                    <a:ea typeface="標楷體" panose="03000509000000000000" pitchFamily="65" charset="-120"/>
                  </a:rPr>
                  <a:t>Object</a:t>
                </a:r>
                <a:r>
                  <a:rPr lang="zh-TW" altLang="en-US" sz="2400" dirty="0">
                    <a:latin typeface="標楷體" panose="03000509000000000000" pitchFamily="65" charset="-120"/>
                    <a:ea typeface="標楷體" panose="03000509000000000000" pitchFamily="65" charset="-120"/>
                  </a:rPr>
                  <a:t> </a:t>
                </a:r>
                <a:r>
                  <a:rPr lang="en-US" altLang="zh-TW" sz="2400" dirty="0">
                    <a:latin typeface="標楷體" panose="03000509000000000000" pitchFamily="65" charset="-120"/>
                    <a:ea typeface="標楷體" panose="03000509000000000000" pitchFamily="65" charset="-120"/>
                  </a:rPr>
                  <a:t>Function</a:t>
                </a:r>
                <a:r>
                  <a:rPr lang="zh-TW" altLang="en-US" sz="2400" dirty="0">
                    <a:latin typeface="標楷體" panose="03000509000000000000" pitchFamily="65" charset="-120"/>
                    <a:ea typeface="標楷體" panose="03000509000000000000" pitchFamily="65" charset="-120"/>
                  </a:rPr>
                  <a:t>寫成：</a:t>
                </a:r>
                <a14:m>
                  <m:oMath xmlns:m="http://schemas.openxmlformats.org/officeDocument/2006/math">
                    <m:sSubSup>
                      <m:sSubSupPr>
                        <m:ctrlPr>
                          <a:rPr lang="en-US" altLang="zh-TW" sz="2400" b="0" i="1" dirty="0" smtClean="0">
                            <a:latin typeface="Cambria Math" panose="02040503050406030204" pitchFamily="18" charset="0"/>
                            <a:ea typeface="標楷體" panose="03000509000000000000" pitchFamily="65" charset="-120"/>
                          </a:rPr>
                        </m:ctrlPr>
                      </m:sSubSupPr>
                      <m:e>
                        <m:r>
                          <m:rPr>
                            <m:sty m:val="p"/>
                          </m:rPr>
                          <a:rPr lang="en-US" altLang="zh-TW" sz="2400" i="0" dirty="0" smtClean="0">
                            <a:latin typeface="Cambria Math" panose="02040503050406030204" pitchFamily="18" charset="0"/>
                            <a:ea typeface="標楷體" panose="03000509000000000000" pitchFamily="65" charset="-120"/>
                          </a:rPr>
                          <m:t>Σ</m:t>
                        </m:r>
                      </m:e>
                      <m:sub>
                        <m:r>
                          <a:rPr lang="en-US" altLang="zh-TW" sz="2400" b="0" i="1" dirty="0" smtClean="0">
                            <a:latin typeface="Cambria Math" panose="02040503050406030204" pitchFamily="18" charset="0"/>
                            <a:ea typeface="標楷體" panose="03000509000000000000" pitchFamily="65" charset="-120"/>
                          </a:rPr>
                          <m:t>𝑖</m:t>
                        </m:r>
                        <m:r>
                          <a:rPr lang="en-US" altLang="zh-TW" sz="2400" b="0" i="1" dirty="0" smtClean="0">
                            <a:latin typeface="Cambria Math" panose="02040503050406030204" pitchFamily="18" charset="0"/>
                            <a:ea typeface="標楷體" panose="03000509000000000000" pitchFamily="65" charset="-120"/>
                          </a:rPr>
                          <m:t>=1</m:t>
                        </m:r>
                      </m:sub>
                      <m:sup>
                        <m:r>
                          <a:rPr lang="en-US" altLang="zh-TW" sz="2400" b="0" i="1" dirty="0" smtClean="0">
                            <a:latin typeface="Cambria Math" panose="02040503050406030204" pitchFamily="18" charset="0"/>
                            <a:ea typeface="標楷體" panose="03000509000000000000" pitchFamily="65" charset="-120"/>
                          </a:rPr>
                          <m:t>𝑛</m:t>
                        </m:r>
                      </m:sup>
                    </m:sSubSup>
                    <m:r>
                      <a:rPr lang="en-US" altLang="zh-TW" sz="2400" b="0" i="1" dirty="0" smtClean="0">
                        <a:latin typeface="Cambria Math" panose="02040503050406030204" pitchFamily="18" charset="0"/>
                        <a:ea typeface="標楷體" panose="03000509000000000000" pitchFamily="65" charset="-120"/>
                      </a:rPr>
                      <m:t>𝑙</m:t>
                    </m:r>
                    <m:d>
                      <m:dPr>
                        <m:ctrlPr>
                          <a:rPr lang="en-US" altLang="zh-TW" sz="2400" b="0" i="1" dirty="0" smtClean="0">
                            <a:latin typeface="Cambria Math" panose="02040503050406030204" pitchFamily="18" charset="0"/>
                            <a:ea typeface="標楷體" panose="03000509000000000000" pitchFamily="65" charset="-120"/>
                          </a:rPr>
                        </m:ctrlPr>
                      </m:dPr>
                      <m:e>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𝑡</m:t>
                            </m:r>
                          </m:e>
                          <m:sub>
                            <m:r>
                              <a:rPr lang="en-US" altLang="zh-TW" sz="2400" b="0" i="1" dirty="0" smtClean="0">
                                <a:latin typeface="Cambria Math" panose="02040503050406030204" pitchFamily="18" charset="0"/>
                                <a:ea typeface="標楷體" panose="03000509000000000000" pitchFamily="65" charset="-120"/>
                              </a:rPr>
                              <m:t>𝑖</m:t>
                            </m:r>
                          </m:sub>
                        </m:sSub>
                        <m:r>
                          <a:rPr lang="en-US" altLang="zh-TW" sz="2400" b="0" i="1" dirty="0" smtClean="0">
                            <a:latin typeface="Cambria Math" panose="02040503050406030204" pitchFamily="18" charset="0"/>
                            <a:ea typeface="標楷體" panose="03000509000000000000" pitchFamily="65" charset="-120"/>
                          </a:rPr>
                          <m:t>,</m:t>
                        </m:r>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𝑦</m:t>
                            </m:r>
                          </m:e>
                          <m:sub>
                            <m:r>
                              <a:rPr lang="en-US" altLang="zh-TW" sz="2400" b="0" i="1" dirty="0" smtClean="0">
                                <a:latin typeface="Cambria Math" panose="02040503050406030204" pitchFamily="18" charset="0"/>
                                <a:ea typeface="標楷體" panose="03000509000000000000" pitchFamily="65" charset="-120"/>
                              </a:rPr>
                              <m:t>𝑖</m:t>
                            </m:r>
                          </m:sub>
                        </m:sSub>
                      </m:e>
                    </m:d>
                    <m:r>
                      <a:rPr lang="en-US" altLang="zh-TW" sz="2400" b="0" i="1" dirty="0" smtClean="0">
                        <a:latin typeface="Cambria Math" panose="02040503050406030204" pitchFamily="18" charset="0"/>
                        <a:ea typeface="標楷體" panose="03000509000000000000" pitchFamily="65" charset="-120"/>
                      </a:rPr>
                      <m:t>+</m:t>
                    </m:r>
                    <m:r>
                      <m:rPr>
                        <m:sty m:val="p"/>
                      </m:rPr>
                      <a:rPr lang="en-US" altLang="zh-TW" sz="2400" b="0" i="0" dirty="0" smtClean="0">
                        <a:latin typeface="Cambria Math" panose="02040503050406030204" pitchFamily="18" charset="0"/>
                        <a:ea typeface="標楷體" panose="03000509000000000000" pitchFamily="65" charset="-120"/>
                      </a:rPr>
                      <m:t>Ω</m:t>
                    </m:r>
                    <m:d>
                      <m:dPr>
                        <m:ctrlPr>
                          <a:rPr lang="en-US" altLang="zh-TW" sz="2400" b="0" i="1" dirty="0" smtClean="0">
                            <a:latin typeface="Cambria Math" panose="02040503050406030204" pitchFamily="18" charset="0"/>
                            <a:ea typeface="標楷體" panose="03000509000000000000" pitchFamily="65" charset="-120"/>
                          </a:rPr>
                        </m:ctrlPr>
                      </m:dPr>
                      <m:e>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𝑓</m:t>
                            </m:r>
                          </m:e>
                          <m:sub>
                            <m:r>
                              <a:rPr lang="en-US" altLang="zh-TW" sz="2400" b="0" i="1" dirty="0" smtClean="0">
                                <a:latin typeface="Cambria Math" panose="02040503050406030204" pitchFamily="18" charset="0"/>
                                <a:ea typeface="標楷體" panose="03000509000000000000" pitchFamily="65" charset="-120"/>
                              </a:rPr>
                              <m:t>𝑚</m:t>
                            </m:r>
                          </m:sub>
                        </m:sSub>
                      </m:e>
                    </m:d>
                    <m:r>
                      <a:rPr lang="en-US" altLang="zh-TW" sz="2400" b="0" i="1" dirty="0" smtClean="0">
                        <a:latin typeface="Cambria Math" panose="02040503050406030204" pitchFamily="18" charset="0"/>
                        <a:ea typeface="標楷體" panose="03000509000000000000" pitchFamily="65" charset="-120"/>
                      </a:rPr>
                      <m:t>, </m:t>
                    </m:r>
                    <m:r>
                      <a:rPr lang="en-US" altLang="zh-TW" sz="2400" b="0" i="1" dirty="0" smtClean="0">
                        <a:latin typeface="Cambria Math" panose="02040503050406030204" pitchFamily="18" charset="0"/>
                        <a:ea typeface="標楷體" panose="03000509000000000000" pitchFamily="65" charset="-120"/>
                      </a:rPr>
                      <m:t>𝑤h𝑒𝑟𝑒</m:t>
                    </m:r>
                    <m:r>
                      <a:rPr lang="en-US" altLang="zh-TW" sz="2400" b="0" i="1" dirty="0" smtClean="0">
                        <a:latin typeface="Cambria Math" panose="02040503050406030204" pitchFamily="18" charset="0"/>
                        <a:ea typeface="標楷體" panose="03000509000000000000" pitchFamily="65" charset="-120"/>
                      </a:rPr>
                      <m:t> </m:t>
                    </m:r>
                    <m:r>
                      <m:rPr>
                        <m:sty m:val="p"/>
                      </m:rPr>
                      <a:rPr lang="en-US" altLang="zh-TW" sz="2400" b="0" i="0" dirty="0" smtClean="0">
                        <a:latin typeface="Cambria Math" panose="02040503050406030204" pitchFamily="18" charset="0"/>
                        <a:ea typeface="標楷體" panose="03000509000000000000" pitchFamily="65" charset="-120"/>
                      </a:rPr>
                      <m:t>Ω</m:t>
                    </m:r>
                    <m:d>
                      <m:dPr>
                        <m:ctrlPr>
                          <a:rPr lang="en-US" altLang="zh-TW" sz="2400" b="0" i="1" dirty="0" smtClean="0">
                            <a:latin typeface="Cambria Math" panose="02040503050406030204" pitchFamily="18" charset="0"/>
                            <a:ea typeface="標楷體" panose="03000509000000000000" pitchFamily="65" charset="-120"/>
                          </a:rPr>
                        </m:ctrlPr>
                      </m:dPr>
                      <m:e>
                        <m:r>
                          <a:rPr lang="en-US" altLang="zh-TW" sz="2400" b="0" i="1" dirty="0" smtClean="0">
                            <a:latin typeface="Cambria Math" panose="02040503050406030204" pitchFamily="18" charset="0"/>
                            <a:ea typeface="標楷體" panose="03000509000000000000" pitchFamily="65" charset="-120"/>
                          </a:rPr>
                          <m:t>𝑓</m:t>
                        </m:r>
                      </m:e>
                    </m:d>
                    <m:r>
                      <a:rPr lang="en-US" altLang="zh-TW" sz="2400" b="0" i="1" dirty="0" smtClean="0">
                        <a:latin typeface="Cambria Math" panose="02040503050406030204" pitchFamily="18" charset="0"/>
                        <a:ea typeface="標楷體" panose="03000509000000000000" pitchFamily="65" charset="-120"/>
                      </a:rPr>
                      <m:t>=</m:t>
                    </m:r>
                    <m:r>
                      <a:rPr lang="en-US" altLang="zh-TW" sz="2400" b="0" i="1" dirty="0" smtClean="0">
                        <a:latin typeface="Cambria Math" panose="02040503050406030204" pitchFamily="18" charset="0"/>
                        <a:ea typeface="標楷體" panose="03000509000000000000" pitchFamily="65" charset="-120"/>
                      </a:rPr>
                      <m:t>𝑟𝑇</m:t>
                    </m:r>
                    <m:r>
                      <a:rPr lang="en-US" altLang="zh-TW" sz="2400" b="0" i="1" dirty="0" smtClean="0">
                        <a:latin typeface="Cambria Math" panose="02040503050406030204" pitchFamily="18" charset="0"/>
                        <a:ea typeface="標楷體" panose="03000509000000000000" pitchFamily="65" charset="-120"/>
                      </a:rPr>
                      <m:t>+</m:t>
                    </m:r>
                    <m:f>
                      <m:fPr>
                        <m:ctrlPr>
                          <a:rPr lang="en-US" altLang="zh-TW" sz="2400" b="0" i="1" dirty="0" smtClean="0">
                            <a:latin typeface="Cambria Math" panose="02040503050406030204" pitchFamily="18" charset="0"/>
                            <a:ea typeface="標楷體" panose="03000509000000000000" pitchFamily="65" charset="-120"/>
                          </a:rPr>
                        </m:ctrlPr>
                      </m:fPr>
                      <m:num>
                        <m:r>
                          <a:rPr lang="en-US" altLang="zh-TW" sz="2400" b="0" i="1" dirty="0" smtClean="0">
                            <a:latin typeface="Cambria Math" panose="02040503050406030204" pitchFamily="18" charset="0"/>
                            <a:ea typeface="標楷體" panose="03000509000000000000" pitchFamily="65" charset="-120"/>
                          </a:rPr>
                          <m:t>1</m:t>
                        </m:r>
                      </m:num>
                      <m:den>
                        <m:r>
                          <a:rPr lang="en-US" altLang="zh-TW" sz="2400" b="0" i="1" dirty="0" smtClean="0">
                            <a:latin typeface="Cambria Math" panose="02040503050406030204" pitchFamily="18" charset="0"/>
                            <a:ea typeface="標楷體" panose="03000509000000000000" pitchFamily="65" charset="-120"/>
                          </a:rPr>
                          <m:t>2</m:t>
                        </m:r>
                      </m:den>
                    </m:f>
                    <m:r>
                      <a:rPr lang="en-US" altLang="zh-TW" sz="2400" b="0" i="1" dirty="0" smtClean="0">
                        <a:latin typeface="Cambria Math" panose="02040503050406030204" pitchFamily="18" charset="0"/>
                        <a:ea typeface="標楷體" panose="03000509000000000000" pitchFamily="65" charset="-120"/>
                      </a:rPr>
                      <m:t>𝜆</m:t>
                    </m:r>
                    <m:sSup>
                      <m:sSupPr>
                        <m:ctrlPr>
                          <a:rPr lang="en-US" altLang="zh-TW" sz="2400" b="0" i="1" dirty="0" smtClean="0">
                            <a:latin typeface="Cambria Math" panose="02040503050406030204" pitchFamily="18" charset="0"/>
                            <a:ea typeface="標楷體" panose="03000509000000000000" pitchFamily="65" charset="-120"/>
                          </a:rPr>
                        </m:ctrlPr>
                      </m:sSupPr>
                      <m:e>
                        <m:d>
                          <m:dPr>
                            <m:begChr m:val="|"/>
                            <m:endChr m:val="|"/>
                            <m:ctrlPr>
                              <a:rPr lang="en-US" altLang="zh-TW" sz="2400" b="0" i="1" dirty="0" smtClean="0">
                                <a:latin typeface="Cambria Math" panose="02040503050406030204" pitchFamily="18" charset="0"/>
                                <a:ea typeface="標楷體" panose="03000509000000000000" pitchFamily="65" charset="-120"/>
                              </a:rPr>
                            </m:ctrlPr>
                          </m:dPr>
                          <m:e>
                            <m:d>
                              <m:dPr>
                                <m:begChr m:val="|"/>
                                <m:endChr m:val="|"/>
                                <m:ctrlPr>
                                  <a:rPr lang="en-US" altLang="zh-TW" sz="2400" b="0" i="1" dirty="0" smtClean="0">
                                    <a:latin typeface="Cambria Math" panose="02040503050406030204" pitchFamily="18" charset="0"/>
                                    <a:ea typeface="標楷體" panose="03000509000000000000" pitchFamily="65" charset="-120"/>
                                  </a:rPr>
                                </m:ctrlPr>
                              </m:dPr>
                              <m:e>
                                <m:r>
                                  <a:rPr lang="en-US" altLang="zh-TW" sz="2400" b="0" i="1" dirty="0" smtClean="0">
                                    <a:latin typeface="Cambria Math" panose="02040503050406030204" pitchFamily="18" charset="0"/>
                                    <a:ea typeface="標楷體" panose="03000509000000000000" pitchFamily="65" charset="-120"/>
                                  </a:rPr>
                                  <m:t>𝑊</m:t>
                                </m:r>
                              </m:e>
                            </m:d>
                          </m:e>
                        </m:d>
                      </m:e>
                      <m:sup>
                        <m:r>
                          <a:rPr lang="en-US" altLang="zh-TW" sz="2400" b="0" i="1" dirty="0" smtClean="0">
                            <a:latin typeface="Cambria Math" panose="02040503050406030204" pitchFamily="18" charset="0"/>
                            <a:ea typeface="標楷體" panose="03000509000000000000" pitchFamily="65" charset="-120"/>
                          </a:rPr>
                          <m:t>2</m:t>
                        </m:r>
                      </m:sup>
                    </m:sSup>
                  </m:oMath>
                </a14:m>
                <a:endParaRPr lang="en-US" altLang="zh-TW" sz="2400" b="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將</a:t>
                </a:r>
                <a14:m>
                  <m:oMath xmlns:m="http://schemas.openxmlformats.org/officeDocument/2006/math">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𝑦</m:t>
                        </m:r>
                      </m:e>
                      <m:sub>
                        <m:r>
                          <a:rPr lang="en-US" altLang="zh-TW" sz="2400" b="0" i="1" smtClean="0">
                            <a:latin typeface="Cambria Math" panose="02040503050406030204" pitchFamily="18" charset="0"/>
                            <a:ea typeface="標楷體" panose="03000509000000000000" pitchFamily="65" charset="-120"/>
                          </a:rPr>
                          <m:t>𝑚</m:t>
                        </m:r>
                      </m:sub>
                    </m:sSub>
                    <m:r>
                      <a:rPr lang="en-US" altLang="zh-TW" sz="2400" b="0" i="1" smtClean="0">
                        <a:latin typeface="Cambria Math" panose="02040503050406030204" pitchFamily="18" charset="0"/>
                        <a:ea typeface="標楷體" panose="03000509000000000000" pitchFamily="65" charset="-120"/>
                      </a:rPr>
                      <m:t>=</m:t>
                    </m:r>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𝑦</m:t>
                        </m:r>
                      </m:e>
                      <m:sub>
                        <m:r>
                          <a:rPr lang="en-US" altLang="zh-TW" sz="2400" b="0" i="1" smtClean="0">
                            <a:latin typeface="Cambria Math" panose="02040503050406030204" pitchFamily="18" charset="0"/>
                            <a:ea typeface="標楷體" panose="03000509000000000000" pitchFamily="65" charset="-120"/>
                          </a:rPr>
                          <m:t>𝑚</m:t>
                        </m:r>
                        <m:r>
                          <a:rPr lang="en-US" altLang="zh-TW" sz="2400" b="0" i="1" smtClean="0">
                            <a:latin typeface="Cambria Math" panose="02040503050406030204" pitchFamily="18" charset="0"/>
                            <a:ea typeface="標楷體" panose="03000509000000000000" pitchFamily="65" charset="-120"/>
                          </a:rPr>
                          <m:t>−1</m:t>
                        </m:r>
                      </m:sub>
                    </m:sSub>
                    <m:r>
                      <a:rPr lang="en-US" altLang="zh-TW" sz="2400" b="0" i="1" smtClean="0">
                        <a:latin typeface="Cambria Math" panose="02040503050406030204" pitchFamily="18" charset="0"/>
                        <a:ea typeface="標楷體" panose="03000509000000000000" pitchFamily="65" charset="-120"/>
                      </a:rPr>
                      <m:t>+</m:t>
                    </m:r>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𝑓</m:t>
                        </m:r>
                      </m:e>
                      <m:sub>
                        <m:r>
                          <a:rPr lang="en-US" altLang="zh-TW" sz="2400" b="0" i="1" smtClean="0">
                            <a:latin typeface="Cambria Math" panose="02040503050406030204" pitchFamily="18" charset="0"/>
                            <a:ea typeface="標楷體" panose="03000509000000000000" pitchFamily="65" charset="-120"/>
                          </a:rPr>
                          <m:t>𝑚</m:t>
                        </m:r>
                      </m:sub>
                    </m:sSub>
                    <m:d>
                      <m:dPr>
                        <m:ctrlPr>
                          <a:rPr lang="en-US" altLang="zh-TW" sz="2400" b="0" i="1" smtClean="0">
                            <a:latin typeface="Cambria Math" panose="02040503050406030204" pitchFamily="18" charset="0"/>
                            <a:ea typeface="標楷體" panose="03000509000000000000" pitchFamily="65" charset="-120"/>
                          </a:rPr>
                        </m:ctrlPr>
                      </m:dPr>
                      <m:e>
                        <m:r>
                          <a:rPr lang="en-US" altLang="zh-TW" sz="2400" b="0" i="1" smtClean="0">
                            <a:latin typeface="Cambria Math" panose="02040503050406030204" pitchFamily="18" charset="0"/>
                            <a:ea typeface="標楷體" panose="03000509000000000000" pitchFamily="65" charset="-120"/>
                          </a:rPr>
                          <m:t>𝑥</m:t>
                        </m:r>
                      </m:e>
                    </m:d>
                  </m:oMath>
                </a14:m>
                <a:r>
                  <a:rPr lang="zh-TW" altLang="en-US" sz="2400" dirty="0">
                    <a:latin typeface="標楷體" panose="03000509000000000000" pitchFamily="65" charset="-120"/>
                    <a:ea typeface="標楷體" panose="03000509000000000000" pitchFamily="65" charset="-120"/>
                  </a:rPr>
                  <a:t>的</a:t>
                </a:r>
                <a:r>
                  <a:rPr lang="en-US" altLang="zh-TW" sz="2400" dirty="0" err="1">
                    <a:latin typeface="標楷體" panose="03000509000000000000" pitchFamily="65" charset="-120"/>
                    <a:ea typeface="標楷體" panose="03000509000000000000" pitchFamily="65" charset="-120"/>
                  </a:rPr>
                  <a:t>fm</a:t>
                </a:r>
                <a:r>
                  <a:rPr lang="en-US" altLang="zh-TW" sz="2400" dirty="0">
                    <a:latin typeface="標楷體" panose="03000509000000000000" pitchFamily="65" charset="-120"/>
                    <a:ea typeface="標楷體" panose="03000509000000000000" pitchFamily="65" charset="-120"/>
                  </a:rPr>
                  <a:t>(x)</a:t>
                </a:r>
                <a:r>
                  <a:rPr lang="zh-TW" altLang="en-US" sz="2400" dirty="0">
                    <a:latin typeface="標楷體" panose="03000509000000000000" pitchFamily="65" charset="-120"/>
                    <a:ea typeface="標楷體" panose="03000509000000000000" pitchFamily="65" charset="-120"/>
                  </a:rPr>
                  <a:t>做以</a:t>
                </a:r>
                <a:r>
                  <a:rPr lang="en-US" altLang="zh-TW" sz="2400" dirty="0" err="1">
                    <a:latin typeface="標楷體" panose="03000509000000000000" pitchFamily="65" charset="-120"/>
                    <a:ea typeface="標楷體" panose="03000509000000000000" pitchFamily="65" charset="-120"/>
                  </a:rPr>
                  <a:t>fm</a:t>
                </a:r>
                <a:r>
                  <a:rPr lang="en-US" altLang="zh-TW" sz="2400" dirty="0">
                    <a:latin typeface="標楷體" panose="03000509000000000000" pitchFamily="65" charset="-120"/>
                    <a:ea typeface="標楷體" panose="03000509000000000000" pitchFamily="65" charset="-120"/>
                  </a:rPr>
                  <a:t> = 0</a:t>
                </a:r>
                <a:r>
                  <a:rPr lang="zh-TW" altLang="en-US" sz="2400" dirty="0">
                    <a:latin typeface="標楷體" panose="03000509000000000000" pitchFamily="65" charset="-120"/>
                    <a:ea typeface="標楷體" panose="03000509000000000000" pitchFamily="65" charset="-120"/>
                  </a:rPr>
                  <a:t>的二階泰勒展開逼近代回</a:t>
                </a:r>
                <a:r>
                  <a:rPr lang="en-US" altLang="zh-TW" sz="2400" dirty="0">
                    <a:latin typeface="標楷體" panose="03000509000000000000" pitchFamily="65" charset="-120"/>
                    <a:ea typeface="標楷體" panose="03000509000000000000" pitchFamily="65" charset="-120"/>
                  </a:rPr>
                  <a:t>object function</a:t>
                </a:r>
                <a:r>
                  <a:rPr lang="zh-TW" altLang="en-US" sz="2400" dirty="0">
                    <a:latin typeface="標楷體" panose="03000509000000000000" pitchFamily="65" charset="-120"/>
                    <a:ea typeface="標楷體" panose="03000509000000000000" pitchFamily="65" charset="-120"/>
                  </a:rPr>
                  <a:t>：</a:t>
                </a:r>
                <a:endParaRPr lang="en-US" altLang="zh-TW" sz="2400" b="0" i="1" dirty="0">
                  <a:latin typeface="Cambria Math" panose="02040503050406030204" pitchFamily="18" charset="0"/>
                  <a:ea typeface="標楷體" panose="03000509000000000000" pitchFamily="65" charset="-120"/>
                </a:endParaRPr>
              </a:p>
              <a:p>
                <a:pPr/>
                <a14:m>
                  <m:oMathPara xmlns:m="http://schemas.openxmlformats.org/officeDocument/2006/math">
                    <m:oMathParaPr>
                      <m:jc m:val="centerGroup"/>
                    </m:oMathParaPr>
                    <m:oMath xmlns:m="http://schemas.openxmlformats.org/officeDocument/2006/math">
                      <m:sSubSup>
                        <m:sSubSupPr>
                          <m:ctrlPr>
                            <a:rPr lang="en-US" altLang="zh-TW" sz="2400" b="0" i="1" dirty="0" smtClean="0">
                              <a:latin typeface="Cambria Math" panose="02040503050406030204" pitchFamily="18" charset="0"/>
                              <a:ea typeface="標楷體" panose="03000509000000000000" pitchFamily="65" charset="-120"/>
                            </a:rPr>
                          </m:ctrlPr>
                        </m:sSubSupPr>
                        <m:e>
                          <m:r>
                            <m:rPr>
                              <m:sty m:val="p"/>
                            </m:rPr>
                            <a:rPr lang="en-US" altLang="zh-TW" sz="2400" i="0" dirty="0" smtClean="0">
                              <a:latin typeface="Cambria Math" panose="02040503050406030204" pitchFamily="18" charset="0"/>
                              <a:ea typeface="標楷體" panose="03000509000000000000" pitchFamily="65" charset="-120"/>
                            </a:rPr>
                            <m:t>Σ</m:t>
                          </m:r>
                        </m:e>
                        <m:sub>
                          <m:r>
                            <a:rPr lang="en-US" altLang="zh-TW" sz="2400" b="0" i="1" dirty="0" smtClean="0">
                              <a:latin typeface="Cambria Math" panose="02040503050406030204" pitchFamily="18" charset="0"/>
                              <a:ea typeface="標楷體" panose="03000509000000000000" pitchFamily="65" charset="-120"/>
                            </a:rPr>
                            <m:t>𝑖</m:t>
                          </m:r>
                          <m:r>
                            <a:rPr lang="en-US" altLang="zh-TW" sz="2400" b="0" i="1" dirty="0" smtClean="0">
                              <a:latin typeface="Cambria Math" panose="02040503050406030204" pitchFamily="18" charset="0"/>
                              <a:ea typeface="標楷體" panose="03000509000000000000" pitchFamily="65" charset="-120"/>
                            </a:rPr>
                            <m:t>=1</m:t>
                          </m:r>
                        </m:sub>
                        <m:sup>
                          <m:r>
                            <a:rPr lang="en-US" altLang="zh-TW" sz="2400" b="0" i="1" dirty="0" smtClean="0">
                              <a:latin typeface="Cambria Math" panose="02040503050406030204" pitchFamily="18" charset="0"/>
                              <a:ea typeface="標楷體" panose="03000509000000000000" pitchFamily="65" charset="-120"/>
                            </a:rPr>
                            <m:t>𝑛</m:t>
                          </m:r>
                        </m:sup>
                      </m:sSubSup>
                      <m:r>
                        <a:rPr lang="en-US" altLang="zh-TW" sz="2400" b="0" i="1" dirty="0" smtClean="0">
                          <a:latin typeface="Cambria Math" panose="02040503050406030204" pitchFamily="18" charset="0"/>
                          <a:ea typeface="標楷體" panose="03000509000000000000" pitchFamily="65" charset="-120"/>
                        </a:rPr>
                        <m:t>𝑙</m:t>
                      </m:r>
                      <m:d>
                        <m:dPr>
                          <m:ctrlPr>
                            <a:rPr lang="en-US" altLang="zh-TW" sz="2400" b="0" i="1" dirty="0" smtClean="0">
                              <a:latin typeface="Cambria Math" panose="02040503050406030204" pitchFamily="18" charset="0"/>
                              <a:ea typeface="標楷體" panose="03000509000000000000" pitchFamily="65" charset="-120"/>
                            </a:rPr>
                          </m:ctrlPr>
                        </m:dPr>
                        <m:e>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𝑡</m:t>
                              </m:r>
                            </m:e>
                            <m:sub>
                              <m:r>
                                <a:rPr lang="en-US" altLang="zh-TW" sz="2400" b="0" i="1" dirty="0" smtClean="0">
                                  <a:latin typeface="Cambria Math" panose="02040503050406030204" pitchFamily="18" charset="0"/>
                                  <a:ea typeface="標楷體" panose="03000509000000000000" pitchFamily="65" charset="-120"/>
                                </a:rPr>
                                <m:t>𝑖</m:t>
                              </m:r>
                            </m:sub>
                          </m:sSub>
                          <m:r>
                            <a:rPr lang="en-US" altLang="zh-TW" sz="2400" b="0" i="1" dirty="0" smtClean="0">
                              <a:latin typeface="Cambria Math" panose="02040503050406030204" pitchFamily="18" charset="0"/>
                              <a:ea typeface="標楷體" panose="03000509000000000000" pitchFamily="65" charset="-120"/>
                            </a:rPr>
                            <m:t>,</m:t>
                          </m:r>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𝑦</m:t>
                              </m:r>
                            </m:e>
                            <m:sub>
                              <m:r>
                                <a:rPr lang="en-US" altLang="zh-TW" sz="2400" b="0" i="1" smtClean="0">
                                  <a:latin typeface="Cambria Math" panose="02040503050406030204" pitchFamily="18" charset="0"/>
                                  <a:ea typeface="標楷體" panose="03000509000000000000" pitchFamily="65" charset="-120"/>
                                </a:rPr>
                                <m:t>𝑚</m:t>
                              </m:r>
                              <m:r>
                                <a:rPr lang="en-US" altLang="zh-TW" sz="2400" b="0" i="1" smtClean="0">
                                  <a:latin typeface="Cambria Math" panose="02040503050406030204" pitchFamily="18" charset="0"/>
                                  <a:ea typeface="標楷體" panose="03000509000000000000" pitchFamily="65" charset="-120"/>
                                </a:rPr>
                                <m:t>−1</m:t>
                              </m:r>
                            </m:sub>
                          </m:sSub>
                          <m:r>
                            <a:rPr lang="en-US" altLang="zh-TW" sz="2400" b="0" i="1" smtClean="0">
                              <a:latin typeface="Cambria Math" panose="02040503050406030204" pitchFamily="18" charset="0"/>
                              <a:ea typeface="標楷體" panose="03000509000000000000" pitchFamily="65" charset="-120"/>
                            </a:rPr>
                            <m:t>+</m:t>
                          </m:r>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𝑓</m:t>
                              </m:r>
                            </m:e>
                            <m:sub>
                              <m:r>
                                <a:rPr lang="en-US" altLang="zh-TW" sz="2400" b="0" i="1" smtClean="0">
                                  <a:latin typeface="Cambria Math" panose="02040503050406030204" pitchFamily="18" charset="0"/>
                                  <a:ea typeface="標楷體" panose="03000509000000000000" pitchFamily="65" charset="-120"/>
                                </a:rPr>
                                <m:t>𝑚</m:t>
                              </m:r>
                            </m:sub>
                          </m:sSub>
                          <m:d>
                            <m:dPr>
                              <m:ctrlPr>
                                <a:rPr lang="en-US" altLang="zh-TW" sz="2400" b="0" i="1" smtClean="0">
                                  <a:latin typeface="Cambria Math" panose="02040503050406030204" pitchFamily="18" charset="0"/>
                                  <a:ea typeface="標楷體" panose="03000509000000000000" pitchFamily="65" charset="-120"/>
                                </a:rPr>
                              </m:ctrlPr>
                            </m:dPr>
                            <m:e>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𝑥</m:t>
                                  </m:r>
                                </m:e>
                                <m:sub>
                                  <m:r>
                                    <a:rPr lang="en-US" altLang="zh-TW" sz="2400" b="0" i="1" smtClean="0">
                                      <a:latin typeface="Cambria Math" panose="02040503050406030204" pitchFamily="18" charset="0"/>
                                      <a:ea typeface="標楷體" panose="03000509000000000000" pitchFamily="65" charset="-120"/>
                                    </a:rPr>
                                    <m:t>𝑛</m:t>
                                  </m:r>
                                </m:sub>
                              </m:sSub>
                            </m:e>
                          </m:d>
                        </m:e>
                      </m:d>
                      <m:r>
                        <a:rPr lang="en-US" altLang="zh-TW" sz="2400" b="0" i="1" dirty="0" smtClean="0">
                          <a:latin typeface="Cambria Math" panose="02040503050406030204" pitchFamily="18" charset="0"/>
                          <a:ea typeface="標楷體" panose="03000509000000000000" pitchFamily="65" charset="-120"/>
                        </a:rPr>
                        <m:t>+</m:t>
                      </m:r>
                      <m:r>
                        <m:rPr>
                          <m:sty m:val="p"/>
                        </m:rPr>
                        <a:rPr lang="en-US" altLang="zh-TW" sz="2400" b="0" i="0" dirty="0" smtClean="0">
                          <a:latin typeface="Cambria Math" panose="02040503050406030204" pitchFamily="18" charset="0"/>
                          <a:ea typeface="標楷體" panose="03000509000000000000" pitchFamily="65" charset="-120"/>
                        </a:rPr>
                        <m:t>Ω</m:t>
                      </m:r>
                      <m:d>
                        <m:dPr>
                          <m:ctrlPr>
                            <a:rPr lang="en-US" altLang="zh-TW" sz="2400" b="0" i="1" dirty="0" smtClean="0">
                              <a:latin typeface="Cambria Math" panose="02040503050406030204" pitchFamily="18" charset="0"/>
                              <a:ea typeface="標楷體" panose="03000509000000000000" pitchFamily="65" charset="-120"/>
                            </a:rPr>
                          </m:ctrlPr>
                        </m:dPr>
                        <m:e>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𝑓</m:t>
                              </m:r>
                            </m:e>
                            <m:sub>
                              <m:r>
                                <a:rPr lang="en-US" altLang="zh-TW" sz="2400" b="0" i="1" dirty="0" smtClean="0">
                                  <a:latin typeface="Cambria Math" panose="02040503050406030204" pitchFamily="18" charset="0"/>
                                  <a:ea typeface="標楷體" panose="03000509000000000000" pitchFamily="65" charset="-120"/>
                                </a:rPr>
                                <m:t>𝑚</m:t>
                              </m:r>
                            </m:sub>
                          </m:sSub>
                        </m:e>
                      </m:d>
                      <m:r>
                        <a:rPr lang="en-US" altLang="zh-TW" sz="2400" b="0" i="1" dirty="0" smtClean="0">
                          <a:latin typeface="Cambria Math" panose="02040503050406030204" pitchFamily="18" charset="0"/>
                          <a:ea typeface="標楷體" panose="03000509000000000000" pitchFamily="65" charset="-120"/>
                        </a:rPr>
                        <m:t>~</m:t>
                      </m:r>
                      <m:sSubSup>
                        <m:sSubSupPr>
                          <m:ctrlPr>
                            <a:rPr lang="en-US" altLang="zh-TW" sz="2400" b="0" i="1" dirty="0" smtClean="0">
                              <a:latin typeface="Cambria Math" panose="02040503050406030204" pitchFamily="18" charset="0"/>
                              <a:ea typeface="標楷體" panose="03000509000000000000" pitchFamily="65" charset="-120"/>
                            </a:rPr>
                          </m:ctrlPr>
                        </m:sSubSupPr>
                        <m:e>
                          <m:r>
                            <m:rPr>
                              <m:sty m:val="p"/>
                            </m:rPr>
                            <a:rPr lang="en-US" altLang="zh-TW" sz="2400" i="0" dirty="0" smtClean="0">
                              <a:latin typeface="Cambria Math" panose="02040503050406030204" pitchFamily="18" charset="0"/>
                              <a:ea typeface="標楷體" panose="03000509000000000000" pitchFamily="65" charset="-120"/>
                            </a:rPr>
                            <m:t>Σ</m:t>
                          </m:r>
                        </m:e>
                        <m:sub>
                          <m:r>
                            <a:rPr lang="en-US" altLang="zh-TW" sz="2400" b="0" i="1" dirty="0" smtClean="0">
                              <a:latin typeface="Cambria Math" panose="02040503050406030204" pitchFamily="18" charset="0"/>
                              <a:ea typeface="標楷體" panose="03000509000000000000" pitchFamily="65" charset="-120"/>
                            </a:rPr>
                            <m:t>𝑖</m:t>
                          </m:r>
                          <m:r>
                            <a:rPr lang="en-US" altLang="zh-TW" sz="2400" b="0" i="1" dirty="0" smtClean="0">
                              <a:latin typeface="Cambria Math" panose="02040503050406030204" pitchFamily="18" charset="0"/>
                              <a:ea typeface="標楷體" panose="03000509000000000000" pitchFamily="65" charset="-120"/>
                            </a:rPr>
                            <m:t>=1</m:t>
                          </m:r>
                        </m:sub>
                        <m:sup>
                          <m:r>
                            <a:rPr lang="en-US" altLang="zh-TW" sz="2400" b="0" i="1" dirty="0" smtClean="0">
                              <a:latin typeface="Cambria Math" panose="02040503050406030204" pitchFamily="18" charset="0"/>
                              <a:ea typeface="標楷體" panose="03000509000000000000" pitchFamily="65" charset="-120"/>
                            </a:rPr>
                            <m:t>𝑛</m:t>
                          </m:r>
                        </m:sup>
                      </m:sSubSup>
                      <m:r>
                        <a:rPr lang="en-US" altLang="zh-TW" sz="2400" b="0" i="1" dirty="0" smtClean="0">
                          <a:latin typeface="Cambria Math" panose="02040503050406030204" pitchFamily="18" charset="0"/>
                          <a:ea typeface="標楷體" panose="03000509000000000000" pitchFamily="65" charset="-120"/>
                        </a:rPr>
                        <m:t>𝑙</m:t>
                      </m:r>
                      <m:d>
                        <m:dPr>
                          <m:ctrlPr>
                            <a:rPr lang="en-US" altLang="zh-TW" sz="2400" b="0" i="1" dirty="0" smtClean="0">
                              <a:latin typeface="Cambria Math" panose="02040503050406030204" pitchFamily="18" charset="0"/>
                              <a:ea typeface="標楷體" panose="03000509000000000000" pitchFamily="65" charset="-120"/>
                            </a:rPr>
                          </m:ctrlPr>
                        </m:dPr>
                        <m:e>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𝑡</m:t>
                              </m:r>
                            </m:e>
                            <m:sub>
                              <m:r>
                                <a:rPr lang="en-US" altLang="zh-TW" sz="2400" b="0" i="1" dirty="0" smtClean="0">
                                  <a:latin typeface="Cambria Math" panose="02040503050406030204" pitchFamily="18" charset="0"/>
                                  <a:ea typeface="標楷體" panose="03000509000000000000" pitchFamily="65" charset="-120"/>
                                </a:rPr>
                                <m:t>𝑖</m:t>
                              </m:r>
                            </m:sub>
                          </m:sSub>
                          <m:r>
                            <a:rPr lang="en-US" altLang="zh-TW" sz="2400" b="0" i="1" dirty="0" smtClean="0">
                              <a:latin typeface="Cambria Math" panose="02040503050406030204" pitchFamily="18" charset="0"/>
                              <a:ea typeface="標楷體" panose="03000509000000000000" pitchFamily="65" charset="-120"/>
                            </a:rPr>
                            <m:t>,</m:t>
                          </m:r>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𝑦</m:t>
                              </m:r>
                            </m:e>
                            <m:sub>
                              <m:r>
                                <a:rPr lang="en-US" altLang="zh-TW" sz="2400" b="0" i="1" smtClean="0">
                                  <a:latin typeface="Cambria Math" panose="02040503050406030204" pitchFamily="18" charset="0"/>
                                  <a:ea typeface="標楷體" panose="03000509000000000000" pitchFamily="65" charset="-120"/>
                                </a:rPr>
                                <m:t>𝑚</m:t>
                              </m:r>
                              <m:r>
                                <a:rPr lang="en-US" altLang="zh-TW" sz="2400" b="0" i="1" smtClean="0">
                                  <a:latin typeface="Cambria Math" panose="02040503050406030204" pitchFamily="18" charset="0"/>
                                  <a:ea typeface="標楷體" panose="03000509000000000000" pitchFamily="65" charset="-120"/>
                                </a:rPr>
                                <m:t>−1</m:t>
                              </m:r>
                            </m:sub>
                          </m:sSub>
                        </m:e>
                      </m:d>
                      <m:r>
                        <a:rPr lang="en-US" altLang="zh-TW" sz="2400" b="0" i="1" dirty="0" smtClean="0">
                          <a:latin typeface="Cambria Math" panose="02040503050406030204" pitchFamily="18" charset="0"/>
                          <a:ea typeface="標楷體" panose="03000509000000000000" pitchFamily="65" charset="-120"/>
                        </a:rPr>
                        <m:t>+</m:t>
                      </m:r>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𝑔</m:t>
                          </m:r>
                        </m:e>
                        <m:sub>
                          <m:r>
                            <a:rPr lang="en-US" altLang="zh-TW" sz="2400" b="0" i="1" dirty="0" smtClean="0">
                              <a:latin typeface="Cambria Math" panose="02040503050406030204" pitchFamily="18" charset="0"/>
                              <a:ea typeface="標楷體" panose="03000509000000000000" pitchFamily="65" charset="-120"/>
                            </a:rPr>
                            <m:t>𝑛</m:t>
                          </m:r>
                        </m:sub>
                      </m:sSub>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𝑓</m:t>
                          </m:r>
                        </m:e>
                        <m:sub>
                          <m:r>
                            <a:rPr lang="en-US" altLang="zh-TW" sz="2400" b="0" i="1" smtClean="0">
                              <a:latin typeface="Cambria Math" panose="02040503050406030204" pitchFamily="18" charset="0"/>
                              <a:ea typeface="標楷體" panose="03000509000000000000" pitchFamily="65" charset="-120"/>
                            </a:rPr>
                            <m:t>𝑚</m:t>
                          </m:r>
                        </m:sub>
                      </m:sSub>
                      <m:d>
                        <m:dPr>
                          <m:ctrlPr>
                            <a:rPr lang="en-US" altLang="zh-TW" sz="2400" b="0" i="1" smtClean="0">
                              <a:latin typeface="Cambria Math" panose="02040503050406030204" pitchFamily="18" charset="0"/>
                              <a:ea typeface="標楷體" panose="03000509000000000000" pitchFamily="65" charset="-120"/>
                            </a:rPr>
                          </m:ctrlPr>
                        </m:dPr>
                        <m:e>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𝑥</m:t>
                              </m:r>
                            </m:e>
                            <m:sub>
                              <m:r>
                                <a:rPr lang="en-US" altLang="zh-TW" sz="2400" b="0" i="1" smtClean="0">
                                  <a:latin typeface="Cambria Math" panose="02040503050406030204" pitchFamily="18" charset="0"/>
                                  <a:ea typeface="標楷體" panose="03000509000000000000" pitchFamily="65" charset="-120"/>
                                </a:rPr>
                                <m:t>𝑛</m:t>
                              </m:r>
                            </m:sub>
                          </m:sSub>
                        </m:e>
                      </m:d>
                      <m:r>
                        <a:rPr lang="en-US" altLang="zh-TW" sz="2400" b="0" i="1" smtClean="0">
                          <a:latin typeface="Cambria Math" panose="02040503050406030204" pitchFamily="18" charset="0"/>
                          <a:ea typeface="標楷體" panose="03000509000000000000" pitchFamily="65" charset="-120"/>
                        </a:rPr>
                        <m:t>+</m:t>
                      </m:r>
                      <m:f>
                        <m:fPr>
                          <m:ctrlPr>
                            <a:rPr lang="en-US" altLang="zh-TW" sz="2400" b="0" i="1" smtClean="0">
                              <a:latin typeface="Cambria Math" panose="02040503050406030204" pitchFamily="18" charset="0"/>
                              <a:ea typeface="標楷體" panose="03000509000000000000" pitchFamily="65" charset="-120"/>
                            </a:rPr>
                          </m:ctrlPr>
                        </m:fPr>
                        <m:num>
                          <m:r>
                            <a:rPr lang="en-US" altLang="zh-TW" sz="2400" b="0" i="1" smtClean="0">
                              <a:latin typeface="Cambria Math" panose="02040503050406030204" pitchFamily="18" charset="0"/>
                              <a:ea typeface="標楷體" panose="03000509000000000000" pitchFamily="65" charset="-120"/>
                            </a:rPr>
                            <m:t>1</m:t>
                          </m:r>
                        </m:num>
                        <m:den>
                          <m:r>
                            <a:rPr lang="en-US" altLang="zh-TW" sz="2400" b="0" i="1" smtClean="0">
                              <a:latin typeface="Cambria Math" panose="02040503050406030204" pitchFamily="18" charset="0"/>
                              <a:ea typeface="標楷體" panose="03000509000000000000" pitchFamily="65" charset="-120"/>
                            </a:rPr>
                            <m:t>2</m:t>
                          </m:r>
                        </m:den>
                      </m:f>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𝑘</m:t>
                          </m:r>
                        </m:e>
                        <m:sub>
                          <m:r>
                            <a:rPr lang="en-US" altLang="zh-TW" sz="2400" b="0" i="1" dirty="0" smtClean="0">
                              <a:latin typeface="Cambria Math" panose="02040503050406030204" pitchFamily="18" charset="0"/>
                              <a:ea typeface="標楷體" panose="03000509000000000000" pitchFamily="65" charset="-120"/>
                            </a:rPr>
                            <m:t>𝑛</m:t>
                          </m:r>
                        </m:sub>
                      </m:sSub>
                      <m:sSubSup>
                        <m:sSubSupPr>
                          <m:ctrlPr>
                            <a:rPr lang="en-US" altLang="zh-TW" sz="2400" b="0" i="1" smtClean="0">
                              <a:latin typeface="Cambria Math" panose="02040503050406030204" pitchFamily="18" charset="0"/>
                              <a:ea typeface="標楷體" panose="03000509000000000000" pitchFamily="65" charset="-120"/>
                            </a:rPr>
                          </m:ctrlPr>
                        </m:sSubSupPr>
                        <m:e>
                          <m:r>
                            <a:rPr lang="en-US" altLang="zh-TW" sz="2400" b="0" i="1" smtClean="0">
                              <a:latin typeface="Cambria Math" panose="02040503050406030204" pitchFamily="18" charset="0"/>
                              <a:ea typeface="標楷體" panose="03000509000000000000" pitchFamily="65" charset="-120"/>
                            </a:rPr>
                            <m:t>𝑓</m:t>
                          </m:r>
                        </m:e>
                        <m:sub>
                          <m:r>
                            <a:rPr lang="en-US" altLang="zh-TW" sz="2400" b="0" i="1" smtClean="0">
                              <a:latin typeface="Cambria Math" panose="02040503050406030204" pitchFamily="18" charset="0"/>
                              <a:ea typeface="標楷體" panose="03000509000000000000" pitchFamily="65" charset="-120"/>
                            </a:rPr>
                            <m:t>𝑚</m:t>
                          </m:r>
                        </m:sub>
                        <m:sup>
                          <m:r>
                            <a:rPr lang="en-US" altLang="zh-TW" sz="2400" b="0" i="1" smtClean="0">
                              <a:latin typeface="Cambria Math" panose="02040503050406030204" pitchFamily="18" charset="0"/>
                              <a:ea typeface="標楷體" panose="03000509000000000000" pitchFamily="65" charset="-120"/>
                            </a:rPr>
                            <m:t>2</m:t>
                          </m:r>
                        </m:sup>
                      </m:sSubSup>
                      <m:d>
                        <m:dPr>
                          <m:ctrlPr>
                            <a:rPr lang="en-US" altLang="zh-TW" sz="2400" b="0" i="1" smtClean="0">
                              <a:latin typeface="Cambria Math" panose="02040503050406030204" pitchFamily="18" charset="0"/>
                              <a:ea typeface="標楷體" panose="03000509000000000000" pitchFamily="65" charset="-120"/>
                            </a:rPr>
                          </m:ctrlPr>
                        </m:dPr>
                        <m:e>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𝑥</m:t>
                              </m:r>
                            </m:e>
                            <m:sub>
                              <m:r>
                                <a:rPr lang="en-US" altLang="zh-TW" sz="2400" b="0" i="1" smtClean="0">
                                  <a:latin typeface="Cambria Math" panose="02040503050406030204" pitchFamily="18" charset="0"/>
                                  <a:ea typeface="標楷體" panose="03000509000000000000" pitchFamily="65" charset="-120"/>
                                </a:rPr>
                                <m:t>𝑛</m:t>
                              </m:r>
                            </m:sub>
                          </m:sSub>
                        </m:e>
                      </m:d>
                      <m:r>
                        <a:rPr lang="en-US" altLang="zh-TW" sz="2400" b="0" i="1" smtClean="0">
                          <a:latin typeface="Cambria Math" panose="02040503050406030204" pitchFamily="18" charset="0"/>
                          <a:ea typeface="標楷體" panose="03000509000000000000" pitchFamily="65" charset="-120"/>
                        </a:rPr>
                        <m:t>]</m:t>
                      </m:r>
                      <m:r>
                        <a:rPr lang="en-US" altLang="zh-TW" sz="2400" b="0" i="0" dirty="0" smtClean="0">
                          <a:latin typeface="Cambria Math" panose="02040503050406030204" pitchFamily="18" charset="0"/>
                          <a:ea typeface="標楷體" panose="03000509000000000000" pitchFamily="65" charset="-120"/>
                        </a:rPr>
                        <m:t>+</m:t>
                      </m:r>
                      <m:r>
                        <m:rPr>
                          <m:sty m:val="p"/>
                        </m:rPr>
                        <a:rPr lang="en-US" altLang="zh-TW" sz="2400" b="0" i="0" dirty="0" smtClean="0">
                          <a:latin typeface="Cambria Math" panose="02040503050406030204" pitchFamily="18" charset="0"/>
                          <a:ea typeface="標楷體" panose="03000509000000000000" pitchFamily="65" charset="-120"/>
                        </a:rPr>
                        <m:t>Ω</m:t>
                      </m:r>
                      <m:d>
                        <m:dPr>
                          <m:ctrlPr>
                            <a:rPr lang="en-US" altLang="zh-TW" sz="2400" b="0" i="1" dirty="0" smtClean="0">
                              <a:latin typeface="Cambria Math" panose="02040503050406030204" pitchFamily="18" charset="0"/>
                              <a:ea typeface="標楷體" panose="03000509000000000000" pitchFamily="65" charset="-120"/>
                            </a:rPr>
                          </m:ctrlPr>
                        </m:dPr>
                        <m:e>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𝑓</m:t>
                              </m:r>
                            </m:e>
                            <m:sub>
                              <m:r>
                                <a:rPr lang="en-US" altLang="zh-TW" sz="2400" b="0" i="1" dirty="0" smtClean="0">
                                  <a:latin typeface="Cambria Math" panose="02040503050406030204" pitchFamily="18" charset="0"/>
                                  <a:ea typeface="標楷體" panose="03000509000000000000" pitchFamily="65" charset="-120"/>
                                </a:rPr>
                                <m:t>𝑚</m:t>
                              </m:r>
                            </m:sub>
                          </m:sSub>
                        </m:e>
                      </m:d>
                    </m:oMath>
                  </m:oMathPara>
                </a14:m>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將</a:t>
                </a:r>
                <a14:m>
                  <m:oMath xmlns:m="http://schemas.openxmlformats.org/officeDocument/2006/math">
                    <m:r>
                      <m:rPr>
                        <m:sty m:val="p"/>
                      </m:rPr>
                      <a:rPr lang="en-US" altLang="zh-TW" sz="2400" b="0" i="0" dirty="0" smtClean="0">
                        <a:latin typeface="Cambria Math" panose="02040503050406030204" pitchFamily="18" charset="0"/>
                        <a:ea typeface="標楷體" panose="03000509000000000000" pitchFamily="65" charset="-120"/>
                      </a:rPr>
                      <m:t>Ω</m:t>
                    </m:r>
                    <m:d>
                      <m:dPr>
                        <m:ctrlPr>
                          <a:rPr lang="en-US" altLang="zh-TW" sz="2400" b="0" i="1" dirty="0" smtClean="0">
                            <a:latin typeface="Cambria Math" panose="02040503050406030204" pitchFamily="18" charset="0"/>
                            <a:ea typeface="標楷體" panose="03000509000000000000" pitchFamily="65" charset="-120"/>
                          </a:rPr>
                        </m:ctrlPr>
                      </m:dPr>
                      <m:e>
                        <m:r>
                          <a:rPr lang="en-US" altLang="zh-TW" sz="2400" b="0" i="1" dirty="0" smtClean="0">
                            <a:latin typeface="Cambria Math" panose="02040503050406030204" pitchFamily="18" charset="0"/>
                            <a:ea typeface="標楷體" panose="03000509000000000000" pitchFamily="65" charset="-120"/>
                          </a:rPr>
                          <m:t>𝑓</m:t>
                        </m:r>
                      </m:e>
                    </m:d>
                    <m:r>
                      <a:rPr lang="en-US" altLang="zh-TW" sz="2400" b="0" i="1" dirty="0" smtClean="0">
                        <a:latin typeface="Cambria Math" panose="02040503050406030204" pitchFamily="18" charset="0"/>
                        <a:ea typeface="標楷體" panose="03000509000000000000" pitchFamily="65" charset="-120"/>
                      </a:rPr>
                      <m:t>=</m:t>
                    </m:r>
                    <m:r>
                      <a:rPr lang="en-US" altLang="zh-TW" sz="2400" b="0" i="1" dirty="0" smtClean="0">
                        <a:latin typeface="Cambria Math" panose="02040503050406030204" pitchFamily="18" charset="0"/>
                        <a:ea typeface="標楷體" panose="03000509000000000000" pitchFamily="65" charset="-120"/>
                      </a:rPr>
                      <m:t>𝑟𝑇</m:t>
                    </m:r>
                    <m:r>
                      <a:rPr lang="en-US" altLang="zh-TW" sz="2400" b="0" i="1" dirty="0" smtClean="0">
                        <a:latin typeface="Cambria Math" panose="02040503050406030204" pitchFamily="18" charset="0"/>
                        <a:ea typeface="標楷體" panose="03000509000000000000" pitchFamily="65" charset="-120"/>
                      </a:rPr>
                      <m:t>+</m:t>
                    </m:r>
                    <m:f>
                      <m:fPr>
                        <m:ctrlPr>
                          <a:rPr lang="en-US" altLang="zh-TW" sz="2400" b="0" i="1" dirty="0" smtClean="0">
                            <a:latin typeface="Cambria Math" panose="02040503050406030204" pitchFamily="18" charset="0"/>
                            <a:ea typeface="標楷體" panose="03000509000000000000" pitchFamily="65" charset="-120"/>
                          </a:rPr>
                        </m:ctrlPr>
                      </m:fPr>
                      <m:num>
                        <m:r>
                          <a:rPr lang="en-US" altLang="zh-TW" sz="2400" b="0" i="1" dirty="0" smtClean="0">
                            <a:latin typeface="Cambria Math" panose="02040503050406030204" pitchFamily="18" charset="0"/>
                            <a:ea typeface="標楷體" panose="03000509000000000000" pitchFamily="65" charset="-120"/>
                          </a:rPr>
                          <m:t>1</m:t>
                        </m:r>
                      </m:num>
                      <m:den>
                        <m:r>
                          <a:rPr lang="en-US" altLang="zh-TW" sz="2400" b="0" i="1" dirty="0" smtClean="0">
                            <a:latin typeface="Cambria Math" panose="02040503050406030204" pitchFamily="18" charset="0"/>
                            <a:ea typeface="標楷體" panose="03000509000000000000" pitchFamily="65" charset="-120"/>
                          </a:rPr>
                          <m:t>2</m:t>
                        </m:r>
                      </m:den>
                    </m:f>
                    <m:r>
                      <a:rPr lang="en-US" altLang="zh-TW" sz="2400" b="0" i="1" dirty="0" smtClean="0">
                        <a:latin typeface="Cambria Math" panose="02040503050406030204" pitchFamily="18" charset="0"/>
                        <a:ea typeface="標楷體" panose="03000509000000000000" pitchFamily="65" charset="-120"/>
                      </a:rPr>
                      <m:t>𝜆</m:t>
                    </m:r>
                    <m:sSup>
                      <m:sSupPr>
                        <m:ctrlPr>
                          <a:rPr lang="en-US" altLang="zh-TW" sz="2400" b="0" i="1" dirty="0" smtClean="0">
                            <a:latin typeface="Cambria Math" panose="02040503050406030204" pitchFamily="18" charset="0"/>
                            <a:ea typeface="標楷體" panose="03000509000000000000" pitchFamily="65" charset="-120"/>
                          </a:rPr>
                        </m:ctrlPr>
                      </m:sSupPr>
                      <m:e>
                        <m:d>
                          <m:dPr>
                            <m:begChr m:val="|"/>
                            <m:endChr m:val="|"/>
                            <m:ctrlPr>
                              <a:rPr lang="en-US" altLang="zh-TW" sz="2400" b="0" i="1" dirty="0" smtClean="0">
                                <a:latin typeface="Cambria Math" panose="02040503050406030204" pitchFamily="18" charset="0"/>
                                <a:ea typeface="標楷體" panose="03000509000000000000" pitchFamily="65" charset="-120"/>
                              </a:rPr>
                            </m:ctrlPr>
                          </m:dPr>
                          <m:e>
                            <m:d>
                              <m:dPr>
                                <m:begChr m:val="|"/>
                                <m:endChr m:val="|"/>
                                <m:ctrlPr>
                                  <a:rPr lang="en-US" altLang="zh-TW" sz="2400" b="0" i="1" dirty="0" smtClean="0">
                                    <a:latin typeface="Cambria Math" panose="02040503050406030204" pitchFamily="18" charset="0"/>
                                    <a:ea typeface="標楷體" panose="03000509000000000000" pitchFamily="65" charset="-120"/>
                                  </a:rPr>
                                </m:ctrlPr>
                              </m:dPr>
                              <m:e>
                                <m:r>
                                  <a:rPr lang="en-US" altLang="zh-TW" sz="2400" b="0" i="1" dirty="0" smtClean="0">
                                    <a:latin typeface="Cambria Math" panose="02040503050406030204" pitchFamily="18" charset="0"/>
                                    <a:ea typeface="標楷體" panose="03000509000000000000" pitchFamily="65" charset="-120"/>
                                  </a:rPr>
                                  <m:t>𝑊</m:t>
                                </m:r>
                              </m:e>
                            </m:d>
                          </m:e>
                        </m:d>
                      </m:e>
                      <m:sup>
                        <m:r>
                          <a:rPr lang="en-US" altLang="zh-TW" sz="2400" b="0" i="1" dirty="0" smtClean="0">
                            <a:latin typeface="Cambria Math" panose="02040503050406030204" pitchFamily="18" charset="0"/>
                            <a:ea typeface="標楷體" panose="03000509000000000000" pitchFamily="65" charset="-120"/>
                          </a:rPr>
                          <m:t>2</m:t>
                        </m:r>
                      </m:sup>
                    </m:sSup>
                    <m:r>
                      <a:rPr lang="en-US" altLang="zh-TW" sz="2400" b="0" i="1" dirty="0" smtClean="0">
                        <a:latin typeface="Cambria Math" panose="02040503050406030204" pitchFamily="18" charset="0"/>
                        <a:ea typeface="標楷體" panose="03000509000000000000" pitchFamily="65" charset="-120"/>
                      </a:rPr>
                      <m:t>, </m:t>
                    </m:r>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𝑓</m:t>
                        </m:r>
                      </m:e>
                      <m:sub>
                        <m:r>
                          <a:rPr lang="en-US" altLang="zh-TW" sz="2400" b="0" i="1" dirty="0" smtClean="0">
                            <a:latin typeface="Cambria Math" panose="02040503050406030204" pitchFamily="18" charset="0"/>
                            <a:ea typeface="標楷體" panose="03000509000000000000" pitchFamily="65" charset="-120"/>
                          </a:rPr>
                          <m:t>𝑚</m:t>
                        </m:r>
                      </m:sub>
                    </m:sSub>
                    <m:r>
                      <a:rPr lang="en-US" altLang="zh-TW" sz="2400" b="0" i="1" dirty="0" smtClean="0">
                        <a:latin typeface="Cambria Math" panose="02040503050406030204" pitchFamily="18" charset="0"/>
                        <a:ea typeface="標楷體" panose="03000509000000000000" pitchFamily="65" charset="-120"/>
                      </a:rPr>
                      <m:t>(</m:t>
                    </m:r>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𝑥</m:t>
                        </m:r>
                      </m:e>
                      <m:sub>
                        <m:r>
                          <a:rPr lang="en-US" altLang="zh-TW" sz="2400" b="0" i="1" dirty="0" smtClean="0">
                            <a:latin typeface="Cambria Math" panose="02040503050406030204" pitchFamily="18" charset="0"/>
                            <a:ea typeface="標楷體" panose="03000509000000000000" pitchFamily="65" charset="-120"/>
                          </a:rPr>
                          <m:t>𝑖</m:t>
                        </m:r>
                      </m:sub>
                    </m:sSub>
                    <m:r>
                      <a:rPr lang="en-US" altLang="zh-TW" sz="2400" b="0" i="1" dirty="0" smtClean="0">
                        <a:latin typeface="Cambria Math" panose="02040503050406030204" pitchFamily="18" charset="0"/>
                        <a:ea typeface="標楷體" panose="03000509000000000000" pitchFamily="65" charset="-120"/>
                      </a:rPr>
                      <m:t>)=</m:t>
                    </m:r>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𝑤</m:t>
                        </m:r>
                      </m:e>
                      <m:sub>
                        <m:r>
                          <a:rPr lang="en-US" altLang="zh-TW" sz="2400" b="0" i="1" dirty="0" smtClean="0">
                            <a:latin typeface="Cambria Math" panose="02040503050406030204" pitchFamily="18" charset="0"/>
                            <a:ea typeface="標楷體" panose="03000509000000000000" pitchFamily="65" charset="-120"/>
                          </a:rPr>
                          <m:t>𝑖𝑚</m:t>
                        </m:r>
                      </m:sub>
                    </m:sSub>
                    <m:r>
                      <a:rPr lang="zh-TW" altLang="en-US" sz="2400" i="1" dirty="0">
                        <a:latin typeface="Cambria Math" panose="02040503050406030204" pitchFamily="18" charset="0"/>
                        <a:ea typeface="標楷體" panose="03000509000000000000" pitchFamily="65" charset="-120"/>
                      </a:rPr>
                      <m:t>代</m:t>
                    </m:r>
                  </m:oMath>
                </a14:m>
                <a:r>
                  <a:rPr lang="zh-TW" altLang="en-US" sz="2400" dirty="0">
                    <a:latin typeface="標楷體" panose="03000509000000000000" pitchFamily="65" charset="-120"/>
                    <a:ea typeface="標楷體" panose="03000509000000000000" pitchFamily="65" charset="-120"/>
                  </a:rPr>
                  <a:t>入展開得到：</a:t>
                </a:r>
                <a:endParaRPr lang="en-US" altLang="zh-TW" sz="2400" dirty="0">
                  <a:latin typeface="標楷體" panose="03000509000000000000" pitchFamily="65" charset="-120"/>
                  <a:ea typeface="標楷體" panose="03000509000000000000" pitchFamily="65" charset="-120"/>
                </a:endParaRPr>
              </a:p>
              <a:p>
                <a:pPr/>
                <a14:m>
                  <m:oMathPara xmlns:m="http://schemas.openxmlformats.org/officeDocument/2006/math">
                    <m:oMathParaPr>
                      <m:jc m:val="centerGroup"/>
                    </m:oMathParaPr>
                    <m:oMath xmlns:m="http://schemas.openxmlformats.org/officeDocument/2006/math">
                      <m:sSubSup>
                        <m:sSubSupPr>
                          <m:ctrlPr>
                            <a:rPr lang="en-US" altLang="zh-TW" sz="2400" b="0" i="1" smtClean="0">
                              <a:latin typeface="Cambria Math" panose="02040503050406030204" pitchFamily="18" charset="0"/>
                              <a:ea typeface="標楷體" panose="03000509000000000000" pitchFamily="65" charset="-120"/>
                            </a:rPr>
                          </m:ctrlPr>
                        </m:sSubSupPr>
                        <m:e>
                          <m:r>
                            <m:rPr>
                              <m:sty m:val="p"/>
                            </m:rPr>
                            <a:rPr lang="en-US" altLang="zh-TW" sz="2400" b="0" i="0" smtClean="0">
                              <a:latin typeface="Cambria Math" panose="02040503050406030204" pitchFamily="18" charset="0"/>
                              <a:ea typeface="標楷體" panose="03000509000000000000" pitchFamily="65" charset="-120"/>
                            </a:rPr>
                            <m:t>Σ</m:t>
                          </m:r>
                        </m:e>
                        <m:sub>
                          <m:r>
                            <a:rPr lang="en-US" altLang="zh-TW" sz="2400" b="0" i="1" smtClean="0">
                              <a:latin typeface="Cambria Math" panose="02040503050406030204" pitchFamily="18" charset="0"/>
                              <a:ea typeface="標楷體" panose="03000509000000000000" pitchFamily="65" charset="-120"/>
                            </a:rPr>
                            <m:t>𝑖</m:t>
                          </m:r>
                          <m:r>
                            <a:rPr lang="en-US" altLang="zh-TW" sz="2400" b="0" i="1" smtClean="0">
                              <a:latin typeface="Cambria Math" panose="02040503050406030204" pitchFamily="18" charset="0"/>
                              <a:ea typeface="標楷體" panose="03000509000000000000" pitchFamily="65" charset="-120"/>
                            </a:rPr>
                            <m:t>=1</m:t>
                          </m:r>
                        </m:sub>
                        <m:sup>
                          <m:r>
                            <a:rPr lang="en-US" altLang="zh-TW" sz="2400" b="0" i="1" smtClean="0">
                              <a:latin typeface="Cambria Math" panose="02040503050406030204" pitchFamily="18" charset="0"/>
                              <a:ea typeface="標楷體" panose="03000509000000000000" pitchFamily="65" charset="-120"/>
                            </a:rPr>
                            <m:t>𝑛</m:t>
                          </m:r>
                        </m:sup>
                      </m:sSubSup>
                      <m:d>
                        <m:dPr>
                          <m:begChr m:val="["/>
                          <m:endChr m:val="]"/>
                          <m:ctrlPr>
                            <a:rPr lang="en-US" altLang="zh-TW" sz="2400" b="0" i="1" smtClean="0">
                              <a:latin typeface="Cambria Math" panose="02040503050406030204" pitchFamily="18" charset="0"/>
                              <a:ea typeface="標楷體" panose="03000509000000000000" pitchFamily="65" charset="-120"/>
                            </a:rPr>
                          </m:ctrlPr>
                        </m:dPr>
                        <m:e>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𝑔</m:t>
                              </m:r>
                            </m:e>
                            <m:sub>
                              <m:r>
                                <a:rPr lang="en-US" altLang="zh-TW" sz="2400" b="0" i="1" smtClean="0">
                                  <a:latin typeface="Cambria Math" panose="02040503050406030204" pitchFamily="18" charset="0"/>
                                  <a:ea typeface="標楷體" panose="03000509000000000000" pitchFamily="65" charset="-120"/>
                                </a:rPr>
                                <m:t>𝑖</m:t>
                              </m:r>
                            </m:sub>
                          </m:sSub>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𝑤</m:t>
                              </m:r>
                            </m:e>
                            <m:sub>
                              <m:r>
                                <a:rPr lang="en-US" altLang="zh-TW" sz="2400" b="0" i="1" smtClean="0">
                                  <a:latin typeface="Cambria Math" panose="02040503050406030204" pitchFamily="18" charset="0"/>
                                  <a:ea typeface="標楷體" panose="03000509000000000000" pitchFamily="65" charset="-120"/>
                                </a:rPr>
                                <m:t>𝑖𝑚</m:t>
                              </m:r>
                            </m:sub>
                          </m:sSub>
                          <m:r>
                            <a:rPr lang="en-US" altLang="zh-TW" sz="2400" b="0" i="1" smtClean="0">
                              <a:latin typeface="Cambria Math" panose="02040503050406030204" pitchFamily="18" charset="0"/>
                              <a:ea typeface="標楷體" panose="03000509000000000000" pitchFamily="65" charset="-120"/>
                            </a:rPr>
                            <m:t>+</m:t>
                          </m:r>
                          <m:f>
                            <m:fPr>
                              <m:ctrlPr>
                                <a:rPr lang="en-US" altLang="zh-TW" sz="2400" b="0" i="1" smtClean="0">
                                  <a:latin typeface="Cambria Math" panose="02040503050406030204" pitchFamily="18" charset="0"/>
                                  <a:ea typeface="標楷體" panose="03000509000000000000" pitchFamily="65" charset="-120"/>
                                </a:rPr>
                              </m:ctrlPr>
                            </m:fPr>
                            <m:num>
                              <m:r>
                                <a:rPr lang="en-US" altLang="zh-TW" sz="2400" b="0" i="1" smtClean="0">
                                  <a:latin typeface="Cambria Math" panose="02040503050406030204" pitchFamily="18" charset="0"/>
                                  <a:ea typeface="標楷體" panose="03000509000000000000" pitchFamily="65" charset="-120"/>
                                </a:rPr>
                                <m:t>1</m:t>
                              </m:r>
                            </m:num>
                            <m:den>
                              <m:r>
                                <a:rPr lang="en-US" altLang="zh-TW" sz="2400" b="0" i="1" smtClean="0">
                                  <a:latin typeface="Cambria Math" panose="02040503050406030204" pitchFamily="18" charset="0"/>
                                  <a:ea typeface="標楷體" panose="03000509000000000000" pitchFamily="65" charset="-120"/>
                                </a:rPr>
                                <m:t>2</m:t>
                              </m:r>
                            </m:den>
                          </m:f>
                          <m:sSub>
                            <m:sSubPr>
                              <m:ctrlPr>
                                <a:rPr lang="en-US" altLang="zh-TW" sz="2400" b="0" i="1" smtClean="0">
                                  <a:latin typeface="Cambria Math" panose="02040503050406030204" pitchFamily="18" charset="0"/>
                                  <a:ea typeface="標楷體" panose="03000509000000000000" pitchFamily="65" charset="-120"/>
                                </a:rPr>
                              </m:ctrlPr>
                            </m:sSubPr>
                            <m:e>
                              <m:r>
                                <a:rPr lang="en-US" altLang="zh-TW" sz="2400" b="0" i="1" smtClean="0">
                                  <a:latin typeface="Cambria Math" panose="02040503050406030204" pitchFamily="18" charset="0"/>
                                  <a:ea typeface="標楷體" panose="03000509000000000000" pitchFamily="65" charset="-120"/>
                                </a:rPr>
                                <m:t>𝑘</m:t>
                              </m:r>
                            </m:e>
                            <m:sub>
                              <m:r>
                                <a:rPr lang="en-US" altLang="zh-TW" sz="2400" b="0" i="1" smtClean="0">
                                  <a:latin typeface="Cambria Math" panose="02040503050406030204" pitchFamily="18" charset="0"/>
                                  <a:ea typeface="標楷體" panose="03000509000000000000" pitchFamily="65" charset="-120"/>
                                </a:rPr>
                                <m:t>𝑖</m:t>
                              </m:r>
                            </m:sub>
                          </m:sSub>
                          <m:sSubSup>
                            <m:sSubSupPr>
                              <m:ctrlPr>
                                <a:rPr lang="en-US" altLang="zh-TW" sz="2400" b="0" i="1" smtClean="0">
                                  <a:latin typeface="Cambria Math" panose="02040503050406030204" pitchFamily="18" charset="0"/>
                                  <a:ea typeface="標楷體" panose="03000509000000000000" pitchFamily="65" charset="-120"/>
                                </a:rPr>
                              </m:ctrlPr>
                            </m:sSubSupPr>
                            <m:e>
                              <m:r>
                                <a:rPr lang="en-US" altLang="zh-TW" sz="2400" b="0" i="1" smtClean="0">
                                  <a:latin typeface="Cambria Math" panose="02040503050406030204" pitchFamily="18" charset="0"/>
                                  <a:ea typeface="標楷體" panose="03000509000000000000" pitchFamily="65" charset="-120"/>
                                </a:rPr>
                                <m:t>𝑤</m:t>
                              </m:r>
                            </m:e>
                            <m:sub>
                              <m:r>
                                <a:rPr lang="en-US" altLang="zh-TW" sz="2400" b="0" i="1" smtClean="0">
                                  <a:latin typeface="Cambria Math" panose="02040503050406030204" pitchFamily="18" charset="0"/>
                                  <a:ea typeface="標楷體" panose="03000509000000000000" pitchFamily="65" charset="-120"/>
                                </a:rPr>
                                <m:t>𝑖𝑚</m:t>
                              </m:r>
                            </m:sub>
                            <m:sup>
                              <m:r>
                                <a:rPr lang="en-US" altLang="zh-TW" sz="2400" b="0" i="1" smtClean="0">
                                  <a:latin typeface="Cambria Math" panose="02040503050406030204" pitchFamily="18" charset="0"/>
                                  <a:ea typeface="標楷體" panose="03000509000000000000" pitchFamily="65" charset="-120"/>
                                </a:rPr>
                                <m:t>2</m:t>
                              </m:r>
                            </m:sup>
                          </m:sSubSup>
                        </m:e>
                      </m:d>
                      <m:r>
                        <a:rPr lang="en-US" altLang="zh-TW" sz="2400" b="0" i="1" smtClean="0">
                          <a:latin typeface="Cambria Math" panose="02040503050406030204" pitchFamily="18" charset="0"/>
                          <a:ea typeface="標楷體" panose="03000509000000000000" pitchFamily="65" charset="-120"/>
                        </a:rPr>
                        <m:t>+</m:t>
                      </m:r>
                      <m:r>
                        <a:rPr lang="en-US" altLang="zh-TW" sz="2400" b="0" i="1" smtClean="0">
                          <a:latin typeface="Cambria Math" panose="02040503050406030204" pitchFamily="18" charset="0"/>
                          <a:ea typeface="標楷體" panose="03000509000000000000" pitchFamily="65" charset="-120"/>
                        </a:rPr>
                        <m:t>𝑟𝑇</m:t>
                      </m:r>
                      <m:r>
                        <a:rPr lang="en-US" altLang="zh-TW" sz="2400" b="0" i="1" smtClean="0">
                          <a:latin typeface="Cambria Math" panose="02040503050406030204" pitchFamily="18" charset="0"/>
                          <a:ea typeface="標楷體" panose="03000509000000000000" pitchFamily="65" charset="-120"/>
                        </a:rPr>
                        <m:t>+</m:t>
                      </m:r>
                      <m:f>
                        <m:fPr>
                          <m:ctrlPr>
                            <a:rPr lang="en-US" altLang="zh-TW" sz="2400" b="0" i="1" dirty="0" smtClean="0">
                              <a:latin typeface="Cambria Math" panose="02040503050406030204" pitchFamily="18" charset="0"/>
                              <a:ea typeface="標楷體" panose="03000509000000000000" pitchFamily="65" charset="-120"/>
                            </a:rPr>
                          </m:ctrlPr>
                        </m:fPr>
                        <m:num>
                          <m:r>
                            <a:rPr lang="en-US" altLang="zh-TW" sz="2400" b="0" i="1" dirty="0" smtClean="0">
                              <a:latin typeface="Cambria Math" panose="02040503050406030204" pitchFamily="18" charset="0"/>
                              <a:ea typeface="標楷體" panose="03000509000000000000" pitchFamily="65" charset="-120"/>
                            </a:rPr>
                            <m:t>1</m:t>
                          </m:r>
                        </m:num>
                        <m:den>
                          <m:r>
                            <a:rPr lang="en-US" altLang="zh-TW" sz="2400" b="0" i="1" dirty="0" smtClean="0">
                              <a:latin typeface="Cambria Math" panose="02040503050406030204" pitchFamily="18" charset="0"/>
                              <a:ea typeface="標楷體" panose="03000509000000000000" pitchFamily="65" charset="-120"/>
                            </a:rPr>
                            <m:t>2</m:t>
                          </m:r>
                        </m:den>
                      </m:f>
                      <m:r>
                        <a:rPr lang="en-US" altLang="zh-TW" sz="2400" b="0" i="1" dirty="0" smtClean="0">
                          <a:latin typeface="Cambria Math" panose="02040503050406030204" pitchFamily="18" charset="0"/>
                          <a:ea typeface="標楷體" panose="03000509000000000000" pitchFamily="65" charset="-120"/>
                        </a:rPr>
                        <m:t>𝜆</m:t>
                      </m:r>
                      <m:sSubSup>
                        <m:sSubSupPr>
                          <m:ctrlPr>
                            <a:rPr lang="en-US" altLang="zh-TW" sz="2400" b="0" i="1" dirty="0" smtClean="0">
                              <a:latin typeface="Cambria Math" panose="02040503050406030204" pitchFamily="18" charset="0"/>
                              <a:ea typeface="標楷體" panose="03000509000000000000" pitchFamily="65" charset="-120"/>
                            </a:rPr>
                          </m:ctrlPr>
                        </m:sSubSupPr>
                        <m:e>
                          <m:r>
                            <m:rPr>
                              <m:sty m:val="p"/>
                            </m:rPr>
                            <a:rPr lang="en-US" altLang="zh-TW" sz="2400" b="0" i="0" dirty="0" smtClean="0">
                              <a:latin typeface="Cambria Math" panose="02040503050406030204" pitchFamily="18" charset="0"/>
                              <a:ea typeface="標楷體" panose="03000509000000000000" pitchFamily="65" charset="-120"/>
                            </a:rPr>
                            <m:t>Σ</m:t>
                          </m:r>
                        </m:e>
                        <m:sub>
                          <m:r>
                            <a:rPr lang="en-US" altLang="zh-TW" sz="2400" b="0" i="1" dirty="0" smtClean="0">
                              <a:latin typeface="Cambria Math" panose="02040503050406030204" pitchFamily="18" charset="0"/>
                              <a:ea typeface="標楷體" panose="03000509000000000000" pitchFamily="65" charset="-120"/>
                            </a:rPr>
                            <m:t>𝑗</m:t>
                          </m:r>
                          <m:r>
                            <a:rPr lang="en-US" altLang="zh-TW" sz="2400" b="0" i="1" dirty="0" smtClean="0">
                              <a:latin typeface="Cambria Math" panose="02040503050406030204" pitchFamily="18" charset="0"/>
                              <a:ea typeface="標楷體" panose="03000509000000000000" pitchFamily="65" charset="-120"/>
                            </a:rPr>
                            <m:t>=1</m:t>
                          </m:r>
                        </m:sub>
                        <m:sup>
                          <m:r>
                            <a:rPr lang="en-US" altLang="zh-TW" sz="2400" b="0" i="1" dirty="0" smtClean="0">
                              <a:latin typeface="Cambria Math" panose="02040503050406030204" pitchFamily="18" charset="0"/>
                              <a:ea typeface="標楷體" panose="03000509000000000000" pitchFamily="65" charset="-120"/>
                            </a:rPr>
                            <m:t>𝑇</m:t>
                          </m:r>
                        </m:sup>
                      </m:sSubSup>
                      <m:sSubSup>
                        <m:sSubSupPr>
                          <m:ctrlPr>
                            <a:rPr lang="en-US" altLang="zh-TW" sz="2400" b="0" i="1" dirty="0" smtClean="0">
                              <a:latin typeface="Cambria Math" panose="02040503050406030204" pitchFamily="18" charset="0"/>
                              <a:ea typeface="標楷體" panose="03000509000000000000" pitchFamily="65" charset="-120"/>
                            </a:rPr>
                          </m:ctrlPr>
                        </m:sSubSupPr>
                        <m:e>
                          <m:r>
                            <a:rPr lang="en-US" altLang="zh-TW" sz="2400" b="0" i="1" dirty="0" smtClean="0">
                              <a:latin typeface="Cambria Math" panose="02040503050406030204" pitchFamily="18" charset="0"/>
                              <a:ea typeface="標楷體" panose="03000509000000000000" pitchFamily="65" charset="-120"/>
                            </a:rPr>
                            <m:t>𝑤</m:t>
                          </m:r>
                        </m:e>
                        <m:sub>
                          <m:r>
                            <a:rPr lang="en-US" altLang="zh-TW" sz="2400" b="0" i="1" dirty="0" smtClean="0">
                              <a:latin typeface="Cambria Math" panose="02040503050406030204" pitchFamily="18" charset="0"/>
                              <a:ea typeface="標楷體" panose="03000509000000000000" pitchFamily="65" charset="-120"/>
                            </a:rPr>
                            <m:t>𝑗</m:t>
                          </m:r>
                        </m:sub>
                        <m:sup>
                          <m:r>
                            <a:rPr lang="en-US" altLang="zh-TW" sz="2400" b="0" i="1" dirty="0" smtClean="0">
                              <a:latin typeface="Cambria Math" panose="02040503050406030204" pitchFamily="18" charset="0"/>
                              <a:ea typeface="標楷體" panose="03000509000000000000" pitchFamily="65" charset="-120"/>
                            </a:rPr>
                            <m:t>2</m:t>
                          </m:r>
                        </m:sup>
                      </m:sSubSup>
                      <m:r>
                        <a:rPr lang="en-US" altLang="zh-TW" sz="2400" b="0" i="1" dirty="0" smtClean="0">
                          <a:latin typeface="Cambria Math" panose="02040503050406030204" pitchFamily="18" charset="0"/>
                          <a:ea typeface="標楷體" panose="03000509000000000000" pitchFamily="65" charset="-120"/>
                        </a:rPr>
                        <m:t>=</m:t>
                      </m:r>
                      <m:sSubSup>
                        <m:sSubSupPr>
                          <m:ctrlPr>
                            <a:rPr lang="en-US" altLang="zh-TW" sz="2400" b="0" i="1" dirty="0" smtClean="0">
                              <a:latin typeface="Cambria Math" panose="02040503050406030204" pitchFamily="18" charset="0"/>
                              <a:ea typeface="標楷體" panose="03000509000000000000" pitchFamily="65" charset="-120"/>
                            </a:rPr>
                          </m:ctrlPr>
                        </m:sSubSupPr>
                        <m:e>
                          <m:r>
                            <m:rPr>
                              <m:sty m:val="p"/>
                            </m:rPr>
                            <a:rPr lang="en-US" altLang="zh-TW" sz="2400" b="0" i="0" dirty="0" smtClean="0">
                              <a:latin typeface="Cambria Math" panose="02040503050406030204" pitchFamily="18" charset="0"/>
                              <a:ea typeface="標楷體" panose="03000509000000000000" pitchFamily="65" charset="-120"/>
                            </a:rPr>
                            <m:t>Σ</m:t>
                          </m:r>
                        </m:e>
                        <m:sub>
                          <m:r>
                            <a:rPr lang="en-US" altLang="zh-TW" sz="2400" b="0" i="1" dirty="0" smtClean="0">
                              <a:latin typeface="Cambria Math" panose="02040503050406030204" pitchFamily="18" charset="0"/>
                              <a:ea typeface="標楷體" panose="03000509000000000000" pitchFamily="65" charset="-120"/>
                            </a:rPr>
                            <m:t>𝑗</m:t>
                          </m:r>
                          <m:r>
                            <a:rPr lang="en-US" altLang="zh-TW" sz="2400" b="0" i="1" dirty="0" smtClean="0">
                              <a:latin typeface="Cambria Math" panose="02040503050406030204" pitchFamily="18" charset="0"/>
                              <a:ea typeface="標楷體" panose="03000509000000000000" pitchFamily="65" charset="-120"/>
                            </a:rPr>
                            <m:t>=1</m:t>
                          </m:r>
                        </m:sub>
                        <m:sup>
                          <m:r>
                            <a:rPr lang="en-US" altLang="zh-TW" sz="2400" b="0" i="1" dirty="0" smtClean="0">
                              <a:latin typeface="Cambria Math" panose="02040503050406030204" pitchFamily="18" charset="0"/>
                              <a:ea typeface="標楷體" panose="03000509000000000000" pitchFamily="65" charset="-120"/>
                            </a:rPr>
                            <m:t>𝑇</m:t>
                          </m:r>
                        </m:sup>
                      </m:sSubSup>
                      <m:d>
                        <m:dPr>
                          <m:begChr m:val="["/>
                          <m:endChr m:val="]"/>
                          <m:ctrlPr>
                            <a:rPr lang="en-US" altLang="zh-TW" sz="2400" b="0" i="1" dirty="0" smtClean="0">
                              <a:latin typeface="Cambria Math" panose="02040503050406030204" pitchFamily="18" charset="0"/>
                              <a:ea typeface="標楷體" panose="03000509000000000000" pitchFamily="65" charset="-120"/>
                            </a:rPr>
                          </m:ctrlPr>
                        </m:dPr>
                        <m:e>
                          <m:d>
                            <m:dPr>
                              <m:ctrlPr>
                                <a:rPr lang="en-US" altLang="zh-TW" sz="2400" b="0" i="1" dirty="0" smtClean="0">
                                  <a:latin typeface="Cambria Math" panose="02040503050406030204" pitchFamily="18" charset="0"/>
                                  <a:ea typeface="標楷體" panose="03000509000000000000" pitchFamily="65" charset="-120"/>
                                </a:rPr>
                              </m:ctrlPr>
                            </m:dPr>
                            <m:e>
                              <m:sSub>
                                <m:sSubPr>
                                  <m:ctrlPr>
                                    <a:rPr lang="en-US" altLang="zh-TW" sz="2400" b="0" i="1" dirty="0" smtClean="0">
                                      <a:latin typeface="Cambria Math" panose="02040503050406030204" pitchFamily="18" charset="0"/>
                                      <a:ea typeface="標楷體" panose="03000509000000000000" pitchFamily="65" charset="-120"/>
                                    </a:rPr>
                                  </m:ctrlPr>
                                </m:sSubPr>
                                <m:e>
                                  <m:r>
                                    <m:rPr>
                                      <m:sty m:val="p"/>
                                    </m:rPr>
                                    <a:rPr lang="en-US" altLang="zh-TW" sz="2400" b="0" i="0" dirty="0" smtClean="0">
                                      <a:latin typeface="Cambria Math" panose="02040503050406030204" pitchFamily="18" charset="0"/>
                                      <a:ea typeface="標楷體" panose="03000509000000000000" pitchFamily="65" charset="-120"/>
                                    </a:rPr>
                                    <m:t>Σ</m:t>
                                  </m:r>
                                </m:e>
                                <m:sub>
                                  <m:r>
                                    <a:rPr lang="en-US" altLang="zh-TW" sz="2400" b="0" i="1" dirty="0" smtClean="0">
                                      <a:latin typeface="Cambria Math" panose="02040503050406030204" pitchFamily="18" charset="0"/>
                                      <a:ea typeface="標楷體" panose="03000509000000000000" pitchFamily="65" charset="-120"/>
                                    </a:rPr>
                                    <m:t>𝑖</m:t>
                                  </m:r>
                                  <m:r>
                                    <a:rPr lang="en-US" altLang="zh-TW" sz="2400" b="0" i="1" dirty="0" smtClean="0">
                                      <a:latin typeface="Cambria Math" panose="02040503050406030204" pitchFamily="18" charset="0"/>
                                      <a:ea typeface="標楷體" panose="03000509000000000000" pitchFamily="65" charset="-120"/>
                                    </a:rPr>
                                    <m:t>∈</m:t>
                                  </m:r>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𝐼</m:t>
                                      </m:r>
                                    </m:e>
                                    <m:sub>
                                      <m:r>
                                        <a:rPr lang="en-US" altLang="zh-TW" sz="2400" b="0" i="1" dirty="0" smtClean="0">
                                          <a:latin typeface="Cambria Math" panose="02040503050406030204" pitchFamily="18" charset="0"/>
                                          <a:ea typeface="標楷體" panose="03000509000000000000" pitchFamily="65" charset="-120"/>
                                        </a:rPr>
                                        <m:t>𝑗</m:t>
                                      </m:r>
                                    </m:sub>
                                  </m:sSub>
                                </m:sub>
                              </m:sSub>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𝑔</m:t>
                                  </m:r>
                                </m:e>
                                <m:sub>
                                  <m:r>
                                    <a:rPr lang="en-US" altLang="zh-TW" sz="2400" b="0" i="1" dirty="0" smtClean="0">
                                      <a:latin typeface="Cambria Math" panose="02040503050406030204" pitchFamily="18" charset="0"/>
                                      <a:ea typeface="標楷體" panose="03000509000000000000" pitchFamily="65" charset="-120"/>
                                    </a:rPr>
                                    <m:t>𝑖</m:t>
                                  </m:r>
                                </m:sub>
                              </m:sSub>
                            </m:e>
                          </m:d>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𝑤</m:t>
                              </m:r>
                            </m:e>
                            <m:sub>
                              <m:r>
                                <a:rPr lang="en-US" altLang="zh-TW" sz="2400" b="0" i="1" dirty="0" smtClean="0">
                                  <a:latin typeface="Cambria Math" panose="02040503050406030204" pitchFamily="18" charset="0"/>
                                  <a:ea typeface="標楷體" panose="03000509000000000000" pitchFamily="65" charset="-120"/>
                                </a:rPr>
                                <m:t>𝑗</m:t>
                              </m:r>
                            </m:sub>
                          </m:sSub>
                          <m:r>
                            <a:rPr lang="en-US" altLang="zh-TW" sz="2400" b="0" i="1" dirty="0" smtClean="0">
                              <a:latin typeface="Cambria Math" panose="02040503050406030204" pitchFamily="18" charset="0"/>
                              <a:ea typeface="標楷體" panose="03000509000000000000" pitchFamily="65" charset="-120"/>
                            </a:rPr>
                            <m:t>+</m:t>
                          </m:r>
                          <m:f>
                            <m:fPr>
                              <m:ctrlPr>
                                <a:rPr lang="en-US" altLang="zh-TW" sz="2400" b="0" i="1" dirty="0" smtClean="0">
                                  <a:latin typeface="Cambria Math" panose="02040503050406030204" pitchFamily="18" charset="0"/>
                                  <a:ea typeface="標楷體" panose="03000509000000000000" pitchFamily="65" charset="-120"/>
                                </a:rPr>
                              </m:ctrlPr>
                            </m:fPr>
                            <m:num>
                              <m:r>
                                <a:rPr lang="en-US" altLang="zh-TW" sz="2400" b="0" i="1" dirty="0" smtClean="0">
                                  <a:latin typeface="Cambria Math" panose="02040503050406030204" pitchFamily="18" charset="0"/>
                                  <a:ea typeface="標楷體" panose="03000509000000000000" pitchFamily="65" charset="-120"/>
                                </a:rPr>
                                <m:t>1</m:t>
                              </m:r>
                            </m:num>
                            <m:den>
                              <m:r>
                                <a:rPr lang="en-US" altLang="zh-TW" sz="2400" b="0" i="1" dirty="0" smtClean="0">
                                  <a:latin typeface="Cambria Math" panose="02040503050406030204" pitchFamily="18" charset="0"/>
                                  <a:ea typeface="標楷體" panose="03000509000000000000" pitchFamily="65" charset="-120"/>
                                </a:rPr>
                                <m:t>2</m:t>
                              </m:r>
                            </m:den>
                          </m:f>
                          <m:d>
                            <m:dPr>
                              <m:ctrlPr>
                                <a:rPr lang="en-US" altLang="zh-TW" sz="2400" b="0" i="1" dirty="0" smtClean="0">
                                  <a:latin typeface="Cambria Math" panose="02040503050406030204" pitchFamily="18" charset="0"/>
                                  <a:ea typeface="標楷體" panose="03000509000000000000" pitchFamily="65" charset="-120"/>
                                </a:rPr>
                              </m:ctrlPr>
                            </m:dPr>
                            <m:e>
                              <m:sSub>
                                <m:sSubPr>
                                  <m:ctrlPr>
                                    <a:rPr lang="en-US" altLang="zh-TW" sz="2400" b="0" i="1" dirty="0" smtClean="0">
                                      <a:latin typeface="Cambria Math" panose="02040503050406030204" pitchFamily="18" charset="0"/>
                                      <a:ea typeface="標楷體" panose="03000509000000000000" pitchFamily="65" charset="-120"/>
                                    </a:rPr>
                                  </m:ctrlPr>
                                </m:sSubPr>
                                <m:e>
                                  <m:r>
                                    <m:rPr>
                                      <m:sty m:val="p"/>
                                    </m:rPr>
                                    <a:rPr lang="en-US" altLang="zh-TW" sz="2400" b="0" i="0" dirty="0" smtClean="0">
                                      <a:latin typeface="Cambria Math" panose="02040503050406030204" pitchFamily="18" charset="0"/>
                                      <a:ea typeface="標楷體" panose="03000509000000000000" pitchFamily="65" charset="-120"/>
                                    </a:rPr>
                                    <m:t>Σ</m:t>
                                  </m:r>
                                </m:e>
                                <m:sub>
                                  <m:r>
                                    <a:rPr lang="en-US" altLang="zh-TW" sz="2400" b="0" i="1" dirty="0" smtClean="0">
                                      <a:latin typeface="Cambria Math" panose="02040503050406030204" pitchFamily="18" charset="0"/>
                                      <a:ea typeface="標楷體" panose="03000509000000000000" pitchFamily="65" charset="-120"/>
                                    </a:rPr>
                                    <m:t>𝑖</m:t>
                                  </m:r>
                                  <m:r>
                                    <a:rPr lang="en-US" altLang="zh-TW" sz="2400" b="0" i="1" dirty="0" smtClean="0">
                                      <a:latin typeface="Cambria Math" panose="02040503050406030204" pitchFamily="18" charset="0"/>
                                      <a:ea typeface="標楷體" panose="03000509000000000000" pitchFamily="65" charset="-120"/>
                                    </a:rPr>
                                    <m:t>∈</m:t>
                                  </m:r>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𝐼</m:t>
                                      </m:r>
                                    </m:e>
                                    <m:sub>
                                      <m:r>
                                        <a:rPr lang="en-US" altLang="zh-TW" sz="2400" b="0" i="1" dirty="0" smtClean="0">
                                          <a:latin typeface="Cambria Math" panose="02040503050406030204" pitchFamily="18" charset="0"/>
                                          <a:ea typeface="標楷體" panose="03000509000000000000" pitchFamily="65" charset="-120"/>
                                        </a:rPr>
                                        <m:t>𝑗</m:t>
                                      </m:r>
                                    </m:sub>
                                  </m:sSub>
                                </m:sub>
                              </m:sSub>
                              <m:sSub>
                                <m:sSubPr>
                                  <m:ctrlPr>
                                    <a:rPr lang="en-US" altLang="zh-TW" sz="2400" b="0" i="1" dirty="0" smtClean="0">
                                      <a:latin typeface="Cambria Math" panose="02040503050406030204" pitchFamily="18" charset="0"/>
                                      <a:ea typeface="標楷體" panose="03000509000000000000" pitchFamily="65" charset="-120"/>
                                    </a:rPr>
                                  </m:ctrlPr>
                                </m:sSubPr>
                                <m:e>
                                  <m:r>
                                    <a:rPr lang="en-US" altLang="zh-TW" sz="2400" b="0" i="1" dirty="0" smtClean="0">
                                      <a:latin typeface="Cambria Math" panose="02040503050406030204" pitchFamily="18" charset="0"/>
                                      <a:ea typeface="標楷體" panose="03000509000000000000" pitchFamily="65" charset="-120"/>
                                    </a:rPr>
                                    <m:t>h</m:t>
                                  </m:r>
                                </m:e>
                                <m:sub>
                                  <m:r>
                                    <a:rPr lang="en-US" altLang="zh-TW" sz="2400" b="0" i="1" dirty="0" smtClean="0">
                                      <a:latin typeface="Cambria Math" panose="02040503050406030204" pitchFamily="18" charset="0"/>
                                      <a:ea typeface="標楷體" panose="03000509000000000000" pitchFamily="65" charset="-120"/>
                                    </a:rPr>
                                    <m:t>𝑖</m:t>
                                  </m:r>
                                </m:sub>
                              </m:sSub>
                              <m:r>
                                <a:rPr lang="en-US" altLang="zh-TW" sz="2400" b="0" i="1" dirty="0" smtClean="0">
                                  <a:latin typeface="Cambria Math" panose="02040503050406030204" pitchFamily="18" charset="0"/>
                                  <a:ea typeface="標楷體" panose="03000509000000000000" pitchFamily="65" charset="-120"/>
                                </a:rPr>
                                <m:t>+</m:t>
                              </m:r>
                              <m:r>
                                <a:rPr lang="en-US" altLang="zh-TW" sz="2400" b="0" i="1" dirty="0" smtClean="0">
                                  <a:latin typeface="Cambria Math" panose="02040503050406030204" pitchFamily="18" charset="0"/>
                                  <a:ea typeface="標楷體" panose="03000509000000000000" pitchFamily="65" charset="-120"/>
                                </a:rPr>
                                <m:t>𝜆</m:t>
                              </m:r>
                            </m:e>
                          </m:d>
                          <m:sSubSup>
                            <m:sSubSupPr>
                              <m:ctrlPr>
                                <a:rPr lang="en-US" altLang="zh-TW" sz="2400" b="0" i="1" dirty="0" smtClean="0">
                                  <a:latin typeface="Cambria Math" panose="02040503050406030204" pitchFamily="18" charset="0"/>
                                  <a:ea typeface="標楷體" panose="03000509000000000000" pitchFamily="65" charset="-120"/>
                                </a:rPr>
                              </m:ctrlPr>
                            </m:sSubSupPr>
                            <m:e>
                              <m:r>
                                <a:rPr lang="en-US" altLang="zh-TW" sz="2400" b="0" i="1" dirty="0" smtClean="0">
                                  <a:latin typeface="Cambria Math" panose="02040503050406030204" pitchFamily="18" charset="0"/>
                                  <a:ea typeface="標楷體" panose="03000509000000000000" pitchFamily="65" charset="-120"/>
                                </a:rPr>
                                <m:t>𝑤</m:t>
                              </m:r>
                            </m:e>
                            <m:sub>
                              <m:r>
                                <a:rPr lang="en-US" altLang="zh-TW" sz="2400" b="0" i="1" dirty="0" smtClean="0">
                                  <a:latin typeface="Cambria Math" panose="02040503050406030204" pitchFamily="18" charset="0"/>
                                  <a:ea typeface="標楷體" panose="03000509000000000000" pitchFamily="65" charset="-120"/>
                                </a:rPr>
                                <m:t>𝑖</m:t>
                              </m:r>
                            </m:sub>
                            <m:sup>
                              <m:r>
                                <a:rPr lang="en-US" altLang="zh-TW" sz="2400" b="0" i="1" dirty="0" smtClean="0">
                                  <a:latin typeface="Cambria Math" panose="02040503050406030204" pitchFamily="18" charset="0"/>
                                  <a:ea typeface="標楷體" panose="03000509000000000000" pitchFamily="65" charset="-120"/>
                                </a:rPr>
                                <m:t>2</m:t>
                              </m:r>
                            </m:sup>
                          </m:sSubSup>
                        </m:e>
                      </m:d>
                      <m:r>
                        <a:rPr lang="en-US" altLang="zh-TW" sz="2400" b="0" i="1" dirty="0" smtClean="0">
                          <a:latin typeface="Cambria Math" panose="02040503050406030204" pitchFamily="18" charset="0"/>
                          <a:ea typeface="標楷體" panose="03000509000000000000" pitchFamily="65" charset="-120"/>
                        </a:rPr>
                        <m:t>+</m:t>
                      </m:r>
                      <m:r>
                        <a:rPr lang="en-US" altLang="zh-TW" sz="2400" b="0" i="1" dirty="0" smtClean="0">
                          <a:latin typeface="Cambria Math" panose="02040503050406030204" pitchFamily="18" charset="0"/>
                          <a:ea typeface="標楷體" panose="03000509000000000000" pitchFamily="65" charset="-120"/>
                        </a:rPr>
                        <m:t>𝑟𝑇</m:t>
                      </m:r>
                    </m:oMath>
                  </m:oMathPara>
                </a14:m>
                <a:endParaRPr lang="en-US" altLang="zh-TW" sz="2400" dirty="0">
                  <a:latin typeface="標楷體" panose="03000509000000000000" pitchFamily="65" charset="-120"/>
                  <a:ea typeface="標楷體" panose="03000509000000000000" pitchFamily="65" charset="-120"/>
                </a:endParaRPr>
              </a:p>
            </p:txBody>
          </p:sp>
        </mc:Choice>
        <mc:Fallback xmlns="">
          <p:sp>
            <p:nvSpPr>
              <p:cNvPr id="5" name="文字方塊 4">
                <a:extLst>
                  <a:ext uri="{FF2B5EF4-FFF2-40B4-BE49-F238E27FC236}">
                    <a16:creationId xmlns:a16="http://schemas.microsoft.com/office/drawing/2014/main" id="{796DDBB7-4C97-4A05-8662-48599351FA6A}"/>
                  </a:ext>
                </a:extLst>
              </p:cNvPr>
              <p:cNvSpPr txBox="1">
                <a:spLocks noRot="1" noChangeAspect="1" noMove="1" noResize="1" noEditPoints="1" noAdjustHandles="1" noChangeArrowheads="1" noChangeShapeType="1" noTextEdit="1"/>
              </p:cNvSpPr>
              <p:nvPr/>
            </p:nvSpPr>
            <p:spPr>
              <a:xfrm>
                <a:off x="-1" y="3789724"/>
                <a:ext cx="12182474" cy="3068276"/>
              </a:xfrm>
              <a:prstGeom prst="rect">
                <a:avLst/>
              </a:prstGeom>
              <a:blipFill>
                <a:blip r:embed="rId3"/>
                <a:stretch>
                  <a:fillRect l="-75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368592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8510CFB9-E73A-41B7-A42A-525BDE648DAB}"/>
              </a:ext>
            </a:extLst>
          </p:cNvPr>
          <p:cNvPicPr>
            <a:picLocks noChangeAspect="1"/>
          </p:cNvPicPr>
          <p:nvPr/>
        </p:nvPicPr>
        <p:blipFill>
          <a:blip r:embed="rId2"/>
          <a:stretch>
            <a:fillRect/>
          </a:stretch>
        </p:blipFill>
        <p:spPr>
          <a:xfrm>
            <a:off x="2633344" y="1188011"/>
            <a:ext cx="6915785" cy="3434154"/>
          </a:xfrm>
          <a:prstGeom prst="rect">
            <a:avLst/>
          </a:prstGeom>
        </p:spPr>
      </p:pic>
      <p:sp>
        <p:nvSpPr>
          <p:cNvPr id="6" name="文字方塊 5">
            <a:extLst>
              <a:ext uri="{FF2B5EF4-FFF2-40B4-BE49-F238E27FC236}">
                <a16:creationId xmlns:a16="http://schemas.microsoft.com/office/drawing/2014/main" id="{21664437-A3B7-46C0-9AC2-3B8862DC4393}"/>
              </a:ext>
            </a:extLst>
          </p:cNvPr>
          <p:cNvSpPr txBox="1"/>
          <p:nvPr/>
        </p:nvSpPr>
        <p:spPr>
          <a:xfrm>
            <a:off x="9526" y="287664"/>
            <a:ext cx="12182474" cy="461665"/>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最後可以解出：</a:t>
            </a:r>
            <a:endParaRPr lang="en-US" altLang="zh-TW" sz="2400" dirty="0">
              <a:latin typeface="標楷體" panose="03000509000000000000" pitchFamily="65" charset="-120"/>
              <a:ea typeface="標楷體" panose="03000509000000000000" pitchFamily="65" charset="-120"/>
            </a:endParaRPr>
          </a:p>
        </p:txBody>
      </p:sp>
      <p:pic>
        <p:nvPicPr>
          <p:cNvPr id="12292" name="Picture 4" descr="preview">
            <a:extLst>
              <a:ext uri="{FF2B5EF4-FFF2-40B4-BE49-F238E27FC236}">
                <a16:creationId xmlns:a16="http://schemas.microsoft.com/office/drawing/2014/main" id="{43F91A6E-8C06-449C-AE7D-E6E73A8E7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3415" y="287664"/>
            <a:ext cx="5276850" cy="485775"/>
          </a:xfrm>
          <a:prstGeom prst="rect">
            <a:avLst/>
          </a:prstGeom>
          <a:noFill/>
          <a:extLst>
            <a:ext uri="{909E8E84-426E-40DD-AFC4-6F175D3DCCD1}">
              <a14:hiddenFill xmlns:a14="http://schemas.microsoft.com/office/drawing/2010/main">
                <a:solidFill>
                  <a:srgbClr val="FFFFFF"/>
                </a:solidFill>
              </a14:hiddenFill>
            </a:ext>
          </a:extLst>
        </p:spPr>
      </p:pic>
      <p:sp>
        <p:nvSpPr>
          <p:cNvPr id="9" name="文字方塊 8">
            <a:extLst>
              <a:ext uri="{FF2B5EF4-FFF2-40B4-BE49-F238E27FC236}">
                <a16:creationId xmlns:a16="http://schemas.microsoft.com/office/drawing/2014/main" id="{D62A6B31-2B06-472F-A63D-458FDF353C32}"/>
              </a:ext>
            </a:extLst>
          </p:cNvPr>
          <p:cNvSpPr txBox="1"/>
          <p:nvPr/>
        </p:nvSpPr>
        <p:spPr>
          <a:xfrm>
            <a:off x="-1" y="4622165"/>
            <a:ext cx="12182474" cy="523220"/>
          </a:xfrm>
          <a:prstGeom prst="rect">
            <a:avLst/>
          </a:prstGeom>
          <a:noFill/>
        </p:spPr>
        <p:txBody>
          <a:bodyPr wrap="square" rtlCol="0">
            <a:spAutoFit/>
          </a:bodyPr>
          <a:lstStyle/>
          <a:p>
            <a:pPr marL="457200" indent="-457200">
              <a:buFont typeface="Arial" panose="020B0604020202020204" pitchFamily="34" charset="0"/>
              <a:buChar char="•"/>
            </a:pPr>
            <a:r>
              <a:rPr lang="en-US" altLang="zh-TW" sz="2800" dirty="0">
                <a:latin typeface="標楷體" panose="03000509000000000000" pitchFamily="65" charset="-120"/>
                <a:ea typeface="標楷體" panose="03000509000000000000" pitchFamily="65" charset="-120"/>
              </a:rPr>
              <a:t>Sample Weight</a:t>
            </a:r>
          </a:p>
        </p:txBody>
      </p:sp>
      <p:sp>
        <p:nvSpPr>
          <p:cNvPr id="10" name="文字方塊 9">
            <a:extLst>
              <a:ext uri="{FF2B5EF4-FFF2-40B4-BE49-F238E27FC236}">
                <a16:creationId xmlns:a16="http://schemas.microsoft.com/office/drawing/2014/main" id="{57E3E3E7-0447-4507-871E-9C6038B5E67D}"/>
              </a:ext>
            </a:extLst>
          </p:cNvPr>
          <p:cNvSpPr txBox="1"/>
          <p:nvPr/>
        </p:nvSpPr>
        <p:spPr>
          <a:xfrm>
            <a:off x="9526" y="5145385"/>
            <a:ext cx="12182474" cy="830997"/>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越靠近</a:t>
            </a:r>
            <a:r>
              <a:rPr lang="en-US" altLang="zh-TW" sz="2400" dirty="0">
                <a:latin typeface="標楷體" panose="03000509000000000000" pitchFamily="65" charset="-120"/>
                <a:ea typeface="標楷體" panose="03000509000000000000" pitchFamily="65" charset="-120"/>
              </a:rPr>
              <a:t>Decision Boundary</a:t>
            </a:r>
            <a:r>
              <a:rPr lang="zh-TW" altLang="en-US" sz="2400" dirty="0">
                <a:latin typeface="標楷體" panose="03000509000000000000" pitchFamily="65" charset="-120"/>
                <a:ea typeface="標楷體" panose="03000509000000000000" pitchFamily="65" charset="-120"/>
              </a:rPr>
              <a:t>的樣本，就給予較大的</a:t>
            </a:r>
            <a:r>
              <a:rPr lang="en-US" altLang="zh-TW" sz="2400" dirty="0">
                <a:latin typeface="標楷體" panose="03000509000000000000" pitchFamily="65" charset="-120"/>
                <a:ea typeface="標楷體" panose="03000509000000000000" pitchFamily="65" charset="-120"/>
              </a:rPr>
              <a:t>learning weight</a:t>
            </a:r>
            <a:r>
              <a:rPr lang="zh-TW" altLang="en-US" sz="2400" dirty="0">
                <a:latin typeface="標楷體" panose="03000509000000000000" pitchFamily="65" charset="-120"/>
                <a:ea typeface="標楷體" panose="03000509000000000000" pitchFamily="65" charset="-120"/>
              </a:rPr>
              <a:t>；越遠離</a:t>
            </a:r>
            <a:r>
              <a:rPr lang="en-US" altLang="zh-TW" sz="2400" dirty="0">
                <a:latin typeface="標楷體" panose="03000509000000000000" pitchFamily="65" charset="-120"/>
                <a:ea typeface="標楷體" panose="03000509000000000000" pitchFamily="65" charset="-120"/>
              </a:rPr>
              <a:t>Decision Boundary</a:t>
            </a:r>
            <a:r>
              <a:rPr lang="zh-TW" altLang="en-US" sz="2400" dirty="0">
                <a:latin typeface="標楷體" panose="03000509000000000000" pitchFamily="65" charset="-120"/>
                <a:ea typeface="標楷體" panose="03000509000000000000" pitchFamily="65" charset="-120"/>
              </a:rPr>
              <a:t>的樣本，給予較小的</a:t>
            </a:r>
            <a:r>
              <a:rPr lang="en-US" altLang="zh-TW" sz="2400" dirty="0">
                <a:latin typeface="標楷體" panose="03000509000000000000" pitchFamily="65" charset="-120"/>
                <a:ea typeface="標楷體" panose="03000509000000000000" pitchFamily="65" charset="-120"/>
              </a:rPr>
              <a:t>learning weight</a:t>
            </a:r>
            <a:r>
              <a:rPr lang="zh-TW" altLang="en-US" sz="2400" dirty="0">
                <a:latin typeface="標楷體" panose="03000509000000000000" pitchFamily="65" charset="-120"/>
                <a:ea typeface="標楷體" panose="03000509000000000000" pitchFamily="65" charset="-120"/>
              </a:rPr>
              <a:t>。</a:t>
            </a:r>
            <a:endParaRPr lang="en-US" altLang="zh-TW"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258150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BF71EBB-7821-4989-A05A-753241ECD07D}"/>
              </a:ext>
            </a:extLst>
          </p:cNvPr>
          <p:cNvSpPr/>
          <p:nvPr/>
        </p:nvSpPr>
        <p:spPr>
          <a:xfrm>
            <a:off x="2887434" y="2967335"/>
            <a:ext cx="6417141" cy="923330"/>
          </a:xfrm>
          <a:prstGeom prst="rect">
            <a:avLst/>
          </a:prstGeom>
          <a:noFill/>
        </p:spPr>
        <p:txBody>
          <a:bodyPr wrap="none" lIns="91440" tIns="45720" rIns="91440" bIns="45720">
            <a:spAutoFit/>
          </a:bodyPr>
          <a:lstStyle/>
          <a:p>
            <a:pPr algn="ctr"/>
            <a:r>
              <a:rPr lang="zh-TW" alt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建議書成交天數預測</a:t>
            </a:r>
            <a:endParaRPr lang="zh-TW" alt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3045250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BC3DE7FC-F2B0-46A0-9A43-A1C0E7C1225B}"/>
              </a:ext>
            </a:extLst>
          </p:cNvPr>
          <p:cNvSpPr txBox="1"/>
          <p:nvPr/>
        </p:nvSpPr>
        <p:spPr>
          <a:xfrm>
            <a:off x="19052" y="626348"/>
            <a:ext cx="12182474" cy="523220"/>
          </a:xfrm>
          <a:prstGeom prst="rect">
            <a:avLst/>
          </a:prstGeom>
          <a:noFill/>
        </p:spPr>
        <p:txBody>
          <a:bodyPr wrap="square" rtlCol="0">
            <a:spAutoFit/>
          </a:bodyPr>
          <a:lstStyle/>
          <a:p>
            <a:pPr marL="457200" indent="-457200">
              <a:buFont typeface="Arial" panose="020B0604020202020204" pitchFamily="34" charset="0"/>
              <a:buChar char="•"/>
            </a:pPr>
            <a:r>
              <a:rPr lang="zh-TW" altLang="en-US" sz="2800" dirty="0">
                <a:latin typeface="標楷體" panose="03000509000000000000" pitchFamily="65" charset="-120"/>
                <a:ea typeface="標楷體" panose="03000509000000000000" pitchFamily="65" charset="-120"/>
              </a:rPr>
              <a:t>使用的模型：</a:t>
            </a:r>
            <a:endParaRPr lang="en-US" altLang="zh-TW" sz="2800" dirty="0">
              <a:latin typeface="標楷體" panose="03000509000000000000" pitchFamily="65" charset="-120"/>
              <a:ea typeface="標楷體" panose="03000509000000000000" pitchFamily="65" charset="-120"/>
            </a:endParaRPr>
          </a:p>
        </p:txBody>
      </p:sp>
      <mc:AlternateContent xmlns:mc="http://schemas.openxmlformats.org/markup-compatibility/2006">
        <mc:Choice xmlns:a14="http://schemas.microsoft.com/office/drawing/2010/main" Requires="a14">
          <p:sp>
            <p:nvSpPr>
              <p:cNvPr id="9" name="文字方塊 8">
                <a:extLst>
                  <a:ext uri="{FF2B5EF4-FFF2-40B4-BE49-F238E27FC236}">
                    <a16:creationId xmlns:a16="http://schemas.microsoft.com/office/drawing/2014/main" id="{60C82FE1-C1BB-4FD0-B227-2A8639CC2EA7}"/>
                  </a:ext>
                </a:extLst>
              </p:cNvPr>
              <p:cNvSpPr txBox="1"/>
              <p:nvPr/>
            </p:nvSpPr>
            <p:spPr>
              <a:xfrm>
                <a:off x="19052" y="1688048"/>
                <a:ext cx="12182474" cy="1938992"/>
              </a:xfrm>
              <a:prstGeom prst="rect">
                <a:avLst/>
              </a:prstGeom>
              <a:noFill/>
            </p:spPr>
            <p:txBody>
              <a:bodyPr wrap="square" rtlCol="0">
                <a:spAutoFit/>
              </a:bodyPr>
              <a:lstStyle/>
              <a:p>
                <a:r>
                  <a:rPr lang="en-US" altLang="zh-TW" sz="2400" dirty="0">
                    <a:latin typeface="標楷體" panose="03000509000000000000" pitchFamily="65" charset="-120"/>
                    <a:ea typeface="標楷體" panose="03000509000000000000" pitchFamily="65" charset="-120"/>
                  </a:rPr>
                  <a:t>Linear Regression</a:t>
                </a:r>
                <a:r>
                  <a:rPr lang="zh-TW" altLang="en-US" sz="2400" dirty="0">
                    <a:latin typeface="標楷體" panose="03000509000000000000" pitchFamily="65" charset="-120"/>
                    <a:ea typeface="標楷體" panose="03000509000000000000" pitchFamily="65" charset="-120"/>
                  </a:rPr>
                  <a:t> </a:t>
                </a:r>
                <a:endParaRPr lang="en-US" altLang="zh-TW" sz="2400" dirty="0">
                  <a:latin typeface="標楷體" panose="03000509000000000000" pitchFamily="65" charset="-120"/>
                  <a:ea typeface="標楷體" panose="03000509000000000000" pitchFamily="65" charset="-120"/>
                </a:endParaRPr>
              </a:p>
              <a:p>
                <a:r>
                  <a:rPr lang="en-US" altLang="zh-TW" sz="2400" dirty="0">
                    <a:latin typeface="標楷體" panose="03000509000000000000" pitchFamily="65" charset="-120"/>
                    <a:ea typeface="標楷體" panose="03000509000000000000" pitchFamily="65" charset="-120"/>
                  </a:rPr>
                  <a:t>【</a:t>
                </a:r>
                <a14:m>
                  <m:oMath xmlns:m="http://schemas.openxmlformats.org/officeDocument/2006/math">
                    <m:sSup>
                      <m:sSupPr>
                        <m:ctrlPr>
                          <a:rPr lang="en-US" altLang="zh-TW" sz="2400" b="0" i="1" dirty="0" smtClean="0">
                            <a:latin typeface="Cambria Math" panose="02040503050406030204" pitchFamily="18" charset="0"/>
                            <a:ea typeface="標楷體" panose="03000509000000000000" pitchFamily="65" charset="-120"/>
                          </a:rPr>
                        </m:ctrlPr>
                      </m:sSupPr>
                      <m:e>
                        <m:r>
                          <m:rPr>
                            <m:sty m:val="p"/>
                          </m:rPr>
                          <a:rPr lang="en-US" altLang="zh-TW" sz="2400" i="1" dirty="0">
                            <a:latin typeface="Cambria Math" panose="02040503050406030204" pitchFamily="18" charset="0"/>
                            <a:ea typeface="標楷體" panose="03000509000000000000" pitchFamily="65" charset="-120"/>
                          </a:rPr>
                          <m:t>R</m:t>
                        </m:r>
                      </m:e>
                      <m:sup>
                        <m:r>
                          <a:rPr lang="en-US" altLang="zh-TW" sz="2400" b="0" i="1" dirty="0" smtClean="0">
                            <a:latin typeface="Cambria Math" panose="02040503050406030204" pitchFamily="18" charset="0"/>
                            <a:ea typeface="標楷體" panose="03000509000000000000" pitchFamily="65" charset="-120"/>
                          </a:rPr>
                          <m:t>2</m:t>
                        </m:r>
                      </m:sup>
                    </m:sSup>
                    <m:r>
                      <a:rPr lang="en-US" altLang="zh-TW" sz="2400" b="0" i="1" dirty="0" smtClean="0">
                        <a:latin typeface="Cambria Math" panose="02040503050406030204" pitchFamily="18" charset="0"/>
                        <a:ea typeface="標楷體" panose="03000509000000000000" pitchFamily="65" charset="-120"/>
                      </a:rPr>
                      <m:t>~0</m:t>
                    </m:r>
                  </m:oMath>
                </a14:m>
                <a:r>
                  <a:rPr lang="en-US" altLang="zh-TW" sz="2400" dirty="0">
                    <a:latin typeface="標楷體" panose="03000509000000000000" pitchFamily="65" charset="-120"/>
                    <a:ea typeface="標楷體" panose="03000509000000000000" pitchFamily="65" charset="-120"/>
                  </a:rPr>
                  <a:t>】</a:t>
                </a:r>
              </a:p>
              <a:p>
                <a:pPr marL="457200" indent="-457200">
                  <a:buAutoNum type="arabicPeriod"/>
                </a:pPr>
                <a:endParaRPr lang="en-US" altLang="zh-TW" sz="2400" dirty="0">
                  <a:latin typeface="標楷體" panose="03000509000000000000" pitchFamily="65" charset="-120"/>
                  <a:ea typeface="標楷體" panose="03000509000000000000" pitchFamily="65" charset="-120"/>
                </a:endParaRPr>
              </a:p>
              <a:p>
                <a:pPr marL="457200" indent="-457200">
                  <a:buAutoNum type="arabicPeriod"/>
                </a:pPr>
                <a:endParaRPr lang="en-US" altLang="zh-TW" sz="2400" dirty="0">
                  <a:latin typeface="標楷體" panose="03000509000000000000" pitchFamily="65" charset="-120"/>
                  <a:ea typeface="標楷體" panose="03000509000000000000" pitchFamily="65" charset="-120"/>
                </a:endParaRPr>
              </a:p>
              <a:p>
                <a:r>
                  <a:rPr lang="en-US" altLang="zh-TW" sz="2400" dirty="0">
                    <a:latin typeface="標楷體" panose="03000509000000000000" pitchFamily="65" charset="-120"/>
                    <a:ea typeface="標楷體" panose="03000509000000000000" pitchFamily="65" charset="-120"/>
                  </a:rPr>
                  <a:t>Multi-Class Gradient Boosting Decision Tree</a:t>
                </a:r>
              </a:p>
            </p:txBody>
          </p:sp>
        </mc:Choice>
        <mc:Fallback>
          <p:sp>
            <p:nvSpPr>
              <p:cNvPr id="9" name="文字方塊 8">
                <a:extLst>
                  <a:ext uri="{FF2B5EF4-FFF2-40B4-BE49-F238E27FC236}">
                    <a16:creationId xmlns:a16="http://schemas.microsoft.com/office/drawing/2014/main" id="{60C82FE1-C1BB-4FD0-B227-2A8639CC2EA7}"/>
                  </a:ext>
                </a:extLst>
              </p:cNvPr>
              <p:cNvSpPr txBox="1">
                <a:spLocks noRot="1" noChangeAspect="1" noMove="1" noResize="1" noEditPoints="1" noAdjustHandles="1" noChangeArrowheads="1" noChangeShapeType="1" noTextEdit="1"/>
              </p:cNvSpPr>
              <p:nvPr/>
            </p:nvSpPr>
            <p:spPr>
              <a:xfrm>
                <a:off x="19052" y="1688048"/>
                <a:ext cx="12182474" cy="1938992"/>
              </a:xfrm>
              <a:prstGeom prst="rect">
                <a:avLst/>
              </a:prstGeom>
              <a:blipFill>
                <a:blip r:embed="rId2"/>
                <a:stretch>
                  <a:fillRect l="-750" t="-2516" b="-628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29106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E284116E-D8F8-46FD-8899-6D9E4B2823DF}"/>
              </a:ext>
            </a:extLst>
          </p:cNvPr>
          <p:cNvSpPr/>
          <p:nvPr/>
        </p:nvSpPr>
        <p:spPr>
          <a:xfrm>
            <a:off x="3579929" y="2967335"/>
            <a:ext cx="5032147" cy="923330"/>
          </a:xfrm>
          <a:prstGeom prst="rect">
            <a:avLst/>
          </a:prstGeom>
          <a:noFill/>
        </p:spPr>
        <p:txBody>
          <a:bodyPr wrap="none" lIns="91440" tIns="45720" rIns="91440" bIns="45720">
            <a:spAutoFit/>
          </a:bodyPr>
          <a:lstStyle/>
          <a:p>
            <a:pPr algn="ctr"/>
            <a:r>
              <a:rPr lang="zh-TW" alt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建議書成交預測</a:t>
            </a:r>
            <a:endParaRPr lang="zh-TW" alt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25160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a:extLst>
              <a:ext uri="{FF2B5EF4-FFF2-40B4-BE49-F238E27FC236}">
                <a16:creationId xmlns:a16="http://schemas.microsoft.com/office/drawing/2014/main" id="{50353DE0-22BF-4428-82F6-42F1D32723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683" y="800100"/>
            <a:ext cx="5158633" cy="6057900"/>
          </a:xfrm>
          <a:prstGeom prst="rect">
            <a:avLst/>
          </a:prstGeom>
        </p:spPr>
      </p:pic>
      <p:sp>
        <p:nvSpPr>
          <p:cNvPr id="33" name="矩形 32">
            <a:extLst>
              <a:ext uri="{FF2B5EF4-FFF2-40B4-BE49-F238E27FC236}">
                <a16:creationId xmlns:a16="http://schemas.microsoft.com/office/drawing/2014/main" id="{DCEA1E7D-D00C-4B87-9D84-7DDBB44B8CD7}"/>
              </a:ext>
            </a:extLst>
          </p:cNvPr>
          <p:cNvSpPr/>
          <p:nvPr/>
        </p:nvSpPr>
        <p:spPr>
          <a:xfrm>
            <a:off x="19052" y="-92736"/>
            <a:ext cx="12182474" cy="923330"/>
          </a:xfrm>
          <a:prstGeom prst="rect">
            <a:avLst/>
          </a:prstGeom>
          <a:noFill/>
        </p:spPr>
        <p:txBody>
          <a:bodyPr wrap="square" lIns="91440" tIns="45720" rIns="91440" bIns="45720">
            <a:spAutoFit/>
          </a:bodyPr>
          <a:lstStyle/>
          <a:p>
            <a:pPr algn="ctr"/>
            <a:r>
              <a:rPr lang="zh-TW" altLang="en-US" sz="5400" dirty="0">
                <a:ln w="0"/>
                <a:solidFill>
                  <a:schemeClr val="accent1"/>
                </a:solidFill>
                <a:effectLst>
                  <a:outerShdw blurRad="38100" dist="25400" dir="5400000" algn="ctr" rotWithShape="0">
                    <a:srgbClr val="6E747A">
                      <a:alpha val="43000"/>
                    </a:srgbClr>
                  </a:outerShdw>
                </a:effectLst>
                <a:latin typeface="標楷體" panose="03000509000000000000" pitchFamily="65" charset="-120"/>
                <a:ea typeface="標楷體" panose="03000509000000000000" pitchFamily="65" charset="-120"/>
              </a:rPr>
              <a:t>資料處理流程</a:t>
            </a:r>
          </a:p>
        </p:txBody>
      </p:sp>
    </p:spTree>
    <p:extLst>
      <p:ext uri="{BB962C8B-B14F-4D97-AF65-F5344CB8AC3E}">
        <p14:creationId xmlns:p14="http://schemas.microsoft.com/office/powerpoint/2010/main" val="1978694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a:extLst>
              <a:ext uri="{FF2B5EF4-FFF2-40B4-BE49-F238E27FC236}">
                <a16:creationId xmlns:a16="http://schemas.microsoft.com/office/drawing/2014/main" id="{A7699B24-D8C6-42DA-86EC-4908B4AB04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6" y="2184394"/>
            <a:ext cx="4733925" cy="3533775"/>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a:extLst>
              <a:ext uri="{FF2B5EF4-FFF2-40B4-BE49-F238E27FC236}">
                <a16:creationId xmlns:a16="http://schemas.microsoft.com/office/drawing/2014/main" id="{0FE6BB86-E3FD-4A16-A98A-80D61FB262F9}"/>
              </a:ext>
            </a:extLst>
          </p:cNvPr>
          <p:cNvSpPr/>
          <p:nvPr/>
        </p:nvSpPr>
        <p:spPr>
          <a:xfrm>
            <a:off x="19052" y="-92736"/>
            <a:ext cx="12182474" cy="923330"/>
          </a:xfrm>
          <a:prstGeom prst="rect">
            <a:avLst/>
          </a:prstGeom>
          <a:noFill/>
        </p:spPr>
        <p:txBody>
          <a:bodyPr wrap="square" lIns="91440" tIns="45720" rIns="91440" bIns="45720">
            <a:spAutoFit/>
          </a:bodyPr>
          <a:lstStyle/>
          <a:p>
            <a:pPr algn="ctr"/>
            <a:r>
              <a:rPr lang="zh-TW" altLang="en-US" sz="5400" dirty="0">
                <a:ln w="0"/>
                <a:solidFill>
                  <a:schemeClr val="accent1"/>
                </a:solidFill>
                <a:effectLst>
                  <a:outerShdw blurRad="38100" dist="25400" dir="5400000" algn="ctr" rotWithShape="0">
                    <a:srgbClr val="6E747A">
                      <a:alpha val="43000"/>
                    </a:srgbClr>
                  </a:outerShdw>
                </a:effectLst>
                <a:latin typeface="標楷體" panose="03000509000000000000" pitchFamily="65" charset="-120"/>
                <a:ea typeface="標楷體" panose="03000509000000000000" pitchFamily="65" charset="-120"/>
              </a:rPr>
              <a:t>資料重抽樣</a:t>
            </a:r>
          </a:p>
        </p:txBody>
      </p:sp>
      <p:sp>
        <p:nvSpPr>
          <p:cNvPr id="5" name="文字方塊 4">
            <a:extLst>
              <a:ext uri="{FF2B5EF4-FFF2-40B4-BE49-F238E27FC236}">
                <a16:creationId xmlns:a16="http://schemas.microsoft.com/office/drawing/2014/main" id="{23ADF498-C6EB-4004-A2E8-220E4821BEE1}"/>
              </a:ext>
            </a:extLst>
          </p:cNvPr>
          <p:cNvSpPr txBox="1"/>
          <p:nvPr/>
        </p:nvSpPr>
        <p:spPr>
          <a:xfrm>
            <a:off x="47630" y="1661174"/>
            <a:ext cx="3595856" cy="523220"/>
          </a:xfrm>
          <a:prstGeom prst="rect">
            <a:avLst/>
          </a:prstGeom>
          <a:noFill/>
        </p:spPr>
        <p:txBody>
          <a:bodyPr wrap="none" rtlCol="0">
            <a:spAutoFit/>
          </a:bodyPr>
          <a:lstStyle/>
          <a:p>
            <a:r>
              <a:rPr lang="zh-TW" altLang="en-US" sz="2800" dirty="0">
                <a:latin typeface="標楷體" panose="03000509000000000000" pitchFamily="65" charset="-120"/>
                <a:ea typeface="標楷體" panose="03000509000000000000" pitchFamily="65" charset="-120"/>
              </a:rPr>
              <a:t>未成交占比：</a:t>
            </a:r>
            <a:r>
              <a:rPr lang="en-US" altLang="zh-TW" sz="2800" dirty="0">
                <a:latin typeface="標楷體" panose="03000509000000000000" pitchFamily="65" charset="-120"/>
                <a:ea typeface="標楷體" panose="03000509000000000000" pitchFamily="65" charset="-120"/>
              </a:rPr>
              <a:t>0.81768</a:t>
            </a:r>
          </a:p>
        </p:txBody>
      </p:sp>
      <p:sp>
        <p:nvSpPr>
          <p:cNvPr id="8" name="文字方塊 7">
            <a:extLst>
              <a:ext uri="{FF2B5EF4-FFF2-40B4-BE49-F238E27FC236}">
                <a16:creationId xmlns:a16="http://schemas.microsoft.com/office/drawing/2014/main" id="{019B00E8-E523-44A3-B82B-34C25911496C}"/>
              </a:ext>
            </a:extLst>
          </p:cNvPr>
          <p:cNvSpPr txBox="1"/>
          <p:nvPr/>
        </p:nvSpPr>
        <p:spPr>
          <a:xfrm>
            <a:off x="2359030" y="4193565"/>
            <a:ext cx="3595856" cy="523220"/>
          </a:xfrm>
          <a:prstGeom prst="rect">
            <a:avLst/>
          </a:prstGeom>
          <a:noFill/>
        </p:spPr>
        <p:txBody>
          <a:bodyPr wrap="none" rtlCol="0">
            <a:spAutoFit/>
          </a:bodyPr>
          <a:lstStyle/>
          <a:p>
            <a:r>
              <a:rPr lang="zh-TW" altLang="en-US" sz="2800" dirty="0">
                <a:latin typeface="標楷體" panose="03000509000000000000" pitchFamily="65" charset="-120"/>
                <a:ea typeface="標楷體" panose="03000509000000000000" pitchFamily="65" charset="-120"/>
              </a:rPr>
              <a:t>已成交占比：</a:t>
            </a:r>
            <a:r>
              <a:rPr lang="en-US" altLang="zh-TW" sz="2800" dirty="0">
                <a:latin typeface="標楷體" panose="03000509000000000000" pitchFamily="65" charset="-120"/>
                <a:ea typeface="標楷體" panose="03000509000000000000" pitchFamily="65" charset="-120"/>
              </a:rPr>
              <a:t>0.18232</a:t>
            </a:r>
            <a:endParaRPr lang="zh-TW" altLang="en-US" sz="2800" dirty="0">
              <a:latin typeface="標楷體" panose="03000509000000000000" pitchFamily="65" charset="-120"/>
              <a:ea typeface="標楷體" panose="03000509000000000000" pitchFamily="65" charset="-120"/>
            </a:endParaRPr>
          </a:p>
        </p:txBody>
      </p:sp>
      <p:pic>
        <p:nvPicPr>
          <p:cNvPr id="1031" name="Picture 7">
            <a:extLst>
              <a:ext uri="{FF2B5EF4-FFF2-40B4-BE49-F238E27FC236}">
                <a16:creationId xmlns:a16="http://schemas.microsoft.com/office/drawing/2014/main" id="{EDA16CC1-8408-42EB-88A1-C08148709F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6852" y="2184393"/>
            <a:ext cx="4733925" cy="3533775"/>
          </a:xfrm>
          <a:prstGeom prst="rect">
            <a:avLst/>
          </a:prstGeom>
          <a:noFill/>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4F679755-4BDD-49E1-9B62-C328A596BC89}"/>
              </a:ext>
            </a:extLst>
          </p:cNvPr>
          <p:cNvSpPr txBox="1"/>
          <p:nvPr/>
        </p:nvSpPr>
        <p:spPr>
          <a:xfrm>
            <a:off x="6446104" y="1661173"/>
            <a:ext cx="2877711" cy="523220"/>
          </a:xfrm>
          <a:prstGeom prst="rect">
            <a:avLst/>
          </a:prstGeom>
          <a:noFill/>
        </p:spPr>
        <p:txBody>
          <a:bodyPr wrap="none" rtlCol="0">
            <a:spAutoFit/>
          </a:bodyPr>
          <a:lstStyle/>
          <a:p>
            <a:r>
              <a:rPr lang="zh-TW" altLang="en-US" sz="2800" dirty="0">
                <a:latin typeface="標楷體" panose="03000509000000000000" pitchFamily="65" charset="-120"/>
                <a:ea typeface="標楷體" panose="03000509000000000000" pitchFamily="65" charset="-120"/>
              </a:rPr>
              <a:t>未成交占比：</a:t>
            </a:r>
            <a:r>
              <a:rPr lang="en-US" altLang="zh-TW" sz="2800" dirty="0">
                <a:latin typeface="標楷體" panose="03000509000000000000" pitchFamily="65" charset="-120"/>
                <a:ea typeface="標楷體" panose="03000509000000000000" pitchFamily="65" charset="-120"/>
              </a:rPr>
              <a:t>0.5</a:t>
            </a:r>
          </a:p>
        </p:txBody>
      </p:sp>
      <p:sp>
        <p:nvSpPr>
          <p:cNvPr id="12" name="文字方塊 11">
            <a:extLst>
              <a:ext uri="{FF2B5EF4-FFF2-40B4-BE49-F238E27FC236}">
                <a16:creationId xmlns:a16="http://schemas.microsoft.com/office/drawing/2014/main" id="{D6D19EBC-B53E-4F40-9371-E1D67E75E0D6}"/>
              </a:ext>
            </a:extLst>
          </p:cNvPr>
          <p:cNvSpPr txBox="1"/>
          <p:nvPr/>
        </p:nvSpPr>
        <p:spPr>
          <a:xfrm>
            <a:off x="9323815" y="1661173"/>
            <a:ext cx="2877711" cy="523220"/>
          </a:xfrm>
          <a:prstGeom prst="rect">
            <a:avLst/>
          </a:prstGeom>
          <a:noFill/>
        </p:spPr>
        <p:txBody>
          <a:bodyPr wrap="none" rtlCol="0">
            <a:spAutoFit/>
          </a:bodyPr>
          <a:lstStyle/>
          <a:p>
            <a:r>
              <a:rPr lang="zh-TW" altLang="en-US" sz="2800" dirty="0">
                <a:latin typeface="標楷體" panose="03000509000000000000" pitchFamily="65" charset="-120"/>
                <a:ea typeface="標楷體" panose="03000509000000000000" pitchFamily="65" charset="-120"/>
              </a:rPr>
              <a:t>已成交占比：</a:t>
            </a:r>
            <a:r>
              <a:rPr lang="en-US" altLang="zh-TW" sz="2800" dirty="0">
                <a:latin typeface="標楷體" panose="03000509000000000000" pitchFamily="65" charset="-120"/>
                <a:ea typeface="標楷體" panose="03000509000000000000" pitchFamily="65" charset="-120"/>
              </a:rPr>
              <a:t>0.5</a:t>
            </a:r>
            <a:endParaRPr lang="zh-TW" altLang="en-US" sz="2800" dirty="0">
              <a:latin typeface="標楷體" panose="03000509000000000000" pitchFamily="65" charset="-120"/>
              <a:ea typeface="標楷體" panose="03000509000000000000" pitchFamily="65" charset="-120"/>
            </a:endParaRPr>
          </a:p>
        </p:txBody>
      </p:sp>
      <p:sp>
        <p:nvSpPr>
          <p:cNvPr id="7" name="箭號: 向右 6">
            <a:extLst>
              <a:ext uri="{FF2B5EF4-FFF2-40B4-BE49-F238E27FC236}">
                <a16:creationId xmlns:a16="http://schemas.microsoft.com/office/drawing/2014/main" id="{51E568AA-C246-432E-A65C-2C87CB5865E0}"/>
              </a:ext>
            </a:extLst>
          </p:cNvPr>
          <p:cNvSpPr/>
          <p:nvPr/>
        </p:nvSpPr>
        <p:spPr>
          <a:xfrm>
            <a:off x="5572127" y="3332480"/>
            <a:ext cx="1200151" cy="523220"/>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a:extLst>
              <a:ext uri="{FF2B5EF4-FFF2-40B4-BE49-F238E27FC236}">
                <a16:creationId xmlns:a16="http://schemas.microsoft.com/office/drawing/2014/main" id="{A286780A-7665-4D21-88D3-EA1E7AAB070F}"/>
              </a:ext>
            </a:extLst>
          </p:cNvPr>
          <p:cNvSpPr txBox="1"/>
          <p:nvPr/>
        </p:nvSpPr>
        <p:spPr>
          <a:xfrm>
            <a:off x="5847579" y="2794512"/>
            <a:ext cx="553998" cy="1599156"/>
          </a:xfrm>
          <a:prstGeom prst="rect">
            <a:avLst/>
          </a:prstGeom>
          <a:noFill/>
        </p:spPr>
        <p:txBody>
          <a:bodyPr vert="eaVert" wrap="none" rtlCol="0">
            <a:spAutoFit/>
          </a:bodyPr>
          <a:lstStyle/>
          <a:p>
            <a:r>
              <a:rPr lang="zh-TW" altLang="en-US" sz="2400" b="1" dirty="0">
                <a:latin typeface="標楷體" panose="03000509000000000000" pitchFamily="65" charset="-120"/>
                <a:ea typeface="標楷體" panose="03000509000000000000" pitchFamily="65" charset="-120"/>
              </a:rPr>
              <a:t>資料重抽樣</a:t>
            </a:r>
          </a:p>
        </p:txBody>
      </p:sp>
    </p:spTree>
    <p:extLst>
      <p:ext uri="{BB962C8B-B14F-4D97-AF65-F5344CB8AC3E}">
        <p14:creationId xmlns:p14="http://schemas.microsoft.com/office/powerpoint/2010/main" val="3361160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3246CE6-BFCC-402C-94B2-98B986F82180}"/>
              </a:ext>
            </a:extLst>
          </p:cNvPr>
          <p:cNvSpPr/>
          <p:nvPr/>
        </p:nvSpPr>
        <p:spPr>
          <a:xfrm>
            <a:off x="19052" y="-92736"/>
            <a:ext cx="12182474" cy="923330"/>
          </a:xfrm>
          <a:prstGeom prst="rect">
            <a:avLst/>
          </a:prstGeom>
          <a:noFill/>
        </p:spPr>
        <p:txBody>
          <a:bodyPr wrap="square" lIns="91440" tIns="45720" rIns="91440" bIns="45720">
            <a:spAutoFit/>
          </a:bodyPr>
          <a:lstStyle/>
          <a:p>
            <a:pPr algn="ctr"/>
            <a:r>
              <a:rPr lang="zh-TW" altLang="en-US" sz="5400" dirty="0">
                <a:ln w="0"/>
                <a:solidFill>
                  <a:schemeClr val="accent1"/>
                </a:solidFill>
                <a:effectLst>
                  <a:outerShdw blurRad="38100" dist="25400" dir="5400000" algn="ctr" rotWithShape="0">
                    <a:srgbClr val="6E747A">
                      <a:alpha val="43000"/>
                    </a:srgbClr>
                  </a:outerShdw>
                </a:effectLst>
                <a:latin typeface="標楷體" panose="03000509000000000000" pitchFamily="65" charset="-120"/>
                <a:ea typeface="標楷體" panose="03000509000000000000" pitchFamily="65" charset="-120"/>
              </a:rPr>
              <a:t>特徵工程方法</a:t>
            </a:r>
          </a:p>
        </p:txBody>
      </p:sp>
      <p:sp>
        <p:nvSpPr>
          <p:cNvPr id="5" name="文字方塊 4">
            <a:extLst>
              <a:ext uri="{FF2B5EF4-FFF2-40B4-BE49-F238E27FC236}">
                <a16:creationId xmlns:a16="http://schemas.microsoft.com/office/drawing/2014/main" id="{9D3F4B72-7433-42B8-92D3-B2F4F8BEB0BB}"/>
              </a:ext>
            </a:extLst>
          </p:cNvPr>
          <p:cNvSpPr txBox="1"/>
          <p:nvPr/>
        </p:nvSpPr>
        <p:spPr>
          <a:xfrm>
            <a:off x="19052" y="830594"/>
            <a:ext cx="12182474" cy="523220"/>
          </a:xfrm>
          <a:prstGeom prst="rect">
            <a:avLst/>
          </a:prstGeom>
          <a:noFill/>
        </p:spPr>
        <p:txBody>
          <a:bodyPr wrap="square" rtlCol="0">
            <a:spAutoFit/>
          </a:bodyPr>
          <a:lstStyle/>
          <a:p>
            <a:pPr marL="457200" indent="-457200">
              <a:buFont typeface="Arial" panose="020B0604020202020204" pitchFamily="34" charset="0"/>
              <a:buChar char="•"/>
            </a:pPr>
            <a:r>
              <a:rPr lang="en-US" altLang="zh-TW" sz="2800" dirty="0">
                <a:latin typeface="標楷體" panose="03000509000000000000" pitchFamily="65" charset="-120"/>
                <a:ea typeface="標楷體" panose="03000509000000000000" pitchFamily="65" charset="-120"/>
              </a:rPr>
              <a:t>Deep Feature Synthesis</a:t>
            </a:r>
          </a:p>
        </p:txBody>
      </p:sp>
      <p:pic>
        <p:nvPicPr>
          <p:cNvPr id="6" name="圖片 5">
            <a:extLst>
              <a:ext uri="{FF2B5EF4-FFF2-40B4-BE49-F238E27FC236}">
                <a16:creationId xmlns:a16="http://schemas.microsoft.com/office/drawing/2014/main" id="{9776C15C-7E50-447B-A2CC-D42393D35B23}"/>
              </a:ext>
            </a:extLst>
          </p:cNvPr>
          <p:cNvPicPr>
            <a:picLocks noChangeAspect="1"/>
          </p:cNvPicPr>
          <p:nvPr/>
        </p:nvPicPr>
        <p:blipFill>
          <a:blip r:embed="rId2"/>
          <a:stretch>
            <a:fillRect/>
          </a:stretch>
        </p:blipFill>
        <p:spPr>
          <a:xfrm>
            <a:off x="204787" y="1353814"/>
            <a:ext cx="11782425" cy="4684446"/>
          </a:xfrm>
          <a:prstGeom prst="rect">
            <a:avLst/>
          </a:prstGeom>
        </p:spPr>
      </p:pic>
      <p:sp>
        <p:nvSpPr>
          <p:cNvPr id="7" name="文字方塊 6">
            <a:extLst>
              <a:ext uri="{FF2B5EF4-FFF2-40B4-BE49-F238E27FC236}">
                <a16:creationId xmlns:a16="http://schemas.microsoft.com/office/drawing/2014/main" id="{F9E185FC-B6FD-48CD-9EBF-2C5770A981CA}"/>
              </a:ext>
            </a:extLst>
          </p:cNvPr>
          <p:cNvSpPr txBox="1"/>
          <p:nvPr/>
        </p:nvSpPr>
        <p:spPr>
          <a:xfrm>
            <a:off x="-3175" y="5979423"/>
            <a:ext cx="12192000" cy="369332"/>
          </a:xfrm>
          <a:prstGeom prst="rect">
            <a:avLst/>
          </a:prstGeom>
          <a:noFill/>
        </p:spPr>
        <p:txBody>
          <a:bodyPr wrap="square" rtlCol="0">
            <a:spAutoFit/>
          </a:bodyPr>
          <a:lstStyle/>
          <a:p>
            <a:pPr marL="342900" indent="-34290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Reference paper</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Deep Feature Synthesis</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Towards Automating Data Science Endeavors</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03333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3246CE6-BFCC-402C-94B2-98B986F82180}"/>
              </a:ext>
            </a:extLst>
          </p:cNvPr>
          <p:cNvSpPr/>
          <p:nvPr/>
        </p:nvSpPr>
        <p:spPr>
          <a:xfrm>
            <a:off x="19052" y="-92736"/>
            <a:ext cx="12182474" cy="923330"/>
          </a:xfrm>
          <a:prstGeom prst="rect">
            <a:avLst/>
          </a:prstGeom>
          <a:noFill/>
        </p:spPr>
        <p:txBody>
          <a:bodyPr wrap="square" lIns="91440" tIns="45720" rIns="91440" bIns="45720">
            <a:spAutoFit/>
          </a:bodyPr>
          <a:lstStyle/>
          <a:p>
            <a:pPr algn="ctr"/>
            <a:r>
              <a:rPr lang="zh-TW" altLang="en-US" sz="5400" dirty="0">
                <a:ln w="0"/>
                <a:solidFill>
                  <a:schemeClr val="accent1"/>
                </a:solidFill>
                <a:effectLst>
                  <a:outerShdw blurRad="38100" dist="25400" dir="5400000" algn="ctr" rotWithShape="0">
                    <a:srgbClr val="6E747A">
                      <a:alpha val="43000"/>
                    </a:srgbClr>
                  </a:outerShdw>
                </a:effectLst>
                <a:latin typeface="標楷體" panose="03000509000000000000" pitchFamily="65" charset="-120"/>
                <a:ea typeface="標楷體" panose="03000509000000000000" pitchFamily="65" charset="-120"/>
              </a:rPr>
              <a:t>特徵工程方法</a:t>
            </a:r>
          </a:p>
        </p:txBody>
      </p:sp>
      <p:sp>
        <p:nvSpPr>
          <p:cNvPr id="5" name="文字方塊 4">
            <a:extLst>
              <a:ext uri="{FF2B5EF4-FFF2-40B4-BE49-F238E27FC236}">
                <a16:creationId xmlns:a16="http://schemas.microsoft.com/office/drawing/2014/main" id="{9D3F4B72-7433-42B8-92D3-B2F4F8BEB0BB}"/>
              </a:ext>
            </a:extLst>
          </p:cNvPr>
          <p:cNvSpPr txBox="1"/>
          <p:nvPr/>
        </p:nvSpPr>
        <p:spPr>
          <a:xfrm>
            <a:off x="19052" y="614168"/>
            <a:ext cx="12182474" cy="523220"/>
          </a:xfrm>
          <a:prstGeom prst="rect">
            <a:avLst/>
          </a:prstGeom>
          <a:noFill/>
        </p:spPr>
        <p:txBody>
          <a:bodyPr wrap="square" rtlCol="0">
            <a:spAutoFit/>
          </a:bodyPr>
          <a:lstStyle/>
          <a:p>
            <a:pPr marL="457200" indent="-457200">
              <a:buFont typeface="Arial" panose="020B0604020202020204" pitchFamily="34" charset="0"/>
              <a:buChar char="•"/>
            </a:pPr>
            <a:r>
              <a:rPr lang="en-US" altLang="zh-TW" sz="2800" dirty="0">
                <a:latin typeface="標楷體" panose="03000509000000000000" pitchFamily="65" charset="-120"/>
                <a:ea typeface="標楷體" panose="03000509000000000000" pitchFamily="65" charset="-120"/>
              </a:rPr>
              <a:t>KS Test</a:t>
            </a:r>
          </a:p>
        </p:txBody>
      </p:sp>
      <p:pic>
        <p:nvPicPr>
          <p:cNvPr id="15" name="圖片 14">
            <a:extLst>
              <a:ext uri="{FF2B5EF4-FFF2-40B4-BE49-F238E27FC236}">
                <a16:creationId xmlns:a16="http://schemas.microsoft.com/office/drawing/2014/main" id="{3C36B6B8-3636-4545-BC5D-3FA1C7F0BCBF}"/>
              </a:ext>
            </a:extLst>
          </p:cNvPr>
          <p:cNvPicPr>
            <a:picLocks noChangeAspect="1"/>
          </p:cNvPicPr>
          <p:nvPr/>
        </p:nvPicPr>
        <p:blipFill>
          <a:blip r:embed="rId2"/>
          <a:stretch>
            <a:fillRect/>
          </a:stretch>
        </p:blipFill>
        <p:spPr>
          <a:xfrm>
            <a:off x="4025104" y="4289558"/>
            <a:ext cx="4054789" cy="2639562"/>
          </a:xfrm>
          <a:prstGeom prst="rect">
            <a:avLst/>
          </a:prstGeom>
        </p:spPr>
      </p:pic>
      <p:sp>
        <p:nvSpPr>
          <p:cNvPr id="14" name="文字方塊 13">
            <a:extLst>
              <a:ext uri="{FF2B5EF4-FFF2-40B4-BE49-F238E27FC236}">
                <a16:creationId xmlns:a16="http://schemas.microsoft.com/office/drawing/2014/main" id="{1164E6D8-E99E-49F9-9E95-BA33B80277E2}"/>
              </a:ext>
            </a:extLst>
          </p:cNvPr>
          <p:cNvSpPr txBox="1"/>
          <p:nvPr/>
        </p:nvSpPr>
        <p:spPr>
          <a:xfrm>
            <a:off x="0" y="4035765"/>
            <a:ext cx="4522468" cy="461665"/>
          </a:xfrm>
          <a:prstGeom prst="rect">
            <a:avLst/>
          </a:prstGeom>
          <a:noFill/>
        </p:spPr>
        <p:txBody>
          <a:bodyPr wrap="square" rtlCol="0">
            <a:spAutoFit/>
          </a:bodyPr>
          <a:lstStyle/>
          <a:p>
            <a:pPr marL="457200" indent="-457200">
              <a:buFont typeface="Arial" panose="020B0604020202020204" pitchFamily="34" charset="0"/>
              <a:buChar char="•"/>
            </a:pPr>
            <a:r>
              <a:rPr lang="en-US" altLang="zh-TW" sz="2400" dirty="0">
                <a:latin typeface="標楷體" panose="03000509000000000000" pitchFamily="65" charset="-120"/>
                <a:ea typeface="標楷體" panose="03000509000000000000" pitchFamily="65" charset="-120"/>
              </a:rPr>
              <a:t>Leave One Out Algorithm</a:t>
            </a:r>
          </a:p>
        </p:txBody>
      </p:sp>
      <mc:AlternateContent xmlns:mc="http://schemas.openxmlformats.org/markup-compatibility/2006" xmlns:a14="http://schemas.microsoft.com/office/drawing/2010/main">
        <mc:Choice Requires="a14">
          <p:sp>
            <p:nvSpPr>
              <p:cNvPr id="16" name="文字方塊 15">
                <a:extLst>
                  <a:ext uri="{FF2B5EF4-FFF2-40B4-BE49-F238E27FC236}">
                    <a16:creationId xmlns:a16="http://schemas.microsoft.com/office/drawing/2014/main" id="{68AB2269-8C76-4E53-865B-E40A47C3D618}"/>
                  </a:ext>
                </a:extLst>
              </p:cNvPr>
              <p:cNvSpPr txBox="1"/>
              <p:nvPr/>
            </p:nvSpPr>
            <p:spPr>
              <a:xfrm>
                <a:off x="101600" y="1290903"/>
                <a:ext cx="12182474" cy="1007071"/>
              </a:xfrm>
              <a:prstGeom prst="rect">
                <a:avLst/>
              </a:prstGeom>
              <a:noFill/>
            </p:spPr>
            <p:txBody>
              <a:bodyPr wrap="square" rtlCol="0">
                <a:spAutoFit/>
              </a:bodyPr>
              <a:lstStyle/>
              <a:p>
                <a:r>
                  <a:rPr lang="zh-TW" altLang="en-US" sz="2400" b="0" dirty="0">
                    <a:ea typeface="標楷體" panose="03000509000000000000" pitchFamily="65" charset="-120"/>
                  </a:rPr>
                  <a:t> </a:t>
                </a:r>
                <a14:m>
                  <m:oMath xmlns:m="http://schemas.openxmlformats.org/officeDocument/2006/math">
                    <m:func>
                      <m:funcPr>
                        <m:ctrlPr>
                          <a:rPr lang="en-US" altLang="zh-TW" sz="2400" b="0" i="1" smtClean="0">
                            <a:latin typeface="Cambria Math" panose="02040503050406030204" pitchFamily="18" charset="0"/>
                            <a:ea typeface="標楷體" panose="03000509000000000000" pitchFamily="65" charset="-120"/>
                          </a:rPr>
                        </m:ctrlPr>
                      </m:funcPr>
                      <m:fName>
                        <m:r>
                          <a:rPr lang="en-US" altLang="zh-TW" sz="2400" b="0" i="1" smtClean="0">
                            <a:latin typeface="Cambria Math" panose="02040503050406030204" pitchFamily="18" charset="0"/>
                            <a:ea typeface="標楷體" panose="03000509000000000000" pitchFamily="65" charset="-120"/>
                          </a:rPr>
                          <m:t>𝐷</m:t>
                        </m:r>
                        <m:r>
                          <a:rPr lang="en-US" altLang="zh-TW" sz="2400" b="0" i="1" smtClean="0">
                            <a:latin typeface="Cambria Math" panose="02040503050406030204" pitchFamily="18" charset="0"/>
                            <a:ea typeface="標楷體" panose="03000509000000000000" pitchFamily="65" charset="-120"/>
                          </a:rPr>
                          <m:t>=</m:t>
                        </m:r>
                        <m:limLow>
                          <m:limLowPr>
                            <m:ctrlPr>
                              <a:rPr lang="en-US" altLang="zh-TW" sz="2400" b="0" i="1" smtClean="0">
                                <a:latin typeface="Cambria Math" panose="02040503050406030204" pitchFamily="18" charset="0"/>
                                <a:ea typeface="標楷體" panose="03000509000000000000" pitchFamily="65" charset="-120"/>
                              </a:rPr>
                            </m:ctrlPr>
                          </m:limLowPr>
                          <m:e>
                            <m:r>
                              <m:rPr>
                                <m:sty m:val="p"/>
                              </m:rPr>
                              <a:rPr lang="en-US" altLang="zh-TW" sz="2400" b="0" i="0" smtClean="0">
                                <a:latin typeface="Cambria Math" panose="02040503050406030204" pitchFamily="18" charset="0"/>
                                <a:ea typeface="標楷體" panose="03000509000000000000" pitchFamily="65" charset="-120"/>
                              </a:rPr>
                              <m:t>sup</m:t>
                            </m:r>
                          </m:e>
                          <m:lim>
                            <m:r>
                              <a:rPr lang="en-US" altLang="zh-TW" sz="2400" b="0" i="1" smtClean="0">
                                <a:latin typeface="Cambria Math" panose="02040503050406030204" pitchFamily="18" charset="0"/>
                                <a:ea typeface="標楷體" panose="03000509000000000000" pitchFamily="65" charset="-120"/>
                              </a:rPr>
                              <m:t>𝑥</m:t>
                            </m:r>
                          </m:lim>
                        </m:limLow>
                      </m:fName>
                      <m:e>
                        <m:d>
                          <m:dPr>
                            <m:begChr m:val="|"/>
                            <m:endChr m:val="|"/>
                            <m:ctrlPr>
                              <a:rPr lang="en-US" altLang="zh-TW" sz="2400" b="0" i="1" smtClean="0">
                                <a:latin typeface="Cambria Math" panose="02040503050406030204" pitchFamily="18" charset="0"/>
                                <a:ea typeface="標楷體" panose="03000509000000000000" pitchFamily="65" charset="-120"/>
                              </a:rPr>
                            </m:ctrlPr>
                          </m:dPr>
                          <m:e>
                            <m:r>
                              <a:rPr lang="en-US" altLang="zh-TW" sz="2400" b="0" i="1" smtClean="0">
                                <a:latin typeface="Cambria Math" panose="02040503050406030204" pitchFamily="18" charset="0"/>
                                <a:ea typeface="標楷體" panose="03000509000000000000" pitchFamily="65" charset="-120"/>
                              </a:rPr>
                              <m:t>𝐺</m:t>
                            </m:r>
                            <m:d>
                              <m:dPr>
                                <m:ctrlPr>
                                  <a:rPr lang="en-US" altLang="zh-TW" sz="2400" b="0" i="1" smtClean="0">
                                    <a:latin typeface="Cambria Math" panose="02040503050406030204" pitchFamily="18" charset="0"/>
                                    <a:ea typeface="標楷體" panose="03000509000000000000" pitchFamily="65" charset="-120"/>
                                  </a:rPr>
                                </m:ctrlPr>
                              </m:dPr>
                              <m:e>
                                <m:r>
                                  <a:rPr lang="en-US" altLang="zh-TW" sz="2400" b="0" i="1" smtClean="0">
                                    <a:latin typeface="Cambria Math" panose="02040503050406030204" pitchFamily="18" charset="0"/>
                                    <a:ea typeface="標楷體" panose="03000509000000000000" pitchFamily="65" charset="-120"/>
                                  </a:rPr>
                                  <m:t>𝑥</m:t>
                                </m:r>
                              </m:e>
                            </m:d>
                            <m:r>
                              <a:rPr lang="en-US" altLang="zh-TW" sz="2400" b="0" i="1" smtClean="0">
                                <a:latin typeface="Cambria Math" panose="02040503050406030204" pitchFamily="18" charset="0"/>
                                <a:ea typeface="標楷體" panose="03000509000000000000" pitchFamily="65" charset="-120"/>
                              </a:rPr>
                              <m:t>−</m:t>
                            </m:r>
                            <m:r>
                              <a:rPr lang="en-US" altLang="zh-TW" sz="2400" b="0" i="1" smtClean="0">
                                <a:latin typeface="Cambria Math" panose="02040503050406030204" pitchFamily="18" charset="0"/>
                                <a:ea typeface="標楷體" panose="03000509000000000000" pitchFamily="65" charset="-120"/>
                              </a:rPr>
                              <m:t>𝐹</m:t>
                            </m:r>
                            <m:r>
                              <a:rPr lang="en-US" altLang="zh-TW" sz="2400" b="0" i="1" smtClean="0">
                                <a:latin typeface="Cambria Math" panose="02040503050406030204" pitchFamily="18" charset="0"/>
                                <a:ea typeface="標楷體" panose="03000509000000000000" pitchFamily="65" charset="-120"/>
                              </a:rPr>
                              <m:t>(</m:t>
                            </m:r>
                            <m:r>
                              <a:rPr lang="en-US" altLang="zh-TW" sz="2400" b="0" i="1" smtClean="0">
                                <a:latin typeface="Cambria Math" panose="02040503050406030204" pitchFamily="18" charset="0"/>
                                <a:ea typeface="標楷體" panose="03000509000000000000" pitchFamily="65" charset="-120"/>
                              </a:rPr>
                              <m:t>𝑥</m:t>
                            </m:r>
                            <m:r>
                              <a:rPr lang="en-US" altLang="zh-TW" sz="2400" b="0" i="1" smtClean="0">
                                <a:latin typeface="Cambria Math" panose="02040503050406030204" pitchFamily="18" charset="0"/>
                                <a:ea typeface="標楷體" panose="03000509000000000000" pitchFamily="65" charset="-120"/>
                              </a:rPr>
                              <m:t>)</m:t>
                            </m:r>
                          </m:e>
                        </m:d>
                      </m:e>
                    </m:func>
                    <m:r>
                      <a:rPr lang="en-US" altLang="zh-TW" sz="2400" b="0" i="1" smtClean="0">
                        <a:latin typeface="Cambria Math" panose="02040503050406030204" pitchFamily="18" charset="0"/>
                        <a:ea typeface="標楷體" panose="03000509000000000000" pitchFamily="65" charset="-120"/>
                      </a:rPr>
                      <m:t>~</m:t>
                    </m:r>
                    <m:r>
                      <a:rPr lang="en-US" altLang="zh-TW" sz="2400" i="1">
                        <a:latin typeface="Cambria Math" panose="02040503050406030204" pitchFamily="18" charset="0"/>
                        <a:ea typeface="標楷體" panose="03000509000000000000" pitchFamily="65" charset="-120"/>
                      </a:rPr>
                      <m:t>𝐾𝑜𝑙𝑚𝑜𝑔𝑜𝑟𝑜𝑣</m:t>
                    </m:r>
                    <m:r>
                      <a:rPr lang="en-US" altLang="zh-TW" sz="2400" b="0" i="1" smtClean="0">
                        <a:latin typeface="Cambria Math" panose="02040503050406030204" pitchFamily="18" charset="0"/>
                        <a:ea typeface="標楷體" panose="03000509000000000000" pitchFamily="65" charset="-120"/>
                      </a:rPr>
                      <m:t> </m:t>
                    </m:r>
                    <m:r>
                      <a:rPr lang="en-US" altLang="zh-TW" sz="2400" b="0" i="1" smtClean="0">
                        <a:latin typeface="Cambria Math" panose="02040503050406030204" pitchFamily="18" charset="0"/>
                        <a:ea typeface="標楷體" panose="03000509000000000000" pitchFamily="65" charset="-120"/>
                      </a:rPr>
                      <m:t>𝐷𝑖𝑠𝑡𝑟𝑖𝑏𝑢𝑡𝑖𝑜𝑛</m:t>
                    </m:r>
                  </m:oMath>
                </a14:m>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其中</a:t>
                </a:r>
                <a:r>
                  <a:rPr lang="en-US" altLang="zh-TW" sz="2400" dirty="0">
                    <a:latin typeface="標楷體" panose="03000509000000000000" pitchFamily="65" charset="-120"/>
                    <a:ea typeface="標楷體" panose="03000509000000000000" pitchFamily="65" charset="-120"/>
                  </a:rPr>
                  <a:t>Kolmogorov Distribution</a:t>
                </a:r>
                <a:r>
                  <a:rPr lang="zh-TW" altLang="en-US" sz="2400" dirty="0">
                    <a:latin typeface="標楷體" panose="03000509000000000000" pitchFamily="65" charset="-120"/>
                    <a:ea typeface="標楷體" panose="03000509000000000000" pitchFamily="65" charset="-120"/>
                  </a:rPr>
                  <a:t>的</a:t>
                </a:r>
                <a:r>
                  <a:rPr lang="en-US" altLang="zh-TW" sz="2400" dirty="0">
                    <a:latin typeface="標楷體" panose="03000509000000000000" pitchFamily="65" charset="-120"/>
                    <a:ea typeface="標楷體" panose="03000509000000000000" pitchFamily="65" charset="-120"/>
                  </a:rPr>
                  <a:t>CDF</a:t>
                </a:r>
                <a:r>
                  <a:rPr lang="zh-TW" altLang="en-US" sz="2400" dirty="0">
                    <a:latin typeface="標楷體" panose="03000509000000000000" pitchFamily="65" charset="-120"/>
                    <a:ea typeface="標楷體" panose="03000509000000000000" pitchFamily="65" charset="-120"/>
                  </a:rPr>
                  <a:t>為：</a:t>
                </a:r>
                <a:r>
                  <a:rPr lang="en-US" altLang="zh-TW" sz="2400" dirty="0">
                    <a:latin typeface="標楷體" panose="03000509000000000000" pitchFamily="65" charset="-120"/>
                    <a:ea typeface="標楷體" panose="03000509000000000000" pitchFamily="65" charset="-120"/>
                  </a:rPr>
                  <a:t> </a:t>
                </a:r>
              </a:p>
            </p:txBody>
          </p:sp>
        </mc:Choice>
        <mc:Fallback xmlns="">
          <p:sp>
            <p:nvSpPr>
              <p:cNvPr id="16" name="文字方塊 15">
                <a:extLst>
                  <a:ext uri="{FF2B5EF4-FFF2-40B4-BE49-F238E27FC236}">
                    <a16:creationId xmlns:a16="http://schemas.microsoft.com/office/drawing/2014/main" id="{68AB2269-8C76-4E53-865B-E40A47C3D618}"/>
                  </a:ext>
                </a:extLst>
              </p:cNvPr>
              <p:cNvSpPr txBox="1">
                <a:spLocks noRot="1" noChangeAspect="1" noMove="1" noResize="1" noEditPoints="1" noAdjustHandles="1" noChangeArrowheads="1" noChangeShapeType="1" noTextEdit="1"/>
              </p:cNvSpPr>
              <p:nvPr/>
            </p:nvSpPr>
            <p:spPr>
              <a:xfrm>
                <a:off x="101600" y="1290903"/>
                <a:ext cx="12182474" cy="1007071"/>
              </a:xfrm>
              <a:prstGeom prst="rect">
                <a:avLst/>
              </a:prstGeom>
              <a:blipFill>
                <a:blip r:embed="rId3"/>
                <a:stretch>
                  <a:fillRect l="-801" b="-13333"/>
                </a:stretch>
              </a:blipFill>
            </p:spPr>
            <p:txBody>
              <a:bodyPr/>
              <a:lstStyle/>
              <a:p>
                <a:r>
                  <a:rPr lang="zh-TW" altLang="en-US">
                    <a:noFill/>
                  </a:rPr>
                  <a:t> </a:t>
                </a:r>
              </a:p>
            </p:txBody>
          </p:sp>
        </mc:Fallback>
      </mc:AlternateContent>
      <p:pic>
        <p:nvPicPr>
          <p:cNvPr id="8194" name="Picture 2" descr="http://archived.chns.org/upload/pic/tp9812-28.gif">
            <a:extLst>
              <a:ext uri="{FF2B5EF4-FFF2-40B4-BE49-F238E27FC236}">
                <a16:creationId xmlns:a16="http://schemas.microsoft.com/office/drawing/2014/main" id="{26C49217-2CCB-4EE6-80B4-40D7A293DE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6156" y="926569"/>
            <a:ext cx="4522467" cy="310919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archived.chns.org/upload/pic/tp9812-29.gif">
            <a:extLst>
              <a:ext uri="{FF2B5EF4-FFF2-40B4-BE49-F238E27FC236}">
                <a16:creationId xmlns:a16="http://schemas.microsoft.com/office/drawing/2014/main" id="{D024E185-81BA-4C14-B09F-16F7B9DC3D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3719" y="2355376"/>
            <a:ext cx="3102769" cy="1622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417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3246CE6-BFCC-402C-94B2-98B986F82180}"/>
              </a:ext>
            </a:extLst>
          </p:cNvPr>
          <p:cNvSpPr/>
          <p:nvPr/>
        </p:nvSpPr>
        <p:spPr>
          <a:xfrm>
            <a:off x="19052" y="-92736"/>
            <a:ext cx="12182474" cy="923330"/>
          </a:xfrm>
          <a:prstGeom prst="rect">
            <a:avLst/>
          </a:prstGeom>
          <a:noFill/>
        </p:spPr>
        <p:txBody>
          <a:bodyPr wrap="square" lIns="91440" tIns="45720" rIns="91440" bIns="45720">
            <a:spAutoFit/>
          </a:bodyPr>
          <a:lstStyle/>
          <a:p>
            <a:pPr algn="ctr"/>
            <a:r>
              <a:rPr lang="zh-TW" altLang="en-US" sz="5400" dirty="0">
                <a:ln w="0"/>
                <a:solidFill>
                  <a:schemeClr val="accent1"/>
                </a:solidFill>
                <a:effectLst>
                  <a:outerShdw blurRad="38100" dist="25400" dir="5400000" algn="ctr" rotWithShape="0">
                    <a:srgbClr val="6E747A">
                      <a:alpha val="43000"/>
                    </a:srgbClr>
                  </a:outerShdw>
                </a:effectLst>
                <a:latin typeface="標楷體" panose="03000509000000000000" pitchFamily="65" charset="-120"/>
                <a:ea typeface="標楷體" panose="03000509000000000000" pitchFamily="65" charset="-120"/>
              </a:rPr>
              <a:t>特徵工程方法</a:t>
            </a:r>
          </a:p>
        </p:txBody>
      </p:sp>
      <p:sp>
        <p:nvSpPr>
          <p:cNvPr id="5" name="文字方塊 4">
            <a:extLst>
              <a:ext uri="{FF2B5EF4-FFF2-40B4-BE49-F238E27FC236}">
                <a16:creationId xmlns:a16="http://schemas.microsoft.com/office/drawing/2014/main" id="{9D3F4B72-7433-42B8-92D3-B2F4F8BEB0BB}"/>
              </a:ext>
            </a:extLst>
          </p:cNvPr>
          <p:cNvSpPr txBox="1"/>
          <p:nvPr/>
        </p:nvSpPr>
        <p:spPr>
          <a:xfrm>
            <a:off x="-9526" y="616245"/>
            <a:ext cx="12182474" cy="523220"/>
          </a:xfrm>
          <a:prstGeom prst="rect">
            <a:avLst/>
          </a:prstGeom>
          <a:noFill/>
        </p:spPr>
        <p:txBody>
          <a:bodyPr wrap="square" rtlCol="0">
            <a:spAutoFit/>
          </a:bodyPr>
          <a:lstStyle/>
          <a:p>
            <a:pPr marL="457200" indent="-457200">
              <a:buFont typeface="Arial" panose="020B0604020202020204" pitchFamily="34" charset="0"/>
              <a:buChar char="•"/>
            </a:pPr>
            <a:r>
              <a:rPr lang="en-US" altLang="zh-TW" sz="2800" dirty="0">
                <a:latin typeface="標楷體" panose="03000509000000000000" pitchFamily="65" charset="-120"/>
                <a:ea typeface="標楷體" panose="03000509000000000000" pitchFamily="65" charset="-120"/>
              </a:rPr>
              <a:t>NLP</a:t>
            </a:r>
            <a:r>
              <a:rPr lang="zh-TW" altLang="en-US" sz="2800" dirty="0">
                <a:latin typeface="標楷體" panose="03000509000000000000" pitchFamily="65" charset="-120"/>
                <a:ea typeface="標楷體" panose="03000509000000000000" pitchFamily="65" charset="-120"/>
              </a:rPr>
              <a:t>處理商品名稱</a:t>
            </a:r>
            <a:endParaRPr lang="en-US" altLang="zh-TW" sz="2800" dirty="0">
              <a:latin typeface="標楷體" panose="03000509000000000000" pitchFamily="65" charset="-120"/>
              <a:ea typeface="標楷體" panose="03000509000000000000" pitchFamily="65" charset="-120"/>
            </a:endParaRPr>
          </a:p>
        </p:txBody>
      </p:sp>
      <p:pic>
        <p:nvPicPr>
          <p:cNvPr id="6" name="圖片 5">
            <a:extLst>
              <a:ext uri="{FF2B5EF4-FFF2-40B4-BE49-F238E27FC236}">
                <a16:creationId xmlns:a16="http://schemas.microsoft.com/office/drawing/2014/main" id="{B4DA7B90-7651-46F7-952E-F1A0E8672D2E}"/>
              </a:ext>
            </a:extLst>
          </p:cNvPr>
          <p:cNvPicPr>
            <a:picLocks noChangeAspect="1"/>
          </p:cNvPicPr>
          <p:nvPr/>
        </p:nvPicPr>
        <p:blipFill>
          <a:blip r:embed="rId2"/>
          <a:stretch>
            <a:fillRect/>
          </a:stretch>
        </p:blipFill>
        <p:spPr>
          <a:xfrm>
            <a:off x="2893481" y="1102952"/>
            <a:ext cx="6235700" cy="3853192"/>
          </a:xfrm>
          <a:prstGeom prst="rect">
            <a:avLst/>
          </a:prstGeom>
        </p:spPr>
      </p:pic>
      <p:sp>
        <p:nvSpPr>
          <p:cNvPr id="7" name="矩形 6">
            <a:extLst>
              <a:ext uri="{FF2B5EF4-FFF2-40B4-BE49-F238E27FC236}">
                <a16:creationId xmlns:a16="http://schemas.microsoft.com/office/drawing/2014/main" id="{37439997-A200-455F-9A02-ABD993E989F0}"/>
              </a:ext>
            </a:extLst>
          </p:cNvPr>
          <p:cNvSpPr/>
          <p:nvPr/>
        </p:nvSpPr>
        <p:spPr>
          <a:xfrm>
            <a:off x="6129864" y="1349672"/>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8" name="矩形 7">
            <a:extLst>
              <a:ext uri="{FF2B5EF4-FFF2-40B4-BE49-F238E27FC236}">
                <a16:creationId xmlns:a16="http://schemas.microsoft.com/office/drawing/2014/main" id="{A838413C-4AD6-45AA-B7D9-95763A59C550}"/>
              </a:ext>
            </a:extLst>
          </p:cNvPr>
          <p:cNvSpPr/>
          <p:nvPr/>
        </p:nvSpPr>
        <p:spPr>
          <a:xfrm>
            <a:off x="7644339" y="1544406"/>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id="{5AE11767-AE6C-4D14-8848-F3E8876E3095}"/>
              </a:ext>
            </a:extLst>
          </p:cNvPr>
          <p:cNvSpPr/>
          <p:nvPr/>
        </p:nvSpPr>
        <p:spPr>
          <a:xfrm>
            <a:off x="7644339" y="1739140"/>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id="{FFFACD80-DB55-4A85-8246-7859D1942653}"/>
              </a:ext>
            </a:extLst>
          </p:cNvPr>
          <p:cNvSpPr/>
          <p:nvPr/>
        </p:nvSpPr>
        <p:spPr>
          <a:xfrm>
            <a:off x="6857998" y="1986790"/>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1" name="矩形 10">
            <a:extLst>
              <a:ext uri="{FF2B5EF4-FFF2-40B4-BE49-F238E27FC236}">
                <a16:creationId xmlns:a16="http://schemas.microsoft.com/office/drawing/2014/main" id="{B2D3B04E-2F92-40CC-905A-066BD2009425}"/>
              </a:ext>
            </a:extLst>
          </p:cNvPr>
          <p:cNvSpPr/>
          <p:nvPr/>
        </p:nvSpPr>
        <p:spPr>
          <a:xfrm>
            <a:off x="6857998" y="2181524"/>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2" name="矩形 11">
            <a:extLst>
              <a:ext uri="{FF2B5EF4-FFF2-40B4-BE49-F238E27FC236}">
                <a16:creationId xmlns:a16="http://schemas.microsoft.com/office/drawing/2014/main" id="{F28C7A15-40A8-45A1-99E3-FF067C04E648}"/>
              </a:ext>
            </a:extLst>
          </p:cNvPr>
          <p:cNvSpPr/>
          <p:nvPr/>
        </p:nvSpPr>
        <p:spPr>
          <a:xfrm>
            <a:off x="8372473" y="2422824"/>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3" name="矩形 12">
            <a:extLst>
              <a:ext uri="{FF2B5EF4-FFF2-40B4-BE49-F238E27FC236}">
                <a16:creationId xmlns:a16="http://schemas.microsoft.com/office/drawing/2014/main" id="{6A99C4FE-4A53-44B0-94B5-28B7D1AAA1F4}"/>
              </a:ext>
            </a:extLst>
          </p:cNvPr>
          <p:cNvSpPr/>
          <p:nvPr/>
        </p:nvSpPr>
        <p:spPr>
          <a:xfrm>
            <a:off x="6129864" y="2617558"/>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4" name="矩形 13">
            <a:extLst>
              <a:ext uri="{FF2B5EF4-FFF2-40B4-BE49-F238E27FC236}">
                <a16:creationId xmlns:a16="http://schemas.microsoft.com/office/drawing/2014/main" id="{B2C1B512-4260-4D49-B132-DD22C1844773}"/>
              </a:ext>
            </a:extLst>
          </p:cNvPr>
          <p:cNvSpPr/>
          <p:nvPr/>
        </p:nvSpPr>
        <p:spPr>
          <a:xfrm>
            <a:off x="5348814" y="2834814"/>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5" name="矩形 14">
            <a:extLst>
              <a:ext uri="{FF2B5EF4-FFF2-40B4-BE49-F238E27FC236}">
                <a16:creationId xmlns:a16="http://schemas.microsoft.com/office/drawing/2014/main" id="{6F8D9A4E-82F7-4FC5-B072-725571065268}"/>
              </a:ext>
            </a:extLst>
          </p:cNvPr>
          <p:cNvSpPr/>
          <p:nvPr/>
        </p:nvSpPr>
        <p:spPr>
          <a:xfrm>
            <a:off x="6857998" y="3276733"/>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6" name="矩形 15">
            <a:extLst>
              <a:ext uri="{FF2B5EF4-FFF2-40B4-BE49-F238E27FC236}">
                <a16:creationId xmlns:a16="http://schemas.microsoft.com/office/drawing/2014/main" id="{37EEE082-1E17-4474-BCF6-6AC6AFF21D01}"/>
              </a:ext>
            </a:extLst>
          </p:cNvPr>
          <p:cNvSpPr/>
          <p:nvPr/>
        </p:nvSpPr>
        <p:spPr>
          <a:xfrm>
            <a:off x="7629522" y="3471467"/>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7" name="矩形 16">
            <a:extLst>
              <a:ext uri="{FF2B5EF4-FFF2-40B4-BE49-F238E27FC236}">
                <a16:creationId xmlns:a16="http://schemas.microsoft.com/office/drawing/2014/main" id="{C18E0546-6EB5-4B1A-AF48-9F184691AFE2}"/>
              </a:ext>
            </a:extLst>
          </p:cNvPr>
          <p:cNvSpPr/>
          <p:nvPr/>
        </p:nvSpPr>
        <p:spPr>
          <a:xfrm>
            <a:off x="6857998" y="3691605"/>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8" name="矩形 17">
            <a:extLst>
              <a:ext uri="{FF2B5EF4-FFF2-40B4-BE49-F238E27FC236}">
                <a16:creationId xmlns:a16="http://schemas.microsoft.com/office/drawing/2014/main" id="{6755E334-2BC5-4857-A3FA-CD5A5D95F4F1}"/>
              </a:ext>
            </a:extLst>
          </p:cNvPr>
          <p:cNvSpPr/>
          <p:nvPr/>
        </p:nvSpPr>
        <p:spPr>
          <a:xfrm>
            <a:off x="7629522" y="3921704"/>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9" name="矩形 18">
            <a:extLst>
              <a:ext uri="{FF2B5EF4-FFF2-40B4-BE49-F238E27FC236}">
                <a16:creationId xmlns:a16="http://schemas.microsoft.com/office/drawing/2014/main" id="{1BB3C610-8D2F-49A8-A9D1-CA96F52F12E5}"/>
              </a:ext>
            </a:extLst>
          </p:cNvPr>
          <p:cNvSpPr/>
          <p:nvPr/>
        </p:nvSpPr>
        <p:spPr>
          <a:xfrm>
            <a:off x="6129864" y="4129140"/>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0" name="矩形 19">
            <a:extLst>
              <a:ext uri="{FF2B5EF4-FFF2-40B4-BE49-F238E27FC236}">
                <a16:creationId xmlns:a16="http://schemas.microsoft.com/office/drawing/2014/main" id="{E5B91A2C-6511-4228-8796-9DB9A6B2D2D7}"/>
              </a:ext>
            </a:extLst>
          </p:cNvPr>
          <p:cNvSpPr/>
          <p:nvPr/>
        </p:nvSpPr>
        <p:spPr>
          <a:xfrm>
            <a:off x="7629522" y="4346827"/>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1" name="矩形 20">
            <a:extLst>
              <a:ext uri="{FF2B5EF4-FFF2-40B4-BE49-F238E27FC236}">
                <a16:creationId xmlns:a16="http://schemas.microsoft.com/office/drawing/2014/main" id="{226BEDEA-A780-4B7F-8F09-E1315E37CAB3}"/>
              </a:ext>
            </a:extLst>
          </p:cNvPr>
          <p:cNvSpPr/>
          <p:nvPr/>
        </p:nvSpPr>
        <p:spPr>
          <a:xfrm>
            <a:off x="6129864" y="4551203"/>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2" name="矩形 21">
            <a:extLst>
              <a:ext uri="{FF2B5EF4-FFF2-40B4-BE49-F238E27FC236}">
                <a16:creationId xmlns:a16="http://schemas.microsoft.com/office/drawing/2014/main" id="{1000EDB8-9B62-4F80-87B5-CA43390A0396}"/>
              </a:ext>
            </a:extLst>
          </p:cNvPr>
          <p:cNvSpPr/>
          <p:nvPr/>
        </p:nvSpPr>
        <p:spPr>
          <a:xfrm>
            <a:off x="8357656" y="4745937"/>
            <a:ext cx="728134" cy="19473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3" name="文字方塊 22">
            <a:extLst>
              <a:ext uri="{FF2B5EF4-FFF2-40B4-BE49-F238E27FC236}">
                <a16:creationId xmlns:a16="http://schemas.microsoft.com/office/drawing/2014/main" id="{5658548D-661C-4F95-B68A-F6C1BA2F41F2}"/>
              </a:ext>
            </a:extLst>
          </p:cNvPr>
          <p:cNvSpPr txBox="1"/>
          <p:nvPr/>
        </p:nvSpPr>
        <p:spPr>
          <a:xfrm>
            <a:off x="-19052" y="5042118"/>
            <a:ext cx="12192000" cy="1815882"/>
          </a:xfrm>
          <a:prstGeom prst="rect">
            <a:avLst/>
          </a:prstGeom>
          <a:noFill/>
        </p:spPr>
        <p:txBody>
          <a:bodyPr wrap="square" rtlCol="0">
            <a:spAutoFit/>
          </a:bodyPr>
          <a:lstStyle/>
          <a:p>
            <a:pPr marL="457200" indent="-4572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商品名稱有很高的重複性，所以看商品名稱的相關性可能會受到字詞重複頻率影響而不易看出文字向量的效果。</a:t>
            </a:r>
            <a:endParaRPr lang="en-US" altLang="zh-TW" sz="28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endParaRPr lang="en-US" altLang="zh-TW" sz="28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因此嘗試從單詞的向量著手，觀察詞向量的效果好壞。</a:t>
            </a:r>
          </a:p>
        </p:txBody>
      </p:sp>
    </p:spTree>
    <p:extLst>
      <p:ext uri="{BB962C8B-B14F-4D97-AF65-F5344CB8AC3E}">
        <p14:creationId xmlns:p14="http://schemas.microsoft.com/office/powerpoint/2010/main" val="3478890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224475EA-3C36-451C-916B-7E1E09DD4E44}"/>
              </a:ext>
            </a:extLst>
          </p:cNvPr>
          <p:cNvSpPr txBox="1"/>
          <p:nvPr/>
        </p:nvSpPr>
        <p:spPr>
          <a:xfrm>
            <a:off x="0" y="438127"/>
            <a:ext cx="12192000" cy="4401205"/>
          </a:xfrm>
          <a:prstGeom prst="rect">
            <a:avLst/>
          </a:prstGeom>
          <a:noFill/>
        </p:spPr>
        <p:txBody>
          <a:bodyPr wrap="square" rtlCol="0">
            <a:spAutoFit/>
          </a:bodyPr>
          <a:lstStyle/>
          <a:p>
            <a:pPr marL="457200" indent="-4572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先以</a:t>
            </a:r>
            <a:r>
              <a:rPr lang="en-US" altLang="zh-TW" sz="2800" dirty="0" err="1">
                <a:latin typeface="微軟正黑體" panose="020B0604030504040204" pitchFamily="34" charset="-120"/>
                <a:ea typeface="微軟正黑體" panose="020B0604030504040204" pitchFamily="34" charset="-120"/>
              </a:rPr>
              <a:t>GloVe</a:t>
            </a:r>
            <a:r>
              <a:rPr lang="zh-TW" altLang="en-US" sz="2800" dirty="0">
                <a:latin typeface="微軟正黑體" panose="020B0604030504040204" pitchFamily="34" charset="-120"/>
                <a:ea typeface="微軟正黑體" panose="020B0604030504040204" pitchFamily="34" charset="-120"/>
              </a:rPr>
              <a:t>映射至</a:t>
            </a:r>
            <a:r>
              <a:rPr lang="en-US" altLang="zh-TW" sz="2800" dirty="0">
                <a:latin typeface="微軟正黑體" panose="020B0604030504040204" pitchFamily="34" charset="-120"/>
                <a:ea typeface="微軟正黑體" panose="020B0604030504040204" pitchFamily="34" charset="-120"/>
              </a:rPr>
              <a:t>2</a:t>
            </a:r>
            <a:r>
              <a:rPr lang="zh-TW" altLang="en-US" sz="2800" dirty="0">
                <a:latin typeface="微軟正黑體" panose="020B0604030504040204" pitchFamily="34" charset="-120"/>
                <a:ea typeface="微軟正黑體" panose="020B0604030504040204" pitchFamily="34" charset="-120"/>
              </a:rPr>
              <a:t>維空間，以便圖形呈現詞向量的表現。</a:t>
            </a:r>
            <a:endParaRPr lang="en-US" altLang="zh-TW" sz="28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endParaRPr lang="en-US" altLang="zh-TW" sz="28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兩個詞的相關性可以從兩個詞之間的角度判斷。由於詞向量數量多，因此僅顯示部分容易分辨的詞彙來看詞向量映射的效果。</a:t>
            </a:r>
            <a:endParaRPr lang="en-US" altLang="zh-TW" sz="28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endParaRPr lang="en-US" altLang="zh-TW" sz="28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舉例：</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醫療、健康</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美元、傷病</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年金、還本</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利率、年金</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醫療、傷害</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小額、傷病</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醫療、住院</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還本、保本</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。兩兩之間的詞彙進行比較。</a:t>
            </a:r>
            <a:endParaRPr lang="en-US" altLang="zh-TW" sz="28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endParaRPr lang="en-US" altLang="zh-TW" sz="28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r>
              <a:rPr lang="zh-TW" altLang="en-US" sz="2800" dirty="0">
                <a:latin typeface="微軟正黑體" panose="020B0604030504040204" pitchFamily="34" charset="-120"/>
                <a:ea typeface="微軟正黑體" panose="020B0604030504040204" pitchFamily="34" charset="-120"/>
              </a:rPr>
              <a:t>圖僅表示部分詞彙的映射結果，實際詞向量數量更多。</a:t>
            </a:r>
          </a:p>
        </p:txBody>
      </p:sp>
    </p:spTree>
    <p:extLst>
      <p:ext uri="{BB962C8B-B14F-4D97-AF65-F5344CB8AC3E}">
        <p14:creationId xmlns:p14="http://schemas.microsoft.com/office/powerpoint/2010/main" val="3845741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9B08E99A-44E9-416D-8B4B-9381A652F773}"/>
              </a:ext>
            </a:extLst>
          </p:cNvPr>
          <p:cNvPicPr>
            <a:picLocks noChangeAspect="1"/>
          </p:cNvPicPr>
          <p:nvPr/>
        </p:nvPicPr>
        <p:blipFill rotWithShape="1">
          <a:blip r:embed="rId3"/>
          <a:srcRect l="18438" t="40370" r="38541" b="15778"/>
          <a:stretch/>
        </p:blipFill>
        <p:spPr>
          <a:xfrm>
            <a:off x="624840" y="421640"/>
            <a:ext cx="5245100" cy="3007360"/>
          </a:xfrm>
          <a:prstGeom prst="rect">
            <a:avLst/>
          </a:prstGeom>
        </p:spPr>
      </p:pic>
      <p:cxnSp>
        <p:nvCxnSpPr>
          <p:cNvPr id="9" name="直線單箭頭接點 8">
            <a:extLst>
              <a:ext uri="{FF2B5EF4-FFF2-40B4-BE49-F238E27FC236}">
                <a16:creationId xmlns:a16="http://schemas.microsoft.com/office/drawing/2014/main" id="{B8413FDA-6B32-4EF0-A393-12F2D00C93F2}"/>
              </a:ext>
            </a:extLst>
          </p:cNvPr>
          <p:cNvCxnSpPr/>
          <p:nvPr/>
        </p:nvCxnSpPr>
        <p:spPr>
          <a:xfrm flipV="1">
            <a:off x="1026160" y="1717040"/>
            <a:ext cx="2936240" cy="151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直線單箭頭接點 11">
            <a:extLst>
              <a:ext uri="{FF2B5EF4-FFF2-40B4-BE49-F238E27FC236}">
                <a16:creationId xmlns:a16="http://schemas.microsoft.com/office/drawing/2014/main" id="{10D798D8-EDC1-4FA0-A782-52BCB64826B0}"/>
              </a:ext>
            </a:extLst>
          </p:cNvPr>
          <p:cNvCxnSpPr>
            <a:cxnSpLocks/>
          </p:cNvCxnSpPr>
          <p:nvPr/>
        </p:nvCxnSpPr>
        <p:spPr>
          <a:xfrm flipV="1">
            <a:off x="1026160" y="1320800"/>
            <a:ext cx="3484880" cy="1910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圖片 18">
            <a:extLst>
              <a:ext uri="{FF2B5EF4-FFF2-40B4-BE49-F238E27FC236}">
                <a16:creationId xmlns:a16="http://schemas.microsoft.com/office/drawing/2014/main" id="{0385E449-5DD8-417F-9C6B-934A4CC0D4F8}"/>
              </a:ext>
            </a:extLst>
          </p:cNvPr>
          <p:cNvPicPr>
            <a:picLocks noChangeAspect="1"/>
          </p:cNvPicPr>
          <p:nvPr/>
        </p:nvPicPr>
        <p:blipFill>
          <a:blip r:embed="rId4"/>
          <a:stretch>
            <a:fillRect/>
          </a:stretch>
        </p:blipFill>
        <p:spPr>
          <a:xfrm>
            <a:off x="624840" y="3429000"/>
            <a:ext cx="5277065" cy="3007360"/>
          </a:xfrm>
          <a:prstGeom prst="rect">
            <a:avLst/>
          </a:prstGeom>
        </p:spPr>
      </p:pic>
      <p:cxnSp>
        <p:nvCxnSpPr>
          <p:cNvPr id="22" name="直線單箭頭接點 21">
            <a:extLst>
              <a:ext uri="{FF2B5EF4-FFF2-40B4-BE49-F238E27FC236}">
                <a16:creationId xmlns:a16="http://schemas.microsoft.com/office/drawing/2014/main" id="{BC3864E2-7D15-4800-8438-17A4FB98BAB9}"/>
              </a:ext>
            </a:extLst>
          </p:cNvPr>
          <p:cNvCxnSpPr>
            <a:cxnSpLocks/>
          </p:cNvCxnSpPr>
          <p:nvPr/>
        </p:nvCxnSpPr>
        <p:spPr>
          <a:xfrm flipV="1">
            <a:off x="1026160" y="4754880"/>
            <a:ext cx="2052320" cy="14833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直線單箭頭接點 24">
            <a:extLst>
              <a:ext uri="{FF2B5EF4-FFF2-40B4-BE49-F238E27FC236}">
                <a16:creationId xmlns:a16="http://schemas.microsoft.com/office/drawing/2014/main" id="{703AE47F-4DB4-467A-826D-EBFF0DA2FCAD}"/>
              </a:ext>
            </a:extLst>
          </p:cNvPr>
          <p:cNvCxnSpPr>
            <a:cxnSpLocks/>
          </p:cNvCxnSpPr>
          <p:nvPr/>
        </p:nvCxnSpPr>
        <p:spPr>
          <a:xfrm flipV="1">
            <a:off x="1026160" y="5293360"/>
            <a:ext cx="1920240" cy="9448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1" name="圖片 30">
            <a:extLst>
              <a:ext uri="{FF2B5EF4-FFF2-40B4-BE49-F238E27FC236}">
                <a16:creationId xmlns:a16="http://schemas.microsoft.com/office/drawing/2014/main" id="{9F3592A5-98A3-4CC0-8339-82654A294F97}"/>
              </a:ext>
            </a:extLst>
          </p:cNvPr>
          <p:cNvPicPr>
            <a:picLocks noChangeAspect="1"/>
          </p:cNvPicPr>
          <p:nvPr/>
        </p:nvPicPr>
        <p:blipFill rotWithShape="1">
          <a:blip r:embed="rId5"/>
          <a:srcRect l="17917" t="40889" r="38333" b="15259"/>
          <a:stretch/>
        </p:blipFill>
        <p:spPr>
          <a:xfrm>
            <a:off x="6096000" y="421640"/>
            <a:ext cx="5334000" cy="3007360"/>
          </a:xfrm>
          <a:prstGeom prst="rect">
            <a:avLst/>
          </a:prstGeom>
        </p:spPr>
      </p:pic>
      <p:cxnSp>
        <p:nvCxnSpPr>
          <p:cNvPr id="32" name="直線單箭頭接點 31">
            <a:extLst>
              <a:ext uri="{FF2B5EF4-FFF2-40B4-BE49-F238E27FC236}">
                <a16:creationId xmlns:a16="http://schemas.microsoft.com/office/drawing/2014/main" id="{8E3CB744-D82C-47CC-A05D-7370D3D86CCF}"/>
              </a:ext>
            </a:extLst>
          </p:cNvPr>
          <p:cNvCxnSpPr>
            <a:cxnSpLocks/>
          </p:cNvCxnSpPr>
          <p:nvPr/>
        </p:nvCxnSpPr>
        <p:spPr>
          <a:xfrm flipV="1">
            <a:off x="6540077" y="1714500"/>
            <a:ext cx="457200" cy="1464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線單箭頭接點 32">
            <a:extLst>
              <a:ext uri="{FF2B5EF4-FFF2-40B4-BE49-F238E27FC236}">
                <a16:creationId xmlns:a16="http://schemas.microsoft.com/office/drawing/2014/main" id="{FA7B6B5B-ACE2-4D01-AF5A-41142D47AA2C}"/>
              </a:ext>
            </a:extLst>
          </p:cNvPr>
          <p:cNvCxnSpPr>
            <a:cxnSpLocks/>
          </p:cNvCxnSpPr>
          <p:nvPr/>
        </p:nvCxnSpPr>
        <p:spPr>
          <a:xfrm flipV="1">
            <a:off x="6540077" y="2908300"/>
            <a:ext cx="2099733" cy="270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5" name="圖片 34">
            <a:extLst>
              <a:ext uri="{FF2B5EF4-FFF2-40B4-BE49-F238E27FC236}">
                <a16:creationId xmlns:a16="http://schemas.microsoft.com/office/drawing/2014/main" id="{E4ED2DA7-9D46-4935-85D5-5F2E6E6F67F5}"/>
              </a:ext>
            </a:extLst>
          </p:cNvPr>
          <p:cNvPicPr>
            <a:picLocks noChangeAspect="1"/>
          </p:cNvPicPr>
          <p:nvPr/>
        </p:nvPicPr>
        <p:blipFill>
          <a:blip r:embed="rId6"/>
          <a:stretch>
            <a:fillRect/>
          </a:stretch>
        </p:blipFill>
        <p:spPr>
          <a:xfrm>
            <a:off x="6096000" y="3429000"/>
            <a:ext cx="5554027" cy="3131174"/>
          </a:xfrm>
          <a:prstGeom prst="rect">
            <a:avLst/>
          </a:prstGeom>
        </p:spPr>
      </p:pic>
      <p:cxnSp>
        <p:nvCxnSpPr>
          <p:cNvPr id="36" name="直線單箭頭接點 35">
            <a:extLst>
              <a:ext uri="{FF2B5EF4-FFF2-40B4-BE49-F238E27FC236}">
                <a16:creationId xmlns:a16="http://schemas.microsoft.com/office/drawing/2014/main" id="{5C235707-4060-4687-9E46-3E4CEB08E408}"/>
              </a:ext>
            </a:extLst>
          </p:cNvPr>
          <p:cNvCxnSpPr>
            <a:cxnSpLocks/>
          </p:cNvCxnSpPr>
          <p:nvPr/>
        </p:nvCxnSpPr>
        <p:spPr>
          <a:xfrm flipV="1">
            <a:off x="6524837" y="4238415"/>
            <a:ext cx="184573" cy="20811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直線單箭頭接點 36">
            <a:extLst>
              <a:ext uri="{FF2B5EF4-FFF2-40B4-BE49-F238E27FC236}">
                <a16:creationId xmlns:a16="http://schemas.microsoft.com/office/drawing/2014/main" id="{F727C27F-BD2A-4B41-9C18-ED871E5A8AB1}"/>
              </a:ext>
            </a:extLst>
          </p:cNvPr>
          <p:cNvCxnSpPr>
            <a:cxnSpLocks/>
          </p:cNvCxnSpPr>
          <p:nvPr/>
        </p:nvCxnSpPr>
        <p:spPr>
          <a:xfrm flipV="1">
            <a:off x="6501130" y="5374640"/>
            <a:ext cx="1996440" cy="9550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94476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1481</TotalTime>
  <Words>516</Words>
  <Application>Microsoft Office PowerPoint</Application>
  <PresentationFormat>寬螢幕</PresentationFormat>
  <Paragraphs>67</Paragraphs>
  <Slides>16</Slides>
  <Notes>2</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16</vt:i4>
      </vt:variant>
    </vt:vector>
  </HeadingPairs>
  <TitlesOfParts>
    <vt:vector size="24" baseType="lpstr">
      <vt:lpstr>微軟正黑體</vt:lpstr>
      <vt:lpstr>新細明體</vt:lpstr>
      <vt:lpstr>標楷體</vt:lpstr>
      <vt:lpstr>Arial</vt:lpstr>
      <vt:lpstr>Calibri</vt:lpstr>
      <vt:lpstr>Calibri Light</vt:lpstr>
      <vt:lpstr>Cambria Math</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273</cp:revision>
  <dcterms:created xsi:type="dcterms:W3CDTF">2022-01-17T04:37:38Z</dcterms:created>
  <dcterms:modified xsi:type="dcterms:W3CDTF">2022-01-18T08:53:24Z</dcterms:modified>
</cp:coreProperties>
</file>