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5" r:id="rId5"/>
    <p:sldId id="264" r:id="rId6"/>
    <p:sldId id="266" r:id="rId7"/>
    <p:sldId id="259" r:id="rId8"/>
    <p:sldId id="260" r:id="rId9"/>
    <p:sldId id="261" r:id="rId10"/>
    <p:sldId id="267" r:id="rId11"/>
    <p:sldId id="268" r:id="rId12"/>
    <p:sldId id="269" r:id="rId13"/>
    <p:sldId id="270" r:id="rId14"/>
    <p:sldId id="271" r:id="rId15"/>
    <p:sldId id="273" r:id="rId16"/>
    <p:sldId id="262" r:id="rId17"/>
    <p:sldId id="263" r:id="rId18"/>
    <p:sldId id="276" r:id="rId19"/>
    <p:sldId id="280" r:id="rId20"/>
    <p:sldId id="274" r:id="rId21"/>
    <p:sldId id="275" r:id="rId22"/>
    <p:sldId id="277" r:id="rId23"/>
    <p:sldId id="278" r:id="rId24"/>
    <p:sldId id="279" r:id="rId25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780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2.wmf"/><Relationship Id="rId1" Type="http://schemas.openxmlformats.org/officeDocument/2006/relationships/image" Target="../media/image21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6715078-9E52-4D1D-B9A8-3C64CF5418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64A15B60-13AC-45BE-9BF4-C270B9288C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D44B22C-6BD9-41C3-B585-4CCCA7FFB0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DD300-E7DE-436D-9650-A73E4EE181FD}" type="datetimeFigureOut">
              <a:rPr lang="zh-TW" altLang="en-US" smtClean="0"/>
              <a:t>2022/1/18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A151435-D624-4667-87BB-061132AA40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E97DE2D-64E8-48FB-8E53-468A7DDCFD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BD91E-BFE5-4471-A30D-7B5BA38E9E5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894039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2E5E0D9-14ED-4CA4-9FE3-04E8A93662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1BA9FC6F-E262-49A7-BA8F-27B27702AD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8469E08-BC3F-49EF-A531-4A9B96A361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DD300-E7DE-436D-9650-A73E4EE181FD}" type="datetimeFigureOut">
              <a:rPr lang="zh-TW" altLang="en-US" smtClean="0"/>
              <a:t>2022/1/18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DA79CF40-B524-49E5-958E-CD4F3213B7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1FB0E7C-C589-491A-A52E-F30B46686A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BD91E-BFE5-4471-A30D-7B5BA38E9E5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554885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FD972A74-55DF-4C5F-8E52-1FD502A9BDA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F1C65C9F-C485-4C74-AB6D-13E0A6692F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A1E87F7C-2BFE-4A7F-B77F-4548A7CE7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DD300-E7DE-436D-9650-A73E4EE181FD}" type="datetimeFigureOut">
              <a:rPr lang="zh-TW" altLang="en-US" smtClean="0"/>
              <a:t>2022/1/18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74938AE7-92CE-43DF-9298-2F3A277393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761E9B0-ABB9-4E1A-A265-B8F047E5D7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BD91E-BFE5-4471-A30D-7B5BA38E9E5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115170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3CE5BC9-F3E1-47B8-B3F2-FD6E7DA6EF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02157ED-A695-408B-AABB-128B63879E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6FCBCC87-785F-48BE-B5D5-BD9C21E899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DD300-E7DE-436D-9650-A73E4EE181FD}" type="datetimeFigureOut">
              <a:rPr lang="zh-TW" altLang="en-US" smtClean="0"/>
              <a:t>2022/1/18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F9419DE-C95F-42D3-9EE2-FEF5DBEC6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2EF6E51-1606-4370-BA29-99FBB2D191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BD91E-BFE5-4471-A30D-7B5BA38E9E5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708264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2209445-22CC-4460-9F6A-FBCAD53F95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6A47E6AF-479E-4CCC-A982-36874A47BF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45035B8-6466-45D8-A8AE-8C8CCA7A0E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DD300-E7DE-436D-9650-A73E4EE181FD}" type="datetimeFigureOut">
              <a:rPr lang="zh-TW" altLang="en-US" smtClean="0"/>
              <a:t>2022/1/18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2EAC9967-AEBE-4AE8-970B-08862D80C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C4D37A80-D96D-413A-9B7A-74F5B5A25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BD91E-BFE5-4471-A30D-7B5BA38E9E5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707101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4B5E1FE-B71C-49CD-9508-7029556497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9899704-309E-4A35-81CD-FCDB417C82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6E9F4822-3A18-43F3-A715-8724E93ECD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F924DA0B-DC14-4753-8F11-1C3FAB8F00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DD300-E7DE-436D-9650-A73E4EE181FD}" type="datetimeFigureOut">
              <a:rPr lang="zh-TW" altLang="en-US" smtClean="0"/>
              <a:t>2022/1/18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B73ADC28-633F-4D7D-ADFC-CC4BD71BAA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47B5CD1E-5FD5-4FD2-9279-79C8CA59A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BD91E-BFE5-4471-A30D-7B5BA38E9E5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985679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D756CDD-B755-4B7C-814D-52F6A2B618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C50FABE0-75A3-4860-8540-C0D05CD059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99DAF2C0-2DA8-48ED-AC77-206379AFBC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8AF7E84C-723D-4AC4-A574-7D46DD78E0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B478FA66-39C6-4973-9325-ED9A38723CD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A5652DA6-8387-4FE0-A388-848F09885B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DD300-E7DE-436D-9650-A73E4EE181FD}" type="datetimeFigureOut">
              <a:rPr lang="zh-TW" altLang="en-US" smtClean="0"/>
              <a:t>2022/1/18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487F8D2D-D416-4E17-B2F8-D8F8BD82C8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250F2647-AE55-4487-AC68-F59A2C7C98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BD91E-BFE5-4471-A30D-7B5BA38E9E5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11069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CE0D82B-8D48-44DD-8F80-EDF8BE404E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6E100E1C-29EB-4F07-9C0D-72CD92E664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DD300-E7DE-436D-9650-A73E4EE181FD}" type="datetimeFigureOut">
              <a:rPr lang="zh-TW" altLang="en-US" smtClean="0"/>
              <a:t>2022/1/18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22D017FE-91A3-4D64-932A-685BC89340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3394C47A-2877-41B1-B64A-00B234F33C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BD91E-BFE5-4471-A30D-7B5BA38E9E5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211288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AF8A10F4-E02D-4E07-A141-EB854378AA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DD300-E7DE-436D-9650-A73E4EE181FD}" type="datetimeFigureOut">
              <a:rPr lang="zh-TW" altLang="en-US" smtClean="0"/>
              <a:t>2022/1/18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19D6EFD7-53DC-4875-AFB4-CFDA8EEFA4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238F19C8-59B2-4FA3-BAF4-E567E7CBD9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BD91E-BFE5-4471-A30D-7B5BA38E9E5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5620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61B0ED3-A879-4D6E-AB0F-91D5977D75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54B93E2-361C-4FDD-9D98-A43F2E153A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52F3046A-EEE2-4325-B760-55B5EB3975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E3913C80-F3FB-4494-88F9-2A34D3BBB3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DD300-E7DE-436D-9650-A73E4EE181FD}" type="datetimeFigureOut">
              <a:rPr lang="zh-TW" altLang="en-US" smtClean="0"/>
              <a:t>2022/1/18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EDB801CD-F726-425A-8734-768CBC461C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FA6B294F-858C-4726-B815-5DFAF26E0E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BD91E-BFE5-4471-A30D-7B5BA38E9E5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642658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42AA765-F560-4649-AB34-AC80F582F8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F20E99DF-7221-48A8-933F-42F03014474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F0E2F02B-B4A8-4F6D-B883-7A777B1F3F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30F6D438-E6D8-47A5-87AE-A03C3F1BF8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DD300-E7DE-436D-9650-A73E4EE181FD}" type="datetimeFigureOut">
              <a:rPr lang="zh-TW" altLang="en-US" smtClean="0"/>
              <a:t>2022/1/18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096672AC-BD78-40D1-AB0E-7DC964C97B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5F6EAE11-B187-44E3-9053-29B7C55076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BD91E-BFE5-4471-A30D-7B5BA38E9E5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5622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EC92D28F-BE52-4064-9A77-453098894F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D47CB598-0517-4786-B563-5C0E04D19B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3810D5E0-3759-4039-9019-6347D020CC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3DD300-E7DE-436D-9650-A73E4EE181FD}" type="datetimeFigureOut">
              <a:rPr lang="zh-TW" altLang="en-US" smtClean="0"/>
              <a:t>2022/1/18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4342B4F-D9A0-40EC-9F4E-7094FD565D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299E8A7-EF5A-4D9B-B85A-6F890622D2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BBD91E-BFE5-4471-A30D-7B5BA38E9E5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77203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25.png"/><Relationship Id="rId7" Type="http://schemas.openxmlformats.org/officeDocument/2006/relationships/image" Target="../media/image22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21.wmf"/><Relationship Id="rId4" Type="http://schemas.openxmlformats.org/officeDocument/2006/relationships/oleObject" Target="../embeddings/oleObject1.bin"/><Relationship Id="rId9" Type="http://schemas.openxmlformats.org/officeDocument/2006/relationships/image" Target="../media/image1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46BD9BA8-C20A-42A8-9C17-ADDAC2DD6F2F}"/>
              </a:ext>
            </a:extLst>
          </p:cNvPr>
          <p:cNvSpPr/>
          <p:nvPr/>
        </p:nvSpPr>
        <p:spPr>
          <a:xfrm>
            <a:off x="738612" y="2967335"/>
            <a:ext cx="107147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TW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GMWB </a:t>
            </a:r>
            <a:r>
              <a:rPr lang="zh-TW" altLang="en-US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帳戶價值建立和短利的關係</a:t>
            </a:r>
          </a:p>
        </p:txBody>
      </p:sp>
    </p:spTree>
    <p:extLst>
      <p:ext uri="{BB962C8B-B14F-4D97-AF65-F5344CB8AC3E}">
        <p14:creationId xmlns:p14="http://schemas.microsoft.com/office/powerpoint/2010/main" val="9874512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7F0358A2-D784-4932-BF44-312D238A49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7166" y="1612900"/>
            <a:ext cx="12306332" cy="436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0282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E6231846-DC67-40B7-800B-99C7E220B2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5" y="0"/>
            <a:ext cx="121825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540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54FCAF24-66B1-4828-ADE3-B3D21AEF04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014"/>
            <a:ext cx="12192000" cy="6827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6427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1FD9B71C-EB96-4485-9856-723EA71166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69"/>
            <a:ext cx="12192000" cy="6854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1006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1B45898F-5C20-4ED1-AC57-3CE976524F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6" y="0"/>
            <a:ext cx="1219010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8922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46BD9BA8-C20A-42A8-9C17-ADDAC2DD6F2F}"/>
              </a:ext>
            </a:extLst>
          </p:cNvPr>
          <p:cNvSpPr/>
          <p:nvPr/>
        </p:nvSpPr>
        <p:spPr>
          <a:xfrm>
            <a:off x="100297" y="2967335"/>
            <a:ext cx="119914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TW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5 . 3 Martingale Representation Theorem</a:t>
            </a:r>
            <a:endParaRPr lang="zh-TW" altLang="en-US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716671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374F1510-D0BA-4EF6-B3F2-B531752BC8E0}"/>
              </a:ext>
            </a:extLst>
          </p:cNvPr>
          <p:cNvSpPr txBox="1"/>
          <p:nvPr/>
        </p:nvSpPr>
        <p:spPr>
          <a:xfrm>
            <a:off x="0" y="266700"/>
            <a:ext cx="1219200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Recall the discount process: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TW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TW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TW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TW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TW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under the risk-neutral measure, the value of the option can be written as: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TW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TW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TW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TW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TW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TW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risk-neutral pricing formula for the price (value) at time t of a derivative security paying V(T) at time T was derived under the assumption that if an agent begins with the correct initial capital.</a:t>
            </a:r>
            <a:endParaRPr lang="zh-TW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8A2784B7-DE27-4E7C-86CA-BD2D51F077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0569" y="766354"/>
            <a:ext cx="3090862" cy="1581558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FDC73485-53DB-4B17-8CC5-9D512CA8FB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0387" y="3846165"/>
            <a:ext cx="6981825" cy="923925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5B1610CA-CB9A-4035-B459-E0C7A4B7D9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00387" y="3090862"/>
            <a:ext cx="6429375" cy="67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03757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字方塊 1">
                <a:extLst>
                  <a:ext uri="{FF2B5EF4-FFF2-40B4-BE49-F238E27FC236}">
                    <a16:creationId xmlns:a16="http://schemas.microsoft.com/office/drawing/2014/main" id="{7DBCE710-5873-4C7D-A017-0F835005004C}"/>
                  </a:ext>
                </a:extLst>
              </p:cNvPr>
              <p:cNvSpPr txBox="1"/>
              <p:nvPr/>
            </p:nvSpPr>
            <p:spPr>
              <a:xfrm>
                <a:off x="0" y="266700"/>
                <a:ext cx="12192000" cy="30469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TW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There is a portfolio process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sz="2400" i="0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Δ</m:t>
                    </m:r>
                    <m:d>
                      <m:dPr>
                        <m:ctrlPr>
                          <a:rPr lang="en-US" altLang="zh-TW" sz="2400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TW" sz="2400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sz="2400" b="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 0≤</m:t>
                    </m:r>
                    <m:r>
                      <a:rPr lang="en-US" altLang="zh-TW" sz="2400" b="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𝑡</m:t>
                    </m:r>
                    <m:r>
                      <a:rPr lang="en-US" altLang="zh-TW" sz="2400" b="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r>
                      <a:rPr lang="en-US" altLang="zh-TW" sz="2400" b="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altLang="zh-TW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, such that the agent's portfolio value at the final time T will be V(T) almost surely.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altLang="zh-TW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TW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Under this assumption, we determined the "correct initial capital" to be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altLang="zh-TW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altLang="zh-TW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altLang="zh-TW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zh-TW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文字方塊 1">
                <a:extLst>
                  <a:ext uri="{FF2B5EF4-FFF2-40B4-BE49-F238E27FC236}">
                    <a16:creationId xmlns:a16="http://schemas.microsoft.com/office/drawing/2014/main" id="{7DBCE710-5873-4C7D-A017-0F83500500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66700"/>
                <a:ext cx="12192000" cy="3046988"/>
              </a:xfrm>
              <a:prstGeom prst="rect">
                <a:avLst/>
              </a:prstGeom>
              <a:blipFill>
                <a:blip r:embed="rId2"/>
                <a:stretch>
                  <a:fillRect l="-650" t="-160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圖片 2">
            <a:extLst>
              <a:ext uri="{FF2B5EF4-FFF2-40B4-BE49-F238E27FC236}">
                <a16:creationId xmlns:a16="http://schemas.microsoft.com/office/drawing/2014/main" id="{5C39B705-9FDB-41A9-A409-F7A4FF08D8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2450" y="1836360"/>
            <a:ext cx="3467100" cy="733425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993027AA-FF83-466F-942E-F9C8CB715E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1962" y="2473703"/>
            <a:ext cx="11268075" cy="3629025"/>
          </a:xfrm>
          <a:prstGeom prst="rect">
            <a:avLst/>
          </a:prstGeom>
        </p:spPr>
      </p:pic>
      <p:cxnSp>
        <p:nvCxnSpPr>
          <p:cNvPr id="6" name="直線接點 5">
            <a:extLst>
              <a:ext uri="{FF2B5EF4-FFF2-40B4-BE49-F238E27FC236}">
                <a16:creationId xmlns:a16="http://schemas.microsoft.com/office/drawing/2014/main" id="{A10902EC-30C4-4FA8-A0E4-E0BBA06878C4}"/>
              </a:ext>
            </a:extLst>
          </p:cNvPr>
          <p:cNvCxnSpPr/>
          <p:nvPr/>
        </p:nvCxnSpPr>
        <p:spPr>
          <a:xfrm>
            <a:off x="5232400" y="5778500"/>
            <a:ext cx="2260600" cy="0"/>
          </a:xfrm>
          <a:prstGeom prst="line">
            <a:avLst/>
          </a:prstGeom>
          <a:ln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7" name="文字方塊 6">
            <a:extLst>
              <a:ext uri="{FF2B5EF4-FFF2-40B4-BE49-F238E27FC236}">
                <a16:creationId xmlns:a16="http://schemas.microsoft.com/office/drawing/2014/main" id="{F45E27FF-EAEB-42A5-8A9C-85A9D52B846F}"/>
              </a:ext>
            </a:extLst>
          </p:cNvPr>
          <p:cNvSpPr txBox="1"/>
          <p:nvPr/>
        </p:nvSpPr>
        <p:spPr>
          <a:xfrm>
            <a:off x="6598119" y="6003232"/>
            <a:ext cx="51319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Ito Integral with Brownian Motion</a:t>
            </a:r>
            <a:endParaRPr lang="zh-TW" alt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45584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058D7BCE-2431-4F53-84FA-011CC5D7D8B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EFFB0602-0FFC-4A02-BA12-2D01E7F9A0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5261"/>
            <a:ext cx="12192000" cy="4327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9715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E48FCEF9-8C10-4F7C-A492-E23CA82716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9187" y="819150"/>
            <a:ext cx="9953625" cy="521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4121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A4F35C6A-D116-43B7-BC37-CAD8409FD64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929"/>
          <a:stretch/>
        </p:blipFill>
        <p:spPr>
          <a:xfrm>
            <a:off x="1669305" y="271908"/>
            <a:ext cx="8853389" cy="6314183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8DC7797A-CAB0-4823-A5EB-DEBECBA4684E}"/>
              </a:ext>
            </a:extLst>
          </p:cNvPr>
          <p:cNvSpPr/>
          <p:nvPr/>
        </p:nvSpPr>
        <p:spPr>
          <a:xfrm>
            <a:off x="2781701" y="2242686"/>
            <a:ext cx="4138863" cy="14630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482283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AC7845F3-31FD-4F9A-81D0-B7362F5A83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433" y="0"/>
            <a:ext cx="11081133" cy="6858000"/>
          </a:xfrm>
          <a:prstGeom prst="rect">
            <a:avLst/>
          </a:prstGeom>
        </p:spPr>
      </p:pic>
      <p:cxnSp>
        <p:nvCxnSpPr>
          <p:cNvPr id="6" name="直線接點 5">
            <a:extLst>
              <a:ext uri="{FF2B5EF4-FFF2-40B4-BE49-F238E27FC236}">
                <a16:creationId xmlns:a16="http://schemas.microsoft.com/office/drawing/2014/main" id="{05F924A6-3528-4071-BE99-E4555ADCF8D3}"/>
              </a:ext>
            </a:extLst>
          </p:cNvPr>
          <p:cNvCxnSpPr/>
          <p:nvPr/>
        </p:nvCxnSpPr>
        <p:spPr>
          <a:xfrm>
            <a:off x="6400800" y="6543040"/>
            <a:ext cx="995680" cy="0"/>
          </a:xfrm>
          <a:prstGeom prst="line">
            <a:avLst/>
          </a:prstGeom>
          <a:ln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字方塊 6">
                <a:extLst>
                  <a:ext uri="{FF2B5EF4-FFF2-40B4-BE49-F238E27FC236}">
                    <a16:creationId xmlns:a16="http://schemas.microsoft.com/office/drawing/2014/main" id="{79B4815B-E3D7-456D-9439-0F77DA78B3F1}"/>
                  </a:ext>
                </a:extLst>
              </p:cNvPr>
              <p:cNvSpPr txBox="1"/>
              <p:nvPr/>
            </p:nvSpPr>
            <p:spPr>
              <a:xfrm>
                <a:off x="6400800" y="5596832"/>
                <a:ext cx="5824928" cy="47083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TW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This corollary is generated by W(t), not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TW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𝑊</m:t>
                        </m:r>
                      </m:e>
                    </m:acc>
                    <m:d>
                      <m:dPr>
                        <m:ctrlPr>
                          <a:rPr lang="en-US" altLang="zh-TW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TW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e>
                    </m:d>
                  </m:oMath>
                </a14:m>
                <a:endParaRPr lang="zh-TW" altLang="en-US" sz="24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文字方塊 6">
                <a:extLst>
                  <a:ext uri="{FF2B5EF4-FFF2-40B4-BE49-F238E27FC236}">
                    <a16:creationId xmlns:a16="http://schemas.microsoft.com/office/drawing/2014/main" id="{79B4815B-E3D7-456D-9439-0F77DA78B3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0800" y="5596832"/>
                <a:ext cx="5824928" cy="470835"/>
              </a:xfrm>
              <a:prstGeom prst="rect">
                <a:avLst/>
              </a:prstGeom>
              <a:blipFill>
                <a:blip r:embed="rId3"/>
                <a:stretch>
                  <a:fillRect l="-1569" t="-7792" r="-523" b="-2987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524637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字方塊 3">
                <a:extLst>
                  <a:ext uri="{FF2B5EF4-FFF2-40B4-BE49-F238E27FC236}">
                    <a16:creationId xmlns:a16="http://schemas.microsoft.com/office/drawing/2014/main" id="{06F057C5-AFF9-4003-97B4-85319EA3A0D6}"/>
                  </a:ext>
                </a:extLst>
              </p:cNvPr>
              <p:cNvSpPr txBox="1"/>
              <p:nvPr/>
            </p:nvSpPr>
            <p:spPr>
              <a:xfrm>
                <a:off x="0" y="266700"/>
                <a:ext cx="12192000" cy="48936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TW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stock price process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altLang="zh-TW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TW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interest rate process R(t) that generates the discount process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altLang="zh-TW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TW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For all t    [0,T], the volatility </a:t>
                </a:r>
                <a14:m>
                  <m:oMath xmlns:m="http://schemas.openxmlformats.org/officeDocument/2006/math">
                    <m:r>
                      <a:rPr lang="en-US" altLang="zh-TW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𝜎</m:t>
                    </m:r>
                  </m:oMath>
                </a14:m>
                <a:r>
                  <a:rPr lang="en-US" altLang="zh-TW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almost surely not zero.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altLang="zh-TW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TW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Filtration F(t) is generated by Brownian Motion W(t) , 0</a:t>
                </a:r>
                <a:r>
                  <a:rPr lang="zh-TW" alt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TW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&lt;= t &lt;= T.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altLang="zh-TW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TW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Let V(T) be an F(T)-measurable random variable and, for 0 &lt;= t &lt;= T, define V(t) by the risk-neutral pricing formula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altLang="zh-TW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altLang="zh-TW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TW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Then According to </a:t>
                </a:r>
              </a:p>
            </p:txBody>
          </p:sp>
        </mc:Choice>
        <mc:Fallback xmlns="">
          <p:sp>
            <p:nvSpPr>
              <p:cNvPr id="4" name="文字方塊 3">
                <a:extLst>
                  <a:ext uri="{FF2B5EF4-FFF2-40B4-BE49-F238E27FC236}">
                    <a16:creationId xmlns:a16="http://schemas.microsoft.com/office/drawing/2014/main" id="{06F057C5-AFF9-4003-97B4-85319EA3A0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66700"/>
                <a:ext cx="12192000" cy="4893647"/>
              </a:xfrm>
              <a:prstGeom prst="rect">
                <a:avLst/>
              </a:prstGeom>
              <a:blipFill>
                <a:blip r:embed="rId3"/>
                <a:stretch>
                  <a:fillRect l="-650" t="-996" b="-186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5" name="Object 28">
            <a:extLst>
              <a:ext uri="{FF2B5EF4-FFF2-40B4-BE49-F238E27FC236}">
                <a16:creationId xmlns:a16="http://schemas.microsoft.com/office/drawing/2014/main" id="{B2BF41D5-C0F2-4375-869B-A4945E077B3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80131103"/>
              </p:ext>
            </p:extLst>
          </p:nvPr>
        </p:nvGraphicFramePr>
        <p:xfrm>
          <a:off x="3503612" y="266700"/>
          <a:ext cx="5184775" cy="436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7" name="Equation" r:id="rId4" imgW="3009900" imgH="254000" progId="Equation.DSMT4">
                  <p:embed/>
                </p:oleObj>
              </mc:Choice>
              <mc:Fallback>
                <p:oleObj name="Equation" r:id="rId4" imgW="3009900" imgH="254000" progId="Equation.DSMT4">
                  <p:embed/>
                  <p:pic>
                    <p:nvPicPr>
                      <p:cNvPr id="20508" name="Object 28">
                        <a:extLst>
                          <a:ext uri="{FF2B5EF4-FFF2-40B4-BE49-F238E27FC236}">
                            <a16:creationId xmlns:a16="http://schemas.microsoft.com/office/drawing/2014/main" id="{7099BA70-0B26-464D-ABED-92C418F9B73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3612" y="266700"/>
                        <a:ext cx="5184775" cy="4365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30">
            <a:extLst>
              <a:ext uri="{FF2B5EF4-FFF2-40B4-BE49-F238E27FC236}">
                <a16:creationId xmlns:a16="http://schemas.microsoft.com/office/drawing/2014/main" id="{948D00C3-90D7-41F1-A5BE-91A1EE887D4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75716710"/>
              </p:ext>
            </p:extLst>
          </p:nvPr>
        </p:nvGraphicFramePr>
        <p:xfrm>
          <a:off x="8011620" y="751155"/>
          <a:ext cx="2016125" cy="731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8" name="Equation" r:id="rId6" imgW="977476" imgH="355446" progId="Equation.DSMT4">
                  <p:embed/>
                </p:oleObj>
              </mc:Choice>
              <mc:Fallback>
                <p:oleObj name="Equation" r:id="rId6" imgW="977476" imgH="355446" progId="Equation.DSMT4">
                  <p:embed/>
                  <p:pic>
                    <p:nvPicPr>
                      <p:cNvPr id="20510" name="Object 30">
                        <a:extLst>
                          <a:ext uri="{FF2B5EF4-FFF2-40B4-BE49-F238E27FC236}">
                            <a16:creationId xmlns:a16="http://schemas.microsoft.com/office/drawing/2014/main" id="{1F03CC52-F00E-4CF3-90E3-3515C5AD600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11620" y="751155"/>
                        <a:ext cx="2016125" cy="7318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圖片 7">
            <a:extLst>
              <a:ext uri="{FF2B5EF4-FFF2-40B4-BE49-F238E27FC236}">
                <a16:creationId xmlns:a16="http://schemas.microsoft.com/office/drawing/2014/main" id="{908E2E91-66C6-4EA3-85CB-0D73868AA45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19873" y="3784037"/>
            <a:ext cx="5300005" cy="701365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30898D73-7240-410B-90F8-0388B86B52F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81311" y="4623946"/>
            <a:ext cx="6429375" cy="676275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13FFB499-0861-4606-8103-C3B4B9B64BD7}"/>
              </a:ext>
            </a:extLst>
          </p:cNvPr>
          <p:cNvSpPr/>
          <p:nvPr/>
        </p:nvSpPr>
        <p:spPr>
          <a:xfrm flipH="1">
            <a:off x="-1" y="4623946"/>
            <a:ext cx="304799" cy="55221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681156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B713C345-FCE4-4A00-8443-3427B3FAC6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9441" y="902017"/>
            <a:ext cx="5793116" cy="1498918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B4B3B391-A19C-4696-81B6-1BA27D7A4C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8737" y="0"/>
            <a:ext cx="9486900" cy="942975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80F69E16-277C-4EFD-9661-863DA4D168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8737" y="2400935"/>
            <a:ext cx="9534525" cy="1466850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C602B491-1CB8-4DF7-9C95-A7B2B2DF19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8737" y="3867785"/>
            <a:ext cx="9363075" cy="1724025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F4AF15CE-5DF2-43FF-8B2A-DB0E908131E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42000" y="4202595"/>
            <a:ext cx="4362895" cy="440525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45131D88-0232-4777-87C9-4582BFE762D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9814" t="26556" r="26188" b="57164"/>
          <a:stretch/>
        </p:blipFill>
        <p:spPr>
          <a:xfrm>
            <a:off x="10091737" y="4329112"/>
            <a:ext cx="1310640" cy="280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3527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1690FA10-362B-41CB-B5E5-B6AEED68DA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7848" y="247014"/>
            <a:ext cx="8516303" cy="3827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63412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3">
                <a:extLst>
                  <a:ext uri="{FF2B5EF4-FFF2-40B4-BE49-F238E27FC236}">
                    <a16:creationId xmlns:a16="http://schemas.microsoft.com/office/drawing/2014/main" id="{33D72AFE-54C8-442B-AA9D-183F809903B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1196908"/>
                <a:ext cx="12192000" cy="550545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zh-TW" dirty="0">
                    <a:latin typeface="Times New Roman" panose="02020603050405020304" pitchFamily="18" charset="0"/>
                  </a:rPr>
                  <a:t>Since</a:t>
                </a:r>
                <a:r>
                  <a:rPr lang="zh-TW" altLang="en-US" dirty="0">
                    <a:latin typeface="Times New Roman" panose="02020603050405020304" pitchFamily="18" charset="0"/>
                  </a:rPr>
                  <a:t> </a:t>
                </a:r>
                <a:r>
                  <a:rPr lang="en-US" altLang="zh-TW" dirty="0">
                    <a:latin typeface="Times New Roman" panose="02020603050405020304" pitchFamily="18" charset="0"/>
                  </a:rPr>
                  <a:t>that the volatility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US" altLang="zh-TW" dirty="0">
                    <a:latin typeface="Times New Roman" panose="02020603050405020304" pitchFamily="18" charset="0"/>
                  </a:rPr>
                  <a:t> is not zero, so equation </a:t>
                </a:r>
              </a:p>
              <a:p>
                <a:pPr marL="0" indent="0">
                  <a:buNone/>
                </a:pPr>
                <a:endParaRPr lang="en-US" altLang="zh-TW" dirty="0">
                  <a:latin typeface="Times New Roman" panose="02020603050405020304" pitchFamily="18" charset="0"/>
                </a:endParaRPr>
              </a:p>
              <a:p>
                <a:r>
                  <a:rPr lang="en-US" altLang="zh-TW" dirty="0">
                    <a:latin typeface="Times New Roman" panose="02020603050405020304" pitchFamily="18" charset="0"/>
                  </a:rPr>
                  <a:t>can be solved.</a:t>
                </a:r>
              </a:p>
              <a:p>
                <a:endParaRPr lang="en-US" altLang="zh-TW" dirty="0">
                  <a:latin typeface="Times New Roman" panose="02020603050405020304" pitchFamily="18" charset="0"/>
                </a:endParaRPr>
              </a:p>
              <a:p>
                <a:r>
                  <a:rPr lang="en-US" altLang="zh-TW" dirty="0">
                    <a:latin typeface="Times New Roman" panose="02020603050405020304" pitchFamily="18" charset="0"/>
                  </a:rPr>
                  <a:t>F(T) is generated by the underlying Brownian motion.    (i.e., there is no randomness in the derivative security apart from the Brownian motion randomness, which can be hedged by trading the stock)</a:t>
                </a:r>
              </a:p>
              <a:p>
                <a:endParaRPr lang="en-US" altLang="zh-TW" dirty="0">
                  <a:latin typeface="Times New Roman" panose="02020603050405020304" pitchFamily="18" charset="0"/>
                </a:endParaRPr>
              </a:p>
              <a:p>
                <a:r>
                  <a:rPr lang="en-US" altLang="zh-TW" dirty="0">
                    <a:latin typeface="Times New Roman" panose="02020603050405020304" pitchFamily="18" charset="0"/>
                  </a:rPr>
                  <a:t>Under these two assumptions, every F(T)-measurable derivative security can be hedged. Such a model is said to be </a:t>
                </a:r>
                <a:r>
                  <a:rPr lang="en-US" altLang="zh-TW" i="1" dirty="0">
                    <a:latin typeface="Times New Roman" panose="02020603050405020304" pitchFamily="18" charset="0"/>
                  </a:rPr>
                  <a:t>complete</a:t>
                </a:r>
                <a:r>
                  <a:rPr lang="en-US" altLang="zh-TW" dirty="0">
                    <a:latin typeface="Times New Roman" panose="02020603050405020304" pitchFamily="18" charset="0"/>
                  </a:rPr>
                  <a:t>. </a:t>
                </a:r>
              </a:p>
            </p:txBody>
          </p:sp>
        </mc:Choice>
        <mc:Fallback xmlns="">
          <p:sp>
            <p:nvSpPr>
              <p:cNvPr id="5" name="Rectangle 3">
                <a:extLst>
                  <a:ext uri="{FF2B5EF4-FFF2-40B4-BE49-F238E27FC236}">
                    <a16:creationId xmlns:a16="http://schemas.microsoft.com/office/drawing/2014/main" id="{33D72AFE-54C8-442B-AA9D-183F809903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196908"/>
                <a:ext cx="12192000" cy="5505450"/>
              </a:xfrm>
              <a:prstGeom prst="rect">
                <a:avLst/>
              </a:prstGeom>
              <a:blipFill>
                <a:blip r:embed="rId2"/>
                <a:stretch>
                  <a:fillRect l="-900" t="-1883" r="-250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圖片 3">
            <a:extLst>
              <a:ext uri="{FF2B5EF4-FFF2-40B4-BE49-F238E27FC236}">
                <a16:creationId xmlns:a16="http://schemas.microsoft.com/office/drawing/2014/main" id="{964F83AF-FB80-4F15-9C49-2B78566792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2707" y="1743845"/>
            <a:ext cx="4600575" cy="57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1547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E2C6E944-83EA-40FF-BCB8-B65F6C2526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48" y="0"/>
            <a:ext cx="121813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9335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FD5E01C7-804A-49B4-86E8-F259165D97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259"/>
            <a:ext cx="12192000" cy="6837482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924F011E-0530-477E-8B96-E035A5A0116D}"/>
              </a:ext>
            </a:extLst>
          </p:cNvPr>
          <p:cNvSpPr/>
          <p:nvPr/>
        </p:nvSpPr>
        <p:spPr>
          <a:xfrm>
            <a:off x="-25400" y="10259"/>
            <a:ext cx="12217400" cy="457444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980565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A4F35C6A-D116-43B7-BC37-CAD8409FD64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929"/>
          <a:stretch/>
        </p:blipFill>
        <p:spPr>
          <a:xfrm>
            <a:off x="1669305" y="271908"/>
            <a:ext cx="8853389" cy="6314183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8DC7797A-CAB0-4823-A5EB-DEBECBA4684E}"/>
              </a:ext>
            </a:extLst>
          </p:cNvPr>
          <p:cNvSpPr/>
          <p:nvPr/>
        </p:nvSpPr>
        <p:spPr>
          <a:xfrm>
            <a:off x="2883301" y="3670299"/>
            <a:ext cx="5600299" cy="107950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364236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FD5E01C7-804A-49B4-86E8-F259165D97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259"/>
            <a:ext cx="12192000" cy="6837482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924F011E-0530-477E-8B96-E035A5A0116D}"/>
              </a:ext>
            </a:extLst>
          </p:cNvPr>
          <p:cNvSpPr/>
          <p:nvPr/>
        </p:nvSpPr>
        <p:spPr>
          <a:xfrm>
            <a:off x="0" y="4711700"/>
            <a:ext cx="12217400" cy="213604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947579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D6867AB1-52D3-415F-8C50-B83EAAA89C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71"/>
            <a:ext cx="12192000" cy="6840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8511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34A62B73-E7B0-42FD-8744-32014C8E13E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042" b="2663"/>
          <a:stretch/>
        </p:blipFill>
        <p:spPr>
          <a:xfrm>
            <a:off x="-1" y="8325"/>
            <a:ext cx="12410145" cy="684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7984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8739320C-C385-4261-AB7B-F31E2E42319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96" b="5000"/>
          <a:stretch/>
        </p:blipFill>
        <p:spPr>
          <a:xfrm>
            <a:off x="18218" y="88900"/>
            <a:ext cx="12155564" cy="66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9187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255</TotalTime>
  <Words>314</Words>
  <Application>Microsoft Office PowerPoint</Application>
  <PresentationFormat>寬螢幕</PresentationFormat>
  <Paragraphs>42</Paragraphs>
  <Slides>24</Slides>
  <Notes>0</Notes>
  <HiddenSlides>0</HiddenSlides>
  <MMClips>0</MMClips>
  <ScaleCrop>false</ScaleCrop>
  <HeadingPairs>
    <vt:vector size="8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24</vt:i4>
      </vt:variant>
    </vt:vector>
  </HeadingPairs>
  <TitlesOfParts>
    <vt:vector size="32" baseType="lpstr">
      <vt:lpstr>新細明體</vt:lpstr>
      <vt:lpstr>Arial</vt:lpstr>
      <vt:lpstr>Calibri</vt:lpstr>
      <vt:lpstr>Calibri Light</vt:lpstr>
      <vt:lpstr>Cambria Math</vt:lpstr>
      <vt:lpstr>Times New Roman</vt:lpstr>
      <vt:lpstr>Office 佈景主題</vt:lpstr>
      <vt:lpstr>Equation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</dc:creator>
  <cp:lastModifiedBy>User</cp:lastModifiedBy>
  <cp:revision>109</cp:revision>
  <dcterms:created xsi:type="dcterms:W3CDTF">2021-07-20T04:45:42Z</dcterms:created>
  <dcterms:modified xsi:type="dcterms:W3CDTF">2022-01-18T10:34:29Z</dcterms:modified>
</cp:coreProperties>
</file>