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BF6D3-1FAC-4450-81D5-1A72234C6E00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A5F7-4714-44C3-9A7E-571F855EFB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30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3A5F7-4714-44C3-9A7E-571F855EFB1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55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392BCD6-1786-433B-B86C-713C07E2A26C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B45E556-E51C-443B-BA1A-60B7E218C5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郭瑋倫</a:t>
            </a:r>
            <a:endParaRPr lang="en-US" altLang="zh-TW" dirty="0" smtClean="0"/>
          </a:p>
          <a:p>
            <a:r>
              <a:rPr lang="zh-TW" altLang="en-US" dirty="0"/>
              <a:t>指導</a:t>
            </a:r>
            <a:r>
              <a:rPr lang="zh-TW" altLang="en-US" dirty="0" smtClean="0"/>
              <a:t>教授 </a:t>
            </a:r>
            <a:r>
              <a:rPr lang="en-US" altLang="zh-TW" dirty="0" smtClean="0"/>
              <a:t>:</a:t>
            </a:r>
            <a:r>
              <a:rPr lang="zh-TW" altLang="en-US" dirty="0" smtClean="0"/>
              <a:t> 戴天時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zh-TW" altLang="en-US" dirty="0" smtClean="0"/>
              <a:t>配對交易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歐幾里得距離法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33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en-US" altLang="zh-TW" dirty="0" smtClean="0"/>
          </a:p>
          <a:p>
            <a:r>
              <a:rPr lang="zh-TW" altLang="en-US" dirty="0" smtClean="0"/>
              <a:t>配對交易</a:t>
            </a:r>
            <a:r>
              <a:rPr lang="en-US" altLang="zh-TW" dirty="0" smtClean="0"/>
              <a:t>(</a:t>
            </a:r>
            <a:r>
              <a:rPr lang="zh-TW" altLang="en-US" dirty="0" smtClean="0"/>
              <a:t>歐幾里得距離法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實驗結果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62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zh-TW" altLang="en-US" sz="1800" dirty="0" smtClean="0"/>
              <a:t>台灣經濟新報</a:t>
            </a:r>
            <a:r>
              <a:rPr lang="en-US" altLang="zh-TW" sz="1800" dirty="0" smtClean="0"/>
              <a:t>TEJ+</a:t>
            </a:r>
            <a:r>
              <a:rPr lang="zh-TW" altLang="en-US" sz="1800" dirty="0" smtClean="0"/>
              <a:t> </a:t>
            </a:r>
            <a:endParaRPr lang="en-US" altLang="zh-TW" sz="1800" dirty="0"/>
          </a:p>
          <a:p>
            <a:r>
              <a:rPr lang="zh-TW" altLang="en-US" sz="1800" dirty="0" smtClean="0"/>
              <a:t>日期</a:t>
            </a:r>
            <a:r>
              <a:rPr lang="en-US" altLang="zh-TW" sz="1800" dirty="0" smtClean="0"/>
              <a:t>:2010/01/01-2018/12/31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Daily </a:t>
            </a:r>
            <a:r>
              <a:rPr lang="zh-TW" altLang="en-US" sz="1800" dirty="0" smtClean="0"/>
              <a:t>收盤價</a:t>
            </a:r>
            <a:endParaRPr lang="en-US" altLang="zh-TW" sz="1800" dirty="0" smtClean="0"/>
          </a:p>
          <a:p>
            <a:r>
              <a:rPr lang="en-US" altLang="zh-TW" sz="1800" dirty="0" smtClean="0"/>
              <a:t>8</a:t>
            </a:r>
            <a:r>
              <a:rPr lang="zh-TW" altLang="en-US" sz="1800" dirty="0" smtClean="0"/>
              <a:t>檔膠類股價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台聚 台達</a:t>
            </a:r>
            <a:r>
              <a:rPr lang="zh-TW" altLang="en-US" sz="1800" dirty="0"/>
              <a:t> </a:t>
            </a:r>
            <a:r>
              <a:rPr lang="zh-TW" altLang="en-US" sz="1800" dirty="0" smtClean="0"/>
              <a:t>台塑 南亞 台化 台塑化 國喬 中</a:t>
            </a:r>
            <a:r>
              <a:rPr lang="zh-TW" altLang="en-US" sz="1800" dirty="0" smtClean="0"/>
              <a:t>石化</a:t>
            </a:r>
            <a:r>
              <a:rPr lang="en-US" altLang="zh-TW" sz="1800" dirty="0" smtClean="0"/>
              <a:t>(</a:t>
            </a:r>
            <a:r>
              <a:rPr lang="en-US" altLang="zh-TW" sz="1800" dirty="0" err="1" smtClean="0"/>
              <a:t>CMoney</a:t>
            </a:r>
            <a:r>
              <a:rPr lang="zh-TW" altLang="en-US" sz="1800" dirty="0" smtClean="0"/>
              <a:t>歸類</a:t>
            </a:r>
            <a:r>
              <a:rPr lang="en-US" altLang="zh-TW" sz="1800" dirty="0" smtClean="0"/>
              <a:t>)</a:t>
            </a:r>
          </a:p>
          <a:p>
            <a:r>
              <a:rPr lang="en-US" altLang="zh-TW" sz="1800" dirty="0" smtClean="0"/>
              <a:t>8</a:t>
            </a:r>
            <a:r>
              <a:rPr lang="zh-TW" altLang="en-US" sz="1800" dirty="0" smtClean="0"/>
              <a:t>檔金控類股價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國泰金</a:t>
            </a:r>
            <a:r>
              <a:rPr lang="en-US" altLang="zh-TW" sz="1800" dirty="0"/>
              <a:t> </a:t>
            </a:r>
            <a:r>
              <a:rPr lang="zh-TW" altLang="en-US" sz="1800" dirty="0" smtClean="0"/>
              <a:t>玉山金 華南金</a:t>
            </a:r>
            <a:r>
              <a:rPr lang="en-US" altLang="zh-TW" sz="1800" dirty="0"/>
              <a:t> </a:t>
            </a:r>
            <a:r>
              <a:rPr lang="zh-TW" altLang="en-US" sz="1800" dirty="0" smtClean="0"/>
              <a:t>富邦金</a:t>
            </a:r>
            <a:r>
              <a:rPr lang="en-US" altLang="zh-TW" sz="1800" dirty="0" smtClean="0"/>
              <a:t> </a:t>
            </a:r>
            <a:r>
              <a:rPr lang="zh-TW" altLang="en-US" sz="1800" dirty="0"/>
              <a:t>永豐</a:t>
            </a:r>
            <a:r>
              <a:rPr lang="zh-TW" altLang="en-US" sz="1800" dirty="0" smtClean="0"/>
              <a:t>金</a:t>
            </a:r>
            <a:r>
              <a:rPr lang="en-US" altLang="zh-TW" sz="1800" dirty="0"/>
              <a:t> </a:t>
            </a:r>
            <a:r>
              <a:rPr lang="zh-TW" altLang="en-US" sz="1800" dirty="0" smtClean="0"/>
              <a:t>中信金</a:t>
            </a:r>
            <a:r>
              <a:rPr lang="en-US" altLang="zh-TW" sz="1800" dirty="0"/>
              <a:t> </a:t>
            </a:r>
            <a:r>
              <a:rPr lang="zh-TW" altLang="en-US" sz="1800" dirty="0" smtClean="0"/>
              <a:t>兆豐金 元大金</a:t>
            </a:r>
            <a:r>
              <a:rPr lang="en-US" altLang="zh-TW" sz="1800" dirty="0" smtClean="0"/>
              <a:t>(TEJ</a:t>
            </a:r>
            <a:r>
              <a:rPr lang="zh-TW" altLang="en-US" sz="1800" dirty="0" smtClean="0"/>
              <a:t>歸類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854608"/>
            <a:ext cx="4700257" cy="35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7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/>
              <a:t>配對交易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歐幾里得距離法</a:t>
            </a:r>
            <a:r>
              <a:rPr lang="en-US" altLang="zh-TW" sz="4000" dirty="0" smtClean="0"/>
              <a:t>)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內容版面配置區 9"/>
              <p:cNvSpPr txBox="1">
                <a:spLocks noGrp="1"/>
              </p:cNvSpPr>
              <p:nvPr>
                <p:ph sz="quarter" idx="1"/>
              </p:nvPr>
            </p:nvSpPr>
            <p:spPr>
              <a:xfrm>
                <a:off x="914400" y="1447800"/>
                <a:ext cx="7258000" cy="3673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/>
                  <a:t>假設有兩檔股票 </a:t>
                </a:r>
                <a:r>
                  <a:rPr lang="en-US" altLang="zh-TW" sz="2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000" dirty="0"/>
                  <a:t>)</a:t>
                </a:r>
                <a:r>
                  <a:rPr lang="zh-TW" altLang="en-US" sz="2000" dirty="0" smtClean="0"/>
                  <a:t> ，並根據他們各日的</a:t>
                </a:r>
                <a:r>
                  <a:rPr lang="zh-TW" altLang="en-US" sz="2000" dirty="0"/>
                  <a:t>股價</a:t>
                </a:r>
                <a:r>
                  <a:rPr lang="zh-TW" altLang="en-US" sz="2000" dirty="0" smtClean="0"/>
                  <a:t>算它們</a:t>
                </a:r>
                <a:r>
                  <a:rPr lang="zh-TW" altLang="en-US" sz="2000" dirty="0"/>
                  <a:t>各天</a:t>
                </a:r>
                <a:r>
                  <a:rPr lang="zh-TW" altLang="en-US" sz="2000" dirty="0" smtClean="0"/>
                  <a:t>的累積報酬</a:t>
                </a:r>
                <a:endParaRPr lang="en-US" altLang="zh-TW" sz="2000" dirty="0" smtClean="0"/>
              </a:p>
              <a:p>
                <a:endParaRPr lang="en-US" altLang="zh-TW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𝐶𝑢𝑚𝑅𝑒𝑡𝑢𝑟𝑛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,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……,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</a:t>
                </a:r>
                <a:endParaRPr lang="en-US" altLang="zh-TW" sz="2000" dirty="0" smtClean="0"/>
              </a:p>
              <a:p>
                <a:endParaRPr lang="en-US" altLang="zh-TW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𝐶𝑢𝑚𝑅𝑒𝑡𝑢𝑟𝑛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TW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……,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</a:t>
                </a:r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r>
                  <a:rPr lang="zh-TW" altLang="en-US" sz="2000" dirty="0" smtClean="0"/>
                  <a:t>歐</a:t>
                </a:r>
                <a:r>
                  <a:rPr lang="zh-TW" altLang="en-US" sz="2000" dirty="0"/>
                  <a:t>幾里得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</a:rPr>
                      <m:t>距離法</m:t>
                    </m:r>
                    <m:r>
                      <a:rPr lang="pt-BR" altLang="zh-TW" sz="200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t-BR" altLang="zh-TW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ctrlPr>
                              <a:rPr lang="pt-BR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=0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𝑇</m:t>
                            </m:r>
                          </m:sup>
                          <m:e>
                            <m:sSup>
                              <m:sSupPr>
                                <m:ctrlPr>
                                  <a:rPr lang="pt-BR" altLang="zh-TW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𝐶𝑅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𝐴𝑖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/>
                                        <a:ea typeface="標楷體" panose="03000509000000000000" pitchFamily="65" charset="-120"/>
                                      </a:rPr>
                                      <m:t>𝐶𝑅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/>
                                        <a:ea typeface="標楷體" panose="03000509000000000000" pitchFamily="65" charset="-120"/>
                                      </a:rPr>
                                      <m:t>𝐵𝑖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0" name="內容版面配置區 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914400" y="1447800"/>
                <a:ext cx="7258000" cy="3673442"/>
              </a:xfrm>
              <a:prstGeom prst="rect">
                <a:avLst/>
              </a:prstGeom>
              <a:blipFill rotWithShape="1">
                <a:blip r:embed="rId2"/>
                <a:stretch>
                  <a:fillRect l="-252" t="-831" r="-1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4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配對</a:t>
            </a:r>
            <a:r>
              <a:rPr lang="zh-TW" altLang="en-US" dirty="0" smtClean="0"/>
              <a:t>交易</a:t>
            </a:r>
            <a:r>
              <a:rPr lang="zh-TW" altLang="en-US" dirty="0"/>
              <a:t>流程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1560" y="1052736"/>
                <a:ext cx="7272808" cy="424847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zh-TW" altLang="en-US" sz="2200" dirty="0" smtClean="0"/>
                  <a:t>將約</a:t>
                </a:r>
                <a:r>
                  <a:rPr lang="en-US" altLang="zh-TW" sz="2200" dirty="0" smtClean="0"/>
                  <a:t>2100</a:t>
                </a:r>
                <a:r>
                  <a:rPr lang="zh-TW" altLang="en-US" sz="2200" dirty="0" smtClean="0"/>
                  <a:t>筆</a:t>
                </a:r>
                <a:r>
                  <a:rPr lang="en-US" altLang="zh-TW" sz="2200" dirty="0" smtClean="0"/>
                  <a:t>(</a:t>
                </a:r>
                <a:r>
                  <a:rPr lang="zh-TW" altLang="en-US" sz="2200" dirty="0" smtClean="0"/>
                  <a:t>天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資料切成</a:t>
                </a:r>
                <a:r>
                  <a:rPr lang="en-US" altLang="zh-TW" sz="2200" dirty="0" smtClean="0"/>
                  <a:t>7</a:t>
                </a:r>
                <a:r>
                  <a:rPr lang="zh-TW" altLang="en-US" sz="2200" dirty="0" smtClean="0"/>
                  <a:t>等份，每份為</a:t>
                </a:r>
                <a:r>
                  <a:rPr lang="en-US" altLang="zh-TW" sz="2200" dirty="0" smtClean="0"/>
                  <a:t>300</a:t>
                </a:r>
                <a:r>
                  <a:rPr lang="zh-TW" altLang="en-US" sz="2200" dirty="0" smtClean="0"/>
                  <a:t>筆</a:t>
                </a:r>
                <a:r>
                  <a:rPr lang="en-US" altLang="zh-TW" sz="2200" dirty="0" smtClean="0"/>
                  <a:t>(</a:t>
                </a:r>
                <a:r>
                  <a:rPr lang="zh-TW" altLang="en-US" sz="2200" dirty="0" smtClean="0"/>
                  <a:t>天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，前</a:t>
                </a:r>
                <a:r>
                  <a:rPr lang="en-US" altLang="zh-TW" sz="2200" dirty="0" smtClean="0"/>
                  <a:t>150</a:t>
                </a:r>
                <a:r>
                  <a:rPr lang="zh-TW" altLang="en-US" sz="2200" dirty="0" smtClean="0"/>
                  <a:t>筆</a:t>
                </a:r>
                <a:r>
                  <a:rPr lang="en-US" altLang="zh-TW" sz="2200" dirty="0" smtClean="0"/>
                  <a:t>(</a:t>
                </a:r>
                <a:r>
                  <a:rPr lang="zh-TW" altLang="en-US" sz="2200" dirty="0" smtClean="0"/>
                  <a:t>天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為</a:t>
                </a:r>
                <a:r>
                  <a:rPr lang="en-US" altLang="zh-TW" sz="2200" dirty="0" smtClean="0"/>
                  <a:t>Formation Period </a:t>
                </a:r>
                <a:r>
                  <a:rPr lang="zh-TW" altLang="en-US" sz="2200" dirty="0" smtClean="0"/>
                  <a:t>後</a:t>
                </a:r>
                <a:r>
                  <a:rPr lang="en-US" altLang="zh-TW" sz="2200" dirty="0" smtClean="0"/>
                  <a:t>150</a:t>
                </a:r>
                <a:r>
                  <a:rPr lang="zh-TW" altLang="en-US" sz="2200" dirty="0" smtClean="0"/>
                  <a:t>筆</a:t>
                </a:r>
                <a:r>
                  <a:rPr lang="en-US" altLang="zh-TW" sz="2200" dirty="0" smtClean="0"/>
                  <a:t>(</a:t>
                </a:r>
                <a:r>
                  <a:rPr lang="zh-TW" altLang="en-US" sz="2200" dirty="0" smtClean="0"/>
                  <a:t>天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為</a:t>
                </a:r>
                <a:r>
                  <a:rPr lang="en-US" altLang="zh-TW" sz="2200" dirty="0" smtClean="0"/>
                  <a:t>Trading Period</a:t>
                </a:r>
                <a:endParaRPr lang="en-US" altLang="zh-TW" sz="2200" dirty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en-US" altLang="zh-TW" sz="2200" dirty="0" smtClean="0"/>
                  <a:t>8</a:t>
                </a:r>
                <a:r>
                  <a:rPr lang="zh-TW" altLang="en-US" sz="2200" dirty="0" smtClean="0"/>
                  <a:t>檔</a:t>
                </a:r>
                <a:r>
                  <a:rPr lang="zh-TW" altLang="en-US" sz="2200" dirty="0"/>
                  <a:t>股票中</a:t>
                </a:r>
                <a:r>
                  <a:rPr lang="zh-TW" altLang="en-US" sz="2200" dirty="0" smtClean="0"/>
                  <a:t>以</a:t>
                </a:r>
                <a:r>
                  <a:rPr lang="en-US" altLang="zh-TW" sz="2200" dirty="0" smtClean="0"/>
                  <a:t>Euclidean </a:t>
                </a:r>
                <a:r>
                  <a:rPr lang="en-US" altLang="zh-TW" sz="2200" dirty="0"/>
                  <a:t>distance</a:t>
                </a:r>
                <a:r>
                  <a:rPr lang="zh-TW" altLang="en-US" sz="2200" dirty="0" smtClean="0"/>
                  <a:t>找</a:t>
                </a:r>
                <a:r>
                  <a:rPr lang="en-US" altLang="zh-TW" sz="2200" dirty="0"/>
                  <a:t>2</a:t>
                </a:r>
                <a:r>
                  <a:rPr lang="zh-TW" altLang="en-US" sz="2200" dirty="0"/>
                  <a:t>檔一對的股票</a:t>
                </a:r>
                <a:r>
                  <a:rPr lang="en-US" altLang="zh-TW" sz="22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200" dirty="0"/>
                  <a:t>)</a:t>
                </a:r>
                <a:r>
                  <a:rPr lang="zh-TW" altLang="en-US" sz="2200" dirty="0"/>
                  <a:t> </a:t>
                </a:r>
                <a:r>
                  <a:rPr lang="zh-TW" altLang="en-US" sz="2200" dirty="0" smtClean="0"/>
                  <a:t>計算量為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2200" b="0" i="1" smtClean="0">
                            <a:latin typeface="Cambria Math"/>
                          </a:rPr>
                          <m:t>  </m:t>
                        </m:r>
                      </m:sub>
                      <m:sup>
                        <m:r>
                          <a:rPr lang="en-US" altLang="zh-TW" sz="2200" b="0" i="1" smtClean="0">
                            <a:latin typeface="Cambria Math"/>
                          </a:rPr>
                          <m:t>8</m:t>
                        </m:r>
                      </m:sup>
                    </m:sSubSup>
                  </m:oMath>
                </a14:m>
                <a:endParaRPr lang="en-US" altLang="zh-TW" sz="2200" dirty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zh-TW" altLang="en-US" sz="2200" dirty="0" smtClean="0"/>
                  <a:t>使用最</a:t>
                </a:r>
                <a:r>
                  <a:rPr lang="zh-TW" altLang="en-US" sz="2200" dirty="0"/>
                  <a:t>簡</a:t>
                </a:r>
                <a:r>
                  <a:rPr lang="zh-TW" altLang="en-US" sz="2200" dirty="0" smtClean="0"/>
                  <a:t>整數比以第一天的價格倒數，</a:t>
                </a:r>
                <a:r>
                  <a:rPr lang="zh-TW" altLang="en-US" sz="2200" dirty="0"/>
                  <a:t>得到股票張數的權重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fPr>
                          <m:num>
                            <m:r>
                              <a:rPr lang="en-US" altLang="zh-TW" sz="2200" b="0" i="1" smtClean="0">
                                <a:latin typeface="Cambria Math"/>
                                <a:ea typeface="標楷體" panose="03000509000000000000" pitchFamily="65" charset="-12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/>
                                    <a:ea typeface="標楷體" panose="03000509000000000000" pitchFamily="65" charset="-120"/>
                                  </a:rPr>
                                  <m:t>𝐴</m:t>
                                </m:r>
                                <m:r>
                                  <a:rPr lang="en-US" altLang="zh-TW" sz="2200" b="0" i="1" smtClean="0">
                                    <a:latin typeface="Cambria Math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f>
                          <m:f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fPr>
                          <m:num>
                            <m:r>
                              <a:rPr lang="en-US" altLang="zh-TW" sz="2200" b="0" i="1" smtClean="0">
                                <a:latin typeface="Cambria Math"/>
                                <a:ea typeface="標楷體" panose="03000509000000000000" pitchFamily="65" charset="-12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/>
                                    <a:ea typeface="標楷體" panose="03000509000000000000" pitchFamily="65" charset="-120"/>
                                  </a:rPr>
                                  <m:t>𝐵</m:t>
                                </m:r>
                                <m:r>
                                  <a:rPr lang="en-US" altLang="zh-TW" sz="2200" b="0" i="1" smtClean="0">
                                    <a:latin typeface="Cambria Math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zh-TW" altLang="en-US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 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200" dirty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zh-TW" altLang="en-US" sz="2200" dirty="0" smtClean="0"/>
                  <a:t>建構</a:t>
                </a:r>
                <a:r>
                  <a:rPr lang="en-US" altLang="zh-TW" sz="2200" dirty="0" smtClean="0"/>
                  <a:t>Formation period </a:t>
                </a:r>
                <a:r>
                  <a:rPr lang="zh-TW" altLang="en-US" sz="2200" dirty="0" smtClean="0"/>
                  <a:t>和</a:t>
                </a:r>
                <a:r>
                  <a:rPr lang="en-US" altLang="zh-TW" sz="2200" dirty="0" smtClean="0"/>
                  <a:t>Trading </a:t>
                </a:r>
                <a:r>
                  <a:rPr lang="en-US" altLang="zh-TW" sz="2200" dirty="0"/>
                  <a:t>period</a:t>
                </a:r>
                <a:r>
                  <a:rPr lang="zh-TW" altLang="en-US" sz="2200" dirty="0"/>
                  <a:t>的</a:t>
                </a:r>
                <a:r>
                  <a:rPr lang="en-US" altLang="zh-TW" sz="2200" dirty="0"/>
                  <a:t>Spread </a:t>
                </a:r>
                <a:r>
                  <a:rPr lang="zh-TW" altLang="en-US" sz="2200" dirty="0"/>
                  <a:t>序列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𝑆𝑃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sz="2200" dirty="0"/>
                  <a:t>，並</a:t>
                </a:r>
                <a:r>
                  <a:rPr lang="zh-TW" altLang="en-US" sz="2200" dirty="0" smtClean="0"/>
                  <a:t>監控</a:t>
                </a:r>
                <a:r>
                  <a:rPr lang="zh-TW" altLang="en-US" sz="2200" dirty="0">
                    <a:solidFill>
                      <a:srgbClr val="FF0000"/>
                    </a:solidFill>
                  </a:rPr>
                  <a:t>距離最小</a:t>
                </a:r>
                <a:r>
                  <a:rPr lang="zh-TW" altLang="en-US" sz="2200" dirty="0"/>
                  <a:t>的前</a:t>
                </a:r>
                <a:r>
                  <a:rPr lang="en-US" altLang="zh-TW" sz="2200" dirty="0"/>
                  <a:t>10</a:t>
                </a:r>
                <a:r>
                  <a:rPr lang="zh-TW" altLang="en-US" sz="2200" dirty="0"/>
                  <a:t>筆</a:t>
                </a:r>
                <a:r>
                  <a:rPr lang="en-US" altLang="zh-TW" sz="2200" dirty="0" smtClean="0"/>
                  <a:t>Spread </a:t>
                </a:r>
                <a:r>
                  <a:rPr lang="zh-TW" altLang="en-US" sz="2200" dirty="0"/>
                  <a:t>序列</a:t>
                </a:r>
                <a:endParaRPr lang="en-US" altLang="zh-TW" sz="2200" dirty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zh-TW" altLang="en-US" sz="2200" dirty="0"/>
                  <a:t>當監控的</a:t>
                </a:r>
                <a:r>
                  <a:rPr lang="en-US" altLang="zh-TW" sz="2200" dirty="0"/>
                  <a:t>Spread </a:t>
                </a:r>
                <a:r>
                  <a:rPr lang="zh-TW" altLang="en-US" sz="2200" dirty="0"/>
                  <a:t>序列到達交易</a:t>
                </a:r>
                <a:r>
                  <a:rPr lang="zh-TW" altLang="en-US" sz="2200" dirty="0" smtClean="0"/>
                  <a:t>門檻</a:t>
                </a:r>
                <a:r>
                  <a:rPr lang="en-US" altLang="zh-TW" sz="2200" dirty="0" smtClean="0"/>
                  <a:t>(1.5</a:t>
                </a:r>
                <a:r>
                  <a:rPr lang="zh-TW" altLang="en-US" sz="2200" dirty="0" smtClean="0"/>
                  <a:t>倍標準差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即</a:t>
                </a:r>
                <a:r>
                  <a:rPr lang="zh-TW" altLang="en-US" sz="2200" dirty="0"/>
                  <a:t>開倉及平倉，</a:t>
                </a:r>
                <a:r>
                  <a:rPr lang="zh-TW" altLang="en-US" sz="2200" dirty="0" smtClean="0"/>
                  <a:t>每份資料最後一天時</a:t>
                </a:r>
                <a:r>
                  <a:rPr lang="zh-TW" altLang="en-US" sz="2200" dirty="0"/>
                  <a:t>強制平倉</a:t>
                </a:r>
                <a:endParaRPr lang="en-US" altLang="zh-TW" sz="2200" dirty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r>
                  <a:rPr lang="zh-TW" altLang="en-US" sz="2200" dirty="0" smtClean="0"/>
                  <a:t>停損偵測</a:t>
                </a:r>
                <a:r>
                  <a:rPr lang="en-US" altLang="zh-TW" sz="2200" dirty="0" smtClean="0"/>
                  <a:t>(3</a:t>
                </a:r>
                <a:r>
                  <a:rPr lang="zh-TW" altLang="en-US" sz="2200" dirty="0" smtClean="0"/>
                  <a:t>倍標準差</a:t>
                </a:r>
                <a:r>
                  <a:rPr lang="en-US" altLang="zh-TW" sz="2200" dirty="0" smtClean="0"/>
                  <a:t>)</a:t>
                </a:r>
                <a:r>
                  <a:rPr lang="zh-TW" altLang="en-US" sz="2200" dirty="0" smtClean="0"/>
                  <a:t>，發現</a:t>
                </a:r>
                <a:r>
                  <a:rPr lang="zh-TW" altLang="en-US" sz="2200" dirty="0"/>
                  <a:t>停損</a:t>
                </a:r>
                <a:r>
                  <a:rPr lang="zh-TW" altLang="en-US" sz="2200" dirty="0" smtClean="0"/>
                  <a:t>強制</a:t>
                </a:r>
                <a:r>
                  <a:rPr lang="zh-TW" altLang="en-US" sz="2200" dirty="0"/>
                  <a:t>平</a:t>
                </a:r>
                <a:r>
                  <a:rPr lang="zh-TW" altLang="en-US" sz="2200" dirty="0" smtClean="0"/>
                  <a:t>倉</a:t>
                </a:r>
                <a:endParaRPr lang="en-US" altLang="zh-TW" sz="2200" dirty="0" smtClean="0"/>
              </a:p>
              <a:p>
                <a:pPr marL="342900" indent="-342900">
                  <a:buFont typeface="Wingdings" panose="05000000000000000000" pitchFamily="2" charset="2"/>
                  <a:buAutoNum type="circleNumWdWhitePlain"/>
                </a:pPr>
                <a:endParaRPr lang="en-US" altLang="zh-TW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1560" y="1052736"/>
                <a:ext cx="7272808" cy="4248472"/>
              </a:xfrm>
              <a:blipFill>
                <a:blip r:embed="rId3"/>
                <a:stretch>
                  <a:fillRect l="-587" t="-1722" r="-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827585" y="5301208"/>
            <a:ext cx="7416823" cy="1031422"/>
            <a:chOff x="3050076" y="3401814"/>
            <a:chExt cx="5961617" cy="288032"/>
          </a:xfrm>
        </p:grpSpPr>
        <p:sp>
          <p:nvSpPr>
            <p:cNvPr id="6" name="矩形 5"/>
            <p:cNvSpPr/>
            <p:nvPr/>
          </p:nvSpPr>
          <p:spPr>
            <a:xfrm>
              <a:off x="3050076" y="3401814"/>
              <a:ext cx="2951868" cy="288032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200" dirty="0" smtClean="0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</a:rPr>
                <a:t>Formation period(150 days)</a:t>
              </a:r>
              <a:endParaRPr kumimoji="1" lang="zh-TW" altLang="en-US" sz="1200" dirty="0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6001944" y="3401814"/>
              <a:ext cx="3009749" cy="2880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200" dirty="0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</a:rPr>
                <a:t>T</a:t>
              </a:r>
              <a:r>
                <a:rPr kumimoji="1" lang="en-US" altLang="zh-TW" sz="1200" dirty="0" smtClean="0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</a:rPr>
                <a:t>rading period(150days)</a:t>
              </a:r>
              <a:endParaRPr kumimoji="1" lang="zh-TW" altLang="en-US" sz="1200" dirty="0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58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實驗結果</a:t>
            </a:r>
            <a:endParaRPr lang="zh-TW" altLang="en-US" dirty="0"/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21231004"/>
              </p:ext>
            </p:extLst>
          </p:nvPr>
        </p:nvGraphicFramePr>
        <p:xfrm>
          <a:off x="259086" y="3861048"/>
          <a:ext cx="8712969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489587453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519873425"/>
                    </a:ext>
                  </a:extLst>
                </a:gridCol>
                <a:gridCol w="3384377">
                  <a:extLst>
                    <a:ext uri="{9D8B030D-6E8A-4147-A177-3AD203B41FA5}">
                      <a16:colId xmlns:a16="http://schemas.microsoft.com/office/drawing/2014/main" val="1719872964"/>
                    </a:ext>
                  </a:extLst>
                </a:gridCol>
              </a:tblGrid>
              <a:tr h="890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i="1" dirty="0" smtClean="0">
                          <a:latin typeface="Cambria Math" pitchFamily="18" charset="0"/>
                          <a:ea typeface="Cambria Math" pitchFamily="18" charset="0"/>
                        </a:rPr>
                        <a:t>2.5</a:t>
                      </a:r>
                      <a:r>
                        <a:rPr lang="zh-TW" altLang="en-US" b="1" i="1" dirty="0" smtClean="0">
                          <a:latin typeface="Cambria Math" pitchFamily="18" charset="0"/>
                          <a:ea typeface="Cambria Math" pitchFamily="18" charset="0"/>
                        </a:rPr>
                        <a:t>倍停損</a:t>
                      </a:r>
                      <a:endParaRPr lang="zh-TW" altLang="en-US" b="1" i="1" dirty="0" smtClean="0">
                        <a:latin typeface="Cambria Math" pitchFamily="18" charset="0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塑膠類</a:t>
                      </a:r>
                      <a:r>
                        <a:rPr lang="en-US" altLang="zh-TW" dirty="0" smtClean="0"/>
                        <a:t>(8</a:t>
                      </a:r>
                      <a:r>
                        <a:rPr lang="zh-TW" altLang="en-US" dirty="0" smtClean="0"/>
                        <a:t>檔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金控類</a:t>
                      </a:r>
                      <a:r>
                        <a:rPr lang="en-US" altLang="zh-TW" dirty="0" smtClean="0"/>
                        <a:t>(8</a:t>
                      </a:r>
                      <a:r>
                        <a:rPr lang="zh-TW" altLang="en-US" dirty="0" smtClean="0"/>
                        <a:t>檔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965877"/>
                  </a:ext>
                </a:extLst>
              </a:tr>
              <a:tr h="516010">
                <a:tc>
                  <a:txBody>
                    <a:bodyPr/>
                    <a:lstStyle/>
                    <a:p>
                      <a:r>
                        <a:rPr lang="zh-TW" altLang="en-US" b="1" i="1" dirty="0" smtClean="0">
                          <a:latin typeface="標楷體" pitchFamily="65" charset="-120"/>
                          <a:ea typeface="標楷體" pitchFamily="65" charset="-120"/>
                        </a:rPr>
                        <a:t>勝率</a:t>
                      </a:r>
                      <a:endParaRPr lang="en-US" altLang="zh-TW" b="1" i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30%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23%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520765"/>
                  </a:ext>
                </a:extLst>
              </a:tr>
              <a:tr h="439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i="1" dirty="0" err="1" smtClean="0">
                          <a:latin typeface="Cambria" pitchFamily="18" charset="0"/>
                        </a:rPr>
                        <a:t>E_distance</a:t>
                      </a:r>
                      <a:r>
                        <a:rPr lang="en-US" altLang="zh-TW" sz="1400" b="1" i="1" dirty="0" smtClean="0"/>
                        <a:t>(</a:t>
                      </a:r>
                      <a:r>
                        <a:rPr lang="zh-TW" altLang="en-US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最小</a:t>
                      </a:r>
                      <a:r>
                        <a:rPr lang="en-US" altLang="zh-TW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最大</a:t>
                      </a:r>
                      <a:r>
                        <a:rPr lang="en-US" altLang="zh-TW" sz="1400" b="1" i="1" dirty="0" smtClean="0"/>
                        <a:t>)</a:t>
                      </a:r>
                      <a:endParaRPr lang="zh-TW" altLang="en-US" sz="1400" b="1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mtClean="0"/>
                        <a:t>0.43/2.15</a:t>
                      </a:r>
                      <a:endParaRPr lang="zh-TW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0.24/0.35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315372"/>
                  </a:ext>
                </a:extLst>
              </a:tr>
              <a:tr h="890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i="1" dirty="0" smtClean="0">
                          <a:latin typeface="Cambria Math" pitchFamily="18" charset="0"/>
                          <a:ea typeface="Cambria Math" pitchFamily="18" charset="0"/>
                        </a:rPr>
                        <a:t>Profit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一般獲利 停損獲利 到期獲利</a:t>
                      </a:r>
                      <a:endParaRPr lang="en-US" altLang="zh-TW" dirty="0" smtClean="0"/>
                    </a:p>
                    <a:p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138.61</a:t>
                      </a:r>
                      <a:r>
                        <a:rPr lang="zh-TW" altLang="en-US" baseline="0" dirty="0" smtClean="0"/>
                        <a:t>       </a:t>
                      </a:r>
                      <a:r>
                        <a:rPr lang="en-US" altLang="zh-TW" baseline="0" dirty="0" smtClean="0"/>
                        <a:t>-157.76</a:t>
                      </a:r>
                      <a:r>
                        <a:rPr lang="zh-TW" altLang="en-US" baseline="0" dirty="0" smtClean="0"/>
                        <a:t>       </a:t>
                      </a:r>
                      <a:r>
                        <a:rPr lang="en-US" altLang="zh-TW" baseline="0" dirty="0" smtClean="0"/>
                        <a:t>0.43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一般獲利 停損獲利 到期獲利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38.02</a:t>
                      </a:r>
                      <a:r>
                        <a:rPr lang="zh-TW" altLang="en-US" dirty="0" smtClean="0"/>
                        <a:t>          </a:t>
                      </a:r>
                      <a:r>
                        <a:rPr lang="en-US" altLang="zh-TW" dirty="0" smtClean="0"/>
                        <a:t>-41.58</a:t>
                      </a:r>
                      <a:r>
                        <a:rPr lang="zh-TW" altLang="en-US" dirty="0" smtClean="0"/>
                        <a:t>         </a:t>
                      </a:r>
                      <a:r>
                        <a:rPr lang="en-US" altLang="zh-TW" dirty="0" smtClean="0"/>
                        <a:t>3.52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87734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572131"/>
              </p:ext>
            </p:extLst>
          </p:nvPr>
        </p:nvGraphicFramePr>
        <p:xfrm>
          <a:off x="259086" y="764705"/>
          <a:ext cx="8712969" cy="285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3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i="1" dirty="0" smtClean="0">
                          <a:latin typeface="Cambria Math" pitchFamily="18" charset="0"/>
                          <a:ea typeface="Cambria Math" pitchFamily="18" charset="0"/>
                        </a:rPr>
                        <a:t>3</a:t>
                      </a:r>
                      <a:r>
                        <a:rPr lang="zh-TW" altLang="en-US" b="1" i="1" dirty="0" smtClean="0">
                          <a:latin typeface="Cambria Math" pitchFamily="18" charset="0"/>
                          <a:ea typeface="Cambria Math" pitchFamily="18" charset="0"/>
                        </a:rPr>
                        <a:t>倍停損</a:t>
                      </a:r>
                      <a:endParaRPr lang="en-US" altLang="zh-TW" b="1" i="1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塑膠類</a:t>
                      </a:r>
                      <a:r>
                        <a:rPr lang="en-US" altLang="zh-TW" dirty="0" smtClean="0"/>
                        <a:t>(8</a:t>
                      </a:r>
                      <a:r>
                        <a:rPr lang="zh-TW" altLang="en-US" dirty="0" smtClean="0"/>
                        <a:t>檔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金控類</a:t>
                      </a:r>
                      <a:r>
                        <a:rPr lang="en-US" altLang="zh-TW" dirty="0" smtClean="0"/>
                        <a:t>(8</a:t>
                      </a:r>
                      <a:r>
                        <a:rPr lang="zh-TW" altLang="en-US" dirty="0" smtClean="0"/>
                        <a:t>檔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12">
                <a:tc>
                  <a:txBody>
                    <a:bodyPr/>
                    <a:lstStyle/>
                    <a:p>
                      <a:r>
                        <a:rPr lang="zh-TW" altLang="en-US" b="1" i="1" dirty="0" smtClean="0">
                          <a:latin typeface="標楷體" pitchFamily="65" charset="-120"/>
                          <a:ea typeface="標楷體" pitchFamily="65" charset="-120"/>
                        </a:rPr>
                        <a:t>勝</a:t>
                      </a:r>
                      <a:r>
                        <a:rPr lang="zh-TW" altLang="en-US" b="1" i="1" dirty="0" smtClean="0">
                          <a:latin typeface="標楷體" pitchFamily="65" charset="-120"/>
                          <a:ea typeface="標楷體" pitchFamily="65" charset="-120"/>
                        </a:rPr>
                        <a:t>率</a:t>
                      </a:r>
                      <a:endParaRPr lang="en-US" altLang="zh-TW" b="1" i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b="1" i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35</a:t>
                      </a:r>
                      <a:r>
                        <a:rPr lang="en-US" altLang="zh-TW" dirty="0" smtClean="0"/>
                        <a:t>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32</a:t>
                      </a:r>
                      <a:r>
                        <a:rPr lang="en-US" altLang="zh-TW" dirty="0" smtClean="0"/>
                        <a:t>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40">
                <a:tc>
                  <a:txBody>
                    <a:bodyPr/>
                    <a:lstStyle/>
                    <a:p>
                      <a:r>
                        <a:rPr lang="en-US" altLang="zh-TW" sz="1400" b="1" i="1" dirty="0" err="1" smtClean="0">
                          <a:latin typeface="Cambria" pitchFamily="18" charset="0"/>
                        </a:rPr>
                        <a:t>E_distance</a:t>
                      </a:r>
                      <a:r>
                        <a:rPr lang="en-US" altLang="zh-TW" sz="1400" b="1" i="1" dirty="0" smtClean="0"/>
                        <a:t>(</a:t>
                      </a:r>
                      <a:r>
                        <a:rPr lang="zh-TW" altLang="en-US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最小</a:t>
                      </a:r>
                      <a:r>
                        <a:rPr lang="en-US" altLang="zh-TW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1400" b="1" i="1" dirty="0" smtClean="0">
                          <a:latin typeface="標楷體" pitchFamily="65" charset="-120"/>
                          <a:ea typeface="標楷體" pitchFamily="65" charset="-120"/>
                        </a:rPr>
                        <a:t>最大</a:t>
                      </a:r>
                      <a:r>
                        <a:rPr lang="en-US" altLang="zh-TW" sz="1400" b="1" i="1" dirty="0" smtClean="0"/>
                        <a:t>)</a:t>
                      </a:r>
                      <a:endParaRPr lang="zh-TW" alt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0.43/2.15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0.24/0.35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746">
                <a:tc>
                  <a:txBody>
                    <a:bodyPr/>
                    <a:lstStyle/>
                    <a:p>
                      <a:r>
                        <a:rPr lang="en-US" altLang="zh-TW" b="1" i="1" dirty="0" smtClean="0">
                          <a:latin typeface="Cambria Math" pitchFamily="18" charset="0"/>
                          <a:ea typeface="Cambria Math" pitchFamily="18" charset="0"/>
                        </a:rPr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一般獲利 停損獲利 到期獲利</a:t>
                      </a:r>
                      <a:endParaRPr lang="en-US" altLang="zh-TW" dirty="0" smtClean="0"/>
                    </a:p>
                    <a:p>
                      <a:r>
                        <a:rPr lang="en-US" altLang="zh-TW" baseline="0" dirty="0" smtClean="0"/>
                        <a:t>  225.29       -272.8         </a:t>
                      </a:r>
                      <a:r>
                        <a:rPr lang="en-US" altLang="zh-TW" baseline="0" dirty="0" smtClean="0"/>
                        <a:t>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一般獲利 停損獲利 到期獲利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   64.89          -69.5          </a:t>
                      </a:r>
                      <a:r>
                        <a:rPr lang="en-US" altLang="zh-TW" dirty="0" smtClean="0"/>
                        <a:t>7.21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54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THE 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83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補充</a:t>
            </a:r>
            <a:r>
              <a:rPr lang="en-US" altLang="zh-TW" dirty="0" smtClean="0"/>
              <a:t>:</a:t>
            </a:r>
            <a:r>
              <a:rPr lang="zh-TW" altLang="en-US" dirty="0" smtClean="0"/>
              <a:t>配對交易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1560" y="2934236"/>
                <a:ext cx="8424936" cy="3085564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𝐴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1 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</m:t>
                    </m:r>
                  </m:oMath>
                </a14:m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 74</a:t>
                </a:r>
                <a:r>
                  <a:rPr lang="en-US" altLang="zh-TW" sz="1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=73</m:t>
                    </m:r>
                  </m:oMath>
                </a14:m>
                <a:endParaRPr lang="en-US" altLang="zh-TW" sz="18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𝐴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TW" altLang="en-US" sz="1800" dirty="0" smtClean="0"/>
                  <a:t> </a:t>
                </a:r>
                <a:r>
                  <a:rPr lang="zh-TW" altLang="en-US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=75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,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 </m:t>
                        </m:r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dirty="0" smtClean="0"/>
                  <a:t> 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= 70                 short A Long B at t2             cash flow:75-70 =5</a:t>
                </a:r>
              </a:p>
              <a:p>
                <a:endParaRPr lang="en-US" altLang="zh-TW" sz="1800" dirty="0" smtClean="0">
                  <a:latin typeface="Cambria Math" pitchFamily="18" charset="0"/>
                  <a:ea typeface="Cambria Math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𝐴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sz="1800" dirty="0" smtClean="0"/>
                  <a:t> 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= 73</a:t>
                </a:r>
                <a14:m>
                  <m:oMath xmlns:m="http://schemas.openxmlformats.org/officeDocument/2006/math">
                    <m:r>
                      <a:rPr lang="en-US" altLang="zh-TW" sz="1800" dirty="0">
                        <a:latin typeface="Cambria Math"/>
                        <a:ea typeface="標楷體" panose="03000509000000000000" pitchFamily="65" charset="-120"/>
                      </a:rPr>
                      <m:t>,</m:t>
                    </m:r>
                    <m:r>
                      <a:rPr lang="en-US" altLang="zh-TW" sz="1800" b="0" i="0" dirty="0" smtClean="0">
                        <a:latin typeface="Cambria Math"/>
                        <a:ea typeface="標楷體" panose="03000509000000000000" pitchFamily="65" charset="-120"/>
                      </a:rPr>
                      <m:t>  </m:t>
                    </m:r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3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=72              </m:t>
                    </m:r>
                    <m: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  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back</m:t>
                    </m:r>
                    <m: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A</m:t>
                    </m:r>
                    <m: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se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𝑙𝑙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𝐵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𝑎𝑡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3     </m:t>
                    </m:r>
                    <m: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 pitchFamily="18" charset="0"/>
                        <a:ea typeface="Cambria Math" pitchFamily="18" charset="0"/>
                      </a:rPr>
                      <m:t>cash</m:t>
                    </m:r>
                    <m:r>
                      <a:rPr lang="en-US" altLang="zh-TW" sz="1800" b="0" i="0" smtClean="0"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 pitchFamily="18" charset="0"/>
                        <a:ea typeface="Cambria Math" pitchFamily="18" charset="0"/>
                      </a:rPr>
                      <m:t>flow</m:t>
                    </m:r>
                    <m:r>
                      <a:rPr lang="en-US" altLang="zh-TW" sz="1800" b="0" i="0" smtClean="0">
                        <a:latin typeface="Cambria Math" pitchFamily="18" charset="0"/>
                        <a:ea typeface="Cambria Math" pitchFamily="18" charset="0"/>
                      </a:rPr>
                      <m:t>:−73+72=−1    </m:t>
                    </m:r>
                  </m:oMath>
                </a14:m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              </a:t>
                </a:r>
              </a:p>
              <a:p>
                <a:endParaRPr lang="en-US" altLang="zh-TW" sz="18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𝐴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4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=74</m:t>
                    </m:r>
                  </m:oMath>
                </a14:m>
                <a:r>
                  <a:rPr lang="en-US" altLang="zh-TW" sz="1800" dirty="0" smtClean="0"/>
                  <a:t>,</a:t>
                </a:r>
                <a:r>
                  <a:rPr lang="zh-TW" altLang="en-US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4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=80</m:t>
                    </m:r>
                  </m:oMath>
                </a14:m>
                <a:r>
                  <a:rPr lang="en-US" altLang="zh-TW" sz="1800" b="0" dirty="0" smtClean="0">
                    <a:ea typeface="標楷體" panose="03000509000000000000" pitchFamily="65" charset="-120"/>
                  </a:rPr>
                  <a:t>                </a:t>
                </a:r>
                <a:r>
                  <a:rPr lang="en-US" altLang="zh-TW" sz="1800" dirty="0">
                    <a:latin typeface="Cambria Math" pitchFamily="18" charset="0"/>
                    <a:ea typeface="Cambria Math" pitchFamily="18" charset="0"/>
                  </a:rPr>
                  <a:t>short 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B Long A </a:t>
                </a:r>
                <a:r>
                  <a:rPr lang="en-US" altLang="zh-TW" sz="1800" dirty="0">
                    <a:latin typeface="Cambria Math" pitchFamily="18" charset="0"/>
                    <a:ea typeface="Cambria Math" pitchFamily="18" charset="0"/>
                  </a:rPr>
                  <a:t>at 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t4             </a:t>
                </a:r>
                <a:r>
                  <a:rPr lang="en-US" altLang="zh-TW" sz="1800" dirty="0">
                    <a:latin typeface="Cambria Math" pitchFamily="18" charset="0"/>
                    <a:ea typeface="Cambria Math" pitchFamily="18" charset="0"/>
                  </a:rPr>
                  <a:t>cash flow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:-74 + 80 =</a:t>
                </a:r>
                <a:r>
                  <a:rPr lang="en-US" altLang="zh-TW" sz="1800" dirty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US" altLang="zh-TW" sz="1800" dirty="0" smtClean="0">
                    <a:latin typeface="Cambria Math" pitchFamily="18" charset="0"/>
                    <a:ea typeface="Cambria Math" pitchFamily="18" charset="0"/>
                  </a:rPr>
                  <a:t>6</a:t>
                </a:r>
                <a:r>
                  <a:rPr lang="en-US" altLang="zh-TW" sz="1800" b="0" dirty="0" smtClean="0">
                    <a:ea typeface="標楷體" panose="03000509000000000000" pitchFamily="65" charset="-120"/>
                  </a:rPr>
                  <a:t>    </a:t>
                </a:r>
              </a:p>
              <a:p>
                <a:endParaRPr lang="en-US" altLang="zh-TW" sz="18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𝐴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5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=74</m:t>
                    </m:r>
                  </m:oMath>
                </a14:m>
                <a:r>
                  <a:rPr lang="en-US" altLang="zh-TW" sz="1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  <a:ea typeface="標楷體" panose="03000509000000000000" pitchFamily="65" charset="-120"/>
                          </a:rPr>
                          <m:t>5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=73</m:t>
                    </m:r>
                  </m:oMath>
                </a14:m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                  </m:t>
                    </m:r>
                    <m:r>
                      <m:rPr>
                        <m:sty m:val="p"/>
                      </m:rPr>
                      <a:rPr lang="en-US" altLang="zh-TW" sz="1800">
                        <a:latin typeface="Cambria Math"/>
                        <a:ea typeface="標楷體" panose="03000509000000000000" pitchFamily="65" charset="-120"/>
                      </a:rPr>
                      <m:t>back</m:t>
                    </m:r>
                    <m:r>
                      <a:rPr lang="en-US" altLang="zh-TW" sz="180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 b="0" i="0" smtClean="0">
                        <a:latin typeface="Cambria Math"/>
                        <a:ea typeface="標楷體" panose="03000509000000000000" pitchFamily="65" charset="-120"/>
                      </a:rPr>
                      <m:t>B</m:t>
                    </m:r>
                    <m:r>
                      <a:rPr lang="en-US" altLang="zh-TW" sz="1800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>
                        <a:latin typeface="Cambria Math"/>
                        <a:ea typeface="標楷體" panose="03000509000000000000" pitchFamily="65" charset="-120"/>
                      </a:rPr>
                      <m:t>se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𝑙𝑙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𝐴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𝑎𝑡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1800" b="0" i="1" smtClean="0">
                        <a:latin typeface="Cambria Math"/>
                        <a:ea typeface="標楷體" panose="03000509000000000000" pitchFamily="65" charset="-120"/>
                      </a:rPr>
                      <m:t>5</m:t>
                    </m:r>
                    <m:r>
                      <a:rPr lang="en-US" altLang="zh-TW" sz="1800" i="1">
                        <a:latin typeface="Cambria Math"/>
                        <a:ea typeface="標楷體" panose="03000509000000000000" pitchFamily="65" charset="-120"/>
                      </a:rPr>
                      <m:t>     </m:t>
                    </m:r>
                    <m:r>
                      <a:rPr lang="en-US" altLang="zh-TW" sz="1800">
                        <a:latin typeface="Cambria Math"/>
                        <a:ea typeface="標楷體" panose="03000509000000000000" pitchFamily="65" charset="-12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zh-TW" sz="1800">
                        <a:latin typeface="Cambria Math" pitchFamily="18" charset="0"/>
                        <a:ea typeface="Cambria Math" pitchFamily="18" charset="0"/>
                      </a:rPr>
                      <m:t>cash</m:t>
                    </m:r>
                    <m:r>
                      <a:rPr lang="en-US" altLang="zh-TW" sz="1800"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1800">
                        <a:latin typeface="Cambria Math" pitchFamily="18" charset="0"/>
                        <a:ea typeface="Cambria Math" pitchFamily="18" charset="0"/>
                      </a:rPr>
                      <m:t>flow</m:t>
                    </m:r>
                    <m:r>
                      <a:rPr lang="en-US" altLang="zh-TW" sz="1800">
                        <a:latin typeface="Cambria Math" pitchFamily="18" charset="0"/>
                        <a:ea typeface="Cambria Math" pitchFamily="18" charset="0"/>
                      </a:rPr>
                      <m:t>:−73+74=1 </m:t>
                    </m:r>
                  </m:oMath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1560" y="2934236"/>
                <a:ext cx="8424936" cy="3085564"/>
              </a:xfrm>
              <a:blipFill rotWithShape="1">
                <a:blip r:embed="rId2"/>
                <a:stretch>
                  <a:fillRect t="-5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接點 8"/>
          <p:cNvCxnSpPr/>
          <p:nvPr/>
        </p:nvCxnSpPr>
        <p:spPr>
          <a:xfrm>
            <a:off x="899592" y="1268760"/>
            <a:ext cx="7560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899592" y="1988840"/>
            <a:ext cx="7560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899592" y="2564904"/>
            <a:ext cx="7560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2123728" y="116074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1068313" y="188082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3059832" y="188082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4425467" y="245689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5940152" y="188082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>
            <a:stCxn id="15" idx="7"/>
            <a:endCxn id="14" idx="3"/>
          </p:cNvCxnSpPr>
          <p:nvPr/>
        </p:nvCxnSpPr>
        <p:spPr>
          <a:xfrm flipV="1">
            <a:off x="1252701" y="1345136"/>
            <a:ext cx="902663" cy="56732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4" idx="5"/>
            <a:endCxn id="18" idx="1"/>
          </p:cNvCxnSpPr>
          <p:nvPr/>
        </p:nvCxnSpPr>
        <p:spPr>
          <a:xfrm>
            <a:off x="2308116" y="1345136"/>
            <a:ext cx="783352" cy="567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8" idx="5"/>
            <a:endCxn id="19" idx="2"/>
          </p:cNvCxnSpPr>
          <p:nvPr/>
        </p:nvCxnSpPr>
        <p:spPr>
          <a:xfrm>
            <a:off x="3244220" y="2065216"/>
            <a:ext cx="1181247" cy="499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9" idx="6"/>
            <a:endCxn id="20" idx="3"/>
          </p:cNvCxnSpPr>
          <p:nvPr/>
        </p:nvCxnSpPr>
        <p:spPr>
          <a:xfrm flipV="1">
            <a:off x="4641491" y="2065216"/>
            <a:ext cx="1330297" cy="499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28"/>
              <p:cNvSpPr txBox="1"/>
              <p:nvPr/>
            </p:nvSpPr>
            <p:spPr>
              <a:xfrm>
                <a:off x="1022594" y="2065216"/>
                <a:ext cx="457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" name="文字方塊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594" y="2065216"/>
                <a:ext cx="45719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128571" r="-500000"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字方塊 29"/>
              <p:cNvSpPr txBox="1"/>
              <p:nvPr/>
            </p:nvSpPr>
            <p:spPr>
              <a:xfrm>
                <a:off x="2047352" y="1342229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0" name="文字方塊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352" y="1342229"/>
                <a:ext cx="216024" cy="369332"/>
              </a:xfrm>
              <a:prstGeom prst="rect">
                <a:avLst/>
              </a:prstGeom>
              <a:blipFill rotWithShape="1">
                <a:blip r:embed="rId4"/>
                <a:stretch>
                  <a:fillRect r="-542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2983456" y="2037177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456" y="2037177"/>
                <a:ext cx="216024" cy="369332"/>
              </a:xfrm>
              <a:prstGeom prst="rect">
                <a:avLst/>
              </a:prstGeom>
              <a:blipFill rotWithShape="1">
                <a:blip r:embed="rId5"/>
                <a:stretch>
                  <a:fillRect r="-52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字方塊 32"/>
              <p:cNvSpPr txBox="1"/>
              <p:nvPr/>
            </p:nvSpPr>
            <p:spPr>
              <a:xfrm>
                <a:off x="4374728" y="2564904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3" name="文字方塊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728" y="2564904"/>
                <a:ext cx="216024" cy="369332"/>
              </a:xfrm>
              <a:prstGeom prst="rect">
                <a:avLst/>
              </a:prstGeom>
              <a:blipFill rotWithShape="1">
                <a:blip r:embed="rId6"/>
                <a:stretch>
                  <a:fillRect r="-54286"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5879594" y="2028468"/>
                <a:ext cx="1843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594" y="2028468"/>
                <a:ext cx="184388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83333"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94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18387</TotalTime>
  <Words>294</Words>
  <Application>Microsoft Office PowerPoint</Application>
  <PresentationFormat>如螢幕大小 (4:3)</PresentationFormat>
  <Paragraphs>74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9" baseType="lpstr">
      <vt:lpstr>Franklin Gothic Book</vt:lpstr>
      <vt:lpstr>Perpetua</vt:lpstr>
      <vt:lpstr>微軟正黑體</vt:lpstr>
      <vt:lpstr>新細明體</vt:lpstr>
      <vt:lpstr>標楷體</vt:lpstr>
      <vt:lpstr>Calibri</vt:lpstr>
      <vt:lpstr>Cambria</vt:lpstr>
      <vt:lpstr>Cambria Math</vt:lpstr>
      <vt:lpstr>Wingdings</vt:lpstr>
      <vt:lpstr>Wingdings 2</vt:lpstr>
      <vt:lpstr>公正</vt:lpstr>
      <vt:lpstr>配對交易 (歐幾里得距離法)</vt:lpstr>
      <vt:lpstr>Outline</vt:lpstr>
      <vt:lpstr>資料來源</vt:lpstr>
      <vt:lpstr>配對交易(歐幾里得距離法) </vt:lpstr>
      <vt:lpstr>配對交易流程 </vt:lpstr>
      <vt:lpstr>實驗結果</vt:lpstr>
      <vt:lpstr>THE END</vt:lpstr>
      <vt:lpstr>補充:配對交易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Allen</dc:creator>
  <cp:lastModifiedBy>allen</cp:lastModifiedBy>
  <cp:revision>38</cp:revision>
  <dcterms:created xsi:type="dcterms:W3CDTF">2019-09-30T06:19:31Z</dcterms:created>
  <dcterms:modified xsi:type="dcterms:W3CDTF">2019-10-15T09:38:44Z</dcterms:modified>
</cp:coreProperties>
</file>