
<file path=[Content_Types].xml><?xml version="1.0" encoding="utf-8"?>
<Types xmlns="http://schemas.openxmlformats.org/package/2006/content-types">
  <Default Extension="tmp" ContentType="image/pn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4" r:id="rId3"/>
    <p:sldId id="266" r:id="rId4"/>
    <p:sldId id="267" r:id="rId5"/>
    <p:sldId id="268" r:id="rId6"/>
    <p:sldId id="256" r:id="rId7"/>
    <p:sldId id="270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72" r:id="rId16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A825A-6F09-412E-8786-9A8513CB1B43}" type="datetimeFigureOut">
              <a:rPr lang="zh-TW" altLang="en-US" smtClean="0"/>
              <a:t>2020/8/5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0786B-8E89-4A11-BE40-3FBAE58E9C0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586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A825A-6F09-412E-8786-9A8513CB1B43}" type="datetimeFigureOut">
              <a:rPr lang="zh-TW" altLang="en-US" smtClean="0"/>
              <a:t>2020/8/5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0786B-8E89-4A11-BE40-3FBAE58E9C0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08729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A825A-6F09-412E-8786-9A8513CB1B43}" type="datetimeFigureOut">
              <a:rPr lang="zh-TW" altLang="en-US" smtClean="0"/>
              <a:t>2020/8/5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0786B-8E89-4A11-BE40-3FBAE58E9C0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3314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A825A-6F09-412E-8786-9A8513CB1B43}" type="datetimeFigureOut">
              <a:rPr lang="zh-TW" altLang="en-US" smtClean="0"/>
              <a:t>2020/8/5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0786B-8E89-4A11-BE40-3FBAE58E9C0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88016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A825A-6F09-412E-8786-9A8513CB1B43}" type="datetimeFigureOut">
              <a:rPr lang="zh-TW" altLang="en-US" smtClean="0"/>
              <a:t>2020/8/5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0786B-8E89-4A11-BE40-3FBAE58E9C0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15749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A825A-6F09-412E-8786-9A8513CB1B43}" type="datetimeFigureOut">
              <a:rPr lang="zh-TW" altLang="en-US" smtClean="0"/>
              <a:t>2020/8/5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0786B-8E89-4A11-BE40-3FBAE58E9C0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36792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A825A-6F09-412E-8786-9A8513CB1B43}" type="datetimeFigureOut">
              <a:rPr lang="zh-TW" altLang="en-US" smtClean="0"/>
              <a:t>2020/8/5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0786B-8E89-4A11-BE40-3FBAE58E9C0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89347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A825A-6F09-412E-8786-9A8513CB1B43}" type="datetimeFigureOut">
              <a:rPr lang="zh-TW" altLang="en-US" smtClean="0"/>
              <a:t>2020/8/5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0786B-8E89-4A11-BE40-3FBAE58E9C0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287840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A825A-6F09-412E-8786-9A8513CB1B43}" type="datetimeFigureOut">
              <a:rPr lang="zh-TW" altLang="en-US" smtClean="0"/>
              <a:t>2020/8/5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0786B-8E89-4A11-BE40-3FBAE58E9C0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96842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A825A-6F09-412E-8786-9A8513CB1B43}" type="datetimeFigureOut">
              <a:rPr lang="zh-TW" altLang="en-US" smtClean="0"/>
              <a:t>2020/8/5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0786B-8E89-4A11-BE40-3FBAE58E9C0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6244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A825A-6F09-412E-8786-9A8513CB1B43}" type="datetimeFigureOut">
              <a:rPr lang="zh-TW" altLang="en-US" smtClean="0"/>
              <a:t>2020/8/5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0786B-8E89-4A11-BE40-3FBAE58E9C0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21856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FA825A-6F09-412E-8786-9A8513CB1B43}" type="datetimeFigureOut">
              <a:rPr lang="zh-TW" altLang="en-US" smtClean="0"/>
              <a:t>2020/8/5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0786B-8E89-4A11-BE40-3FBAE58E9C0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60226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935163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/>
              <a:t>Why do some firms give stock options to all employees?: An empirical examination of alternative theories</a:t>
            </a:r>
            <a:br>
              <a:rPr lang="en-US" altLang="zh-TW" dirty="0" smtClean="0"/>
            </a:br>
            <a:r>
              <a:rPr lang="en-US" altLang="zh-TW" dirty="0" smtClean="0"/>
              <a:t>(</a:t>
            </a:r>
            <a:r>
              <a:rPr lang="zh-TW" altLang="en-US" dirty="0" smtClean="0"/>
              <a:t>修正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en-US" altLang="zh-TW" sz="3200" dirty="0" smtClean="0"/>
          </a:p>
          <a:p>
            <a:endParaRPr lang="en-US" altLang="zh-TW" sz="3200" dirty="0"/>
          </a:p>
          <a:p>
            <a:r>
              <a:rPr lang="en-US" altLang="zh-TW" sz="3200" dirty="0" smtClean="0"/>
              <a:t>Paul </a:t>
            </a:r>
            <a:r>
              <a:rPr lang="en-US" altLang="zh-TW" sz="3200" dirty="0" err="1" smtClean="0"/>
              <a:t>Oyer</a:t>
            </a:r>
            <a:r>
              <a:rPr lang="en-US" altLang="zh-TW" sz="3200" dirty="0"/>
              <a:t>, Scott Schaefer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3837776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314036"/>
                <a:ext cx="10515600" cy="6428509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altLang="zh-TW" dirty="0" smtClean="0"/>
                  <a:t>L.H.S = R.H.S</a:t>
                </a:r>
              </a:p>
              <a:p>
                <a:pPr marL="0" indent="0">
                  <a:buNone/>
                </a:pPr>
                <a:endParaRPr lang="en-US" altLang="zh-TW" dirty="0"/>
              </a:p>
              <a:p>
                <a:r>
                  <a:rPr lang="en-US" altLang="zh-TW" dirty="0"/>
                  <a:t>E[</a:t>
                </a:r>
                <a:r>
                  <a:rPr lang="zh-TW" altLang="en-US" dirty="0"/>
                  <a:t> </a:t>
                </a:r>
                <a:r>
                  <a:rPr lang="en-US" altLang="zh-TW" dirty="0"/>
                  <a:t>U(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/>
                  <a:t>)</a:t>
                </a:r>
                <a:r>
                  <a:rPr lang="zh-TW" altLang="en-US" dirty="0"/>
                  <a:t> </a:t>
                </a:r>
                <a:r>
                  <a:rPr lang="en-US" altLang="zh-TW" dirty="0"/>
                  <a:t>] = U (E[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/>
                  <a:t>]  -</a:t>
                </a:r>
                <a14:m>
                  <m:oMath xmlns:m="http://schemas.openxmlformats.org/officeDocument/2006/math">
                    <m:r>
                      <a:rPr lang="zh-TW" altLang="en-US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altLang="zh-TW" dirty="0"/>
                  <a:t>(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/>
                  <a:t>) </a:t>
                </a:r>
                <a:r>
                  <a:rPr lang="en-US" altLang="zh-TW" dirty="0" smtClean="0"/>
                  <a:t>)</a:t>
                </a:r>
              </a:p>
              <a:p>
                <a:endParaRPr lang="en-US" altLang="zh-TW" dirty="0"/>
              </a:p>
              <a:p>
                <a:r>
                  <a:rPr lang="en-US" altLang="zh-TW" dirty="0" smtClean="0">
                    <a:solidFill>
                      <a:schemeClr val="tx1"/>
                    </a:solidFill>
                  </a:rPr>
                  <a:t>U</a:t>
                </a:r>
                <a:r>
                  <a:rPr lang="zh-TW" altLang="en-US" dirty="0">
                    <a:solidFill>
                      <a:schemeClr val="tx1"/>
                    </a:solidFill>
                  </a:rPr>
                  <a:t> </a:t>
                </a:r>
                <a:r>
                  <a:rPr lang="en-US" altLang="zh-TW" dirty="0">
                    <a:solidFill>
                      <a:schemeClr val="tx1"/>
                    </a:solidFill>
                  </a:rPr>
                  <a:t>(</a:t>
                </a:r>
                <a:r>
                  <a:rPr lang="zh-TW" altLang="en-US" dirty="0">
                    <a:solidFill>
                      <a:schemeClr val="tx1"/>
                    </a:solidFill>
                  </a:rPr>
                  <a:t> </a:t>
                </a:r>
                <a:r>
                  <a:rPr lang="en-US" altLang="zh-TW" dirty="0">
                    <a:solidFill>
                      <a:schemeClr val="tx1"/>
                    </a:solidFill>
                  </a:rPr>
                  <a:t>E[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>
                    <a:solidFill>
                      <a:schemeClr val="tx1"/>
                    </a:solidFill>
                  </a:rPr>
                  <a:t>] )</a:t>
                </a:r>
                <a:r>
                  <a:rPr lang="zh-TW" altLang="en-US" dirty="0">
                    <a:solidFill>
                      <a:schemeClr val="tx1"/>
                    </a:solidFill>
                  </a:rPr>
                  <a:t> </a:t>
                </a:r>
                <a:r>
                  <a:rPr lang="en-US" altLang="zh-TW" dirty="0">
                    <a:solidFill>
                      <a:schemeClr val="tx1"/>
                    </a:solidFill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altLang="zh-TW" dirty="0">
                            <a:solidFill>
                              <a:schemeClr val="tx1"/>
                            </a:solidFill>
                          </a:rPr>
                          <m:t>U</m:t>
                        </m:r>
                        <m:r>
                          <m:rPr>
                            <m:nor/>
                          </m:rPr>
                          <a:rPr lang="en-US" altLang="zh-TW" dirty="0">
                            <a:solidFill>
                              <a:schemeClr val="tx1"/>
                            </a:solidFill>
                          </a:rPr>
                          <m:t>′’(</m:t>
                        </m:r>
                        <m:r>
                          <m:rPr>
                            <m:nor/>
                          </m:rPr>
                          <a:rPr lang="en-US" altLang="zh-TW" dirty="0">
                            <a:solidFill>
                              <a:schemeClr val="tx1"/>
                            </a:solidFill>
                          </a:rPr>
                          <m:t>E</m:t>
                        </m:r>
                        <m:r>
                          <m:rPr>
                            <m:nor/>
                          </m:rPr>
                          <a:rPr lang="en-US" altLang="zh-TW" dirty="0">
                            <a:solidFill>
                              <a:schemeClr val="tx1"/>
                            </a:solidFill>
                          </a:rPr>
                          <m:t>[</m:t>
                        </m:r>
                        <m:acc>
                          <m:accPr>
                            <m:chr m:val="̃"/>
                            <m:ctrlPr>
                              <a:rPr lang="en-US" altLang="zh-TW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  <m:r>
                          <m:rPr>
                            <m:nor/>
                          </m:rPr>
                          <a:rPr lang="en-US" altLang="zh-TW" dirty="0">
                            <a:solidFill>
                              <a:schemeClr val="tx1"/>
                            </a:solidFill>
                          </a:rPr>
                          <m:t>]) </m:t>
                        </m:r>
                      </m:num>
                      <m:den>
                        <m:r>
                          <a:rPr lang="en-US" altLang="zh-TW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!</m:t>
                        </m:r>
                      </m:den>
                    </m:f>
                  </m:oMath>
                </a14:m>
                <a:r>
                  <a:rPr lang="en-US" altLang="zh-TW" dirty="0">
                    <a:solidFill>
                      <a:schemeClr val="tx1"/>
                    </a:solidFill>
                  </a:rPr>
                  <a:t>* Var(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 smtClean="0">
                    <a:solidFill>
                      <a:schemeClr val="tx1"/>
                    </a:solidFill>
                  </a:rPr>
                  <a:t>) = </a:t>
                </a:r>
                <a:r>
                  <a:rPr lang="en-US" altLang="zh-TW" dirty="0">
                    <a:solidFill>
                      <a:schemeClr val="tx1"/>
                    </a:solidFill>
                  </a:rPr>
                  <a:t> U</a:t>
                </a:r>
                <a:r>
                  <a:rPr lang="zh-TW" altLang="en-US" dirty="0">
                    <a:solidFill>
                      <a:schemeClr val="tx1"/>
                    </a:solidFill>
                  </a:rPr>
                  <a:t> </a:t>
                </a:r>
                <a:r>
                  <a:rPr lang="en-US" altLang="zh-TW" dirty="0">
                    <a:solidFill>
                      <a:schemeClr val="tx1"/>
                    </a:solidFill>
                  </a:rPr>
                  <a:t>(</a:t>
                </a:r>
                <a:r>
                  <a:rPr lang="zh-TW" altLang="en-US" dirty="0">
                    <a:solidFill>
                      <a:schemeClr val="tx1"/>
                    </a:solidFill>
                  </a:rPr>
                  <a:t> </a:t>
                </a:r>
                <a:r>
                  <a:rPr lang="en-US" altLang="zh-TW" dirty="0">
                    <a:solidFill>
                      <a:schemeClr val="tx1"/>
                    </a:solidFill>
                  </a:rPr>
                  <a:t>E[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>
                    <a:solidFill>
                      <a:schemeClr val="tx1"/>
                    </a:solidFill>
                  </a:rPr>
                  <a:t>] ) </a:t>
                </a:r>
                <a:r>
                  <a:rPr lang="en-US" altLang="zh-TW" dirty="0" smtClean="0">
                    <a:solidFill>
                      <a:schemeClr val="tx1"/>
                    </a:solidFill>
                  </a:rPr>
                  <a:t>-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dirty="0">
                        <a:solidFill>
                          <a:schemeClr val="tx1"/>
                        </a:solidFill>
                      </a:rPr>
                      <m:t>U</m:t>
                    </m:r>
                    <m:r>
                      <m:rPr>
                        <m:nor/>
                      </m:rPr>
                      <a:rPr lang="en-US" altLang="zh-TW" dirty="0">
                        <a:solidFill>
                          <a:schemeClr val="tx1"/>
                        </a:solidFill>
                      </a:rPr>
                      <m:t>’(</m:t>
                    </m:r>
                    <m:r>
                      <m:rPr>
                        <m:nor/>
                      </m:rPr>
                      <a:rPr lang="en-US" altLang="zh-TW" dirty="0">
                        <a:solidFill>
                          <a:schemeClr val="tx1"/>
                        </a:solidFill>
                      </a:rPr>
                      <m:t>E</m:t>
                    </m:r>
                    <m:r>
                      <m:rPr>
                        <m:nor/>
                      </m:rPr>
                      <a:rPr lang="en-US" altLang="zh-TW" dirty="0">
                        <a:solidFill>
                          <a:schemeClr val="tx1"/>
                        </a:solidFill>
                      </a:rPr>
                      <m:t>[</m:t>
                    </m:r>
                    <m:acc>
                      <m:accPr>
                        <m:chr m:val="̃"/>
                        <m:ctrlPr>
                          <a:rPr lang="en-US" altLang="zh-TW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m:rPr>
                        <m:nor/>
                      </m:rPr>
                      <a:rPr lang="en-US" altLang="zh-TW" dirty="0">
                        <a:solidFill>
                          <a:schemeClr val="tx1"/>
                        </a:solidFill>
                      </a:rPr>
                      <m:t>]) </m:t>
                    </m:r>
                  </m:oMath>
                </a14:m>
                <a:r>
                  <a:rPr lang="en-US" altLang="zh-TW" dirty="0">
                    <a:solidFill>
                      <a:schemeClr val="tx1"/>
                    </a:solidFill>
                  </a:rPr>
                  <a:t>*</a:t>
                </a:r>
                <a14:m>
                  <m:oMath xmlns:m="http://schemas.openxmlformats.org/officeDocument/2006/math">
                    <m:r>
                      <a:rPr lang="zh-TW" altLang="en-US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altLang="zh-TW" dirty="0">
                    <a:solidFill>
                      <a:schemeClr val="tx1"/>
                    </a:solidFill>
                  </a:rPr>
                  <a:t>(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 smtClean="0">
                    <a:solidFill>
                      <a:schemeClr val="tx1"/>
                    </a:solidFill>
                  </a:rPr>
                  <a:t>)</a:t>
                </a:r>
              </a:p>
              <a:p>
                <a:endParaRPr lang="en-US" altLang="zh-TW" dirty="0"/>
              </a:p>
              <a:p>
                <a:r>
                  <a:rPr lang="en-US" altLang="zh-TW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altLang="zh-TW" dirty="0"/>
                          <m:t>U</m:t>
                        </m:r>
                        <m:r>
                          <m:rPr>
                            <m:nor/>
                          </m:rPr>
                          <a:rPr lang="en-US" altLang="zh-TW" dirty="0"/>
                          <m:t>′’(</m:t>
                        </m:r>
                        <m:r>
                          <m:rPr>
                            <m:nor/>
                          </m:rPr>
                          <a:rPr lang="en-US" altLang="zh-TW" dirty="0"/>
                          <m:t>E</m:t>
                        </m:r>
                        <m:r>
                          <m:rPr>
                            <m:nor/>
                          </m:rPr>
                          <a:rPr lang="en-US" altLang="zh-TW" dirty="0"/>
                          <m:t>[</m:t>
                        </m:r>
                        <m:acc>
                          <m:accPr>
                            <m:chr m:val="̃"/>
                            <m:ctrlPr>
                              <a:rPr lang="en-US" altLang="zh-TW" i="1" dirty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i="1" dirty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  <m:r>
                          <m:rPr>
                            <m:nor/>
                          </m:rPr>
                          <a:rPr lang="en-US" altLang="zh-TW" dirty="0"/>
                          <m:t>]) </m:t>
                        </m:r>
                      </m:num>
                      <m:den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!</m:t>
                        </m:r>
                      </m:den>
                    </m:f>
                  </m:oMath>
                </a14:m>
                <a:r>
                  <a:rPr lang="en-US" altLang="zh-TW" dirty="0"/>
                  <a:t>* Var(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/>
                  <a:t>) </a:t>
                </a:r>
                <a:r>
                  <a:rPr lang="en-US" altLang="zh-TW" dirty="0" smtClean="0"/>
                  <a:t>=</a:t>
                </a:r>
                <a:r>
                  <a:rPr lang="zh-TW" altLang="en-US" dirty="0" smtClean="0"/>
                  <a:t> </a:t>
                </a:r>
                <a:r>
                  <a:rPr lang="en-US" altLang="zh-TW" dirty="0"/>
                  <a:t>-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dirty="0"/>
                      <m:t>U</m:t>
                    </m:r>
                    <m:r>
                      <m:rPr>
                        <m:nor/>
                      </m:rPr>
                      <a:rPr lang="en-US" altLang="zh-TW" dirty="0"/>
                      <m:t>’(</m:t>
                    </m:r>
                    <m:r>
                      <m:rPr>
                        <m:nor/>
                      </m:rPr>
                      <a:rPr lang="en-US" altLang="zh-TW" dirty="0"/>
                      <m:t>E</m:t>
                    </m:r>
                    <m:r>
                      <m:rPr>
                        <m:nor/>
                      </m:rPr>
                      <a:rPr lang="en-US" altLang="zh-TW" dirty="0"/>
                      <m:t>[</m:t>
                    </m:r>
                    <m:acc>
                      <m:accPr>
                        <m:chr m:val="̃"/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m:rPr>
                        <m:nor/>
                      </m:rPr>
                      <a:rPr lang="en-US" altLang="zh-TW" dirty="0"/>
                      <m:t>]) </m:t>
                    </m:r>
                  </m:oMath>
                </a14:m>
                <a:r>
                  <a:rPr lang="en-US" altLang="zh-TW" dirty="0"/>
                  <a:t>*</a:t>
                </a:r>
                <a14:m>
                  <m:oMath xmlns:m="http://schemas.openxmlformats.org/officeDocument/2006/math">
                    <m:r>
                      <a:rPr lang="zh-TW" altLang="en-US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altLang="zh-TW" dirty="0"/>
                  <a:t>(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 smtClean="0"/>
                  <a:t>)</a:t>
                </a:r>
              </a:p>
              <a:p>
                <a:endParaRPr lang="en-US" altLang="zh-TW" dirty="0"/>
              </a:p>
              <a:p>
                <a14:m>
                  <m:oMath xmlns:m="http://schemas.openxmlformats.org/officeDocument/2006/math">
                    <m:r>
                      <a:rPr lang="zh-TW" altLang="en-US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altLang="zh-TW" dirty="0"/>
                  <a:t>(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 smtClean="0"/>
                  <a:t>)</a:t>
                </a:r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=</a:t>
                </a:r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(1/2)</a:t>
                </a:r>
                <a:r>
                  <a:rPr lang="en-US" altLang="zh-TW" dirty="0"/>
                  <a:t> </a:t>
                </a:r>
                <a:r>
                  <a:rPr lang="en-US" altLang="zh-TW" dirty="0" smtClean="0"/>
                  <a:t>(-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altLang="zh-TW" dirty="0"/>
                          <m:t>U</m:t>
                        </m:r>
                        <m:r>
                          <m:rPr>
                            <m:nor/>
                          </m:rPr>
                          <a:rPr lang="en-US" altLang="zh-TW" dirty="0"/>
                          <m:t>′’(</m:t>
                        </m:r>
                        <m:r>
                          <m:rPr>
                            <m:nor/>
                          </m:rPr>
                          <a:rPr lang="en-US" altLang="zh-TW" dirty="0"/>
                          <m:t>E</m:t>
                        </m:r>
                        <m:r>
                          <m:rPr>
                            <m:nor/>
                          </m:rPr>
                          <a:rPr lang="en-US" altLang="zh-TW" dirty="0"/>
                          <m:t>[</m:t>
                        </m:r>
                        <m:acc>
                          <m:accPr>
                            <m:chr m:val="̃"/>
                            <m:ctrlPr>
                              <a:rPr lang="en-US" altLang="zh-TW" i="1" dirty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i="1" dirty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  <m:r>
                          <m:rPr>
                            <m:nor/>
                          </m:rPr>
                          <a:rPr lang="en-US" altLang="zh-TW" dirty="0"/>
                          <m:t>]) 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altLang="zh-TW" dirty="0"/>
                          <m:t>U</m:t>
                        </m:r>
                        <m:r>
                          <m:rPr>
                            <m:nor/>
                          </m:rPr>
                          <a:rPr lang="en-US" altLang="zh-TW" dirty="0"/>
                          <m:t>’(</m:t>
                        </m:r>
                        <m:r>
                          <m:rPr>
                            <m:nor/>
                          </m:rPr>
                          <a:rPr lang="en-US" altLang="zh-TW" dirty="0"/>
                          <m:t>E</m:t>
                        </m:r>
                        <m:r>
                          <m:rPr>
                            <m:nor/>
                          </m:rPr>
                          <a:rPr lang="en-US" altLang="zh-TW" dirty="0"/>
                          <m:t>[</m:t>
                        </m:r>
                        <m:acc>
                          <m:accPr>
                            <m:chr m:val="̃"/>
                            <m:ctrlPr>
                              <a:rPr lang="en-US" altLang="zh-TW" i="1" dirty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i="1" dirty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  <m:r>
                          <m:rPr>
                            <m:nor/>
                          </m:rPr>
                          <a:rPr lang="en-US" altLang="zh-TW" dirty="0"/>
                          <m:t>])</m:t>
                        </m:r>
                      </m:den>
                    </m:f>
                  </m:oMath>
                </a14:m>
                <a:r>
                  <a:rPr lang="en-US" altLang="zh-TW" dirty="0" smtClean="0"/>
                  <a:t>) *</a:t>
                </a:r>
                <a:r>
                  <a:rPr lang="en-US" altLang="zh-TW" dirty="0"/>
                  <a:t> Var(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/>
                  <a:t>) </a:t>
                </a:r>
                <a:r>
                  <a:rPr lang="en-US" altLang="zh-TW" dirty="0" smtClean="0"/>
                  <a:t/>
                </a:r>
                <a:br>
                  <a:rPr lang="en-US" altLang="zh-TW" dirty="0" smtClean="0"/>
                </a:br>
                <a:endParaRPr lang="en-US" altLang="zh-TW" dirty="0" smtClean="0"/>
              </a:p>
              <a:p>
                <a14:m>
                  <m:oMath xmlns:m="http://schemas.openxmlformats.org/officeDocument/2006/math">
                    <m:r>
                      <a:rPr lang="zh-TW" altLang="en-US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altLang="zh-TW" dirty="0"/>
                  <a:t>(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/>
                  <a:t>)</a:t>
                </a:r>
                <a:r>
                  <a:rPr lang="zh-TW" altLang="en-US" dirty="0"/>
                  <a:t> </a:t>
                </a:r>
                <a:r>
                  <a:rPr lang="en-US" altLang="zh-TW" dirty="0"/>
                  <a:t>=</a:t>
                </a:r>
                <a:r>
                  <a:rPr lang="zh-TW" altLang="en-US" dirty="0"/>
                  <a:t> </a:t>
                </a:r>
                <a:r>
                  <a:rPr lang="en-US" altLang="zh-TW" dirty="0" smtClean="0"/>
                  <a:t> (</a:t>
                </a:r>
                <a:r>
                  <a:rPr lang="en-US" altLang="zh-TW" dirty="0"/>
                  <a:t>1/2</a:t>
                </a:r>
                <a:r>
                  <a:rPr lang="en-US" altLang="zh-TW" dirty="0" smtClean="0"/>
                  <a:t>)</a:t>
                </a:r>
                <a14:m>
                  <m:oMath xmlns:m="http://schemas.openxmlformats.org/officeDocument/2006/math">
                    <m:r>
                      <a:rPr lang="zh-TW" altLang="en-US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altLang="zh-TW" dirty="0"/>
                  <a:t>Var(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/>
                  <a:t>) </a:t>
                </a:r>
              </a:p>
              <a:p>
                <a:endParaRPr lang="en-US" altLang="zh-TW" dirty="0"/>
              </a:p>
              <a:p>
                <a:endParaRPr lang="en-US" altLang="zh-TW" dirty="0">
                  <a:solidFill>
                    <a:schemeClr val="tx1"/>
                  </a:solidFill>
                </a:endParaRPr>
              </a:p>
              <a:p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314036"/>
                <a:ext cx="10515600" cy="6428509"/>
              </a:xfrm>
              <a:blipFill>
                <a:blip r:embed="rId2"/>
                <a:stretch>
                  <a:fillRect l="-1217" t="-161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79484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 descr="畫面剪輯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217" y="537790"/>
            <a:ext cx="10532214" cy="1380511"/>
          </a:xfrm>
        </p:spPr>
      </p:pic>
      <p:cxnSp>
        <p:nvCxnSpPr>
          <p:cNvPr id="3" name="直線接點 2"/>
          <p:cNvCxnSpPr/>
          <p:nvPr/>
        </p:nvCxnSpPr>
        <p:spPr>
          <a:xfrm>
            <a:off x="5693790" y="1583703"/>
            <a:ext cx="5387641" cy="942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線接點 4"/>
          <p:cNvCxnSpPr/>
          <p:nvPr/>
        </p:nvCxnSpPr>
        <p:spPr>
          <a:xfrm>
            <a:off x="631596" y="1918302"/>
            <a:ext cx="1941922" cy="942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矩形 1"/>
          <p:cNvSpPr/>
          <p:nvPr/>
        </p:nvSpPr>
        <p:spPr>
          <a:xfrm>
            <a:off x="2244436" y="1246519"/>
            <a:ext cx="2632364" cy="35565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字方塊 5"/>
              <p:cNvSpPr txBox="1"/>
              <p:nvPr/>
            </p:nvSpPr>
            <p:spPr>
              <a:xfrm>
                <a:off x="631596" y="2401455"/>
                <a:ext cx="10449835" cy="48936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zh-TW" altLang="en-US" i="1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altLang="zh-TW" dirty="0" smtClean="0"/>
                  <a:t>(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 smtClean="0"/>
                  <a:t>) </a:t>
                </a:r>
                <a14:m>
                  <m:oMath xmlns:m="http://schemas.openxmlformats.org/officeDocument/2006/math">
                    <m:r>
                      <a:rPr lang="en-US" altLang="zh-TW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</m:t>
                    </m:r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risk premium of employees</a:t>
                </a:r>
                <a:br>
                  <a:rPr lang="en-US" altLang="zh-TW" dirty="0" smtClean="0"/>
                </a:br>
                <a:r>
                  <a:rPr lang="en-US" altLang="zh-TW" dirty="0" smtClean="0"/>
                  <a:t/>
                </a:r>
                <a:br>
                  <a:rPr lang="en-US" altLang="zh-TW" dirty="0" smtClean="0"/>
                </a:b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>
                        <a:latin typeface="Cambria Math" panose="02040503050406030204" pitchFamily="18" charset="0"/>
                      </a:rPr>
                      <m:t>U</m:t>
                    </m:r>
                  </m:oMath>
                </a14:m>
                <a:r>
                  <a:rPr lang="en-US" altLang="zh-TW" dirty="0"/>
                  <a:t>( E[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/>
                  <a:t>] ) </a:t>
                </a:r>
                <a:r>
                  <a:rPr lang="en-US" altLang="zh-TW" dirty="0" smtClean="0"/>
                  <a:t>= U </a:t>
                </a:r>
                <a:r>
                  <a:rPr lang="en-US" altLang="zh-TW" dirty="0"/>
                  <a:t>( CE(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/>
                  <a:t>) + </a:t>
                </a:r>
                <a14:m>
                  <m:oMath xmlns:m="http://schemas.openxmlformats.org/officeDocument/2006/math">
                    <m:r>
                      <a:rPr lang="zh-TW" altLang="en-US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altLang="zh-TW" dirty="0"/>
                  <a:t>(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/>
                  <a:t>) ) </a:t>
                </a:r>
                <a:r>
                  <a:rPr lang="en-US" altLang="zh-TW" dirty="0" smtClean="0"/>
                  <a:t/>
                </a:r>
                <a:br>
                  <a:rPr lang="en-US" altLang="zh-TW" dirty="0" smtClean="0"/>
                </a:br>
                <a:r>
                  <a:rPr lang="en-US" altLang="zh-TW" dirty="0" smtClean="0"/>
                  <a:t/>
                </a:r>
                <a:br>
                  <a:rPr lang="en-US" altLang="zh-TW" dirty="0" smtClean="0"/>
                </a:br>
                <a:r>
                  <a:rPr lang="zh-TW" altLang="en-US" dirty="0" smtClean="0"/>
                  <a:t>則 </a:t>
                </a:r>
                <a:r>
                  <a:rPr lang="en-US" altLang="zh-TW" dirty="0"/>
                  <a:t>CE(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/>
                  <a:t>) </a:t>
                </a:r>
                <a:r>
                  <a:rPr lang="en-US" altLang="zh-TW" dirty="0" smtClean="0"/>
                  <a:t>=</a:t>
                </a:r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E</a:t>
                </a:r>
                <a:r>
                  <a:rPr lang="en-US" altLang="zh-TW" dirty="0"/>
                  <a:t>[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/>
                  <a:t>] </a:t>
                </a:r>
                <a:r>
                  <a:rPr lang="en-US" altLang="zh-TW" dirty="0" smtClean="0"/>
                  <a:t> -</a:t>
                </a:r>
                <a14:m>
                  <m:oMath xmlns:m="http://schemas.openxmlformats.org/officeDocument/2006/math">
                    <m:r>
                      <a:rPr lang="zh-TW" altLang="en-US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altLang="zh-TW" dirty="0"/>
                  <a:t>(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/>
                  <a:t>) </a:t>
                </a:r>
                <a:endParaRPr lang="en-US" altLang="zh-TW" dirty="0" smtClean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zh-TW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zh-TW" altLang="en-US" dirty="0" smtClean="0"/>
                  <a:t>根據剛剛推得的結果 </a:t>
                </a:r>
                <a14:m>
                  <m:oMath xmlns:m="http://schemas.openxmlformats.org/officeDocument/2006/math">
                    <m:r>
                      <a:rPr lang="zh-TW" altLang="en-US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altLang="zh-TW" dirty="0"/>
                  <a:t>(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/>
                  <a:t>)</a:t>
                </a:r>
                <a:r>
                  <a:rPr lang="zh-TW" altLang="en-US" dirty="0"/>
                  <a:t> </a:t>
                </a:r>
                <a:r>
                  <a:rPr lang="en-US" altLang="zh-TW" dirty="0"/>
                  <a:t>=</a:t>
                </a:r>
                <a:r>
                  <a:rPr lang="zh-TW" altLang="en-US" dirty="0"/>
                  <a:t> </a:t>
                </a:r>
                <a:r>
                  <a:rPr lang="en-US" altLang="zh-TW" dirty="0"/>
                  <a:t>- (1/2)</a:t>
                </a:r>
                <a14:m>
                  <m:oMath xmlns:m="http://schemas.openxmlformats.org/officeDocument/2006/math">
                    <m:r>
                      <a:rPr lang="zh-TW" altLang="en-US" i="1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altLang="zh-TW" dirty="0"/>
                  <a:t>Var(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 smtClean="0"/>
                  <a:t>)</a:t>
                </a:r>
                <a:r>
                  <a:rPr lang="zh-TW" altLang="en-US" dirty="0" smtClean="0"/>
                  <a:t> ，帶入上式</a:t>
                </a:r>
                <a:r>
                  <a:rPr lang="en-US" altLang="zh-TW" dirty="0"/>
                  <a:t/>
                </a:r>
                <a:br>
                  <a:rPr lang="en-US" altLang="zh-TW" dirty="0"/>
                </a:br>
                <a:r>
                  <a:rPr lang="en-US" altLang="zh-TW" dirty="0" smtClean="0"/>
                  <a:t/>
                </a:r>
                <a:br>
                  <a:rPr lang="en-US" altLang="zh-TW" dirty="0" smtClean="0"/>
                </a:br>
                <a:r>
                  <a:rPr lang="en-US" altLang="zh-TW" dirty="0" smtClean="0"/>
                  <a:t> </a:t>
                </a:r>
                <a:r>
                  <a:rPr lang="en-US" altLang="zh-TW" dirty="0"/>
                  <a:t>CE(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/>
                  <a:t>) =</a:t>
                </a:r>
                <a:r>
                  <a:rPr lang="zh-TW" altLang="en-US" dirty="0"/>
                  <a:t> </a:t>
                </a:r>
                <a:r>
                  <a:rPr lang="en-US" altLang="zh-TW" dirty="0"/>
                  <a:t>E[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/>
                  <a:t>]  -</a:t>
                </a:r>
                <a14:m>
                  <m:oMath xmlns:m="http://schemas.openxmlformats.org/officeDocument/2006/math">
                    <m:r>
                      <a:rPr lang="zh-TW" altLang="en-US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altLang="zh-TW" dirty="0"/>
                  <a:t>(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/>
                  <a:t>) </a:t>
                </a:r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=</a:t>
                </a:r>
                <a:r>
                  <a:rPr lang="zh-TW" altLang="en-US" dirty="0" smtClean="0"/>
                  <a:t> </a:t>
                </a:r>
                <a:r>
                  <a:rPr lang="en-US" altLang="zh-TW" dirty="0"/>
                  <a:t>E[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/>
                  <a:t>] - (1/2)</a:t>
                </a:r>
                <a14:m>
                  <m:oMath xmlns:m="http://schemas.openxmlformats.org/officeDocument/2006/math">
                    <m:r>
                      <a:rPr lang="zh-TW" altLang="en-US" i="1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altLang="zh-TW" dirty="0"/>
                  <a:t>Var(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/>
                  <a:t>)</a:t>
                </a:r>
                <a:r>
                  <a:rPr lang="en-US" altLang="zh-TW" dirty="0" smtClean="0"/>
                  <a:t> </a:t>
                </a:r>
                <a:br>
                  <a:rPr lang="en-US" altLang="zh-TW" dirty="0" smtClean="0"/>
                </a:br>
                <a:r>
                  <a:rPr lang="en-US" altLang="zh-TW" dirty="0" smtClean="0"/>
                  <a:t/>
                </a:r>
                <a:br>
                  <a:rPr lang="en-US" altLang="zh-TW" dirty="0" smtClean="0"/>
                </a:br>
                <a:r>
                  <a:rPr lang="en-US" altLang="zh-TW" dirty="0" smtClean="0"/>
                  <a:t>	=</a:t>
                </a:r>
                <a:r>
                  <a:rPr lang="zh-TW" altLang="en-US" dirty="0" smtClean="0"/>
                  <a:t> </a:t>
                </a:r>
                <a:r>
                  <a:rPr lang="en-US" altLang="zh-TW" dirty="0"/>
                  <a:t>E[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/>
                  <a:t>] - (1/2)</a:t>
                </a:r>
                <a14:m>
                  <m:oMath xmlns:m="http://schemas.openxmlformats.org/officeDocument/2006/math">
                    <m:r>
                      <a:rPr lang="zh-TW" altLang="en-US" i="1">
                        <a:latin typeface="Cambria Math" panose="02040503050406030204" pitchFamily="18" charset="0"/>
                      </a:rPr>
                      <m:t>𝜑</m:t>
                    </m:r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zh-TW" altLang="en-US" i="1">
                        <a:latin typeface="Cambria Math" panose="02040503050406030204" pitchFamily="18" charset="0"/>
                      </a:rPr>
                      <m:t>𝜉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d>
                  </m:oMath>
                </a14:m>
                <a:r>
                  <a:rPr lang="en-US" altLang="zh-TW" dirty="0" smtClean="0"/>
                  <a:t/>
                </a:r>
                <a:br>
                  <a:rPr lang="en-US" altLang="zh-TW" dirty="0" smtClean="0"/>
                </a:br>
                <a:r>
                  <a:rPr lang="en-US" altLang="zh-TW" dirty="0" smtClean="0"/>
                  <a:t/>
                </a:r>
                <a:br>
                  <a:rPr lang="en-US" altLang="zh-TW" dirty="0" smtClean="0"/>
                </a:br>
                <a:r>
                  <a:rPr lang="zh-TW" altLang="en-US" dirty="0" smtClean="0"/>
                  <a:t>其中</a:t>
                </a:r>
                <a:r>
                  <a:rPr lang="en-US" altLang="zh-TW" dirty="0" smtClean="0"/>
                  <a:t>:</a:t>
                </a:r>
                <a:br>
                  <a:rPr lang="en-US" altLang="zh-TW" dirty="0" smtClean="0"/>
                </a:br>
                <a14:m>
                  <m:oMath xmlns:m="http://schemas.openxmlformats.org/officeDocument/2006/math">
                    <m:r>
                      <a:rPr lang="zh-TW" altLang="en-US" i="1">
                        <a:latin typeface="Cambria Math" panose="02040503050406030204" pitchFamily="18" charset="0"/>
                      </a:rPr>
                      <m:t>𝜉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d>
                  </m:oMath>
                </a14:m>
                <a:r>
                  <a:rPr lang="zh-TW" altLang="en-US" dirty="0" smtClean="0"/>
                  <a:t> </a:t>
                </a:r>
                <a14:m>
                  <m:oMath xmlns:m="http://schemas.openxmlformats.org/officeDocument/2006/math">
                    <m:r>
                      <a:rPr lang="zh-TW" altLang="en-US" i="1" dirty="0" smtClean="0">
                        <a:latin typeface="Cambria Math" panose="02040503050406030204" pitchFamily="18" charset="0"/>
                      </a:rPr>
                      <m:t>≡</m:t>
                    </m:r>
                    <m:r>
                      <a:rPr lang="zh-TW" altLang="en-US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TW" dirty="0"/>
                  <a:t>the variance of </a:t>
                </a:r>
                <a:r>
                  <a:rPr lang="en-US" altLang="zh-TW" dirty="0" smtClean="0"/>
                  <a:t>max[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TW" dirty="0" smtClean="0"/>
                  <a:t> 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zh-TW" dirty="0" smtClean="0"/>
                  <a:t> , 0]</a:t>
                </a:r>
                <a:br>
                  <a:rPr lang="en-US" altLang="zh-TW" dirty="0" smtClean="0"/>
                </a:br>
                <a:r>
                  <a:rPr lang="en-US" altLang="zh-TW" dirty="0"/>
                  <a:t>Var(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 smtClean="0"/>
                  <a:t>) = </a:t>
                </a:r>
                <a:r>
                  <a:rPr lang="en-US" altLang="zh-TW" dirty="0" err="1" smtClean="0"/>
                  <a:t>Var</a:t>
                </a:r>
                <a:r>
                  <a:rPr lang="en-US" altLang="zh-TW" dirty="0" smtClean="0"/>
                  <a:t>(max[b(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TW" dirty="0"/>
                  <a:t> 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zh-TW" dirty="0" smtClean="0"/>
                  <a:t>) </a:t>
                </a:r>
                <a:r>
                  <a:rPr lang="en-US" altLang="zh-TW" dirty="0"/>
                  <a:t>, 0</a:t>
                </a:r>
                <a:r>
                  <a:rPr lang="en-US" altLang="zh-TW" dirty="0" smtClean="0"/>
                  <a:t>]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TW" dirty="0" smtClean="0"/>
                  <a:t>* </a:t>
                </a:r>
                <a:r>
                  <a:rPr lang="en-US" altLang="zh-TW" dirty="0" err="1" smtClean="0"/>
                  <a:t>Var</a:t>
                </a:r>
                <a:r>
                  <a:rPr lang="en-US" altLang="zh-TW" dirty="0" smtClean="0"/>
                  <a:t>(</a:t>
                </a:r>
                <a:r>
                  <a:rPr lang="en-US" altLang="zh-TW" dirty="0"/>
                  <a:t>max[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TW" dirty="0"/>
                  <a:t> 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zh-TW" dirty="0"/>
                  <a:t> , 0</a:t>
                </a:r>
                <a:r>
                  <a:rPr lang="en-US" altLang="zh-TW" dirty="0" smtClean="0"/>
                  <a:t>] )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zh-TW" altLang="en-US" i="1">
                        <a:latin typeface="Cambria Math" panose="02040503050406030204" pitchFamily="18" charset="0"/>
                      </a:rPr>
                      <m:t>𝜉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d>
                  </m:oMath>
                </a14:m>
                <a:r>
                  <a:rPr lang="en-US" altLang="zh-TW" dirty="0"/>
                  <a:t/>
                </a:r>
                <a:br>
                  <a:rPr lang="en-US" altLang="zh-TW" dirty="0"/>
                </a:br>
                <a:endParaRPr lang="en-US" altLang="zh-TW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zh-TW" altLang="en-US" dirty="0"/>
              </a:p>
            </p:txBody>
          </p:sp>
        </mc:Choice>
        <mc:Fallback xmlns="">
          <p:sp>
            <p:nvSpPr>
              <p:cNvPr id="6" name="文字方塊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596" y="2401455"/>
                <a:ext cx="10449835" cy="4893647"/>
              </a:xfrm>
              <a:prstGeom prst="rect">
                <a:avLst/>
              </a:prstGeom>
              <a:blipFill>
                <a:blip r:embed="rId3"/>
                <a:stretch>
                  <a:fillRect l="-408" t="-74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00991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 descr="畫面剪輯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5980" y="165965"/>
            <a:ext cx="7790530" cy="3170083"/>
          </a:xfrm>
        </p:spPr>
      </p:pic>
      <p:cxnSp>
        <p:nvCxnSpPr>
          <p:cNvPr id="5" name="直線接點 4"/>
          <p:cNvCxnSpPr/>
          <p:nvPr/>
        </p:nvCxnSpPr>
        <p:spPr>
          <a:xfrm flipV="1">
            <a:off x="1777572" y="1163782"/>
            <a:ext cx="7578864" cy="1352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接點 8"/>
          <p:cNvCxnSpPr/>
          <p:nvPr/>
        </p:nvCxnSpPr>
        <p:spPr>
          <a:xfrm>
            <a:off x="1777572" y="1422067"/>
            <a:ext cx="476101" cy="33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/>
          <p:cNvCxnSpPr/>
          <p:nvPr/>
        </p:nvCxnSpPr>
        <p:spPr>
          <a:xfrm>
            <a:off x="8880335" y="919018"/>
            <a:ext cx="476101" cy="33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字方塊 14"/>
              <p:cNvSpPr txBox="1"/>
              <p:nvPr/>
            </p:nvSpPr>
            <p:spPr>
              <a:xfrm>
                <a:off x="1777572" y="3336048"/>
                <a:ext cx="9301018" cy="38447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 smtClean="0"/>
                  <a:t>透過選擇 </a:t>
                </a:r>
                <a:r>
                  <a:rPr lang="en-US" altLang="zh-TW" dirty="0" smtClean="0"/>
                  <a:t>b</a:t>
                </a:r>
                <a:r>
                  <a:rPr lang="zh-TW" altLang="en-US" dirty="0" smtClean="0"/>
                  <a:t> 比例，極大化勞資雙方的 </a:t>
                </a:r>
                <a:r>
                  <a:rPr lang="en-US" altLang="zh-TW" dirty="0" smtClean="0"/>
                  <a:t>CE:</a:t>
                </a:r>
              </a:p>
              <a:p>
                <a:endParaRPr lang="en-US" altLang="zh-TW" dirty="0"/>
              </a:p>
              <a:p>
                <a:r>
                  <a:rPr lang="en-US" altLang="zh-TW" dirty="0"/>
                  <a:t>c</a:t>
                </a:r>
                <a:r>
                  <a:rPr lang="en-US" altLang="zh-TW" dirty="0" smtClean="0"/>
                  <a:t>(e) </a:t>
                </a:r>
                <a14:m>
                  <m:oMath xmlns:m="http://schemas.openxmlformats.org/officeDocument/2006/math">
                    <m:r>
                      <a:rPr lang="en-US" altLang="zh-TW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</m:t>
                    </m:r>
                  </m:oMath>
                </a14:m>
                <a:r>
                  <a:rPr lang="en-US" altLang="zh-TW" dirty="0" smtClean="0"/>
                  <a:t> effort cost , </a:t>
                </a:r>
                <a:r>
                  <a:rPr lang="zh-TW" altLang="en-US" dirty="0" smtClean="0"/>
                  <a:t>員工付出</a:t>
                </a:r>
                <a:r>
                  <a:rPr lang="zh-TW" altLang="en-US" dirty="0"/>
                  <a:t> </a:t>
                </a:r>
                <a:r>
                  <a:rPr lang="en-US" altLang="zh-TW" dirty="0" smtClean="0"/>
                  <a:t>e </a:t>
                </a:r>
                <a:r>
                  <a:rPr lang="zh-TW" altLang="en-US" dirty="0" smtClean="0"/>
                  <a:t>單位的努力所花的成本</a:t>
                </a:r>
                <a:r>
                  <a:rPr lang="en-US" altLang="zh-TW" dirty="0" smtClean="0"/>
                  <a:t> </a:t>
                </a:r>
              </a:p>
              <a:p>
                <a:endParaRPr lang="en-US" altLang="zh-TW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𝑚𝑎𝑥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E(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TW" dirty="0" smtClean="0"/>
                  <a:t>|e)</a:t>
                </a:r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– </a:t>
                </a:r>
                <a:r>
                  <a:rPr lang="en-US" altLang="zh-TW" dirty="0"/>
                  <a:t>E[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/>
                  <a:t>] </a:t>
                </a:r>
                <a:r>
                  <a:rPr lang="en-US" altLang="zh-TW" dirty="0" smtClean="0"/>
                  <a:t> + CE(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 smtClean="0"/>
                  <a:t>) – c(e)</a:t>
                </a:r>
                <a:r>
                  <a:rPr lang="en-US" altLang="zh-TW" dirty="0"/>
                  <a:t/>
                </a:r>
                <a:br>
                  <a:rPr lang="en-US" altLang="zh-TW" dirty="0"/>
                </a:br>
                <a:r>
                  <a:rPr lang="en-US" altLang="zh-TW" dirty="0"/>
                  <a:t/>
                </a:r>
                <a:br>
                  <a:rPr lang="en-US" altLang="zh-TW" dirty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𝑚𝑎𝑥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zh-TW" altLang="en-US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TW" dirty="0"/>
                  <a:t>E(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TW" dirty="0"/>
                  <a:t>|e)</a:t>
                </a:r>
                <a:r>
                  <a:rPr lang="zh-TW" altLang="en-US" dirty="0"/>
                  <a:t> </a:t>
                </a:r>
                <a:r>
                  <a:rPr lang="en-US" altLang="zh-TW" dirty="0"/>
                  <a:t>– E[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/>
                  <a:t>]  + E[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/>
                  <a:t>]  -</a:t>
                </a:r>
                <a:r>
                  <a:rPr lang="en-US" altLang="zh-TW" dirty="0" smtClean="0"/>
                  <a:t> </a:t>
                </a:r>
                <a14:m>
                  <m:oMath xmlns:m="http://schemas.openxmlformats.org/officeDocument/2006/math">
                    <m:r>
                      <a:rPr lang="zh-TW" altLang="en-US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altLang="zh-TW" dirty="0"/>
                  <a:t>(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/>
                  <a:t>) – c(e</a:t>
                </a:r>
                <a:r>
                  <a:rPr lang="en-US" altLang="zh-TW" dirty="0" smtClean="0"/>
                  <a:t>)</a:t>
                </a:r>
                <a:br>
                  <a:rPr lang="en-US" altLang="zh-TW" dirty="0" smtClean="0"/>
                </a:br>
                <a:r>
                  <a:rPr lang="en-US" altLang="zh-TW" dirty="0" smtClean="0"/>
                  <a:t/>
                </a:r>
                <a:br>
                  <a:rPr lang="en-US" altLang="zh-TW" dirty="0" smtClean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𝑚𝑎𝑥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nary>
                      <m:naryPr>
                        <m:ctrlPr>
                          <a:rPr lang="zh-TW" alt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</m:nary>
                    <m:r>
                      <m:rPr>
                        <m:nor/>
                      </m:rPr>
                      <a:rPr lang="en-US" altLang="zh-TW" dirty="0"/>
                      <m:t>F</m:t>
                    </m:r>
                    <m:r>
                      <m:rPr>
                        <m:nor/>
                      </m:rPr>
                      <a:rPr lang="en-US" altLang="zh-TW" dirty="0"/>
                      <m:t>(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m:rPr>
                        <m:nor/>
                      </m:rPr>
                      <a:rPr lang="en-US" altLang="zh-TW" dirty="0"/>
                      <m:t>|</m:t>
                    </m:r>
                    <m:r>
                      <m:rPr>
                        <m:nor/>
                      </m:rPr>
                      <a:rPr lang="en-US" altLang="zh-TW" dirty="0"/>
                      <m:t>e</m:t>
                    </m:r>
                    <m:r>
                      <m:rPr>
                        <m:nor/>
                      </m:rPr>
                      <a:rPr lang="en-US" altLang="zh-TW" dirty="0"/>
                      <m:t>)</m:t>
                    </m:r>
                  </m:oMath>
                </a14:m>
                <a:r>
                  <a:rPr lang="en-US" altLang="zh-TW" dirty="0" smtClean="0"/>
                  <a:t> - </a:t>
                </a:r>
                <a14:m>
                  <m:oMath xmlns:m="http://schemas.openxmlformats.org/officeDocument/2006/math">
                    <m:r>
                      <a:rPr lang="zh-TW" altLang="en-US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altLang="zh-TW" dirty="0"/>
                  <a:t>(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/>
                  <a:t>) – c(e</a:t>
                </a:r>
                <a:r>
                  <a:rPr lang="en-US" altLang="zh-TW" dirty="0" smtClean="0"/>
                  <a:t>)</a:t>
                </a:r>
                <a:br>
                  <a:rPr lang="en-US" altLang="zh-TW" dirty="0" smtClean="0"/>
                </a:br>
                <a:r>
                  <a:rPr lang="en-US" altLang="zh-TW" dirty="0" smtClean="0"/>
                  <a:t/>
                </a:r>
                <a:br>
                  <a:rPr lang="en-US" altLang="zh-TW" dirty="0" smtClean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𝑚𝑎𝑥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nary>
                      <m:naryPr>
                        <m:ctrlPr>
                          <a:rPr lang="zh-TW" alt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</m:nary>
                    <m:r>
                      <m:rPr>
                        <m:nor/>
                      </m:rPr>
                      <a:rPr lang="en-US" altLang="zh-TW" dirty="0"/>
                      <m:t>F</m:t>
                    </m:r>
                    <m:r>
                      <m:rPr>
                        <m:nor/>
                      </m:rPr>
                      <a:rPr lang="en-US" altLang="zh-TW" dirty="0"/>
                      <m:t>(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m:rPr>
                        <m:nor/>
                      </m:rPr>
                      <a:rPr lang="en-US" altLang="zh-TW" dirty="0"/>
                      <m:t>|</m:t>
                    </m:r>
                    <m:r>
                      <m:rPr>
                        <m:nor/>
                      </m:rPr>
                      <a:rPr lang="en-US" altLang="zh-TW" dirty="0"/>
                      <m:t>e</m:t>
                    </m:r>
                    <m:r>
                      <m:rPr>
                        <m:nor/>
                      </m:rPr>
                      <a:rPr lang="en-US" altLang="zh-TW" dirty="0"/>
                      <m:t>)</m:t>
                    </m:r>
                  </m:oMath>
                </a14:m>
                <a:r>
                  <a:rPr lang="en-US" altLang="zh-TW" dirty="0"/>
                  <a:t> - (1/2)</a:t>
                </a:r>
                <a14:m>
                  <m:oMath xmlns:m="http://schemas.openxmlformats.org/officeDocument/2006/math">
                    <m:r>
                      <a:rPr lang="zh-TW" altLang="en-US" i="1">
                        <a:latin typeface="Cambria Math" panose="02040503050406030204" pitchFamily="18" charset="0"/>
                      </a:rPr>
                      <m:t>𝜑</m:t>
                    </m:r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zh-TW" altLang="en-US" i="1">
                        <a:latin typeface="Cambria Math" panose="02040503050406030204" pitchFamily="18" charset="0"/>
                      </a:rPr>
                      <m:t>𝜉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d>
                  </m:oMath>
                </a14:m>
                <a:r>
                  <a:rPr lang="en-US" altLang="zh-TW" dirty="0" smtClean="0"/>
                  <a:t>– </a:t>
                </a:r>
                <a:r>
                  <a:rPr lang="en-US" altLang="zh-TW" dirty="0"/>
                  <a:t>c(e)</a:t>
                </a:r>
                <a:br>
                  <a:rPr lang="en-US" altLang="zh-TW" dirty="0"/>
                </a:br>
                <a:r>
                  <a:rPr lang="en-US" altLang="zh-TW" dirty="0"/>
                  <a:t/>
                </a:r>
                <a:br>
                  <a:rPr lang="en-US" altLang="zh-TW" dirty="0"/>
                </a:br>
                <a:endParaRPr lang="zh-TW" altLang="en-US" dirty="0"/>
              </a:p>
            </p:txBody>
          </p:sp>
        </mc:Choice>
        <mc:Fallback xmlns="">
          <p:sp>
            <p:nvSpPr>
              <p:cNvPr id="15" name="文字方塊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7572" y="3336048"/>
                <a:ext cx="9301018" cy="3844770"/>
              </a:xfrm>
              <a:prstGeom prst="rect">
                <a:avLst/>
              </a:prstGeom>
              <a:blipFill>
                <a:blip r:embed="rId3"/>
                <a:stretch>
                  <a:fillRect l="-590" t="-792" b="-554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21589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 descr="畫面剪輯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716" y="265429"/>
            <a:ext cx="6297302" cy="2267703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/>
              <p:cNvSpPr txBox="1"/>
              <p:nvPr/>
            </p:nvSpPr>
            <p:spPr>
              <a:xfrm>
                <a:off x="923637" y="2533132"/>
                <a:ext cx="10474036" cy="45077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 smtClean="0"/>
                  <a:t>加強敘述員工決策行為的敘述</a:t>
                </a:r>
                <a:r>
                  <a:rPr lang="en-US" altLang="zh-TW" dirty="0" smtClean="0"/>
                  <a:t>:</a:t>
                </a:r>
              </a:p>
              <a:p>
                <a:endParaRPr lang="en-US" altLang="zh-TW" dirty="0" smtClean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TW" dirty="0" smtClean="0"/>
                  <a:t>Case1:</a:t>
                </a:r>
                <a:br>
                  <a:rPr lang="en-US" altLang="zh-TW" dirty="0" smtClean="0"/>
                </a:br>
                <a:r>
                  <a:rPr lang="en-US" altLang="zh-TW" dirty="0" smtClean="0"/>
                  <a:t/>
                </a:r>
                <a:br>
                  <a:rPr lang="en-US" altLang="zh-TW" dirty="0" smtClean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𝑚𝑎𝑥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CE</a:t>
                </a:r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(</a:t>
                </a:r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payoff</a:t>
                </a:r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)</a:t>
                </a:r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/>
                </a:r>
                <a:br>
                  <a:rPr lang="en-US" altLang="zh-TW" dirty="0" smtClean="0"/>
                </a:br>
                <a:r>
                  <a:rPr lang="en-US" altLang="zh-TW" dirty="0" smtClean="0"/>
                  <a:t/>
                </a:r>
                <a:br>
                  <a:rPr lang="en-US" altLang="zh-TW" dirty="0" smtClean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𝑚𝑎𝑥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zh-TW" altLang="en-US" dirty="0"/>
                  <a:t> </a:t>
                </a:r>
                <a:r>
                  <a:rPr lang="en-US" altLang="zh-TW" dirty="0" smtClean="0"/>
                  <a:t>E[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/>
                  <a:t>]  -</a:t>
                </a:r>
                <a14:m>
                  <m:oMath xmlns:m="http://schemas.openxmlformats.org/officeDocument/2006/math">
                    <m:r>
                      <a:rPr lang="zh-TW" altLang="en-US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altLang="zh-TW" dirty="0"/>
                  <a:t>(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 smtClean="0"/>
                  <a:t>)</a:t>
                </a:r>
                <a:br>
                  <a:rPr lang="en-US" altLang="zh-TW" dirty="0" smtClean="0"/>
                </a:br>
                <a:r>
                  <a:rPr lang="en-US" altLang="zh-TW" dirty="0" smtClean="0"/>
                  <a:t/>
                </a:r>
                <a:br>
                  <a:rPr lang="en-US" altLang="zh-TW" dirty="0" smtClean="0"/>
                </a:b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𝜕</m:t>
                        </m:r>
                      </m:num>
                      <m:den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𝑒</m:t>
                        </m:r>
                      </m:den>
                    </m:f>
                  </m:oMath>
                </a14:m>
                <a:r>
                  <a:rPr lang="en-US" altLang="zh-TW" dirty="0"/>
                  <a:t> {b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zh-TW" alt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sub>
                      <m:sup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</m:nary>
                    <m:r>
                      <m:rPr>
                        <m:nor/>
                      </m:rPr>
                      <a:rPr lang="en-US" altLang="zh-TW" dirty="0"/>
                      <m:t>F</m:t>
                    </m:r>
                    <m:r>
                      <m:rPr>
                        <m:nor/>
                      </m:rPr>
                      <a:rPr lang="en-US" altLang="zh-TW" dirty="0"/>
                      <m:t>(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m:rPr>
                        <m:nor/>
                      </m:rPr>
                      <a:rPr lang="en-US" altLang="zh-TW" dirty="0"/>
                      <m:t>|</m:t>
                    </m:r>
                    <m:r>
                      <m:rPr>
                        <m:nor/>
                      </m:rPr>
                      <a:rPr lang="en-US" altLang="zh-TW" dirty="0"/>
                      <m:t>e</m:t>
                    </m:r>
                    <m:r>
                      <m:rPr>
                        <m:nor/>
                      </m:rPr>
                      <a:rPr lang="en-US" altLang="zh-TW" b="0" i="0" dirty="0" smtClean="0"/>
                      <m:t>)</m:t>
                    </m:r>
                  </m:oMath>
                </a14:m>
                <a:r>
                  <a:rPr lang="en-US" altLang="zh-TW" dirty="0"/>
                  <a:t> - (1/2)</a:t>
                </a:r>
                <a14:m>
                  <m:oMath xmlns:m="http://schemas.openxmlformats.org/officeDocument/2006/math">
                    <m:r>
                      <a:rPr lang="zh-TW" altLang="en-US" i="1">
                        <a:latin typeface="Cambria Math" panose="02040503050406030204" pitchFamily="18" charset="0"/>
                      </a:rPr>
                      <m:t>𝜑</m:t>
                    </m:r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zh-TW" altLang="en-US" i="1">
                        <a:latin typeface="Cambria Math" panose="02040503050406030204" pitchFamily="18" charset="0"/>
                      </a:rPr>
                      <m:t>𝜉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d>
                  </m:oMath>
                </a14:m>
                <a:r>
                  <a:rPr lang="en-US" altLang="zh-TW" dirty="0" smtClean="0"/>
                  <a:t>} = 0</a:t>
                </a:r>
                <a:r>
                  <a:rPr lang="en-US" altLang="zh-TW" dirty="0"/>
                  <a:t> </a:t>
                </a:r>
                <a:r>
                  <a:rPr lang="en-US" altLang="zh-TW" dirty="0" smtClean="0"/>
                  <a:t/>
                </a:r>
                <a:br>
                  <a:rPr lang="en-US" altLang="zh-TW" dirty="0" smtClean="0"/>
                </a:br>
                <a:r>
                  <a:rPr lang="en-US" altLang="zh-TW" dirty="0" smtClean="0"/>
                  <a:t>,</a:t>
                </a:r>
                <a:r>
                  <a:rPr lang="zh-TW" altLang="en-US" dirty="0" smtClean="0"/>
                  <a:t>其實直觀來想這不存在均衡解，員工多努力一單位都可以使公司多一些價值。</a:t>
                </a:r>
                <a:r>
                  <a:rPr lang="en-US" altLang="zh-TW" dirty="0" smtClean="0"/>
                  <a:t/>
                </a:r>
                <a:br>
                  <a:rPr lang="en-US" altLang="zh-TW" dirty="0" smtClean="0"/>
                </a:br>
                <a:r>
                  <a:rPr lang="en-US" altLang="zh-TW" dirty="0" smtClean="0">
                    <a:solidFill>
                      <a:schemeClr val="tx1"/>
                    </a:solidFill>
                  </a:rPr>
                  <a:t/>
                </a:r>
                <a:br>
                  <a:rPr lang="en-US" altLang="zh-TW" dirty="0" smtClean="0">
                    <a:solidFill>
                      <a:schemeClr val="tx1"/>
                    </a:solidFill>
                  </a:rPr>
                </a:b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𝜕</m:t>
                        </m:r>
                      </m:num>
                      <m:den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𝑒</m:t>
                        </m:r>
                      </m:den>
                    </m:f>
                  </m:oMath>
                </a14:m>
                <a:r>
                  <a:rPr lang="en-US" altLang="zh-TW" dirty="0"/>
                  <a:t> {b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zh-TW" alt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sub>
                      <m:sup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</m:nary>
                    <m:r>
                      <m:rPr>
                        <m:nor/>
                      </m:rPr>
                      <a:rPr lang="en-US" altLang="zh-TW" dirty="0"/>
                      <m:t>F</m:t>
                    </m:r>
                    <m:r>
                      <m:rPr>
                        <m:nor/>
                      </m:rPr>
                      <a:rPr lang="en-US" altLang="zh-TW" dirty="0"/>
                      <m:t>(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m:rPr>
                        <m:nor/>
                      </m:rPr>
                      <a:rPr lang="en-US" altLang="zh-TW" dirty="0"/>
                      <m:t>|</m:t>
                    </m:r>
                    <m:r>
                      <m:rPr>
                        <m:nor/>
                      </m:rPr>
                      <a:rPr lang="en-US" altLang="zh-TW" dirty="0"/>
                      <m:t>e</m:t>
                    </m:r>
                    <m:r>
                      <m:rPr>
                        <m:nor/>
                      </m:rPr>
                      <a:rPr lang="en-US" altLang="zh-TW" dirty="0"/>
                      <m:t>)</m:t>
                    </m:r>
                  </m:oMath>
                </a14:m>
                <a:r>
                  <a:rPr lang="en-US" altLang="zh-TW" dirty="0"/>
                  <a:t> - (1/2)</a:t>
                </a:r>
                <a14:m>
                  <m:oMath xmlns:m="http://schemas.openxmlformats.org/officeDocument/2006/math">
                    <m:r>
                      <a:rPr lang="zh-TW" altLang="en-US" i="1">
                        <a:latin typeface="Cambria Math" panose="02040503050406030204" pitchFamily="18" charset="0"/>
                      </a:rPr>
                      <m:t>𝜑</m:t>
                    </m:r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zh-TW" altLang="en-US" i="1">
                        <a:latin typeface="Cambria Math" panose="02040503050406030204" pitchFamily="18" charset="0"/>
                      </a:rPr>
                      <m:t>𝜉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d>
                  </m:oMath>
                </a14:m>
                <a:r>
                  <a:rPr lang="en-US" altLang="zh-TW" dirty="0" smtClean="0"/>
                  <a:t>} &gt; 0</a:t>
                </a:r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,</a:t>
                </a:r>
                <a:r>
                  <a:rPr lang="zh-TW" altLang="en-US" dirty="0" smtClean="0"/>
                  <a:t> 此式看出員工會提升</a:t>
                </a:r>
                <a:r>
                  <a:rPr lang="en-US" altLang="zh-TW" dirty="0" smtClean="0"/>
                  <a:t>ESO</a:t>
                </a:r>
                <a:r>
                  <a:rPr lang="zh-TW" altLang="en-US" dirty="0" smtClean="0"/>
                  <a:t>價值付出無限的努力</a:t>
                </a:r>
                <a:r>
                  <a:rPr lang="en-US" altLang="zh-TW" dirty="0" smtClean="0"/>
                  <a:t> </a:t>
                </a:r>
                <a:br>
                  <a:rPr lang="en-US" altLang="zh-TW" dirty="0" smtClean="0"/>
                </a:br>
                <a:r>
                  <a:rPr lang="en-US" altLang="zh-TW" dirty="0" smtClean="0"/>
                  <a:t/>
                </a:r>
                <a:br>
                  <a:rPr lang="en-US" altLang="zh-TW" dirty="0" smtClean="0"/>
                </a:br>
                <a:r>
                  <a:rPr lang="zh-TW" altLang="en-US" dirty="0" smtClean="0"/>
                  <a:t>顯然不合理，所以必須加入員工努力的成本。</a:t>
                </a:r>
                <a:endParaRPr lang="en-US" altLang="zh-TW" dirty="0">
                  <a:solidFill>
                    <a:schemeClr val="tx1"/>
                  </a:solidFill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zh-TW" dirty="0" smtClean="0"/>
              </a:p>
            </p:txBody>
          </p:sp>
        </mc:Choice>
        <mc:Fallback xmlns="">
          <p:sp>
            <p:nvSpPr>
              <p:cNvPr id="5" name="文字方塊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3637" y="2533132"/>
                <a:ext cx="10474036" cy="4507772"/>
              </a:xfrm>
              <a:prstGeom prst="rect">
                <a:avLst/>
              </a:prstGeom>
              <a:blipFill>
                <a:blip r:embed="rId3"/>
                <a:stretch>
                  <a:fillRect l="-524" t="-81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矩形 6"/>
          <p:cNvSpPr/>
          <p:nvPr/>
        </p:nvSpPr>
        <p:spPr>
          <a:xfrm>
            <a:off x="3011055" y="1745673"/>
            <a:ext cx="5652654" cy="68349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991326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 descr="畫面剪輯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716" y="265429"/>
            <a:ext cx="6297302" cy="2267703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/>
              <p:cNvSpPr txBox="1"/>
              <p:nvPr/>
            </p:nvSpPr>
            <p:spPr>
              <a:xfrm>
                <a:off x="923637" y="2533132"/>
                <a:ext cx="10474036" cy="4230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 smtClean="0"/>
                  <a:t>加強敘述員工決策行為的敘述</a:t>
                </a:r>
                <a:r>
                  <a:rPr lang="en-US" altLang="zh-TW" dirty="0" smtClean="0"/>
                  <a:t>:</a:t>
                </a:r>
              </a:p>
              <a:p>
                <a:endParaRPr lang="en-US" altLang="zh-TW" dirty="0" smtClean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TW" dirty="0" smtClean="0"/>
                  <a:t>Case2:</a:t>
                </a:r>
                <a:br>
                  <a:rPr lang="en-US" altLang="zh-TW" dirty="0" smtClean="0"/>
                </a:br>
                <a:r>
                  <a:rPr lang="en-US" altLang="zh-TW" dirty="0" smtClean="0"/>
                  <a:t/>
                </a:r>
                <a:br>
                  <a:rPr lang="en-US" altLang="zh-TW" dirty="0" smtClean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𝑚𝑎𝑥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CE</a:t>
                </a:r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(</a:t>
                </a:r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payoff</a:t>
                </a:r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)</a:t>
                </a:r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– c(e)</a:t>
                </a:r>
                <a:br>
                  <a:rPr lang="en-US" altLang="zh-TW" dirty="0" smtClean="0"/>
                </a:br>
                <a:r>
                  <a:rPr lang="en-US" altLang="zh-TW" dirty="0" smtClean="0"/>
                  <a:t/>
                </a:r>
                <a:br>
                  <a:rPr lang="en-US" altLang="zh-TW" dirty="0" smtClean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𝑚𝑎𝑥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zh-TW" altLang="en-US" dirty="0"/>
                  <a:t> </a:t>
                </a:r>
                <a:r>
                  <a:rPr lang="en-US" altLang="zh-TW" dirty="0" smtClean="0"/>
                  <a:t>E[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/>
                  <a:t>]  -</a:t>
                </a:r>
                <a14:m>
                  <m:oMath xmlns:m="http://schemas.openxmlformats.org/officeDocument/2006/math">
                    <m:r>
                      <a:rPr lang="zh-TW" altLang="en-US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altLang="zh-TW" dirty="0"/>
                  <a:t>(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 smtClean="0"/>
                  <a:t>) – </a:t>
                </a:r>
                <a:r>
                  <a:rPr lang="en-US" altLang="zh-TW" dirty="0"/>
                  <a:t>c(e)</a:t>
                </a:r>
                <a:r>
                  <a:rPr lang="en-US" altLang="zh-TW" dirty="0" smtClean="0"/>
                  <a:t/>
                </a:r>
                <a:br>
                  <a:rPr lang="en-US" altLang="zh-TW" dirty="0" smtClean="0"/>
                </a:br>
                <a:r>
                  <a:rPr lang="en-US" altLang="zh-TW" dirty="0" smtClean="0"/>
                  <a:t/>
                </a:r>
                <a:br>
                  <a:rPr lang="en-US" altLang="zh-TW" dirty="0" smtClean="0"/>
                </a:b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𝜕</m:t>
                        </m:r>
                      </m:num>
                      <m:den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𝑒</m:t>
                        </m:r>
                      </m:den>
                    </m:f>
                  </m:oMath>
                </a14:m>
                <a:r>
                  <a:rPr lang="en-US" altLang="zh-TW" dirty="0"/>
                  <a:t> {b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zh-TW" alt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sub>
                      <m:sup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</m:nary>
                    <m:r>
                      <m:rPr>
                        <m:nor/>
                      </m:rPr>
                      <a:rPr lang="en-US" altLang="zh-TW" dirty="0"/>
                      <m:t>F</m:t>
                    </m:r>
                    <m:r>
                      <m:rPr>
                        <m:nor/>
                      </m:rPr>
                      <a:rPr lang="en-US" altLang="zh-TW" dirty="0"/>
                      <m:t>(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m:rPr>
                        <m:nor/>
                      </m:rPr>
                      <a:rPr lang="en-US" altLang="zh-TW" dirty="0"/>
                      <m:t>|</m:t>
                    </m:r>
                    <m:r>
                      <m:rPr>
                        <m:nor/>
                      </m:rPr>
                      <a:rPr lang="en-US" altLang="zh-TW" dirty="0"/>
                      <m:t>e</m:t>
                    </m:r>
                    <m:r>
                      <m:rPr>
                        <m:nor/>
                      </m:rPr>
                      <a:rPr lang="en-US" altLang="zh-TW" b="0" i="0" dirty="0" smtClean="0"/>
                      <m:t>)</m:t>
                    </m:r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/>
                  <a:t>- (1/2)</a:t>
                </a:r>
                <a14:m>
                  <m:oMath xmlns:m="http://schemas.openxmlformats.org/officeDocument/2006/math">
                    <m:r>
                      <a:rPr lang="zh-TW" altLang="en-US" i="1">
                        <a:latin typeface="Cambria Math" panose="02040503050406030204" pitchFamily="18" charset="0"/>
                      </a:rPr>
                      <m:t>𝜑</m:t>
                    </m:r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zh-TW" altLang="en-US" i="1">
                        <a:latin typeface="Cambria Math" panose="02040503050406030204" pitchFamily="18" charset="0"/>
                      </a:rPr>
                      <m:t>𝜉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d>
                  </m:oMath>
                </a14:m>
                <a:r>
                  <a:rPr lang="en-US" altLang="zh-TW" dirty="0" smtClean="0"/>
                  <a:t> – </a:t>
                </a:r>
                <a:r>
                  <a:rPr lang="en-US" altLang="zh-TW" dirty="0"/>
                  <a:t>c(e)</a:t>
                </a:r>
                <a:r>
                  <a:rPr lang="en-US" altLang="zh-TW" dirty="0" smtClean="0"/>
                  <a:t>} </a:t>
                </a:r>
                <a:r>
                  <a:rPr lang="en-US" altLang="zh-TW" dirty="0"/>
                  <a:t>= </a:t>
                </a:r>
                <a:r>
                  <a:rPr lang="en-US" altLang="zh-TW" dirty="0" smtClean="0"/>
                  <a:t>0</a:t>
                </a:r>
                <a:r>
                  <a:rPr lang="en-US" altLang="zh-TW" dirty="0"/>
                  <a:t> </a:t>
                </a:r>
                <a:br>
                  <a:rPr lang="en-US" altLang="zh-TW" dirty="0"/>
                </a:br>
                <a:r>
                  <a:rPr lang="en-US" altLang="zh-TW" dirty="0" smtClean="0"/>
                  <a:t/>
                </a:r>
                <a:br>
                  <a:rPr lang="en-US" altLang="zh-TW" dirty="0" smtClean="0"/>
                </a:b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𝜕</m:t>
                        </m:r>
                      </m:num>
                      <m:den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𝑒</m:t>
                        </m:r>
                      </m:den>
                    </m:f>
                  </m:oMath>
                </a14:m>
                <a:r>
                  <a:rPr lang="en-US" altLang="zh-TW" dirty="0"/>
                  <a:t> </a:t>
                </a:r>
                <a:r>
                  <a:rPr lang="en-US" altLang="zh-TW" dirty="0" smtClean="0"/>
                  <a:t>{ CE</a:t>
                </a:r>
                <a:r>
                  <a:rPr lang="zh-TW" altLang="en-US" dirty="0" smtClean="0"/>
                  <a:t> </a:t>
                </a:r>
                <a:r>
                  <a:rPr lang="en-US" altLang="zh-TW" dirty="0"/>
                  <a:t>(</a:t>
                </a:r>
                <a:r>
                  <a:rPr lang="zh-TW" altLang="en-US" dirty="0"/>
                  <a:t> </a:t>
                </a:r>
                <a:r>
                  <a:rPr lang="en-US" altLang="zh-TW" dirty="0"/>
                  <a:t>payoff</a:t>
                </a:r>
                <a:r>
                  <a:rPr lang="zh-TW" altLang="en-US" dirty="0"/>
                  <a:t> </a:t>
                </a:r>
                <a:r>
                  <a:rPr lang="en-US" altLang="zh-TW" dirty="0"/>
                  <a:t>)</a:t>
                </a:r>
                <a:r>
                  <a:rPr lang="zh-TW" altLang="en-US" dirty="0"/>
                  <a:t> </a:t>
                </a:r>
                <a:r>
                  <a:rPr lang="en-US" altLang="zh-TW" dirty="0" smtClean="0"/>
                  <a:t>}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𝜕</m:t>
                        </m:r>
                      </m:num>
                      <m:den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𝑒</m:t>
                        </m:r>
                      </m:den>
                    </m:f>
                  </m:oMath>
                </a14:m>
                <a:r>
                  <a:rPr lang="en-US" altLang="zh-TW" dirty="0"/>
                  <a:t> </a:t>
                </a:r>
                <a:r>
                  <a:rPr lang="en-US" altLang="zh-TW" dirty="0" smtClean="0"/>
                  <a:t>{</a:t>
                </a:r>
                <a:r>
                  <a:rPr lang="en-US" altLang="zh-TW" dirty="0"/>
                  <a:t>c(e</a:t>
                </a:r>
                <a:r>
                  <a:rPr lang="en-US" altLang="zh-TW" dirty="0" smtClean="0"/>
                  <a:t>)} </a:t>
                </a:r>
                <a:br>
                  <a:rPr lang="en-US" altLang="zh-TW" dirty="0" smtClean="0"/>
                </a:br>
                <a:r>
                  <a:rPr lang="en-US" altLang="zh-TW" dirty="0" smtClean="0"/>
                  <a:t>, </a:t>
                </a:r>
                <a:r>
                  <a:rPr lang="zh-TW" altLang="en-US" dirty="0" smtClean="0"/>
                  <a:t>員工增加一單位努力所增加的</a:t>
                </a:r>
                <a:r>
                  <a:rPr lang="en-US" altLang="zh-TW" dirty="0"/>
                  <a:t>certainty equivalent</a:t>
                </a:r>
                <a:r>
                  <a:rPr lang="zh-TW" altLang="en-US" dirty="0" smtClean="0"/>
                  <a:t> 等於增加的努力</a:t>
                </a:r>
                <a:r>
                  <a:rPr lang="zh-TW" altLang="en-US" smtClean="0"/>
                  <a:t>成本時，即均衡。</a:t>
                </a:r>
                <a:r>
                  <a:rPr lang="en-US" altLang="zh-TW" dirty="0"/>
                  <a:t/>
                </a:r>
                <a:br>
                  <a:rPr lang="en-US" altLang="zh-TW" dirty="0"/>
                </a:br>
                <a:r>
                  <a:rPr lang="en-US" altLang="zh-TW" dirty="0"/>
                  <a:t/>
                </a:r>
                <a:br>
                  <a:rPr lang="en-US" altLang="zh-TW" dirty="0"/>
                </a:br>
                <a:endParaRPr lang="en-US" altLang="zh-TW" dirty="0" smtClean="0"/>
              </a:p>
            </p:txBody>
          </p:sp>
        </mc:Choice>
        <mc:Fallback xmlns="">
          <p:sp>
            <p:nvSpPr>
              <p:cNvPr id="5" name="文字方塊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3637" y="2533132"/>
                <a:ext cx="10474036" cy="4230774"/>
              </a:xfrm>
              <a:prstGeom prst="rect">
                <a:avLst/>
              </a:prstGeom>
              <a:blipFill>
                <a:blip r:embed="rId3"/>
                <a:stretch>
                  <a:fillRect l="-524" t="-86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矩形 6"/>
          <p:cNvSpPr/>
          <p:nvPr/>
        </p:nvSpPr>
        <p:spPr>
          <a:xfrm>
            <a:off x="3011055" y="1745673"/>
            <a:ext cx="5652654" cy="68349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80794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64309" y="3546763"/>
            <a:ext cx="10515600" cy="3175145"/>
          </a:xfrm>
        </p:spPr>
        <p:txBody>
          <a:bodyPr>
            <a:normAutofit lnSpcReduction="10000"/>
          </a:bodyPr>
          <a:lstStyle/>
          <a:p>
            <a:r>
              <a:rPr lang="en-US" altLang="zh-TW" dirty="0"/>
              <a:t>This equation has an intuitive interpretation</a:t>
            </a:r>
            <a:r>
              <a:rPr lang="en-US" altLang="zh-TW" dirty="0" smtClean="0"/>
              <a:t>.</a:t>
            </a:r>
          </a:p>
          <a:p>
            <a:endParaRPr lang="en-US" altLang="zh-TW" dirty="0"/>
          </a:p>
          <a:p>
            <a:r>
              <a:rPr lang="en-US" altLang="zh-TW" dirty="0"/>
              <a:t>The left-hand side is the amount by which the value captured by the firm increases when b increases by a small amount</a:t>
            </a:r>
            <a:r>
              <a:rPr lang="en-US" altLang="zh-TW" dirty="0" smtClean="0"/>
              <a:t>.</a:t>
            </a:r>
          </a:p>
          <a:p>
            <a:endParaRPr lang="en-US" altLang="zh-TW" dirty="0"/>
          </a:p>
          <a:p>
            <a:r>
              <a:rPr lang="en-US" altLang="zh-TW" dirty="0"/>
              <a:t>The right-hand side is the amount by which the employee’s risk premium increases when the firm increases b</a:t>
            </a:r>
            <a:endParaRPr lang="en-US" altLang="zh-TW" dirty="0" smtClean="0"/>
          </a:p>
          <a:p>
            <a:endParaRPr lang="en-US" altLang="zh-TW" dirty="0"/>
          </a:p>
          <a:p>
            <a:endParaRPr lang="zh-TW" altLang="en-US" dirty="0"/>
          </a:p>
        </p:txBody>
      </p:sp>
      <p:pic>
        <p:nvPicPr>
          <p:cNvPr id="4" name="圖片 3" descr="畫面剪輯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7726" y="2277609"/>
            <a:ext cx="9017001" cy="831029"/>
          </a:xfrm>
          <a:prstGeom prst="rect">
            <a:avLst/>
          </a:prstGeom>
        </p:spPr>
      </p:pic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zh-TW" altLang="en-US" sz="3600" dirty="0" smtClean="0"/>
              <a:t>最終均衡解</a:t>
            </a:r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633252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錯誤驗證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pPr marL="0" indent="0">
                  <a:buNone/>
                </a:pPr>
                <a:r>
                  <a:rPr lang="en-US" altLang="zh-TW" dirty="0" smtClean="0"/>
                  <a:t>If CE</a:t>
                </a:r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=</a:t>
                </a:r>
                <a:r>
                  <a:rPr lang="zh-TW" altLang="en-US" dirty="0" smtClean="0"/>
                  <a:t> </a:t>
                </a:r>
                <a:r>
                  <a:rPr lang="en-US" altLang="zh-TW" dirty="0"/>
                  <a:t>E[</a:t>
                </a:r>
                <a:r>
                  <a:rPr lang="zh-TW" altLang="en-US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zh-TW" altLang="en-US" dirty="0"/>
                  <a:t> </a:t>
                </a:r>
                <a:r>
                  <a:rPr lang="en-US" altLang="zh-TW" dirty="0"/>
                  <a:t>]</a:t>
                </a:r>
                <a:r>
                  <a:rPr lang="zh-TW" altLang="en-US" dirty="0"/>
                  <a:t> </a:t>
                </a:r>
                <a:r>
                  <a:rPr lang="en-US" altLang="zh-TW" dirty="0"/>
                  <a:t>+ (1/2)</a:t>
                </a:r>
                <a14:m>
                  <m:oMath xmlns:m="http://schemas.openxmlformats.org/officeDocument/2006/math">
                    <m:r>
                      <a:rPr lang="en-US" altLang="zh-TW"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i="1"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𝑉𝑎𝑟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(</m:t>
                    </m:r>
                    <m:acc>
                      <m:accPr>
                        <m:chr m:val="̃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m:rPr>
                        <m:nor/>
                      </m:rPr>
                      <a:rPr lang="en-US" altLang="zh-TW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altLang="zh-TW" dirty="0"/>
                      <m:t>)</m:t>
                    </m:r>
                  </m:oMath>
                </a14:m>
                <a:r>
                  <a:rPr lang="zh-TW" altLang="en-US" dirty="0"/>
                  <a:t> </a:t>
                </a:r>
                <a:r>
                  <a:rPr lang="en-US" altLang="zh-TW" dirty="0" smtClean="0"/>
                  <a:t>,</a:t>
                </a:r>
                <a:r>
                  <a:rPr lang="zh-TW" altLang="en-US" dirty="0" smtClean="0"/>
                  <a:t> </a:t>
                </a:r>
                <a:r>
                  <a:rPr lang="en-US" altLang="zh-TW" dirty="0"/>
                  <a:t>(1/2)</a:t>
                </a:r>
                <a14:m>
                  <m:oMath xmlns:m="http://schemas.openxmlformats.org/officeDocument/2006/math">
                    <m:r>
                      <a:rPr lang="en-US" altLang="zh-TW"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i="1"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𝑉𝑎𝑟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(</m:t>
                    </m:r>
                    <m:acc>
                      <m:accPr>
                        <m:chr m:val="̃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m:rPr>
                        <m:nor/>
                      </m:rPr>
                      <a:rPr lang="en-US" altLang="zh-TW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altLang="zh-TW" dirty="0"/>
                      <m:t>)</m:t>
                    </m:r>
                  </m:oMath>
                </a14:m>
                <a:r>
                  <a:rPr lang="zh-TW" altLang="en-US" dirty="0"/>
                  <a:t> </a:t>
                </a:r>
                <a:r>
                  <a:rPr lang="en-US" altLang="zh-TW" dirty="0" smtClean="0"/>
                  <a:t>&gt;0</a:t>
                </a:r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 smtClean="0"/>
                  <a:t>E[U(</a:t>
                </a:r>
                <a:r>
                  <a:rPr lang="zh-TW" altLang="en-US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zh-TW" altLang="en-US" dirty="0"/>
                  <a:t> </a:t>
                </a:r>
                <a:r>
                  <a:rPr lang="en-US" altLang="zh-TW" dirty="0" smtClean="0"/>
                  <a:t>)] = U(CE) = U(</a:t>
                </a:r>
                <a:r>
                  <a:rPr lang="en-US" altLang="zh-TW" dirty="0"/>
                  <a:t>E[</a:t>
                </a:r>
                <a:r>
                  <a:rPr lang="zh-TW" altLang="en-US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zh-TW" altLang="en-US" dirty="0"/>
                  <a:t> </a:t>
                </a:r>
                <a:r>
                  <a:rPr lang="en-US" altLang="zh-TW" dirty="0"/>
                  <a:t>]</a:t>
                </a:r>
                <a:r>
                  <a:rPr lang="zh-TW" altLang="en-US" dirty="0"/>
                  <a:t> </a:t>
                </a:r>
                <a:r>
                  <a:rPr lang="en-US" altLang="zh-TW" dirty="0"/>
                  <a:t>+ (1/2)</a:t>
                </a:r>
                <a14:m>
                  <m:oMath xmlns:m="http://schemas.openxmlformats.org/officeDocument/2006/math">
                    <m:r>
                      <a:rPr lang="en-US" altLang="zh-TW"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i="1"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𝑉𝑎𝑟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(</m:t>
                    </m:r>
                    <m:acc>
                      <m:accPr>
                        <m:chr m:val="̃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m:rPr>
                        <m:nor/>
                      </m:rPr>
                      <a:rPr lang="en-US" altLang="zh-TW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altLang="zh-TW" dirty="0"/>
                      <m:t>)</m:t>
                    </m:r>
                  </m:oMath>
                </a14:m>
                <a:r>
                  <a:rPr lang="zh-TW" altLang="en-US" dirty="0"/>
                  <a:t> </a:t>
                </a:r>
                <a:r>
                  <a:rPr lang="en-US" altLang="zh-TW" dirty="0" smtClean="0"/>
                  <a:t>) &gt; </a:t>
                </a:r>
                <a:r>
                  <a:rPr lang="en-US" altLang="zh-TW" dirty="0"/>
                  <a:t>U(E[</a:t>
                </a:r>
                <a:r>
                  <a:rPr lang="zh-TW" altLang="en-US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zh-TW" altLang="en-US" dirty="0"/>
                  <a:t> </a:t>
                </a:r>
                <a:r>
                  <a:rPr lang="en-US" altLang="zh-TW" dirty="0"/>
                  <a:t>]</a:t>
                </a:r>
                <a:r>
                  <a:rPr lang="zh-TW" altLang="en-US" dirty="0"/>
                  <a:t> </a:t>
                </a:r>
                <a:r>
                  <a:rPr lang="en-US" altLang="zh-TW" dirty="0" smtClean="0"/>
                  <a:t>)</a:t>
                </a:r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r>
                  <a:rPr lang="en-US" altLang="zh-TW" dirty="0" smtClean="0"/>
                  <a:t>Risk averse : </a:t>
                </a:r>
                <a:r>
                  <a:rPr lang="en-US" altLang="zh-TW" dirty="0"/>
                  <a:t>E[U(</a:t>
                </a:r>
                <a:r>
                  <a:rPr lang="zh-TW" altLang="en-US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zh-TW" altLang="en-US" dirty="0"/>
                  <a:t> </a:t>
                </a:r>
                <a:r>
                  <a:rPr lang="en-US" altLang="zh-TW" dirty="0" smtClean="0"/>
                  <a:t>)] &lt; </a:t>
                </a:r>
                <a:r>
                  <a:rPr lang="en-US" altLang="zh-TW" dirty="0"/>
                  <a:t>U(E[</a:t>
                </a:r>
                <a:r>
                  <a:rPr lang="zh-TW" altLang="en-US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zh-TW" altLang="en-US" dirty="0"/>
                  <a:t> </a:t>
                </a:r>
                <a:r>
                  <a:rPr lang="en-US" altLang="zh-TW" dirty="0"/>
                  <a:t>]</a:t>
                </a:r>
                <a:r>
                  <a:rPr lang="zh-TW" altLang="en-US" dirty="0"/>
                  <a:t> </a:t>
                </a:r>
                <a:r>
                  <a:rPr lang="en-US" altLang="zh-TW" dirty="0"/>
                  <a:t>)</a:t>
                </a:r>
              </a:p>
              <a:p>
                <a:r>
                  <a:rPr lang="en-US" altLang="zh-TW" dirty="0" smtClean="0"/>
                  <a:t>Risk lover : </a:t>
                </a:r>
                <a:r>
                  <a:rPr lang="en-US" altLang="zh-TW" dirty="0"/>
                  <a:t>E[U(</a:t>
                </a:r>
                <a:r>
                  <a:rPr lang="zh-TW" altLang="en-US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zh-TW" altLang="en-US" dirty="0"/>
                  <a:t> </a:t>
                </a:r>
                <a:r>
                  <a:rPr lang="en-US" altLang="zh-TW" dirty="0"/>
                  <a:t>)] </a:t>
                </a:r>
                <a:r>
                  <a:rPr lang="en-US" altLang="zh-TW" dirty="0" smtClean="0"/>
                  <a:t>&gt; </a:t>
                </a:r>
                <a:r>
                  <a:rPr lang="en-US" altLang="zh-TW" dirty="0"/>
                  <a:t>U(E[</a:t>
                </a:r>
                <a:r>
                  <a:rPr lang="zh-TW" altLang="en-US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zh-TW" altLang="en-US" dirty="0"/>
                  <a:t> </a:t>
                </a:r>
                <a:r>
                  <a:rPr lang="en-US" altLang="zh-TW" dirty="0"/>
                  <a:t>]</a:t>
                </a:r>
                <a:r>
                  <a:rPr lang="zh-TW" altLang="en-US" dirty="0"/>
                  <a:t> </a:t>
                </a:r>
                <a:r>
                  <a:rPr lang="en-US" altLang="zh-TW" dirty="0"/>
                  <a:t>)</a:t>
                </a:r>
              </a:p>
              <a:p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r>
                  <a:rPr lang="en-US" altLang="zh-TW" dirty="0"/>
                  <a:t/>
                </a:r>
                <a:br>
                  <a:rPr lang="en-US" altLang="zh-TW" dirty="0"/>
                </a:b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350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2287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更新上次的作法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zh-TW" altLang="en-US" dirty="0"/>
                  <a:t>定義</a:t>
                </a:r>
                <a:r>
                  <a:rPr lang="en-US" altLang="zh-TW" dirty="0"/>
                  <a:t>certainty equivalent</a:t>
                </a:r>
                <a:r>
                  <a:rPr lang="zh-TW" altLang="en-US" dirty="0"/>
                  <a:t> </a:t>
                </a:r>
                <a:r>
                  <a:rPr lang="en-US" altLang="zh-TW" dirty="0"/>
                  <a:t>(CE)</a:t>
                </a:r>
              </a:p>
              <a:p>
                <a:endParaRPr lang="en-US" altLang="zh-TW" dirty="0" smtClean="0"/>
              </a:p>
              <a:p>
                <a:r>
                  <a:rPr lang="en-US" altLang="zh-TW" dirty="0" smtClean="0"/>
                  <a:t>E[</a:t>
                </a:r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u(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 smtClean="0"/>
                  <a:t>)</a:t>
                </a:r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] = u(c*)</a:t>
                </a:r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, c* </a:t>
                </a:r>
                <a14:m>
                  <m:oMath xmlns:m="http://schemas.openxmlformats.org/officeDocument/2006/math">
                    <m:r>
                      <a:rPr lang="en-US" altLang="zh-TW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 altLang="zh-TW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constant</m:t>
                    </m:r>
                  </m:oMath>
                </a14:m>
                <a:r>
                  <a:rPr lang="en-US" altLang="zh-TW" dirty="0" smtClean="0"/>
                  <a:t/>
                </a:r>
                <a:br>
                  <a:rPr lang="en-US" altLang="zh-TW" dirty="0" smtClean="0"/>
                </a:br>
                <a:r>
                  <a:rPr lang="en-US" altLang="zh-TW" dirty="0" smtClean="0"/>
                  <a:t/>
                </a:r>
                <a:br>
                  <a:rPr lang="en-US" altLang="zh-TW" dirty="0" smtClean="0"/>
                </a:br>
                <a:r>
                  <a:rPr lang="en-US" altLang="zh-TW" dirty="0" smtClean="0"/>
                  <a:t>=&gt; c*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altLang="zh-TW" dirty="0" smtClean="0"/>
                  <a:t>(E[</a:t>
                </a:r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u(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 smtClean="0"/>
                  <a:t>)</a:t>
                </a:r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] )</a:t>
                </a:r>
              </a:p>
              <a:p>
                <a:endParaRPr lang="en-US" altLang="zh-TW" dirty="0"/>
              </a:p>
              <a:p>
                <a:r>
                  <a:rPr lang="zh-TW" altLang="en-US" dirty="0" smtClean="0"/>
                  <a:t>令 </a:t>
                </a:r>
                <a:r>
                  <a:rPr lang="en-US" altLang="zh-TW" dirty="0" smtClean="0"/>
                  <a:t>c*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altLang="zh-TW" dirty="0" smtClean="0"/>
                  <a:t>(E[</a:t>
                </a:r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u(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 smtClean="0"/>
                  <a:t>)</a:t>
                </a:r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] )</a:t>
                </a:r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=</a:t>
                </a:r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 g(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 smtClean="0"/>
                  <a:t> ) </a:t>
                </a:r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, </a:t>
                </a:r>
                <a:r>
                  <a:rPr lang="zh-TW" altLang="en-US" b="1" dirty="0" smtClean="0"/>
                  <a:t>雖</a:t>
                </a:r>
                <a:r>
                  <a:rPr lang="en-US" altLang="zh-TW" b="1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acc>
                  </m:oMath>
                </a14:m>
                <a:r>
                  <a:rPr lang="en-US" altLang="zh-TW" b="1" dirty="0" smtClean="0"/>
                  <a:t> </a:t>
                </a:r>
                <a:r>
                  <a:rPr lang="zh-TW" altLang="en-US" b="1" dirty="0" smtClean="0"/>
                  <a:t>為</a:t>
                </a:r>
                <a:r>
                  <a:rPr lang="en-US" altLang="zh-TW" b="1" dirty="0" err="1" smtClean="0"/>
                  <a:t>r.v</a:t>
                </a:r>
                <a:r>
                  <a:rPr lang="zh-TW" altLang="en-US" b="1" dirty="0" smtClean="0"/>
                  <a:t> 但 </a:t>
                </a:r>
                <a:r>
                  <a:rPr lang="en-US" altLang="zh-TW" b="1" dirty="0" smtClean="0"/>
                  <a:t>g(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acc>
                  </m:oMath>
                </a14:m>
                <a:r>
                  <a:rPr lang="en-US" altLang="zh-TW" b="1" dirty="0" smtClean="0"/>
                  <a:t> )</a:t>
                </a:r>
                <a:r>
                  <a:rPr lang="zh-TW" altLang="en-US" b="1" dirty="0" smtClean="0"/>
                  <a:t>為常數</a:t>
                </a:r>
                <a:r>
                  <a:rPr lang="zh-TW" altLang="en-US" dirty="0" smtClean="0"/>
                  <a:t>。</a:t>
                </a:r>
                <a:r>
                  <a:rPr lang="en-US" altLang="zh-TW" dirty="0" smtClean="0"/>
                  <a:t> </a:t>
                </a:r>
                <a:br>
                  <a:rPr lang="en-US" altLang="zh-TW" dirty="0" smtClean="0"/>
                </a:br>
                <a:r>
                  <a:rPr lang="en-US" altLang="zh-TW" dirty="0" smtClean="0"/>
                  <a:t/>
                </a:r>
                <a:br>
                  <a:rPr lang="en-US" altLang="zh-TW" dirty="0" smtClean="0"/>
                </a:br>
                <a:r>
                  <a:rPr lang="zh-TW" altLang="en-US" dirty="0" smtClean="0">
                    <a:solidFill>
                      <a:srgbClr val="FF0000"/>
                    </a:solidFill>
                  </a:rPr>
                  <a:t>我對 </a:t>
                </a:r>
                <a:r>
                  <a:rPr lang="en-US" altLang="zh-TW" dirty="0" smtClean="0">
                    <a:solidFill>
                      <a:srgbClr val="FF0000"/>
                    </a:solidFill>
                  </a:rPr>
                  <a:t>c*</a:t>
                </a:r>
                <a:r>
                  <a:rPr lang="zh-TW" altLang="en-US" dirty="0" smtClean="0">
                    <a:solidFill>
                      <a:srgbClr val="FF0000"/>
                    </a:solidFill>
                  </a:rPr>
                  <a:t> 常數值做泰勒展開不合理</a:t>
                </a:r>
                <a:r>
                  <a:rPr lang="en-US" altLang="zh-TW" dirty="0" smtClean="0">
                    <a:solidFill>
                      <a:srgbClr val="FF0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52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90564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692727"/>
                <a:ext cx="10515600" cy="5484236"/>
              </a:xfrm>
            </p:spPr>
            <p:txBody>
              <a:bodyPr/>
              <a:lstStyle/>
              <a:p>
                <a:r>
                  <a:rPr lang="en-US" altLang="zh-TW" dirty="0" smtClean="0"/>
                  <a:t>E[</a:t>
                </a:r>
                <a:r>
                  <a:rPr lang="zh-TW" altLang="en-US" dirty="0"/>
                  <a:t> </a:t>
                </a:r>
                <a:r>
                  <a:rPr lang="en-US" altLang="zh-TW" dirty="0"/>
                  <a:t>u(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/>
                  <a:t>)</a:t>
                </a:r>
                <a:r>
                  <a:rPr lang="zh-TW" altLang="en-US" dirty="0"/>
                  <a:t> </a:t>
                </a:r>
                <a:r>
                  <a:rPr lang="en-US" altLang="zh-TW" dirty="0"/>
                  <a:t>] = </a:t>
                </a:r>
                <a:r>
                  <a:rPr lang="en-US" altLang="zh-TW" dirty="0" smtClean="0"/>
                  <a:t>u(c)</a:t>
                </a:r>
                <a:r>
                  <a:rPr lang="zh-TW" altLang="en-US" dirty="0" smtClean="0"/>
                  <a:t> </a:t>
                </a:r>
                <a:r>
                  <a:rPr lang="en-US" altLang="zh-TW" dirty="0"/>
                  <a:t>, </a:t>
                </a:r>
                <a:r>
                  <a:rPr lang="en-US" altLang="zh-TW" dirty="0" smtClean="0"/>
                  <a:t>c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 altLang="zh-TW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constant</m:t>
                    </m:r>
                  </m:oMath>
                </a14:m>
                <a:endParaRPr lang="en-US" altLang="zh-TW" dirty="0" smtClean="0">
                  <a:ea typeface="Cambria Math" panose="02040503050406030204" pitchFamily="18" charset="0"/>
                </a:endParaRPr>
              </a:p>
              <a:p>
                <a:endParaRPr lang="en-US" altLang="zh-TW" dirty="0" smtClean="0"/>
              </a:p>
              <a:p>
                <a:r>
                  <a:rPr lang="en-US" altLang="zh-TW" dirty="0" smtClean="0"/>
                  <a:t>L.H.S:</a:t>
                </a:r>
                <a:br>
                  <a:rPr lang="en-US" altLang="zh-TW" dirty="0" smtClean="0"/>
                </a:br>
                <a:r>
                  <a:rPr lang="en-US" altLang="zh-TW" dirty="0"/>
                  <a:t>E[</a:t>
                </a:r>
                <a:r>
                  <a:rPr lang="zh-TW" altLang="en-US" dirty="0"/>
                  <a:t> </a:t>
                </a:r>
                <a:r>
                  <a:rPr lang="en-US" altLang="zh-TW" dirty="0"/>
                  <a:t>u(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/>
                  <a:t>)</a:t>
                </a:r>
                <a:r>
                  <a:rPr lang="zh-TW" altLang="en-US" dirty="0"/>
                  <a:t> </a:t>
                </a:r>
                <a:r>
                  <a:rPr lang="en-US" altLang="zh-TW" dirty="0" smtClean="0"/>
                  <a:t>] = E[u(E[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 smtClean="0"/>
                  <a:t>])+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altLang="zh-TW" dirty="0"/>
                          <m:t>U</m:t>
                        </m:r>
                        <m:r>
                          <m:rPr>
                            <m:nor/>
                          </m:rPr>
                          <a:rPr lang="en-US" altLang="zh-TW" dirty="0"/>
                          <m:t>’</m:t>
                        </m:r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altLang="zh-TW" dirty="0"/>
                          <m:t>E</m:t>
                        </m:r>
                        <m:r>
                          <m:rPr>
                            <m:nor/>
                          </m:rPr>
                          <a:rPr lang="en-US" altLang="zh-TW" dirty="0"/>
                          <m:t>[</m:t>
                        </m:r>
                        <m:acc>
                          <m:accPr>
                            <m:chr m:val="̃"/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  <m:r>
                          <m:rPr>
                            <m:nor/>
                          </m:rPr>
                          <a:rPr lang="en-US" altLang="zh-TW" dirty="0"/>
                          <m:t>] </m:t>
                        </m:r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1!</m:t>
                        </m:r>
                      </m:den>
                    </m:f>
                  </m:oMath>
                </a14:m>
                <a:r>
                  <a:rPr lang="en-US" altLang="zh-TW" dirty="0" smtClean="0"/>
                  <a:t>*(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 smtClean="0"/>
                  <a:t>-</a:t>
                </a:r>
                <a:r>
                  <a:rPr lang="en-US" altLang="zh-TW" dirty="0"/>
                  <a:t>E[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 smtClean="0"/>
                  <a:t>])+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altLang="zh-TW" dirty="0"/>
                          <m:t>U</m:t>
                        </m:r>
                        <m:r>
                          <m:rPr>
                            <m:nor/>
                          </m:rPr>
                          <a:rPr lang="en-US" altLang="zh-TW" dirty="0"/>
                          <m:t>’′</m:t>
                        </m:r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altLang="zh-TW" dirty="0"/>
                          <m:t>E</m:t>
                        </m:r>
                        <m:r>
                          <m:rPr>
                            <m:nor/>
                          </m:rPr>
                          <a:rPr lang="en-US" altLang="zh-TW" dirty="0"/>
                          <m:t>[</m:t>
                        </m:r>
                        <m:acc>
                          <m:accPr>
                            <m:chr m:val="̃"/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  <m:r>
                          <m:rPr>
                            <m:nor/>
                          </m:rPr>
                          <a:rPr lang="en-US" altLang="zh-TW" dirty="0"/>
                          <m:t>] </m:t>
                        </m:r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!</m:t>
                        </m:r>
                      </m:den>
                    </m:f>
                  </m:oMath>
                </a14:m>
                <a:r>
                  <a:rPr lang="en-US" altLang="zh-TW" dirty="0" smtClean="0"/>
                  <a:t>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altLang="zh-TW" dirty="0"/>
                          <m:t>(</m:t>
                        </m:r>
                        <m:acc>
                          <m:accPr>
                            <m:chr m:val="̃"/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  <m:r>
                          <m:rPr>
                            <m:nor/>
                          </m:rPr>
                          <a:rPr lang="en-US" altLang="zh-TW" dirty="0"/>
                          <m:t>−</m:t>
                        </m:r>
                        <m:r>
                          <m:rPr>
                            <m:nor/>
                          </m:rPr>
                          <a:rPr lang="en-US" altLang="zh-TW" dirty="0"/>
                          <m:t>E</m:t>
                        </m:r>
                        <m:r>
                          <m:rPr>
                            <m:nor/>
                          </m:rPr>
                          <a:rPr lang="en-US" altLang="zh-TW" dirty="0"/>
                          <m:t>[</m:t>
                        </m:r>
                        <m:acc>
                          <m:accPr>
                            <m:chr m:val="̃"/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  <m:r>
                          <m:rPr>
                            <m:nor/>
                          </m:rPr>
                          <a:rPr lang="en-US" altLang="zh-TW" dirty="0"/>
                          <m:t>])</m:t>
                        </m:r>
                      </m:e>
                      <m:sup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TW" dirty="0" smtClean="0"/>
                  <a:t> ]</a:t>
                </a:r>
                <a:br>
                  <a:rPr lang="en-US" altLang="zh-TW" dirty="0" smtClean="0"/>
                </a:br>
                <a:r>
                  <a:rPr lang="en-US" altLang="zh-TW" dirty="0" smtClean="0"/>
                  <a:t/>
                </a:r>
                <a:br>
                  <a:rPr lang="en-US" altLang="zh-TW" dirty="0" smtClean="0"/>
                </a:br>
                <a:r>
                  <a:rPr lang="en-US" altLang="zh-TW" dirty="0"/>
                  <a:t>E[</a:t>
                </a:r>
                <a:r>
                  <a:rPr lang="zh-TW" altLang="en-US" dirty="0"/>
                  <a:t> </a:t>
                </a:r>
                <a:r>
                  <a:rPr lang="en-US" altLang="zh-TW" dirty="0"/>
                  <a:t>u(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/>
                  <a:t>)</a:t>
                </a:r>
                <a:r>
                  <a:rPr lang="zh-TW" altLang="en-US" dirty="0"/>
                  <a:t> </a:t>
                </a:r>
                <a:r>
                  <a:rPr lang="en-US" altLang="zh-TW" dirty="0"/>
                  <a:t>] = </a:t>
                </a:r>
                <a:r>
                  <a:rPr lang="en-US" altLang="zh-TW" dirty="0" smtClean="0"/>
                  <a:t>u(E</a:t>
                </a:r>
                <a:r>
                  <a:rPr lang="en-US" altLang="zh-TW" dirty="0"/>
                  <a:t>[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 smtClean="0"/>
                  <a:t>])+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altLang="zh-TW" dirty="0"/>
                          <m:t>U</m:t>
                        </m:r>
                        <m:r>
                          <m:rPr>
                            <m:nor/>
                          </m:rPr>
                          <a:rPr lang="en-US" altLang="zh-TW" dirty="0"/>
                          <m:t>’′</m:t>
                        </m:r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altLang="zh-TW" dirty="0"/>
                          <m:t>E</m:t>
                        </m:r>
                        <m:r>
                          <m:rPr>
                            <m:nor/>
                          </m:rPr>
                          <a:rPr lang="en-US" altLang="zh-TW" dirty="0"/>
                          <m:t>[</m:t>
                        </m:r>
                        <m:acc>
                          <m:accPr>
                            <m:chr m:val="̃"/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  <m:r>
                          <m:rPr>
                            <m:nor/>
                          </m:rPr>
                          <a:rPr lang="en-US" altLang="zh-TW" dirty="0"/>
                          <m:t>] </m:t>
                        </m:r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2!</m:t>
                        </m:r>
                      </m:den>
                    </m:f>
                  </m:oMath>
                </a14:m>
                <a:r>
                  <a:rPr lang="en-US" altLang="zh-TW" dirty="0"/>
                  <a:t>*</a:t>
                </a:r>
                <a14:m>
                  <m:oMath xmlns:m="http://schemas.openxmlformats.org/officeDocument/2006/math"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𝑉𝑎𝑟</m:t>
                    </m:r>
                  </m:oMath>
                </a14:m>
                <a:r>
                  <a:rPr lang="en-US" altLang="zh-TW" dirty="0" smtClean="0"/>
                  <a:t>(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 smtClean="0"/>
                  <a:t>) ]</a:t>
                </a:r>
              </a:p>
              <a:p>
                <a:r>
                  <a:rPr lang="en-US" altLang="zh-TW" dirty="0" smtClean="0"/>
                  <a:t>R.H.S:</a:t>
                </a:r>
                <a:br>
                  <a:rPr lang="en-US" altLang="zh-TW" dirty="0" smtClean="0"/>
                </a:br>
                <a:r>
                  <a:rPr lang="en-US" altLang="zh-TW" dirty="0" smtClean="0"/>
                  <a:t>u(c)</a:t>
                </a:r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=</a:t>
                </a:r>
                <a:r>
                  <a:rPr lang="zh-TW" altLang="en-US" dirty="0" smtClean="0"/>
                  <a:t> </a:t>
                </a:r>
                <a:r>
                  <a:rPr lang="en-US" altLang="zh-TW" dirty="0"/>
                  <a:t>u(E[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/>
                  <a:t>])+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altLang="zh-TW" dirty="0"/>
                          <m:t>U</m:t>
                        </m:r>
                        <m:r>
                          <m:rPr>
                            <m:nor/>
                          </m:rPr>
                          <a:rPr lang="en-US" altLang="zh-TW" dirty="0"/>
                          <m:t>’</m:t>
                        </m:r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altLang="zh-TW" dirty="0"/>
                          <m:t>E</m:t>
                        </m:r>
                        <m:r>
                          <m:rPr>
                            <m:nor/>
                          </m:rPr>
                          <a:rPr lang="en-US" altLang="zh-TW" dirty="0"/>
                          <m:t>[</m:t>
                        </m:r>
                        <m:acc>
                          <m:accPr>
                            <m:chr m:val="̃"/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  <m:r>
                          <m:rPr>
                            <m:nor/>
                          </m:rPr>
                          <a:rPr lang="en-US" altLang="zh-TW" dirty="0"/>
                          <m:t>] </m:t>
                        </m:r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1!</m:t>
                        </m:r>
                      </m:den>
                    </m:f>
                  </m:oMath>
                </a14:m>
                <a:r>
                  <a:rPr lang="en-US" altLang="zh-TW" dirty="0" smtClean="0"/>
                  <a:t>*(c-E</a:t>
                </a:r>
                <a:r>
                  <a:rPr lang="en-US" altLang="zh-TW" dirty="0"/>
                  <a:t>[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/>
                  <a:t>])+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altLang="zh-TW" dirty="0"/>
                          <m:t>U</m:t>
                        </m:r>
                        <m:r>
                          <m:rPr>
                            <m:nor/>
                          </m:rPr>
                          <a:rPr lang="en-US" altLang="zh-TW" dirty="0"/>
                          <m:t>’′</m:t>
                        </m:r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altLang="zh-TW" dirty="0"/>
                          <m:t>E</m:t>
                        </m:r>
                        <m:r>
                          <m:rPr>
                            <m:nor/>
                          </m:rPr>
                          <a:rPr lang="en-US" altLang="zh-TW" dirty="0"/>
                          <m:t>[</m:t>
                        </m:r>
                        <m:acc>
                          <m:accPr>
                            <m:chr m:val="̃"/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  <m:r>
                          <m:rPr>
                            <m:nor/>
                          </m:rPr>
                          <a:rPr lang="en-US" altLang="zh-TW" dirty="0"/>
                          <m:t>] </m:t>
                        </m:r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2!</m:t>
                        </m:r>
                      </m:den>
                    </m:f>
                  </m:oMath>
                </a14:m>
                <a:r>
                  <a:rPr lang="en-US" altLang="zh-TW" dirty="0"/>
                  <a:t>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altLang="zh-TW" dirty="0"/>
                          <m:t>(</m:t>
                        </m:r>
                        <m:r>
                          <m:rPr>
                            <m:nor/>
                          </m:rPr>
                          <a:rPr lang="en-US" altLang="zh-TW" b="0" i="0" dirty="0" smtClean="0"/>
                          <m:t>c</m:t>
                        </m:r>
                        <m:r>
                          <m:rPr>
                            <m:nor/>
                          </m:rPr>
                          <a:rPr lang="en-US" altLang="zh-TW" dirty="0"/>
                          <m:t>−</m:t>
                        </m:r>
                        <m:r>
                          <m:rPr>
                            <m:nor/>
                          </m:rPr>
                          <a:rPr lang="en-US" altLang="zh-TW" dirty="0"/>
                          <m:t>E</m:t>
                        </m:r>
                        <m:r>
                          <m:rPr>
                            <m:nor/>
                          </m:rPr>
                          <a:rPr lang="en-US" altLang="zh-TW" dirty="0"/>
                          <m:t>[</m:t>
                        </m:r>
                        <m:acc>
                          <m:accPr>
                            <m:chr m:val="̃"/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  <m:r>
                          <m:rPr>
                            <m:nor/>
                          </m:rPr>
                          <a:rPr lang="en-US" altLang="zh-TW" dirty="0"/>
                          <m:t>])</m:t>
                        </m:r>
                      </m:e>
                      <m:sup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TW" dirty="0"/>
                  <a:t/>
                </a:r>
                <a:br>
                  <a:rPr lang="en-US" altLang="zh-TW" dirty="0"/>
                </a:br>
                <a:endParaRPr lang="en-US" altLang="zh-TW" dirty="0" smtClean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692727"/>
                <a:ext cx="10515600" cy="5484236"/>
              </a:xfrm>
              <a:blipFill>
                <a:blip r:embed="rId2"/>
                <a:stretch>
                  <a:fillRect l="-1043" t="-189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56547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692727"/>
                <a:ext cx="10515600" cy="5484236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altLang="zh-TW" dirty="0" smtClean="0"/>
                  <a:t>E[</a:t>
                </a:r>
                <a:r>
                  <a:rPr lang="zh-TW" altLang="en-US" dirty="0"/>
                  <a:t> </a:t>
                </a:r>
                <a:r>
                  <a:rPr lang="en-US" altLang="zh-TW" dirty="0"/>
                  <a:t>u(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/>
                  <a:t>)</a:t>
                </a:r>
                <a:r>
                  <a:rPr lang="zh-TW" altLang="en-US" dirty="0"/>
                  <a:t> </a:t>
                </a:r>
                <a:r>
                  <a:rPr lang="en-US" altLang="zh-TW" dirty="0"/>
                  <a:t>] = </a:t>
                </a:r>
                <a:r>
                  <a:rPr lang="en-US" altLang="zh-TW" dirty="0" smtClean="0"/>
                  <a:t>u(c)</a:t>
                </a:r>
                <a:br>
                  <a:rPr lang="en-US" altLang="zh-TW" dirty="0" smtClean="0"/>
                </a:br>
                <a:r>
                  <a:rPr lang="en-US" altLang="zh-TW" dirty="0" smtClean="0"/>
                  <a:t/>
                </a:r>
                <a:br>
                  <a:rPr lang="en-US" altLang="zh-TW" dirty="0" smtClean="0"/>
                </a:br>
                <a:r>
                  <a:rPr lang="en-US" altLang="zh-TW" dirty="0" smtClean="0"/>
                  <a:t>u(E</a:t>
                </a:r>
                <a:r>
                  <a:rPr lang="en-US" altLang="zh-TW" dirty="0"/>
                  <a:t>[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 smtClean="0"/>
                  <a:t>])+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altLang="zh-TW" dirty="0"/>
                          <m:t>U</m:t>
                        </m:r>
                        <m:r>
                          <m:rPr>
                            <m:nor/>
                          </m:rPr>
                          <a:rPr lang="en-US" altLang="zh-TW" dirty="0"/>
                          <m:t>’′</m:t>
                        </m:r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altLang="zh-TW" dirty="0"/>
                          <m:t>E</m:t>
                        </m:r>
                        <m:r>
                          <m:rPr>
                            <m:nor/>
                          </m:rPr>
                          <a:rPr lang="en-US" altLang="zh-TW" dirty="0"/>
                          <m:t>[</m:t>
                        </m:r>
                        <m:acc>
                          <m:accPr>
                            <m:chr m:val="̃"/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  <m:r>
                          <m:rPr>
                            <m:nor/>
                          </m:rPr>
                          <a:rPr lang="en-US" altLang="zh-TW" dirty="0"/>
                          <m:t>] </m:t>
                        </m:r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2!</m:t>
                        </m:r>
                      </m:den>
                    </m:f>
                  </m:oMath>
                </a14:m>
                <a:r>
                  <a:rPr lang="en-US" altLang="zh-TW" dirty="0"/>
                  <a:t>*</a:t>
                </a:r>
                <a14:m>
                  <m:oMath xmlns:m="http://schemas.openxmlformats.org/officeDocument/2006/math"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𝑉𝑎𝑟</m:t>
                    </m:r>
                  </m:oMath>
                </a14:m>
                <a:r>
                  <a:rPr lang="en-US" altLang="zh-TW" dirty="0" smtClean="0"/>
                  <a:t>(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 smtClean="0"/>
                  <a:t>) </a:t>
                </a:r>
                <a:br>
                  <a:rPr lang="en-US" altLang="zh-TW" dirty="0" smtClean="0"/>
                </a:br>
                <a:r>
                  <a:rPr lang="en-US" altLang="zh-TW" dirty="0" smtClean="0"/>
                  <a:t>			=</a:t>
                </a:r>
                <a:r>
                  <a:rPr lang="zh-TW" altLang="en-US" dirty="0" smtClean="0"/>
                  <a:t> </a:t>
                </a:r>
                <a:r>
                  <a:rPr lang="en-US" altLang="zh-TW" dirty="0"/>
                  <a:t>u(E[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/>
                  <a:t>])+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altLang="zh-TW" dirty="0"/>
                          <m:t>U</m:t>
                        </m:r>
                        <m:r>
                          <m:rPr>
                            <m:nor/>
                          </m:rPr>
                          <a:rPr lang="en-US" altLang="zh-TW" dirty="0"/>
                          <m:t>’</m:t>
                        </m:r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altLang="zh-TW" dirty="0"/>
                          <m:t>E</m:t>
                        </m:r>
                        <m:r>
                          <m:rPr>
                            <m:nor/>
                          </m:rPr>
                          <a:rPr lang="en-US" altLang="zh-TW" dirty="0"/>
                          <m:t>[</m:t>
                        </m:r>
                        <m:acc>
                          <m:accPr>
                            <m:chr m:val="̃"/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  <m:r>
                          <m:rPr>
                            <m:nor/>
                          </m:rPr>
                          <a:rPr lang="en-US" altLang="zh-TW" dirty="0"/>
                          <m:t>] </m:t>
                        </m:r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1!</m:t>
                        </m:r>
                      </m:den>
                    </m:f>
                  </m:oMath>
                </a14:m>
                <a:r>
                  <a:rPr lang="en-US" altLang="zh-TW" dirty="0" smtClean="0"/>
                  <a:t>*(c-E</a:t>
                </a:r>
                <a:r>
                  <a:rPr lang="en-US" altLang="zh-TW" dirty="0"/>
                  <a:t>[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/>
                  <a:t>])+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altLang="zh-TW" dirty="0"/>
                          <m:t>U</m:t>
                        </m:r>
                        <m:r>
                          <m:rPr>
                            <m:nor/>
                          </m:rPr>
                          <a:rPr lang="en-US" altLang="zh-TW" dirty="0"/>
                          <m:t>’′</m:t>
                        </m:r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altLang="zh-TW" dirty="0"/>
                          <m:t>E</m:t>
                        </m:r>
                        <m:r>
                          <m:rPr>
                            <m:nor/>
                          </m:rPr>
                          <a:rPr lang="en-US" altLang="zh-TW" dirty="0"/>
                          <m:t>[</m:t>
                        </m:r>
                        <m:acc>
                          <m:accPr>
                            <m:chr m:val="̃"/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  <m:r>
                          <m:rPr>
                            <m:nor/>
                          </m:rPr>
                          <a:rPr lang="en-US" altLang="zh-TW" dirty="0"/>
                          <m:t>] </m:t>
                        </m:r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2!</m:t>
                        </m:r>
                      </m:den>
                    </m:f>
                  </m:oMath>
                </a14:m>
                <a:r>
                  <a:rPr lang="en-US" altLang="zh-TW" dirty="0"/>
                  <a:t>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altLang="zh-TW" dirty="0"/>
                          <m:t>(</m:t>
                        </m:r>
                        <m:r>
                          <m:rPr>
                            <m:nor/>
                          </m:rPr>
                          <a:rPr lang="en-US" altLang="zh-TW" b="0" i="0" dirty="0" smtClean="0"/>
                          <m:t>c</m:t>
                        </m:r>
                        <m:r>
                          <m:rPr>
                            <m:nor/>
                          </m:rPr>
                          <a:rPr lang="en-US" altLang="zh-TW" dirty="0"/>
                          <m:t>−</m:t>
                        </m:r>
                        <m:r>
                          <m:rPr>
                            <m:nor/>
                          </m:rPr>
                          <a:rPr lang="en-US" altLang="zh-TW" dirty="0"/>
                          <m:t>E</m:t>
                        </m:r>
                        <m:r>
                          <m:rPr>
                            <m:nor/>
                          </m:rPr>
                          <a:rPr lang="en-US" altLang="zh-TW" dirty="0"/>
                          <m:t>[</m:t>
                        </m:r>
                        <m:acc>
                          <m:accPr>
                            <m:chr m:val="̃"/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  <m:r>
                          <m:rPr>
                            <m:nor/>
                          </m:rPr>
                          <a:rPr lang="en-US" altLang="zh-TW" dirty="0"/>
                          <m:t>])</m:t>
                        </m:r>
                      </m:e>
                      <m:sup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TW" dirty="0" smtClean="0"/>
                  <a:t/>
                </a:r>
                <a:br>
                  <a:rPr lang="en-US" altLang="zh-TW" dirty="0" smtClean="0"/>
                </a:br>
                <a:r>
                  <a:rPr lang="en-US" altLang="zh-TW" dirty="0" smtClean="0"/>
                  <a:t/>
                </a:r>
                <a:br>
                  <a:rPr lang="en-US" altLang="zh-TW" dirty="0" smtClean="0"/>
                </a:b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altLang="zh-TW" dirty="0"/>
                          <m:t>U</m:t>
                        </m:r>
                        <m:r>
                          <m:rPr>
                            <m:nor/>
                          </m:rPr>
                          <a:rPr lang="en-US" altLang="zh-TW" dirty="0"/>
                          <m:t>’′</m:t>
                        </m:r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altLang="zh-TW" dirty="0"/>
                          <m:t>E</m:t>
                        </m:r>
                        <m:r>
                          <m:rPr>
                            <m:nor/>
                          </m:rPr>
                          <a:rPr lang="en-US" altLang="zh-TW" dirty="0"/>
                          <m:t>[</m:t>
                        </m:r>
                        <m:acc>
                          <m:accPr>
                            <m:chr m:val="̃"/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  <m:r>
                          <m:rPr>
                            <m:nor/>
                          </m:rPr>
                          <a:rPr lang="en-US" altLang="zh-TW" dirty="0"/>
                          <m:t>] </m:t>
                        </m:r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2!</m:t>
                        </m:r>
                      </m:den>
                    </m:f>
                  </m:oMath>
                </a14:m>
                <a:r>
                  <a:rPr lang="en-US" altLang="zh-TW" dirty="0"/>
                  <a:t>*</a:t>
                </a:r>
                <a14:m>
                  <m:oMath xmlns:m="http://schemas.openxmlformats.org/officeDocument/2006/math">
                    <m:r>
                      <a:rPr lang="en-US" altLang="zh-TW" i="1" dirty="0">
                        <a:latin typeface="Cambria Math" panose="02040503050406030204" pitchFamily="18" charset="0"/>
                      </a:rPr>
                      <m:t>𝑉𝑎𝑟</m:t>
                    </m:r>
                  </m:oMath>
                </a14:m>
                <a:r>
                  <a:rPr lang="en-US" altLang="zh-TW" dirty="0"/>
                  <a:t>(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/>
                  <a:t>) </a:t>
                </a:r>
                <a:r>
                  <a:rPr lang="en-US" altLang="zh-TW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altLang="zh-TW" dirty="0"/>
                          <m:t>U</m:t>
                        </m:r>
                        <m:r>
                          <m:rPr>
                            <m:nor/>
                          </m:rPr>
                          <a:rPr lang="en-US" altLang="zh-TW" dirty="0"/>
                          <m:t>’</m:t>
                        </m:r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altLang="zh-TW" dirty="0"/>
                          <m:t>E</m:t>
                        </m:r>
                        <m:r>
                          <m:rPr>
                            <m:nor/>
                          </m:rPr>
                          <a:rPr lang="en-US" altLang="zh-TW" dirty="0"/>
                          <m:t>[</m:t>
                        </m:r>
                        <m:acc>
                          <m:accPr>
                            <m:chr m:val="̃"/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  <m:r>
                          <m:rPr>
                            <m:nor/>
                          </m:rPr>
                          <a:rPr lang="en-US" altLang="zh-TW" dirty="0"/>
                          <m:t>] </m:t>
                        </m:r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1!</m:t>
                        </m:r>
                      </m:den>
                    </m:f>
                  </m:oMath>
                </a14:m>
                <a:r>
                  <a:rPr lang="en-US" altLang="zh-TW" dirty="0"/>
                  <a:t>*(c-E[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 smtClean="0"/>
                  <a:t>])</a:t>
                </a:r>
                <a:br>
                  <a:rPr lang="en-US" altLang="zh-TW" dirty="0" smtClean="0"/>
                </a:br>
                <a:r>
                  <a:rPr lang="en-US" altLang="zh-TW" dirty="0" smtClean="0"/>
                  <a:t/>
                </a:r>
                <a:br>
                  <a:rPr lang="en-US" altLang="zh-TW" dirty="0" smtClean="0"/>
                </a:br>
                <a:r>
                  <a:rPr lang="en-US" altLang="zh-TW" dirty="0" smtClean="0"/>
                  <a:t>- (1/2)*(-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altLang="zh-TW" dirty="0"/>
                          <m:t>U</m:t>
                        </m:r>
                        <m:r>
                          <m:rPr>
                            <m:nor/>
                          </m:rPr>
                          <a:rPr lang="en-US" altLang="zh-TW" dirty="0"/>
                          <m:t>’′</m:t>
                        </m:r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altLang="zh-TW" dirty="0"/>
                          <m:t>E</m:t>
                        </m:r>
                        <m:r>
                          <m:rPr>
                            <m:nor/>
                          </m:rPr>
                          <a:rPr lang="en-US" altLang="zh-TW" dirty="0"/>
                          <m:t>[</m:t>
                        </m:r>
                        <m:acc>
                          <m:accPr>
                            <m:chr m:val="̃"/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  <m:r>
                          <m:rPr>
                            <m:nor/>
                          </m:rPr>
                          <a:rPr lang="en-US" altLang="zh-TW" dirty="0"/>
                          <m:t>] </m:t>
                        </m:r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altLang="zh-TW" dirty="0"/>
                          <m:t>U</m:t>
                        </m:r>
                        <m:r>
                          <m:rPr>
                            <m:nor/>
                          </m:rPr>
                          <a:rPr lang="en-US" altLang="zh-TW" dirty="0"/>
                          <m:t>’</m:t>
                        </m:r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altLang="zh-TW" dirty="0"/>
                          <m:t>E</m:t>
                        </m:r>
                        <m:r>
                          <m:rPr>
                            <m:nor/>
                          </m:rPr>
                          <a:rPr lang="en-US" altLang="zh-TW" dirty="0"/>
                          <m:t>[</m:t>
                        </m:r>
                        <m:acc>
                          <m:accPr>
                            <m:chr m:val="̃"/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  <m:r>
                          <m:rPr>
                            <m:nor/>
                          </m:rPr>
                          <a:rPr lang="en-US" altLang="zh-TW" dirty="0"/>
                          <m:t>] </m:t>
                        </m:r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altLang="zh-TW" dirty="0" smtClean="0"/>
                  <a:t> )</a:t>
                </a:r>
                <a:r>
                  <a:rPr lang="en-US" altLang="zh-TW" dirty="0"/>
                  <a:t> *</a:t>
                </a:r>
                <a14:m>
                  <m:oMath xmlns:m="http://schemas.openxmlformats.org/officeDocument/2006/math">
                    <m:r>
                      <a:rPr lang="en-US" altLang="zh-TW" i="1" dirty="0">
                        <a:latin typeface="Cambria Math" panose="02040503050406030204" pitchFamily="18" charset="0"/>
                      </a:rPr>
                      <m:t>𝑉𝑎𝑟</m:t>
                    </m:r>
                  </m:oMath>
                </a14:m>
                <a:r>
                  <a:rPr lang="en-US" altLang="zh-TW" dirty="0"/>
                  <a:t>(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/>
                  <a:t>) </a:t>
                </a:r>
                <a:r>
                  <a:rPr lang="en-US" altLang="zh-TW" dirty="0" smtClean="0"/>
                  <a:t>= (</a:t>
                </a:r>
                <a:r>
                  <a:rPr lang="en-US" altLang="zh-TW" dirty="0"/>
                  <a:t>c-E[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 smtClean="0"/>
                  <a:t>])</a:t>
                </a:r>
                <a:br>
                  <a:rPr lang="en-US" altLang="zh-TW" dirty="0" smtClean="0"/>
                </a:br>
                <a:r>
                  <a:rPr lang="en-US" altLang="zh-TW" dirty="0" smtClean="0"/>
                  <a:t/>
                </a:r>
                <a:br>
                  <a:rPr lang="en-US" altLang="zh-TW" dirty="0" smtClean="0"/>
                </a:br>
                <a:r>
                  <a:rPr lang="en-US" altLang="zh-TW" dirty="0" smtClean="0"/>
                  <a:t>c = E</a:t>
                </a:r>
                <a:r>
                  <a:rPr lang="en-US" altLang="zh-TW" dirty="0"/>
                  <a:t>[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 smtClean="0"/>
                  <a:t>] </a:t>
                </a:r>
                <a:r>
                  <a:rPr lang="en-US" altLang="zh-TW" dirty="0"/>
                  <a:t>- (1/2</a:t>
                </a:r>
                <a:r>
                  <a:rPr lang="en-US" altLang="zh-TW" dirty="0" smtClean="0"/>
                  <a:t>)</a:t>
                </a:r>
                <a14:m>
                  <m:oMath xmlns:m="http://schemas.openxmlformats.org/officeDocument/2006/math">
                    <m:r>
                      <a:rPr lang="zh-TW" altLang="en-US" i="1">
                        <a:latin typeface="Cambria Math" panose="02040503050406030204" pitchFamily="18" charset="0"/>
                      </a:rPr>
                      <m:t>𝜑</m:t>
                    </m:r>
                    <m:r>
                      <a:rPr lang="zh-TW" alt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i="1" dirty="0">
                        <a:latin typeface="Cambria Math" panose="02040503050406030204" pitchFamily="18" charset="0"/>
                      </a:rPr>
                      <m:t>𝑉𝑎𝑟</m:t>
                    </m:r>
                  </m:oMath>
                </a14:m>
                <a:r>
                  <a:rPr lang="en-US" altLang="zh-TW" dirty="0"/>
                  <a:t>(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/>
                  <a:t>) </a:t>
                </a:r>
                <a:r>
                  <a:rPr lang="en-US" altLang="zh-TW" dirty="0" smtClean="0"/>
                  <a:t> , </a:t>
                </a:r>
                <a:r>
                  <a:rPr lang="zh-TW" altLang="en-US" dirty="0" smtClean="0"/>
                  <a:t>定義</a:t>
                </a:r>
                <a:r>
                  <a:rPr lang="en-US" altLang="zh-TW" dirty="0" smtClean="0"/>
                  <a:t>:</a:t>
                </a:r>
                <a:r>
                  <a:rPr lang="zh-TW" altLang="en-US" dirty="0" smtClean="0"/>
                  <a:t> </a:t>
                </a:r>
                <a14:m>
                  <m:oMath xmlns:m="http://schemas.openxmlformats.org/officeDocument/2006/math">
                    <m:r>
                      <a:rPr lang="zh-TW" altLang="en-US" i="1" smtClean="0">
                        <a:latin typeface="Cambria Math" panose="02040503050406030204" pitchFamily="18" charset="0"/>
                      </a:rPr>
                      <m:t>𝜑</m:t>
                    </m:r>
                    <m:r>
                      <a:rPr lang="zh-TW" alt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TW" dirty="0" smtClean="0"/>
                  <a:t>=</a:t>
                </a:r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(-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altLang="zh-TW" dirty="0"/>
                          <m:t>U</m:t>
                        </m:r>
                        <m:r>
                          <m:rPr>
                            <m:nor/>
                          </m:rPr>
                          <a:rPr lang="en-US" altLang="zh-TW" dirty="0"/>
                          <m:t>’′</m:t>
                        </m:r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altLang="zh-TW" dirty="0"/>
                          <m:t>E</m:t>
                        </m:r>
                        <m:r>
                          <m:rPr>
                            <m:nor/>
                          </m:rPr>
                          <a:rPr lang="en-US" altLang="zh-TW" dirty="0"/>
                          <m:t>[</m:t>
                        </m:r>
                        <m:acc>
                          <m:accPr>
                            <m:chr m:val="̃"/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  <m:r>
                          <m:rPr>
                            <m:nor/>
                          </m:rPr>
                          <a:rPr lang="en-US" altLang="zh-TW" dirty="0"/>
                          <m:t>] </m:t>
                        </m:r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altLang="zh-TW" dirty="0"/>
                          <m:t>U</m:t>
                        </m:r>
                        <m:r>
                          <m:rPr>
                            <m:nor/>
                          </m:rPr>
                          <a:rPr lang="en-US" altLang="zh-TW" dirty="0"/>
                          <m:t>’</m:t>
                        </m:r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altLang="zh-TW" dirty="0"/>
                          <m:t>E</m:t>
                        </m:r>
                        <m:r>
                          <m:rPr>
                            <m:nor/>
                          </m:rPr>
                          <a:rPr lang="en-US" altLang="zh-TW" dirty="0"/>
                          <m:t>[</m:t>
                        </m:r>
                        <m:acc>
                          <m:accPr>
                            <m:chr m:val="̃"/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  <m:r>
                          <m:rPr>
                            <m:nor/>
                          </m:rPr>
                          <a:rPr lang="en-US" altLang="zh-TW" dirty="0"/>
                          <m:t>] </m:t>
                        </m:r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altLang="zh-TW" dirty="0"/>
                  <a:t> ) </a:t>
                </a:r>
                <a:br>
                  <a:rPr lang="en-US" altLang="zh-TW" dirty="0"/>
                </a:br>
                <a:r>
                  <a:rPr lang="en-US" altLang="zh-TW" dirty="0"/>
                  <a:t/>
                </a:r>
                <a:br>
                  <a:rPr lang="en-US" altLang="zh-TW" dirty="0"/>
                </a:br>
                <a:endParaRPr lang="en-US" altLang="zh-TW" dirty="0" smtClean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692727"/>
                <a:ext cx="10515600" cy="5484236"/>
              </a:xfrm>
              <a:blipFill>
                <a:blip r:embed="rId2"/>
                <a:stretch>
                  <a:fillRect l="-1043" t="-255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直線單箭頭接點 3"/>
          <p:cNvCxnSpPr/>
          <p:nvPr/>
        </p:nvCxnSpPr>
        <p:spPr>
          <a:xfrm flipV="1">
            <a:off x="7512306" y="2015241"/>
            <a:ext cx="1574277" cy="65987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字方塊 4"/>
          <p:cNvSpPr txBox="1"/>
          <p:nvPr/>
        </p:nvSpPr>
        <p:spPr>
          <a:xfrm>
            <a:off x="9086583" y="1628742"/>
            <a:ext cx="650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solidFill>
                  <a:srgbClr val="FF0000"/>
                </a:solidFill>
              </a:rPr>
              <a:t>0</a:t>
            </a:r>
            <a:endParaRPr lang="zh-TW" altLang="en-US" sz="2400" b="1" dirty="0">
              <a:solidFill>
                <a:srgbClr val="FF0000"/>
              </a:solidFill>
            </a:endParaRPr>
          </a:p>
        </p:txBody>
      </p:sp>
      <p:cxnSp>
        <p:nvCxnSpPr>
          <p:cNvPr id="6" name="直線接點 5"/>
          <p:cNvCxnSpPr/>
          <p:nvPr/>
        </p:nvCxnSpPr>
        <p:spPr>
          <a:xfrm>
            <a:off x="1302327" y="1560945"/>
            <a:ext cx="757382" cy="63731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/>
          <p:cNvCxnSpPr/>
          <p:nvPr/>
        </p:nvCxnSpPr>
        <p:spPr>
          <a:xfrm>
            <a:off x="4028625" y="2198255"/>
            <a:ext cx="757382" cy="63731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9316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 descr="畫面剪輯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217" y="537790"/>
            <a:ext cx="10532214" cy="1380511"/>
          </a:xfrm>
        </p:spPr>
      </p:pic>
      <p:cxnSp>
        <p:nvCxnSpPr>
          <p:cNvPr id="3" name="直線接點 2"/>
          <p:cNvCxnSpPr/>
          <p:nvPr/>
        </p:nvCxnSpPr>
        <p:spPr>
          <a:xfrm>
            <a:off x="5693790" y="1583703"/>
            <a:ext cx="5387641" cy="942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線接點 4"/>
          <p:cNvCxnSpPr/>
          <p:nvPr/>
        </p:nvCxnSpPr>
        <p:spPr>
          <a:xfrm>
            <a:off x="631596" y="1918302"/>
            <a:ext cx="1941922" cy="942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矩形 1"/>
          <p:cNvSpPr/>
          <p:nvPr/>
        </p:nvSpPr>
        <p:spPr>
          <a:xfrm>
            <a:off x="2244436" y="1246519"/>
            <a:ext cx="2632364" cy="35565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93234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 smtClean="0"/>
              <a:t>投資學定義方式</a:t>
            </a:r>
            <a:r>
              <a:rPr lang="en-US" altLang="zh-TW" sz="4000" dirty="0" smtClean="0"/>
              <a:t>(</a:t>
            </a:r>
            <a:r>
              <a:rPr lang="zh-TW" altLang="en-US" sz="4000" dirty="0" smtClean="0"/>
              <a:t>更有解釋性</a:t>
            </a:r>
            <a:r>
              <a:rPr lang="en-US" altLang="zh-TW" sz="4000" dirty="0" smtClean="0"/>
              <a:t>)</a:t>
            </a:r>
            <a:endParaRPr lang="zh-TW" altLang="en-US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285750" indent="-285750"/>
                <a14:m>
                  <m:oMath xmlns:m="http://schemas.openxmlformats.org/officeDocument/2006/math">
                    <m:r>
                      <a:rPr lang="zh-TW" altLang="en-US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altLang="zh-TW" dirty="0"/>
                  <a:t>(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/>
                  <a:t>)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</m:t>
                    </m:r>
                  </m:oMath>
                </a14:m>
                <a:r>
                  <a:rPr lang="zh-TW" altLang="en-US" dirty="0"/>
                  <a:t> </a:t>
                </a:r>
                <a:r>
                  <a:rPr lang="en-US" altLang="zh-TW" dirty="0"/>
                  <a:t>risk premium of employees</a:t>
                </a:r>
                <a:br>
                  <a:rPr lang="en-US" altLang="zh-TW" dirty="0"/>
                </a:br>
                <a:r>
                  <a:rPr lang="en-US" altLang="zh-TW" dirty="0"/>
                  <a:t/>
                </a:r>
                <a:br>
                  <a:rPr lang="en-US" altLang="zh-TW" dirty="0"/>
                </a:b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>
                        <a:latin typeface="Cambria Math" panose="02040503050406030204" pitchFamily="18" charset="0"/>
                      </a:rPr>
                      <m:t>U</m:t>
                    </m:r>
                  </m:oMath>
                </a14:m>
                <a:r>
                  <a:rPr lang="en-US" altLang="zh-TW" dirty="0"/>
                  <a:t>( E[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/>
                  <a:t>] ) = U ( CE(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/>
                  <a:t>) + </a:t>
                </a:r>
                <a14:m>
                  <m:oMath xmlns:m="http://schemas.openxmlformats.org/officeDocument/2006/math">
                    <m:r>
                      <a:rPr lang="zh-TW" altLang="en-US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altLang="zh-TW" dirty="0"/>
                  <a:t>(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/>
                  <a:t>) ) </a:t>
                </a:r>
                <a:br>
                  <a:rPr lang="en-US" altLang="zh-TW" dirty="0"/>
                </a:br>
                <a:r>
                  <a:rPr lang="en-US" altLang="zh-TW" dirty="0"/>
                  <a:t/>
                </a:r>
                <a:br>
                  <a:rPr lang="en-US" altLang="zh-TW" dirty="0"/>
                </a:br>
                <a:r>
                  <a:rPr lang="zh-TW" altLang="en-US" dirty="0"/>
                  <a:t>則 </a:t>
                </a:r>
                <a:r>
                  <a:rPr lang="en-US" altLang="zh-TW" dirty="0"/>
                  <a:t>CE(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/>
                  <a:t>) =</a:t>
                </a:r>
                <a:r>
                  <a:rPr lang="zh-TW" altLang="en-US" dirty="0"/>
                  <a:t> </a:t>
                </a:r>
                <a:r>
                  <a:rPr lang="en-US" altLang="zh-TW" dirty="0"/>
                  <a:t>E[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/>
                  <a:t>]  -</a:t>
                </a:r>
                <a14:m>
                  <m:oMath xmlns:m="http://schemas.openxmlformats.org/officeDocument/2006/math">
                    <m:r>
                      <a:rPr lang="zh-TW" altLang="en-US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altLang="zh-TW" dirty="0"/>
                  <a:t>(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/>
                  <a:t>) </a:t>
                </a:r>
              </a:p>
              <a:p>
                <a:pPr marL="285750" indent="-285750"/>
                <a:endParaRPr lang="en-US" altLang="zh-TW" dirty="0"/>
              </a:p>
              <a:p>
                <a:pPr marL="285750" indent="-285750"/>
                <a:r>
                  <a:rPr lang="zh-TW" altLang="en-US" dirty="0"/>
                  <a:t>依照我之前定義 </a:t>
                </a:r>
                <a:r>
                  <a:rPr lang="en-US" altLang="zh-TW" dirty="0"/>
                  <a:t>certainty equivalent </a:t>
                </a:r>
                <a:r>
                  <a:rPr lang="zh-TW" altLang="en-US" dirty="0"/>
                  <a:t>方式</a:t>
                </a:r>
                <a:r>
                  <a:rPr lang="en-US" altLang="zh-TW" dirty="0"/>
                  <a:t/>
                </a:r>
                <a:br>
                  <a:rPr lang="en-US" altLang="zh-TW" dirty="0"/>
                </a:br>
                <a:r>
                  <a:rPr lang="en-US" altLang="zh-TW" dirty="0"/>
                  <a:t/>
                </a:r>
                <a:br>
                  <a:rPr lang="en-US" altLang="zh-TW" dirty="0"/>
                </a:br>
                <a:r>
                  <a:rPr lang="en-US" altLang="zh-TW" dirty="0"/>
                  <a:t>E[</a:t>
                </a:r>
                <a:r>
                  <a:rPr lang="zh-TW" altLang="en-US" dirty="0"/>
                  <a:t> </a:t>
                </a:r>
                <a:r>
                  <a:rPr lang="en-US" altLang="zh-TW" dirty="0"/>
                  <a:t>U(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/>
                  <a:t>)</a:t>
                </a:r>
                <a:r>
                  <a:rPr lang="zh-TW" altLang="en-US" dirty="0"/>
                  <a:t> </a:t>
                </a:r>
                <a:r>
                  <a:rPr lang="en-US" altLang="zh-TW" dirty="0"/>
                  <a:t>] = U ( CE</a:t>
                </a:r>
                <a:r>
                  <a:rPr lang="zh-TW" altLang="en-US" dirty="0"/>
                  <a:t> </a:t>
                </a:r>
                <a:r>
                  <a:rPr lang="en-US" altLang="zh-TW" dirty="0"/>
                  <a:t>) </a:t>
                </a:r>
                <a:br>
                  <a:rPr lang="en-US" altLang="zh-TW" dirty="0"/>
                </a:br>
                <a:r>
                  <a:rPr lang="en-US" altLang="zh-TW" dirty="0"/>
                  <a:t/>
                </a:r>
                <a:br>
                  <a:rPr lang="en-US" altLang="zh-TW" dirty="0"/>
                </a:br>
                <a:r>
                  <a:rPr lang="en-US" altLang="zh-TW" dirty="0"/>
                  <a:t>	= U (E[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/>
                  <a:t>]  -</a:t>
                </a:r>
                <a14:m>
                  <m:oMath xmlns:m="http://schemas.openxmlformats.org/officeDocument/2006/math">
                    <m:r>
                      <a:rPr lang="zh-TW" altLang="en-US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altLang="zh-TW" dirty="0"/>
                  <a:t>(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/>
                  <a:t>) </a:t>
                </a:r>
                <a:r>
                  <a:rPr lang="en-US" altLang="zh-TW" dirty="0" smtClean="0"/>
                  <a:t>)</a:t>
                </a:r>
                <a:endParaRPr lang="en-US" altLang="zh-TW" dirty="0"/>
              </a:p>
              <a:p>
                <a:endParaRPr lang="en-US" altLang="zh-TW" dirty="0"/>
              </a:p>
              <a:p>
                <a:endParaRPr lang="en-US" altLang="zh-TW" dirty="0"/>
              </a:p>
              <a:p>
                <a:endParaRPr lang="zh-TW" altLang="en-US" dirty="0"/>
              </a:p>
              <a:p>
                <a:pPr marL="0" indent="0">
                  <a:buNone/>
                </a:pP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308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89251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480291"/>
                <a:ext cx="10515600" cy="5696672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altLang="zh-TW" dirty="0" smtClean="0"/>
                  <a:t>E[</a:t>
                </a:r>
                <a:r>
                  <a:rPr lang="zh-TW" altLang="en-US" dirty="0"/>
                  <a:t> </a:t>
                </a:r>
                <a:r>
                  <a:rPr lang="en-US" altLang="zh-TW" dirty="0"/>
                  <a:t>U(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/>
                  <a:t>)</a:t>
                </a:r>
                <a:r>
                  <a:rPr lang="zh-TW" altLang="en-US" dirty="0"/>
                  <a:t> </a:t>
                </a:r>
                <a:r>
                  <a:rPr lang="en-US" altLang="zh-TW" dirty="0"/>
                  <a:t>] = U (E[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/>
                  <a:t>]  -</a:t>
                </a:r>
                <a14:m>
                  <m:oMath xmlns:m="http://schemas.openxmlformats.org/officeDocument/2006/math">
                    <m:r>
                      <a:rPr lang="zh-TW" altLang="en-US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altLang="zh-TW" dirty="0"/>
                  <a:t>(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/>
                  <a:t>) </a:t>
                </a:r>
                <a:r>
                  <a:rPr lang="en-US" altLang="zh-TW" dirty="0" smtClean="0"/>
                  <a:t>)</a:t>
                </a:r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r>
                  <a:rPr lang="en-US" altLang="zh-TW" dirty="0" smtClean="0"/>
                  <a:t>R.H.S</a:t>
                </a:r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,</a:t>
                </a:r>
                <a:r>
                  <a:rPr lang="zh-TW" altLang="en-US" dirty="0" smtClean="0"/>
                  <a:t> 對 </a:t>
                </a:r>
                <a:r>
                  <a:rPr lang="en-US" altLang="zh-TW" dirty="0"/>
                  <a:t>E[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/>
                  <a:t>] </a:t>
                </a:r>
                <a:r>
                  <a:rPr lang="zh-TW" altLang="en-US" dirty="0" smtClean="0"/>
                  <a:t>進行泰勒展開近似</a:t>
                </a:r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 smtClean="0"/>
                  <a:t>U (E[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/>
                  <a:t>]  -</a:t>
                </a:r>
                <a14:m>
                  <m:oMath xmlns:m="http://schemas.openxmlformats.org/officeDocument/2006/math">
                    <m:r>
                      <a:rPr lang="zh-TW" altLang="en-US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altLang="zh-TW" dirty="0"/>
                  <a:t>(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/>
                  <a:t>) </a:t>
                </a:r>
                <a:r>
                  <a:rPr lang="en-US" altLang="zh-TW" dirty="0" smtClean="0"/>
                  <a:t>)</a:t>
                </a:r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=</a:t>
                </a:r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U</a:t>
                </a:r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(</a:t>
                </a:r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E</a:t>
                </a:r>
                <a:r>
                  <a:rPr lang="en-US" altLang="zh-TW" dirty="0"/>
                  <a:t>[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/>
                  <a:t>] </a:t>
                </a:r>
                <a:r>
                  <a:rPr lang="en-US" altLang="zh-TW" dirty="0" smtClean="0"/>
                  <a:t>)</a:t>
                </a:r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+</a:t>
                </a:r>
                <a:r>
                  <a:rPr lang="zh-TW" altLang="en-US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altLang="zh-TW" dirty="0" smtClean="0"/>
                          <m:t>U</m:t>
                        </m:r>
                        <m:r>
                          <m:rPr>
                            <m:nor/>
                          </m:rPr>
                          <a:rPr lang="en-US" altLang="zh-TW" dirty="0" smtClean="0"/>
                          <m:t>’(</m:t>
                        </m:r>
                        <m:r>
                          <m:rPr>
                            <m:nor/>
                          </m:rPr>
                          <a:rPr lang="en-US" altLang="zh-TW" dirty="0" smtClean="0"/>
                          <m:t>E</m:t>
                        </m:r>
                        <m:r>
                          <m:rPr>
                            <m:nor/>
                          </m:rPr>
                          <a:rPr lang="en-US" altLang="zh-TW" dirty="0" smtClean="0"/>
                          <m:t>[</m:t>
                        </m:r>
                        <m:acc>
                          <m:accPr>
                            <m:chr m:val="̃"/>
                            <m:ctrlPr>
                              <a:rPr lang="en-US" altLang="zh-TW" i="1" dirty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i="1" dirty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  <m:r>
                          <m:rPr>
                            <m:nor/>
                          </m:rPr>
                          <a:rPr lang="en-US" altLang="zh-TW" dirty="0"/>
                          <m:t>]</m:t>
                        </m:r>
                        <m:r>
                          <m:rPr>
                            <m:nor/>
                          </m:rPr>
                          <a:rPr lang="en-US" altLang="zh-TW" b="0" i="0" dirty="0" smtClean="0"/>
                          <m:t>)</m:t>
                        </m:r>
                        <m:r>
                          <m:rPr>
                            <m:nor/>
                          </m:rPr>
                          <a:rPr lang="en-US" altLang="zh-TW" dirty="0"/>
                          <m:t> </m:t>
                        </m:r>
                      </m:num>
                      <m:den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1!</m:t>
                        </m:r>
                      </m:den>
                    </m:f>
                  </m:oMath>
                </a14:m>
                <a:r>
                  <a:rPr lang="en-US" altLang="zh-TW" dirty="0"/>
                  <a:t>*{(E[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/>
                  <a:t>]  -</a:t>
                </a:r>
                <a14:m>
                  <m:oMath xmlns:m="http://schemas.openxmlformats.org/officeDocument/2006/math">
                    <m:r>
                      <a:rPr lang="zh-TW" altLang="en-US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altLang="zh-TW" dirty="0"/>
                  <a:t>(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 smtClean="0"/>
                  <a:t>)) - E</a:t>
                </a:r>
                <a:r>
                  <a:rPr lang="en-US" altLang="zh-TW" dirty="0"/>
                  <a:t>[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/>
                  <a:t>]}</a:t>
                </a:r>
              </a:p>
              <a:p>
                <a:pPr marL="0" indent="0">
                  <a:buNone/>
                </a:pPr>
                <a:r>
                  <a:rPr lang="en-US" altLang="zh-TW" dirty="0" smtClean="0"/>
                  <a:t>						+</a:t>
                </a:r>
                <a:r>
                  <a:rPr lang="zh-TW" altLang="en-US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altLang="zh-TW" dirty="0"/>
                          <m:t>U</m:t>
                        </m:r>
                        <m:r>
                          <m:rPr>
                            <m:nor/>
                          </m:rPr>
                          <a:rPr lang="en-US" altLang="zh-TW" b="0" i="0" dirty="0" smtClean="0"/>
                          <m:t>′</m:t>
                        </m:r>
                        <m:r>
                          <m:rPr>
                            <m:nor/>
                          </m:rPr>
                          <a:rPr lang="en-US" altLang="zh-TW" dirty="0"/>
                          <m:t>’(</m:t>
                        </m:r>
                        <m:r>
                          <m:rPr>
                            <m:nor/>
                          </m:rPr>
                          <a:rPr lang="en-US" altLang="zh-TW" dirty="0"/>
                          <m:t>E</m:t>
                        </m:r>
                        <m:r>
                          <m:rPr>
                            <m:nor/>
                          </m:rPr>
                          <a:rPr lang="en-US" altLang="zh-TW" dirty="0"/>
                          <m:t>[</m:t>
                        </m:r>
                        <m:acc>
                          <m:accPr>
                            <m:chr m:val="̃"/>
                            <m:ctrlPr>
                              <a:rPr lang="en-US" altLang="zh-TW" i="1" dirty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i="1" dirty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  <m:r>
                          <m:rPr>
                            <m:nor/>
                          </m:rPr>
                          <a:rPr lang="en-US" altLang="zh-TW" dirty="0"/>
                          <m:t>]) </m:t>
                        </m:r>
                      </m:num>
                      <m:den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!</m:t>
                        </m:r>
                      </m:den>
                    </m:f>
                  </m:oMath>
                </a14:m>
                <a:r>
                  <a:rPr lang="en-US" altLang="zh-TW" dirty="0" smtClean="0"/>
                  <a:t>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altLang="zh-TW" dirty="0"/>
                          <m:t>{(</m:t>
                        </m:r>
                        <m:r>
                          <m:rPr>
                            <m:nor/>
                          </m:rPr>
                          <a:rPr lang="en-US" altLang="zh-TW" dirty="0"/>
                          <m:t>E</m:t>
                        </m:r>
                        <m:r>
                          <m:rPr>
                            <m:nor/>
                          </m:rPr>
                          <a:rPr lang="en-US" altLang="zh-TW" dirty="0"/>
                          <m:t>[</m:t>
                        </m:r>
                        <m:acc>
                          <m:accPr>
                            <m:chr m:val="̃"/>
                            <m:ctrlPr>
                              <a:rPr lang="en-US" altLang="zh-TW" i="1" dirty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i="1" dirty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  <m:r>
                          <m:rPr>
                            <m:nor/>
                          </m:rPr>
                          <a:rPr lang="en-US" altLang="zh-TW" dirty="0"/>
                          <m:t>]  −</m:t>
                        </m:r>
                        <m:r>
                          <a:rPr lang="zh-TW" altLang="en-US" i="1" dirty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𝜋</m:t>
                        </m:r>
                        <m:r>
                          <m:rPr>
                            <m:nor/>
                          </m:rPr>
                          <a:rPr lang="en-US" altLang="zh-TW" dirty="0"/>
                          <m:t>(</m:t>
                        </m:r>
                        <m:acc>
                          <m:accPr>
                            <m:chr m:val="̃"/>
                            <m:ctrlPr>
                              <a:rPr lang="en-US" altLang="zh-TW" i="1" dirty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i="1" dirty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  <m:r>
                          <m:rPr>
                            <m:nor/>
                          </m:rPr>
                          <a:rPr lang="en-US" altLang="zh-TW" dirty="0"/>
                          <m:t>)) − </m:t>
                        </m:r>
                        <m:r>
                          <m:rPr>
                            <m:nor/>
                          </m:rPr>
                          <a:rPr lang="en-US" altLang="zh-TW" dirty="0"/>
                          <m:t>E</m:t>
                        </m:r>
                        <m:r>
                          <m:rPr>
                            <m:nor/>
                          </m:rPr>
                          <a:rPr lang="en-US" altLang="zh-TW" dirty="0"/>
                          <m:t>[</m:t>
                        </m:r>
                        <m:acc>
                          <m:accPr>
                            <m:chr m:val="̃"/>
                            <m:ctrlPr>
                              <a:rPr lang="en-US" altLang="zh-TW" i="1" dirty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i="1" dirty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  <m:r>
                          <m:rPr>
                            <m:nor/>
                          </m:rPr>
                          <a:rPr lang="en-US" altLang="zh-TW" dirty="0"/>
                          <m:t>]} </m:t>
                        </m:r>
                      </m:e>
                      <m:sup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zh-TW" altLang="en-US" dirty="0"/>
              </a:p>
              <a:p>
                <a:pPr marL="0" indent="0">
                  <a:buNone/>
                </a:pPr>
                <a:r>
                  <a:rPr lang="en-US" altLang="zh-TW" dirty="0"/>
                  <a:t>U (E[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/>
                  <a:t>]  -</a:t>
                </a:r>
                <a14:m>
                  <m:oMath xmlns:m="http://schemas.openxmlformats.org/officeDocument/2006/math">
                    <m:r>
                      <a:rPr lang="zh-TW" altLang="en-US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altLang="zh-TW" dirty="0"/>
                  <a:t>(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/>
                  <a:t>) )</a:t>
                </a:r>
                <a:r>
                  <a:rPr lang="zh-TW" altLang="en-US" dirty="0"/>
                  <a:t> </a:t>
                </a:r>
                <a:r>
                  <a:rPr lang="en-US" altLang="zh-TW" dirty="0"/>
                  <a:t>=</a:t>
                </a:r>
                <a:r>
                  <a:rPr lang="zh-TW" altLang="en-US" dirty="0"/>
                  <a:t> </a:t>
                </a:r>
                <a:r>
                  <a:rPr lang="en-US" altLang="zh-TW" dirty="0"/>
                  <a:t>	 U</a:t>
                </a:r>
                <a:r>
                  <a:rPr lang="zh-TW" altLang="en-US" dirty="0"/>
                  <a:t> </a:t>
                </a:r>
                <a:r>
                  <a:rPr lang="en-US" altLang="zh-TW" dirty="0"/>
                  <a:t>(</a:t>
                </a:r>
                <a:r>
                  <a:rPr lang="zh-TW" altLang="en-US" dirty="0"/>
                  <a:t> </a:t>
                </a:r>
                <a:r>
                  <a:rPr lang="en-US" altLang="zh-TW" dirty="0"/>
                  <a:t>E[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/>
                  <a:t>] </a:t>
                </a:r>
                <a:r>
                  <a:rPr lang="en-US" altLang="zh-TW" dirty="0" smtClean="0"/>
                  <a:t>) +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dirty="0"/>
                      <m:t>U</m:t>
                    </m:r>
                    <m:r>
                      <m:rPr>
                        <m:nor/>
                      </m:rPr>
                      <a:rPr lang="en-US" altLang="zh-TW" dirty="0"/>
                      <m:t>’(</m:t>
                    </m:r>
                    <m:r>
                      <m:rPr>
                        <m:nor/>
                      </m:rPr>
                      <a:rPr lang="en-US" altLang="zh-TW" dirty="0"/>
                      <m:t>E</m:t>
                    </m:r>
                    <m:r>
                      <m:rPr>
                        <m:nor/>
                      </m:rPr>
                      <a:rPr lang="en-US" altLang="zh-TW" dirty="0"/>
                      <m:t>[</m:t>
                    </m:r>
                    <m:acc>
                      <m:accPr>
                        <m:chr m:val="̃"/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m:rPr>
                        <m:nor/>
                      </m:rPr>
                      <a:rPr lang="en-US" altLang="zh-TW" dirty="0"/>
                      <m:t>]) </m:t>
                    </m:r>
                  </m:oMath>
                </a14:m>
                <a:r>
                  <a:rPr lang="en-US" altLang="zh-TW" dirty="0" smtClean="0"/>
                  <a:t>*</a:t>
                </a:r>
                <a:r>
                  <a:rPr lang="en-US" altLang="zh-TW" dirty="0"/>
                  <a:t> </a:t>
                </a:r>
                <a:r>
                  <a:rPr lang="en-US" altLang="zh-TW" dirty="0" smtClean="0"/>
                  <a:t>(</a:t>
                </a:r>
                <a:r>
                  <a:rPr lang="en-US" altLang="zh-TW" dirty="0"/>
                  <a:t>-</a:t>
                </a:r>
                <a14:m>
                  <m:oMath xmlns:m="http://schemas.openxmlformats.org/officeDocument/2006/math">
                    <m:r>
                      <a:rPr lang="zh-TW" altLang="en-US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altLang="zh-TW" dirty="0"/>
                  <a:t>(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/>
                  <a:t>)) </a:t>
                </a:r>
                <a:r>
                  <a:rPr lang="en-US" altLang="zh-TW" dirty="0" smtClean="0"/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altLang="zh-TW" dirty="0"/>
                          <m:t>U</m:t>
                        </m:r>
                        <m:r>
                          <m:rPr>
                            <m:nor/>
                          </m:rPr>
                          <a:rPr lang="en-US" altLang="zh-TW" dirty="0"/>
                          <m:t>′’(</m:t>
                        </m:r>
                        <m:r>
                          <m:rPr>
                            <m:nor/>
                          </m:rPr>
                          <a:rPr lang="en-US" altLang="zh-TW" dirty="0"/>
                          <m:t>E</m:t>
                        </m:r>
                        <m:r>
                          <m:rPr>
                            <m:nor/>
                          </m:rPr>
                          <a:rPr lang="en-US" altLang="zh-TW" dirty="0"/>
                          <m:t>[</m:t>
                        </m:r>
                        <m:acc>
                          <m:accPr>
                            <m:chr m:val="̃"/>
                            <m:ctrlPr>
                              <a:rPr lang="en-US" altLang="zh-TW" i="1" dirty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i="1" dirty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  <m:r>
                          <m:rPr>
                            <m:nor/>
                          </m:rPr>
                          <a:rPr lang="en-US" altLang="zh-TW" dirty="0"/>
                          <m:t>]) </m:t>
                        </m:r>
                      </m:num>
                      <m:den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TW" dirty="0" smtClean="0"/>
                  <a:t>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altLang="zh-TW" dirty="0"/>
                          <m:t>(−</m:t>
                        </m:r>
                        <m:r>
                          <a:rPr lang="zh-TW" altLang="en-US" i="1" dirty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𝜋</m:t>
                        </m:r>
                        <m:r>
                          <m:rPr>
                            <m:nor/>
                          </m:rPr>
                          <a:rPr lang="en-US" altLang="zh-TW" dirty="0"/>
                          <m:t>(</m:t>
                        </m:r>
                        <m:acc>
                          <m:accPr>
                            <m:chr m:val="̃"/>
                            <m:ctrlPr>
                              <a:rPr lang="en-US" altLang="zh-TW" i="1" dirty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i="1" dirty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  <m:r>
                          <m:rPr>
                            <m:nor/>
                          </m:rPr>
                          <a:rPr lang="en-US" altLang="zh-TW" dirty="0"/>
                          <m:t>))</m:t>
                        </m:r>
                      </m:e>
                      <m:sup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r>
                  <a:rPr lang="zh-TW" altLang="en-US" dirty="0" smtClean="0"/>
                  <a:t>投資學課本假設</a:t>
                </a:r>
                <a:r>
                  <a:rPr lang="en-US" altLang="zh-TW" dirty="0" smtClean="0"/>
                  <a:t>:</a:t>
                </a:r>
              </a:p>
              <a:p>
                <a:pPr marL="0" indent="0">
                  <a:buNone/>
                </a:pPr>
                <a:r>
                  <a:rPr lang="en-US" altLang="zh-TW" dirty="0" smtClean="0"/>
                  <a:t>Pratt assumes that second order and higher terms are insignificant.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480291"/>
                <a:ext cx="10515600" cy="5696672"/>
              </a:xfrm>
              <a:blipFill>
                <a:blip r:embed="rId2"/>
                <a:stretch>
                  <a:fillRect l="-1217" t="-182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直線單箭頭接點 3"/>
          <p:cNvCxnSpPr/>
          <p:nvPr/>
        </p:nvCxnSpPr>
        <p:spPr>
          <a:xfrm flipV="1">
            <a:off x="7983361" y="3880987"/>
            <a:ext cx="1574277" cy="65987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字方塊 4"/>
          <p:cNvSpPr txBox="1"/>
          <p:nvPr/>
        </p:nvSpPr>
        <p:spPr>
          <a:xfrm>
            <a:off x="9557638" y="3476015"/>
            <a:ext cx="650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solidFill>
                  <a:srgbClr val="FF0000"/>
                </a:solidFill>
              </a:rPr>
              <a:t>0</a:t>
            </a:r>
            <a:endParaRPr lang="zh-TW" alt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505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480291"/>
                <a:ext cx="10515600" cy="5696672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altLang="zh-TW" dirty="0" smtClean="0"/>
                  <a:t>E[</a:t>
                </a:r>
                <a:r>
                  <a:rPr lang="zh-TW" altLang="en-US" dirty="0"/>
                  <a:t> </a:t>
                </a:r>
                <a:r>
                  <a:rPr lang="en-US" altLang="zh-TW" dirty="0"/>
                  <a:t>U(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/>
                  <a:t>)</a:t>
                </a:r>
                <a:r>
                  <a:rPr lang="zh-TW" altLang="en-US" dirty="0"/>
                  <a:t> </a:t>
                </a:r>
                <a:r>
                  <a:rPr lang="en-US" altLang="zh-TW" dirty="0"/>
                  <a:t>] = U (E[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/>
                  <a:t>]  -</a:t>
                </a:r>
                <a14:m>
                  <m:oMath xmlns:m="http://schemas.openxmlformats.org/officeDocument/2006/math">
                    <m:r>
                      <a:rPr lang="zh-TW" altLang="en-US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altLang="zh-TW" dirty="0"/>
                  <a:t>(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/>
                  <a:t>) </a:t>
                </a:r>
                <a:r>
                  <a:rPr lang="en-US" altLang="zh-TW" dirty="0" smtClean="0"/>
                  <a:t>)</a:t>
                </a:r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r>
                  <a:rPr lang="en-US" altLang="zh-TW" dirty="0"/>
                  <a:t>L</a:t>
                </a:r>
                <a:r>
                  <a:rPr lang="en-US" altLang="zh-TW" dirty="0" smtClean="0"/>
                  <a:t>.H.S</a:t>
                </a:r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,</a:t>
                </a:r>
                <a:r>
                  <a:rPr lang="zh-TW" altLang="en-US" dirty="0" smtClean="0"/>
                  <a:t> 期望值</a:t>
                </a:r>
                <a:r>
                  <a:rPr lang="zh-TW" altLang="en-US" dirty="0"/>
                  <a:t>的</a:t>
                </a:r>
                <a:r>
                  <a:rPr lang="en-US" altLang="zh-TW" dirty="0" smtClean="0"/>
                  <a:t>U</a:t>
                </a:r>
                <a:r>
                  <a:rPr lang="zh-TW" altLang="en-US" dirty="0" smtClean="0"/>
                  <a:t>函數對 </a:t>
                </a:r>
                <a:r>
                  <a:rPr lang="en-US" altLang="zh-TW" dirty="0"/>
                  <a:t>E[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/>
                  <a:t>] </a:t>
                </a:r>
                <a:r>
                  <a:rPr lang="zh-TW" altLang="en-US" dirty="0" smtClean="0"/>
                  <a:t>進行泰勒展開近似</a:t>
                </a:r>
                <a:endParaRPr lang="en-US" altLang="zh-TW" dirty="0"/>
              </a:p>
              <a:p>
                <a:pPr marL="0" indent="0">
                  <a:buNone/>
                </a:pPr>
                <a:r>
                  <a:rPr lang="en-US" altLang="zh-TW" dirty="0"/>
                  <a:t>E[</a:t>
                </a:r>
                <a:r>
                  <a:rPr lang="zh-TW" altLang="en-US" dirty="0"/>
                  <a:t> </a:t>
                </a:r>
                <a:r>
                  <a:rPr lang="en-US" altLang="zh-TW" dirty="0"/>
                  <a:t>U(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/>
                  <a:t>)</a:t>
                </a:r>
                <a:r>
                  <a:rPr lang="zh-TW" altLang="en-US" dirty="0"/>
                  <a:t> </a:t>
                </a:r>
                <a:r>
                  <a:rPr lang="en-US" altLang="zh-TW" dirty="0" smtClean="0"/>
                  <a:t>]</a:t>
                </a:r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=</a:t>
                </a:r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E</a:t>
                </a:r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[</a:t>
                </a:r>
                <a:r>
                  <a:rPr lang="zh-TW" altLang="en-US" dirty="0" smtClean="0"/>
                  <a:t> </a:t>
                </a:r>
                <a:r>
                  <a:rPr lang="en-US" altLang="zh-TW" dirty="0" smtClean="0">
                    <a:solidFill>
                      <a:srgbClr val="FF0000"/>
                    </a:solidFill>
                  </a:rPr>
                  <a:t>U</a:t>
                </a:r>
                <a:r>
                  <a:rPr lang="zh-TW" altLang="en-US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altLang="zh-TW" dirty="0">
                    <a:solidFill>
                      <a:srgbClr val="FF0000"/>
                    </a:solidFill>
                  </a:rPr>
                  <a:t>(</a:t>
                </a:r>
                <a:r>
                  <a:rPr lang="zh-TW" altLang="en-US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zh-TW" dirty="0">
                    <a:solidFill>
                      <a:srgbClr val="FF0000"/>
                    </a:solidFill>
                  </a:rPr>
                  <a:t>E[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>
                    <a:solidFill>
                      <a:srgbClr val="FF0000"/>
                    </a:solidFill>
                  </a:rPr>
                  <a:t>] )</a:t>
                </a:r>
                <a:r>
                  <a:rPr lang="zh-TW" altLang="en-US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zh-TW" dirty="0">
                    <a:solidFill>
                      <a:srgbClr val="FF0000"/>
                    </a:solidFill>
                  </a:rPr>
                  <a:t>+</a:t>
                </a:r>
                <a:r>
                  <a:rPr lang="zh-TW" altLang="en-US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altLang="zh-TW" dirty="0">
                            <a:solidFill>
                              <a:srgbClr val="FF0000"/>
                            </a:solidFill>
                          </a:rPr>
                          <m:t>U</m:t>
                        </m:r>
                        <m:r>
                          <m:rPr>
                            <m:nor/>
                          </m:rPr>
                          <a:rPr lang="en-US" altLang="zh-TW" dirty="0">
                            <a:solidFill>
                              <a:srgbClr val="FF0000"/>
                            </a:solidFill>
                          </a:rPr>
                          <m:t>’(</m:t>
                        </m:r>
                        <m:r>
                          <m:rPr>
                            <m:nor/>
                          </m:rPr>
                          <a:rPr lang="en-US" altLang="zh-TW" dirty="0">
                            <a:solidFill>
                              <a:srgbClr val="FF0000"/>
                            </a:solidFill>
                          </a:rPr>
                          <m:t>E</m:t>
                        </m:r>
                        <m:r>
                          <m:rPr>
                            <m:nor/>
                          </m:rPr>
                          <a:rPr lang="en-US" altLang="zh-TW" dirty="0">
                            <a:solidFill>
                              <a:srgbClr val="FF0000"/>
                            </a:solidFill>
                          </a:rPr>
                          <m:t>[</m:t>
                        </m:r>
                        <m:acc>
                          <m:accPr>
                            <m:chr m:val="̃"/>
                            <m:ctrlPr>
                              <a:rPr lang="en-US" altLang="zh-TW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  <m:r>
                          <m:rPr>
                            <m:nor/>
                          </m:rPr>
                          <a:rPr lang="en-US" altLang="zh-TW" dirty="0">
                            <a:solidFill>
                              <a:srgbClr val="FF0000"/>
                            </a:solidFill>
                          </a:rPr>
                          <m:t>]</m:t>
                        </m:r>
                        <m:r>
                          <m:rPr>
                            <m:nor/>
                          </m:rPr>
                          <a:rPr lang="en-US" altLang="zh-TW" b="0" i="0" dirty="0" smtClean="0">
                            <a:solidFill>
                              <a:srgbClr val="FF0000"/>
                            </a:solidFill>
                          </a:rPr>
                          <m:t>)</m:t>
                        </m:r>
                        <m:r>
                          <m:rPr>
                            <m:nor/>
                          </m:rPr>
                          <a:rPr lang="en-US" altLang="zh-TW" dirty="0">
                            <a:solidFill>
                              <a:srgbClr val="FF0000"/>
                            </a:solidFill>
                          </a:rPr>
                          <m:t> </m:t>
                        </m:r>
                      </m:num>
                      <m:den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1!</m:t>
                        </m:r>
                      </m:den>
                    </m:f>
                  </m:oMath>
                </a14:m>
                <a:r>
                  <a:rPr lang="en-US" altLang="zh-TW" dirty="0" smtClean="0">
                    <a:solidFill>
                      <a:srgbClr val="FF0000"/>
                    </a:solidFill>
                  </a:rPr>
                  <a:t>*{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zh-TW" dirty="0" smtClean="0">
                    <a:solidFill>
                      <a:srgbClr val="FF0000"/>
                    </a:solidFill>
                  </a:rPr>
                  <a:t>- </a:t>
                </a:r>
                <a:r>
                  <a:rPr lang="en-US" altLang="zh-TW" dirty="0">
                    <a:solidFill>
                      <a:srgbClr val="FF0000"/>
                    </a:solidFill>
                  </a:rPr>
                  <a:t>E[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 smtClean="0">
                    <a:solidFill>
                      <a:srgbClr val="FF0000"/>
                    </a:solidFill>
                  </a:rPr>
                  <a:t>]}</a:t>
                </a:r>
                <a:r>
                  <a:rPr lang="zh-TW" altLang="en-US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altLang="zh-TW" dirty="0">
                    <a:solidFill>
                      <a:srgbClr val="FF0000"/>
                    </a:solidFill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altLang="zh-TW" dirty="0">
                            <a:solidFill>
                              <a:srgbClr val="FF0000"/>
                            </a:solidFill>
                          </a:rPr>
                          <m:t>U</m:t>
                        </m:r>
                        <m:r>
                          <m:rPr>
                            <m:nor/>
                          </m:rPr>
                          <a:rPr lang="en-US" altLang="zh-TW" dirty="0">
                            <a:solidFill>
                              <a:srgbClr val="FF0000"/>
                            </a:solidFill>
                          </a:rPr>
                          <m:t>′’(</m:t>
                        </m:r>
                        <m:r>
                          <m:rPr>
                            <m:nor/>
                          </m:rPr>
                          <a:rPr lang="en-US" altLang="zh-TW" dirty="0">
                            <a:solidFill>
                              <a:srgbClr val="FF0000"/>
                            </a:solidFill>
                          </a:rPr>
                          <m:t>E</m:t>
                        </m:r>
                        <m:r>
                          <m:rPr>
                            <m:nor/>
                          </m:rPr>
                          <a:rPr lang="en-US" altLang="zh-TW" dirty="0">
                            <a:solidFill>
                              <a:srgbClr val="FF0000"/>
                            </a:solidFill>
                          </a:rPr>
                          <m:t>[</m:t>
                        </m:r>
                        <m:acc>
                          <m:accPr>
                            <m:chr m:val="̃"/>
                            <m:ctrlPr>
                              <a:rPr lang="en-US" altLang="zh-TW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  <m:r>
                          <m:rPr>
                            <m:nor/>
                          </m:rPr>
                          <a:rPr lang="en-US" altLang="zh-TW" dirty="0">
                            <a:solidFill>
                              <a:srgbClr val="FF0000"/>
                            </a:solidFill>
                          </a:rPr>
                          <m:t>]) </m:t>
                        </m:r>
                      </m:num>
                      <m:den>
                        <m:r>
                          <a:rPr lang="en-US" altLang="zh-TW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!</m:t>
                        </m:r>
                      </m:den>
                    </m:f>
                  </m:oMath>
                </a14:m>
                <a:r>
                  <a:rPr lang="en-US" altLang="zh-TW" dirty="0">
                    <a:solidFill>
                      <a:srgbClr val="FF0000"/>
                    </a:solidFill>
                  </a:rPr>
                  <a:t>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altLang="zh-TW" dirty="0">
                            <a:solidFill>
                              <a:srgbClr val="FF0000"/>
                            </a:solidFill>
                          </a:rPr>
                          <m:t>{</m:t>
                        </m:r>
                        <m:acc>
                          <m:accPr>
                            <m:chr m:val="̃"/>
                            <m:ctrlPr>
                              <a:rPr lang="en-US" altLang="zh-TW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  <m:r>
                          <m:rPr>
                            <m:nor/>
                          </m:rPr>
                          <a:rPr lang="en-US" altLang="zh-TW" dirty="0">
                            <a:solidFill>
                              <a:srgbClr val="FF0000"/>
                            </a:solidFill>
                          </a:rPr>
                          <m:t>− </m:t>
                        </m:r>
                        <m:r>
                          <m:rPr>
                            <m:nor/>
                          </m:rPr>
                          <a:rPr lang="en-US" altLang="zh-TW" dirty="0">
                            <a:solidFill>
                              <a:srgbClr val="FF0000"/>
                            </a:solidFill>
                          </a:rPr>
                          <m:t>E</m:t>
                        </m:r>
                        <m:r>
                          <m:rPr>
                            <m:nor/>
                          </m:rPr>
                          <a:rPr lang="en-US" altLang="zh-TW" dirty="0">
                            <a:solidFill>
                              <a:srgbClr val="FF0000"/>
                            </a:solidFill>
                          </a:rPr>
                          <m:t>[</m:t>
                        </m:r>
                        <m:acc>
                          <m:accPr>
                            <m:chr m:val="̃"/>
                            <m:ctrlPr>
                              <a:rPr lang="en-US" altLang="zh-TW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  <m:r>
                          <m:rPr>
                            <m:nor/>
                          </m:rPr>
                          <a:rPr lang="en-US" altLang="zh-TW" dirty="0">
                            <a:solidFill>
                              <a:srgbClr val="FF0000"/>
                            </a:solidFill>
                          </a:rPr>
                          <m:t>]} </m:t>
                        </m:r>
                      </m:e>
                      <m:sup>
                        <m:r>
                          <a:rPr lang="en-US" altLang="zh-TW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]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	</a:t>
                </a:r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/>
                  <a:t>	</a:t>
                </a:r>
                <a:r>
                  <a:rPr lang="en-US" altLang="zh-TW" dirty="0" smtClean="0"/>
                  <a:t>= </a:t>
                </a:r>
                <a:r>
                  <a:rPr lang="en-US" altLang="zh-TW" dirty="0" smtClean="0">
                    <a:solidFill>
                      <a:schemeClr val="tx1"/>
                    </a:solidFill>
                  </a:rPr>
                  <a:t>U</a:t>
                </a:r>
                <a:r>
                  <a:rPr lang="zh-TW" altLang="en-US" dirty="0">
                    <a:solidFill>
                      <a:schemeClr val="tx1"/>
                    </a:solidFill>
                  </a:rPr>
                  <a:t> </a:t>
                </a:r>
                <a:r>
                  <a:rPr lang="en-US" altLang="zh-TW" dirty="0">
                    <a:solidFill>
                      <a:schemeClr val="tx1"/>
                    </a:solidFill>
                  </a:rPr>
                  <a:t>(</a:t>
                </a:r>
                <a:r>
                  <a:rPr lang="zh-TW" altLang="en-US" dirty="0">
                    <a:solidFill>
                      <a:schemeClr val="tx1"/>
                    </a:solidFill>
                  </a:rPr>
                  <a:t> </a:t>
                </a:r>
                <a:r>
                  <a:rPr lang="en-US" altLang="zh-TW" dirty="0">
                    <a:solidFill>
                      <a:schemeClr val="tx1"/>
                    </a:solidFill>
                  </a:rPr>
                  <a:t>E[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>
                    <a:solidFill>
                      <a:schemeClr val="tx1"/>
                    </a:solidFill>
                  </a:rPr>
                  <a:t>] )</a:t>
                </a:r>
                <a:r>
                  <a:rPr lang="zh-TW" altLang="en-US" dirty="0">
                    <a:solidFill>
                      <a:schemeClr val="tx1"/>
                    </a:solidFill>
                  </a:rPr>
                  <a:t> </a:t>
                </a:r>
                <a:r>
                  <a:rPr lang="en-US" altLang="zh-TW" dirty="0" smtClean="0">
                    <a:solidFill>
                      <a:schemeClr val="tx1"/>
                    </a:solidFill>
                  </a:rPr>
                  <a:t>+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dirty="0">
                        <a:solidFill>
                          <a:schemeClr val="tx1"/>
                        </a:solidFill>
                      </a:rPr>
                      <m:t>U</m:t>
                    </m:r>
                    <m:r>
                      <m:rPr>
                        <m:nor/>
                      </m:rPr>
                      <a:rPr lang="en-US" altLang="zh-TW" dirty="0">
                        <a:solidFill>
                          <a:schemeClr val="tx1"/>
                        </a:solidFill>
                      </a:rPr>
                      <m:t>’(</m:t>
                    </m:r>
                    <m:r>
                      <m:rPr>
                        <m:nor/>
                      </m:rPr>
                      <a:rPr lang="en-US" altLang="zh-TW" dirty="0">
                        <a:solidFill>
                          <a:schemeClr val="tx1"/>
                        </a:solidFill>
                      </a:rPr>
                      <m:t>E</m:t>
                    </m:r>
                    <m:r>
                      <m:rPr>
                        <m:nor/>
                      </m:rPr>
                      <a:rPr lang="en-US" altLang="zh-TW" dirty="0">
                        <a:solidFill>
                          <a:schemeClr val="tx1"/>
                        </a:solidFill>
                      </a:rPr>
                      <m:t>[</m:t>
                    </m:r>
                    <m:acc>
                      <m:accPr>
                        <m:chr m:val="̃"/>
                        <m:ctrlPr>
                          <a:rPr lang="en-US" altLang="zh-TW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m:rPr>
                        <m:nor/>
                      </m:rPr>
                      <a:rPr lang="en-US" altLang="zh-TW" dirty="0">
                        <a:solidFill>
                          <a:schemeClr val="tx1"/>
                        </a:solidFill>
                      </a:rPr>
                      <m:t>]</m:t>
                    </m:r>
                    <m:r>
                      <m:rPr>
                        <m:nor/>
                      </m:rPr>
                      <a:rPr lang="en-US" altLang="zh-TW" b="0" i="0" dirty="0" smtClean="0">
                        <a:solidFill>
                          <a:schemeClr val="tx1"/>
                        </a:solidFill>
                      </a:rPr>
                      <m:t>)</m:t>
                    </m:r>
                  </m:oMath>
                </a14:m>
                <a:r>
                  <a:rPr lang="en-US" altLang="zh-TW" dirty="0" smtClean="0">
                    <a:solidFill>
                      <a:schemeClr val="tx1"/>
                    </a:solidFill>
                  </a:rPr>
                  <a:t> * </a:t>
                </a:r>
                <a:r>
                  <a:rPr lang="en-US" altLang="zh-TW" dirty="0" smtClean="0">
                    <a:solidFill>
                      <a:srgbClr val="FF0000"/>
                    </a:solidFill>
                  </a:rPr>
                  <a:t>E[{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>
                    <a:solidFill>
                      <a:srgbClr val="FF0000"/>
                    </a:solidFill>
                  </a:rPr>
                  <a:t> - E[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 smtClean="0">
                    <a:solidFill>
                      <a:srgbClr val="FF0000"/>
                    </a:solidFill>
                  </a:rPr>
                  <a:t>]}</a:t>
                </a:r>
                <a:r>
                  <a:rPr lang="en-US" altLang="zh-TW" dirty="0" smtClean="0">
                    <a:solidFill>
                      <a:schemeClr val="tx1"/>
                    </a:solidFill>
                  </a:rPr>
                  <a:t>]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altLang="zh-TW" dirty="0">
                            <a:solidFill>
                              <a:schemeClr val="tx1"/>
                            </a:solidFill>
                          </a:rPr>
                          <m:t>U</m:t>
                        </m:r>
                        <m:r>
                          <m:rPr>
                            <m:nor/>
                          </m:rPr>
                          <a:rPr lang="en-US" altLang="zh-TW" dirty="0">
                            <a:solidFill>
                              <a:schemeClr val="tx1"/>
                            </a:solidFill>
                          </a:rPr>
                          <m:t>′’(</m:t>
                        </m:r>
                        <m:r>
                          <m:rPr>
                            <m:nor/>
                          </m:rPr>
                          <a:rPr lang="en-US" altLang="zh-TW" dirty="0">
                            <a:solidFill>
                              <a:schemeClr val="tx1"/>
                            </a:solidFill>
                          </a:rPr>
                          <m:t>E</m:t>
                        </m:r>
                        <m:r>
                          <m:rPr>
                            <m:nor/>
                          </m:rPr>
                          <a:rPr lang="en-US" altLang="zh-TW" dirty="0">
                            <a:solidFill>
                              <a:schemeClr val="tx1"/>
                            </a:solidFill>
                          </a:rPr>
                          <m:t>[</m:t>
                        </m:r>
                        <m:acc>
                          <m:accPr>
                            <m:chr m:val="̃"/>
                            <m:ctrlPr>
                              <a:rPr lang="en-US" altLang="zh-TW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  <m:r>
                          <m:rPr>
                            <m:nor/>
                          </m:rPr>
                          <a:rPr lang="en-US" altLang="zh-TW" dirty="0">
                            <a:solidFill>
                              <a:schemeClr val="tx1"/>
                            </a:solidFill>
                          </a:rPr>
                          <m:t>]) </m:t>
                        </m:r>
                      </m:num>
                      <m:den>
                        <m:r>
                          <a:rPr lang="en-US" altLang="zh-TW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!</m:t>
                        </m:r>
                      </m:den>
                    </m:f>
                  </m:oMath>
                </a14:m>
                <a:r>
                  <a:rPr lang="en-US" altLang="zh-TW" dirty="0" smtClean="0">
                    <a:solidFill>
                      <a:schemeClr val="tx1"/>
                    </a:solidFill>
                  </a:rPr>
                  <a:t>*</a:t>
                </a:r>
                <a:r>
                  <a:rPr lang="en-US" altLang="zh-TW" dirty="0" smtClean="0">
                    <a:solidFill>
                      <a:srgbClr val="FF0000"/>
                    </a:solidFill>
                  </a:rPr>
                  <a:t>E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altLang="zh-TW" b="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{(</m:t>
                        </m:r>
                        <m:acc>
                          <m:accPr>
                            <m:chr m:val="̃"/>
                            <m:ctrlPr>
                              <a:rPr lang="en-US" altLang="zh-TW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  <m:r>
                          <m:rPr>
                            <m:nor/>
                          </m:rPr>
                          <a:rPr lang="en-US" altLang="zh-TW" dirty="0">
                            <a:solidFill>
                              <a:srgbClr val="FF0000"/>
                            </a:solidFill>
                          </a:rPr>
                          <m:t>− </m:t>
                        </m:r>
                        <m:r>
                          <m:rPr>
                            <m:nor/>
                          </m:rPr>
                          <a:rPr lang="en-US" altLang="zh-TW" dirty="0">
                            <a:solidFill>
                              <a:srgbClr val="FF0000"/>
                            </a:solidFill>
                          </a:rPr>
                          <m:t>E</m:t>
                        </m:r>
                        <m:r>
                          <m:rPr>
                            <m:nor/>
                          </m:rPr>
                          <a:rPr lang="en-US" altLang="zh-TW" dirty="0">
                            <a:solidFill>
                              <a:srgbClr val="FF0000"/>
                            </a:solidFill>
                          </a:rPr>
                          <m:t>[</m:t>
                        </m:r>
                        <m:acc>
                          <m:accPr>
                            <m:chr m:val="̃"/>
                            <m:ctrlPr>
                              <a:rPr lang="en-US" altLang="zh-TW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  <m:r>
                          <m:rPr>
                            <m:nor/>
                          </m:rPr>
                          <a:rPr lang="en-US" altLang="zh-TW" dirty="0">
                            <a:solidFill>
                              <a:srgbClr val="FF0000"/>
                            </a:solidFill>
                          </a:rPr>
                          <m:t>]</m:t>
                        </m:r>
                        <m:r>
                          <a:rPr lang="en-US" altLang="zh-TW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altLang="zh-TW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TW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altLang="zh-TW" dirty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endParaRPr lang="en-US" altLang="zh-TW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en-US" altLang="zh-TW" dirty="0" smtClean="0">
                    <a:solidFill>
                      <a:srgbClr val="FF0000"/>
                    </a:solidFill>
                  </a:rPr>
                  <a:t>	</a:t>
                </a:r>
                <a:r>
                  <a:rPr lang="en-US" altLang="zh-TW" dirty="0"/>
                  <a:t> = </a:t>
                </a:r>
                <a:r>
                  <a:rPr lang="en-US" altLang="zh-TW" dirty="0" smtClean="0">
                    <a:solidFill>
                      <a:schemeClr val="tx1"/>
                    </a:solidFill>
                  </a:rPr>
                  <a:t>U</a:t>
                </a:r>
                <a:r>
                  <a:rPr lang="zh-TW" altLang="en-US" dirty="0">
                    <a:solidFill>
                      <a:schemeClr val="tx1"/>
                    </a:solidFill>
                  </a:rPr>
                  <a:t> </a:t>
                </a:r>
                <a:r>
                  <a:rPr lang="en-US" altLang="zh-TW" dirty="0">
                    <a:solidFill>
                      <a:schemeClr val="tx1"/>
                    </a:solidFill>
                  </a:rPr>
                  <a:t>(</a:t>
                </a:r>
                <a:r>
                  <a:rPr lang="zh-TW" altLang="en-US" dirty="0">
                    <a:solidFill>
                      <a:schemeClr val="tx1"/>
                    </a:solidFill>
                  </a:rPr>
                  <a:t> </a:t>
                </a:r>
                <a:r>
                  <a:rPr lang="en-US" altLang="zh-TW" dirty="0">
                    <a:solidFill>
                      <a:schemeClr val="tx1"/>
                    </a:solidFill>
                  </a:rPr>
                  <a:t>E[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>
                    <a:solidFill>
                      <a:schemeClr val="tx1"/>
                    </a:solidFill>
                  </a:rPr>
                  <a:t>] )</a:t>
                </a:r>
                <a:r>
                  <a:rPr lang="zh-TW" altLang="en-US" dirty="0">
                    <a:solidFill>
                      <a:schemeClr val="tx1"/>
                    </a:solidFill>
                  </a:rPr>
                  <a:t> </a:t>
                </a:r>
                <a:r>
                  <a:rPr lang="en-US" altLang="zh-TW" dirty="0">
                    <a:solidFill>
                      <a:schemeClr val="tx1"/>
                    </a:solidFill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altLang="zh-TW" dirty="0">
                            <a:solidFill>
                              <a:schemeClr val="tx1"/>
                            </a:solidFill>
                          </a:rPr>
                          <m:t>U</m:t>
                        </m:r>
                        <m:r>
                          <m:rPr>
                            <m:nor/>
                          </m:rPr>
                          <a:rPr lang="en-US" altLang="zh-TW" dirty="0">
                            <a:solidFill>
                              <a:schemeClr val="tx1"/>
                            </a:solidFill>
                          </a:rPr>
                          <m:t>′’(</m:t>
                        </m:r>
                        <m:r>
                          <m:rPr>
                            <m:nor/>
                          </m:rPr>
                          <a:rPr lang="en-US" altLang="zh-TW" dirty="0">
                            <a:solidFill>
                              <a:schemeClr val="tx1"/>
                            </a:solidFill>
                          </a:rPr>
                          <m:t>E</m:t>
                        </m:r>
                        <m:r>
                          <m:rPr>
                            <m:nor/>
                          </m:rPr>
                          <a:rPr lang="en-US" altLang="zh-TW" dirty="0">
                            <a:solidFill>
                              <a:schemeClr val="tx1"/>
                            </a:solidFill>
                          </a:rPr>
                          <m:t>[</m:t>
                        </m:r>
                        <m:acc>
                          <m:accPr>
                            <m:chr m:val="̃"/>
                            <m:ctrlPr>
                              <a:rPr lang="en-US" altLang="zh-TW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  <m:r>
                          <m:rPr>
                            <m:nor/>
                          </m:rPr>
                          <a:rPr lang="en-US" altLang="zh-TW" dirty="0">
                            <a:solidFill>
                              <a:schemeClr val="tx1"/>
                            </a:solidFill>
                          </a:rPr>
                          <m:t>]) </m:t>
                        </m:r>
                      </m:num>
                      <m:den>
                        <m:r>
                          <a:rPr lang="en-US" altLang="zh-TW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!</m:t>
                        </m:r>
                      </m:den>
                    </m:f>
                  </m:oMath>
                </a14:m>
                <a:r>
                  <a:rPr lang="en-US" altLang="zh-TW" dirty="0" smtClean="0">
                    <a:solidFill>
                      <a:schemeClr val="tx1"/>
                    </a:solidFill>
                  </a:rPr>
                  <a:t>* </a:t>
                </a:r>
                <a:r>
                  <a:rPr lang="en-US" altLang="zh-TW" dirty="0" smtClean="0">
                    <a:solidFill>
                      <a:srgbClr val="FF0000"/>
                    </a:solidFill>
                  </a:rPr>
                  <a:t>Var(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altLang="zh-TW" dirty="0" smtClean="0">
                    <a:solidFill>
                      <a:srgbClr val="FF0000"/>
                    </a:solidFill>
                  </a:rPr>
                  <a:t>)</a:t>
                </a: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480291"/>
                <a:ext cx="10515600" cy="5696672"/>
              </a:xfrm>
              <a:blipFill>
                <a:blip r:embed="rId2"/>
                <a:stretch>
                  <a:fillRect l="-1217" t="-182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直線單箭頭接點 5"/>
          <p:cNvCxnSpPr/>
          <p:nvPr/>
        </p:nvCxnSpPr>
        <p:spPr>
          <a:xfrm flipV="1">
            <a:off x="5009251" y="3317569"/>
            <a:ext cx="1574277" cy="65987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字方塊 6"/>
          <p:cNvSpPr txBox="1"/>
          <p:nvPr/>
        </p:nvSpPr>
        <p:spPr>
          <a:xfrm>
            <a:off x="6583528" y="2931070"/>
            <a:ext cx="650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solidFill>
                  <a:srgbClr val="FF0000"/>
                </a:solidFill>
              </a:rPr>
              <a:t>0</a:t>
            </a:r>
            <a:endParaRPr lang="zh-TW" alt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2143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1026</TotalTime>
  <Words>197</Words>
  <Application>Microsoft Office PowerPoint</Application>
  <PresentationFormat>寬螢幕</PresentationFormat>
  <Paragraphs>86</Paragraphs>
  <Slides>15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15</vt:i4>
      </vt:variant>
    </vt:vector>
  </HeadingPairs>
  <TitlesOfParts>
    <vt:vector size="21" baseType="lpstr">
      <vt:lpstr>新細明體</vt:lpstr>
      <vt:lpstr>Arial</vt:lpstr>
      <vt:lpstr>Calibri</vt:lpstr>
      <vt:lpstr>Calibri Light</vt:lpstr>
      <vt:lpstr>Cambria Math</vt:lpstr>
      <vt:lpstr>Office 佈景主題</vt:lpstr>
      <vt:lpstr>Why do some firms give stock options to all employees?: An empirical examination of alternative theories (修正)</vt:lpstr>
      <vt:lpstr>錯誤驗證</vt:lpstr>
      <vt:lpstr>更新上次的作法</vt:lpstr>
      <vt:lpstr>PowerPoint 簡報</vt:lpstr>
      <vt:lpstr>PowerPoint 簡報</vt:lpstr>
      <vt:lpstr>PowerPoint 簡報</vt:lpstr>
      <vt:lpstr>投資學定義方式(更有解釋性)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最終均衡解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chou</dc:creator>
  <cp:lastModifiedBy>chou</cp:lastModifiedBy>
  <cp:revision>54</cp:revision>
  <dcterms:created xsi:type="dcterms:W3CDTF">2020-07-26T14:15:18Z</dcterms:created>
  <dcterms:modified xsi:type="dcterms:W3CDTF">2020-08-05T14:54:29Z</dcterms:modified>
</cp:coreProperties>
</file>