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79" r:id="rId7"/>
    <p:sldId id="298" r:id="rId8"/>
    <p:sldId id="304" r:id="rId9"/>
    <p:sldId id="281" r:id="rId10"/>
    <p:sldId id="316" r:id="rId11"/>
    <p:sldId id="293" r:id="rId12"/>
    <p:sldId id="263" r:id="rId13"/>
    <p:sldId id="266" r:id="rId14"/>
    <p:sldId id="264" r:id="rId15"/>
    <p:sldId id="265" r:id="rId16"/>
    <p:sldId id="267" r:id="rId17"/>
    <p:sldId id="261" r:id="rId18"/>
    <p:sldId id="262" r:id="rId19"/>
    <p:sldId id="268" r:id="rId20"/>
    <p:sldId id="269" r:id="rId21"/>
    <p:sldId id="273" r:id="rId22"/>
    <p:sldId id="272" r:id="rId23"/>
    <p:sldId id="285" r:id="rId24"/>
    <p:sldId id="294" r:id="rId25"/>
    <p:sldId id="270" r:id="rId26"/>
    <p:sldId id="276" r:id="rId27"/>
    <p:sldId id="295" r:id="rId28"/>
    <p:sldId id="277" r:id="rId29"/>
    <p:sldId id="286" r:id="rId30"/>
    <p:sldId id="287" r:id="rId31"/>
    <p:sldId id="288" r:id="rId32"/>
    <p:sldId id="296" r:id="rId33"/>
    <p:sldId id="290" r:id="rId34"/>
    <p:sldId id="291" r:id="rId35"/>
    <p:sldId id="299" r:id="rId36"/>
    <p:sldId id="305" r:id="rId37"/>
    <p:sldId id="302" r:id="rId38"/>
    <p:sldId id="297" r:id="rId39"/>
    <p:sldId id="292" r:id="rId40"/>
    <p:sldId id="300" r:id="rId41"/>
    <p:sldId id="301" r:id="rId42"/>
    <p:sldId id="303" r:id="rId43"/>
    <p:sldId id="308" r:id="rId44"/>
    <p:sldId id="309" r:id="rId45"/>
    <p:sldId id="307" r:id="rId46"/>
    <p:sldId id="306" r:id="rId47"/>
    <p:sldId id="310" r:id="rId48"/>
    <p:sldId id="311" r:id="rId49"/>
    <p:sldId id="312" r:id="rId50"/>
    <p:sldId id="313" r:id="rId51"/>
    <p:sldId id="314" r:id="rId52"/>
    <p:sldId id="325" r:id="rId53"/>
    <p:sldId id="326" r:id="rId54"/>
    <p:sldId id="327" r:id="rId55"/>
    <p:sldId id="318" r:id="rId56"/>
    <p:sldId id="319" r:id="rId57"/>
    <p:sldId id="320" r:id="rId58"/>
    <p:sldId id="321" r:id="rId59"/>
    <p:sldId id="322" r:id="rId60"/>
    <p:sldId id="323" r:id="rId61"/>
    <p:sldId id="324" r:id="rId6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814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169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805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844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881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2233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175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884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2619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803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146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0562D-A658-40E6-A19B-CDFAD272DAD9}" type="datetimeFigureOut">
              <a:rPr lang="zh-TW" altLang="en-US" smtClean="0"/>
              <a:t>2020/3/19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113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140.png"/><Relationship Id="rId7" Type="http://schemas.openxmlformats.org/officeDocument/2006/relationships/image" Target="../media/image180.png"/><Relationship Id="rId12" Type="http://schemas.openxmlformats.org/officeDocument/2006/relationships/image" Target="../media/image2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220.png"/><Relationship Id="rId5" Type="http://schemas.openxmlformats.org/officeDocument/2006/relationships/image" Target="../media/image160.png"/><Relationship Id="rId10" Type="http://schemas.openxmlformats.org/officeDocument/2006/relationships/image" Target="../media/image210.png"/><Relationship Id="rId4" Type="http://schemas.openxmlformats.org/officeDocument/2006/relationships/image" Target="../media/image150.png"/><Relationship Id="rId9" Type="http://schemas.openxmlformats.org/officeDocument/2006/relationships/image" Target="../media/image20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230.png"/><Relationship Id="rId1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170.png"/><Relationship Id="rId12" Type="http://schemas.openxmlformats.org/officeDocument/2006/relationships/image" Target="../media/image220.png"/><Relationship Id="rId17" Type="http://schemas.openxmlformats.org/officeDocument/2006/relationships/image" Target="../media/image42.png"/><Relationship Id="rId2" Type="http://schemas.openxmlformats.org/officeDocument/2006/relationships/image" Target="../media/image3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11" Type="http://schemas.openxmlformats.org/officeDocument/2006/relationships/image" Target="../media/image210.png"/><Relationship Id="rId5" Type="http://schemas.openxmlformats.org/officeDocument/2006/relationships/image" Target="../media/image150.png"/><Relationship Id="rId15" Type="http://schemas.openxmlformats.org/officeDocument/2006/relationships/image" Target="../media/image40.png"/><Relationship Id="rId10" Type="http://schemas.openxmlformats.org/officeDocument/2006/relationships/image" Target="../media/image200.png"/><Relationship Id="rId4" Type="http://schemas.openxmlformats.org/officeDocument/2006/relationships/image" Target="../media/image140.png"/><Relationship Id="rId9" Type="http://schemas.openxmlformats.org/officeDocument/2006/relationships/image" Target="../media/image190.png"/><Relationship Id="rId1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以</a:t>
            </a:r>
            <a:r>
              <a:rPr lang="en-US" altLang="zh-TW" dirty="0" smtClean="0"/>
              <a:t>Copula</a:t>
            </a:r>
            <a:r>
              <a:rPr lang="zh-TW" altLang="en-US" smtClean="0"/>
              <a:t>方法</a:t>
            </a:r>
            <a:r>
              <a:rPr lang="zh-TW" altLang="en-US" smtClean="0"/>
              <a:t>改良含解約選擇權的夫妻共保反向房屋貸款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指導教授</a:t>
            </a:r>
            <a:r>
              <a:rPr lang="en-US" altLang="zh-TW" dirty="0" smtClean="0"/>
              <a:t>:</a:t>
            </a:r>
            <a:r>
              <a:rPr lang="zh-TW" altLang="en-US" dirty="0" smtClean="0"/>
              <a:t> 戴天時</a:t>
            </a:r>
            <a:endParaRPr lang="en-US" altLang="zh-TW" dirty="0" smtClean="0"/>
          </a:p>
          <a:p>
            <a:r>
              <a:rPr lang="zh-TW" altLang="en-US" dirty="0" smtClean="0"/>
              <a:t>學生</a:t>
            </a:r>
            <a:r>
              <a:rPr lang="en-US" altLang="zh-TW" dirty="0" smtClean="0"/>
              <a:t>:</a:t>
            </a:r>
            <a:r>
              <a:rPr lang="zh-TW" altLang="en-US" dirty="0" smtClean="0"/>
              <a:t> 黃品</a:t>
            </a:r>
            <a:r>
              <a:rPr lang="zh-TW" altLang="en-US" dirty="0"/>
              <a:t>翰</a:t>
            </a:r>
          </a:p>
        </p:txBody>
      </p:sp>
    </p:spTree>
    <p:extLst>
      <p:ext uri="{BB962C8B-B14F-4D97-AF65-F5344CB8AC3E}">
        <p14:creationId xmlns:p14="http://schemas.microsoft.com/office/powerpoint/2010/main" val="3607307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樹狀</a:t>
            </a:r>
            <a:r>
              <a:rPr lang="zh-TW" altLang="en-US" sz="3200" dirty="0" smtClean="0"/>
              <a:t>結構建構過程</a:t>
            </a:r>
            <a:endParaRPr lang="zh-TW" altLang="en-US" sz="3200" dirty="0"/>
          </a:p>
        </p:txBody>
      </p:sp>
      <p:sp>
        <p:nvSpPr>
          <p:cNvPr id="15" name="內容版面配置區 2"/>
          <p:cNvSpPr>
            <a:spLocks noGrp="1"/>
          </p:cNvSpPr>
          <p:nvPr>
            <p:ph idx="1"/>
          </p:nvPr>
        </p:nvSpPr>
        <p:spPr>
          <a:xfrm>
            <a:off x="1441622" y="2018271"/>
            <a:ext cx="9102812" cy="2842053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先使用外生給定的變數生成利率</a:t>
            </a:r>
            <a:r>
              <a:rPr lang="en-US" altLang="zh-TW" sz="2400" dirty="0" smtClean="0"/>
              <a:t>(r)</a:t>
            </a:r>
            <a:r>
              <a:rPr lang="zh-TW" altLang="en-US" sz="2400" dirty="0" smtClean="0"/>
              <a:t>、房價</a:t>
            </a:r>
            <a:r>
              <a:rPr lang="en-US" altLang="zh-TW" sz="2400" dirty="0" smtClean="0"/>
              <a:t>(H)</a:t>
            </a:r>
            <a:r>
              <a:rPr lang="zh-TW" altLang="en-US" sz="2400" dirty="0" smtClean="0"/>
              <a:t>樹</a:t>
            </a:r>
            <a:endParaRPr lang="en-US" altLang="zh-TW" sz="2400" dirty="0" smtClean="0"/>
          </a:p>
          <a:p>
            <a:r>
              <a:rPr lang="zh-TW" altLang="en-US" sz="2400" dirty="0" smtClean="0"/>
              <a:t>建造出累積貸款金額</a:t>
            </a:r>
            <a:r>
              <a:rPr lang="en-US" altLang="zh-TW" sz="2400" dirty="0" smtClean="0"/>
              <a:t>(LA)</a:t>
            </a:r>
            <a:r>
              <a:rPr lang="zh-TW" altLang="en-US" sz="2400" dirty="0" smtClean="0"/>
              <a:t>樹</a:t>
            </a:r>
            <a:endParaRPr lang="en-US" altLang="zh-TW" sz="2400" dirty="0" smtClean="0"/>
          </a:p>
          <a:p>
            <a:r>
              <a:rPr lang="en-US" altLang="zh-TW" sz="2400" dirty="0" smtClean="0"/>
              <a:t>Backward</a:t>
            </a:r>
            <a:r>
              <a:rPr lang="zh-TW" altLang="en-US" sz="2400" dirty="0" smtClean="0"/>
              <a:t>計算出累積保險金</a:t>
            </a:r>
            <a:r>
              <a:rPr lang="en-US" altLang="zh-TW" sz="2400" dirty="0" smtClean="0"/>
              <a:t>(MIP)</a:t>
            </a:r>
            <a:r>
              <a:rPr lang="zh-TW" altLang="en-US" sz="2400" dirty="0" smtClean="0"/>
              <a:t>、貸款人損失</a:t>
            </a:r>
            <a:r>
              <a:rPr lang="en-US" altLang="zh-TW" sz="2400" dirty="0" smtClean="0"/>
              <a:t>(LL)</a:t>
            </a:r>
            <a:r>
              <a:rPr lang="zh-TW" altLang="en-US" sz="2400" dirty="0" smtClean="0"/>
              <a:t>、房屋殘值</a:t>
            </a:r>
            <a:r>
              <a:rPr lang="en-US" altLang="zh-TW" sz="2400" dirty="0" smtClean="0"/>
              <a:t>(NE)</a:t>
            </a:r>
          </a:p>
          <a:p>
            <a:r>
              <a:rPr lang="zh-TW" altLang="en-US" sz="2400" dirty="0"/>
              <a:t>最後在期初推得可貸成數</a:t>
            </a:r>
            <a:r>
              <a:rPr lang="en-US" altLang="zh-TW" sz="2400" dirty="0"/>
              <a:t>m</a:t>
            </a:r>
            <a:endParaRPr lang="zh-TW" altLang="en-US" sz="2400" dirty="0"/>
          </a:p>
          <a:p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3449059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房價樹與利率樹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368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房價模型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02958" y="1314879"/>
                <a:ext cx="10515600" cy="494587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Cunnungham and </a:t>
                </a:r>
                <a:r>
                  <a:rPr lang="en-US" altLang="zh-TW" dirty="0" err="1" smtClean="0"/>
                  <a:t>Hendershott</a:t>
                </a:r>
                <a:r>
                  <a:rPr lang="en-US" altLang="zh-TW" dirty="0" smtClean="0"/>
                  <a:t>(1984)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其中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1" dirty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時間點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的房價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時間點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的即期利率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時間點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的房屋維持費用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房價的波動度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布朗運動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2958" y="1314879"/>
                <a:ext cx="10515600" cy="4945878"/>
              </a:xfrm>
              <a:blipFill rotWithShape="0">
                <a:blip r:embed="rId2"/>
                <a:stretch>
                  <a:fillRect l="-1217" t="-20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425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房價模型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02958" y="1314879"/>
                <a:ext cx="10515600" cy="494587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Cunnungham and </a:t>
                </a:r>
                <a:r>
                  <a:rPr lang="en-US" altLang="zh-TW" dirty="0" err="1" smtClean="0"/>
                  <a:t>Hendershott</a:t>
                </a:r>
                <a:r>
                  <a:rPr lang="en-US" altLang="zh-TW" dirty="0" smtClean="0"/>
                  <a:t>(1984)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由於等式兩邊都有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dirty="0" smtClean="0"/>
                  <a:t>，因此我們做一點處理，根據</a:t>
                </a:r>
                <a:r>
                  <a:rPr lang="en-US" altLang="zh-TW" dirty="0" smtClean="0"/>
                  <a:t>Ito’s lemma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𝑑𝑙𝑛𝐻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𝑑𝐻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𝑑𝐻</m:t>
                                  </m:r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b="0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𝑑𝑙𝑛𝐻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2958" y="1314879"/>
                <a:ext cx="10515600" cy="4945878"/>
              </a:xfrm>
              <a:blipFill rotWithShape="0">
                <a:blip r:embed="rId2"/>
                <a:stretch>
                  <a:fillRect l="-1217" t="-20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7256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利率模型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02958" y="1314878"/>
                <a:ext cx="10515600" cy="506120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Hull-White(1990)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𝑑𝑟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[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)]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其中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):</m:t>
                    </m:r>
                  </m:oMath>
                </a14:m>
                <a:r>
                  <a:rPr lang="zh-TW" altLang="en-US" dirty="0" smtClean="0"/>
                  <a:t>時間點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的即期利率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長期利率水準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均數複回歸率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zh-TW" altLang="en-US" i="1" dirty="0">
                        <a:latin typeface="Cambria Math" panose="02040503050406030204" pitchFamily="18" charset="0"/>
                      </a:rPr>
                      <m:t>利率</m:t>
                    </m:r>
                  </m:oMath>
                </a14:m>
                <a:r>
                  <a:rPr lang="zh-TW" altLang="en-US" dirty="0" smtClean="0"/>
                  <a:t>的波動度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布朗運動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2958" y="1314878"/>
                <a:ext cx="10515600" cy="5061207"/>
              </a:xfrm>
              <a:blipFill rotWithShape="0">
                <a:blip r:embed="rId2"/>
                <a:stretch>
                  <a:fillRect l="-1217" t="-27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193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利率與房價的正交化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5236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dirty="0" smtClean="0"/>
                  <a:t>由於房價與利率具有相關性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相關係數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altLang="zh-TW" dirty="0" smtClean="0"/>
                  <a:t>)</a:t>
                </a:r>
                <a:endParaRPr lang="en-US" altLang="zh-TW" dirty="0"/>
              </a:p>
              <a:p>
                <a:r>
                  <a:rPr lang="zh-TW" altLang="en-US" dirty="0" smtClean="0"/>
                  <a:t>因此我們可以先將利率與房價的布朗運動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zh-TW" altLang="en-US" i="1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，透過</a:t>
                </a:r>
                <a:r>
                  <a:rPr lang="en-US" altLang="zh-TW" dirty="0" smtClean="0"/>
                  <a:t>Cholesky Decomposition</a:t>
                </a:r>
                <a:r>
                  <a:rPr lang="zh-TW" altLang="en-US" dirty="0" smtClean="0"/>
                  <a:t>改寫成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zh-TW" altLang="en-US" i="1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兩個獨立的布朗運動，再透過模擬此兩個隨機過程，回推房價與利率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ra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4" name="內容版面配置區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52368"/>
                <a:ext cx="10515600" cy="4351338"/>
              </a:xfrm>
              <a:blipFill rotWithShape="0">
                <a:blip r:embed="rId2"/>
                <a:stretch>
                  <a:fillRect l="-1043" t="-2521" r="-4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0697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利率與房價的正交化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48975"/>
                <a:ext cx="10515600" cy="5003543"/>
              </a:xfrm>
            </p:spPr>
            <p:txBody>
              <a:bodyPr/>
              <a:lstStyle/>
              <a:p>
                <a:r>
                  <a:rPr lang="zh-TW" altLang="en-US" dirty="0" smtClean="0"/>
                  <a:t>房價</a:t>
                </a:r>
                <a:r>
                  <a:rPr lang="en-US" altLang="zh-TW" dirty="0" smtClean="0"/>
                  <a:t>: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𝑑𝑙𝑛𝐻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b="0" dirty="0" smtClean="0"/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ra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𝑑𝑙𝑛𝐻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ra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𝑍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𝑙𝑛𝐻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𝑑𝑟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bSup>
                                  <m:sSub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f>
                                  <m:f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den>
                                </m:f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)]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ad>
                                  <m:radPr>
                                    <m:degHide m:val="on"/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p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Z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48975"/>
                <a:ext cx="10515600" cy="5003543"/>
              </a:xfrm>
              <a:blipFill rotWithShape="0">
                <a:blip r:embed="rId2"/>
                <a:stretch>
                  <a:fillRect l="-1043" t="-2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7661189" y="5634681"/>
            <a:ext cx="45308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/>
              <a:t>↑我們想要對這邊下手，做出單位矩陣方便運算</a:t>
            </a:r>
            <a:endParaRPr lang="zh-TW" altLang="en-US" sz="1500" dirty="0"/>
          </a:p>
        </p:txBody>
      </p:sp>
    </p:spTree>
    <p:extLst>
      <p:ext uri="{BB962C8B-B14F-4D97-AF65-F5344CB8AC3E}">
        <p14:creationId xmlns:p14="http://schemas.microsoft.com/office/powerpoint/2010/main" val="2731329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62914" y="581710"/>
                <a:ext cx="10515600" cy="583556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ad>
                                  <m:radPr>
                                    <m:degHide m:val="on"/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p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𝑙𝑛𝐻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𝑑𝑟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bSup>
                                  <m:sSubSup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</m:d>
                                      </m:num>
                                      <m:den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den>
                                    </m:f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mr>
                          </m:m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Z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TW" sz="2000" dirty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2914" y="581710"/>
                <a:ext cx="10515600" cy="5835566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055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60" y="535898"/>
            <a:ext cx="6625278" cy="2330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609599" y="3303373"/>
                <a:ext cx="10058400" cy="1541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𝑑𝑙𝑛𝐻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  <m:r>
                                  <m:rPr>
                                    <m:brk m:alnAt="7"/>
                                  </m:r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𝑑𝑟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sSubSup>
                                      <m:sSubSup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  <m:sup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  <m:r>
                                  <m:rPr>
                                    <m:brk m:alnAt="7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)−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Z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" y="3303373"/>
                <a:ext cx="10058400" cy="154157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0638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94270"/>
                <a:ext cx="10515600" cy="5682693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令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𝑑𝑋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𝑑𝑙𝑛𝐻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m:rPr>
                                  <m:brk m:alnAt="7"/>
                                </m:r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𝑑𝑟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𝑑𝑌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𝑑𝑟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r>
                  <a:rPr lang="en-US" altLang="zh-TW" sz="2400" dirty="0" smtClean="0"/>
                  <a:t>X(t)</a:t>
                </a:r>
                <a:r>
                  <a:rPr lang="zh-TW" altLang="en-US" sz="2400" dirty="0" smtClean="0"/>
                  <a:t>可以由</a:t>
                </a:r>
                <a:r>
                  <a:rPr lang="en-US" altLang="zh-TW" sz="2400" dirty="0" smtClean="0"/>
                  <a:t>CRR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model</a:t>
                </a:r>
                <a:r>
                  <a:rPr lang="zh-TW" altLang="en-US" sz="2400" dirty="0" smtClean="0"/>
                  <a:t>建構而得</a:t>
                </a:r>
                <a:endParaRPr lang="en-US" altLang="zh-TW" sz="2400" dirty="0" smtClean="0"/>
              </a:p>
              <a:p>
                <a:r>
                  <a:rPr lang="en-US" altLang="zh-TW" sz="2400" dirty="0" smtClean="0"/>
                  <a:t>Y(t)</a:t>
                </a:r>
                <a:r>
                  <a:rPr lang="zh-TW" altLang="en-US" sz="2400" dirty="0" smtClean="0"/>
                  <a:t>可以計算</a:t>
                </a:r>
                <a:r>
                  <a:rPr lang="en-US" altLang="zh-TW" sz="2400" dirty="0" smtClean="0"/>
                  <a:t>Hull-White Tree</a:t>
                </a:r>
                <a:r>
                  <a:rPr lang="zh-TW" altLang="en-US" sz="2400" dirty="0" smtClean="0"/>
                  <a:t>得到</a:t>
                </a:r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94270"/>
                <a:ext cx="10515600" cy="5682693"/>
              </a:xfrm>
              <a:blipFill rotWithShape="0">
                <a:blip r:embed="rId2"/>
                <a:stretch>
                  <a:fillRect l="-812" t="-1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2034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6482" y="1784436"/>
            <a:ext cx="10515600" cy="4351338"/>
          </a:xfrm>
        </p:spPr>
        <p:txBody>
          <a:bodyPr/>
          <a:lstStyle/>
          <a:p>
            <a:r>
              <a:rPr lang="zh-TW" altLang="en-US" dirty="0" smtClean="0"/>
              <a:t>住宅富人，現金窮人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許多老年人退休後擁有房屋資產，卻沒有生活費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若是出售房屋獲得現金，會面臨無房可住的情況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 smtClean="0"/>
              <a:t>一般房屋貸款是繳錢給銀行，銀行把房子給貸款人</a:t>
            </a:r>
            <a:endParaRPr lang="en-US" altLang="zh-TW" dirty="0" smtClean="0"/>
          </a:p>
          <a:p>
            <a:r>
              <a:rPr lang="zh-TW" altLang="en-US" dirty="0" smtClean="0"/>
              <a:t>反向房屋貸款是繳房子給銀行，銀行把錢給貸款人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1585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151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X(t)</a:t>
            </a:r>
            <a:r>
              <a:rPr lang="zh-TW" altLang="en-US" sz="3200" dirty="0" smtClean="0"/>
              <a:t>的</a:t>
            </a:r>
            <a:r>
              <a:rPr lang="en-US" altLang="zh-TW" sz="3200" dirty="0" smtClean="0"/>
              <a:t>CRR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model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2707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800" i="1" smtClean="0">
                        <a:latin typeface="Cambria Math" panose="02040503050406030204" pitchFamily="18" charset="0"/>
                      </a:rPr>
                      <m:t>𝑑𝑋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𝑑𝑙𝑛𝐻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altLang="zh-TW" sz="18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𝑑𝑟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altLang="zh-TW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1800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bSup>
                              <m:sSub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sub>
                              <m:sup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sSub>
                              <m:sSub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sub>
                            </m:sSub>
                            <m:rad>
                              <m:radPr>
                                <m:degHide m:val="on"/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m:rPr>
                            <m:brk m:alnAt="7"/>
                          </m:rPr>
                          <a:rPr lang="en-US" altLang="zh-TW" sz="18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d>
                                  <m:d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  <m:rad>
                              <m:radPr>
                                <m:degHide m:val="on"/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d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𝑑𝑍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altLang="zh-TW" sz="1800" dirty="0" smtClean="0"/>
              </a:p>
              <a:p>
                <a:pPr marL="0" indent="0">
                  <a:buNone/>
                </a:pPr>
                <a:r>
                  <a:rPr lang="en-US" altLang="zh-TW" sz="18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800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𝑑𝑍</m:t>
                    </m:r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1800" dirty="0" smtClean="0"/>
              </a:p>
              <a:p>
                <a:pPr marL="0" indent="0">
                  <a:buNone/>
                </a:pPr>
                <a:endParaRPr lang="en-US" altLang="zh-TW" sz="180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CRR model</a:t>
                </a:r>
                <a:r>
                  <a:rPr lang="zh-TW" altLang="en-US" sz="2000" dirty="0" smtClean="0"/>
                  <a:t>參數</a:t>
                </a: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TW" sz="20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</m:oMath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</m:oMath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den>
                    </m:f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27078"/>
                <a:ext cx="10515600" cy="4351338"/>
              </a:xfrm>
              <a:blipFill rotWithShape="0"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573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151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Y(t)</a:t>
            </a:r>
            <a:r>
              <a:rPr lang="zh-TW" altLang="en-US" sz="3200" dirty="0" smtClean="0"/>
              <a:t>的</a:t>
            </a:r>
            <a:r>
              <a:rPr lang="en-US" altLang="zh-TW" sz="3200" dirty="0" smtClean="0"/>
              <a:t>Hull-White Tree</a:t>
            </a:r>
            <a:endParaRPr lang="zh-TW" altLang="en-US" sz="3200" dirty="0"/>
          </a:p>
        </p:txBody>
      </p:sp>
      <p:grpSp>
        <p:nvGrpSpPr>
          <p:cNvPr id="75" name="群組 74"/>
          <p:cNvGrpSpPr/>
          <p:nvPr/>
        </p:nvGrpSpPr>
        <p:grpSpPr>
          <a:xfrm>
            <a:off x="6738551" y="2083744"/>
            <a:ext cx="4102443" cy="3211173"/>
            <a:chOff x="6046573" y="1672280"/>
            <a:chExt cx="4102443" cy="3211173"/>
          </a:xfrm>
        </p:grpSpPr>
        <p:sp>
          <p:nvSpPr>
            <p:cNvPr id="5" name="橢圓 4"/>
            <p:cNvSpPr/>
            <p:nvPr/>
          </p:nvSpPr>
          <p:spPr>
            <a:xfrm>
              <a:off x="6046573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橢圓 5"/>
            <p:cNvSpPr/>
            <p:nvPr/>
          </p:nvSpPr>
          <p:spPr>
            <a:xfrm>
              <a:off x="7076302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/>
            <p:nvPr/>
          </p:nvSpPr>
          <p:spPr>
            <a:xfrm>
              <a:off x="7084540" y="239721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橢圓 7"/>
            <p:cNvSpPr/>
            <p:nvPr/>
          </p:nvSpPr>
          <p:spPr>
            <a:xfrm>
              <a:off x="7084540" y="3878437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8106032" y="3878437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橢圓 9"/>
            <p:cNvSpPr/>
            <p:nvPr/>
          </p:nvSpPr>
          <p:spPr>
            <a:xfrm>
              <a:off x="8106032" y="4669269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橢圓 10"/>
            <p:cNvSpPr/>
            <p:nvPr/>
          </p:nvSpPr>
          <p:spPr>
            <a:xfrm>
              <a:off x="8106032" y="239721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橢圓 11"/>
            <p:cNvSpPr/>
            <p:nvPr/>
          </p:nvSpPr>
          <p:spPr>
            <a:xfrm>
              <a:off x="8106032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橢圓 12"/>
            <p:cNvSpPr/>
            <p:nvPr/>
          </p:nvSpPr>
          <p:spPr>
            <a:xfrm>
              <a:off x="8106032" y="167228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橢圓 13"/>
            <p:cNvSpPr/>
            <p:nvPr/>
          </p:nvSpPr>
          <p:spPr>
            <a:xfrm>
              <a:off x="9028670" y="3878437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橢圓 14"/>
            <p:cNvSpPr/>
            <p:nvPr/>
          </p:nvSpPr>
          <p:spPr>
            <a:xfrm>
              <a:off x="9028670" y="4669269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/>
            <p:cNvSpPr/>
            <p:nvPr/>
          </p:nvSpPr>
          <p:spPr>
            <a:xfrm>
              <a:off x="9028670" y="239721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橢圓 16"/>
            <p:cNvSpPr/>
            <p:nvPr/>
          </p:nvSpPr>
          <p:spPr>
            <a:xfrm>
              <a:off x="9028670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橢圓 17"/>
            <p:cNvSpPr/>
            <p:nvPr/>
          </p:nvSpPr>
          <p:spPr>
            <a:xfrm>
              <a:off x="9028670" y="167228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橢圓 18"/>
            <p:cNvSpPr/>
            <p:nvPr/>
          </p:nvSpPr>
          <p:spPr>
            <a:xfrm>
              <a:off x="9951308" y="3878437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橢圓 19"/>
            <p:cNvSpPr/>
            <p:nvPr/>
          </p:nvSpPr>
          <p:spPr>
            <a:xfrm>
              <a:off x="9951308" y="4669269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橢圓 20"/>
            <p:cNvSpPr/>
            <p:nvPr/>
          </p:nvSpPr>
          <p:spPr>
            <a:xfrm>
              <a:off x="9951308" y="239721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橢圓 21"/>
            <p:cNvSpPr/>
            <p:nvPr/>
          </p:nvSpPr>
          <p:spPr>
            <a:xfrm>
              <a:off x="9951308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橢圓 22"/>
            <p:cNvSpPr/>
            <p:nvPr/>
          </p:nvSpPr>
          <p:spPr>
            <a:xfrm>
              <a:off x="9951308" y="167228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5" name="直線單箭頭接點 24"/>
            <p:cNvCxnSpPr>
              <a:stCxn id="5" idx="7"/>
              <a:endCxn id="7" idx="3"/>
            </p:cNvCxnSpPr>
            <p:nvPr/>
          </p:nvCxnSpPr>
          <p:spPr>
            <a:xfrm flipV="1">
              <a:off x="6215327" y="2580027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線單箭頭接點 26"/>
            <p:cNvCxnSpPr>
              <a:endCxn id="13" idx="3"/>
            </p:cNvCxnSpPr>
            <p:nvPr/>
          </p:nvCxnSpPr>
          <p:spPr>
            <a:xfrm flipV="1">
              <a:off x="7253294" y="1855097"/>
              <a:ext cx="881692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>
              <a:endCxn id="18" idx="3"/>
            </p:cNvCxnSpPr>
            <p:nvPr/>
          </p:nvCxnSpPr>
          <p:spPr>
            <a:xfrm flipV="1">
              <a:off x="8288776" y="1855097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線單箭頭接點 30"/>
            <p:cNvCxnSpPr/>
            <p:nvPr/>
          </p:nvCxnSpPr>
          <p:spPr>
            <a:xfrm flipV="1">
              <a:off x="9226378" y="1838620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線單箭頭接點 31"/>
            <p:cNvCxnSpPr/>
            <p:nvPr/>
          </p:nvCxnSpPr>
          <p:spPr>
            <a:xfrm flipV="1">
              <a:off x="9226378" y="2567655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線單箭頭接點 32"/>
            <p:cNvCxnSpPr/>
            <p:nvPr/>
          </p:nvCxnSpPr>
          <p:spPr>
            <a:xfrm flipV="1">
              <a:off x="8288776" y="2567655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直線單箭頭接點 33"/>
            <p:cNvCxnSpPr/>
            <p:nvPr/>
          </p:nvCxnSpPr>
          <p:spPr>
            <a:xfrm flipV="1">
              <a:off x="8303740" y="3298740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直線單箭頭接點 34"/>
            <p:cNvCxnSpPr/>
            <p:nvPr/>
          </p:nvCxnSpPr>
          <p:spPr>
            <a:xfrm flipV="1">
              <a:off x="9204419" y="3316815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/>
            <p:nvPr/>
          </p:nvCxnSpPr>
          <p:spPr>
            <a:xfrm flipV="1">
              <a:off x="9229017" y="4114784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線單箭頭接點 36"/>
            <p:cNvCxnSpPr/>
            <p:nvPr/>
          </p:nvCxnSpPr>
          <p:spPr>
            <a:xfrm flipV="1">
              <a:off x="8303740" y="4074015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線單箭頭接點 37"/>
            <p:cNvCxnSpPr/>
            <p:nvPr/>
          </p:nvCxnSpPr>
          <p:spPr>
            <a:xfrm flipV="1">
              <a:off x="7261531" y="2589525"/>
              <a:ext cx="881692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/>
            <p:nvPr/>
          </p:nvCxnSpPr>
          <p:spPr>
            <a:xfrm flipV="1">
              <a:off x="7274010" y="3327602"/>
              <a:ext cx="881692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線單箭頭接點 39"/>
            <p:cNvCxnSpPr/>
            <p:nvPr/>
          </p:nvCxnSpPr>
          <p:spPr>
            <a:xfrm>
              <a:off x="6215327" y="3316280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/>
            <p:nvPr/>
          </p:nvCxnSpPr>
          <p:spPr>
            <a:xfrm>
              <a:off x="7236819" y="2564970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/>
            <p:nvPr/>
          </p:nvCxnSpPr>
          <p:spPr>
            <a:xfrm>
              <a:off x="7236819" y="3323001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/>
            <p:nvPr/>
          </p:nvCxnSpPr>
          <p:spPr>
            <a:xfrm>
              <a:off x="7236818" y="4092455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直線單箭頭接點 44"/>
            <p:cNvCxnSpPr>
              <a:stCxn id="9" idx="5"/>
              <a:endCxn id="15" idx="1"/>
            </p:cNvCxnSpPr>
            <p:nvPr/>
          </p:nvCxnSpPr>
          <p:spPr>
            <a:xfrm>
              <a:off x="8274786" y="4061254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直線單箭頭接點 45"/>
            <p:cNvCxnSpPr/>
            <p:nvPr/>
          </p:nvCxnSpPr>
          <p:spPr>
            <a:xfrm>
              <a:off x="8266415" y="3287690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直線單箭頭接點 46"/>
            <p:cNvCxnSpPr/>
            <p:nvPr/>
          </p:nvCxnSpPr>
          <p:spPr>
            <a:xfrm>
              <a:off x="8274786" y="2554388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線單箭頭接點 47"/>
            <p:cNvCxnSpPr/>
            <p:nvPr/>
          </p:nvCxnSpPr>
          <p:spPr>
            <a:xfrm>
              <a:off x="8274786" y="1844483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直線單箭頭接點 48"/>
            <p:cNvCxnSpPr/>
            <p:nvPr/>
          </p:nvCxnSpPr>
          <p:spPr>
            <a:xfrm>
              <a:off x="9182191" y="1837830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線單箭頭接點 49"/>
            <p:cNvCxnSpPr/>
            <p:nvPr/>
          </p:nvCxnSpPr>
          <p:spPr>
            <a:xfrm>
              <a:off x="9208416" y="2562760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線單箭頭接點 50"/>
            <p:cNvCxnSpPr/>
            <p:nvPr/>
          </p:nvCxnSpPr>
          <p:spPr>
            <a:xfrm>
              <a:off x="9201689" y="3267254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線單箭頭接點 51"/>
            <p:cNvCxnSpPr/>
            <p:nvPr/>
          </p:nvCxnSpPr>
          <p:spPr>
            <a:xfrm>
              <a:off x="9187674" y="4074015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直線單箭頭接點 53"/>
            <p:cNvCxnSpPr>
              <a:stCxn id="5" idx="6"/>
              <a:endCxn id="6" idx="2"/>
            </p:cNvCxnSpPr>
            <p:nvPr/>
          </p:nvCxnSpPr>
          <p:spPr>
            <a:xfrm>
              <a:off x="6244281" y="3229232"/>
              <a:ext cx="8320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直線單箭頭接點 54"/>
            <p:cNvCxnSpPr/>
            <p:nvPr/>
          </p:nvCxnSpPr>
          <p:spPr>
            <a:xfrm>
              <a:off x="7286366" y="2504302"/>
              <a:ext cx="8320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直線單箭頭接點 55"/>
            <p:cNvCxnSpPr/>
            <p:nvPr/>
          </p:nvCxnSpPr>
          <p:spPr>
            <a:xfrm>
              <a:off x="7286366" y="3229232"/>
              <a:ext cx="8320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直線單箭頭接點 56"/>
            <p:cNvCxnSpPr/>
            <p:nvPr/>
          </p:nvCxnSpPr>
          <p:spPr>
            <a:xfrm>
              <a:off x="7278129" y="3985529"/>
              <a:ext cx="8320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直線單箭頭接點 57"/>
            <p:cNvCxnSpPr>
              <a:endCxn id="14" idx="2"/>
            </p:cNvCxnSpPr>
            <p:nvPr/>
          </p:nvCxnSpPr>
          <p:spPr>
            <a:xfrm>
              <a:off x="8299488" y="3985529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直線單箭頭接點 58"/>
            <p:cNvCxnSpPr>
              <a:endCxn id="19" idx="2"/>
            </p:cNvCxnSpPr>
            <p:nvPr/>
          </p:nvCxnSpPr>
          <p:spPr>
            <a:xfrm>
              <a:off x="9218141" y="3967469"/>
              <a:ext cx="733167" cy="180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直線單箭頭接點 61"/>
            <p:cNvCxnSpPr/>
            <p:nvPr/>
          </p:nvCxnSpPr>
          <p:spPr>
            <a:xfrm>
              <a:off x="8308609" y="4758301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直線單箭頭接點 62"/>
            <p:cNvCxnSpPr/>
            <p:nvPr/>
          </p:nvCxnSpPr>
          <p:spPr>
            <a:xfrm>
              <a:off x="9262072" y="4781430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/>
            <p:nvPr/>
          </p:nvCxnSpPr>
          <p:spPr>
            <a:xfrm>
              <a:off x="9235847" y="3229232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直線單箭頭接點 64"/>
            <p:cNvCxnSpPr/>
            <p:nvPr/>
          </p:nvCxnSpPr>
          <p:spPr>
            <a:xfrm>
              <a:off x="8295490" y="3220994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直線單箭頭接點 65"/>
            <p:cNvCxnSpPr/>
            <p:nvPr/>
          </p:nvCxnSpPr>
          <p:spPr>
            <a:xfrm>
              <a:off x="8287252" y="2496064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/>
            <p:nvPr/>
          </p:nvCxnSpPr>
          <p:spPr>
            <a:xfrm>
              <a:off x="8328442" y="1779372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直線單箭頭接點 67"/>
            <p:cNvCxnSpPr/>
            <p:nvPr/>
          </p:nvCxnSpPr>
          <p:spPr>
            <a:xfrm>
              <a:off x="9235244" y="1779372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直線單箭頭接點 69"/>
            <p:cNvCxnSpPr>
              <a:stCxn id="13" idx="5"/>
            </p:cNvCxnSpPr>
            <p:nvPr/>
          </p:nvCxnSpPr>
          <p:spPr>
            <a:xfrm>
              <a:off x="8274786" y="1855097"/>
              <a:ext cx="774467" cy="12670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直線單箭頭接點 70"/>
            <p:cNvCxnSpPr/>
            <p:nvPr/>
          </p:nvCxnSpPr>
          <p:spPr>
            <a:xfrm>
              <a:off x="9189959" y="1862980"/>
              <a:ext cx="774467" cy="12670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直線單箭頭接點 72"/>
            <p:cNvCxnSpPr>
              <a:stCxn id="10" idx="7"/>
              <a:endCxn id="17" idx="3"/>
            </p:cNvCxnSpPr>
            <p:nvPr/>
          </p:nvCxnSpPr>
          <p:spPr>
            <a:xfrm flipV="1">
              <a:off x="8274786" y="3304957"/>
              <a:ext cx="782838" cy="1395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直線單箭頭接點 73"/>
            <p:cNvCxnSpPr/>
            <p:nvPr/>
          </p:nvCxnSpPr>
          <p:spPr>
            <a:xfrm flipV="1">
              <a:off x="9215271" y="3323001"/>
              <a:ext cx="782838" cy="1395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6" name="文字方塊 75"/>
          <p:cNvSpPr txBox="1"/>
          <p:nvPr/>
        </p:nvSpPr>
        <p:spPr>
          <a:xfrm>
            <a:off x="6565556" y="5822139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t=0</a:t>
            </a:r>
            <a:endParaRPr lang="zh-TW" altLang="en-US" dirty="0"/>
          </a:p>
        </p:txBody>
      </p:sp>
      <p:sp>
        <p:nvSpPr>
          <p:cNvPr id="77" name="文字方塊 76"/>
          <p:cNvSpPr txBox="1"/>
          <p:nvPr/>
        </p:nvSpPr>
        <p:spPr>
          <a:xfrm>
            <a:off x="7550099" y="5822139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t=1</a:t>
            </a:r>
            <a:endParaRPr lang="zh-TW" altLang="en-US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8695158" y="5822139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t=2</a:t>
            </a:r>
            <a:endParaRPr lang="zh-TW" altLang="en-US" dirty="0"/>
          </a:p>
        </p:txBody>
      </p:sp>
      <p:sp>
        <p:nvSpPr>
          <p:cNvPr id="79" name="文字方塊 78"/>
          <p:cNvSpPr txBox="1"/>
          <p:nvPr/>
        </p:nvSpPr>
        <p:spPr>
          <a:xfrm>
            <a:off x="9683698" y="5822139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t=3</a:t>
            </a:r>
            <a:endParaRPr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10540433" y="5816856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t=4</a:t>
            </a:r>
            <a:endParaRPr lang="zh-TW" altLang="en-US" dirty="0"/>
          </a:p>
        </p:txBody>
      </p:sp>
      <p:sp>
        <p:nvSpPr>
          <p:cNvPr id="81" name="矩形 80"/>
          <p:cNvSpPr/>
          <p:nvPr/>
        </p:nvSpPr>
        <p:spPr>
          <a:xfrm>
            <a:off x="6491661" y="2088655"/>
            <a:ext cx="1812323" cy="310408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矩形 81"/>
          <p:cNvSpPr/>
          <p:nvPr/>
        </p:nvSpPr>
        <p:spPr>
          <a:xfrm>
            <a:off x="8498816" y="1427078"/>
            <a:ext cx="2854984" cy="431426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文字方塊 82"/>
          <p:cNvSpPr txBox="1"/>
          <p:nvPr/>
        </p:nvSpPr>
        <p:spPr>
          <a:xfrm>
            <a:off x="6635822" y="1628572"/>
            <a:ext cx="152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三角形部分</a:t>
            </a:r>
            <a:endParaRPr lang="zh-TW" altLang="en-US" dirty="0"/>
          </a:p>
        </p:txBody>
      </p:sp>
      <p:sp>
        <p:nvSpPr>
          <p:cNvPr id="84" name="文字方塊 83"/>
          <p:cNvSpPr txBox="1"/>
          <p:nvPr/>
        </p:nvSpPr>
        <p:spPr>
          <a:xfrm>
            <a:off x="9304973" y="920407"/>
            <a:ext cx="152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長方形部分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文字方塊 84"/>
              <p:cNvSpPr txBox="1"/>
              <p:nvPr/>
            </p:nvSpPr>
            <p:spPr>
              <a:xfrm>
                <a:off x="923320" y="1731001"/>
                <a:ext cx="4736320" cy="2916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𝑑𝑌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)]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altLang="zh-TW" dirty="0"/>
              </a:p>
              <a:p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=[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)]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smtClean="0"/>
                  <a:t>利率使用</a:t>
                </a:r>
                <a:r>
                  <a:rPr lang="en-US" altLang="zh-TW" smtClean="0"/>
                  <a:t>Hull-White </a:t>
                </a:r>
                <a:r>
                  <a:rPr lang="en-US" altLang="zh-TW" dirty="0" smtClean="0"/>
                  <a:t>Tree</a:t>
                </a:r>
              </a:p>
              <a:p>
                <a:r>
                  <a:rPr lang="zh-TW" altLang="en-US" dirty="0" smtClean="0"/>
                  <a:t>我們需要先將樹，區分成三角形部分及長方形部分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/>
                  <a:t>再</a:t>
                </a:r>
                <a:r>
                  <a:rPr lang="zh-TW" altLang="en-US" dirty="0" smtClean="0"/>
                  <a:t>根據不同的接點方式討論不同的參數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85" name="文字方塊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320" y="1731001"/>
                <a:ext cx="4736320" cy="2916889"/>
              </a:xfrm>
              <a:prstGeom prst="rect">
                <a:avLst/>
              </a:prstGeom>
              <a:blipFill rotWithShape="0">
                <a:blip r:embed="rId2"/>
                <a:stretch>
                  <a:fillRect l="-1030" b="-25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7393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151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用</a:t>
            </a:r>
            <a:r>
              <a:rPr lang="en-US" altLang="zh-TW" sz="3200" dirty="0" smtClean="0"/>
              <a:t>X(t)</a:t>
            </a:r>
            <a:r>
              <a:rPr lang="zh-TW" altLang="en-US" sz="3200" dirty="0" smtClean="0"/>
              <a:t>、</a:t>
            </a:r>
            <a:r>
              <a:rPr lang="en-US" altLang="zh-TW" sz="3200" dirty="0" smtClean="0"/>
              <a:t>Y(t)</a:t>
            </a:r>
            <a:r>
              <a:rPr lang="zh-TW" altLang="en-US" sz="3200" dirty="0" smtClean="0"/>
              <a:t>計算房價</a:t>
            </a:r>
            <a:r>
              <a:rPr lang="en-US" altLang="zh-TW" sz="3200" dirty="0" smtClean="0"/>
              <a:t>H(t)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85005"/>
                <a:ext cx="10515600" cy="477095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900" i="1" smtClean="0">
                          <a:latin typeface="Cambria Math" panose="02040503050406030204" pitchFamily="18" charset="0"/>
                        </a:rPr>
                        <m:t>𝑑𝑋</m:t>
                      </m:r>
                      <m:d>
                        <m:d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9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𝑑𝑙𝑛𝐻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m:rPr>
                                  <m:brk m:alnAt="7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altLang="zh-TW" sz="19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𝑑𝑟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900" i="1">
                          <a:latin typeface="Cambria Math" panose="02040503050406030204" pitchFamily="18" charset="0"/>
                        </a:rPr>
                        <m:t>𝑑𝑌</m:t>
                      </m:r>
                      <m:d>
                        <m:d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9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𝑑𝑟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:endParaRPr lang="en-US" altLang="zh-TW" sz="19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sz="19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𝑑𝑋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𝑙𝑛𝐻</m:t>
                              </m:r>
                              <m:d>
                                <m:d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𝑙𝑛𝐻</m:t>
                              </m:r>
                              <m:d>
                                <m:dPr>
                                  <m:ctrlP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p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(0))</m:t>
                          </m:r>
                        </m:e>
                      </m:nary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sz="19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𝑑𝑌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(0)=</m:t>
                          </m:r>
                          <m:f>
                            <m:f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:r>
                  <a:rPr lang="zh-TW" altLang="en-US" sz="1900" dirty="0" smtClean="0"/>
                  <a:t>令</a:t>
                </a:r>
                <a:r>
                  <a:rPr lang="en-US" altLang="zh-TW" sz="1900" dirty="0" smtClean="0"/>
                  <a:t>X(0)=Y(0)=0</a:t>
                </a:r>
                <a:r>
                  <a:rPr lang="zh-TW" altLang="en-US" sz="1900" dirty="0" smtClean="0"/>
                  <a:t>可以得到</a:t>
                </a:r>
                <a:endParaRPr lang="en-US" altLang="zh-TW" sz="19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zh-TW" sz="19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zh-TW" sz="190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900" i="1" dirty="0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900" i="1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TW" altLang="en-US" sz="1900" i="1" dirty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m:rPr>
                          <m:sty m:val="p"/>
                        </m:rPr>
                        <a:rPr lang="en-US" altLang="zh-TW" sz="1900" b="0" i="0" dirty="0" smtClean="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1900" b="0" i="1" dirty="0" smtClean="0">
                          <a:latin typeface="Cambria Math" panose="02040503050406030204" pitchFamily="18" charset="0"/>
                        </a:rPr>
                        <m:t>⁡[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m:rPr>
                                  <m:brk m:alnAt="7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zh-TW" altLang="en-US" sz="19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:endParaRPr lang="en-US" altLang="zh-TW" sz="1900" dirty="0" smtClean="0"/>
              </a:p>
              <a:p>
                <a:r>
                  <a:rPr lang="zh-TW" altLang="en-US" sz="1900" dirty="0" smtClean="0"/>
                  <a:t>我們透過模擬每一期每個節點上的</a:t>
                </a:r>
                <a:r>
                  <a:rPr lang="en-US" altLang="zh-TW" sz="1900" dirty="0" smtClean="0"/>
                  <a:t>X(t),Y(t)</a:t>
                </a:r>
                <a:r>
                  <a:rPr lang="zh-TW" altLang="en-US" sz="1900" dirty="0" smtClean="0"/>
                  <a:t>來計算房價</a:t>
                </a:r>
                <a:endParaRPr lang="en-US" altLang="zh-TW" sz="1900" dirty="0" smtClean="0"/>
              </a:p>
              <a:p>
                <a:pPr marL="0" indent="0">
                  <a:buNone/>
                </a:pPr>
                <a:endParaRPr lang="en-US" altLang="zh-TW" sz="1900" dirty="0" smtClean="0"/>
              </a:p>
              <a:p>
                <a:pPr marL="0" indent="0">
                  <a:buNone/>
                </a:pPr>
                <a:endParaRPr lang="zh-TW" altLang="en-US" sz="1900" dirty="0"/>
              </a:p>
            </p:txBody>
          </p:sp>
        </mc:Choice>
        <mc:Fallback xmlns="">
          <p:sp>
            <p:nvSpPr>
              <p:cNvPr id="4" name="內容版面配置區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85005"/>
                <a:ext cx="10515600" cy="4770951"/>
              </a:xfrm>
              <a:blipFill rotWithShape="0">
                <a:blip r:embed="rId2"/>
                <a:stretch>
                  <a:fillRect l="-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293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151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房價</a:t>
            </a:r>
            <a:r>
              <a:rPr lang="en-US" altLang="zh-TW" sz="3200" dirty="0" smtClean="0"/>
              <a:t>H(t)</a:t>
            </a:r>
            <a:r>
              <a:rPr lang="zh-TW" altLang="en-US" sz="3200" dirty="0" smtClean="0"/>
              <a:t>立體樹示意圖</a:t>
            </a:r>
            <a:endParaRPr lang="zh-TW" altLang="en-US" sz="3200" dirty="0"/>
          </a:p>
        </p:txBody>
      </p:sp>
      <p:grpSp>
        <p:nvGrpSpPr>
          <p:cNvPr id="130" name="群組 129"/>
          <p:cNvGrpSpPr/>
          <p:nvPr/>
        </p:nvGrpSpPr>
        <p:grpSpPr>
          <a:xfrm>
            <a:off x="2426670" y="1704013"/>
            <a:ext cx="6965431" cy="4457813"/>
            <a:chOff x="2110566" y="1890624"/>
            <a:chExt cx="6965431" cy="44578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文字方塊 118"/>
                <p:cNvSpPr txBox="1"/>
                <p:nvPr/>
              </p:nvSpPr>
              <p:spPr>
                <a:xfrm>
                  <a:off x="4420568" y="3893036"/>
                  <a:ext cx="401217" cy="381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9" name="文字方塊 1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0568" y="3893036"/>
                  <a:ext cx="401217" cy="38151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r="-1060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2" name="群組 121"/>
            <p:cNvGrpSpPr/>
            <p:nvPr/>
          </p:nvGrpSpPr>
          <p:grpSpPr>
            <a:xfrm>
              <a:off x="2110566" y="1890624"/>
              <a:ext cx="6604225" cy="4457813"/>
              <a:chOff x="2110566" y="1890624"/>
              <a:chExt cx="6604225" cy="4457813"/>
            </a:xfrm>
          </p:grpSpPr>
          <p:grpSp>
            <p:nvGrpSpPr>
              <p:cNvPr id="113" name="群組 112"/>
              <p:cNvGrpSpPr/>
              <p:nvPr/>
            </p:nvGrpSpPr>
            <p:grpSpPr>
              <a:xfrm>
                <a:off x="2110566" y="1890624"/>
                <a:ext cx="6604225" cy="4426201"/>
                <a:chOff x="2483792" y="1433424"/>
                <a:chExt cx="5745808" cy="4018007"/>
              </a:xfrm>
            </p:grpSpPr>
            <p:cxnSp>
              <p:nvCxnSpPr>
                <p:cNvPr id="105" name="直線接點 104"/>
                <p:cNvCxnSpPr/>
                <p:nvPr/>
              </p:nvCxnSpPr>
              <p:spPr>
                <a:xfrm>
                  <a:off x="8075645" y="1480077"/>
                  <a:ext cx="0" cy="2062065"/>
                </a:xfrm>
                <a:prstGeom prst="line">
                  <a:avLst/>
                </a:prstGeom>
                <a:ln w="15875">
                  <a:solidFill>
                    <a:srgbClr val="92D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直線接點 103"/>
                <p:cNvCxnSpPr/>
                <p:nvPr/>
              </p:nvCxnSpPr>
              <p:spPr>
                <a:xfrm>
                  <a:off x="4921898" y="1433424"/>
                  <a:ext cx="0" cy="2062065"/>
                </a:xfrm>
                <a:prstGeom prst="line">
                  <a:avLst/>
                </a:prstGeom>
                <a:ln w="15875">
                  <a:solidFill>
                    <a:srgbClr val="92D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0" name="群組 99"/>
                <p:cNvGrpSpPr/>
                <p:nvPr/>
              </p:nvGrpSpPr>
              <p:grpSpPr>
                <a:xfrm>
                  <a:off x="2483792" y="2827176"/>
                  <a:ext cx="5745808" cy="2624255"/>
                  <a:chOff x="2483792" y="2827176"/>
                  <a:chExt cx="5745808" cy="2624255"/>
                </a:xfrm>
              </p:grpSpPr>
              <p:grpSp>
                <p:nvGrpSpPr>
                  <p:cNvPr id="60" name="群組 59"/>
                  <p:cNvGrpSpPr/>
                  <p:nvPr/>
                </p:nvGrpSpPr>
                <p:grpSpPr>
                  <a:xfrm>
                    <a:off x="2483792" y="2827176"/>
                    <a:ext cx="5745808" cy="2624255"/>
                    <a:chOff x="2483792" y="2827176"/>
                    <a:chExt cx="5745808" cy="2624255"/>
                  </a:xfrm>
                </p:grpSpPr>
                <p:grpSp>
                  <p:nvGrpSpPr>
                    <p:cNvPr id="44" name="群組 43"/>
                    <p:cNvGrpSpPr/>
                    <p:nvPr/>
                  </p:nvGrpSpPr>
                  <p:grpSpPr>
                    <a:xfrm>
                      <a:off x="2483792" y="2827176"/>
                      <a:ext cx="5745808" cy="2624255"/>
                      <a:chOff x="2483792" y="2827176"/>
                      <a:chExt cx="5745808" cy="2624255"/>
                    </a:xfrm>
                  </p:grpSpPr>
                  <p:cxnSp>
                    <p:nvCxnSpPr>
                      <p:cNvPr id="4" name="直線接點 3"/>
                      <p:cNvCxnSpPr/>
                      <p:nvPr/>
                    </p:nvCxnSpPr>
                    <p:spPr>
                      <a:xfrm>
                        <a:off x="2483792" y="4301412"/>
                        <a:ext cx="4504836" cy="1150019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" name="直線接點 27"/>
                      <p:cNvCxnSpPr/>
                      <p:nvPr/>
                    </p:nvCxnSpPr>
                    <p:spPr>
                      <a:xfrm flipV="1">
                        <a:off x="3470988" y="2827176"/>
                        <a:ext cx="2379306" cy="1716831"/>
                      </a:xfrm>
                      <a:prstGeom prst="line">
                        <a:avLst/>
                      </a:prstGeom>
                      <a:ln w="15875">
                        <a:solidFill>
                          <a:schemeClr val="bg2">
                            <a:lumMod val="7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6" name="直線接點 85"/>
                      <p:cNvCxnSpPr/>
                      <p:nvPr/>
                    </p:nvCxnSpPr>
                    <p:spPr>
                      <a:xfrm flipV="1">
                        <a:off x="5850294" y="3442996"/>
                        <a:ext cx="2379306" cy="1716831"/>
                      </a:xfrm>
                      <a:prstGeom prst="line">
                        <a:avLst/>
                      </a:prstGeom>
                      <a:ln w="15875">
                        <a:solidFill>
                          <a:schemeClr val="bg2">
                            <a:lumMod val="7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3" name="橢圓 52"/>
                    <p:cNvSpPr/>
                    <p:nvPr/>
                  </p:nvSpPr>
                  <p:spPr>
                    <a:xfrm>
                      <a:off x="4879910" y="3424335"/>
                      <a:ext cx="83976" cy="93306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87" name="橢圓 86"/>
                    <p:cNvSpPr/>
                    <p:nvPr/>
                  </p:nvSpPr>
                  <p:spPr>
                    <a:xfrm>
                      <a:off x="6335486" y="4727130"/>
                      <a:ext cx="83976" cy="93306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88" name="橢圓 87"/>
                    <p:cNvSpPr/>
                    <p:nvPr/>
                  </p:nvSpPr>
                  <p:spPr>
                    <a:xfrm>
                      <a:off x="7221891" y="4073988"/>
                      <a:ext cx="83976" cy="93306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89" name="橢圓 88"/>
                    <p:cNvSpPr/>
                    <p:nvPr/>
                  </p:nvSpPr>
                  <p:spPr>
                    <a:xfrm>
                      <a:off x="8033657" y="3495489"/>
                      <a:ext cx="83976" cy="93306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</p:grpSp>
              <p:cxnSp>
                <p:nvCxnSpPr>
                  <p:cNvPr id="92" name="直線接點 91"/>
                  <p:cNvCxnSpPr>
                    <a:endCxn id="88" idx="2"/>
                  </p:cNvCxnSpPr>
                  <p:nvPr/>
                </p:nvCxnSpPr>
                <p:spPr>
                  <a:xfrm>
                    <a:off x="4921898" y="3470988"/>
                    <a:ext cx="2299993" cy="649653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直線接點 96"/>
                  <p:cNvCxnSpPr>
                    <a:stCxn id="53" idx="2"/>
                    <a:endCxn id="87" idx="1"/>
                  </p:cNvCxnSpPr>
                  <p:nvPr/>
                </p:nvCxnSpPr>
                <p:spPr>
                  <a:xfrm>
                    <a:off x="4879910" y="3470988"/>
                    <a:ext cx="1467874" cy="1269806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直線接點 98"/>
                  <p:cNvCxnSpPr>
                    <a:stCxn id="53" idx="2"/>
                    <a:endCxn id="89" idx="2"/>
                  </p:cNvCxnSpPr>
                  <p:nvPr/>
                </p:nvCxnSpPr>
                <p:spPr>
                  <a:xfrm>
                    <a:off x="4879910" y="3470988"/>
                    <a:ext cx="3153747" cy="71154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4879910" y="2258008"/>
                  <a:ext cx="83976" cy="93306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8033657" y="1778658"/>
                  <a:ext cx="83976" cy="93306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8" name="橢圓 107"/>
                <p:cNvSpPr/>
                <p:nvPr/>
              </p:nvSpPr>
              <p:spPr>
                <a:xfrm>
                  <a:off x="8028992" y="2739712"/>
                  <a:ext cx="83976" cy="93306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110" name="直線接點 109"/>
                <p:cNvCxnSpPr>
                  <a:stCxn id="106" idx="2"/>
                  <a:endCxn id="107" idx="2"/>
                </p:cNvCxnSpPr>
                <p:nvPr/>
              </p:nvCxnSpPr>
              <p:spPr>
                <a:xfrm flipV="1">
                  <a:off x="4879910" y="1825311"/>
                  <a:ext cx="3153747" cy="479350"/>
                </a:xfrm>
                <a:prstGeom prst="line">
                  <a:avLst/>
                </a:prstGeom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線接點 111"/>
                <p:cNvCxnSpPr>
                  <a:stCxn id="106" idx="6"/>
                  <a:endCxn id="108" idx="2"/>
                </p:cNvCxnSpPr>
                <p:nvPr/>
              </p:nvCxnSpPr>
              <p:spPr>
                <a:xfrm>
                  <a:off x="4963886" y="2304661"/>
                  <a:ext cx="3065106" cy="481704"/>
                </a:xfrm>
                <a:prstGeom prst="line">
                  <a:avLst/>
                </a:prstGeom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0" name="文字方塊 119"/>
                  <p:cNvSpPr txBox="1"/>
                  <p:nvPr/>
                </p:nvSpPr>
                <p:spPr>
                  <a:xfrm>
                    <a:off x="2911976" y="5307884"/>
                    <a:ext cx="401217" cy="3815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120" name="文字方塊 1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1976" y="5307884"/>
                    <a:ext cx="401217" cy="381515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1" name="文字方塊 120"/>
                  <p:cNvSpPr txBox="1"/>
                  <p:nvPr/>
                </p:nvSpPr>
                <p:spPr>
                  <a:xfrm>
                    <a:off x="5551860" y="5979105"/>
                    <a:ext cx="71399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121" name="文字方塊 1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51860" y="5979105"/>
                    <a:ext cx="713990" cy="369332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文字方塊 122"/>
                <p:cNvSpPr txBox="1"/>
                <p:nvPr/>
              </p:nvSpPr>
              <p:spPr>
                <a:xfrm>
                  <a:off x="8674780" y="4139426"/>
                  <a:ext cx="401217" cy="381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23" name="文字方塊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74780" y="4139426"/>
                  <a:ext cx="401217" cy="38151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r="-121212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文字方塊 123"/>
                <p:cNvSpPr txBox="1"/>
                <p:nvPr/>
              </p:nvSpPr>
              <p:spPr>
                <a:xfrm>
                  <a:off x="7703613" y="4746151"/>
                  <a:ext cx="401217" cy="381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24" name="文字方塊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3613" y="4746151"/>
                  <a:ext cx="401217" cy="38151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r="-66154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文字方塊 124"/>
                <p:cNvSpPr txBox="1"/>
                <p:nvPr/>
              </p:nvSpPr>
              <p:spPr>
                <a:xfrm>
                  <a:off x="6648806" y="5456060"/>
                  <a:ext cx="401217" cy="381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25" name="文字方塊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8806" y="5456060"/>
                  <a:ext cx="401217" cy="38151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r="-12461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文字方塊 125"/>
                <p:cNvSpPr txBox="1"/>
                <p:nvPr/>
              </p:nvSpPr>
              <p:spPr>
                <a:xfrm>
                  <a:off x="4152598" y="2663370"/>
                  <a:ext cx="401217" cy="381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26" name="文字方塊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2598" y="2663370"/>
                  <a:ext cx="401217" cy="38151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r="-5757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文字方塊 126"/>
                <p:cNvSpPr txBox="1"/>
                <p:nvPr/>
              </p:nvSpPr>
              <p:spPr>
                <a:xfrm>
                  <a:off x="8674780" y="1998189"/>
                  <a:ext cx="401217" cy="381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27" name="文字方塊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74780" y="1998189"/>
                  <a:ext cx="401217" cy="38151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r="-216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文字方塊 127"/>
                <p:cNvSpPr txBox="1"/>
                <p:nvPr/>
              </p:nvSpPr>
              <p:spPr>
                <a:xfrm>
                  <a:off x="8674780" y="3151725"/>
                  <a:ext cx="401217" cy="381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28" name="文字方塊 1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74780" y="3151725"/>
                  <a:ext cx="401217" cy="38151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r="-16363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文字方塊 117"/>
                <p:cNvSpPr txBox="1"/>
                <p:nvPr/>
              </p:nvSpPr>
              <p:spPr>
                <a:xfrm>
                  <a:off x="6524770" y="2351122"/>
                  <a:ext cx="401217" cy="3804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p>
                        </m:sSub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8" name="文字方塊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4770" y="2351122"/>
                  <a:ext cx="401217" cy="38042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483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文字方塊 116"/>
                <p:cNvSpPr txBox="1"/>
                <p:nvPr/>
              </p:nvSpPr>
              <p:spPr>
                <a:xfrm>
                  <a:off x="6497959" y="2898421"/>
                  <a:ext cx="401217" cy="3804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p>
                        </m:sSub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7" name="文字方塊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7959" y="2898421"/>
                  <a:ext cx="401217" cy="38042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文字方塊 115"/>
                <p:cNvSpPr txBox="1"/>
                <p:nvPr/>
              </p:nvSpPr>
              <p:spPr>
                <a:xfrm>
                  <a:off x="6746575" y="3980308"/>
                  <a:ext cx="401217" cy="3804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p>
                        </m:sSub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6" name="文字方塊 1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6575" y="3980308"/>
                  <a:ext cx="401217" cy="38042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b="-317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文字方塊 114"/>
                <p:cNvSpPr txBox="1"/>
                <p:nvPr/>
              </p:nvSpPr>
              <p:spPr>
                <a:xfrm>
                  <a:off x="6022713" y="4324068"/>
                  <a:ext cx="401217" cy="3804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p>
                        </m:sSub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5" name="文字方塊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2713" y="4324068"/>
                  <a:ext cx="401217" cy="38042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r="-3030" b="-322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文字方塊 113"/>
                <p:cNvSpPr txBox="1"/>
                <p:nvPr/>
              </p:nvSpPr>
              <p:spPr>
                <a:xfrm>
                  <a:off x="5507638" y="4686323"/>
                  <a:ext cx="401217" cy="3804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p>
                        </m:sSub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4" name="文字方塊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7638" y="4686323"/>
                  <a:ext cx="401217" cy="38042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b="-634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11078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夫妻存活狀況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8316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74508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存活狀況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08902" y="1723638"/>
            <a:ext cx="10515600" cy="4351338"/>
          </a:xfrm>
        </p:spPr>
        <p:txBody>
          <a:bodyPr/>
          <a:lstStyle/>
          <a:p>
            <a:r>
              <a:rPr lang="zh-TW" altLang="en-US" dirty="0" smtClean="0"/>
              <a:t>由於我們此處要評價的是夫妻共保的</a:t>
            </a:r>
            <a:r>
              <a:rPr lang="en-US" altLang="zh-TW" dirty="0" smtClean="0"/>
              <a:t>RM</a:t>
            </a:r>
            <a:r>
              <a:rPr lang="zh-TW" altLang="en-US" dirty="0" smtClean="0"/>
              <a:t>，所以樹狀結構之中必須考慮各期的男女存活狀況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各期的存活狀況會受到前期影</a:t>
            </a:r>
            <a:r>
              <a:rPr lang="zh-TW" altLang="en-US" dirty="0"/>
              <a:t>響</a:t>
            </a:r>
          </a:p>
        </p:txBody>
      </p:sp>
    </p:spTree>
    <p:extLst>
      <p:ext uri="{BB962C8B-B14F-4D97-AF65-F5344CB8AC3E}">
        <p14:creationId xmlns:p14="http://schemas.microsoft.com/office/powerpoint/2010/main" val="1749985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內容版面配置區 2"/>
          <p:cNvSpPr>
            <a:spLocks noGrp="1"/>
          </p:cNvSpPr>
          <p:nvPr>
            <p:ph idx="1"/>
          </p:nvPr>
        </p:nvSpPr>
        <p:spPr>
          <a:xfrm>
            <a:off x="5234473" y="571835"/>
            <a:ext cx="6119327" cy="5605128"/>
          </a:xfrm>
        </p:spPr>
        <p:txBody>
          <a:bodyPr/>
          <a:lstStyle/>
          <a:p>
            <a:r>
              <a:rPr lang="zh-TW" altLang="en-US" sz="2600" dirty="0" smtClean="0"/>
              <a:t>至第</a:t>
            </a:r>
            <a:r>
              <a:rPr lang="en-US" altLang="zh-TW" sz="2600" dirty="0" smtClean="0"/>
              <a:t>T</a:t>
            </a:r>
            <a:r>
              <a:rPr lang="zh-TW" altLang="en-US" sz="2600" dirty="0" smtClean="0"/>
              <a:t>期總共會有</a:t>
            </a:r>
            <a:r>
              <a:rPr lang="en-US" altLang="zh-TW" sz="2600" dirty="0" smtClean="0"/>
              <a:t>2T+1</a:t>
            </a:r>
            <a:r>
              <a:rPr lang="zh-TW" altLang="en-US" sz="2600" dirty="0" smtClean="0"/>
              <a:t>種情況</a:t>
            </a:r>
            <a:endParaRPr lang="en-US" altLang="zh-TW" sz="2600" dirty="0" smtClean="0"/>
          </a:p>
          <a:p>
            <a:endParaRPr lang="en-US" altLang="zh-TW" sz="2600" dirty="0"/>
          </a:p>
          <a:p>
            <a:r>
              <a:rPr lang="zh-TW" altLang="en-US" sz="2600" dirty="0" smtClean="0"/>
              <a:t>第</a:t>
            </a:r>
            <a:r>
              <a:rPr lang="en-US" altLang="zh-TW" sz="2600" dirty="0" smtClean="0"/>
              <a:t>1</a:t>
            </a:r>
            <a:r>
              <a:rPr lang="zh-TW" altLang="en-US" sz="2600" dirty="0" smtClean="0"/>
              <a:t>個點皆是雙方存活</a:t>
            </a:r>
            <a:endParaRPr lang="en-US" altLang="zh-TW" sz="2600" dirty="0" smtClean="0"/>
          </a:p>
          <a:p>
            <a:pPr marL="0" indent="0">
              <a:buNone/>
            </a:pPr>
            <a:r>
              <a:rPr lang="zh-TW" altLang="en-US" sz="2600" dirty="0" smtClean="0"/>
              <a:t>第</a:t>
            </a:r>
            <a:r>
              <a:rPr lang="en-US" altLang="zh-TW" sz="2600" dirty="0" smtClean="0"/>
              <a:t>2,3</a:t>
            </a:r>
            <a:r>
              <a:rPr lang="zh-TW" altLang="en-US" sz="2600" dirty="0" smtClean="0"/>
              <a:t>個點都是</a:t>
            </a:r>
            <a:r>
              <a:rPr lang="en-US" altLang="zh-TW" sz="2600" dirty="0" smtClean="0"/>
              <a:t>“</a:t>
            </a:r>
            <a:r>
              <a:rPr lang="zh-TW" altLang="en-US" sz="2600" dirty="0" smtClean="0"/>
              <a:t>上期</a:t>
            </a:r>
            <a:r>
              <a:rPr lang="en-US" altLang="zh-TW" sz="2600" dirty="0" smtClean="0"/>
              <a:t>”</a:t>
            </a:r>
            <a:r>
              <a:rPr lang="zh-TW" altLang="en-US" sz="2600" dirty="0" smtClean="0"/>
              <a:t>雙方存活</a:t>
            </a:r>
            <a:endParaRPr lang="en-US" altLang="zh-TW" sz="2600" dirty="0" smtClean="0"/>
          </a:p>
          <a:p>
            <a:endParaRPr lang="en-US" altLang="zh-TW" sz="2600" dirty="0"/>
          </a:p>
          <a:p>
            <a:r>
              <a:rPr lang="zh-TW" altLang="en-US" sz="2600" dirty="0" smtClean="0"/>
              <a:t>從</a:t>
            </a:r>
            <a:r>
              <a:rPr lang="en-US" altLang="zh-TW" sz="2600" dirty="0" smtClean="0"/>
              <a:t>t=2</a:t>
            </a:r>
            <a:r>
              <a:rPr lang="zh-TW" altLang="en-US" sz="2600" dirty="0" smtClean="0"/>
              <a:t>開始，第</a:t>
            </a:r>
            <a:r>
              <a:rPr lang="en-US" altLang="zh-TW" sz="2600" dirty="0" smtClean="0"/>
              <a:t>1</a:t>
            </a:r>
            <a:r>
              <a:rPr lang="zh-TW" altLang="en-US" sz="2600" dirty="0" smtClean="0"/>
              <a:t>個點會往下一期張開成三個點</a:t>
            </a:r>
            <a:endParaRPr lang="en-US" altLang="zh-TW" sz="2600" dirty="0" smtClean="0"/>
          </a:p>
          <a:p>
            <a:r>
              <a:rPr lang="zh-TW" altLang="en-US" sz="2600" dirty="0" smtClean="0"/>
              <a:t>而第</a:t>
            </a:r>
            <a:r>
              <a:rPr lang="en-US" altLang="zh-TW" sz="2600" dirty="0" smtClean="0"/>
              <a:t>n</a:t>
            </a:r>
            <a:r>
              <a:rPr lang="zh-TW" altLang="en-US" sz="2600" dirty="0" smtClean="0"/>
              <a:t>個點會接到下一期的第</a:t>
            </a:r>
            <a:r>
              <a:rPr lang="en-US" altLang="zh-TW" sz="2600" dirty="0" smtClean="0"/>
              <a:t>n+2</a:t>
            </a:r>
            <a:r>
              <a:rPr lang="zh-TW" altLang="en-US" sz="2600" dirty="0" smtClean="0"/>
              <a:t>個點</a:t>
            </a:r>
            <a:endParaRPr lang="en-US" altLang="zh-TW" sz="2600" dirty="0"/>
          </a:p>
          <a:p>
            <a:endParaRPr lang="en-US" altLang="zh-TW" dirty="0" smtClean="0"/>
          </a:p>
          <a:p>
            <a:r>
              <a:rPr lang="zh-TW" altLang="en-US" dirty="0" smtClean="0"/>
              <a:t>除了</a:t>
            </a:r>
            <a:r>
              <a:rPr lang="en-US" altLang="zh-TW" dirty="0" smtClean="0"/>
              <a:t>1</a:t>
            </a:r>
            <a:r>
              <a:rPr lang="zh-TW" altLang="en-US" dirty="0" smtClean="0"/>
              <a:t>以外，偶數都是女方存活，奇數都是男方存活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84" name="群組 83"/>
          <p:cNvGrpSpPr/>
          <p:nvPr/>
        </p:nvGrpSpPr>
        <p:grpSpPr>
          <a:xfrm>
            <a:off x="737713" y="571835"/>
            <a:ext cx="3126247" cy="5903983"/>
            <a:chOff x="737713" y="571835"/>
            <a:chExt cx="3126247" cy="59039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文字方塊 67"/>
                <p:cNvSpPr txBox="1"/>
                <p:nvPr/>
              </p:nvSpPr>
              <p:spPr>
                <a:xfrm>
                  <a:off x="1595123" y="5552488"/>
                  <a:ext cx="2104253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m :</a:t>
                  </a:r>
                  <a:r>
                    <a:rPr lang="zh-TW" altLang="en-US" dirty="0" smtClean="0"/>
                    <a:t> 雙人存活</a:t>
                  </a:r>
                  <a:endParaRPr lang="en-US" altLang="zh-TW" dirty="0" smtClean="0"/>
                </a:p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sup>
                      </m:sSup>
                    </m:oMath>
                  </a14:m>
                  <a:r>
                    <a:rPr lang="en-US" altLang="zh-TW" dirty="0" smtClean="0"/>
                    <a:t>: </a:t>
                  </a:r>
                  <a:r>
                    <a:rPr lang="zh-TW" altLang="en-US" dirty="0" smtClean="0"/>
                    <a:t>女方存活</a:t>
                  </a:r>
                  <a:endParaRPr lang="en-US" altLang="zh-TW" dirty="0" smtClean="0"/>
                </a:p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</m:oMath>
                  </a14:m>
                  <a:r>
                    <a:rPr lang="en-US" altLang="zh-TW" dirty="0" smtClean="0"/>
                    <a:t>:</a:t>
                  </a:r>
                  <a:r>
                    <a:rPr lang="zh-TW" altLang="en-US" dirty="0" smtClean="0"/>
                    <a:t> 男方存活</a:t>
                  </a:r>
                  <a:endParaRPr lang="en-US" altLang="zh-TW" dirty="0"/>
                </a:p>
              </p:txBody>
            </p:sp>
          </mc:Choice>
          <mc:Fallback xmlns="">
            <p:sp>
              <p:nvSpPr>
                <p:cNvPr id="68" name="文字方塊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5123" y="5552488"/>
                  <a:ext cx="2104253" cy="92333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2609" t="-3974" b="-9934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橢圓 12"/>
                <p:cNvSpPr/>
                <p:nvPr/>
              </p:nvSpPr>
              <p:spPr>
                <a:xfrm>
                  <a:off x="2308624" y="3548853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13" name="橢圓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8624" y="3548853"/>
                  <a:ext cx="350108" cy="337752"/>
                </a:xfrm>
                <a:prstGeom prst="ellipse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直線接點 29"/>
            <p:cNvCxnSpPr>
              <a:stCxn id="7" idx="7"/>
              <a:endCxn id="9" idx="3"/>
            </p:cNvCxnSpPr>
            <p:nvPr/>
          </p:nvCxnSpPr>
          <p:spPr>
            <a:xfrm flipV="1">
              <a:off x="1157591" y="2150545"/>
              <a:ext cx="489723" cy="341941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 flipV="1">
              <a:off x="1894878" y="1571068"/>
              <a:ext cx="489723" cy="341941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/>
            <p:nvPr/>
          </p:nvCxnSpPr>
          <p:spPr>
            <a:xfrm flipV="1">
              <a:off x="2644524" y="999272"/>
              <a:ext cx="489723" cy="341941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/>
            <p:cNvCxnSpPr>
              <a:endCxn id="5" idx="2"/>
            </p:cNvCxnSpPr>
            <p:nvPr/>
          </p:nvCxnSpPr>
          <p:spPr>
            <a:xfrm flipV="1">
              <a:off x="1208863" y="2617210"/>
              <a:ext cx="377096" cy="17425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/>
            <p:nvPr/>
          </p:nvCxnSpPr>
          <p:spPr>
            <a:xfrm flipV="1">
              <a:off x="1933209" y="2043122"/>
              <a:ext cx="411220" cy="4055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/>
            <p:nvPr/>
          </p:nvCxnSpPr>
          <p:spPr>
            <a:xfrm flipV="1">
              <a:off x="2675874" y="1446310"/>
              <a:ext cx="411220" cy="4055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/>
            <p:nvPr/>
          </p:nvCxnSpPr>
          <p:spPr>
            <a:xfrm flipV="1">
              <a:off x="3416865" y="571835"/>
              <a:ext cx="437536" cy="246214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/>
            <p:nvPr/>
          </p:nvCxnSpPr>
          <p:spPr>
            <a:xfrm flipV="1">
              <a:off x="3443181" y="894175"/>
              <a:ext cx="411220" cy="4055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>
              <a:endCxn id="8" idx="1"/>
            </p:cNvCxnSpPr>
            <p:nvPr/>
          </p:nvCxnSpPr>
          <p:spPr>
            <a:xfrm>
              <a:off x="1138347" y="2742157"/>
              <a:ext cx="480265" cy="320573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/>
            <p:nvPr/>
          </p:nvCxnSpPr>
          <p:spPr>
            <a:xfrm>
              <a:off x="1865490" y="3268797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>
              <a:stCxn id="13" idx="5"/>
            </p:cNvCxnSpPr>
            <p:nvPr/>
          </p:nvCxnSpPr>
          <p:spPr>
            <a:xfrm>
              <a:off x="2607460" y="3837142"/>
              <a:ext cx="539499" cy="33185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/>
            <p:cNvCxnSpPr/>
            <p:nvPr/>
          </p:nvCxnSpPr>
          <p:spPr>
            <a:xfrm>
              <a:off x="1903001" y="2706393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/>
            <p:nvPr/>
          </p:nvCxnSpPr>
          <p:spPr>
            <a:xfrm>
              <a:off x="1893956" y="2155669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/>
            <p:cNvCxnSpPr/>
            <p:nvPr/>
          </p:nvCxnSpPr>
          <p:spPr>
            <a:xfrm>
              <a:off x="2636622" y="2144358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/>
            <p:cNvCxnSpPr/>
            <p:nvPr/>
          </p:nvCxnSpPr>
          <p:spPr>
            <a:xfrm>
              <a:off x="2627743" y="2710583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接點 54"/>
            <p:cNvCxnSpPr/>
            <p:nvPr/>
          </p:nvCxnSpPr>
          <p:spPr>
            <a:xfrm>
              <a:off x="2620599" y="3243251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>
              <a:off x="2577034" y="1562477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接點 56"/>
            <p:cNvCxnSpPr/>
            <p:nvPr/>
          </p:nvCxnSpPr>
          <p:spPr>
            <a:xfrm>
              <a:off x="3416865" y="1489674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接點 57"/>
            <p:cNvCxnSpPr/>
            <p:nvPr/>
          </p:nvCxnSpPr>
          <p:spPr>
            <a:xfrm>
              <a:off x="3390049" y="989022"/>
              <a:ext cx="442571" cy="24900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/>
            <p:cNvCxnSpPr/>
            <p:nvPr/>
          </p:nvCxnSpPr>
          <p:spPr>
            <a:xfrm>
              <a:off x="3364234" y="2071031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/>
            <p:cNvCxnSpPr/>
            <p:nvPr/>
          </p:nvCxnSpPr>
          <p:spPr>
            <a:xfrm>
              <a:off x="3416865" y="2639841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3423793" y="3173901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/>
            <p:cNvCxnSpPr/>
            <p:nvPr/>
          </p:nvCxnSpPr>
          <p:spPr>
            <a:xfrm>
              <a:off x="3416147" y="3725766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/>
            <p:cNvCxnSpPr/>
            <p:nvPr/>
          </p:nvCxnSpPr>
          <p:spPr>
            <a:xfrm>
              <a:off x="3394013" y="4341504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文字方塊 68"/>
            <p:cNvSpPr txBox="1"/>
            <p:nvPr/>
          </p:nvSpPr>
          <p:spPr>
            <a:xfrm>
              <a:off x="737713" y="4640044"/>
              <a:ext cx="839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t</a:t>
              </a:r>
              <a:r>
                <a:rPr lang="en-US" altLang="zh-TW" dirty="0" smtClean="0"/>
                <a:t>=0</a:t>
              </a:r>
              <a:endParaRPr lang="zh-TW" altLang="en-US" dirty="0"/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1458606" y="4638549"/>
              <a:ext cx="839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t=1</a:t>
              </a:r>
              <a:endParaRPr lang="zh-TW" altLang="en-US" dirty="0"/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240941" y="4634396"/>
              <a:ext cx="839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t=2</a:t>
              </a:r>
              <a:endParaRPr lang="zh-TW" altLang="en-US" dirty="0"/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3024205" y="4644059"/>
              <a:ext cx="839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t=3</a:t>
              </a:r>
              <a:endParaRPr lang="zh-TW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橢圓 13"/>
                <p:cNvSpPr/>
                <p:nvPr/>
              </p:nvSpPr>
              <p:spPr>
                <a:xfrm>
                  <a:off x="2307128" y="2991942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14" name="橢圓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7128" y="2991942"/>
                  <a:ext cx="350108" cy="337752"/>
                </a:xfrm>
                <a:prstGeom prst="ellipse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橢圓 10"/>
                <p:cNvSpPr/>
                <p:nvPr/>
              </p:nvSpPr>
              <p:spPr>
                <a:xfrm>
                  <a:off x="2329493" y="2432201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11" name="橢圓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9493" y="2432201"/>
                  <a:ext cx="350108" cy="337752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橢圓 26"/>
                <p:cNvSpPr/>
                <p:nvPr/>
              </p:nvSpPr>
              <p:spPr>
                <a:xfrm>
                  <a:off x="3073685" y="4076137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7" name="橢圓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3685" y="4076137"/>
                  <a:ext cx="350108" cy="337752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橢圓 27"/>
                <p:cNvSpPr/>
                <p:nvPr/>
              </p:nvSpPr>
              <p:spPr>
                <a:xfrm>
                  <a:off x="3080696" y="3485683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8" name="橢圓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0696" y="3485683"/>
                  <a:ext cx="350108" cy="337752"/>
                </a:xfrm>
                <a:prstGeom prst="ellipse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橢圓 24"/>
                <p:cNvSpPr/>
                <p:nvPr/>
              </p:nvSpPr>
              <p:spPr>
                <a:xfrm>
                  <a:off x="3113802" y="2925286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5" name="橢圓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3802" y="2925286"/>
                  <a:ext cx="350108" cy="337752"/>
                </a:xfrm>
                <a:prstGeom prst="ellipse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橢圓 25"/>
                <p:cNvSpPr/>
                <p:nvPr/>
              </p:nvSpPr>
              <p:spPr>
                <a:xfrm>
                  <a:off x="3103632" y="2398666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6" name="橢圓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3632" y="2398666"/>
                  <a:ext cx="350108" cy="337752"/>
                </a:xfrm>
                <a:prstGeom prst="ellipse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橢圓 22"/>
                <p:cNvSpPr/>
                <p:nvPr/>
              </p:nvSpPr>
              <p:spPr>
                <a:xfrm>
                  <a:off x="3056942" y="1812952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3" name="橢圓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6942" y="1812952"/>
                  <a:ext cx="350108" cy="337752"/>
                </a:xfrm>
                <a:prstGeom prst="ellipse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橢圓 23"/>
                <p:cNvSpPr/>
                <p:nvPr/>
              </p:nvSpPr>
              <p:spPr>
                <a:xfrm>
                  <a:off x="3081352" y="1310676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4" name="橢圓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1352" y="1310676"/>
                  <a:ext cx="350108" cy="337752"/>
                </a:xfrm>
                <a:prstGeom prst="ellipse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橢圓 9"/>
            <p:cNvSpPr/>
            <p:nvPr/>
          </p:nvSpPr>
          <p:spPr>
            <a:xfrm>
              <a:off x="2341568" y="1281489"/>
              <a:ext cx="350108" cy="33775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m</a:t>
              </a:r>
              <a:endParaRPr lang="zh-TW" altLang="en-US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3087094" y="725299"/>
              <a:ext cx="350108" cy="33775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m</a:t>
              </a:r>
              <a:endParaRPr lang="zh-TW" altLang="en-US" dirty="0"/>
            </a:p>
          </p:txBody>
        </p:sp>
        <p:sp>
          <p:nvSpPr>
            <p:cNvPr id="9" name="橢圓 8"/>
            <p:cNvSpPr/>
            <p:nvPr/>
          </p:nvSpPr>
          <p:spPr>
            <a:xfrm>
              <a:off x="1596042" y="1862256"/>
              <a:ext cx="350108" cy="33775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m</a:t>
              </a:r>
              <a:endParaRPr lang="zh-TW" altLang="en-US" dirty="0"/>
            </a:p>
          </p:txBody>
        </p:sp>
        <p:sp>
          <p:nvSpPr>
            <p:cNvPr id="7" name="橢圓 6"/>
            <p:cNvSpPr/>
            <p:nvPr/>
          </p:nvSpPr>
          <p:spPr>
            <a:xfrm>
              <a:off x="858755" y="2443023"/>
              <a:ext cx="350108" cy="33775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m</a:t>
              </a:r>
              <a:endParaRPr lang="zh-TW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橢圓 7"/>
                <p:cNvSpPr/>
                <p:nvPr/>
              </p:nvSpPr>
              <p:spPr>
                <a:xfrm>
                  <a:off x="1567340" y="3013267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8" name="橢圓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7340" y="3013267"/>
                  <a:ext cx="350108" cy="337752"/>
                </a:xfrm>
                <a:prstGeom prst="ellipse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橢圓 4"/>
                <p:cNvSpPr/>
                <p:nvPr/>
              </p:nvSpPr>
              <p:spPr>
                <a:xfrm>
                  <a:off x="1585959" y="2448334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5" name="橢圓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5959" y="2448334"/>
                  <a:ext cx="350108" cy="337752"/>
                </a:xfrm>
                <a:prstGeom prst="ellipse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橢圓 11"/>
                <p:cNvSpPr/>
                <p:nvPr/>
              </p:nvSpPr>
              <p:spPr>
                <a:xfrm>
                  <a:off x="2332407" y="1902479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12" name="橢圓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2407" y="1902479"/>
                  <a:ext cx="350108" cy="337752"/>
                </a:xfrm>
                <a:prstGeom prst="ellipse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03836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累積貸款金額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925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累積貸款金額</a:t>
            </a:r>
            <a:r>
              <a:rPr lang="en-US" altLang="zh-TW" dirty="0" smtClean="0"/>
              <a:t>(Loan Amount)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本期累積貸款金額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上期累積貸款金額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zh-TW" altLang="en-US" dirty="0" smtClean="0"/>
                  <a:t>複利 </a:t>
                </a:r>
                <a:r>
                  <a:rPr lang="en-US" altLang="zh-TW" dirty="0" smtClean="0"/>
                  <a:t>+</a:t>
                </a:r>
                <a:r>
                  <a:rPr lang="zh-TW" altLang="en-US" dirty="0" smtClean="0"/>
                  <a:t> 本期保費 </a:t>
                </a:r>
                <a:r>
                  <a:rPr lang="en-US" altLang="zh-TW" dirty="0" smtClean="0"/>
                  <a:t>+</a:t>
                </a:r>
                <a:r>
                  <a:rPr lang="zh-TW" altLang="en-US" dirty="0" smtClean="0"/>
                  <a:t>本期年金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本期保</a:t>
                </a:r>
                <a:r>
                  <a:rPr lang="zh-TW" altLang="en-US" dirty="0"/>
                  <a:t>費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上期累積金額複利乘保險費率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0034587" y="4343400"/>
                <a:ext cx="26384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m:</a:t>
                </a:r>
                <a:r>
                  <a:rPr lang="zh-TW" altLang="en-US" dirty="0" smtClean="0"/>
                  <a:t>可貸成數</a:t>
                </a:r>
                <a:endParaRPr lang="en-US" altLang="zh-TW" dirty="0" smtClean="0"/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 smtClean="0"/>
                  <a:t>:</a:t>
                </a:r>
                <a:r>
                  <a:rPr lang="zh-TW" altLang="en-US" dirty="0" smtClean="0"/>
                  <a:t> 保險費率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4587" y="4343400"/>
                <a:ext cx="2638425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848" t="-5660" b="-132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89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62135" y="353528"/>
                <a:ext cx="10515600" cy="1755190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dirty="0" smtClean="0"/>
                  <a:t>計算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的時候會使用到前一期</a:t>
                </a:r>
                <a:r>
                  <a:rPr lang="en-US" altLang="zh-TW" dirty="0" smtClean="0"/>
                  <a:t>t-1</a:t>
                </a:r>
                <a:r>
                  <a:rPr lang="zh-TW" altLang="en-US" dirty="0" smtClean="0"/>
                  <a:t>的利率，而利率是由</a:t>
                </a:r>
                <a:r>
                  <a:rPr lang="en-US" altLang="zh-TW" dirty="0" smtClean="0"/>
                  <a:t>Hull-White Tree</a:t>
                </a:r>
                <a:r>
                  <a:rPr lang="zh-TW" altLang="en-US" dirty="0" smtClean="0"/>
                  <a:t>張開的，所以我們會根據建出的</a:t>
                </a:r>
                <a:r>
                  <a:rPr lang="en-US" altLang="zh-TW" dirty="0" smtClean="0"/>
                  <a:t>Hull-White</a:t>
                </a:r>
                <a:r>
                  <a:rPr lang="zh-TW" altLang="en-US" dirty="0" smtClean="0"/>
                  <a:t>  </a:t>
                </a:r>
                <a:r>
                  <a:rPr lang="en-US" altLang="zh-TW" dirty="0" smtClean="0"/>
                  <a:t>Tree</a:t>
                </a:r>
                <a:r>
                  <a:rPr lang="zh-TW" altLang="en-US" dirty="0" smtClean="0"/>
                  <a:t>來展開</a:t>
                </a:r>
                <a:r>
                  <a:rPr lang="en-US" altLang="zh-TW" dirty="0" smtClean="0"/>
                  <a:t>L</a:t>
                </a:r>
                <a:r>
                  <a:rPr lang="zh-TW" altLang="en-US" dirty="0" smtClean="0"/>
                  <a:t>的樹</a:t>
                </a:r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2135" y="353528"/>
                <a:ext cx="10515600" cy="1755190"/>
              </a:xfrm>
              <a:blipFill rotWithShape="0">
                <a:blip r:embed="rId2"/>
                <a:stretch>
                  <a:fillRect l="-1043" t="-65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5" name="群組 154"/>
          <p:cNvGrpSpPr/>
          <p:nvPr/>
        </p:nvGrpSpPr>
        <p:grpSpPr>
          <a:xfrm>
            <a:off x="7712789" y="2687217"/>
            <a:ext cx="3864946" cy="3272746"/>
            <a:chOff x="7955385" y="3844212"/>
            <a:chExt cx="3864946" cy="2862199"/>
          </a:xfrm>
        </p:grpSpPr>
        <p:grpSp>
          <p:nvGrpSpPr>
            <p:cNvPr id="153" name="群組 152"/>
            <p:cNvGrpSpPr/>
            <p:nvPr/>
          </p:nvGrpSpPr>
          <p:grpSpPr>
            <a:xfrm>
              <a:off x="7955385" y="3844212"/>
              <a:ext cx="3864946" cy="2602409"/>
              <a:chOff x="1539826" y="3750906"/>
              <a:chExt cx="3864946" cy="2602409"/>
            </a:xfrm>
          </p:grpSpPr>
          <p:grpSp>
            <p:nvGrpSpPr>
              <p:cNvPr id="148" name="群組 147"/>
              <p:cNvGrpSpPr/>
              <p:nvPr/>
            </p:nvGrpSpPr>
            <p:grpSpPr>
              <a:xfrm>
                <a:off x="2108719" y="3750906"/>
                <a:ext cx="2771191" cy="2602409"/>
                <a:chOff x="1838130" y="2785501"/>
                <a:chExt cx="2338727" cy="2438810"/>
              </a:xfrm>
            </p:grpSpPr>
            <p:grpSp>
              <p:nvGrpSpPr>
                <p:cNvPr id="141" name="群組 140"/>
                <p:cNvGrpSpPr/>
                <p:nvPr/>
              </p:nvGrpSpPr>
              <p:grpSpPr>
                <a:xfrm>
                  <a:off x="1838130" y="2885805"/>
                  <a:ext cx="2211355" cy="2264693"/>
                  <a:chOff x="1838130" y="2885805"/>
                  <a:chExt cx="2211355" cy="2264693"/>
                </a:xfrm>
              </p:grpSpPr>
              <p:sp>
                <p:nvSpPr>
                  <p:cNvPr id="4" name="橢圓 3"/>
                  <p:cNvSpPr/>
                  <p:nvPr/>
                </p:nvSpPr>
                <p:spPr>
                  <a:xfrm>
                    <a:off x="1838130" y="3935092"/>
                    <a:ext cx="169151" cy="17180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cxnSp>
                <p:nvCxnSpPr>
                  <p:cNvPr id="8" name="直線接點 7"/>
                  <p:cNvCxnSpPr>
                    <a:stCxn id="4" idx="6"/>
                  </p:cNvCxnSpPr>
                  <p:nvPr/>
                </p:nvCxnSpPr>
                <p:spPr>
                  <a:xfrm>
                    <a:off x="2007281" y="4020996"/>
                    <a:ext cx="597668" cy="0"/>
                  </a:xfrm>
                  <a:prstGeom prst="line">
                    <a:avLst/>
                  </a:prstGeom>
                  <a:ln w="158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直線接點 9"/>
                  <p:cNvCxnSpPr/>
                  <p:nvPr/>
                </p:nvCxnSpPr>
                <p:spPr>
                  <a:xfrm flipV="1">
                    <a:off x="1982509" y="3641478"/>
                    <a:ext cx="622440" cy="336565"/>
                  </a:xfrm>
                  <a:prstGeom prst="line">
                    <a:avLst/>
                  </a:prstGeom>
                  <a:ln w="158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直線接點 32"/>
                  <p:cNvCxnSpPr/>
                  <p:nvPr/>
                </p:nvCxnSpPr>
                <p:spPr>
                  <a:xfrm>
                    <a:off x="1994896" y="4063951"/>
                    <a:ext cx="622440" cy="336565"/>
                  </a:xfrm>
                  <a:prstGeom prst="line">
                    <a:avLst/>
                  </a:prstGeom>
                  <a:ln w="158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5" name="群組 34"/>
                  <p:cNvGrpSpPr/>
                  <p:nvPr/>
                </p:nvGrpSpPr>
                <p:grpSpPr>
                  <a:xfrm>
                    <a:off x="2593672" y="3276383"/>
                    <a:ext cx="779206" cy="759038"/>
                    <a:chOff x="4068147" y="3281173"/>
                    <a:chExt cx="644731" cy="659549"/>
                  </a:xfrm>
                </p:grpSpPr>
                <p:sp>
                  <p:nvSpPr>
                    <p:cNvPr id="36" name="橢圓 35"/>
                    <p:cNvSpPr/>
                    <p:nvPr/>
                  </p:nvSpPr>
                  <p:spPr>
                    <a:xfrm>
                      <a:off x="4068147" y="3536302"/>
                      <a:ext cx="139959" cy="14929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cxnSp>
                  <p:nvCxnSpPr>
                    <p:cNvPr id="37" name="直線接點 36"/>
                    <p:cNvCxnSpPr>
                      <a:stCxn id="36" idx="6"/>
                    </p:cNvCxnSpPr>
                    <p:nvPr/>
                  </p:nvCxnSpPr>
                  <p:spPr>
                    <a:xfrm>
                      <a:off x="4208106" y="3610947"/>
                      <a:ext cx="494523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8" name="直線接點 37"/>
                    <p:cNvCxnSpPr/>
                    <p:nvPr/>
                  </p:nvCxnSpPr>
                  <p:spPr>
                    <a:xfrm flipV="1">
                      <a:off x="4187609" y="3281173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" name="直線接點 38"/>
                    <p:cNvCxnSpPr/>
                    <p:nvPr/>
                  </p:nvCxnSpPr>
                  <p:spPr>
                    <a:xfrm>
                      <a:off x="4197858" y="3648271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" name="群組 39"/>
                  <p:cNvGrpSpPr/>
                  <p:nvPr/>
                </p:nvGrpSpPr>
                <p:grpSpPr>
                  <a:xfrm>
                    <a:off x="2604949" y="3637793"/>
                    <a:ext cx="779206" cy="759038"/>
                    <a:chOff x="4068147" y="3281173"/>
                    <a:chExt cx="644731" cy="659549"/>
                  </a:xfrm>
                </p:grpSpPr>
                <p:sp>
                  <p:nvSpPr>
                    <p:cNvPr id="41" name="橢圓 40"/>
                    <p:cNvSpPr/>
                    <p:nvPr/>
                  </p:nvSpPr>
                  <p:spPr>
                    <a:xfrm>
                      <a:off x="4068147" y="3536302"/>
                      <a:ext cx="139959" cy="14929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cxnSp>
                  <p:nvCxnSpPr>
                    <p:cNvPr id="42" name="直線接點 41"/>
                    <p:cNvCxnSpPr>
                      <a:stCxn id="41" idx="6"/>
                    </p:cNvCxnSpPr>
                    <p:nvPr/>
                  </p:nvCxnSpPr>
                  <p:spPr>
                    <a:xfrm>
                      <a:off x="4208106" y="3610947"/>
                      <a:ext cx="494523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" name="直線接點 42"/>
                    <p:cNvCxnSpPr/>
                    <p:nvPr/>
                  </p:nvCxnSpPr>
                  <p:spPr>
                    <a:xfrm flipV="1">
                      <a:off x="4187609" y="3281173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直線接點 43"/>
                    <p:cNvCxnSpPr/>
                    <p:nvPr/>
                  </p:nvCxnSpPr>
                  <p:spPr>
                    <a:xfrm>
                      <a:off x="4197858" y="3648271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" name="群組 44"/>
                  <p:cNvGrpSpPr/>
                  <p:nvPr/>
                </p:nvGrpSpPr>
                <p:grpSpPr>
                  <a:xfrm>
                    <a:off x="2593672" y="4020996"/>
                    <a:ext cx="779206" cy="759038"/>
                    <a:chOff x="4068147" y="3281173"/>
                    <a:chExt cx="644731" cy="659549"/>
                  </a:xfrm>
                </p:grpSpPr>
                <p:sp>
                  <p:nvSpPr>
                    <p:cNvPr id="46" name="橢圓 45"/>
                    <p:cNvSpPr/>
                    <p:nvPr/>
                  </p:nvSpPr>
                  <p:spPr>
                    <a:xfrm>
                      <a:off x="4068147" y="3536302"/>
                      <a:ext cx="139959" cy="14929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cxnSp>
                  <p:nvCxnSpPr>
                    <p:cNvPr id="47" name="直線接點 46"/>
                    <p:cNvCxnSpPr>
                      <a:stCxn id="46" idx="6"/>
                    </p:cNvCxnSpPr>
                    <p:nvPr/>
                  </p:nvCxnSpPr>
                  <p:spPr>
                    <a:xfrm>
                      <a:off x="4208106" y="3610947"/>
                      <a:ext cx="494523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" name="直線接點 47"/>
                    <p:cNvCxnSpPr/>
                    <p:nvPr/>
                  </p:nvCxnSpPr>
                  <p:spPr>
                    <a:xfrm flipV="1">
                      <a:off x="4187609" y="3281173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" name="直線接點 48"/>
                    <p:cNvCxnSpPr/>
                    <p:nvPr/>
                  </p:nvCxnSpPr>
                  <p:spPr>
                    <a:xfrm>
                      <a:off x="4197858" y="3648271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0" name="群組 49"/>
                  <p:cNvGrpSpPr/>
                  <p:nvPr/>
                </p:nvGrpSpPr>
                <p:grpSpPr>
                  <a:xfrm>
                    <a:off x="3270279" y="2885805"/>
                    <a:ext cx="779206" cy="759038"/>
                    <a:chOff x="4068147" y="3281173"/>
                    <a:chExt cx="644731" cy="659549"/>
                  </a:xfrm>
                </p:grpSpPr>
                <p:sp>
                  <p:nvSpPr>
                    <p:cNvPr id="51" name="橢圓 50"/>
                    <p:cNvSpPr/>
                    <p:nvPr/>
                  </p:nvSpPr>
                  <p:spPr>
                    <a:xfrm>
                      <a:off x="4068147" y="3536302"/>
                      <a:ext cx="139959" cy="14929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cxnSp>
                  <p:nvCxnSpPr>
                    <p:cNvPr id="52" name="直線接點 51"/>
                    <p:cNvCxnSpPr>
                      <a:stCxn id="51" idx="6"/>
                    </p:cNvCxnSpPr>
                    <p:nvPr/>
                  </p:nvCxnSpPr>
                  <p:spPr>
                    <a:xfrm>
                      <a:off x="4208106" y="3610947"/>
                      <a:ext cx="494523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" name="直線接點 52"/>
                    <p:cNvCxnSpPr/>
                    <p:nvPr/>
                  </p:nvCxnSpPr>
                  <p:spPr>
                    <a:xfrm flipV="1">
                      <a:off x="4187609" y="3281173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" name="直線接點 53"/>
                    <p:cNvCxnSpPr/>
                    <p:nvPr/>
                  </p:nvCxnSpPr>
                  <p:spPr>
                    <a:xfrm>
                      <a:off x="4197858" y="3648271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5" name="群組 54"/>
                  <p:cNvGrpSpPr/>
                  <p:nvPr/>
                </p:nvGrpSpPr>
                <p:grpSpPr>
                  <a:xfrm>
                    <a:off x="3270279" y="3252902"/>
                    <a:ext cx="779206" cy="759038"/>
                    <a:chOff x="4068147" y="3281173"/>
                    <a:chExt cx="644731" cy="659549"/>
                  </a:xfrm>
                </p:grpSpPr>
                <p:sp>
                  <p:nvSpPr>
                    <p:cNvPr id="56" name="橢圓 55"/>
                    <p:cNvSpPr/>
                    <p:nvPr/>
                  </p:nvSpPr>
                  <p:spPr>
                    <a:xfrm>
                      <a:off x="4068147" y="3536302"/>
                      <a:ext cx="139959" cy="14929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cxnSp>
                  <p:nvCxnSpPr>
                    <p:cNvPr id="57" name="直線接點 56"/>
                    <p:cNvCxnSpPr>
                      <a:stCxn id="56" idx="6"/>
                    </p:cNvCxnSpPr>
                    <p:nvPr/>
                  </p:nvCxnSpPr>
                  <p:spPr>
                    <a:xfrm>
                      <a:off x="4208106" y="3610947"/>
                      <a:ext cx="494523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" name="直線接點 57"/>
                    <p:cNvCxnSpPr/>
                    <p:nvPr/>
                  </p:nvCxnSpPr>
                  <p:spPr>
                    <a:xfrm flipV="1">
                      <a:off x="4187609" y="3281173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" name="直線接點 58"/>
                    <p:cNvCxnSpPr/>
                    <p:nvPr/>
                  </p:nvCxnSpPr>
                  <p:spPr>
                    <a:xfrm>
                      <a:off x="4197858" y="3648271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0" name="群組 59"/>
                  <p:cNvGrpSpPr/>
                  <p:nvPr/>
                </p:nvGrpSpPr>
                <p:grpSpPr>
                  <a:xfrm>
                    <a:off x="3240887" y="4024363"/>
                    <a:ext cx="779206" cy="759038"/>
                    <a:chOff x="4068147" y="3281173"/>
                    <a:chExt cx="644731" cy="659549"/>
                  </a:xfrm>
                </p:grpSpPr>
                <p:sp>
                  <p:nvSpPr>
                    <p:cNvPr id="61" name="橢圓 60"/>
                    <p:cNvSpPr/>
                    <p:nvPr/>
                  </p:nvSpPr>
                  <p:spPr>
                    <a:xfrm>
                      <a:off x="4068147" y="3536302"/>
                      <a:ext cx="139959" cy="14929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cxnSp>
                  <p:nvCxnSpPr>
                    <p:cNvPr id="62" name="直線接點 61"/>
                    <p:cNvCxnSpPr>
                      <a:stCxn id="61" idx="6"/>
                    </p:cNvCxnSpPr>
                    <p:nvPr/>
                  </p:nvCxnSpPr>
                  <p:spPr>
                    <a:xfrm>
                      <a:off x="4208106" y="3610947"/>
                      <a:ext cx="494523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3" name="直線接點 62"/>
                    <p:cNvCxnSpPr/>
                    <p:nvPr/>
                  </p:nvCxnSpPr>
                  <p:spPr>
                    <a:xfrm flipV="1">
                      <a:off x="4187609" y="3281173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直線接點 63"/>
                    <p:cNvCxnSpPr/>
                    <p:nvPr/>
                  </p:nvCxnSpPr>
                  <p:spPr>
                    <a:xfrm>
                      <a:off x="4197858" y="3648271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5" name="群組 64"/>
                  <p:cNvGrpSpPr/>
                  <p:nvPr/>
                </p:nvGrpSpPr>
                <p:grpSpPr>
                  <a:xfrm>
                    <a:off x="3240887" y="4391460"/>
                    <a:ext cx="779206" cy="759038"/>
                    <a:chOff x="4068147" y="3281173"/>
                    <a:chExt cx="644731" cy="659549"/>
                  </a:xfrm>
                </p:grpSpPr>
                <p:sp>
                  <p:nvSpPr>
                    <p:cNvPr id="66" name="橢圓 65"/>
                    <p:cNvSpPr/>
                    <p:nvPr/>
                  </p:nvSpPr>
                  <p:spPr>
                    <a:xfrm>
                      <a:off x="4068147" y="3536302"/>
                      <a:ext cx="139959" cy="14929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cxnSp>
                  <p:nvCxnSpPr>
                    <p:cNvPr id="67" name="直線接點 66"/>
                    <p:cNvCxnSpPr>
                      <a:stCxn id="66" idx="6"/>
                    </p:cNvCxnSpPr>
                    <p:nvPr/>
                  </p:nvCxnSpPr>
                  <p:spPr>
                    <a:xfrm>
                      <a:off x="4208106" y="3610947"/>
                      <a:ext cx="494523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直線接點 67"/>
                    <p:cNvCxnSpPr/>
                    <p:nvPr/>
                  </p:nvCxnSpPr>
                  <p:spPr>
                    <a:xfrm flipV="1">
                      <a:off x="4187609" y="3281173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直線接點 68"/>
                    <p:cNvCxnSpPr/>
                    <p:nvPr/>
                  </p:nvCxnSpPr>
                  <p:spPr>
                    <a:xfrm>
                      <a:off x="4197858" y="3648271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0" name="群組 69"/>
                  <p:cNvGrpSpPr/>
                  <p:nvPr/>
                </p:nvGrpSpPr>
                <p:grpSpPr>
                  <a:xfrm>
                    <a:off x="3257892" y="3647885"/>
                    <a:ext cx="779206" cy="759038"/>
                    <a:chOff x="4068147" y="3281173"/>
                    <a:chExt cx="644731" cy="659549"/>
                  </a:xfrm>
                </p:grpSpPr>
                <p:sp>
                  <p:nvSpPr>
                    <p:cNvPr id="71" name="橢圓 70"/>
                    <p:cNvSpPr/>
                    <p:nvPr/>
                  </p:nvSpPr>
                  <p:spPr>
                    <a:xfrm>
                      <a:off x="4068147" y="3536302"/>
                      <a:ext cx="139959" cy="14929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cxnSp>
                  <p:nvCxnSpPr>
                    <p:cNvPr id="72" name="直線接點 71"/>
                    <p:cNvCxnSpPr>
                      <a:stCxn id="71" idx="6"/>
                    </p:cNvCxnSpPr>
                    <p:nvPr/>
                  </p:nvCxnSpPr>
                  <p:spPr>
                    <a:xfrm>
                      <a:off x="4208106" y="3610947"/>
                      <a:ext cx="494523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" name="直線接點 72"/>
                    <p:cNvCxnSpPr/>
                    <p:nvPr/>
                  </p:nvCxnSpPr>
                  <p:spPr>
                    <a:xfrm flipV="1">
                      <a:off x="4187609" y="3281173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" name="直線接點 73"/>
                    <p:cNvCxnSpPr/>
                    <p:nvPr/>
                  </p:nvCxnSpPr>
                  <p:spPr>
                    <a:xfrm>
                      <a:off x="4197858" y="3648271"/>
                      <a:ext cx="515020" cy="29245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37" name="橢圓 136"/>
                <p:cNvSpPr/>
                <p:nvPr/>
              </p:nvSpPr>
              <p:spPr>
                <a:xfrm>
                  <a:off x="4007706" y="2785501"/>
                  <a:ext cx="169151" cy="17180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2" name="橢圓 141"/>
                <p:cNvSpPr/>
                <p:nvPr/>
              </p:nvSpPr>
              <p:spPr>
                <a:xfrm>
                  <a:off x="4007706" y="3168161"/>
                  <a:ext cx="169151" cy="17180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3" name="橢圓 142"/>
                <p:cNvSpPr/>
                <p:nvPr/>
              </p:nvSpPr>
              <p:spPr>
                <a:xfrm>
                  <a:off x="3989683" y="3540504"/>
                  <a:ext cx="169151" cy="17180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4" name="橢圓 143"/>
                <p:cNvSpPr/>
                <p:nvPr/>
              </p:nvSpPr>
              <p:spPr>
                <a:xfrm>
                  <a:off x="3964907" y="3932242"/>
                  <a:ext cx="169151" cy="17180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5" name="橢圓 144"/>
                <p:cNvSpPr/>
                <p:nvPr/>
              </p:nvSpPr>
              <p:spPr>
                <a:xfrm>
                  <a:off x="3957142" y="4287446"/>
                  <a:ext cx="169151" cy="17180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6" name="橢圓 145"/>
                <p:cNvSpPr/>
                <p:nvPr/>
              </p:nvSpPr>
              <p:spPr>
                <a:xfrm>
                  <a:off x="3937827" y="4669974"/>
                  <a:ext cx="169151" cy="17180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47" name="橢圓 146"/>
                <p:cNvSpPr/>
                <p:nvPr/>
              </p:nvSpPr>
              <p:spPr>
                <a:xfrm>
                  <a:off x="3937827" y="5052502"/>
                  <a:ext cx="169151" cy="17180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文字方塊 148"/>
                  <p:cNvSpPr txBox="1"/>
                  <p:nvPr/>
                </p:nvSpPr>
                <p:spPr>
                  <a:xfrm>
                    <a:off x="1539826" y="4809149"/>
                    <a:ext cx="690465" cy="3815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sub>
                          </m:sSub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149" name="文字方塊 1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39826" y="4809149"/>
                    <a:ext cx="690465" cy="381515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0" name="文字方塊 149"/>
                  <p:cNvSpPr txBox="1"/>
                  <p:nvPr/>
                </p:nvSpPr>
                <p:spPr>
                  <a:xfrm>
                    <a:off x="4705103" y="4860821"/>
                    <a:ext cx="690465" cy="3815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</m:sSub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150" name="文字方塊 1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05103" y="4860821"/>
                    <a:ext cx="690465" cy="381515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1" name="文字方塊 150"/>
                  <p:cNvSpPr txBox="1"/>
                  <p:nvPr/>
                </p:nvSpPr>
                <p:spPr>
                  <a:xfrm>
                    <a:off x="4694158" y="4459088"/>
                    <a:ext cx="690465" cy="3815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3,1</m:t>
                              </m:r>
                            </m:sub>
                          </m:sSub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151" name="文字方塊 15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94158" y="4459088"/>
                    <a:ext cx="690465" cy="381515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2" name="文字方塊 151"/>
                  <p:cNvSpPr txBox="1"/>
                  <p:nvPr/>
                </p:nvSpPr>
                <p:spPr>
                  <a:xfrm>
                    <a:off x="4714307" y="5283499"/>
                    <a:ext cx="690465" cy="3815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3,−1</m:t>
                              </m:r>
                            </m:sub>
                          </m:sSub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152" name="文字方塊 1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14307" y="5283499"/>
                    <a:ext cx="690465" cy="381515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4" name="文字方塊 153"/>
            <p:cNvSpPr txBox="1"/>
            <p:nvPr/>
          </p:nvSpPr>
          <p:spPr>
            <a:xfrm>
              <a:off x="9309347" y="6367857"/>
              <a:ext cx="17541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dirty="0" smtClean="0"/>
                <a:t>利率點示意圖</a:t>
              </a:r>
              <a:endParaRPr lang="zh-TW" altLang="en-US" sz="16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文字方塊 155"/>
              <p:cNvSpPr txBox="1"/>
              <p:nvPr/>
            </p:nvSpPr>
            <p:spPr>
              <a:xfrm>
                <a:off x="844202" y="2361840"/>
                <a:ext cx="6971231" cy="3786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dirty="0" smtClean="0"/>
                  <a:t>但因為利率的路線問題會導致</a:t>
                </a:r>
                <a:r>
                  <a:rPr lang="en-US" altLang="zh-TW" sz="2400" dirty="0" smtClean="0"/>
                  <a:t>L</a:t>
                </a:r>
                <a:r>
                  <a:rPr lang="zh-TW" altLang="en-US" sz="2400" dirty="0" smtClean="0"/>
                  <a:t>樹上一個節點要儲存大量的值，以右圖</a:t>
                </a:r>
                <a:r>
                  <a:rPr lang="en-US" altLang="zh-TW" sz="2400" dirty="0" smtClean="0"/>
                  <a:t>C</a:t>
                </a:r>
                <a:r>
                  <a:rPr lang="zh-TW" altLang="en-US" sz="2400" dirty="0" smtClean="0"/>
                  <a:t>點為例</a:t>
                </a:r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zh-TW" altLang="en-US" sz="2400" dirty="0" smtClean="0"/>
                  <a:t>如果是經過</a:t>
                </a:r>
                <a:r>
                  <a:rPr lang="en-US" altLang="zh-TW" sz="2400" dirty="0" smtClean="0"/>
                  <a:t>A</a:t>
                </a:r>
                <a:r>
                  <a:rPr lang="zh-TW" altLang="en-US" sz="2400" dirty="0" smtClean="0"/>
                  <a:t>到</a:t>
                </a:r>
                <a:r>
                  <a:rPr lang="en-US" altLang="zh-TW" sz="2400" dirty="0" smtClean="0"/>
                  <a:t>C</a:t>
                </a:r>
                <a:r>
                  <a:rPr lang="zh-TW" altLang="en-US" sz="2400" dirty="0" smtClean="0"/>
                  <a:t>點，則</a:t>
                </a:r>
                <a:endParaRPr lang="en-US" altLang="zh-TW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2,1</m:t>
                          </m:r>
                        </m:sub>
                      </m:sSub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4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2400" dirty="0" smtClean="0"/>
              </a:p>
              <a:p>
                <a:r>
                  <a:rPr lang="zh-TW" altLang="en-US" sz="2400" dirty="0"/>
                  <a:t>如果是</a:t>
                </a:r>
                <a:r>
                  <a:rPr lang="zh-TW" altLang="en-US" sz="2400" dirty="0" smtClean="0"/>
                  <a:t>經過</a:t>
                </a:r>
                <a:r>
                  <a:rPr lang="en-US" altLang="zh-TW" sz="2400" dirty="0" smtClean="0"/>
                  <a:t>B</a:t>
                </a:r>
                <a:r>
                  <a:rPr lang="zh-TW" altLang="en-US" sz="2400" dirty="0" smtClean="0"/>
                  <a:t>到</a:t>
                </a:r>
                <a:r>
                  <a:rPr lang="en-US" altLang="zh-TW" sz="2400" dirty="0"/>
                  <a:t>C</a:t>
                </a:r>
                <a:r>
                  <a:rPr lang="zh-TW" altLang="en-US" sz="2400" dirty="0"/>
                  <a:t>點，則</a:t>
                </a:r>
                <a:endParaRPr lang="en-US" altLang="zh-TW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2,1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4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zh-TW" altLang="en-US" sz="2400" dirty="0" smtClean="0"/>
                  <a:t>隨著期</a:t>
                </a:r>
                <a:r>
                  <a:rPr lang="zh-TW" altLang="en-US" sz="2400" dirty="0"/>
                  <a:t>數</a:t>
                </a:r>
                <a:r>
                  <a:rPr lang="zh-TW" altLang="en-US" sz="2400" dirty="0" smtClean="0"/>
                  <a:t>增加，要儲存的量會嚴重拖累運算速度，因此我們引入了「代表點」的做法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156" name="文字方塊 1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02" y="2361840"/>
                <a:ext cx="6971231" cy="3786165"/>
              </a:xfrm>
              <a:prstGeom prst="rect">
                <a:avLst/>
              </a:prstGeom>
              <a:blipFill rotWithShape="0">
                <a:blip r:embed="rId7"/>
                <a:stretch>
                  <a:fillRect l="-1311" t="-1447" r="-175" b="-24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8" name="文字方塊 157"/>
          <p:cNvSpPr txBox="1"/>
          <p:nvPr/>
        </p:nvSpPr>
        <p:spPr>
          <a:xfrm>
            <a:off x="8969256" y="3381094"/>
            <a:ext cx="29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2"/>
                </a:solidFill>
              </a:rPr>
              <a:t>A</a:t>
            </a:r>
            <a:endParaRPr lang="zh-TW" altLang="en-US" dirty="0">
              <a:solidFill>
                <a:schemeClr val="accent2"/>
              </a:solidFill>
            </a:endParaRPr>
          </a:p>
        </p:txBody>
      </p:sp>
      <p:sp>
        <p:nvSpPr>
          <p:cNvPr id="159" name="文字方塊 158"/>
          <p:cNvSpPr txBox="1"/>
          <p:nvPr/>
        </p:nvSpPr>
        <p:spPr>
          <a:xfrm>
            <a:off x="8998612" y="3874702"/>
            <a:ext cx="29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2"/>
                </a:solidFill>
              </a:rPr>
              <a:t>B</a:t>
            </a:r>
            <a:endParaRPr lang="zh-TW" altLang="en-US" dirty="0">
              <a:solidFill>
                <a:schemeClr val="accent2"/>
              </a:solidFill>
            </a:endParaRPr>
          </a:p>
        </p:txBody>
      </p:sp>
      <p:sp>
        <p:nvSpPr>
          <p:cNvPr id="160" name="文字方塊 159"/>
          <p:cNvSpPr txBox="1"/>
          <p:nvPr/>
        </p:nvSpPr>
        <p:spPr>
          <a:xfrm>
            <a:off x="9811350" y="3371293"/>
            <a:ext cx="29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2"/>
                </a:solidFill>
              </a:rPr>
              <a:t>C</a:t>
            </a:r>
            <a:endParaRPr lang="zh-TW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19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2113426" y="3448376"/>
            <a:ext cx="1845276" cy="889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老人</a:t>
            </a:r>
            <a:endParaRPr lang="zh-TW" altLang="en-US" sz="2500" dirty="0"/>
          </a:p>
        </p:txBody>
      </p:sp>
      <p:sp>
        <p:nvSpPr>
          <p:cNvPr id="6" name="矩形 5"/>
          <p:cNvSpPr/>
          <p:nvPr/>
        </p:nvSpPr>
        <p:spPr>
          <a:xfrm>
            <a:off x="6557318" y="2166553"/>
            <a:ext cx="1845276" cy="8896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銀行</a:t>
            </a:r>
            <a:endParaRPr lang="zh-TW" altLang="en-US" sz="2500" dirty="0"/>
          </a:p>
        </p:txBody>
      </p:sp>
      <p:sp>
        <p:nvSpPr>
          <p:cNvPr id="7" name="矩形 6"/>
          <p:cNvSpPr/>
          <p:nvPr/>
        </p:nvSpPr>
        <p:spPr>
          <a:xfrm>
            <a:off x="6557318" y="4827374"/>
            <a:ext cx="1845276" cy="88968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保險公司</a:t>
            </a:r>
            <a:endParaRPr lang="zh-TW" altLang="en-US" sz="2500" dirty="0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4034270" y="2462526"/>
            <a:ext cx="2281881" cy="8402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>
            <a:off x="4154140" y="2755978"/>
            <a:ext cx="2207740" cy="7989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4154140" y="2386646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房屋所有權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5096108" y="3185631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年金</a:t>
            </a:r>
            <a:endParaRPr lang="zh-TW" altLang="en-US" dirty="0"/>
          </a:p>
        </p:txBody>
      </p:sp>
      <p:cxnSp>
        <p:nvCxnSpPr>
          <p:cNvPr id="17" name="直線單箭頭接點 16"/>
          <p:cNvCxnSpPr/>
          <p:nvPr/>
        </p:nvCxnSpPr>
        <p:spPr>
          <a:xfrm>
            <a:off x="4118788" y="4587386"/>
            <a:ext cx="2197363" cy="7559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4756215" y="4981215"/>
            <a:ext cx="118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保費</a:t>
            </a:r>
            <a:endParaRPr lang="zh-TW" altLang="en-US" dirty="0"/>
          </a:p>
        </p:txBody>
      </p:sp>
      <p:cxnSp>
        <p:nvCxnSpPr>
          <p:cNvPr id="21" name="直線單箭頭接點 20"/>
          <p:cNvCxnSpPr/>
          <p:nvPr/>
        </p:nvCxnSpPr>
        <p:spPr>
          <a:xfrm flipV="1">
            <a:off x="7479956" y="3155470"/>
            <a:ext cx="0" cy="15454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7741297" y="3504446"/>
            <a:ext cx="2424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房價過低無法支付年金時，保險公司支付金額給銀行</a:t>
            </a:r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838200" y="1356352"/>
            <a:ext cx="4547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一般情況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09525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66192" y="695231"/>
            <a:ext cx="10515600" cy="1020213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/>
              <a:t>代表點是指每期只計算出累積貸款金</a:t>
            </a:r>
            <a:r>
              <a:rPr lang="zh-TW" altLang="en-US" dirty="0"/>
              <a:t>額</a:t>
            </a:r>
            <a:r>
              <a:rPr lang="zh-TW" altLang="en-US" dirty="0" smtClean="0"/>
              <a:t>的最小值最大值，其他利率路線的都由內插法計算出代表點，</a:t>
            </a:r>
            <a:r>
              <a:rPr lang="en-US" altLang="zh-TW" dirty="0" smtClean="0"/>
              <a:t>L</a:t>
            </a:r>
            <a:r>
              <a:rPr lang="zh-TW" altLang="en-US" dirty="0" smtClean="0"/>
              <a:t>樹上的每個節點都是儲存</a:t>
            </a:r>
            <a:r>
              <a:rPr lang="en-US" altLang="zh-TW" dirty="0" smtClean="0"/>
              <a:t>K</a:t>
            </a:r>
            <a:r>
              <a:rPr lang="zh-TW" altLang="en-US" dirty="0" smtClean="0"/>
              <a:t>個值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文字方塊 86"/>
              <p:cNvSpPr txBox="1"/>
              <p:nvPr/>
            </p:nvSpPr>
            <p:spPr>
              <a:xfrm>
                <a:off x="4047542" y="1950251"/>
                <a:ext cx="7334250" cy="5284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dirty="0" smtClean="0"/>
                  <a:t>以左圖為例，我們可以將新的一期區分成</a:t>
                </a:r>
                <a:r>
                  <a:rPr lang="en-US" altLang="zh-TW" sz="2400" dirty="0" smtClean="0"/>
                  <a:t>5</a:t>
                </a:r>
                <a:r>
                  <a:rPr lang="zh-TW" altLang="en-US" sz="2400" dirty="0" smtClean="0"/>
                  <a:t>種</a:t>
                </a:r>
                <a:r>
                  <a:rPr lang="en-US" altLang="zh-TW" sz="2400" dirty="0" smtClean="0"/>
                  <a:t>case</a:t>
                </a:r>
                <a:r>
                  <a:rPr lang="zh-TW" altLang="en-US" sz="2400" dirty="0" smtClean="0"/>
                  <a:t>討論</a:t>
                </a:r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en-US" altLang="zh-TW" sz="2400" dirty="0" smtClean="0"/>
                  <a:t>Case 1:</a:t>
                </a:r>
                <a:r>
                  <a:rPr lang="zh-TW" altLang="en-US" sz="2400" dirty="0"/>
                  <a:t>最小值由前期低一格的</a:t>
                </a:r>
                <a:r>
                  <a:rPr lang="en-US" altLang="zh-TW" sz="2400" dirty="0"/>
                  <a:t>B</a:t>
                </a:r>
                <a:r>
                  <a:rPr lang="zh-TW" altLang="en-US" sz="2400" dirty="0"/>
                  <a:t>的最小值</a:t>
                </a:r>
                <a:r>
                  <a:rPr lang="zh-TW" altLang="en-US" sz="2400" dirty="0" smtClean="0"/>
                  <a:t>計算</a:t>
                </a:r>
                <a:endParaRPr lang="en-US" altLang="zh-TW" sz="2400" dirty="0" smtClean="0"/>
              </a:p>
              <a:p>
                <a:r>
                  <a:rPr lang="en-US" altLang="zh-TW" sz="2400" dirty="0"/>
                  <a:t>	</a:t>
                </a:r>
                <a:r>
                  <a:rPr lang="zh-TW" altLang="en-US" sz="2400" dirty="0" smtClean="0"/>
                  <a:t>最大值</a:t>
                </a:r>
                <a:r>
                  <a:rPr lang="zh-TW" altLang="en-US" sz="2400" dirty="0"/>
                  <a:t>由前期同位置的</a:t>
                </a:r>
                <a:r>
                  <a:rPr lang="en-US" altLang="zh-TW" sz="2400" dirty="0"/>
                  <a:t>A</a:t>
                </a:r>
                <a:r>
                  <a:rPr lang="zh-TW" altLang="en-US" sz="2400" dirty="0"/>
                  <a:t>的最大值</a:t>
                </a:r>
                <a:r>
                  <a:rPr lang="zh-TW" altLang="en-US" sz="2400" dirty="0" smtClean="0"/>
                  <a:t>計算</a:t>
                </a:r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zh-TW" altLang="en-US" sz="2400" dirty="0" smtClean="0"/>
                  <a:t>最小累積貸款金額</a:t>
                </a:r>
                <a:r>
                  <a:rPr lang="en-US" altLang="zh-TW" sz="2400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4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−1,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−1,1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4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−1,</m:t>
                              </m:r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4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zh-TW" altLang="en-US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sz="2400" dirty="0" smtClean="0"/>
              </a:p>
              <a:p>
                <a:r>
                  <a:rPr lang="zh-TW" altLang="en-US" sz="2400" dirty="0" smtClean="0"/>
                  <a:t>最大累積</a:t>
                </a:r>
                <a:r>
                  <a:rPr lang="zh-TW" altLang="en-US" sz="2400" dirty="0"/>
                  <a:t>貸款金額</a:t>
                </a:r>
                <a:r>
                  <a:rPr lang="en-US" altLang="zh-TW" sz="2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sz="240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400" dirty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−1,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sz="240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400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−1,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400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zh-TW" alt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sz="2400" dirty="0" smtClean="0"/>
              </a:p>
              <a:p>
                <a:r>
                  <a:rPr lang="zh-TW" altLang="en-US" sz="2400" dirty="0" smtClean="0"/>
                  <a:t>其餘代表點</a:t>
                </a:r>
                <a:r>
                  <a:rPr lang="en-US" altLang="zh-TW" sz="2400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dirty="0"/>
              </a:p>
              <a:p>
                <a:endParaRPr lang="en-US" altLang="zh-TW" sz="2400" dirty="0" smtClean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87" name="文字方塊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542" y="1950251"/>
                <a:ext cx="7334250" cy="5284395"/>
              </a:xfrm>
              <a:prstGeom prst="rect">
                <a:avLst/>
              </a:prstGeom>
              <a:blipFill rotWithShape="0">
                <a:blip r:embed="rId2"/>
                <a:stretch>
                  <a:fillRect l="-1330" t="-1038" r="-5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0" name="群組 89"/>
          <p:cNvGrpSpPr/>
          <p:nvPr/>
        </p:nvGrpSpPr>
        <p:grpSpPr>
          <a:xfrm>
            <a:off x="1275767" y="2039754"/>
            <a:ext cx="1419419" cy="3756345"/>
            <a:chOff x="866192" y="2398168"/>
            <a:chExt cx="1419419" cy="3756345"/>
          </a:xfrm>
        </p:grpSpPr>
        <p:grpSp>
          <p:nvGrpSpPr>
            <p:cNvPr id="86" name="群組 85"/>
            <p:cNvGrpSpPr/>
            <p:nvPr/>
          </p:nvGrpSpPr>
          <p:grpSpPr>
            <a:xfrm>
              <a:off x="866192" y="2398168"/>
              <a:ext cx="1419419" cy="3280485"/>
              <a:chOff x="866192" y="2541043"/>
              <a:chExt cx="1419419" cy="3280485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866192" y="2541043"/>
                <a:ext cx="1064269" cy="3280485"/>
                <a:chOff x="680552" y="2579143"/>
                <a:chExt cx="1064269" cy="3280485"/>
              </a:xfrm>
            </p:grpSpPr>
            <p:grpSp>
              <p:nvGrpSpPr>
                <p:cNvPr id="70" name="群組 69"/>
                <p:cNvGrpSpPr/>
                <p:nvPr/>
              </p:nvGrpSpPr>
              <p:grpSpPr>
                <a:xfrm>
                  <a:off x="1045028" y="2705878"/>
                  <a:ext cx="699793" cy="3032450"/>
                  <a:chOff x="1045028" y="2705878"/>
                  <a:chExt cx="699793" cy="3032450"/>
                </a:xfrm>
              </p:grpSpPr>
              <p:sp>
                <p:nvSpPr>
                  <p:cNvPr id="5" name="橢圓 4"/>
                  <p:cNvSpPr/>
                  <p:nvPr/>
                </p:nvSpPr>
                <p:spPr>
                  <a:xfrm>
                    <a:off x="1045029" y="2705878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" name="橢圓 5"/>
                  <p:cNvSpPr/>
                  <p:nvPr/>
                </p:nvSpPr>
                <p:spPr>
                  <a:xfrm>
                    <a:off x="1045029" y="3191070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7" name="橢圓 6"/>
                  <p:cNvSpPr/>
                  <p:nvPr/>
                </p:nvSpPr>
                <p:spPr>
                  <a:xfrm>
                    <a:off x="1045028" y="3676262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8" name="橢圓 7"/>
                  <p:cNvSpPr/>
                  <p:nvPr/>
                </p:nvSpPr>
                <p:spPr>
                  <a:xfrm>
                    <a:off x="1045028" y="4161454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9" name="橢圓 8"/>
                  <p:cNvSpPr/>
                  <p:nvPr/>
                </p:nvSpPr>
                <p:spPr>
                  <a:xfrm>
                    <a:off x="1054356" y="4646646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1" name="橢圓 10"/>
                  <p:cNvSpPr/>
                  <p:nvPr/>
                </p:nvSpPr>
                <p:spPr>
                  <a:xfrm>
                    <a:off x="1054356" y="5131838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" name="橢圓 11"/>
                  <p:cNvSpPr/>
                  <p:nvPr/>
                </p:nvSpPr>
                <p:spPr>
                  <a:xfrm>
                    <a:off x="1054356" y="5617030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3" name="橢圓 12"/>
                  <p:cNvSpPr/>
                  <p:nvPr/>
                </p:nvSpPr>
                <p:spPr>
                  <a:xfrm>
                    <a:off x="1623527" y="2705878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4" name="橢圓 13"/>
                  <p:cNvSpPr/>
                  <p:nvPr/>
                </p:nvSpPr>
                <p:spPr>
                  <a:xfrm>
                    <a:off x="1623527" y="3191070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5" name="橢圓 14"/>
                  <p:cNvSpPr/>
                  <p:nvPr/>
                </p:nvSpPr>
                <p:spPr>
                  <a:xfrm>
                    <a:off x="1623526" y="3676262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6" name="橢圓 15"/>
                  <p:cNvSpPr/>
                  <p:nvPr/>
                </p:nvSpPr>
                <p:spPr>
                  <a:xfrm>
                    <a:off x="1623526" y="4161454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7" name="橢圓 16"/>
                  <p:cNvSpPr/>
                  <p:nvPr/>
                </p:nvSpPr>
                <p:spPr>
                  <a:xfrm>
                    <a:off x="1632854" y="4646646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8" name="橢圓 17"/>
                  <p:cNvSpPr/>
                  <p:nvPr/>
                </p:nvSpPr>
                <p:spPr>
                  <a:xfrm>
                    <a:off x="1632854" y="5131838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9" name="橢圓 18"/>
                  <p:cNvSpPr/>
                  <p:nvPr/>
                </p:nvSpPr>
                <p:spPr>
                  <a:xfrm>
                    <a:off x="1632854" y="5617030"/>
                    <a:ext cx="111967" cy="12129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cxnSp>
                <p:nvCxnSpPr>
                  <p:cNvPr id="29" name="直線接點 28"/>
                  <p:cNvCxnSpPr>
                    <a:stCxn id="5" idx="6"/>
                    <a:endCxn id="13" idx="2"/>
                  </p:cNvCxnSpPr>
                  <p:nvPr/>
                </p:nvCxnSpPr>
                <p:spPr>
                  <a:xfrm>
                    <a:off x="1156996" y="2766527"/>
                    <a:ext cx="466531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直線接點 30"/>
                  <p:cNvCxnSpPr>
                    <a:stCxn id="5" idx="6"/>
                    <a:endCxn id="14" idx="2"/>
                  </p:cNvCxnSpPr>
                  <p:nvPr/>
                </p:nvCxnSpPr>
                <p:spPr>
                  <a:xfrm>
                    <a:off x="1156996" y="2766527"/>
                    <a:ext cx="466531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直線接點 32"/>
                  <p:cNvCxnSpPr>
                    <a:stCxn id="5" idx="6"/>
                    <a:endCxn id="15" idx="2"/>
                  </p:cNvCxnSpPr>
                  <p:nvPr/>
                </p:nvCxnSpPr>
                <p:spPr>
                  <a:xfrm>
                    <a:off x="1156996" y="2766527"/>
                    <a:ext cx="466530" cy="970384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線接點 34"/>
                  <p:cNvCxnSpPr>
                    <a:stCxn id="6" idx="6"/>
                    <a:endCxn id="13" idx="2"/>
                  </p:cNvCxnSpPr>
                  <p:nvPr/>
                </p:nvCxnSpPr>
                <p:spPr>
                  <a:xfrm flipV="1">
                    <a:off x="1156996" y="2766527"/>
                    <a:ext cx="466531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>
                    <a:stCxn id="6" idx="6"/>
                    <a:endCxn id="14" idx="2"/>
                  </p:cNvCxnSpPr>
                  <p:nvPr/>
                </p:nvCxnSpPr>
                <p:spPr>
                  <a:xfrm>
                    <a:off x="1156996" y="3251719"/>
                    <a:ext cx="466531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>
                    <a:stCxn id="6" idx="6"/>
                    <a:endCxn id="15" idx="2"/>
                  </p:cNvCxnSpPr>
                  <p:nvPr/>
                </p:nvCxnSpPr>
                <p:spPr>
                  <a:xfrm>
                    <a:off x="1156996" y="3251719"/>
                    <a:ext cx="466530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直線接點 40"/>
                  <p:cNvCxnSpPr>
                    <a:stCxn id="7" idx="6"/>
                    <a:endCxn id="14" idx="2"/>
                  </p:cNvCxnSpPr>
                  <p:nvPr/>
                </p:nvCxnSpPr>
                <p:spPr>
                  <a:xfrm flipV="1">
                    <a:off x="1156995" y="3251719"/>
                    <a:ext cx="466532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直線接點 42"/>
                  <p:cNvCxnSpPr>
                    <a:stCxn id="7" idx="6"/>
                    <a:endCxn id="15" idx="2"/>
                  </p:cNvCxnSpPr>
                  <p:nvPr/>
                </p:nvCxnSpPr>
                <p:spPr>
                  <a:xfrm>
                    <a:off x="1156995" y="3736911"/>
                    <a:ext cx="466531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直線接點 44"/>
                  <p:cNvCxnSpPr>
                    <a:stCxn id="7" idx="6"/>
                    <a:endCxn id="16" idx="2"/>
                  </p:cNvCxnSpPr>
                  <p:nvPr/>
                </p:nvCxnSpPr>
                <p:spPr>
                  <a:xfrm>
                    <a:off x="1156995" y="3736911"/>
                    <a:ext cx="466531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直線接點 46"/>
                  <p:cNvCxnSpPr>
                    <a:stCxn id="8" idx="6"/>
                    <a:endCxn id="15" idx="2"/>
                  </p:cNvCxnSpPr>
                  <p:nvPr/>
                </p:nvCxnSpPr>
                <p:spPr>
                  <a:xfrm flipV="1">
                    <a:off x="1156995" y="3736911"/>
                    <a:ext cx="466531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直線接點 48"/>
                  <p:cNvCxnSpPr>
                    <a:stCxn id="8" idx="6"/>
                    <a:endCxn id="16" idx="2"/>
                  </p:cNvCxnSpPr>
                  <p:nvPr/>
                </p:nvCxnSpPr>
                <p:spPr>
                  <a:xfrm>
                    <a:off x="1156995" y="4222103"/>
                    <a:ext cx="466531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直線接點 50"/>
                  <p:cNvCxnSpPr>
                    <a:stCxn id="8" idx="6"/>
                    <a:endCxn id="17" idx="2"/>
                  </p:cNvCxnSpPr>
                  <p:nvPr/>
                </p:nvCxnSpPr>
                <p:spPr>
                  <a:xfrm>
                    <a:off x="1156995" y="4222103"/>
                    <a:ext cx="475859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線接點 52"/>
                  <p:cNvCxnSpPr>
                    <a:stCxn id="9" idx="6"/>
                    <a:endCxn id="16" idx="2"/>
                  </p:cNvCxnSpPr>
                  <p:nvPr/>
                </p:nvCxnSpPr>
                <p:spPr>
                  <a:xfrm flipV="1">
                    <a:off x="1166323" y="4222103"/>
                    <a:ext cx="457203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直線接點 54"/>
                  <p:cNvCxnSpPr>
                    <a:stCxn id="9" idx="6"/>
                    <a:endCxn id="17" idx="2"/>
                  </p:cNvCxnSpPr>
                  <p:nvPr/>
                </p:nvCxnSpPr>
                <p:spPr>
                  <a:xfrm>
                    <a:off x="1166323" y="4707295"/>
                    <a:ext cx="466531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直線接點 56"/>
                  <p:cNvCxnSpPr>
                    <a:stCxn id="9" idx="6"/>
                    <a:endCxn id="18" idx="2"/>
                  </p:cNvCxnSpPr>
                  <p:nvPr/>
                </p:nvCxnSpPr>
                <p:spPr>
                  <a:xfrm>
                    <a:off x="1166323" y="4707295"/>
                    <a:ext cx="466531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直線接點 58"/>
                  <p:cNvCxnSpPr>
                    <a:stCxn id="11" idx="6"/>
                    <a:endCxn id="17" idx="2"/>
                  </p:cNvCxnSpPr>
                  <p:nvPr/>
                </p:nvCxnSpPr>
                <p:spPr>
                  <a:xfrm flipV="1">
                    <a:off x="1166323" y="4707295"/>
                    <a:ext cx="466531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直線接點 60"/>
                  <p:cNvCxnSpPr>
                    <a:stCxn id="11" idx="6"/>
                    <a:endCxn id="18" idx="2"/>
                  </p:cNvCxnSpPr>
                  <p:nvPr/>
                </p:nvCxnSpPr>
                <p:spPr>
                  <a:xfrm>
                    <a:off x="1166323" y="5192487"/>
                    <a:ext cx="466531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接點 62"/>
                  <p:cNvCxnSpPr>
                    <a:stCxn id="11" idx="6"/>
                    <a:endCxn id="19" idx="2"/>
                  </p:cNvCxnSpPr>
                  <p:nvPr/>
                </p:nvCxnSpPr>
                <p:spPr>
                  <a:xfrm>
                    <a:off x="1166323" y="5192487"/>
                    <a:ext cx="466531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直線接點 64"/>
                  <p:cNvCxnSpPr>
                    <a:stCxn id="12" idx="6"/>
                    <a:endCxn id="19" idx="2"/>
                  </p:cNvCxnSpPr>
                  <p:nvPr/>
                </p:nvCxnSpPr>
                <p:spPr>
                  <a:xfrm>
                    <a:off x="1166323" y="5677679"/>
                    <a:ext cx="466531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直線接點 66"/>
                  <p:cNvCxnSpPr>
                    <a:stCxn id="12" idx="6"/>
                    <a:endCxn id="18" idx="2"/>
                  </p:cNvCxnSpPr>
                  <p:nvPr/>
                </p:nvCxnSpPr>
                <p:spPr>
                  <a:xfrm flipV="1">
                    <a:off x="1166323" y="5192487"/>
                    <a:ext cx="466531" cy="48519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直線接點 68"/>
                  <p:cNvCxnSpPr>
                    <a:stCxn id="12" idx="6"/>
                    <a:endCxn id="17" idx="2"/>
                  </p:cNvCxnSpPr>
                  <p:nvPr/>
                </p:nvCxnSpPr>
                <p:spPr>
                  <a:xfrm flipV="1">
                    <a:off x="1166323" y="4707295"/>
                    <a:ext cx="466531" cy="970384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1" name="文字方塊 70"/>
                <p:cNvSpPr txBox="1"/>
                <p:nvPr/>
              </p:nvSpPr>
              <p:spPr>
                <a:xfrm>
                  <a:off x="680552" y="2579143"/>
                  <a:ext cx="6286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A</a:t>
                  </a:r>
                  <a:endParaRPr lang="zh-TW" altLang="en-US" dirty="0"/>
                </a:p>
              </p:txBody>
            </p:sp>
            <p:sp>
              <p:nvSpPr>
                <p:cNvPr id="72" name="文字方塊 71"/>
                <p:cNvSpPr txBox="1"/>
                <p:nvPr/>
              </p:nvSpPr>
              <p:spPr>
                <a:xfrm>
                  <a:off x="680552" y="3073664"/>
                  <a:ext cx="6286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B</a:t>
                  </a:r>
                  <a:endParaRPr lang="zh-TW" altLang="en-US" dirty="0"/>
                </a:p>
              </p:txBody>
            </p:sp>
            <p:sp>
              <p:nvSpPr>
                <p:cNvPr id="73" name="文字方塊 72"/>
                <p:cNvSpPr txBox="1"/>
                <p:nvPr/>
              </p:nvSpPr>
              <p:spPr>
                <a:xfrm>
                  <a:off x="684825" y="3539229"/>
                  <a:ext cx="6286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C</a:t>
                  </a:r>
                  <a:endParaRPr lang="zh-TW" altLang="en-US" dirty="0"/>
                </a:p>
              </p:txBody>
            </p:sp>
            <p:sp>
              <p:nvSpPr>
                <p:cNvPr id="74" name="文字方塊 73"/>
                <p:cNvSpPr txBox="1"/>
                <p:nvPr/>
              </p:nvSpPr>
              <p:spPr>
                <a:xfrm>
                  <a:off x="684825" y="4034718"/>
                  <a:ext cx="6286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D</a:t>
                  </a:r>
                  <a:endParaRPr lang="zh-TW" altLang="en-US" dirty="0"/>
                </a:p>
              </p:txBody>
            </p:sp>
            <p:sp>
              <p:nvSpPr>
                <p:cNvPr id="75" name="文字方塊 74"/>
                <p:cNvSpPr txBox="1"/>
                <p:nvPr/>
              </p:nvSpPr>
              <p:spPr>
                <a:xfrm>
                  <a:off x="680552" y="4519910"/>
                  <a:ext cx="6286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E</a:t>
                  </a:r>
                  <a:endParaRPr lang="zh-TW" altLang="en-US" dirty="0"/>
                </a:p>
              </p:txBody>
            </p:sp>
            <p:sp>
              <p:nvSpPr>
                <p:cNvPr id="76" name="文字方塊 75"/>
                <p:cNvSpPr txBox="1"/>
                <p:nvPr/>
              </p:nvSpPr>
              <p:spPr>
                <a:xfrm>
                  <a:off x="680552" y="5005103"/>
                  <a:ext cx="6286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F</a:t>
                  </a:r>
                  <a:endParaRPr lang="zh-TW" altLang="en-US" dirty="0"/>
                </a:p>
              </p:txBody>
            </p:sp>
            <p:sp>
              <p:nvSpPr>
                <p:cNvPr id="77" name="文字方塊 76"/>
                <p:cNvSpPr txBox="1"/>
                <p:nvPr/>
              </p:nvSpPr>
              <p:spPr>
                <a:xfrm>
                  <a:off x="680552" y="5490296"/>
                  <a:ext cx="6286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G</a:t>
                  </a:r>
                  <a:endParaRPr lang="zh-TW" altLang="en-US" dirty="0"/>
                </a:p>
              </p:txBody>
            </p:sp>
          </p:grpSp>
          <p:sp>
            <p:nvSpPr>
              <p:cNvPr id="79" name="文字方塊 78"/>
              <p:cNvSpPr txBox="1"/>
              <p:nvPr/>
            </p:nvSpPr>
            <p:spPr>
              <a:xfrm>
                <a:off x="1971287" y="2541043"/>
                <a:ext cx="314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1</a:t>
                </a:r>
                <a:endParaRPr lang="zh-TW" altLang="en-US" dirty="0"/>
              </a:p>
            </p:txBody>
          </p:sp>
          <p:sp>
            <p:nvSpPr>
              <p:cNvPr id="80" name="文字方塊 79"/>
              <p:cNvSpPr txBox="1"/>
              <p:nvPr/>
            </p:nvSpPr>
            <p:spPr>
              <a:xfrm>
                <a:off x="1971287" y="3040814"/>
                <a:ext cx="314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2</a:t>
                </a:r>
                <a:endParaRPr lang="zh-TW" altLang="en-US" dirty="0"/>
              </a:p>
            </p:txBody>
          </p:sp>
          <p:sp>
            <p:nvSpPr>
              <p:cNvPr id="81" name="文字方塊 80"/>
              <p:cNvSpPr txBox="1"/>
              <p:nvPr/>
            </p:nvSpPr>
            <p:spPr>
              <a:xfrm>
                <a:off x="1971287" y="3514145"/>
                <a:ext cx="314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3</a:t>
                </a:r>
                <a:endParaRPr lang="zh-TW" altLang="en-US" dirty="0"/>
              </a:p>
            </p:txBody>
          </p:sp>
          <p:sp>
            <p:nvSpPr>
              <p:cNvPr id="82" name="文字方塊 81"/>
              <p:cNvSpPr txBox="1"/>
              <p:nvPr/>
            </p:nvSpPr>
            <p:spPr>
              <a:xfrm>
                <a:off x="1971287" y="3996618"/>
                <a:ext cx="314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2</a:t>
                </a:r>
                <a:endParaRPr lang="zh-TW" altLang="en-US" dirty="0"/>
              </a:p>
            </p:txBody>
          </p:sp>
          <p:sp>
            <p:nvSpPr>
              <p:cNvPr id="83" name="文字方塊 82"/>
              <p:cNvSpPr txBox="1"/>
              <p:nvPr/>
            </p:nvSpPr>
            <p:spPr>
              <a:xfrm>
                <a:off x="1971287" y="4479091"/>
                <a:ext cx="314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4</a:t>
                </a:r>
                <a:endParaRPr lang="zh-TW" altLang="en-US" dirty="0"/>
              </a:p>
            </p:txBody>
          </p:sp>
          <p:sp>
            <p:nvSpPr>
              <p:cNvPr id="84" name="文字方塊 83"/>
              <p:cNvSpPr txBox="1"/>
              <p:nvPr/>
            </p:nvSpPr>
            <p:spPr>
              <a:xfrm>
                <a:off x="1971287" y="4967003"/>
                <a:ext cx="314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2</a:t>
                </a:r>
                <a:endParaRPr lang="zh-TW" altLang="en-US" dirty="0"/>
              </a:p>
            </p:txBody>
          </p:sp>
          <p:sp>
            <p:nvSpPr>
              <p:cNvPr id="85" name="文字方塊 84"/>
              <p:cNvSpPr txBox="1"/>
              <p:nvPr/>
            </p:nvSpPr>
            <p:spPr>
              <a:xfrm>
                <a:off x="1971287" y="5452196"/>
                <a:ext cx="314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5</a:t>
                </a:r>
                <a:endParaRPr lang="zh-TW" altLang="en-US" dirty="0"/>
              </a:p>
            </p:txBody>
          </p:sp>
        </p:grpSp>
        <p:sp>
          <p:nvSpPr>
            <p:cNvPr id="88" name="文字方塊 87"/>
            <p:cNvSpPr txBox="1"/>
            <p:nvPr/>
          </p:nvSpPr>
          <p:spPr>
            <a:xfrm>
              <a:off x="1080399" y="5785181"/>
              <a:ext cx="4851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t-1</a:t>
              </a:r>
              <a:endParaRPr lang="zh-TW" altLang="en-US" dirty="0"/>
            </a:p>
          </p:txBody>
        </p:sp>
        <p:sp>
          <p:nvSpPr>
            <p:cNvPr id="89" name="文字方塊 88"/>
            <p:cNvSpPr txBox="1"/>
            <p:nvPr/>
          </p:nvSpPr>
          <p:spPr>
            <a:xfrm>
              <a:off x="1728691" y="5779934"/>
              <a:ext cx="4851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34882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16328" y="541204"/>
                <a:ext cx="10515600" cy="1422400"/>
              </a:xfrm>
            </p:spPr>
            <p:txBody>
              <a:bodyPr/>
              <a:lstStyle/>
              <a:p>
                <a:r>
                  <a:rPr lang="zh-TW" altLang="en-US" dirty="0" smtClean="0"/>
                  <a:t>接著考慮夫妻共保，需要再增加一個存活狀況的維度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6328" y="541204"/>
                <a:ext cx="10515600" cy="1422400"/>
              </a:xfrm>
              <a:blipFill rotWithShape="0">
                <a:blip r:embed="rId2"/>
                <a:stretch>
                  <a:fillRect l="-1043" t="-72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 3"/>
          <p:cNvGrpSpPr/>
          <p:nvPr/>
        </p:nvGrpSpPr>
        <p:grpSpPr>
          <a:xfrm>
            <a:off x="8753475" y="1038225"/>
            <a:ext cx="2616185" cy="5351868"/>
            <a:chOff x="737713" y="571835"/>
            <a:chExt cx="3126247" cy="59039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字方塊 4"/>
                <p:cNvSpPr txBox="1"/>
                <p:nvPr/>
              </p:nvSpPr>
              <p:spPr>
                <a:xfrm>
                  <a:off x="1595123" y="5552488"/>
                  <a:ext cx="2104253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m :</a:t>
                  </a:r>
                  <a:r>
                    <a:rPr lang="zh-TW" altLang="en-US" dirty="0" smtClean="0"/>
                    <a:t> 雙人存活</a:t>
                  </a:r>
                  <a:endParaRPr lang="en-US" altLang="zh-TW" dirty="0" smtClean="0"/>
                </a:p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sup>
                      </m:sSup>
                    </m:oMath>
                  </a14:m>
                  <a:r>
                    <a:rPr lang="en-US" altLang="zh-TW" dirty="0" smtClean="0"/>
                    <a:t>: </a:t>
                  </a:r>
                  <a:r>
                    <a:rPr lang="zh-TW" altLang="en-US" dirty="0" smtClean="0"/>
                    <a:t>女方存活</a:t>
                  </a:r>
                  <a:endParaRPr lang="en-US" altLang="zh-TW" dirty="0" smtClean="0"/>
                </a:p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</m:oMath>
                  </a14:m>
                  <a:r>
                    <a:rPr lang="en-US" altLang="zh-TW" dirty="0" smtClean="0"/>
                    <a:t>:</a:t>
                  </a:r>
                  <a:r>
                    <a:rPr lang="zh-TW" altLang="en-US" dirty="0" smtClean="0"/>
                    <a:t> 男方存活</a:t>
                  </a:r>
                  <a:endParaRPr lang="en-US" altLang="zh-TW" dirty="0"/>
                </a:p>
              </p:txBody>
            </p:sp>
          </mc:Choice>
          <mc:Fallback xmlns="">
            <p:sp>
              <p:nvSpPr>
                <p:cNvPr id="5" name="文字方塊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5123" y="5552488"/>
                  <a:ext cx="2104253" cy="92333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3114" t="-4380" b="-2116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橢圓 5"/>
                <p:cNvSpPr/>
                <p:nvPr/>
              </p:nvSpPr>
              <p:spPr>
                <a:xfrm>
                  <a:off x="2308624" y="3548853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13" name="橢圓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8624" y="3548853"/>
                  <a:ext cx="350108" cy="337752"/>
                </a:xfrm>
                <a:prstGeom prst="ellipse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直線接點 6"/>
            <p:cNvCxnSpPr>
              <a:stCxn id="46" idx="7"/>
              <a:endCxn id="45" idx="3"/>
            </p:cNvCxnSpPr>
            <p:nvPr/>
          </p:nvCxnSpPr>
          <p:spPr>
            <a:xfrm flipV="1">
              <a:off x="1157591" y="2150545"/>
              <a:ext cx="489723" cy="341941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/>
            <p:cNvCxnSpPr/>
            <p:nvPr/>
          </p:nvCxnSpPr>
          <p:spPr>
            <a:xfrm flipV="1">
              <a:off x="1894878" y="1571068"/>
              <a:ext cx="489723" cy="341941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/>
            <p:cNvCxnSpPr/>
            <p:nvPr/>
          </p:nvCxnSpPr>
          <p:spPr>
            <a:xfrm flipV="1">
              <a:off x="2644524" y="999272"/>
              <a:ext cx="489723" cy="341941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/>
            <p:cNvCxnSpPr>
              <a:endCxn id="48" idx="2"/>
            </p:cNvCxnSpPr>
            <p:nvPr/>
          </p:nvCxnSpPr>
          <p:spPr>
            <a:xfrm flipV="1">
              <a:off x="1208863" y="2617210"/>
              <a:ext cx="377096" cy="17425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 flipV="1">
              <a:off x="1933209" y="2043122"/>
              <a:ext cx="411220" cy="4055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/>
            <p:cNvCxnSpPr/>
            <p:nvPr/>
          </p:nvCxnSpPr>
          <p:spPr>
            <a:xfrm flipV="1">
              <a:off x="2675874" y="1446310"/>
              <a:ext cx="411220" cy="4055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 flipV="1">
              <a:off x="3416865" y="571835"/>
              <a:ext cx="437536" cy="246214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 flipV="1">
              <a:off x="3443181" y="894175"/>
              <a:ext cx="411220" cy="4055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>
              <a:endCxn id="47" idx="1"/>
            </p:cNvCxnSpPr>
            <p:nvPr/>
          </p:nvCxnSpPr>
          <p:spPr>
            <a:xfrm>
              <a:off x="1138347" y="2742157"/>
              <a:ext cx="480265" cy="320573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1865490" y="3268797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>
              <a:stCxn id="6" idx="5"/>
            </p:cNvCxnSpPr>
            <p:nvPr/>
          </p:nvCxnSpPr>
          <p:spPr>
            <a:xfrm>
              <a:off x="2607460" y="3837142"/>
              <a:ext cx="539499" cy="33185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>
              <a:off x="1903001" y="2706393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/>
            <p:cNvCxnSpPr/>
            <p:nvPr/>
          </p:nvCxnSpPr>
          <p:spPr>
            <a:xfrm>
              <a:off x="1893956" y="2155669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>
              <a:off x="2636622" y="2144358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/>
            <p:cNvCxnSpPr/>
            <p:nvPr/>
          </p:nvCxnSpPr>
          <p:spPr>
            <a:xfrm>
              <a:off x="2627743" y="2710583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/>
            <p:cNvCxnSpPr/>
            <p:nvPr/>
          </p:nvCxnSpPr>
          <p:spPr>
            <a:xfrm>
              <a:off x="2620599" y="3243251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/>
            <p:cNvCxnSpPr/>
            <p:nvPr/>
          </p:nvCxnSpPr>
          <p:spPr>
            <a:xfrm>
              <a:off x="2577034" y="1562477"/>
              <a:ext cx="489723" cy="337306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/>
            <p:nvPr/>
          </p:nvCxnSpPr>
          <p:spPr>
            <a:xfrm>
              <a:off x="3416865" y="1489674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/>
            <p:cNvCxnSpPr/>
            <p:nvPr/>
          </p:nvCxnSpPr>
          <p:spPr>
            <a:xfrm>
              <a:off x="3390049" y="989022"/>
              <a:ext cx="442571" cy="24900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/>
            <p:nvPr/>
          </p:nvCxnSpPr>
          <p:spPr>
            <a:xfrm>
              <a:off x="3364234" y="2071031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/>
            <p:cNvCxnSpPr/>
            <p:nvPr/>
          </p:nvCxnSpPr>
          <p:spPr>
            <a:xfrm>
              <a:off x="3416865" y="2639841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/>
            <p:nvPr/>
          </p:nvCxnSpPr>
          <p:spPr>
            <a:xfrm>
              <a:off x="3423793" y="3173901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>
              <a:off x="3416147" y="3725766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/>
            <p:nvPr/>
          </p:nvCxnSpPr>
          <p:spPr>
            <a:xfrm>
              <a:off x="3394013" y="4341504"/>
              <a:ext cx="375081" cy="219237"/>
            </a:xfrm>
            <a:prstGeom prst="line">
              <a:avLst/>
            </a:prstGeom>
            <a:ln w="317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字方塊 30"/>
            <p:cNvSpPr txBox="1"/>
            <p:nvPr/>
          </p:nvSpPr>
          <p:spPr>
            <a:xfrm>
              <a:off x="737713" y="4640044"/>
              <a:ext cx="839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t</a:t>
              </a:r>
              <a:r>
                <a:rPr lang="en-US" altLang="zh-TW" dirty="0" smtClean="0"/>
                <a:t>=0</a:t>
              </a:r>
              <a:endParaRPr lang="zh-TW" altLang="en-US" dirty="0"/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1458606" y="4638549"/>
              <a:ext cx="839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t=1</a:t>
              </a:r>
              <a:endParaRPr lang="zh-TW" altLang="en-US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2240941" y="4634396"/>
              <a:ext cx="839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t=2</a:t>
              </a:r>
              <a:endParaRPr lang="zh-TW" altLang="en-US" dirty="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3024205" y="4644059"/>
              <a:ext cx="839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t=3</a:t>
              </a:r>
              <a:endParaRPr lang="zh-TW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橢圓 34"/>
                <p:cNvSpPr/>
                <p:nvPr/>
              </p:nvSpPr>
              <p:spPr>
                <a:xfrm>
                  <a:off x="2307128" y="2991942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14" name="橢圓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7128" y="2991942"/>
                  <a:ext cx="350108" cy="337752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橢圓 35"/>
                <p:cNvSpPr/>
                <p:nvPr/>
              </p:nvSpPr>
              <p:spPr>
                <a:xfrm>
                  <a:off x="2329493" y="2432201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11" name="橢圓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9493" y="2432201"/>
                  <a:ext cx="350108" cy="337752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橢圓 36"/>
                <p:cNvSpPr/>
                <p:nvPr/>
              </p:nvSpPr>
              <p:spPr>
                <a:xfrm>
                  <a:off x="3073685" y="4076137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7" name="橢圓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3685" y="4076137"/>
                  <a:ext cx="350108" cy="337752"/>
                </a:xfrm>
                <a:prstGeom prst="ellipse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橢圓 37"/>
                <p:cNvSpPr/>
                <p:nvPr/>
              </p:nvSpPr>
              <p:spPr>
                <a:xfrm>
                  <a:off x="3080696" y="3485683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8" name="橢圓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0696" y="3485683"/>
                  <a:ext cx="350108" cy="337752"/>
                </a:xfrm>
                <a:prstGeom prst="ellipse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橢圓 38"/>
                <p:cNvSpPr/>
                <p:nvPr/>
              </p:nvSpPr>
              <p:spPr>
                <a:xfrm>
                  <a:off x="3113802" y="2925286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5" name="橢圓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3802" y="2925286"/>
                  <a:ext cx="350108" cy="337752"/>
                </a:xfrm>
                <a:prstGeom prst="ellipse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橢圓 39"/>
                <p:cNvSpPr/>
                <p:nvPr/>
              </p:nvSpPr>
              <p:spPr>
                <a:xfrm>
                  <a:off x="3103632" y="2398666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6" name="橢圓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3632" y="2398666"/>
                  <a:ext cx="350108" cy="337752"/>
                </a:xfrm>
                <a:prstGeom prst="ellipse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橢圓 40"/>
                <p:cNvSpPr/>
                <p:nvPr/>
              </p:nvSpPr>
              <p:spPr>
                <a:xfrm>
                  <a:off x="3056942" y="1812952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3" name="橢圓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6942" y="1812952"/>
                  <a:ext cx="350108" cy="337752"/>
                </a:xfrm>
                <a:prstGeom prst="ellipse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橢圓 41"/>
                <p:cNvSpPr/>
                <p:nvPr/>
              </p:nvSpPr>
              <p:spPr>
                <a:xfrm>
                  <a:off x="3081352" y="1310676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24" name="橢圓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1352" y="1310676"/>
                  <a:ext cx="350108" cy="337752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橢圓 42"/>
            <p:cNvSpPr/>
            <p:nvPr/>
          </p:nvSpPr>
          <p:spPr>
            <a:xfrm>
              <a:off x="2341568" y="1281489"/>
              <a:ext cx="350108" cy="33775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m</a:t>
              </a:r>
              <a:endParaRPr lang="zh-TW" altLang="en-US" dirty="0"/>
            </a:p>
          </p:txBody>
        </p:sp>
        <p:sp>
          <p:nvSpPr>
            <p:cNvPr id="44" name="橢圓 43"/>
            <p:cNvSpPr/>
            <p:nvPr/>
          </p:nvSpPr>
          <p:spPr>
            <a:xfrm>
              <a:off x="3087094" y="725299"/>
              <a:ext cx="350108" cy="33775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m</a:t>
              </a:r>
              <a:endParaRPr lang="zh-TW" altLang="en-US" dirty="0"/>
            </a:p>
          </p:txBody>
        </p:sp>
        <p:sp>
          <p:nvSpPr>
            <p:cNvPr id="45" name="橢圓 44"/>
            <p:cNvSpPr/>
            <p:nvPr/>
          </p:nvSpPr>
          <p:spPr>
            <a:xfrm>
              <a:off x="1596042" y="1862256"/>
              <a:ext cx="350108" cy="33775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m</a:t>
              </a:r>
              <a:endParaRPr lang="zh-TW" altLang="en-US" dirty="0"/>
            </a:p>
          </p:txBody>
        </p:sp>
        <p:sp>
          <p:nvSpPr>
            <p:cNvPr id="46" name="橢圓 45"/>
            <p:cNvSpPr/>
            <p:nvPr/>
          </p:nvSpPr>
          <p:spPr>
            <a:xfrm>
              <a:off x="858755" y="2443023"/>
              <a:ext cx="350108" cy="33775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m</a:t>
              </a:r>
              <a:endParaRPr lang="zh-TW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橢圓 46"/>
                <p:cNvSpPr/>
                <p:nvPr/>
              </p:nvSpPr>
              <p:spPr>
                <a:xfrm>
                  <a:off x="1567340" y="3013267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8" name="橢圓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7340" y="3013267"/>
                  <a:ext cx="350108" cy="337752"/>
                </a:xfrm>
                <a:prstGeom prst="ellipse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橢圓 47"/>
                <p:cNvSpPr/>
                <p:nvPr/>
              </p:nvSpPr>
              <p:spPr>
                <a:xfrm>
                  <a:off x="1585959" y="2448334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5" name="橢圓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5959" y="2448334"/>
                  <a:ext cx="350108" cy="337752"/>
                </a:xfrm>
                <a:prstGeom prst="ellipse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橢圓 48"/>
                <p:cNvSpPr/>
                <p:nvPr/>
              </p:nvSpPr>
              <p:spPr>
                <a:xfrm>
                  <a:off x="2332407" y="1902479"/>
                  <a:ext cx="350108" cy="337752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zh-TW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p>
                      </m:oMath>
                    </m:oMathPara>
                  </a14:m>
                  <a:endParaRPr lang="zh-TW" altLang="en-US" sz="1200" dirty="0"/>
                </a:p>
              </p:txBody>
            </p:sp>
          </mc:Choice>
          <mc:Fallback xmlns="">
            <p:sp>
              <p:nvSpPr>
                <p:cNvPr id="12" name="橢圓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2407" y="1902479"/>
                  <a:ext cx="350108" cy="337752"/>
                </a:xfrm>
                <a:prstGeom prst="ellipse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0" name="文字方塊 49"/>
          <p:cNvSpPr txBox="1"/>
          <p:nvPr/>
        </p:nvSpPr>
        <p:spPr>
          <a:xfrm>
            <a:off x="9972402" y="1380427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p=1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9982592" y="4012610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p=5</a:t>
            </a:r>
            <a:endParaRPr lang="zh-TW" altLang="en-US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9345784" y="3546243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p=3</a:t>
            </a:r>
            <a:endParaRPr lang="zh-TW" altLang="en-US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9305540" y="1829474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p=1</a:t>
            </a:r>
            <a:endParaRPr lang="zh-TW" altLang="en-US" dirty="0"/>
          </a:p>
        </p:txBody>
      </p:sp>
      <p:grpSp>
        <p:nvGrpSpPr>
          <p:cNvPr id="59" name="群組 58"/>
          <p:cNvGrpSpPr/>
          <p:nvPr/>
        </p:nvGrpSpPr>
        <p:grpSpPr>
          <a:xfrm>
            <a:off x="1313968" y="1715242"/>
            <a:ext cx="5702276" cy="3938941"/>
            <a:chOff x="1088240" y="2068967"/>
            <a:chExt cx="5702276" cy="39389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文字方塊 53"/>
                <p:cNvSpPr txBox="1"/>
                <p:nvPr/>
              </p:nvSpPr>
              <p:spPr>
                <a:xfrm>
                  <a:off x="1094566" y="2068967"/>
                  <a:ext cx="5695950" cy="7364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000" dirty="0" smtClean="0"/>
                    <a:t>(1) </a:t>
                  </a:r>
                  <a:r>
                    <a:rPr lang="zh-TW" altLang="en-US" sz="2000" dirty="0" smtClean="0"/>
                    <a:t>當</a:t>
                  </a:r>
                  <a:r>
                    <a:rPr lang="en-US" altLang="zh-TW" sz="2000" dirty="0" smtClean="0"/>
                    <a:t>p=1</a:t>
                  </a:r>
                  <a:r>
                    <a:rPr lang="zh-TW" altLang="en-US" sz="2000" dirty="0" smtClean="0"/>
                    <a:t>時</a:t>
                  </a:r>
                  <a:endParaRPr lang="en-US" altLang="zh-TW" sz="2000" dirty="0" smtClean="0"/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,1,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0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−1,0,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zh-TW" altLang="en-US" sz="2000" dirty="0" smtClean="0"/>
                    <a:t> </a:t>
                  </a:r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54" name="文字方塊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4566" y="2068967"/>
                  <a:ext cx="5695950" cy="73642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1178" t="-495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字方塊 54"/>
                <p:cNvSpPr txBox="1"/>
                <p:nvPr/>
              </p:nvSpPr>
              <p:spPr>
                <a:xfrm>
                  <a:off x="1088240" y="2812222"/>
                  <a:ext cx="5695950" cy="7547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000" dirty="0" smtClean="0"/>
                    <a:t>(2) </a:t>
                  </a:r>
                  <a:r>
                    <a:rPr lang="zh-TW" altLang="en-US" sz="2000" dirty="0" smtClean="0"/>
                    <a:t>當</a:t>
                  </a:r>
                  <a:r>
                    <a:rPr lang="en-US" altLang="zh-TW" sz="2000" dirty="0" smtClean="0"/>
                    <a:t>p=2</a:t>
                  </a:r>
                  <a:r>
                    <a:rPr lang="zh-TW" altLang="en-US" sz="2000" dirty="0" smtClean="0"/>
                    <a:t>時</a:t>
                  </a:r>
                  <a:endParaRPr lang="en-US" altLang="zh-TW" sz="2000" dirty="0" smtClean="0"/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,1,1,2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p>
                      </m:sSup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0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−1,0,1,1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zh-TW" altLang="en-US" sz="2000" dirty="0" smtClean="0"/>
                    <a:t> </a:t>
                  </a:r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55" name="文字方塊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240" y="2812222"/>
                  <a:ext cx="5695950" cy="754758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1178" t="-483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字方塊 55"/>
                <p:cNvSpPr txBox="1"/>
                <p:nvPr/>
              </p:nvSpPr>
              <p:spPr>
                <a:xfrm>
                  <a:off x="1088240" y="3519835"/>
                  <a:ext cx="5695950" cy="7547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000" dirty="0" smtClean="0"/>
                    <a:t>(3) </a:t>
                  </a:r>
                  <a:r>
                    <a:rPr lang="zh-TW" altLang="en-US" sz="2000" dirty="0" smtClean="0"/>
                    <a:t>當</a:t>
                  </a:r>
                  <a:r>
                    <a:rPr lang="en-US" altLang="zh-TW" sz="2000" dirty="0" smtClean="0"/>
                    <a:t>p=3</a:t>
                  </a:r>
                  <a:r>
                    <a:rPr lang="zh-TW" altLang="en-US" sz="2000" dirty="0" smtClean="0"/>
                    <a:t>時</a:t>
                  </a:r>
                  <a:endParaRPr lang="en-US" altLang="zh-TW" sz="2000" dirty="0" smtClean="0"/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,1,1,3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0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−1,0,1,1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zh-TW" altLang="en-US" sz="2000" dirty="0" smtClean="0"/>
                    <a:t> </a:t>
                  </a:r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56" name="文字方塊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240" y="3519835"/>
                  <a:ext cx="5695950" cy="754758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l="-1178" t="-483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字方塊 56"/>
                <p:cNvSpPr txBox="1"/>
                <p:nvPr/>
              </p:nvSpPr>
              <p:spPr>
                <a:xfrm>
                  <a:off x="1088240" y="4524809"/>
                  <a:ext cx="5695950" cy="7466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000" dirty="0" smtClean="0"/>
                    <a:t>(4) </a:t>
                  </a:r>
                  <a:r>
                    <a:rPr lang="zh-TW" altLang="en-US" sz="2000" dirty="0" smtClean="0"/>
                    <a:t>當</a:t>
                  </a:r>
                  <a:r>
                    <a:rPr lang="en-US" altLang="zh-TW" sz="2000" dirty="0" smtClean="0"/>
                    <a:t>p=4</a:t>
                  </a:r>
                  <a:r>
                    <a:rPr lang="zh-TW" altLang="en-US" sz="2000" dirty="0" smtClean="0"/>
                    <a:t>時 </a:t>
                  </a:r>
                  <a:r>
                    <a:rPr lang="en-US" altLang="zh-TW" sz="2000" dirty="0" smtClean="0"/>
                    <a:t>(</a:t>
                  </a:r>
                  <a:r>
                    <a:rPr lang="zh-TW" altLang="en-US" sz="2000" dirty="0" smtClean="0"/>
                    <a:t>或是比</a:t>
                  </a:r>
                  <a:r>
                    <a:rPr lang="en-US" altLang="zh-TW" sz="2000" dirty="0" smtClean="0"/>
                    <a:t>4</a:t>
                  </a:r>
                  <a:r>
                    <a:rPr lang="zh-TW" altLang="en-US" sz="2000" dirty="0" smtClean="0"/>
                    <a:t>更大的偶數</a:t>
                  </a:r>
                  <a:r>
                    <a:rPr lang="en-US" altLang="zh-TW" sz="2000" dirty="0" smtClean="0"/>
                    <a:t>)</a:t>
                  </a: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,1,1,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000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sup>
                      </m:sSup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0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−1,0,1,</m:t>
                          </m:r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zh-TW" altLang="en-US" sz="2000" dirty="0" smtClean="0"/>
                    <a:t> </a:t>
                  </a:r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57" name="文字方塊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240" y="4524809"/>
                  <a:ext cx="5695950" cy="746679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l="-1178" t="-4878" b="-243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文字方塊 57"/>
                <p:cNvSpPr txBox="1"/>
                <p:nvPr/>
              </p:nvSpPr>
              <p:spPr>
                <a:xfrm>
                  <a:off x="1088240" y="5261229"/>
                  <a:ext cx="5695950" cy="7466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000" dirty="0" smtClean="0"/>
                    <a:t>(5) </a:t>
                  </a:r>
                  <a:r>
                    <a:rPr lang="zh-TW" altLang="en-US" sz="2000" dirty="0" smtClean="0"/>
                    <a:t>當</a:t>
                  </a:r>
                  <a:r>
                    <a:rPr lang="en-US" altLang="zh-TW" sz="2000" dirty="0" smtClean="0"/>
                    <a:t>p=5</a:t>
                  </a:r>
                  <a:r>
                    <a:rPr lang="zh-TW" altLang="en-US" sz="2000" dirty="0" smtClean="0"/>
                    <a:t>時 </a:t>
                  </a:r>
                  <a:r>
                    <a:rPr lang="en-US" altLang="zh-TW" sz="2000" dirty="0" smtClean="0"/>
                    <a:t>(</a:t>
                  </a:r>
                  <a:r>
                    <a:rPr lang="zh-TW" altLang="en-US" sz="2000" dirty="0" smtClean="0"/>
                    <a:t>或是比</a:t>
                  </a:r>
                  <a:r>
                    <a:rPr lang="en-US" altLang="zh-TW" sz="2000" dirty="0" smtClean="0"/>
                    <a:t>5</a:t>
                  </a:r>
                  <a:r>
                    <a:rPr lang="zh-TW" altLang="en-US" sz="2000" dirty="0" smtClean="0"/>
                    <a:t>更大的奇數</a:t>
                  </a:r>
                  <a:r>
                    <a:rPr lang="en-US" altLang="zh-TW" sz="2000" dirty="0" smtClean="0"/>
                    <a:t>)</a:t>
                  </a: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,1,1,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000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sup>
                      </m:sSup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0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−1,0,1,</m:t>
                          </m:r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TW" sz="2000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zh-TW" altLang="en-US" sz="2000" dirty="0" smtClean="0"/>
                    <a:t> </a:t>
                  </a:r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58" name="文字方塊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240" y="5261229"/>
                  <a:ext cx="5695950" cy="746679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l="-1178" t="-4878" b="-243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26401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貸款保險金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69783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貸款保險金</a:t>
            </a:r>
            <a:r>
              <a:rPr lang="en-US" altLang="zh-TW" sz="4000" dirty="0" smtClean="0"/>
              <a:t>(Mortgage Insurance Premium)</a:t>
            </a:r>
            <a:endParaRPr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貸款保險金 </a:t>
                </a:r>
                <a:r>
                  <a:rPr lang="en-US" altLang="zh-TW" sz="2400" dirty="0" smtClean="0"/>
                  <a:t>=</a:t>
                </a:r>
                <a:r>
                  <a:rPr lang="zh-TW" altLang="en-US" sz="2400" dirty="0" smtClean="0"/>
                  <a:t>當期保費</a:t>
                </a:r>
                <a:r>
                  <a:rPr lang="en-US" altLang="zh-TW" sz="2400" dirty="0" smtClean="0"/>
                  <a:t>+</a:t>
                </a:r>
                <a:r>
                  <a:rPr lang="zh-TW" altLang="en-US" sz="2400" dirty="0" smtClean="0"/>
                  <a:t>未來保費的期望折現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因為包含了</a:t>
                </a:r>
                <a:r>
                  <a:rPr lang="en-US" altLang="zh-TW" sz="2400" dirty="0" smtClean="0"/>
                  <a:t>”</a:t>
                </a:r>
                <a:r>
                  <a:rPr lang="zh-TW" altLang="en-US" sz="2400" dirty="0" smtClean="0"/>
                  <a:t>未來</a:t>
                </a:r>
                <a:r>
                  <a:rPr lang="en-US" altLang="zh-TW" sz="2400" dirty="0" smtClean="0"/>
                  <a:t>”</a:t>
                </a:r>
                <a:r>
                  <a:rPr lang="zh-TW" altLang="en-US" sz="2400" dirty="0" smtClean="0"/>
                  <a:t> 因此我們使用</a:t>
                </a:r>
                <a:r>
                  <a:rPr lang="en-US" altLang="zh-TW" sz="2400" dirty="0" smtClean="0"/>
                  <a:t>backward</a:t>
                </a:r>
                <a:r>
                  <a:rPr lang="zh-TW" altLang="en-US" sz="2400" dirty="0" smtClean="0"/>
                  <a:t>計算</a:t>
                </a:r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 panose="02040503050406030204" pitchFamily="18" charset="0"/>
                      </a:rPr>
                      <m:t>第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zh-TW" altLang="en-US" sz="2400" i="1" dirty="0" smtClean="0">
                        <a:latin typeface="Cambria Math" panose="02040503050406030204" pitchFamily="18" charset="0"/>
                      </a:rPr>
                      <m:t>期保費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2400" i="1" dirty="0" smtClean="0">
                        <a:latin typeface="Cambria Math" panose="02040503050406030204" pitchFamily="18" charset="0"/>
                      </a:rPr>
                      <m:t>保險費率</m:t>
                    </m:r>
                    <m:r>
                      <a:rPr lang="zh-TW" altLang="en-US" sz="240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zh-TW" altLang="en-US" sz="2400" i="1" dirty="0">
                        <a:latin typeface="Cambria Math" panose="02040503050406030204" pitchFamily="18" charset="0"/>
                      </a:rPr>
                      <m:t>累積貸款金額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zh-TW" alt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複利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 sz="2400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zh-TW" altLang="en-US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400" dirty="0" smtClean="0"/>
              </a:p>
              <a:p>
                <a:endParaRPr lang="en-US" altLang="zh-TW" sz="2400" dirty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為了方便計算，我們利用累積貸款金額的式子將第</a:t>
                </a:r>
                <a:r>
                  <a:rPr lang="en-US" altLang="zh-TW" sz="2400" dirty="0" smtClean="0"/>
                  <a:t>t</a:t>
                </a:r>
                <a:r>
                  <a:rPr lang="zh-TW" altLang="en-US" sz="2400" dirty="0" smtClean="0"/>
                  <a:t>期保費轉換成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的函數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28" t="-21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62579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27671" y="738229"/>
                <a:ext cx="10515600" cy="5283880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本期累積貸款金額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=</a:t>
                </a:r>
                <a:r>
                  <a:rPr lang="zh-TW" altLang="en-US" sz="2400" dirty="0"/>
                  <a:t> 上期累積貸款金額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zh-TW" altLang="en-US" sz="2400" dirty="0"/>
                  <a:t>複利 </a:t>
                </a:r>
                <a:r>
                  <a:rPr lang="en-US" altLang="zh-TW" sz="2400" dirty="0"/>
                  <a:t>+</a:t>
                </a:r>
                <a:r>
                  <a:rPr lang="zh-TW" altLang="en-US" sz="2400" dirty="0"/>
                  <a:t> 本</a:t>
                </a:r>
                <a:r>
                  <a:rPr lang="zh-TW" altLang="en-US" sz="2400" dirty="0" smtClean="0"/>
                  <a:t>期</a:t>
                </a:r>
                <a:r>
                  <a:rPr lang="en-US" altLang="zh-TW" sz="2400" dirty="0" smtClean="0"/>
                  <a:t>(t)</a:t>
                </a:r>
                <a:r>
                  <a:rPr lang="zh-TW" altLang="en-US" sz="2400" dirty="0" smtClean="0"/>
                  <a:t>保費 </a:t>
                </a:r>
                <a:r>
                  <a:rPr lang="en-US" altLang="zh-TW" sz="2400" dirty="0"/>
                  <a:t>+</a:t>
                </a:r>
                <a:r>
                  <a:rPr lang="zh-TW" altLang="en-US" sz="2400" dirty="0"/>
                  <a:t>本期年金</a:t>
                </a:r>
                <a:endParaRPr lang="en-US" altLang="zh-TW" sz="2400" dirty="0"/>
              </a:p>
              <a:p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m:rPr>
                                <m:sty m:val="p"/>
                              </m:rP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m:rPr>
                                <m:sty m:val="p"/>
                              </m:rP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 panose="02040503050406030204" pitchFamily="18" charset="0"/>
                      </a:rPr>
                      <m:t>第</m:t>
                    </m:r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zh-TW" altLang="en-US" sz="2400" i="1">
                        <a:latin typeface="Cambria Math" panose="02040503050406030204" pitchFamily="18" charset="0"/>
                      </a:rPr>
                      <m:t>期</m:t>
                    </m:r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保費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 sz="2400" dirty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−1,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altLang="zh-TW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 sz="2400" dirty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altLang="zh-TW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altLang="zh-TW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m:rPr>
                                <m:sty m:val="p"/>
                              </m:rP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zh-TW" alt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我們使用上式可以直接將</a:t>
                </a:r>
                <a:r>
                  <a:rPr lang="en-US" altLang="zh-TW" sz="2400" dirty="0" smtClean="0"/>
                  <a:t>Loan Amount</a:t>
                </a:r>
                <a:r>
                  <a:rPr lang="zh-TW" altLang="en-US" sz="2400" dirty="0" smtClean="0"/>
                  <a:t>樹上的節點轉換成當期保費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7671" y="738229"/>
                <a:ext cx="10515600" cy="5283880"/>
              </a:xfrm>
              <a:blipFill>
                <a:blip r:embed="rId2"/>
                <a:stretch>
                  <a:fillRect l="-928" t="-17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73995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80291"/>
                <a:ext cx="10515600" cy="5696672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接著考慮到未來的保險金折現，此處必須使用</a:t>
                </a:r>
                <a:r>
                  <a:rPr lang="en-US" altLang="zh-TW" sz="2400" dirty="0" smtClean="0"/>
                  <a:t>backward</a:t>
                </a:r>
                <a:r>
                  <a:rPr lang="zh-TW" altLang="en-US" sz="2400" dirty="0" smtClean="0"/>
                  <a:t>計算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我們將式子計做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𝐼𝑃</m:t>
                      </m:r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m:rPr>
                          <m:sty m:val="p"/>
                        </m:rPr>
                        <a:rPr lang="en-US" altLang="zh-TW" sz="2400" dirty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𝑡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altLang="zh-TW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4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𝑀𝐼𝑃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+1,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+1,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𝑀𝐼𝑃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𝑀𝐼𝑃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−1,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TW" altLang="en-US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400" dirty="0" smtClean="0"/>
                  <a:t>: </a:t>
                </a:r>
                <a:r>
                  <a:rPr lang="zh-TW" altLang="en-US" sz="2400" dirty="0" smtClean="0"/>
                  <a:t>存活機率，保險人存活才會有未來的保險金能折現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:</a:t>
                </a:r>
                <a:r>
                  <a:rPr lang="zh-TW" altLang="en-US" sz="2400" dirty="0" smtClean="0"/>
                  <a:t>利率變動的機率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由於利率路線的因素，做</a:t>
                </a:r>
                <a:r>
                  <a:rPr lang="en-US" altLang="zh-TW" sz="2400" dirty="0" smtClean="0"/>
                  <a:t>backward</a:t>
                </a:r>
                <a:r>
                  <a:rPr lang="zh-TW" altLang="en-US" sz="2400" dirty="0" smtClean="0"/>
                  <a:t>的時候可能會有無法對應到代表點的問題，此處我們使用內插法解決</a:t>
                </a: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80291"/>
                <a:ext cx="10515600" cy="5696672"/>
              </a:xfrm>
              <a:blipFill rotWithShape="0">
                <a:blip r:embed="rId2"/>
                <a:stretch>
                  <a:fillRect l="-928" t="-1606" r="-9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5318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41745"/>
                <a:ext cx="11353801" cy="6326910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 dirty="0" smtClean="0"/>
                  <a:t>再加入夫妻存活狀況的維度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首先考慮夫妻皆存活</a:t>
                </a:r>
                <a:r>
                  <a:rPr lang="en-US" altLang="zh-TW" sz="2200" dirty="0" smtClean="0"/>
                  <a:t>(p=1)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𝑀𝐼𝑃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d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200" i="1">
                          <a:latin typeface="Cambria Math" panose="02040503050406030204" pitchFamily="18" charset="0"/>
                        </a:rPr>
                        <m:t>本期保費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m:rPr>
                          <m:sty m:val="p"/>
                        </m:rPr>
                        <a:rPr lang="en-US" altLang="zh-TW" sz="2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𝑡</m:t>
                      </m:r>
                      <m:f>
                        <m:f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2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sz="22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200" i="1">
                          <a:latin typeface="Cambria Math" panose="02040503050406030204" pitchFamily="18" charset="0"/>
                        </a:rPr>
                        <m:t>未來保</m:t>
                      </m:r>
                      <m:r>
                        <a:rPr lang="zh-TW" altLang="en-US" sz="2200" i="1" smtClean="0">
                          <a:latin typeface="Cambria Math" panose="02040503050406030204" pitchFamily="18" charset="0"/>
                        </a:rPr>
                        <m:t>費</m:t>
                      </m:r>
                      <m:r>
                        <a:rPr lang="zh-TW" altLang="en-US" sz="2200" i="1">
                          <a:latin typeface="Cambria Math" panose="02040503050406030204" pitchFamily="18" charset="0"/>
                        </a:rPr>
                        <m:t>折現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未來保險折現除了需要討論利率，還要考慮下一期的存活狀況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b="0" dirty="0" smtClean="0"/>
                  <a:t>皆存活</a:t>
                </a:r>
                <a:r>
                  <a:rPr lang="en-US" altLang="zh-TW" sz="2200" b="0" dirty="0" smtClean="0"/>
                  <a:t>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bSup>
                      <m:sSub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sSup>
                      <m:s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𝑀𝐼𝑃</m:t>
                    </m:r>
                    <m:d>
                      <m:d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∗,1</m:t>
                            </m:r>
                          </m:sub>
                        </m:sSub>
                      </m:e>
                    </m:d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𝑀𝐼𝑃</m:t>
                    </m:r>
                    <m:d>
                      <m:d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∗,1</m:t>
                            </m:r>
                          </m:sub>
                        </m:sSub>
                      </m:e>
                    </m:d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𝑀𝐼𝑃</m:t>
                    </m:r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−1,</m:t>
                        </m:r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∗,1</m:t>
                        </m:r>
                      </m:sub>
                    </m:sSub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/>
                  <a:t>男</a:t>
                </a:r>
                <a:r>
                  <a:rPr lang="zh-TW" altLang="en-US" sz="2200" dirty="0" smtClean="0"/>
                  <a:t>活</a:t>
                </a:r>
                <a:r>
                  <a:rPr lang="en-US" altLang="zh-TW" sz="2200" dirty="0"/>
                  <a:t>:</a:t>
                </a:r>
                <a:r>
                  <a:rPr lang="en-US" altLang="zh-TW" sz="22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bSup>
                      <m:sSub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sSup>
                      <m:s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dirty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𝑀𝐼𝑃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∗,2</m:t>
                            </m:r>
                          </m:sub>
                        </m:sSub>
                      </m:e>
                    </m:d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𝑀𝐼𝑃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∗,2</m:t>
                            </m:r>
                          </m:sub>
                        </m:sSub>
                      </m:e>
                    </m:d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𝑀𝐼𝑃</m:t>
                    </m:r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−1,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∗,2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/>
                  <a:t>女</a:t>
                </a:r>
                <a:r>
                  <a:rPr lang="zh-TW" altLang="en-US" sz="2200" dirty="0" smtClean="0"/>
                  <a:t>活</a:t>
                </a:r>
                <a:r>
                  <a:rPr lang="en-US" altLang="zh-TW" sz="2200" dirty="0"/>
                  <a:t>:</a:t>
                </a:r>
                <a:r>
                  <a:rPr lang="en-US" altLang="zh-TW" sz="22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bSup>
                      <m:sSub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sSup>
                      <m:s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dirty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𝑀𝐼𝑃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∗,3</m:t>
                            </m:r>
                          </m:sub>
                        </m:sSub>
                      </m:e>
                    </m:d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𝑀𝐼𝑃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∗,3</m:t>
                            </m:r>
                          </m:sub>
                        </m:sSub>
                      </m:e>
                    </m:d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𝑀𝐼𝑃</m:t>
                    </m:r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−1,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∗,3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**此處我們為了計算方便，先假設夫妻存活機率獨立，後續我們會使用</a:t>
                </a:r>
                <a:r>
                  <a:rPr lang="en-US" altLang="zh-TW" sz="2200" dirty="0" smtClean="0"/>
                  <a:t>Copula</a:t>
                </a:r>
                <a:r>
                  <a:rPr lang="zh-TW" altLang="en-US" sz="2200" smtClean="0"/>
                  <a:t>的方法模擬**</a:t>
                </a:r>
                <a:r>
                  <a:rPr lang="en-US" altLang="zh-TW" sz="2200" dirty="0" smtClean="0"/>
                  <a:t/>
                </a:r>
                <a:br>
                  <a:rPr lang="en-US" altLang="zh-TW" sz="2200" dirty="0" smtClean="0"/>
                </a:br>
                <a:endParaRPr lang="en-US" altLang="zh-TW" sz="22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41745"/>
                <a:ext cx="11353801" cy="6326910"/>
              </a:xfrm>
              <a:blipFill>
                <a:blip r:embed="rId2"/>
                <a:stretch>
                  <a:fillRect l="-644" t="-1252" r="-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56926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34314"/>
                <a:ext cx="10515600" cy="5542649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 dirty="0" smtClean="0"/>
                  <a:t>再來是單方存活的情況</a:t>
                </a:r>
                <a:r>
                  <a:rPr lang="en-US" altLang="zh-TW" sz="2200" dirty="0" smtClean="0"/>
                  <a:t>(p=2,3,4…)</a:t>
                </a:r>
              </a:p>
              <a:p>
                <a:pPr marL="0" indent="0">
                  <a:buNone/>
                </a:pPr>
                <a:r>
                  <a:rPr lang="zh-TW" altLang="en-US" sz="2200" dirty="0" smtClean="0"/>
                  <a:t>單方與</a:t>
                </a:r>
                <a:r>
                  <a:rPr lang="zh-TW" altLang="en-US" sz="2200" dirty="0"/>
                  <a:t>單</a:t>
                </a:r>
                <a:r>
                  <a:rPr lang="zh-TW" altLang="en-US" sz="2200" dirty="0" smtClean="0"/>
                  <a:t>人</a:t>
                </a:r>
                <a:r>
                  <a:rPr lang="zh-TW" altLang="en-US" sz="2200" dirty="0"/>
                  <a:t>投保</a:t>
                </a:r>
                <a:r>
                  <a:rPr lang="zh-TW" altLang="en-US" sz="2200" dirty="0" smtClean="0"/>
                  <a:t>的情況相同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𝑀𝐼𝑃</m:t>
                      </m:r>
                      <m:d>
                        <m:d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d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m:rPr>
                          <m:sty m:val="p"/>
                        </m:rPr>
                        <a:rPr lang="en-US" altLang="zh-TW" sz="2000" dirty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𝑡</m:t>
                      </m:r>
                      <m:f>
                        <m:f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𝑀𝐼𝑃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+1,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+1,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∗,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𝑀𝐼𝑃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∗,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)+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𝑀𝐼𝑃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−1,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∗,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altLang="zh-TW" sz="2200" dirty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000" dirty="0"/>
                  <a:t>: </a:t>
                </a:r>
                <a:r>
                  <a:rPr lang="zh-TW" altLang="en-US" sz="2000" dirty="0"/>
                  <a:t>存活機率，保險人存活才會有未來的保險金能折現 </a:t>
                </a:r>
                <a:endParaRPr lang="en-US" altLang="zh-TW" sz="2000" dirty="0"/>
              </a:p>
              <a:p>
                <a:pPr marL="0" indent="0">
                  <a:buNone/>
                </a:pPr>
                <a:r>
                  <a:rPr lang="zh-TW" alt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</a:t>
                </a:r>
                <a:r>
                  <a:rPr lang="zh-TW" altLang="en-US" sz="2000" dirty="0"/>
                  <a:t>利率變動的機率</a:t>
                </a:r>
                <a:endParaRPr lang="en-US" altLang="zh-TW" sz="2000" dirty="0"/>
              </a:p>
              <a:p>
                <a:pPr marL="0" indent="0">
                  <a:buNone/>
                </a:pPr>
                <a:endParaRPr lang="zh-TW" altLang="en-US" sz="22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34314"/>
                <a:ext cx="10515600" cy="5542649"/>
              </a:xfrm>
              <a:blipFill>
                <a:blip r:embed="rId2"/>
                <a:stretch>
                  <a:fillRect l="-754" t="-14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96454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貸款人損失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51665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貸款人損失</a:t>
            </a:r>
            <a:r>
              <a:rPr lang="en-US" altLang="zh-TW" dirty="0" smtClean="0"/>
              <a:t>(Lender</a:t>
            </a:r>
            <a:r>
              <a:rPr lang="zh-TW" altLang="en-US" dirty="0" smtClean="0"/>
              <a:t> </a:t>
            </a:r>
            <a:r>
              <a:rPr lang="en-US" altLang="zh-TW" dirty="0" smtClean="0"/>
              <a:t>Loss)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12395" cy="4351338"/>
              </a:xfrm>
            </p:spPr>
            <p:txBody>
              <a:bodyPr>
                <a:noAutofit/>
              </a:bodyPr>
              <a:lstStyle/>
              <a:p>
                <a:r>
                  <a:rPr lang="zh-TW" altLang="en-US" sz="2400" dirty="0" smtClean="0"/>
                  <a:t>貸款人損失</a:t>
                </a:r>
                <a:r>
                  <a:rPr lang="en-US" altLang="zh-TW" sz="2400" dirty="0" smtClean="0"/>
                  <a:t>(LL)</a:t>
                </a:r>
                <a:r>
                  <a:rPr lang="zh-TW" altLang="en-US" sz="2400" dirty="0" smtClean="0"/>
                  <a:t>主要來自當保險人死亡時，當時的房價以及累積支付的貸款金額，即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𝐿𝐿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,0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但我們不可能在</a:t>
                </a:r>
                <a:r>
                  <a:rPr lang="en-US" altLang="zh-TW" sz="2400" dirty="0" smtClean="0"/>
                  <a:t>t-1</a:t>
                </a:r>
                <a:r>
                  <a:rPr lang="zh-TW" altLang="en-US" sz="2400" dirty="0" smtClean="0"/>
                  <a:t>期時預測到保險人會在時間點</a:t>
                </a:r>
                <a:r>
                  <a:rPr lang="en-US" altLang="zh-TW" sz="2400" dirty="0" smtClean="0"/>
                  <a:t>t</a:t>
                </a:r>
                <a:r>
                  <a:rPr lang="zh-TW" altLang="en-US" sz="2400" dirty="0" smtClean="0"/>
                  <a:t>死亡</a:t>
                </a:r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zh-TW" altLang="en-US" sz="2400" dirty="0" smtClean="0"/>
                  <a:t>因此我們將損失計作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TW" sz="240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zh-TW" altLang="en-US" sz="2400" i="1" dirty="0">
                            <a:latin typeface="Cambria Math" panose="02040503050406030204" pitchFamily="18" charset="0"/>
                          </a:rPr>
                          <m:t>期數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TW" altLang="en-US" sz="2400" i="1" dirty="0">
                            <a:latin typeface="Cambria Math" panose="02040503050406030204" pitchFamily="18" charset="0"/>
                          </a:rPr>
                          <m:t>利率點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TW" altLang="en-US" sz="2400" i="1" dirty="0">
                            <a:latin typeface="Cambria Math" panose="02040503050406030204" pitchFamily="18" charset="0"/>
                          </a:rPr>
                          <m:t>代表點</m:t>
                        </m:r>
                        <m:r>
                          <m:rPr>
                            <m:sty m:val="p"/>
                          </m:rP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TW" altLang="en-US" sz="2400" i="1" dirty="0">
                            <a:latin typeface="Cambria Math" panose="02040503050406030204" pitchFamily="18" charset="0"/>
                          </a:rPr>
                          <m:t>房價點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𝑉𝑎𝑙𝑢𝑒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並</a:t>
                </a:r>
                <a:r>
                  <a:rPr lang="zh-TW" altLang="en-US" sz="2400" dirty="0"/>
                  <a:t>將</a:t>
                </a:r>
                <a:r>
                  <a:rPr lang="zh-TW" altLang="en-US" sz="2400" dirty="0" smtClean="0"/>
                  <a:t>貸款人損失區分成存活損失</a:t>
                </a:r>
                <a14:m>
                  <m:oMath xmlns:m="http://schemas.openxmlformats.org/officeDocument/2006/math"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𝑉𝑎𝑙𝑢𝑒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TW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2400" dirty="0" smtClean="0"/>
                  <a:t>以及死亡損失</a:t>
                </a:r>
                <a14:m>
                  <m:oMath xmlns:m="http://schemas.openxmlformats.org/officeDocument/2006/math"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死亡損失表示如果保險人在這期死亡，貸款人損失會是多少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存活損失表示如果保險人在這期存活，那未來預期的貸款人損失會是多少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12395" cy="4351338"/>
              </a:xfrm>
              <a:blipFill rotWithShape="0">
                <a:blip r:embed="rId2"/>
                <a:stretch>
                  <a:fillRect l="-862" t="-2101" r="-8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7721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2113426" y="3448376"/>
            <a:ext cx="1845276" cy="889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老人</a:t>
            </a:r>
            <a:endParaRPr lang="zh-TW" altLang="en-US" sz="2500" dirty="0"/>
          </a:p>
        </p:txBody>
      </p:sp>
      <p:sp>
        <p:nvSpPr>
          <p:cNvPr id="6" name="矩形 5"/>
          <p:cNvSpPr/>
          <p:nvPr/>
        </p:nvSpPr>
        <p:spPr>
          <a:xfrm>
            <a:off x="6557318" y="2165085"/>
            <a:ext cx="1845276" cy="8896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銀行</a:t>
            </a:r>
            <a:endParaRPr lang="zh-TW" altLang="en-US" sz="2500" dirty="0"/>
          </a:p>
        </p:txBody>
      </p:sp>
      <p:sp>
        <p:nvSpPr>
          <p:cNvPr id="7" name="矩形 6"/>
          <p:cNvSpPr/>
          <p:nvPr/>
        </p:nvSpPr>
        <p:spPr>
          <a:xfrm>
            <a:off x="6557318" y="4827374"/>
            <a:ext cx="1845276" cy="88968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房屋買家</a:t>
            </a:r>
            <a:endParaRPr lang="zh-TW" altLang="en-US" sz="2500" dirty="0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4118788" y="2566087"/>
            <a:ext cx="2281881" cy="8402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4203567" y="5087551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房屋所有權</a:t>
            </a:r>
            <a:endParaRPr lang="zh-TW" altLang="en-US" dirty="0"/>
          </a:p>
        </p:txBody>
      </p:sp>
      <p:cxnSp>
        <p:nvCxnSpPr>
          <p:cNvPr id="17" name="直線單箭頭接點 16"/>
          <p:cNvCxnSpPr/>
          <p:nvPr/>
        </p:nvCxnSpPr>
        <p:spPr>
          <a:xfrm>
            <a:off x="4118788" y="4636813"/>
            <a:ext cx="2197363" cy="7559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838200" y="1354223"/>
            <a:ext cx="5719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含解約選擇權</a:t>
            </a:r>
            <a:r>
              <a:rPr lang="en-US" altLang="zh-TW" dirty="0" smtClean="0"/>
              <a:t>(</a:t>
            </a:r>
            <a:r>
              <a:rPr lang="zh-TW" altLang="en-US" dirty="0" smtClean="0"/>
              <a:t>當 房價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累積年金</a:t>
            </a:r>
            <a:r>
              <a:rPr lang="en-US" altLang="zh-TW" dirty="0" smtClean="0"/>
              <a:t>+</a:t>
            </a:r>
            <a:r>
              <a:rPr lang="zh-TW" altLang="en-US" dirty="0" smtClean="0"/>
              <a:t>未來預期的年金 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cxnSp>
        <p:nvCxnSpPr>
          <p:cNvPr id="19" name="直線單箭頭接點 18"/>
          <p:cNvCxnSpPr/>
          <p:nvPr/>
        </p:nvCxnSpPr>
        <p:spPr>
          <a:xfrm flipH="1" flipV="1">
            <a:off x="4118788" y="4311174"/>
            <a:ext cx="2197363" cy="7880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4813167" y="4203381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賣房所得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4425989" y="2484393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累積年金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63892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94270"/>
                <a:ext cx="10515600" cy="5682693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死亡損失</a:t>
                </a:r>
                <a14:m>
                  <m:oMath xmlns:m="http://schemas.openxmlformats.org/officeDocument/2006/math"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p>
                      <m:sSup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altLang="zh-TW" sz="2400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400" b="0" i="1" dirty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TW" altLang="en-US" sz="2400" dirty="0" smtClean="0"/>
                  <a:t>，可以直接由累</a:t>
                </a:r>
                <a:r>
                  <a:rPr lang="zh-TW" altLang="en-US" sz="2400" dirty="0"/>
                  <a:t>積貸款</a:t>
                </a:r>
                <a:r>
                  <a:rPr lang="zh-TW" altLang="en-US" sz="2400" dirty="0" smtClean="0"/>
                  <a:t>金額跟房價的樹計算</a:t>
                </a:r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zh-TW" altLang="en-US" sz="2400" dirty="0" smtClean="0"/>
                  <a:t>存活損失需要使用</a:t>
                </a:r>
                <a:r>
                  <a:rPr lang="en-US" altLang="zh-TW" sz="2400" dirty="0" smtClean="0"/>
                  <a:t>backward</a:t>
                </a:r>
                <a:r>
                  <a:rPr lang="zh-TW" altLang="en-US" sz="2400" dirty="0" smtClean="0"/>
                  <a:t>計算，因為房價跟利率有相關性，所以我們再細分成利率上漲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、持平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、下跌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altLang="zh-TW" sz="2200" i="1" dirty="0" smtClean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)+</m:t>
                    </m:r>
                  </m:oMath>
                </a14:m>
                <a:r>
                  <a:rPr lang="en-US" altLang="zh-TW" sz="22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200" dirty="0" smtClean="0"/>
                  <a:t>+</a:t>
                </a:r>
                <a:r>
                  <a:rPr lang="en-US" altLang="zh-TW" sz="22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r>
                  <a:rPr lang="zh-TW" altLang="en-US" sz="2200" dirty="0" smtClean="0"/>
                  <a:t>以利率上漲為例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p>
                        <m:sSup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𝑉𝑎𝑙𝑢𝑒</m:t>
                      </m:r>
                      <m:d>
                        <m:d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+1,∗</m:t>
                              </m:r>
                            </m:sub>
                          </m:s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altLang="zh-TW" sz="2000" b="0" i="1" dirty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b="0" i="1" dirty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+1,∗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 , 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sz="200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)]</m:t>
                      </m:r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94270"/>
                <a:ext cx="10515600" cy="5682693"/>
              </a:xfrm>
              <a:blipFill rotWithShape="0">
                <a:blip r:embed="rId2"/>
                <a:stretch>
                  <a:fillRect l="-812" t="-215" r="-1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74778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41745"/>
                <a:ext cx="11353801" cy="6326910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 dirty="0" smtClean="0"/>
                  <a:t>再考慮加入夫妻存活狀況的維度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首先考慮夫妻皆存活</a:t>
                </a:r>
                <a:r>
                  <a:rPr lang="en-US" altLang="zh-TW" sz="2200" dirty="0" smtClean="0"/>
                  <a:t>(p=1)</a:t>
                </a:r>
              </a:p>
              <a:p>
                <a:pPr marL="0" indent="0">
                  <a:buNone/>
                </a:pPr>
                <a:r>
                  <a:rPr lang="zh-TW" altLang="en-US" sz="2200" dirty="0" smtClean="0"/>
                  <a:t>死亡損失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bSup>
                      </m:e>
                    </m:d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bSup>
                      <m:sSub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sSup>
                      <m:s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altLang="zh-TW" sz="2200" b="0" i="1" dirty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存活損失除了考慮利率上漲持</a:t>
                </a:r>
                <a:r>
                  <a:rPr lang="zh-TW" altLang="en-US" sz="2200" dirty="0"/>
                  <a:t>平</a:t>
                </a:r>
                <a:r>
                  <a:rPr lang="zh-TW" altLang="en-US" sz="2200" dirty="0" smtClean="0"/>
                  <a:t>下跌三種情況以外，還要多考慮下期的存活狀況，所以總共會有九項加總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 以利率上漲為例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bSup>
                      </m:e>
                    </m:d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altLang="zh-TW" sz="2200" dirty="0" smtClean="0"/>
                  <a:t>+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bSup>
                      </m:e>
                    </m:d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其中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∗,1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p>
                        </m:sSubSup>
                      </m:e>
                    </m:d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bSup>
                      <m:sSub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sSup>
                      <m:s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∗,1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∗,1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zh-TW" alt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2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41745"/>
                <a:ext cx="11353801" cy="6326910"/>
              </a:xfrm>
              <a:blipFill rotWithShape="0">
                <a:blip r:embed="rId2"/>
                <a:stretch>
                  <a:fillRect l="-644" t="-12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接點 3"/>
          <p:cNvCxnSpPr/>
          <p:nvPr/>
        </p:nvCxnSpPr>
        <p:spPr>
          <a:xfrm>
            <a:off x="922639" y="5741772"/>
            <a:ext cx="650789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 flipV="1">
            <a:off x="4744912" y="5362076"/>
            <a:ext cx="784863" cy="260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922639" y="5866660"/>
            <a:ext cx="4374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solidFill>
                  <a:schemeClr val="accent1"/>
                </a:solidFill>
              </a:rPr>
              <a:t>這邊我們先寫成相乘，後續會使用</a:t>
            </a:r>
            <a:r>
              <a:rPr lang="en-US" altLang="zh-TW" sz="1600" dirty="0" smtClean="0">
                <a:solidFill>
                  <a:schemeClr val="accent1"/>
                </a:solidFill>
              </a:rPr>
              <a:t>copula</a:t>
            </a:r>
            <a:r>
              <a:rPr lang="zh-TW" altLang="en-US" sz="1600" dirty="0" smtClean="0">
                <a:solidFill>
                  <a:schemeClr val="accent1"/>
                </a:solidFill>
              </a:rPr>
              <a:t>計算</a:t>
            </a:r>
            <a:endParaRPr lang="zh-TW" alt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7424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6400"/>
                <a:ext cx="10515600" cy="5770563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 dirty="0" smtClean="0"/>
                  <a:t>僅剩一人存活的情況</a:t>
                </a:r>
                <a:r>
                  <a:rPr lang="en-US" altLang="zh-TW" sz="2200" dirty="0" smtClean="0"/>
                  <a:t>(p=2,3,4…)</a:t>
                </a:r>
              </a:p>
              <a:p>
                <a:pPr marL="0" indent="0">
                  <a:buNone/>
                </a:pPr>
                <a:r>
                  <a:rPr lang="zh-TW" altLang="en-US" sz="2200" dirty="0" smtClean="0"/>
                  <a:t>因為僅剩一人的情況，下一期不可能變回兩人，所以死亡率都只要考慮單方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死亡損</a:t>
                </a:r>
                <a:r>
                  <a:rPr lang="zh-TW" altLang="en-US" sz="2200" dirty="0"/>
                  <a:t>失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Sup>
                          <m:sSub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</m:e>
                    </m:d>
                    <m:r>
                      <a:rPr lang="en-US" altLang="zh-TW" sz="2200" i="1" dirty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p>
                      <m:sSupPr>
                        <m:ctrlPr>
                          <a:rPr lang="en-US" altLang="zh-TW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存活損失也只需考慮利率上漲下跌的三種情況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e>
                        <m:sSubSup>
                          <m:sSubSup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</m:e>
                    </m:d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e>
                        <m:sSubSup>
                          <m:sSub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e>
                        <m:sSubSup>
                          <m:sSub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200" dirty="0" smtClean="0"/>
                  <a:t>+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e>
                        <m:sSubSup>
                          <m:sSub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其中以利率上漲為例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 , 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e>
                        <m:sSubSup>
                          <m:sSubSup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p>
                      <m:s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,0∗,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,0∗,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altLang="zh-TW" sz="2200" i="1" dirty="0">
                            <a:latin typeface="Cambria Math" panose="02040503050406030204" pitchFamily="18" charset="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/>
              </a:p>
              <a:p>
                <a:pPr marL="0" indent="0">
                  <a:buNone/>
                </a:pPr>
                <a:endParaRPr lang="zh-TW" altLang="en-US" sz="22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6400"/>
                <a:ext cx="10515600" cy="5770563"/>
              </a:xfrm>
              <a:blipFill rotWithShape="0">
                <a:blip r:embed="rId2"/>
                <a:stretch>
                  <a:fillRect l="-754" t="-13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02711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房屋殘值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54379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房屋殘值</a:t>
            </a:r>
            <a:r>
              <a:rPr lang="en-US" altLang="zh-TW" dirty="0" smtClean="0"/>
              <a:t>(Net Equity)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房屋殘值定義為當保險人皆死亡後，銀行依據房價的獲利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⁡( 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,0 )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與前述的貸款人損失</a:t>
                </a:r>
                <a:r>
                  <a:rPr lang="en-US" altLang="zh-TW" dirty="0" smtClean="0"/>
                  <a:t>(Lender Loss)</a:t>
                </a:r>
                <a:r>
                  <a:rPr lang="zh-TW" altLang="en-US" dirty="0" smtClean="0"/>
                  <a:t>剛好相反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其他</a:t>
                </a:r>
                <a:r>
                  <a:rPr lang="zh-TW" altLang="en-US" dirty="0"/>
                  <a:t>計算方式、</a:t>
                </a:r>
                <a:r>
                  <a:rPr lang="en-US" altLang="zh-TW" dirty="0" smtClean="0"/>
                  <a:t>backward</a:t>
                </a:r>
                <a:r>
                  <a:rPr lang="zh-TW" altLang="en-US" dirty="0" smtClean="0"/>
                  <a:t>方式也都與貸款人損失相同</a:t>
                </a:r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172" y="2784389"/>
            <a:ext cx="2983112" cy="37288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80007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解約選擇</a:t>
            </a:r>
            <a:r>
              <a:rPr lang="zh-TW" altLang="en-US" dirty="0"/>
              <a:t>權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5908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解約選擇權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我們在每個節點計算兩個變數</a:t>
                </a:r>
                <a:r>
                  <a:rPr lang="en-US" altLang="zh-TW" sz="2400" dirty="0" smtClean="0"/>
                  <a:t>Value Gain</a:t>
                </a:r>
                <a:r>
                  <a:rPr lang="zh-TW" altLang="en-US" sz="2400" dirty="0" smtClean="0"/>
                  <a:t>與</a:t>
                </a:r>
                <a:r>
                  <a:rPr lang="en-US" altLang="zh-TW" sz="2400" dirty="0" smtClean="0"/>
                  <a:t>Value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Loss</a:t>
                </a:r>
                <a:r>
                  <a:rPr lang="zh-TW" altLang="en-US" sz="2400" dirty="0" smtClean="0"/>
                  <a:t>來判斷解約與否</a:t>
                </a:r>
                <a:endParaRPr lang="en-US" altLang="zh-TW" sz="2400" dirty="0" smtClean="0"/>
              </a:p>
              <a:p>
                <a:r>
                  <a:rPr lang="zh-TW" altLang="en-US" sz="2400" dirty="0" smtClean="0"/>
                  <a:t>當解約的情況發生</a:t>
                </a:r>
                <a:r>
                  <a:rPr lang="en-US" altLang="zh-TW" sz="2400" dirty="0" smtClean="0"/>
                  <a:t>(VG&gt;VL)</a:t>
                </a:r>
                <a:r>
                  <a:rPr lang="zh-TW" altLang="en-US" sz="2400" dirty="0" smtClean="0"/>
                  <a:t>時，我們重置該點的</a:t>
                </a:r>
                <a:r>
                  <a:rPr lang="en-US" altLang="zh-TW" sz="2400" dirty="0" smtClean="0"/>
                  <a:t>MIP</a:t>
                </a:r>
                <a:r>
                  <a:rPr lang="zh-TW" altLang="en-US" sz="2400" dirty="0" smtClean="0"/>
                  <a:t>、</a:t>
                </a:r>
                <a:r>
                  <a:rPr lang="en-US" altLang="zh-TW" sz="2400" dirty="0" smtClean="0"/>
                  <a:t>LL</a:t>
                </a:r>
                <a:r>
                  <a:rPr lang="zh-TW" altLang="en-US" sz="2400" dirty="0" smtClean="0"/>
                  <a:t>、</a:t>
                </a:r>
                <a:r>
                  <a:rPr lang="en-US" altLang="zh-TW" sz="2400" dirty="0" smtClean="0"/>
                  <a:t>NE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 smtClean="0"/>
                  <a:t>Value Gain: </a:t>
                </a:r>
                <a:r>
                  <a:rPr lang="zh-TW" altLang="en-US" sz="2400" dirty="0" smtClean="0"/>
                  <a:t>解約當下保險人能獲得的價值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𝑃𝑒𝑛𝑎𝑙𝑡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Penalty</a:t>
                </a:r>
                <a:r>
                  <a:rPr lang="zh-TW" altLang="en-US" sz="2400" dirty="0" smtClean="0"/>
                  <a:t>通常會設定成</a:t>
                </a:r>
                <a:r>
                  <a:rPr lang="en-US" altLang="zh-TW" sz="2400" dirty="0" smtClean="0"/>
                  <a:t>L</a:t>
                </a:r>
                <a:r>
                  <a:rPr lang="zh-TW" altLang="en-US" sz="2400" dirty="0" smtClean="0"/>
                  <a:t>的某個比例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VG</a:t>
                </a:r>
                <a:r>
                  <a:rPr lang="zh-TW" altLang="en-US" sz="2400" dirty="0" smtClean="0"/>
                  <a:t>可以直接使用累積貸款金額的樹與房價的樹算出來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21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8536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75051"/>
            <a:ext cx="10515600" cy="2902895"/>
          </a:xfrm>
        </p:spPr>
        <p:txBody>
          <a:bodyPr/>
          <a:lstStyle/>
          <a:p>
            <a:r>
              <a:rPr lang="en-US" altLang="zh-TW" dirty="0" smtClean="0"/>
              <a:t>Value Loss:</a:t>
            </a:r>
            <a:r>
              <a:rPr lang="zh-TW" altLang="en-US" dirty="0" smtClean="0"/>
              <a:t> 解約當下保險人失去的價值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en-US" altLang="zh-TW" dirty="0" smtClean="0"/>
              <a:t>VL</a:t>
            </a:r>
            <a:r>
              <a:rPr lang="zh-TW" altLang="en-US" dirty="0" smtClean="0"/>
              <a:t> </a:t>
            </a:r>
            <a:r>
              <a:rPr lang="en-US" altLang="zh-TW" dirty="0" smtClean="0"/>
              <a:t>=</a:t>
            </a:r>
            <a:r>
              <a:rPr lang="zh-TW" altLang="en-US" dirty="0" smtClean="0"/>
              <a:t> 未來所有年金的折現 </a:t>
            </a:r>
            <a:r>
              <a:rPr lang="en-US" altLang="zh-TW" dirty="0" smtClean="0"/>
              <a:t>+</a:t>
            </a:r>
            <a:r>
              <a:rPr lang="zh-TW" altLang="en-US" dirty="0" smtClean="0"/>
              <a:t> 未來的解約選擇權的價值折現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我們計算選擇權價值加上每期年金後</a:t>
            </a:r>
            <a:r>
              <a:rPr lang="en-US" altLang="zh-TW" dirty="0" smtClean="0"/>
              <a:t>backward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28560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88773" y="449906"/>
                <a:ext cx="11057238" cy="5950894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 dirty="0" smtClean="0"/>
                  <a:t>雙人存活</a:t>
                </a:r>
                <a:r>
                  <a:rPr lang="en-US" altLang="zh-TW" sz="2200" dirty="0" smtClean="0"/>
                  <a:t>(p=1)</a:t>
                </a:r>
              </a:p>
              <a:p>
                <a:pPr marL="0" indent="0">
                  <a:buNone/>
                </a:pPr>
                <a:r>
                  <a:rPr lang="zh-TW" altLang="en-US" sz="2200" dirty="0" smtClean="0"/>
                  <a:t>與前面相同我們需要分成利率上漲持平下跌，下一期雙人或單人存活，總共九種情況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∗</m:t>
                    </m:r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∗</m:t>
                    </m:r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∗(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200" dirty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zh-TW" altLang="en-US" sz="2200" dirty="0"/>
                  <a:t>其中上式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)+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200" dirty="0"/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TW" sz="22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8773" y="449906"/>
                <a:ext cx="11057238" cy="5950894"/>
              </a:xfrm>
              <a:blipFill rotWithShape="0">
                <a:blip r:embed="rId2"/>
                <a:stretch>
                  <a:fillRect l="-1488" t="-13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460" y="1693241"/>
            <a:ext cx="6903308" cy="50491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460" y="2198159"/>
            <a:ext cx="6903308" cy="50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029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78941"/>
                <a:ext cx="10515600" cy="5798022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200" dirty="0" smtClean="0"/>
                  <a:t>(p=1)</a:t>
                </a:r>
                <a:r>
                  <a:rPr lang="zh-TW" altLang="en-US" sz="2200" dirty="0" smtClean="0"/>
                  <a:t> 當該節點</a:t>
                </a:r>
                <a:r>
                  <a:rPr lang="en-US" altLang="zh-TW" sz="2200" dirty="0" smtClean="0"/>
                  <a:t>VG&gt;VL</a:t>
                </a:r>
                <a:r>
                  <a:rPr lang="zh-TW" altLang="en-US" sz="2200" dirty="0" smtClean="0"/>
                  <a:t>時表示保險人在該節點選擇解約，也就表示在該點合約失效，我們依此重設</a:t>
                </a:r>
                <a:r>
                  <a:rPr lang="en-US" altLang="zh-TW" sz="2200" dirty="0" smtClean="0"/>
                  <a:t>MIP</a:t>
                </a:r>
                <a:r>
                  <a:rPr lang="zh-TW" altLang="en-US" sz="2200" dirty="0" smtClean="0"/>
                  <a:t>、</a:t>
                </a:r>
                <a:r>
                  <a:rPr lang="en-US" altLang="zh-TW" sz="2200" dirty="0" smtClean="0"/>
                  <a:t>LL</a:t>
                </a:r>
                <a:r>
                  <a:rPr lang="zh-TW" altLang="en-US" sz="2200" dirty="0" smtClean="0"/>
                  <a:t>、</a:t>
                </a:r>
                <a:r>
                  <a:rPr lang="en-US" altLang="zh-TW" sz="2200" dirty="0" smtClean="0"/>
                  <a:t>NE</a:t>
                </a:r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dirty="0" smtClean="0"/>
                  <a:t>MIP</a:t>
                </a:r>
                <a:r>
                  <a:rPr lang="zh-TW" altLang="en-US" sz="2200" dirty="0" smtClean="0"/>
                  <a:t>重設為 當期保費</a:t>
                </a:r>
                <a:r>
                  <a:rPr lang="en-US" altLang="zh-TW" sz="2200" dirty="0" smtClean="0"/>
                  <a:t>+</a:t>
                </a:r>
                <a:r>
                  <a:rPr lang="zh-TW" altLang="en-US" sz="2200" dirty="0" smtClean="0"/>
                  <a:t>當期解約的違約金</a:t>
                </a:r>
                <a:r>
                  <a:rPr lang="en-US" altLang="zh-TW" sz="2200" dirty="0" smtClean="0"/>
                  <a:t>(if</a:t>
                </a:r>
                <a:r>
                  <a:rPr lang="zh-TW" altLang="en-US" sz="2200" dirty="0" smtClean="0"/>
                  <a:t> 存活</a:t>
                </a:r>
                <a:r>
                  <a:rPr lang="en-US" altLang="zh-TW" sz="2200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altLang="zh-TW" sz="2200" dirty="0" smtClean="0"/>
                  <a:t>LL</a:t>
                </a:r>
                <a:r>
                  <a:rPr lang="zh-TW" altLang="en-US" sz="2200" dirty="0" smtClean="0"/>
                  <a:t> 重設為 若當期保險人皆死亡的貸款人損失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dirty="0" smtClean="0"/>
                  <a:t>NE</a:t>
                </a:r>
                <a:r>
                  <a:rPr lang="zh-TW" altLang="en-US" sz="2200" dirty="0" smtClean="0"/>
                  <a:t> 重設為 若</a:t>
                </a:r>
                <a:r>
                  <a:rPr lang="zh-TW" altLang="en-US" sz="2200" dirty="0"/>
                  <a:t>當期保險人皆死亡</a:t>
                </a:r>
                <a:r>
                  <a:rPr lang="zh-TW" altLang="en-US" sz="2200" dirty="0" smtClean="0"/>
                  <a:t>的房屋殘</a:t>
                </a:r>
                <a:r>
                  <a:rPr lang="zh-TW" altLang="en-US" sz="2200" dirty="0"/>
                  <a:t>值</a:t>
                </a:r>
                <a:endParaRPr lang="en-US" altLang="zh-TW" sz="2200" dirty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𝑀𝐼𝑃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𝑡</m:t>
                    </m:r>
                    <m:f>
                      <m:f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𝑃𝑒𝑛𝑎𝑙𝑡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sub>
                    </m:sSub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𝐿𝐿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sSup>
                      <m:s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,1</m:t>
                                </m:r>
                              </m:sub>
                            </m:s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𝑁𝐸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</m:sSubSup>
                    <m:sSup>
                      <m:s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78941"/>
                <a:ext cx="10515600" cy="5798022"/>
              </a:xfrm>
              <a:blipFill rotWithShape="0">
                <a:blip r:embed="rId2"/>
                <a:stretch>
                  <a:fillRect l="-754" t="-1367" r="-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1812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7109253" y="1635034"/>
            <a:ext cx="1845276" cy="8896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銀行</a:t>
            </a:r>
            <a:endParaRPr lang="zh-TW" altLang="en-US" sz="2500" dirty="0"/>
          </a:p>
        </p:txBody>
      </p:sp>
      <p:sp>
        <p:nvSpPr>
          <p:cNvPr id="7" name="矩形 6"/>
          <p:cNvSpPr/>
          <p:nvPr/>
        </p:nvSpPr>
        <p:spPr>
          <a:xfrm>
            <a:off x="7109253" y="4295855"/>
            <a:ext cx="1845276" cy="88968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保險公司</a:t>
            </a:r>
            <a:endParaRPr lang="zh-TW" altLang="en-US" sz="2500" dirty="0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4586205" y="1931007"/>
            <a:ext cx="2281881" cy="8402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>
            <a:off x="4706075" y="2224459"/>
            <a:ext cx="2207740" cy="7989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4706075" y="1855127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房屋所有權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5648043" y="2654112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年金</a:t>
            </a:r>
            <a:endParaRPr lang="zh-TW" altLang="en-US" dirty="0"/>
          </a:p>
        </p:txBody>
      </p:sp>
      <p:cxnSp>
        <p:nvCxnSpPr>
          <p:cNvPr id="17" name="直線單箭頭接點 16"/>
          <p:cNvCxnSpPr/>
          <p:nvPr/>
        </p:nvCxnSpPr>
        <p:spPr>
          <a:xfrm>
            <a:off x="4670723" y="4055867"/>
            <a:ext cx="2197363" cy="7559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5308150" y="4449696"/>
            <a:ext cx="118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保費</a:t>
            </a:r>
            <a:endParaRPr lang="zh-TW" altLang="en-US" dirty="0"/>
          </a:p>
        </p:txBody>
      </p:sp>
      <p:cxnSp>
        <p:nvCxnSpPr>
          <p:cNvPr id="21" name="直線單箭頭接點 20"/>
          <p:cNvCxnSpPr/>
          <p:nvPr/>
        </p:nvCxnSpPr>
        <p:spPr>
          <a:xfrm flipV="1">
            <a:off x="8031891" y="2623951"/>
            <a:ext cx="0" cy="15454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8293232" y="2972927"/>
            <a:ext cx="2424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房價過低無法支付年金時，保險公司支付金額給銀行</a:t>
            </a:r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802053" y="1205381"/>
            <a:ext cx="4547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加入夫妻共保</a:t>
            </a:r>
            <a:endParaRPr lang="zh-TW" altLang="en-US" dirty="0"/>
          </a:p>
        </p:txBody>
      </p:sp>
      <p:sp>
        <p:nvSpPr>
          <p:cNvPr id="3" name="笑臉 2"/>
          <p:cNvSpPr/>
          <p:nvPr/>
        </p:nvSpPr>
        <p:spPr>
          <a:xfrm>
            <a:off x="2352322" y="3023444"/>
            <a:ext cx="906163" cy="872813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笑臉 15"/>
          <p:cNvSpPr/>
          <p:nvPr/>
        </p:nvSpPr>
        <p:spPr>
          <a:xfrm>
            <a:off x="3408194" y="3023444"/>
            <a:ext cx="906163" cy="872813"/>
          </a:xfrm>
          <a:prstGeom prst="smileyFace">
            <a:avLst/>
          </a:prstGeom>
          <a:solidFill>
            <a:schemeClr val="accent2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114961" y="4388600"/>
            <a:ext cx="2940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若其中一方過世，仍然可以繼續領取年金，但總額會變小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81900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88772" y="449906"/>
                <a:ext cx="11205519" cy="5819089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 dirty="0" smtClean="0"/>
                  <a:t>單人存活</a:t>
                </a:r>
                <a:r>
                  <a:rPr lang="en-US" altLang="zh-TW" sz="2200" dirty="0" smtClean="0"/>
                  <a:t>(p=2,3,4….)</a:t>
                </a:r>
              </a:p>
              <a:p>
                <a:pPr marL="0" indent="0">
                  <a:buNone/>
                </a:pPr>
                <a:r>
                  <a:rPr lang="zh-TW" altLang="en-US" sz="2200" dirty="0" smtClean="0"/>
                  <a:t>與前面相同我們需要分成利率上漲持平下跌，總共三種情況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∗</m:t>
                    </m:r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∗(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200" dirty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2200" dirty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zh-TW" altLang="en-US" sz="2200" dirty="0" smtClean="0"/>
                  <a:t>其中上式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)+</m:t>
                    </m:r>
                    <m:d>
                      <m:d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𝑉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+1,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2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8772" y="449906"/>
                <a:ext cx="11205519" cy="5819089"/>
              </a:xfrm>
              <a:blipFill rotWithShape="0">
                <a:blip r:embed="rId2"/>
                <a:stretch>
                  <a:fillRect l="-1468" t="-13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524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78941"/>
                <a:ext cx="10515600" cy="5798022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200" dirty="0" smtClean="0"/>
                  <a:t>(p=2,3,4…)</a:t>
                </a:r>
                <a:r>
                  <a:rPr lang="zh-TW" altLang="en-US" sz="2200" dirty="0" smtClean="0"/>
                  <a:t> 當該節點</a:t>
                </a:r>
                <a:r>
                  <a:rPr lang="en-US" altLang="zh-TW" sz="2200" dirty="0" smtClean="0"/>
                  <a:t>VG&gt;VL</a:t>
                </a:r>
                <a:r>
                  <a:rPr lang="zh-TW" altLang="en-US" sz="2200" dirty="0" smtClean="0"/>
                  <a:t>時表示保險人在該節點選擇解約，也就表示在該點合約失效，我們依此重設</a:t>
                </a:r>
                <a:r>
                  <a:rPr lang="en-US" altLang="zh-TW" sz="2200" dirty="0" smtClean="0"/>
                  <a:t>MIP</a:t>
                </a:r>
                <a:r>
                  <a:rPr lang="zh-TW" altLang="en-US" sz="2200" dirty="0" smtClean="0"/>
                  <a:t>、</a:t>
                </a:r>
                <a:r>
                  <a:rPr lang="en-US" altLang="zh-TW" sz="2200" dirty="0" smtClean="0"/>
                  <a:t>LL</a:t>
                </a:r>
                <a:r>
                  <a:rPr lang="zh-TW" altLang="en-US" sz="2200" dirty="0" smtClean="0"/>
                  <a:t>、</a:t>
                </a:r>
                <a:r>
                  <a:rPr lang="en-US" altLang="zh-TW" sz="2200" dirty="0" smtClean="0"/>
                  <a:t>NE</a:t>
                </a:r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dirty="0" smtClean="0"/>
                  <a:t>MIP</a:t>
                </a:r>
                <a:r>
                  <a:rPr lang="zh-TW" altLang="en-US" sz="2200" dirty="0" smtClean="0"/>
                  <a:t>重設為 當期保費</a:t>
                </a:r>
                <a:r>
                  <a:rPr lang="en-US" altLang="zh-TW" sz="2200" dirty="0" smtClean="0"/>
                  <a:t>+</a:t>
                </a:r>
                <a:r>
                  <a:rPr lang="zh-TW" altLang="en-US" sz="2200" dirty="0" smtClean="0"/>
                  <a:t>當期解約的違約金</a:t>
                </a:r>
                <a:r>
                  <a:rPr lang="en-US" altLang="zh-TW" sz="2200" dirty="0" smtClean="0"/>
                  <a:t>(if</a:t>
                </a:r>
                <a:r>
                  <a:rPr lang="zh-TW" altLang="en-US" sz="2200" dirty="0" smtClean="0"/>
                  <a:t> 存活</a:t>
                </a:r>
                <a:r>
                  <a:rPr lang="en-US" altLang="zh-TW" sz="2200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altLang="zh-TW" sz="2200" dirty="0" smtClean="0"/>
                  <a:t>LL</a:t>
                </a:r>
                <a:r>
                  <a:rPr lang="zh-TW" altLang="en-US" sz="2200" dirty="0" smtClean="0"/>
                  <a:t> 重設為 </a:t>
                </a:r>
                <a:r>
                  <a:rPr lang="zh-TW" altLang="en-US" sz="2200" dirty="0"/>
                  <a:t>本</a:t>
                </a:r>
                <a:r>
                  <a:rPr lang="zh-TW" altLang="en-US" sz="2200" dirty="0" smtClean="0"/>
                  <a:t>期保險人死亡的貸款人損失 </a:t>
                </a:r>
                <a:r>
                  <a:rPr lang="en-US" altLang="zh-TW" sz="2200" dirty="0" smtClean="0"/>
                  <a:t>(</a:t>
                </a:r>
                <a:r>
                  <a:rPr lang="zh-TW" altLang="en-US" sz="2200" dirty="0" smtClean="0"/>
                  <a:t>假設保險人在這期死亡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dirty="0" smtClean="0"/>
                  <a:t>NE</a:t>
                </a:r>
                <a:r>
                  <a:rPr lang="zh-TW" altLang="en-US" sz="2200" dirty="0" smtClean="0"/>
                  <a:t> 重設為 本期保險人死亡的房屋殘</a:t>
                </a:r>
                <a:r>
                  <a:rPr lang="zh-TW" altLang="en-US" sz="2200" dirty="0"/>
                  <a:t>值</a:t>
                </a:r>
                <a:endParaRPr lang="en-US" altLang="zh-TW" sz="2200" dirty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zh-TW" altLang="en-US" sz="22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𝑀𝐼𝑃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𝑡</m:t>
                    </m:r>
                    <m:f>
                      <m:f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𝑃𝑒𝑛𝑎𝑙𝑡</m:t>
                    </m:r>
                    <m:sSub>
                      <m:sSub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sub>
                    </m:sSub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𝐿𝐿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p>
                      <m:sSup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200" dirty="0" smtClean="0"/>
              </a:p>
              <a:p>
                <a:pPr marL="0" indent="0">
                  <a:buNone/>
                </a:pPr>
                <a:r>
                  <a:rPr lang="en-US" altLang="zh-TW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𝑁𝐸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p>
                      <m:s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78941"/>
                <a:ext cx="10515600" cy="5798022"/>
              </a:xfrm>
              <a:blipFill rotWithShape="0">
                <a:blip r:embed="rId2"/>
                <a:stretch>
                  <a:fillRect l="-754" t="-13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15991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目前模型問題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3042" y="1575357"/>
            <a:ext cx="10515600" cy="4792491"/>
          </a:xfrm>
        </p:spPr>
        <p:txBody>
          <a:bodyPr/>
          <a:lstStyle/>
          <a:p>
            <a:r>
              <a:rPr lang="zh-TW" altLang="en-US" dirty="0" smtClean="0"/>
              <a:t>在學長的模型之中，為了計算方便，假設夫妻的死亡率互相獨立</a:t>
            </a:r>
            <a:endParaRPr lang="en-US" altLang="zh-TW" dirty="0" smtClean="0"/>
          </a:p>
          <a:p>
            <a:r>
              <a:rPr lang="zh-TW" altLang="en-US" dirty="0" smtClean="0"/>
              <a:t>目前模型的死亡率是直接來自生死表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因為評價的目標是夫妻，因此我預計透過其他資料來計算夫妻的死亡率</a:t>
            </a:r>
            <a:endParaRPr lang="en-US" altLang="zh-TW" dirty="0" smtClean="0"/>
          </a:p>
          <a:p>
            <a:r>
              <a:rPr lang="zh-TW" altLang="en-US" dirty="0" smtClean="0"/>
              <a:t>從資料中計算出的是單方的死亡率，因此還需要套用統計學中</a:t>
            </a:r>
            <a:r>
              <a:rPr lang="en-US" altLang="zh-TW" dirty="0" smtClean="0"/>
              <a:t>Copula</a:t>
            </a:r>
            <a:r>
              <a:rPr lang="zh-TW" altLang="en-US" dirty="0" smtClean="0"/>
              <a:t>的方法來模擬出聯合死亡率</a:t>
            </a:r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838200" y="28355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 smtClean="0"/>
              <a:t>如何改進模型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8687201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生死率資料來源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85335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中華民國內政部戶政司有以下資料</a:t>
            </a:r>
            <a:endParaRPr lang="en-US" altLang="zh-TW" dirty="0" smtClean="0"/>
          </a:p>
          <a:p>
            <a:r>
              <a:rPr lang="zh-TW" altLang="en-US" dirty="0"/>
              <a:t> 人口數按年齡及婚姻</a:t>
            </a:r>
            <a:r>
              <a:rPr lang="zh-TW" altLang="en-US" dirty="0" smtClean="0"/>
              <a:t>狀況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859809"/>
            <a:ext cx="9655999" cy="261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596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54676" y="548760"/>
            <a:ext cx="10515600" cy="4351338"/>
          </a:xfrm>
        </p:spPr>
        <p:txBody>
          <a:bodyPr/>
          <a:lstStyle/>
          <a:p>
            <a:r>
              <a:rPr lang="zh-TW" altLang="en-US" dirty="0"/>
              <a:t>十五歲以上死亡人口按年齡及婚姻狀況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73" y="1355768"/>
            <a:ext cx="105918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572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Copula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16278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53530" y="664089"/>
                <a:ext cx="10515600" cy="5357769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dirty="0" smtClean="0"/>
                  <a:t>假設</a:t>
                </a:r>
                <a:r>
                  <a:rPr lang="en-US" altLang="zh-TW" dirty="0" smtClean="0"/>
                  <a:t>X,Y</a:t>
                </a:r>
                <a:r>
                  <a:rPr lang="zh-TW" altLang="en-US" dirty="0" smtClean="0"/>
                  <a:t>是獨立的隨機變數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zh-TW" altLang="en-US" dirty="0" smtClean="0"/>
                  <a:t>如果</a:t>
                </a:r>
                <a:r>
                  <a:rPr lang="en-US" altLang="zh-TW" dirty="0" smtClean="0"/>
                  <a:t>X,Y </a:t>
                </a:r>
                <a:r>
                  <a:rPr lang="zh-TW" altLang="en-US" dirty="0" smtClean="0"/>
                  <a:t>不獨立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知道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zh-TW" altLang="en-US" i="1">
                        <a:latin typeface="Cambria Math" panose="02040503050406030204" pitchFamily="18" charset="0"/>
                      </a:rPr>
                      <m:t>就可以算出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𝑋𝑌</m:t>
                              </m:r>
                            </m:sub>
                          </m:sSub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15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𝑋𝑌</m:t>
                              </m:r>
                            </m:sub>
                          </m:sSub>
                        </m:e>
                      </m:nary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如果我們只有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zh-TW" altLang="en-US" dirty="0" smtClean="0"/>
                  <a:t>，我們要怎麼找到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</m:oMath>
                </a14:m>
                <a:r>
                  <a:rPr lang="en-US" altLang="zh-TW" dirty="0" smtClean="0"/>
                  <a:t>?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530" y="664089"/>
                <a:ext cx="10515600" cy="5357769"/>
              </a:xfrm>
              <a:blipFill rotWithShape="0">
                <a:blip r:embed="rId2"/>
                <a:stretch>
                  <a:fillRect l="-1159" t="-2162" b="-4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101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7795"/>
                <a:ext cx="10515600" cy="5699168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假設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i="1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r>
                        <m:rPr>
                          <m:sty m:val="p"/>
                        </m:rP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⁡(−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r>
                        <m:rPr>
                          <m:sty m:val="p"/>
                        </m:rPr>
                        <a:rPr lang="en-US" altLang="zh-TW" sz="240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⁡(−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r>
                  <a:rPr lang="zh-TW" altLang="en-US" sz="2400" dirty="0" smtClean="0"/>
                  <a:t>如果</a:t>
                </a:r>
                <a:r>
                  <a:rPr lang="en-US" altLang="zh-TW" sz="2400" dirty="0" smtClean="0"/>
                  <a:t>X,Y</a:t>
                </a:r>
                <a:r>
                  <a:rPr lang="zh-TW" altLang="en-US" sz="2400" dirty="0" smtClean="0"/>
                  <a:t>獨立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⁡[</m:t>
                      </m:r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TW" sz="2400" dirty="0" smtClean="0"/>
              </a:p>
              <a:p>
                <a:r>
                  <a:rPr lang="zh-TW" altLang="en-US" sz="2400" dirty="0" smtClean="0"/>
                  <a:t>如果</a:t>
                </a:r>
                <a:r>
                  <a:rPr lang="en-US" altLang="zh-TW" sz="2400" dirty="0" smtClean="0"/>
                  <a:t>X,Y</a:t>
                </a:r>
                <a:r>
                  <a:rPr lang="zh-TW" altLang="en-US" sz="2400" dirty="0" smtClean="0"/>
                  <a:t>不獨立，相關係數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𝑥𝑦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7795"/>
                <a:ext cx="10515600" cy="5699168"/>
              </a:xfrm>
              <a:blipFill rotWithShape="0">
                <a:blip r:embed="rId2"/>
                <a:stretch>
                  <a:fillRect l="-812" t="-16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8527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Sklar’s</a:t>
            </a:r>
            <a:r>
              <a:rPr lang="en-US" altLang="zh-TW" dirty="0" smtClean="0"/>
              <a:t>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Every</a:t>
                </a:r>
                <a:r>
                  <a:rPr lang="en-US" altLang="zh-TW" dirty="0"/>
                  <a:t> </a:t>
                </a:r>
                <a:r>
                  <a:rPr lang="en-US" altLang="zh-TW" dirty="0">
                    <a:solidFill>
                      <a:schemeClr val="accent1"/>
                    </a:solidFill>
                  </a:rPr>
                  <a:t>multivariate cumulative distribution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function</a:t>
                </a:r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≦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≦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dirty="0" smtClean="0"/>
                  <a:t>of a random vector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a</a:t>
                </a:r>
                <a:r>
                  <a:rPr lang="en-US" altLang="zh-TW" dirty="0" smtClean="0"/>
                  <a:t>nd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marginal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≦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There exist a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unique copula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→[0,1]</m:t>
                    </m:r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 err="1" smtClean="0"/>
                  <a:t>s.t.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 smtClean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959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90832"/>
                <a:ext cx="10515600" cy="538613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如果我們知道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zh-TW" altLang="en-US" dirty="0" smtClean="0"/>
                  <a:t> ，那我們知道必然存在一個</a:t>
                </a:r>
                <a:r>
                  <a:rPr lang="en-US" altLang="zh-TW" dirty="0" smtClean="0"/>
                  <a:t>copula</a:t>
                </a:r>
                <a:r>
                  <a:rPr lang="zh-TW" altLang="en-US" dirty="0" smtClean="0"/>
                  <a:t>使得上式成立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如果我們只知道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zh-TW" altLang="en-US" i="1" dirty="0" smtClean="0"/>
                  <a:t> </a:t>
                </a:r>
                <a:r>
                  <a:rPr lang="zh-TW" altLang="en-US" dirty="0" smtClean="0"/>
                  <a:t>，我們想要透過建造一個</a:t>
                </a:r>
                <a:r>
                  <a:rPr lang="en-US" altLang="zh-TW" dirty="0" smtClean="0"/>
                  <a:t>copula</a:t>
                </a:r>
                <a:r>
                  <a:rPr lang="zh-TW" altLang="en-US" dirty="0" smtClean="0"/>
                  <a:t>來估計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 altLang="zh-TW" i="1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90832"/>
                <a:ext cx="10515600" cy="5386131"/>
              </a:xfrm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0743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1084052" y="1325678"/>
            <a:ext cx="6111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加入夫妻共保</a:t>
            </a:r>
            <a:endParaRPr lang="en-US" altLang="zh-TW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含解約選擇權</a:t>
            </a:r>
            <a:r>
              <a:rPr lang="en-US" altLang="zh-TW" dirty="0"/>
              <a:t>(</a:t>
            </a:r>
            <a:r>
              <a:rPr lang="zh-TW" altLang="en-US" dirty="0"/>
              <a:t>當 房價</a:t>
            </a:r>
            <a:r>
              <a:rPr lang="en-US" altLang="zh-TW" dirty="0"/>
              <a:t>&gt;</a:t>
            </a:r>
            <a:r>
              <a:rPr lang="zh-TW" altLang="en-US" dirty="0"/>
              <a:t>累積年金</a:t>
            </a:r>
            <a:r>
              <a:rPr lang="en-US" altLang="zh-TW" dirty="0"/>
              <a:t>+</a:t>
            </a:r>
            <a:r>
              <a:rPr lang="zh-TW" altLang="en-US" dirty="0"/>
              <a:t>未來預期的年金 </a:t>
            </a:r>
            <a:r>
              <a:rPr lang="en-US" altLang="zh-TW" dirty="0"/>
              <a:t>)</a:t>
            </a:r>
            <a:endParaRPr lang="zh-TW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8106031" y="2141900"/>
            <a:ext cx="1845276" cy="8896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銀行</a:t>
            </a:r>
            <a:endParaRPr lang="zh-TW" altLang="en-US" sz="2500" dirty="0"/>
          </a:p>
        </p:txBody>
      </p:sp>
      <p:sp>
        <p:nvSpPr>
          <p:cNvPr id="22" name="矩形 21"/>
          <p:cNvSpPr/>
          <p:nvPr/>
        </p:nvSpPr>
        <p:spPr>
          <a:xfrm>
            <a:off x="8106031" y="4802721"/>
            <a:ext cx="1845276" cy="88968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房屋買家</a:t>
            </a:r>
            <a:endParaRPr lang="zh-TW" altLang="en-US" sz="2500" dirty="0"/>
          </a:p>
        </p:txBody>
      </p:sp>
      <p:cxnSp>
        <p:nvCxnSpPr>
          <p:cNvPr id="25" name="直線單箭頭接點 24"/>
          <p:cNvCxnSpPr/>
          <p:nvPr/>
        </p:nvCxnSpPr>
        <p:spPr>
          <a:xfrm flipV="1">
            <a:off x="5667501" y="2541434"/>
            <a:ext cx="2281881" cy="8402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5752280" y="5062898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房屋所有權</a:t>
            </a:r>
            <a:endParaRPr lang="zh-TW" altLang="en-US" dirty="0"/>
          </a:p>
        </p:txBody>
      </p:sp>
      <p:cxnSp>
        <p:nvCxnSpPr>
          <p:cNvPr id="27" name="直線單箭頭接點 26"/>
          <p:cNvCxnSpPr/>
          <p:nvPr/>
        </p:nvCxnSpPr>
        <p:spPr>
          <a:xfrm>
            <a:off x="5667501" y="4612160"/>
            <a:ext cx="2197363" cy="7559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flipH="1" flipV="1">
            <a:off x="5667501" y="4286521"/>
            <a:ext cx="2197363" cy="7880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6361880" y="4178728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賣房所得</a:t>
            </a:r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5974702" y="2459740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累積年金</a:t>
            </a:r>
            <a:endParaRPr lang="zh-TW" altLang="en-US" dirty="0"/>
          </a:p>
        </p:txBody>
      </p:sp>
      <p:sp>
        <p:nvSpPr>
          <p:cNvPr id="31" name="笑臉 30"/>
          <p:cNvSpPr/>
          <p:nvPr/>
        </p:nvSpPr>
        <p:spPr>
          <a:xfrm>
            <a:off x="3373813" y="3575378"/>
            <a:ext cx="906163" cy="872813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笑臉 31"/>
          <p:cNvSpPr/>
          <p:nvPr/>
        </p:nvSpPr>
        <p:spPr>
          <a:xfrm>
            <a:off x="4429685" y="3575378"/>
            <a:ext cx="906163" cy="872813"/>
          </a:xfrm>
          <a:prstGeom prst="smileyFace">
            <a:avLst/>
          </a:prstGeom>
          <a:solidFill>
            <a:schemeClr val="accent2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456417" y="3379971"/>
            <a:ext cx="24457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累積</a:t>
            </a:r>
            <a:r>
              <a:rPr lang="zh-TW" altLang="en-US" dirty="0" smtClean="0"/>
              <a:t>年金的計算會受到「其中一人的過世」以及「過世了多久」影響，進而影響解約策略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76642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14632" y="482857"/>
                <a:ext cx="10515600" cy="5382483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假設</a:t>
                </a:r>
                <a:r>
                  <a:rPr lang="en-US" altLang="zh-TW" sz="2400" i="1" dirty="0" smtClean="0"/>
                  <a:t>X</a:t>
                </a:r>
                <a:r>
                  <a:rPr lang="en-US" altLang="zh-TW" sz="2400" dirty="0" smtClean="0"/>
                  <a:t>,</a:t>
                </a:r>
                <a:r>
                  <a:rPr lang="en-US" altLang="zh-TW" sz="2400" i="1" dirty="0" smtClean="0"/>
                  <a:t>Y</a:t>
                </a:r>
                <a:r>
                  <a:rPr lang="zh-TW" altLang="en-US" sz="2400" dirty="0" smtClean="0"/>
                  <a:t>兩離</a:t>
                </a:r>
                <a:r>
                  <a:rPr lang="zh-TW" altLang="en-US" sz="2400" dirty="0"/>
                  <a:t>散</a:t>
                </a:r>
                <a:r>
                  <a:rPr lang="zh-TW" altLang="en-US" sz="2400" dirty="0" smtClean="0"/>
                  <a:t>隨機變數分別表示某兩個人的存活年數</a:t>
                </a:r>
                <a:r>
                  <a:rPr lang="en-US" altLang="zh-TW" sz="2400" dirty="0" smtClean="0"/>
                  <a:t>(</a:t>
                </a:r>
                <a:r>
                  <a:rPr lang="zh-TW" altLang="en-US" sz="2400" dirty="0" smtClean="0"/>
                  <a:t>假設此兩人有相關性</a:t>
                </a:r>
                <a:r>
                  <a:rPr lang="en-US" altLang="zh-TW" sz="2400" dirty="0" smtClean="0"/>
                  <a:t>)</a:t>
                </a:r>
              </a:p>
              <a:p>
                <a:pPr marL="0" indent="0">
                  <a:buNone/>
                </a:pPr>
                <a:r>
                  <a:rPr lang="zh-TW" altLang="en-US" sz="2400" dirty="0" smtClean="0"/>
                  <a:t>那麼我們可以透過生死表找出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也就是知道</a:t>
                </a:r>
                <a:r>
                  <a:rPr lang="zh-TW" altLang="en-US" sz="2400" dirty="0"/>
                  <a:t>下</a:t>
                </a:r>
                <a:r>
                  <a:rPr lang="zh-TW" altLang="en-US" sz="2400" dirty="0" smtClean="0"/>
                  <a:t>式右邊的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那我們可以透過建造一個</a:t>
                </a:r>
                <a:r>
                  <a:rPr lang="en-US" altLang="zh-TW" sz="2400" dirty="0" smtClean="0"/>
                  <a:t>Copula</a:t>
                </a:r>
                <a:r>
                  <a:rPr lang="zh-TW" altLang="en-US" sz="2400" dirty="0" smtClean="0"/>
                  <a:t> 得到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 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400" dirty="0" smtClean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en-US" altLang="zh-TW" sz="2400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sz="2400" dirty="0" smtClean="0"/>
                  <a:t>接著我們就可以算出各種我們需要的東西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例如</a:t>
                </a:r>
                <a:r>
                  <a:rPr lang="en-US" altLang="zh-TW" sz="2400" dirty="0" smtClean="0"/>
                  <a:t>:</a:t>
                </a: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4632" y="482857"/>
                <a:ext cx="10515600" cy="5382483"/>
              </a:xfrm>
              <a:blipFill rotWithShape="0">
                <a:blip r:embed="rId2"/>
                <a:stretch>
                  <a:fillRect l="-870" t="-1699" r="-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24030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預計使用的模型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Gaussian </a:t>
            </a:r>
            <a:r>
              <a:rPr lang="en-US" altLang="zh-TW" dirty="0" smtClean="0"/>
              <a:t>Copula</a:t>
            </a:r>
          </a:p>
          <a:p>
            <a:pPr marL="0" indent="0">
              <a:buNone/>
            </a:pPr>
            <a:r>
              <a:rPr lang="zh-TW" altLang="en-US" dirty="0" smtClean="0"/>
              <a:t>過往許多論文都曾經使用過此</a:t>
            </a:r>
            <a:r>
              <a:rPr lang="en-US" altLang="zh-TW" dirty="0" smtClean="0"/>
              <a:t>copula</a:t>
            </a:r>
            <a:r>
              <a:rPr lang="zh-TW" altLang="en-US" dirty="0" smtClean="0"/>
              <a:t>計算壽險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4304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1347663" y="1309203"/>
            <a:ext cx="611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評價方式</a:t>
            </a:r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2541792" y="2122084"/>
            <a:ext cx="1845276" cy="889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老人</a:t>
            </a:r>
            <a:endParaRPr lang="zh-TW" altLang="en-US" sz="2500" dirty="0"/>
          </a:p>
        </p:txBody>
      </p:sp>
      <p:sp>
        <p:nvSpPr>
          <p:cNvPr id="17" name="矩形 16"/>
          <p:cNvSpPr/>
          <p:nvPr/>
        </p:nvSpPr>
        <p:spPr>
          <a:xfrm>
            <a:off x="6606745" y="2122084"/>
            <a:ext cx="1845276" cy="8896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銀行</a:t>
            </a:r>
            <a:endParaRPr lang="zh-TW" altLang="en-US" sz="2500" dirty="0"/>
          </a:p>
        </p:txBody>
      </p:sp>
      <p:cxnSp>
        <p:nvCxnSpPr>
          <p:cNvPr id="14" name="直線單箭頭接點 13"/>
          <p:cNvCxnSpPr/>
          <p:nvPr/>
        </p:nvCxnSpPr>
        <p:spPr>
          <a:xfrm>
            <a:off x="4473146" y="2397211"/>
            <a:ext cx="1960605" cy="82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/>
          <p:nvPr/>
        </p:nvCxnSpPr>
        <p:spPr>
          <a:xfrm flipH="1">
            <a:off x="4473145" y="2702010"/>
            <a:ext cx="1960605" cy="82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5173363" y="1983869"/>
            <a:ext cx="823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mtClean="0"/>
              <a:t>房子</a:t>
            </a:r>
            <a:endParaRPr lang="zh-TW" altLang="en-US"/>
          </a:p>
        </p:txBody>
      </p:sp>
      <p:sp>
        <p:nvSpPr>
          <p:cNvPr id="36" name="文字方塊 35"/>
          <p:cNvSpPr txBox="1"/>
          <p:nvPr/>
        </p:nvSpPr>
        <p:spPr>
          <a:xfrm>
            <a:off x="5173362" y="2744267"/>
            <a:ext cx="823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年金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/>
              <p:cNvSpPr txBox="1"/>
              <p:nvPr/>
            </p:nvSpPr>
            <p:spPr>
              <a:xfrm>
                <a:off x="2257167" y="3840513"/>
                <a:ext cx="7941276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因為無論是房子或是銀行支付的年金都具有不確定性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房價與保險人死亡</a:t>
                </a:r>
                <a:r>
                  <a:rPr lang="en-US" altLang="zh-TW" dirty="0" smtClean="0"/>
                  <a:t>)</a:t>
                </a:r>
              </a:p>
              <a:p>
                <a:r>
                  <a:rPr lang="zh-TW" altLang="en-US" dirty="0" smtClean="0"/>
                  <a:t>按照訂價的原則會有下式</a:t>
                </a:r>
                <a:endParaRPr lang="en-US" altLang="zh-TW" dirty="0" smtClean="0"/>
              </a:p>
              <a:p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dirty="0">
                          <a:latin typeface="Cambria Math" panose="02040503050406030204" pitchFamily="18" charset="0"/>
                        </a:rPr>
                        <m:t>保險金</m:t>
                      </m:r>
                      <m:r>
                        <a:rPr lang="en-US" altLang="zh-TW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TW" i="1" dirty="0"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TW" i="1" dirty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TW" i="1" dirty="0"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zh-TW" altLang="en-US" i="1" dirty="0">
                          <a:latin typeface="Cambria Math" panose="02040503050406030204" pitchFamily="18" charset="0"/>
                        </a:rPr>
                        <m:t>銀行</m:t>
                      </m:r>
                      <m:r>
                        <a:rPr lang="zh-TW" altLang="en-US" i="1" dirty="0" smtClean="0">
                          <a:latin typeface="Cambria Math" panose="02040503050406030204" pitchFamily="18" charset="0"/>
                        </a:rPr>
                        <m:t>可能收入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TW" i="1" dirty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m:rPr>
                          <m:sty m:val="p"/>
                        </m:rPr>
                        <a:rPr lang="en-US" altLang="zh-TW" i="1" dirty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US" altLang="zh-TW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zh-TW" altLang="en-US" i="1" dirty="0">
                          <a:latin typeface="Cambria Math" panose="02040503050406030204" pitchFamily="18" charset="0"/>
                        </a:rPr>
                        <m:t>銀行預期損失</m:t>
                      </m:r>
                      <m:r>
                        <a:rPr lang="en-US" altLang="zh-TW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TW" i="1" dirty="0"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lang="en-US" altLang="zh-TW" i="1" dirty="0" smtClean="0"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TW" altLang="en-US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保險金是由保險人支付給銀行且與年金相關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銀行可能收入來自到期時房價的波動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預期損失來自支付房子的錢以及到期時房價的波動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1" name="文字方塊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167" y="3840513"/>
                <a:ext cx="7941276" cy="2308324"/>
              </a:xfrm>
              <a:prstGeom prst="rect">
                <a:avLst/>
              </a:prstGeom>
              <a:blipFill>
                <a:blip r:embed="rId2"/>
                <a:stretch>
                  <a:fillRect l="-614" t="-1319" b="-31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6617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927534" y="1462902"/>
            <a:ext cx="611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評價方式 </a:t>
            </a:r>
            <a:r>
              <a:rPr lang="en-US" altLang="zh-TW" dirty="0" smtClean="0"/>
              <a:t>(</a:t>
            </a:r>
            <a:r>
              <a:rPr lang="zh-TW" altLang="en-US" dirty="0" smtClean="0"/>
              <a:t>含解約選擇權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1556953" y="1993558"/>
                <a:ext cx="9391134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解約條件</a:t>
                </a:r>
                <a:r>
                  <a:rPr lang="en-US" altLang="zh-TW" dirty="0" smtClean="0"/>
                  <a:t>:</a:t>
                </a:r>
              </a:p>
              <a:p>
                <a:r>
                  <a:rPr lang="en-US" altLang="zh-TW" dirty="0" smtClean="0"/>
                  <a:t>	</a:t>
                </a:r>
                <a:r>
                  <a:rPr lang="zh-TW" altLang="en-US" dirty="0" smtClean="0"/>
                  <a:t>當保險人認為 「當下的房價扣除現在累積貸款金額以及違約金」</a:t>
                </a:r>
                <a:r>
                  <a:rPr lang="en-US" altLang="zh-TW" dirty="0"/>
                  <a:t> (Value Gain)</a:t>
                </a:r>
                <a:r>
                  <a:rPr lang="zh-TW" altLang="en-US" dirty="0" smtClean="0"/>
                  <a:t>大於「未來的年金折現加上未來可能行使解約權的價值的折現」</a:t>
                </a:r>
                <a:r>
                  <a:rPr lang="en-US" altLang="zh-TW" dirty="0" smtClean="0"/>
                  <a:t>(Value Loss)</a:t>
                </a:r>
                <a:r>
                  <a:rPr lang="zh-TW" altLang="en-US" dirty="0" smtClean="0"/>
                  <a:t> 時，就會選擇解約</a:t>
                </a:r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評價一樣是使用</a:t>
                </a:r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dirty="0">
                          <a:latin typeface="Cambria Math" panose="02040503050406030204" pitchFamily="18" charset="0"/>
                        </a:rPr>
                        <m:t>保險金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TW" i="1" dirty="0">
                          <a:latin typeface="Cambria Math" panose="02040503050406030204" pitchFamily="18" charset="0"/>
                        </a:rPr>
                        <m:t>MIP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zh-TW" altLang="en-US" i="1" dirty="0">
                          <a:latin typeface="Cambria Math" panose="02040503050406030204" pitchFamily="18" charset="0"/>
                        </a:rPr>
                        <m:t>銀行可能收入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TW" i="1" dirty="0">
                          <a:latin typeface="Cambria Math" panose="02040503050406030204" pitchFamily="18" charset="0"/>
                        </a:rPr>
                        <m:t>NE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zh-TW" altLang="en-US" i="1" dirty="0">
                          <a:latin typeface="Cambria Math" panose="02040503050406030204" pitchFamily="18" charset="0"/>
                        </a:rPr>
                        <m:t>銀行預期損失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TW" i="1" dirty="0">
                          <a:latin typeface="Cambria Math" panose="02040503050406030204" pitchFamily="18" charset="0"/>
                        </a:rPr>
                        <m:t>LL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只是我們會另外</a:t>
                </a:r>
                <a:r>
                  <a:rPr lang="zh-TW" altLang="en-US" dirty="0"/>
                  <a:t>在</a:t>
                </a:r>
                <a:r>
                  <a:rPr lang="zh-TW" altLang="en-US" dirty="0" smtClean="0"/>
                  <a:t>每個節點上計算</a:t>
                </a:r>
                <a:r>
                  <a:rPr lang="en-US" altLang="zh-TW" dirty="0" smtClean="0"/>
                  <a:t>VG</a:t>
                </a:r>
                <a:r>
                  <a:rPr lang="zh-TW" altLang="en-US" dirty="0" smtClean="0"/>
                  <a:t>跟</a:t>
                </a:r>
                <a:r>
                  <a:rPr lang="en-US" altLang="zh-TW" dirty="0" smtClean="0"/>
                  <a:t>VL</a:t>
                </a:r>
                <a:r>
                  <a:rPr lang="zh-TW" altLang="en-US" dirty="0" smtClean="0"/>
                  <a:t>兩項變數，若是該個節點</a:t>
                </a:r>
                <a:r>
                  <a:rPr lang="en-US" altLang="zh-TW" dirty="0" smtClean="0"/>
                  <a:t>VG&gt;VL</a:t>
                </a:r>
                <a:r>
                  <a:rPr lang="zh-TW" altLang="en-US" dirty="0" smtClean="0"/>
                  <a:t>，表示保險人會選擇解約，該節點的</a:t>
                </a:r>
                <a:r>
                  <a:rPr lang="en-US" altLang="zh-TW" dirty="0" smtClean="0"/>
                  <a:t>MIP</a:t>
                </a:r>
                <a:r>
                  <a:rPr lang="zh-TW" altLang="en-US" dirty="0" smtClean="0"/>
                  <a:t>、</a:t>
                </a:r>
                <a:r>
                  <a:rPr lang="en-US" altLang="zh-TW" dirty="0" smtClean="0"/>
                  <a:t>NE</a:t>
                </a:r>
                <a:r>
                  <a:rPr lang="zh-TW" altLang="en-US" dirty="0" smtClean="0"/>
                  <a:t>、</a:t>
                </a:r>
                <a:r>
                  <a:rPr lang="en-US" altLang="zh-TW" dirty="0" smtClean="0"/>
                  <a:t>LL</a:t>
                </a:r>
                <a:r>
                  <a:rPr lang="zh-TW" altLang="en-US" dirty="0" smtClean="0"/>
                  <a:t>會重新設定，本投影片後續會再介紹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953" y="1993558"/>
                <a:ext cx="9391134" cy="3139321"/>
              </a:xfrm>
              <a:prstGeom prst="rect">
                <a:avLst/>
              </a:prstGeom>
              <a:blipFill rotWithShape="0">
                <a:blip r:embed="rId2"/>
                <a:stretch>
                  <a:fillRect l="-519" t="-971" b="-21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8188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樹狀結構使用變數</a:t>
            </a:r>
          </a:p>
        </p:txBody>
      </p:sp>
      <p:sp>
        <p:nvSpPr>
          <p:cNvPr id="15" name="內容版面配置區 2"/>
          <p:cNvSpPr>
            <a:spLocks noGrp="1"/>
          </p:cNvSpPr>
          <p:nvPr>
            <p:ph idx="1"/>
          </p:nvPr>
        </p:nvSpPr>
        <p:spPr>
          <a:xfrm>
            <a:off x="1598139" y="1705233"/>
            <a:ext cx="9368481" cy="4935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/>
              <a:t>主要使用的維度有以下五種</a:t>
            </a:r>
            <a:endParaRPr lang="en-US" altLang="zh-TW" sz="2400" dirty="0" smtClean="0"/>
          </a:p>
          <a:p>
            <a:r>
              <a:rPr lang="zh-TW" altLang="en-US" sz="2400" dirty="0" smtClean="0"/>
              <a:t>期數 ─ 模型假設投保人最大只活到</a:t>
            </a:r>
            <a:r>
              <a:rPr lang="en-US" altLang="zh-TW" sz="2400" dirty="0" smtClean="0"/>
              <a:t>110</a:t>
            </a:r>
            <a:r>
              <a:rPr lang="zh-TW" altLang="en-US" sz="2400" dirty="0" smtClean="0"/>
              <a:t>歲</a:t>
            </a:r>
            <a:endParaRPr lang="en-US" altLang="zh-TW" sz="2400" dirty="0" smtClean="0"/>
          </a:p>
          <a:p>
            <a:r>
              <a:rPr lang="zh-TW" altLang="en-US" sz="2400" dirty="0" smtClean="0"/>
              <a:t>利率點 ─ 利率會影響所有東西</a:t>
            </a:r>
            <a:endParaRPr lang="en-US" altLang="zh-TW" sz="2400" dirty="0" smtClean="0"/>
          </a:p>
          <a:p>
            <a:r>
              <a:rPr lang="zh-TW" altLang="en-US" sz="2400" dirty="0" smtClean="0"/>
              <a:t>房價點 ─ 計算貸款人損失、房屋殘值以及判斷解約與否</a:t>
            </a:r>
            <a:endParaRPr lang="en-US" altLang="zh-TW" sz="2400" dirty="0" smtClean="0"/>
          </a:p>
          <a:p>
            <a:r>
              <a:rPr lang="zh-TW" altLang="en-US" sz="2400" dirty="0" smtClean="0">
                <a:solidFill>
                  <a:schemeClr val="accent1"/>
                </a:solidFill>
              </a:rPr>
              <a:t>代表點 ─ 模型外生給定，會影響運算速度與精度</a:t>
            </a:r>
            <a:endParaRPr lang="en-US" altLang="zh-TW" sz="2400" dirty="0" smtClean="0">
              <a:solidFill>
                <a:schemeClr val="accent1"/>
              </a:solidFill>
            </a:endParaRPr>
          </a:p>
          <a:p>
            <a:r>
              <a:rPr lang="zh-TW" altLang="en-US" sz="2400" dirty="0" smtClean="0"/>
              <a:t>雙方存活狀況 ─ 存活狀況會影響累積年金的計算</a:t>
            </a:r>
            <a:endParaRPr lang="en-US" altLang="zh-TW" sz="2400" dirty="0" smtClean="0"/>
          </a:p>
          <a:p>
            <a:endParaRPr lang="en-US" altLang="zh-TW" sz="2400" dirty="0"/>
          </a:p>
          <a:p>
            <a:pPr marL="0" indent="0">
              <a:buNone/>
            </a:pPr>
            <a:r>
              <a:rPr lang="zh-TW" altLang="en-US" sz="2400" dirty="0" smtClean="0"/>
              <a:t>我們會先使用以上的維度建立累積貸款金額的樹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透過累積貸款金額的樹去</a:t>
            </a:r>
            <a:r>
              <a:rPr lang="en-US" altLang="zh-TW" sz="2400" dirty="0" smtClean="0"/>
              <a:t>backward</a:t>
            </a:r>
            <a:r>
              <a:rPr lang="zh-TW" altLang="en-US" sz="2400" dirty="0" smtClean="0"/>
              <a:t>出</a:t>
            </a:r>
            <a:r>
              <a:rPr lang="en-US" altLang="zh-TW" sz="2400" dirty="0" smtClean="0"/>
              <a:t>MIP</a:t>
            </a:r>
            <a:r>
              <a:rPr lang="zh-TW" altLang="en-US" sz="2400" dirty="0" smtClean="0"/>
              <a:t>、</a:t>
            </a:r>
            <a:r>
              <a:rPr lang="en-US" altLang="zh-TW" sz="2400" dirty="0" smtClean="0"/>
              <a:t>LL</a:t>
            </a:r>
            <a:r>
              <a:rPr lang="zh-TW" altLang="en-US" sz="2400" dirty="0" smtClean="0"/>
              <a:t>、</a:t>
            </a:r>
            <a:r>
              <a:rPr lang="en-US" altLang="zh-TW" sz="2400" dirty="0" smtClean="0"/>
              <a:t>NE</a:t>
            </a:r>
          </a:p>
          <a:p>
            <a:pPr marL="0" indent="0">
              <a:buNone/>
            </a:pPr>
            <a:r>
              <a:rPr lang="zh-TW" altLang="en-US" sz="2400" dirty="0" smtClean="0"/>
              <a:t>最後在期初推得可貸成數</a:t>
            </a:r>
            <a:r>
              <a:rPr lang="en-US" altLang="zh-TW" sz="2400" dirty="0" smtClean="0"/>
              <a:t>m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76410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2132</TotalTime>
  <Words>1776</Words>
  <Application>Microsoft Office PowerPoint</Application>
  <PresentationFormat>寬螢幕</PresentationFormat>
  <Paragraphs>516</Paragraphs>
  <Slides>61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61</vt:i4>
      </vt:variant>
    </vt:vector>
  </HeadingPairs>
  <TitlesOfParts>
    <vt:vector size="67" baseType="lpstr">
      <vt:lpstr>新細明體</vt:lpstr>
      <vt:lpstr>Arial</vt:lpstr>
      <vt:lpstr>Calibri</vt:lpstr>
      <vt:lpstr>Calibri Light</vt:lpstr>
      <vt:lpstr>Cambria Math</vt:lpstr>
      <vt:lpstr>Office 佈景主題</vt:lpstr>
      <vt:lpstr>以Copula方法改良含解約選擇權的夫妻共保反向房屋貸款</vt:lpstr>
      <vt:lpstr>反向房屋貸款 Reverse Mortgage(RM)</vt:lpstr>
      <vt:lpstr>反向房屋貸款 Reverse Mortgage(RM)</vt:lpstr>
      <vt:lpstr>反向房屋貸款 Reverse Mortgage(RM)</vt:lpstr>
      <vt:lpstr>反向房屋貸款 Reverse Mortgage(RM)</vt:lpstr>
      <vt:lpstr>反向房屋貸款 Reverse Mortgage(RM)</vt:lpstr>
      <vt:lpstr>反向房屋貸款 Reverse Mortgage(RM)</vt:lpstr>
      <vt:lpstr>反向房屋貸款 Reverse Mortgage(RM)</vt:lpstr>
      <vt:lpstr>樹狀結構使用變數</vt:lpstr>
      <vt:lpstr>樹狀結構建構過程</vt:lpstr>
      <vt:lpstr>房價樹與利率樹</vt:lpstr>
      <vt:lpstr>房價模型</vt:lpstr>
      <vt:lpstr>房價模型</vt:lpstr>
      <vt:lpstr>利率模型</vt:lpstr>
      <vt:lpstr>利率與房價的正交化</vt:lpstr>
      <vt:lpstr>利率與房價的正交化</vt:lpstr>
      <vt:lpstr>PowerPoint 簡報</vt:lpstr>
      <vt:lpstr>PowerPoint 簡報</vt:lpstr>
      <vt:lpstr>PowerPoint 簡報</vt:lpstr>
      <vt:lpstr>X(t)的CRR model</vt:lpstr>
      <vt:lpstr>Y(t)的Hull-White Tree</vt:lpstr>
      <vt:lpstr>用X(t)、Y(t)計算房價H(t)</vt:lpstr>
      <vt:lpstr>房價H(t)立體樹示意圖</vt:lpstr>
      <vt:lpstr>夫妻存活狀況</vt:lpstr>
      <vt:lpstr>存活狀況</vt:lpstr>
      <vt:lpstr>PowerPoint 簡報</vt:lpstr>
      <vt:lpstr>累積貸款金額</vt:lpstr>
      <vt:lpstr>累積貸款金額(Loan Amount)</vt:lpstr>
      <vt:lpstr>PowerPoint 簡報</vt:lpstr>
      <vt:lpstr>PowerPoint 簡報</vt:lpstr>
      <vt:lpstr>PowerPoint 簡報</vt:lpstr>
      <vt:lpstr>貸款保險金</vt:lpstr>
      <vt:lpstr>貸款保險金(Mortgage Insurance Premium)</vt:lpstr>
      <vt:lpstr>PowerPoint 簡報</vt:lpstr>
      <vt:lpstr>PowerPoint 簡報</vt:lpstr>
      <vt:lpstr>PowerPoint 簡報</vt:lpstr>
      <vt:lpstr>PowerPoint 簡報</vt:lpstr>
      <vt:lpstr>貸款人損失</vt:lpstr>
      <vt:lpstr>貸款人損失(Lender Loss)</vt:lpstr>
      <vt:lpstr>PowerPoint 簡報</vt:lpstr>
      <vt:lpstr>PowerPoint 簡報</vt:lpstr>
      <vt:lpstr>PowerPoint 簡報</vt:lpstr>
      <vt:lpstr>房屋殘值</vt:lpstr>
      <vt:lpstr>房屋殘值(Net Equity)</vt:lpstr>
      <vt:lpstr>解約選擇權</vt:lpstr>
      <vt:lpstr>解約選擇權</vt:lpstr>
      <vt:lpstr>PowerPoint 簡報</vt:lpstr>
      <vt:lpstr>PowerPoint 簡報</vt:lpstr>
      <vt:lpstr>PowerPoint 簡報</vt:lpstr>
      <vt:lpstr>PowerPoint 簡報</vt:lpstr>
      <vt:lpstr>PowerPoint 簡報</vt:lpstr>
      <vt:lpstr>目前模型問題</vt:lpstr>
      <vt:lpstr>生死率資料來源</vt:lpstr>
      <vt:lpstr>PowerPoint 簡報</vt:lpstr>
      <vt:lpstr>Copula</vt:lpstr>
      <vt:lpstr>PowerPoint 簡報</vt:lpstr>
      <vt:lpstr>PowerPoint 簡報</vt:lpstr>
      <vt:lpstr>Sklar’s Theorem</vt:lpstr>
      <vt:lpstr>PowerPoint 簡報</vt:lpstr>
      <vt:lpstr>PowerPoint 簡報</vt:lpstr>
      <vt:lpstr>預計使用的模型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PHBeaT</dc:creator>
  <cp:lastModifiedBy>Yu Hsu</cp:lastModifiedBy>
  <cp:revision>124</cp:revision>
  <dcterms:created xsi:type="dcterms:W3CDTF">2020-01-05T06:40:48Z</dcterms:created>
  <dcterms:modified xsi:type="dcterms:W3CDTF">2020-03-19T08:15:42Z</dcterms:modified>
</cp:coreProperties>
</file>