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7"/>
  </p:notesMasterIdLst>
  <p:sldIdLst>
    <p:sldId id="256" r:id="rId2"/>
    <p:sldId id="257" r:id="rId3"/>
    <p:sldId id="262" r:id="rId4"/>
    <p:sldId id="258" r:id="rId5"/>
    <p:sldId id="259" r:id="rId6"/>
    <p:sldId id="263" r:id="rId7"/>
    <p:sldId id="264" r:id="rId8"/>
    <p:sldId id="265" r:id="rId9"/>
    <p:sldId id="274" r:id="rId10"/>
    <p:sldId id="260" r:id="rId11"/>
    <p:sldId id="261" r:id="rId12"/>
    <p:sldId id="266" r:id="rId13"/>
    <p:sldId id="267" r:id="rId14"/>
    <p:sldId id="268" r:id="rId15"/>
    <p:sldId id="269" r:id="rId16"/>
    <p:sldId id="272" r:id="rId17"/>
    <p:sldId id="273" r:id="rId18"/>
    <p:sldId id="270" r:id="rId19"/>
    <p:sldId id="275" r:id="rId20"/>
    <p:sldId id="277" r:id="rId21"/>
    <p:sldId id="276" r:id="rId22"/>
    <p:sldId id="278" r:id="rId23"/>
    <p:sldId id="279" r:id="rId24"/>
    <p:sldId id="280" r:id="rId25"/>
    <p:sldId id="281" r:id="rId26"/>
    <p:sldId id="284" r:id="rId27"/>
    <p:sldId id="285" r:id="rId28"/>
    <p:sldId id="286" r:id="rId29"/>
    <p:sldId id="287" r:id="rId30"/>
    <p:sldId id="288" r:id="rId31"/>
    <p:sldId id="290" r:id="rId32"/>
    <p:sldId id="282" r:id="rId33"/>
    <p:sldId id="291" r:id="rId34"/>
    <p:sldId id="292" r:id="rId35"/>
    <p:sldId id="293" r:id="rId36"/>
    <p:sldId id="283" r:id="rId37"/>
    <p:sldId id="295" r:id="rId38"/>
    <p:sldId id="298" r:id="rId39"/>
    <p:sldId id="299" r:id="rId40"/>
    <p:sldId id="300" r:id="rId41"/>
    <p:sldId id="301" r:id="rId42"/>
    <p:sldId id="302" r:id="rId43"/>
    <p:sldId id="303" r:id="rId44"/>
    <p:sldId id="304" r:id="rId45"/>
    <p:sldId id="305" r:id="rId46"/>
    <p:sldId id="296" r:id="rId47"/>
    <p:sldId id="297" r:id="rId48"/>
    <p:sldId id="306" r:id="rId49"/>
    <p:sldId id="307" r:id="rId50"/>
    <p:sldId id="308" r:id="rId51"/>
    <p:sldId id="309" r:id="rId52"/>
    <p:sldId id="310" r:id="rId53"/>
    <p:sldId id="311" r:id="rId54"/>
    <p:sldId id="313" r:id="rId55"/>
    <p:sldId id="314" r:id="rId56"/>
    <p:sldId id="312" r:id="rId57"/>
    <p:sldId id="315" r:id="rId58"/>
    <p:sldId id="316" r:id="rId59"/>
    <p:sldId id="317" r:id="rId60"/>
    <p:sldId id="319" r:id="rId61"/>
    <p:sldId id="321" r:id="rId62"/>
    <p:sldId id="320" r:id="rId63"/>
    <p:sldId id="323" r:id="rId64"/>
    <p:sldId id="325" r:id="rId65"/>
    <p:sldId id="324" r:id="rId66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5C558B-8EBB-4D4B-90E0-2AFDCDDCF9F6}" type="datetimeFigureOut">
              <a:rPr lang="zh-TW" altLang="en-US" smtClean="0"/>
              <a:t>2019/5/29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141725-B4A0-453D-B105-E1B177ED6C6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401372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141725-B4A0-453D-B105-E1B177ED6C6C}" type="slidenum">
              <a:rPr lang="zh-TW" altLang="en-US" smtClean="0"/>
              <a:t>60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112792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CA8AF-F87D-4068-A806-D201DA8990BC}" type="datetimeFigureOut">
              <a:rPr lang="zh-TW" altLang="en-US" smtClean="0"/>
              <a:t>2019/5/29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D0B19-5F18-4882-BF18-8D2B535926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24435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CA8AF-F87D-4068-A806-D201DA8990BC}" type="datetimeFigureOut">
              <a:rPr lang="zh-TW" altLang="en-US" smtClean="0"/>
              <a:t>2019/5/29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D0B19-5F18-4882-BF18-8D2B535926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65237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CA8AF-F87D-4068-A806-D201DA8990BC}" type="datetimeFigureOut">
              <a:rPr lang="zh-TW" altLang="en-US" smtClean="0"/>
              <a:t>2019/5/29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D0B19-5F18-4882-BF18-8D2B535926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45192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CA8AF-F87D-4068-A806-D201DA8990BC}" type="datetimeFigureOut">
              <a:rPr lang="zh-TW" altLang="en-US" smtClean="0"/>
              <a:t>2019/5/29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D0B19-5F18-4882-BF18-8D2B535926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22955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CA8AF-F87D-4068-A806-D201DA8990BC}" type="datetimeFigureOut">
              <a:rPr lang="zh-TW" altLang="en-US" smtClean="0"/>
              <a:t>2019/5/29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D0B19-5F18-4882-BF18-8D2B535926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82961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CA8AF-F87D-4068-A806-D201DA8990BC}" type="datetimeFigureOut">
              <a:rPr lang="zh-TW" altLang="en-US" smtClean="0"/>
              <a:t>2019/5/29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D0B19-5F18-4882-BF18-8D2B535926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22318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CA8AF-F87D-4068-A806-D201DA8990BC}" type="datetimeFigureOut">
              <a:rPr lang="zh-TW" altLang="en-US" smtClean="0"/>
              <a:t>2019/5/29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D0B19-5F18-4882-BF18-8D2B535926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099495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CA8AF-F87D-4068-A806-D201DA8990BC}" type="datetimeFigureOut">
              <a:rPr lang="zh-TW" altLang="en-US" smtClean="0"/>
              <a:t>2019/5/29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D0B19-5F18-4882-BF18-8D2B535926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393560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CA8AF-F87D-4068-A806-D201DA8990BC}" type="datetimeFigureOut">
              <a:rPr lang="zh-TW" altLang="en-US" smtClean="0"/>
              <a:t>2019/5/29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D0B19-5F18-4882-BF18-8D2B535926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74109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CA8AF-F87D-4068-A806-D201DA8990BC}" type="datetimeFigureOut">
              <a:rPr lang="zh-TW" altLang="en-US" smtClean="0"/>
              <a:t>2019/5/29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D0B19-5F18-4882-BF18-8D2B535926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0956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CA8AF-F87D-4068-A806-D201DA8990BC}" type="datetimeFigureOut">
              <a:rPr lang="zh-TW" altLang="en-US" smtClean="0"/>
              <a:t>2019/5/29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D0B19-5F18-4882-BF18-8D2B535926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178395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DCA8AF-F87D-4068-A806-D201DA8990BC}" type="datetimeFigureOut">
              <a:rPr lang="zh-TW" altLang="en-US" smtClean="0"/>
              <a:t>2019/5/29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2D0B19-5F18-4882-BF18-8D2B535926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36098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5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65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png"/><Relationship Id="rId4" Type="http://schemas.openxmlformats.org/officeDocument/2006/relationships/image" Target="../media/image7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9.png"/><Relationship Id="rId4" Type="http://schemas.openxmlformats.org/officeDocument/2006/relationships/image" Target="../media/image6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7.png"/><Relationship Id="rId4" Type="http://schemas.openxmlformats.org/officeDocument/2006/relationships/image" Target="../media/image8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3.png"/><Relationship Id="rId4" Type="http://schemas.openxmlformats.org/officeDocument/2006/relationships/image" Target="../media/image9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9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4.png"/><Relationship Id="rId4" Type="http://schemas.openxmlformats.org/officeDocument/2006/relationships/image" Target="../media/image103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3" Type="http://schemas.openxmlformats.org/officeDocument/2006/relationships/image" Target="../media/image106.png"/><Relationship Id="rId7" Type="http://schemas.openxmlformats.org/officeDocument/2006/relationships/image" Target="../media/image110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9.png"/><Relationship Id="rId5" Type="http://schemas.openxmlformats.org/officeDocument/2006/relationships/image" Target="../media/image108.png"/><Relationship Id="rId4" Type="http://schemas.openxmlformats.org/officeDocument/2006/relationships/image" Target="../media/image107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3.png"/><Relationship Id="rId4" Type="http://schemas.openxmlformats.org/officeDocument/2006/relationships/image" Target="../media/image1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8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3.png"/><Relationship Id="rId5" Type="http://schemas.openxmlformats.org/officeDocument/2006/relationships/image" Target="../media/image122.png"/><Relationship Id="rId4" Type="http://schemas.openxmlformats.org/officeDocument/2006/relationships/image" Target="../media/image121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4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7.png"/><Relationship Id="rId4" Type="http://schemas.openxmlformats.org/officeDocument/2006/relationships/image" Target="../media/image116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4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7" Type="http://schemas.openxmlformats.org/officeDocument/2006/relationships/image" Target="../media/image137.png"/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6.png"/><Relationship Id="rId5" Type="http://schemas.openxmlformats.org/officeDocument/2006/relationships/image" Target="../media/image135.png"/><Relationship Id="rId4" Type="http://schemas.openxmlformats.org/officeDocument/2006/relationships/image" Target="../media/image134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1.png"/><Relationship Id="rId4" Type="http://schemas.openxmlformats.org/officeDocument/2006/relationships/image" Target="../media/image14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6.png"/><Relationship Id="rId3" Type="http://schemas.openxmlformats.org/officeDocument/2006/relationships/image" Target="../media/image142.png"/><Relationship Id="rId7" Type="http://schemas.openxmlformats.org/officeDocument/2006/relationships/image" Target="../media/image14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4.png"/><Relationship Id="rId5" Type="http://schemas.openxmlformats.org/officeDocument/2006/relationships/image" Target="../media/image138.png"/><Relationship Id="rId10" Type="http://schemas.openxmlformats.org/officeDocument/2006/relationships/image" Target="../media/image148.png"/><Relationship Id="rId4" Type="http://schemas.openxmlformats.org/officeDocument/2006/relationships/image" Target="../media/image143.png"/><Relationship Id="rId9" Type="http://schemas.openxmlformats.org/officeDocument/2006/relationships/image" Target="../media/image147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png"/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png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9.png"/><Relationship Id="rId4" Type="http://schemas.openxmlformats.org/officeDocument/2006/relationships/image" Target="../media/image152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png"/><Relationship Id="rId2" Type="http://schemas.openxmlformats.org/officeDocument/2006/relationships/image" Target="../media/image15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2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6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image" Target="../media/image15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 smtClean="0"/>
              <a:t>Ito-</a:t>
            </a:r>
            <a:r>
              <a:rPr lang="en-US" altLang="zh-TW" dirty="0" err="1" smtClean="0"/>
              <a:t>Doeblin</a:t>
            </a:r>
            <a:r>
              <a:rPr lang="en-US" altLang="zh-TW" dirty="0" smtClean="0"/>
              <a:t> Formula 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705589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Taylor series in several </a:t>
            </a:r>
            <a:r>
              <a:rPr lang="en-US" altLang="zh-TW" dirty="0" smtClean="0"/>
              <a:t>variables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838" y="2303912"/>
            <a:ext cx="11245035" cy="2436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6669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Proof of </a:t>
            </a:r>
            <a:r>
              <a:rPr lang="en-US" altLang="zh-TW" dirty="0" err="1" smtClean="0"/>
              <a:t>thm</a:t>
            </a:r>
            <a:r>
              <a:rPr lang="en-US" altLang="zh-TW" dirty="0" smtClean="0"/>
              <a:t> 4.4.1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66554" y="2729707"/>
            <a:ext cx="10106025" cy="2543175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1166554" y="1779373"/>
            <a:ext cx="442371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500" dirty="0" smtClean="0"/>
              <a:t>First, apply Taylor expansion</a:t>
            </a:r>
            <a:endParaRPr lang="zh-TW" altLang="en-US" sz="2500" dirty="0"/>
          </a:p>
        </p:txBody>
      </p:sp>
    </p:spTree>
    <p:extLst>
      <p:ext uri="{BB962C8B-B14F-4D97-AF65-F5344CB8AC3E}">
        <p14:creationId xmlns:p14="http://schemas.microsoft.com/office/powerpoint/2010/main" val="31554348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681682" y="556997"/>
                <a:ext cx="10515600" cy="579824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altLang="zh-TW" dirty="0" smtClean="0"/>
                  <a:t>We replace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altLang="zh-TW" dirty="0" smtClean="0"/>
                  <a:t> by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TW" dirty="0" smtClean="0"/>
                  <a:t>, replace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</m:oMath>
                </a14:m>
                <a:r>
                  <a:rPr lang="en-US" altLang="zh-TW" dirty="0" smtClean="0"/>
                  <a:t>by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TW" dirty="0" smtClean="0"/>
                  <a:t>, and sum: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1682" y="556997"/>
                <a:ext cx="10515600" cy="579824"/>
              </a:xfrm>
              <a:blipFill rotWithShape="0">
                <a:blip r:embed="rId2"/>
                <a:stretch>
                  <a:fillRect l="-1217" t="-14737" b="-1473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1192114"/>
            <a:ext cx="7817336" cy="4755605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3575223" y="2421923"/>
            <a:ext cx="7414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chemeClr val="accent1"/>
                </a:solidFill>
              </a:rPr>
              <a:t>1</a:t>
            </a:r>
            <a:endParaRPr lang="zh-TW" altLang="en-US" dirty="0">
              <a:solidFill>
                <a:schemeClr val="accent1"/>
              </a:solidFill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6647935" y="2421923"/>
            <a:ext cx="7414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chemeClr val="accent1"/>
                </a:solidFill>
              </a:rPr>
              <a:t>2</a:t>
            </a:r>
            <a:endParaRPr lang="zh-TW" altLang="en-US" dirty="0">
              <a:solidFill>
                <a:schemeClr val="accent1"/>
              </a:solidFill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3945925" y="3285211"/>
            <a:ext cx="7414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chemeClr val="accent1"/>
                </a:solidFill>
              </a:rPr>
              <a:t>3</a:t>
            </a:r>
            <a:endParaRPr lang="zh-TW" altLang="en-US" dirty="0">
              <a:solidFill>
                <a:schemeClr val="accent1"/>
              </a:solidFill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3945924" y="4148499"/>
            <a:ext cx="7414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chemeClr val="accent1"/>
                </a:solidFill>
              </a:rPr>
              <a:t>4</a:t>
            </a:r>
            <a:endParaRPr lang="zh-TW" altLang="en-US" dirty="0">
              <a:solidFill>
                <a:schemeClr val="accent1"/>
              </a:solidFill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3945924" y="5011787"/>
            <a:ext cx="7414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chemeClr val="accent1"/>
                </a:solidFill>
              </a:rPr>
              <a:t>5</a:t>
            </a:r>
            <a:endParaRPr lang="en-US" altLang="zh-TW" dirty="0" smtClean="0">
              <a:solidFill>
                <a:schemeClr val="accent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字方塊 9"/>
              <p:cNvSpPr txBox="1"/>
              <p:nvPr/>
            </p:nvSpPr>
            <p:spPr>
              <a:xfrm>
                <a:off x="681682" y="6145426"/>
                <a:ext cx="6822988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2500" dirty="0" smtClean="0"/>
                  <a:t>we take the limit as </a:t>
                </a:r>
                <a14:m>
                  <m:oMath xmlns:m="http://schemas.openxmlformats.org/officeDocument/2006/math">
                    <m:d>
                      <m:dPr>
                        <m:begChr m:val="‖"/>
                        <m:endChr m:val="‖"/>
                        <m:ctrlPr>
                          <a:rPr lang="en-US" altLang="zh-TW" sz="25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altLang="zh-TW" sz="2500" b="0" i="0" smtClean="0">
                            <a:latin typeface="Cambria Math" panose="02040503050406030204" pitchFamily="18" charset="0"/>
                          </a:rPr>
                          <m:t>Π</m:t>
                        </m:r>
                      </m:e>
                    </m:d>
                    <m:r>
                      <a:rPr lang="en-US" altLang="zh-TW" sz="2500" b="0" i="1" smtClean="0">
                        <a:latin typeface="Cambria Math" panose="02040503050406030204" pitchFamily="18" charset="0"/>
                      </a:rPr>
                      <m:t>→0</m:t>
                    </m:r>
                  </m:oMath>
                </a14:m>
                <a:r>
                  <a:rPr lang="en-US" altLang="zh-TW" sz="2500" dirty="0" smtClean="0"/>
                  <a:t> on both side</a:t>
                </a:r>
                <a:endParaRPr lang="zh-TW" altLang="en-US" sz="2500" dirty="0"/>
              </a:p>
            </p:txBody>
          </p:sp>
        </mc:Choice>
        <mc:Fallback xmlns="">
          <p:sp>
            <p:nvSpPr>
              <p:cNvPr id="10" name="文字方塊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682" y="6145426"/>
                <a:ext cx="6822988" cy="477054"/>
              </a:xfrm>
              <a:prstGeom prst="rect">
                <a:avLst/>
              </a:prstGeom>
              <a:blipFill rotWithShape="0">
                <a:blip r:embed="rId4"/>
                <a:stretch>
                  <a:fillRect l="-1519" t="-8974" b="-3076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直線接點 11"/>
          <p:cNvCxnSpPr/>
          <p:nvPr/>
        </p:nvCxnSpPr>
        <p:spPr>
          <a:xfrm flipV="1">
            <a:off x="6001263" y="5626443"/>
            <a:ext cx="1952368" cy="16476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單箭頭接點 13"/>
          <p:cNvCxnSpPr/>
          <p:nvPr/>
        </p:nvCxnSpPr>
        <p:spPr>
          <a:xfrm>
            <a:off x="7389340" y="5766318"/>
            <a:ext cx="289754" cy="2366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字方塊 14"/>
          <p:cNvSpPr txBox="1"/>
          <p:nvPr/>
        </p:nvSpPr>
        <p:spPr>
          <a:xfrm>
            <a:off x="7660432" y="5880739"/>
            <a:ext cx="7414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chemeClr val="accent1"/>
                </a:solidFill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22158283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4123" y="849681"/>
            <a:ext cx="6800979" cy="1004226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947351" y="1113267"/>
            <a:ext cx="162285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500" dirty="0">
                <a:solidFill>
                  <a:schemeClr val="accent1"/>
                </a:solidFill>
              </a:rPr>
              <a:t>1</a:t>
            </a:r>
            <a:endParaRPr lang="zh-TW" altLang="en-US" sz="2500" dirty="0">
              <a:solidFill>
                <a:schemeClr val="accent1"/>
              </a:solidFill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1005016" y="2545491"/>
            <a:ext cx="109910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500" dirty="0" smtClean="0">
                <a:solidFill>
                  <a:schemeClr val="accent1"/>
                </a:solidFill>
              </a:rPr>
              <a:t>2</a:t>
            </a:r>
            <a:endParaRPr lang="zh-TW" altLang="en-US" sz="2500" dirty="0">
              <a:solidFill>
                <a:schemeClr val="accent1"/>
              </a:solidFill>
            </a:endParaRP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4123" y="2303005"/>
            <a:ext cx="7867650" cy="962025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04123" y="3887978"/>
            <a:ext cx="8686800" cy="1159885"/>
          </a:xfrm>
          <a:prstGeom prst="rect">
            <a:avLst/>
          </a:prstGeom>
        </p:spPr>
      </p:pic>
      <p:sp>
        <p:nvSpPr>
          <p:cNvPr id="10" name="文字方塊 9"/>
          <p:cNvSpPr txBox="1"/>
          <p:nvPr/>
        </p:nvSpPr>
        <p:spPr>
          <a:xfrm>
            <a:off x="1005016" y="4300150"/>
            <a:ext cx="109910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500" dirty="0" smtClean="0">
                <a:solidFill>
                  <a:schemeClr val="accent1"/>
                </a:solidFill>
              </a:rPr>
              <a:t>3</a:t>
            </a:r>
          </a:p>
        </p:txBody>
      </p:sp>
      <p:cxnSp>
        <p:nvCxnSpPr>
          <p:cNvPr id="12" name="直線接點 11"/>
          <p:cNvCxnSpPr/>
          <p:nvPr/>
        </p:nvCxnSpPr>
        <p:spPr>
          <a:xfrm>
            <a:off x="5504612" y="4777204"/>
            <a:ext cx="237899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字方塊 12"/>
              <p:cNvSpPr txBox="1"/>
              <p:nvPr/>
            </p:nvSpPr>
            <p:spPr>
              <a:xfrm>
                <a:off x="5264846" y="4976807"/>
                <a:ext cx="2858530" cy="4748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2300" dirty="0" smtClean="0">
                    <a:solidFill>
                      <a:schemeClr val="accent1"/>
                    </a:solidFill>
                  </a:rPr>
                  <a:t>Replace by </a:t>
                </a:r>
                <a14:m>
                  <m:oMath xmlns:m="http://schemas.openxmlformats.org/officeDocument/2006/math">
                    <m:r>
                      <a:rPr lang="en-US" altLang="zh-TW" sz="23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zh-TW" sz="23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3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TW" sz="23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altLang="zh-TW" sz="23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en-US" altLang="zh-TW" sz="23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altLang="zh-TW" sz="23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3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TW" sz="23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altLang="zh-TW" sz="23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zh-TW" altLang="en-US" sz="230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13" name="文字方塊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4846" y="4976807"/>
                <a:ext cx="2858530" cy="474810"/>
              </a:xfrm>
              <a:prstGeom prst="rect">
                <a:avLst/>
              </a:prstGeom>
              <a:blipFill rotWithShape="0">
                <a:blip r:embed="rId5"/>
                <a:stretch>
                  <a:fillRect l="-3198" t="-7692" b="-2307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文字方塊 16"/>
          <p:cNvSpPr txBox="1"/>
          <p:nvPr/>
        </p:nvSpPr>
        <p:spPr>
          <a:xfrm>
            <a:off x="9250447" y="1113267"/>
            <a:ext cx="162285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500" dirty="0" smtClean="0">
                <a:solidFill>
                  <a:schemeClr val="accent1"/>
                </a:solidFill>
              </a:rPr>
              <a:t>a</a:t>
            </a:r>
            <a:endParaRPr lang="zh-TW" altLang="en-US" sz="2500" dirty="0">
              <a:solidFill>
                <a:schemeClr val="accent1"/>
              </a:solidFill>
            </a:endParaRPr>
          </a:p>
        </p:txBody>
      </p:sp>
      <p:sp>
        <p:nvSpPr>
          <p:cNvPr id="18" name="文字方塊 17"/>
          <p:cNvSpPr txBox="1"/>
          <p:nvPr/>
        </p:nvSpPr>
        <p:spPr>
          <a:xfrm>
            <a:off x="10192839" y="2545491"/>
            <a:ext cx="162285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500" dirty="0">
                <a:solidFill>
                  <a:schemeClr val="accent1"/>
                </a:solidFill>
              </a:rPr>
              <a:t>b</a:t>
            </a:r>
            <a:endParaRPr lang="zh-TW" altLang="en-US" sz="2500" dirty="0">
              <a:solidFill>
                <a:schemeClr val="accent1"/>
              </a:solidFill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10790923" y="4229393"/>
            <a:ext cx="93765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500" dirty="0" smtClean="0">
                <a:solidFill>
                  <a:schemeClr val="accent1"/>
                </a:solidFill>
              </a:rPr>
              <a:t>c</a:t>
            </a:r>
            <a:endParaRPr lang="zh-TW" altLang="en-US" sz="25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32174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/>
          <p:cNvSpPr txBox="1"/>
          <p:nvPr/>
        </p:nvSpPr>
        <p:spPr>
          <a:xfrm>
            <a:off x="881449" y="930876"/>
            <a:ext cx="157342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500" dirty="0" smtClean="0">
                <a:solidFill>
                  <a:schemeClr val="accent1"/>
                </a:solidFill>
              </a:rPr>
              <a:t>4</a:t>
            </a: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3013" y="1169403"/>
            <a:ext cx="9705975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473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1953" y="1515762"/>
            <a:ext cx="9828094" cy="4251625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963827" y="733167"/>
            <a:ext cx="161461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500" dirty="0" smtClean="0">
                <a:solidFill>
                  <a:schemeClr val="accent1"/>
                </a:solidFill>
              </a:rPr>
              <a:t>5</a:t>
            </a:r>
            <a:endParaRPr lang="zh-TW" altLang="en-US" sz="2500" dirty="0">
              <a:solidFill>
                <a:schemeClr val="accent1"/>
              </a:solidFill>
            </a:endParaRPr>
          </a:p>
        </p:txBody>
      </p:sp>
      <p:cxnSp>
        <p:nvCxnSpPr>
          <p:cNvPr id="7" name="直線接點 6"/>
          <p:cNvCxnSpPr/>
          <p:nvPr/>
        </p:nvCxnSpPr>
        <p:spPr>
          <a:xfrm>
            <a:off x="3424335" y="4674637"/>
            <a:ext cx="2407298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78779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44894" y="-181072"/>
            <a:ext cx="10515600" cy="1325563"/>
          </a:xfrm>
        </p:spPr>
        <p:txBody>
          <a:bodyPr/>
          <a:lstStyle/>
          <a:p>
            <a:r>
              <a:rPr lang="en-US" altLang="zh-TW" dirty="0" smtClean="0"/>
              <a:t>Remark 4.4.2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744894" y="1630608"/>
                <a:ext cx="10515600" cy="2317166"/>
              </a:xfrm>
            </p:spPr>
            <p:txBody>
              <a:bodyPr/>
              <a:lstStyle/>
              <a:p>
                <a:r>
                  <a:rPr lang="en-US" altLang="zh-TW" dirty="0" smtClean="0"/>
                  <a:t>The fact that the sum (4.4.10) of terms containing the product </a:t>
                </a:r>
                <a14:m>
                  <m:oMath xmlns:m="http://schemas.openxmlformats.org/officeDocument/2006/math">
                    <m:r>
                      <a:rPr lang="en-US" altLang="zh-TW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zh-TW" b="0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TW" b="0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altLang="zh-TW" b="0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en-US" altLang="zh-TW" b="0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altLang="zh-TW" b="0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TW" b="0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altLang="zh-TW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) (</m:t>
                    </m:r>
                    <m:r>
                      <a:rPr lang="en-US" altLang="zh-TW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altLang="zh-TW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zh-TW" b="0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TW" b="0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altLang="zh-TW" b="0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en-US" altLang="zh-TW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 ) − </m:t>
                    </m:r>
                    <m:r>
                      <a:rPr lang="en-US" altLang="zh-TW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altLang="zh-TW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zh-TW" b="0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TW" b="0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altLang="zh-TW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)) </m:t>
                    </m:r>
                  </m:oMath>
                </a14:m>
                <a:r>
                  <a:rPr lang="en-US" altLang="zh-TW" dirty="0" smtClean="0"/>
                  <a:t>has limit zero can be informally recorded by the formula </a:t>
                </a:r>
                <a14:m>
                  <m:oMath xmlns:m="http://schemas.openxmlformats.org/officeDocument/2006/math">
                    <m:r>
                      <a:rPr lang="en-US" altLang="zh-TW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𝑑𝑡</m:t>
                    </m:r>
                    <m:r>
                      <a:rPr lang="en-US" altLang="zh-TW" i="1" dirty="0" err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𝑑𝑊</m:t>
                    </m:r>
                    <m:r>
                      <a:rPr lang="en-US" altLang="zh-TW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)=0</m:t>
                    </m:r>
                  </m:oMath>
                </a14:m>
                <a:r>
                  <a:rPr lang="en-US" altLang="zh-TW" dirty="0" smtClean="0"/>
                  <a:t>.</a:t>
                </a:r>
              </a:p>
              <a:p>
                <a:r>
                  <a:rPr lang="en-US" altLang="zh-TW" dirty="0" smtClean="0"/>
                  <a:t>Similarly, the sum (4.4.11) of terms containing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b="0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zh-TW" i="1" dirty="0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i="1" dirty="0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sSub>
                              <m:sSubPr>
                                <m:ctrlPr>
                                  <a:rPr lang="en-US" altLang="zh-TW" b="0" i="1" dirty="0" smtClean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b="0" i="1" dirty="0" smtClean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altLang="zh-TW" b="0" i="1" dirty="0" smtClean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  <m:r>
                                  <a:rPr lang="en-US" altLang="zh-TW" b="0" i="1" dirty="0" smtClean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  <m:t>+1</m:t>
                                </m:r>
                              </m:sub>
                            </m:sSub>
                            <m:r>
                              <a:rPr lang="en-US" altLang="zh-TW" b="0" i="1" dirty="0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altLang="zh-TW" b="0" i="1" dirty="0" smtClean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b="0" i="1" dirty="0" smtClean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altLang="zh-TW" b="0" i="1" dirty="0" smtClean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</m:sSub>
                          </m:e>
                        </m:d>
                      </m:e>
                      <m:sup>
                        <m:r>
                          <a:rPr lang="en-US" altLang="zh-TW" b="0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TW" dirty="0" smtClean="0"/>
                  <a:t>also has limit zero, and this can be recorded by the formula </a:t>
                </a:r>
                <a14:m>
                  <m:oMath xmlns:m="http://schemas.openxmlformats.org/officeDocument/2006/math">
                    <m:r>
                      <a:rPr lang="en-US" altLang="zh-TW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𝑑𝑡</m:t>
                    </m:r>
                    <m:r>
                      <a:rPr lang="en-US" altLang="zh-TW" i="1" dirty="0" err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𝑑𝑡</m:t>
                    </m:r>
                    <m:r>
                      <a:rPr lang="en-US" altLang="zh-TW" b="0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altLang="zh-TW" dirty="0" smtClean="0"/>
                  <a:t>.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44894" y="1630608"/>
                <a:ext cx="10515600" cy="2317166"/>
              </a:xfrm>
              <a:blipFill rotWithShape="0">
                <a:blip r:embed="rId2"/>
                <a:stretch>
                  <a:fillRect l="-1043" t="-4199" b="-682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708205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381" y="4824995"/>
            <a:ext cx="10696575" cy="809625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562" y="748946"/>
            <a:ext cx="9467850" cy="2009775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5763" y="2684581"/>
            <a:ext cx="3533775" cy="135255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476918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5728997" y="353852"/>
                <a:ext cx="6298162" cy="5804351"/>
              </a:xfrm>
            </p:spPr>
            <p:txBody>
              <a:bodyPr>
                <a:normAutofit/>
              </a:bodyPr>
              <a:lstStyle/>
              <a:p>
                <a:r>
                  <a:rPr lang="en-US" altLang="zh-TW" dirty="0" smtClean="0"/>
                  <a:t>In Figure 4.4.1, we illustrate the Taylor series approximation of the difference </a:t>
                </a:r>
                <a14:m>
                  <m:oMath xmlns:m="http://schemas.openxmlformats.org/officeDocument/2006/math"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) − </m:t>
                    </m:r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)) </m:t>
                    </m:r>
                  </m:oMath>
                </a14:m>
                <a:r>
                  <a:rPr lang="en-US" altLang="zh-TW" dirty="0" smtClean="0"/>
                  <a:t>for a function </a:t>
                </a:r>
                <a14:m>
                  <m:oMath xmlns:m="http://schemas.openxmlformats.org/officeDocument/2006/math"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TW" dirty="0" smtClean="0"/>
                  <a:t> that does not depend on t. </a:t>
                </a:r>
              </a:p>
              <a:p>
                <a:r>
                  <a:rPr lang="en-US" altLang="zh-TW" dirty="0" smtClean="0"/>
                  <a:t>The first-order approximation, which is </a:t>
                </a:r>
                <a14:m>
                  <m:oMath xmlns:m="http://schemas.openxmlformats.org/officeDocument/2006/math"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′ (</m:t>
                    </m:r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)) (</m:t>
                    </m:r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) − </m:t>
                    </m:r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))</m:t>
                    </m:r>
                  </m:oMath>
                </a14:m>
                <a:r>
                  <a:rPr lang="en-US" altLang="zh-TW" dirty="0" smtClean="0"/>
                  <a:t> , has an error due to the convexity of the function </a:t>
                </a:r>
                <a14:m>
                  <m:oMath xmlns:m="http://schemas.openxmlformats.org/officeDocument/2006/math"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).</m:t>
                    </m:r>
                  </m:oMath>
                </a14:m>
                <a:endParaRPr lang="en-US" altLang="zh-TW" dirty="0" smtClean="0"/>
              </a:p>
              <a:p>
                <a:r>
                  <a:rPr lang="en-US" altLang="zh-TW" dirty="0" smtClean="0"/>
                  <a:t>Most of this error is removed by adding in the second-order term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f>
                          <m:fPr>
                            <m:ctrlPr>
                              <a:rPr lang="en-US" altLang="zh-TW" i="1" dirty="0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TW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altLang="zh-TW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altLang="zh-TW" i="1" dirty="0" smtClean="0"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altLang="zh-TW" i="1" dirty="0" smtClean="0">
                            <a:latin typeface="Cambria Math" panose="02040503050406030204" pitchFamily="18" charset="0"/>
                          </a:rPr>
                          <m:t>" (</m:t>
                        </m:r>
                        <m:r>
                          <m:rPr>
                            <m:sty m:val="p"/>
                          </m:rPr>
                          <a:rPr lang="en-US" altLang="zh-TW" i="1" dirty="0" smtClean="0">
                            <a:latin typeface="Cambria Math" panose="02040503050406030204" pitchFamily="18" charset="0"/>
                          </a:rPr>
                          <m:t>W</m:t>
                        </m:r>
                        <m:r>
                          <a:rPr lang="en-US" altLang="zh-TW" i="1" dirty="0" smtClean="0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altLang="zh-TW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dirty="0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TW" b="0" i="1" dirty="0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lang="en-US" altLang="zh-TW" i="1" dirty="0" smtClean="0">
                            <a:latin typeface="Cambria Math" panose="02040503050406030204" pitchFamily="18" charset="0"/>
                          </a:rPr>
                          <m:t>) (</m:t>
                        </m:r>
                        <m:r>
                          <m:rPr>
                            <m:sty m:val="p"/>
                          </m:rPr>
                          <a:rPr lang="en-US" altLang="zh-TW" i="1" dirty="0" smtClean="0">
                            <a:latin typeface="Cambria Math" panose="02040503050406030204" pitchFamily="18" charset="0"/>
                          </a:rPr>
                          <m:t>W</m:t>
                        </m:r>
                        <m:r>
                          <a:rPr lang="en-US" altLang="zh-TW" i="1" dirty="0" smtClean="0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altLang="zh-TW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dirty="0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TW" b="0" i="1" dirty="0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en-US" altLang="zh-TW" b="0" i="1" dirty="0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  <m:r>
                          <a:rPr lang="en-US" altLang="zh-TW" i="1" dirty="0" smtClean="0">
                            <a:latin typeface="Cambria Math" panose="02040503050406030204" pitchFamily="18" charset="0"/>
                          </a:rPr>
                          <m:t>)−</m:t>
                        </m:r>
                        <m:r>
                          <m:rPr>
                            <m:sty m:val="p"/>
                          </m:rPr>
                          <a:rPr lang="en-US" altLang="zh-TW" i="1" dirty="0" smtClean="0">
                            <a:latin typeface="Cambria Math" panose="02040503050406030204" pitchFamily="18" charset="0"/>
                          </a:rPr>
                          <m:t>W</m:t>
                        </m:r>
                        <m:r>
                          <a:rPr lang="en-US" altLang="zh-TW" i="1" dirty="0" smtClean="0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altLang="zh-TW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dirty="0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TW" b="0" i="1" dirty="0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en-US" altLang="zh-TW" i="1" dirty="0" smtClean="0">
                            <a:latin typeface="Cambria Math" panose="02040503050406030204" pitchFamily="18" charset="0"/>
                          </a:rPr>
                          <m:t>))</m:t>
                        </m:r>
                      </m:e>
                      <m:sup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TW" dirty="0" smtClean="0"/>
                  <a:t>, which captures the curvature of the function </a:t>
                </a:r>
                <a14:m>
                  <m:oMath xmlns:m="http://schemas.openxmlformats.org/officeDocument/2006/math"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TW" dirty="0" smtClean="0"/>
                  <a:t> at </a:t>
                </a:r>
                <a14:m>
                  <m:oMath xmlns:m="http://schemas.openxmlformats.org/officeDocument/2006/math"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en-US" altLang="zh-TW" dirty="0" smtClean="0"/>
                  <a:t>.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28997" y="353852"/>
                <a:ext cx="6298162" cy="5804351"/>
              </a:xfrm>
              <a:blipFill rotWithShape="0">
                <a:blip r:embed="rId2"/>
                <a:stretch>
                  <a:fillRect l="-1742" t="-1681" r="-232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63" y="353853"/>
            <a:ext cx="5661834" cy="3640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1757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884854" y="4320074"/>
                <a:ext cx="10515600" cy="1875452"/>
              </a:xfrm>
            </p:spPr>
            <p:txBody>
              <a:bodyPr/>
              <a:lstStyle/>
              <a:p>
                <a:r>
                  <a:rPr lang="en-US" altLang="zh-TW" dirty="0" smtClean="0"/>
                  <a:t>In both (4.4.14) and (4.4.15), as </a:t>
                </a:r>
                <a14:m>
                  <m:oMath xmlns:m="http://schemas.openxmlformats.org/officeDocument/2006/math">
                    <m:d>
                      <m:dPr>
                        <m:begChr m:val="‖"/>
                        <m:endChr m:val="‖"/>
                        <m:ctrlP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altLang="zh-TW" b="0" i="0" dirty="0" smtClean="0">
                            <a:latin typeface="Cambria Math" panose="02040503050406030204" pitchFamily="18" charset="0"/>
                          </a:rPr>
                          <m:t>Π</m:t>
                        </m:r>
                      </m:e>
                    </m:d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→0</m:t>
                    </m:r>
                  </m:oMath>
                </a14:m>
                <a:r>
                  <a:rPr lang="en-US" altLang="zh-TW" dirty="0" smtClean="0"/>
                  <a:t>, the errors approach zero. However, before we let </a:t>
                </a:r>
                <a14:m>
                  <m:oMath xmlns:m="http://schemas.openxmlformats.org/officeDocument/2006/math">
                    <m:d>
                      <m:dPr>
                        <m:begChr m:val="‖"/>
                        <m:endChr m:val="‖"/>
                        <m:ctrlP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altLang="zh-TW" b="0" i="0" dirty="0" smtClean="0">
                            <a:latin typeface="Cambria Math" panose="02040503050406030204" pitchFamily="18" charset="0"/>
                          </a:rPr>
                          <m:t>Π</m:t>
                        </m:r>
                      </m:e>
                    </m:d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→0</m:t>
                    </m:r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TW" dirty="0" smtClean="0"/>
                  <a:t>, we must first sum these equations over j, and the smaller we make </a:t>
                </a:r>
                <a14:m>
                  <m:oMath xmlns:m="http://schemas.openxmlformats.org/officeDocument/2006/math">
                    <m:d>
                      <m:dPr>
                        <m:begChr m:val="‖"/>
                        <m:endChr m:val="‖"/>
                        <m:ctrlP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altLang="zh-TW" b="0" i="0" dirty="0" smtClean="0">
                            <a:latin typeface="Cambria Math" panose="02040503050406030204" pitchFamily="18" charset="0"/>
                          </a:rPr>
                          <m:t>Π</m:t>
                        </m:r>
                      </m:e>
                    </m:d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TW" dirty="0" smtClean="0"/>
                  <a:t> , the more terms there are in the sum.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84854" y="4320074"/>
                <a:ext cx="10515600" cy="1875452"/>
              </a:xfrm>
              <a:blipFill rotWithShape="0">
                <a:blip r:embed="rId2"/>
                <a:stretch>
                  <a:fillRect l="-1043" t="-5537" r="-40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" name="群組 12"/>
          <p:cNvGrpSpPr/>
          <p:nvPr/>
        </p:nvGrpSpPr>
        <p:grpSpPr>
          <a:xfrm>
            <a:off x="1695158" y="365351"/>
            <a:ext cx="8671152" cy="3460200"/>
            <a:chOff x="1676497" y="384012"/>
            <a:chExt cx="7990018" cy="3183684"/>
          </a:xfrm>
        </p:grpSpPr>
        <p:pic>
          <p:nvPicPr>
            <p:cNvPr id="6" name="圖片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676497" y="384012"/>
              <a:ext cx="7990018" cy="3183684"/>
            </a:xfrm>
            <a:prstGeom prst="rect">
              <a:avLst/>
            </a:prstGeom>
          </p:spPr>
        </p:pic>
        <p:cxnSp>
          <p:nvCxnSpPr>
            <p:cNvPr id="8" name="直線接點 7"/>
            <p:cNvCxnSpPr/>
            <p:nvPr/>
          </p:nvCxnSpPr>
          <p:spPr>
            <a:xfrm>
              <a:off x="5665286" y="3567696"/>
              <a:ext cx="775947" cy="0"/>
            </a:xfrm>
            <a:prstGeom prst="line">
              <a:avLst/>
            </a:prstGeom>
            <a:ln w="317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線接點 8"/>
            <p:cNvCxnSpPr/>
            <p:nvPr/>
          </p:nvCxnSpPr>
          <p:spPr>
            <a:xfrm flipV="1">
              <a:off x="8109906" y="1324947"/>
              <a:ext cx="586225" cy="3402"/>
            </a:xfrm>
            <a:prstGeom prst="line">
              <a:avLst/>
            </a:prstGeom>
            <a:ln w="317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334622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9919" y="130350"/>
            <a:ext cx="10515600" cy="1024877"/>
          </a:xfrm>
        </p:spPr>
        <p:txBody>
          <a:bodyPr/>
          <a:lstStyle/>
          <a:p>
            <a:r>
              <a:rPr lang="en-US" altLang="zh-TW" dirty="0" smtClean="0"/>
              <a:t>Formula for Brownian Motion 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71046" y="2340401"/>
            <a:ext cx="5115698" cy="535461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altLang="zh-TW" sz="2500" dirty="0" smtClean="0"/>
              <a:t>Chain Rule from ordinary calculus tell us</a:t>
            </a:r>
            <a:endParaRPr lang="zh-TW" altLang="en-US" sz="2500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5932" y="2659359"/>
            <a:ext cx="3411484" cy="805031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5932" y="3464390"/>
            <a:ext cx="6088782" cy="490119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5932" y="5242225"/>
            <a:ext cx="5660414" cy="727156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971046" y="1375719"/>
            <a:ext cx="9621794" cy="888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500" dirty="0" smtClean="0"/>
              <a:t>We want a rule to "differentiate" expressions of the form f(W(t)), where f(x) is a </a:t>
            </a:r>
            <a:r>
              <a:rPr lang="en-US" altLang="zh-TW" sz="2500" dirty="0" smtClean="0">
                <a:solidFill>
                  <a:schemeClr val="accent1"/>
                </a:solidFill>
              </a:rPr>
              <a:t>differentiable function </a:t>
            </a:r>
            <a:r>
              <a:rPr lang="en-US" altLang="zh-TW" sz="2500" dirty="0" smtClean="0"/>
              <a:t>and W(t) is a </a:t>
            </a:r>
            <a:r>
              <a:rPr lang="en-US" altLang="zh-TW" sz="2500" dirty="0" smtClean="0">
                <a:solidFill>
                  <a:schemeClr val="accent1"/>
                </a:solidFill>
              </a:rPr>
              <a:t>Brownian motion</a:t>
            </a:r>
            <a:r>
              <a:rPr lang="en-US" altLang="zh-TW" sz="2500" dirty="0" smtClean="0"/>
              <a:t>. </a:t>
            </a:r>
            <a:endParaRPr lang="zh-TW" altLang="en-US" sz="2500" dirty="0"/>
          </a:p>
        </p:txBody>
      </p:sp>
      <p:sp>
        <p:nvSpPr>
          <p:cNvPr id="10" name="文字方塊 9"/>
          <p:cNvSpPr txBox="1"/>
          <p:nvPr/>
        </p:nvSpPr>
        <p:spPr>
          <a:xfrm>
            <a:off x="971046" y="4112150"/>
            <a:ext cx="920888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500" dirty="0" smtClean="0"/>
              <a:t>Because W has </a:t>
            </a:r>
            <a:r>
              <a:rPr lang="en-US" altLang="zh-TW" sz="2500" dirty="0" smtClean="0">
                <a:solidFill>
                  <a:schemeClr val="accent1"/>
                </a:solidFill>
              </a:rPr>
              <a:t>nonzero quadratic variation</a:t>
            </a:r>
            <a:r>
              <a:rPr lang="en-US" altLang="zh-TW" sz="2500" dirty="0" smtClean="0"/>
              <a:t>, the correct formula has an </a:t>
            </a:r>
            <a:r>
              <a:rPr lang="en-US" altLang="zh-TW" sz="2500" dirty="0" smtClean="0">
                <a:solidFill>
                  <a:schemeClr val="accent1"/>
                </a:solidFill>
              </a:rPr>
              <a:t>extra term</a:t>
            </a:r>
            <a:r>
              <a:rPr lang="en-US" altLang="zh-TW" sz="2500" dirty="0" smtClean="0"/>
              <a:t>, namely, </a:t>
            </a:r>
            <a:endParaRPr lang="zh-TW" altLang="en-US" sz="2500" dirty="0"/>
          </a:p>
        </p:txBody>
      </p:sp>
    </p:spTree>
    <p:extLst>
      <p:ext uri="{BB962C8B-B14F-4D97-AF65-F5344CB8AC3E}">
        <p14:creationId xmlns:p14="http://schemas.microsoft.com/office/powerpoint/2010/main" val="2955119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1062134" y="3051109"/>
                <a:ext cx="10515600" cy="2668653"/>
              </a:xfrm>
            </p:spPr>
            <p:txBody>
              <a:bodyPr/>
              <a:lstStyle/>
              <a:p>
                <a:r>
                  <a:rPr lang="en-US" altLang="zh-TW" dirty="0" smtClean="0"/>
                  <a:t>When we sum both sides of (4.4.14), the errors accumulate, and although the error in each summand approaches zero as </a:t>
                </a:r>
                <a14:m>
                  <m:oMath xmlns:m="http://schemas.openxmlformats.org/officeDocument/2006/math">
                    <m:d>
                      <m:dPr>
                        <m:begChr m:val="‖"/>
                        <m:endChr m:val="‖"/>
                        <m:ctrlP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altLang="zh-TW" b="0" i="0" dirty="0" smtClean="0">
                            <a:latin typeface="Cambria Math" panose="02040503050406030204" pitchFamily="18" charset="0"/>
                          </a:rPr>
                          <m:t>Π</m:t>
                        </m:r>
                      </m:e>
                    </m:d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→0</m:t>
                    </m:r>
                  </m:oMath>
                </a14:m>
                <a:r>
                  <a:rPr lang="en-US" altLang="zh-TW" dirty="0" smtClean="0"/>
                  <a:t>, the sum of the errors does not .</a:t>
                </a:r>
              </a:p>
              <a:p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62134" y="3051109"/>
                <a:ext cx="10515600" cy="2668653"/>
              </a:xfrm>
              <a:blipFill rotWithShape="0">
                <a:blip r:embed="rId2"/>
                <a:stretch>
                  <a:fillRect l="-1043" t="-389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圖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2844" y="1069424"/>
            <a:ext cx="10525125" cy="126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8771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80796" y="3374506"/>
            <a:ext cx="10515600" cy="3128931"/>
          </a:xfrm>
        </p:spPr>
        <p:txBody>
          <a:bodyPr/>
          <a:lstStyle/>
          <a:p>
            <a:r>
              <a:rPr lang="en-US" altLang="zh-TW" dirty="0" smtClean="0"/>
              <a:t>When we use the more accurate approximation (4.4.15), this does not happen; the limit of the sum of the smaller errors is zero. </a:t>
            </a:r>
          </a:p>
          <a:p>
            <a:r>
              <a:rPr lang="en-US" altLang="zh-TW" dirty="0" smtClean="0"/>
              <a:t>We need the extra accuracy of (4.4.15) because the paths of Brownian motion are so volatile (i.e. , they have nonzero quadratic variation). </a:t>
            </a:r>
          </a:p>
          <a:p>
            <a:r>
              <a:rPr lang="en-US" altLang="zh-TW" dirty="0" smtClean="0"/>
              <a:t>This extra term makes stochastic calculus different from ordinary calculus. 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0680" y="1036183"/>
            <a:ext cx="9934575" cy="1781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1444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22175" y="864572"/>
            <a:ext cx="10515600" cy="1020212"/>
          </a:xfrm>
        </p:spPr>
        <p:txBody>
          <a:bodyPr/>
          <a:lstStyle/>
          <a:p>
            <a:r>
              <a:rPr lang="en-US" altLang="zh-TW" dirty="0" smtClean="0"/>
              <a:t>The Ito-</a:t>
            </a:r>
            <a:r>
              <a:rPr lang="en-US" altLang="zh-TW" dirty="0" err="1" smtClean="0"/>
              <a:t>Doeblin</a:t>
            </a:r>
            <a:r>
              <a:rPr lang="en-US" altLang="zh-TW" dirty="0" smtClean="0"/>
              <a:t> formula often simplifies the computation of Ito integrals.</a:t>
            </a:r>
            <a:endParaRPr lang="zh-TW" altLang="en-US" dirty="0"/>
          </a:p>
        </p:txBody>
      </p:sp>
      <p:sp>
        <p:nvSpPr>
          <p:cNvPr id="9" name="文字方塊 8"/>
          <p:cNvSpPr txBox="1"/>
          <p:nvPr/>
        </p:nvSpPr>
        <p:spPr>
          <a:xfrm>
            <a:off x="7791061" y="3205618"/>
            <a:ext cx="8397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 smtClean="0">
                <a:solidFill>
                  <a:schemeClr val="accent1"/>
                </a:solidFill>
              </a:rPr>
              <a:t>=0</a:t>
            </a:r>
            <a:endParaRPr lang="zh-TW" altLang="en-US" sz="2000" dirty="0">
              <a:solidFill>
                <a:schemeClr val="accent1"/>
              </a:solidFill>
            </a:endParaRPr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4298" y="1884784"/>
            <a:ext cx="9029700" cy="3362325"/>
          </a:xfrm>
          <a:prstGeom prst="rect">
            <a:avLst/>
          </a:prstGeom>
        </p:spPr>
      </p:pic>
      <p:sp>
        <p:nvSpPr>
          <p:cNvPr id="10" name="文字方塊 9"/>
          <p:cNvSpPr txBox="1"/>
          <p:nvPr/>
        </p:nvSpPr>
        <p:spPr>
          <a:xfrm>
            <a:off x="9012110" y="4770055"/>
            <a:ext cx="255658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500" dirty="0" smtClean="0"/>
              <a:t>(Example 4.3.2)</a:t>
            </a:r>
            <a:endParaRPr lang="zh-TW" altLang="en-US" sz="2500" dirty="0"/>
          </a:p>
        </p:txBody>
      </p:sp>
    </p:spTree>
    <p:extLst>
      <p:ext uri="{BB962C8B-B14F-4D97-AF65-F5344CB8AC3E}">
        <p14:creationId xmlns:p14="http://schemas.microsoft.com/office/powerpoint/2010/main" val="38453131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US" altLang="zh-TW" dirty="0" smtClean="0"/>
              <a:t>Formula for Ito Processes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We extend the Ito-</a:t>
            </a:r>
            <a:r>
              <a:rPr lang="en-US" altLang="zh-TW" dirty="0" err="1" smtClean="0"/>
              <a:t>Doeblin</a:t>
            </a:r>
            <a:r>
              <a:rPr lang="en-US" altLang="zh-TW" dirty="0" smtClean="0"/>
              <a:t> formula to stochastic processes more general than Brownian motion.</a:t>
            </a:r>
          </a:p>
          <a:p>
            <a:endParaRPr lang="en-US" altLang="zh-TW" dirty="0"/>
          </a:p>
          <a:p>
            <a:r>
              <a:rPr lang="en-US" altLang="zh-TW" dirty="0" smtClean="0"/>
              <a:t>The processes for which we develop stochastic calculus are the </a:t>
            </a:r>
            <a:r>
              <a:rPr lang="en-US" altLang="zh-TW" dirty="0" smtClean="0">
                <a:solidFill>
                  <a:schemeClr val="accent1"/>
                </a:solidFill>
              </a:rPr>
              <a:t>Ito processes</a:t>
            </a:r>
            <a:r>
              <a:rPr lang="en-US" altLang="zh-TW" dirty="0" smtClean="0"/>
              <a:t>.</a:t>
            </a:r>
          </a:p>
          <a:p>
            <a:endParaRPr lang="en-US" altLang="zh-TW" dirty="0"/>
          </a:p>
          <a:p>
            <a:r>
              <a:rPr lang="en-US" altLang="zh-TW" dirty="0" smtClean="0"/>
              <a:t>Almost all stochastic processes, </a:t>
            </a:r>
            <a:r>
              <a:rPr lang="en-US" altLang="zh-TW" dirty="0" smtClean="0">
                <a:solidFill>
                  <a:schemeClr val="accent1"/>
                </a:solidFill>
              </a:rPr>
              <a:t>except those that have jumps</a:t>
            </a:r>
            <a:r>
              <a:rPr lang="en-US" altLang="zh-TW" dirty="0" smtClean="0"/>
              <a:t>, are Ito processes. 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142266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58113" y="175654"/>
            <a:ext cx="10515600" cy="1325563"/>
          </a:xfrm>
        </p:spPr>
        <p:txBody>
          <a:bodyPr/>
          <a:lstStyle/>
          <a:p>
            <a:r>
              <a:rPr lang="en-US" altLang="zh-TW" dirty="0" smtClean="0"/>
              <a:t>Definition 4.4.3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47584" y="1232500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altLang="zh-TW" dirty="0" smtClean="0"/>
              <a:t>Let W(t), t≥0, be a Brownian motion</a:t>
            </a:r>
          </a:p>
          <a:p>
            <a:pPr marL="0" indent="0">
              <a:buNone/>
            </a:pPr>
            <a:r>
              <a:rPr lang="en-US" altLang="zh-TW" dirty="0" smtClean="0"/>
              <a:t>Let F(t), t≥0, be an associated filtration</a:t>
            </a:r>
          </a:p>
          <a:p>
            <a:pPr marL="0" indent="0">
              <a:buNone/>
            </a:pPr>
            <a:r>
              <a:rPr lang="en-US" altLang="zh-TW" dirty="0" smtClean="0"/>
              <a:t>An Ito process is a stochastic process of the form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1822" y="3041456"/>
            <a:ext cx="6819900" cy="73342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字方塊 4"/>
              <p:cNvSpPr txBox="1"/>
              <p:nvPr/>
            </p:nvSpPr>
            <p:spPr>
              <a:xfrm>
                <a:off x="747584" y="3888260"/>
                <a:ext cx="8305800" cy="12311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2800" dirty="0" smtClean="0"/>
                  <a:t>where X(0) </a:t>
                </a:r>
                <a:r>
                  <a:rPr lang="en-US" altLang="zh-TW" sz="2800" dirty="0"/>
                  <a:t>is </a:t>
                </a:r>
                <a:r>
                  <a:rPr lang="en-US" altLang="zh-TW" sz="2800" dirty="0" smtClean="0"/>
                  <a:t>nonrandom</a:t>
                </a:r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sz="2800" b="0" i="0" dirty="0" smtClean="0">
                        <a:latin typeface="Cambria Math" panose="02040503050406030204" pitchFamily="18" charset="0"/>
                      </a:rPr>
                      <m:t>Δ</m:t>
                    </m:r>
                    <m:r>
                      <a:rPr lang="en-US" altLang="zh-TW" sz="28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sz="2800" i="1" dirty="0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altLang="zh-TW" sz="280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TW" sz="2800" dirty="0" smtClean="0"/>
                  <a:t> and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sz="2800" i="0" dirty="0" smtClean="0">
                        <a:latin typeface="Cambria Math" panose="02040503050406030204" pitchFamily="18" charset="0"/>
                      </a:rPr>
                      <m:t>Θ</m:t>
                    </m:r>
                    <m:r>
                      <a:rPr lang="en-US" altLang="zh-TW" sz="28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sz="2800" i="1" dirty="0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altLang="zh-TW" sz="280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TW" sz="2800" dirty="0" smtClean="0"/>
                  <a:t> are adapted stochastic processes</a:t>
                </a:r>
                <a:endParaRPr lang="en-US" altLang="zh-TW" sz="2800" dirty="0"/>
              </a:p>
              <a:p>
                <a:endParaRPr lang="zh-TW" altLang="en-US" dirty="0"/>
              </a:p>
            </p:txBody>
          </p:sp>
        </mc:Choice>
        <mc:Fallback xmlns="">
          <p:sp>
            <p:nvSpPr>
              <p:cNvPr id="5" name="文字方塊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584" y="3888260"/>
                <a:ext cx="8305800" cy="1231106"/>
              </a:xfrm>
              <a:prstGeom prst="rect">
                <a:avLst/>
              </a:prstGeom>
              <a:blipFill rotWithShape="0">
                <a:blip r:embed="rId3"/>
                <a:stretch>
                  <a:fillRect l="-1542" t="-495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字方塊 5"/>
              <p:cNvSpPr txBox="1"/>
              <p:nvPr/>
            </p:nvSpPr>
            <p:spPr>
              <a:xfrm>
                <a:off x="2034746" y="5061195"/>
                <a:ext cx="7018638" cy="10452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 smtClean="0"/>
                  <a:t>Note that: We assume that E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  <m:e>
                        <m:sSup>
                          <m:sSup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altLang="zh-TW" b="0" i="0" smtClean="0">
                                <a:latin typeface="Cambria Math" panose="02040503050406030204" pitchFamily="18" charset="0"/>
                              </a:rPr>
                              <m:t>Δ</m:t>
                            </m:r>
                          </m:e>
                          <m:sup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d>
                          <m:d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</m:d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𝑑𝑢</m:t>
                        </m:r>
                      </m:e>
                    </m:nary>
                  </m:oMath>
                </a14:m>
                <a:r>
                  <a:rPr lang="en-US" altLang="zh-TW" dirty="0" smtClean="0"/>
                  <a:t> and 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altLang="zh-TW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altLang="zh-TW" b="0" i="0" smtClean="0">
                                <a:latin typeface="Cambria Math" panose="02040503050406030204" pitchFamily="18" charset="0"/>
                              </a:rPr>
                              <m:t>Θ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d>
                      </m:e>
                    </m:nary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𝑑𝑢</m:t>
                    </m:r>
                  </m:oMath>
                </a14:m>
                <a:r>
                  <a:rPr lang="en-US" altLang="zh-TW" dirty="0" smtClean="0"/>
                  <a:t> are finite for every t &gt; 0  so that the integrals on the right-hand side of (4.4.16) are defined and the </a:t>
                </a:r>
                <a:r>
                  <a:rPr lang="en-US" altLang="zh-TW" dirty="0" smtClean="0">
                    <a:solidFill>
                      <a:schemeClr val="accent1"/>
                    </a:solidFill>
                  </a:rPr>
                  <a:t>Ito integral is a martingale</a:t>
                </a:r>
                <a:r>
                  <a:rPr lang="en-US" altLang="zh-TW" dirty="0" smtClean="0"/>
                  <a:t>.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6" name="文字方塊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4746" y="5061195"/>
                <a:ext cx="7018638" cy="1045286"/>
              </a:xfrm>
              <a:prstGeom prst="rect">
                <a:avLst/>
              </a:prstGeom>
              <a:blipFill rotWithShape="0">
                <a:blip r:embed="rId4"/>
                <a:stretch>
                  <a:fillRect l="-782" t="-47093" b="-2034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37716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5778" y="209358"/>
            <a:ext cx="10515600" cy="1325563"/>
          </a:xfrm>
        </p:spPr>
        <p:txBody>
          <a:bodyPr/>
          <a:lstStyle/>
          <a:p>
            <a:r>
              <a:rPr lang="en-US" altLang="zh-TW" dirty="0" smtClean="0"/>
              <a:t>Lemma 4.4.4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52383" y="1726772"/>
            <a:ext cx="10515600" cy="588061"/>
          </a:xfrm>
        </p:spPr>
        <p:txBody>
          <a:bodyPr/>
          <a:lstStyle/>
          <a:p>
            <a:pPr marL="0" indent="0">
              <a:buNone/>
            </a:pPr>
            <a:r>
              <a:rPr lang="en-US" altLang="zh-TW" dirty="0" smtClean="0"/>
              <a:t>The quadratic variation of the Ito process (4.4.16) is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8796" y="2822103"/>
            <a:ext cx="6754554" cy="884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015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40492" y="175656"/>
            <a:ext cx="10515600" cy="1325563"/>
          </a:xfrm>
        </p:spPr>
        <p:txBody>
          <a:bodyPr/>
          <a:lstStyle/>
          <a:p>
            <a:r>
              <a:rPr lang="en-US" altLang="zh-TW" dirty="0" smtClean="0"/>
              <a:t>Proof of Lemma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912340" y="1361176"/>
                <a:ext cx="10515600" cy="4351338"/>
              </a:xfrm>
            </p:spPr>
            <p:txBody>
              <a:bodyPr/>
              <a:lstStyle/>
              <a:p>
                <a:r>
                  <a:rPr lang="en-US" altLang="zh-TW" sz="2500" dirty="0" smtClean="0"/>
                  <a:t>We introduce the notation</a:t>
                </a:r>
              </a:p>
              <a:p>
                <a:endParaRPr lang="en-US" altLang="zh-TW" sz="2500" dirty="0"/>
              </a:p>
              <a:p>
                <a:r>
                  <a:rPr lang="en-US" altLang="zh-TW" sz="2500" dirty="0" smtClean="0"/>
                  <a:t>choose a partition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sz="2500" b="0" i="0" dirty="0" smtClean="0">
                        <a:latin typeface="Cambria Math" panose="02040503050406030204" pitchFamily="18" charset="0"/>
                      </a:rPr>
                      <m:t>Π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={</m:t>
                    </m:r>
                    <m:sSub>
                      <m:sSubPr>
                        <m:ctrlPr>
                          <a:rPr lang="en-US" altLang="zh-TW" sz="25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500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TW" sz="2500" b="0" i="1" dirty="0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altLang="zh-TW" sz="25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500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TW" sz="25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, . . . , </m:t>
                    </m:r>
                    <m:sSub>
                      <m:sSubPr>
                        <m:ctrlPr>
                          <a:rPr lang="en-US" altLang="zh-TW" sz="25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500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TW" sz="2500" b="0" i="1" dirty="0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} </m:t>
                    </m:r>
                  </m:oMath>
                </a14:m>
                <a:r>
                  <a:rPr lang="en-US" altLang="zh-TW" sz="2500" dirty="0" smtClean="0"/>
                  <a:t>of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altLang="zh-TW" sz="250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500" i="1" dirty="0" smtClean="0">
                            <a:latin typeface="Cambria Math" panose="02040503050406030204" pitchFamily="18" charset="0"/>
                          </a:rPr>
                          <m:t>0,</m:t>
                        </m:r>
                        <m:r>
                          <a:rPr lang="en-US" altLang="zh-TW" sz="250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TW" sz="2500" dirty="0" smtClean="0"/>
                  <a:t>(i.e. , </a:t>
                </a:r>
                <a14:m>
                  <m:oMath xmlns:m="http://schemas.openxmlformats.org/officeDocument/2006/math"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0 =</m:t>
                    </m:r>
                    <m:sSub>
                      <m:sSubPr>
                        <m:ctrlPr>
                          <a:rPr lang="en-US" altLang="zh-TW" sz="25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500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TW" sz="2500" b="0" i="1" dirty="0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&lt;</m:t>
                    </m:r>
                    <m:sSub>
                      <m:sSubPr>
                        <m:ctrlPr>
                          <a:rPr lang="en-US" altLang="zh-TW" sz="25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500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TW" sz="25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 &lt; ··· &lt;</m:t>
                    </m:r>
                    <m:sSub>
                      <m:sSubPr>
                        <m:ctrlPr>
                          <a:rPr lang="en-US" altLang="zh-TW" sz="25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500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TW" sz="2500" b="0" i="1" dirty="0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 = 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altLang="zh-TW" sz="2500" dirty="0" smtClean="0"/>
                  <a:t>)</a:t>
                </a:r>
              </a:p>
              <a:p>
                <a:endParaRPr lang="en-US" altLang="zh-TW" dirty="0"/>
              </a:p>
              <a:p>
                <a:endParaRPr lang="en-US" altLang="zh-TW" dirty="0" smtClean="0"/>
              </a:p>
              <a:p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12340" y="1361176"/>
                <a:ext cx="10515600" cy="4351338"/>
              </a:xfrm>
              <a:blipFill rotWithShape="0">
                <a:blip r:embed="rId2"/>
                <a:stretch>
                  <a:fillRect l="-870" t="-182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9232" y="1766686"/>
            <a:ext cx="5461687" cy="512491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41051" y="4101556"/>
            <a:ext cx="8258175" cy="1876425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50125" y="3170132"/>
            <a:ext cx="6819900" cy="733425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6170137" y="4101556"/>
            <a:ext cx="7578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chemeClr val="accent1"/>
                </a:solidFill>
              </a:rPr>
              <a:t>1</a:t>
            </a:r>
            <a:endParaRPr lang="zh-TW" altLang="en-US" dirty="0">
              <a:solidFill>
                <a:schemeClr val="accent1"/>
              </a:solidFill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8822721" y="4101556"/>
            <a:ext cx="7578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chemeClr val="accent1"/>
                </a:solidFill>
              </a:rPr>
              <a:t>2</a:t>
            </a:r>
            <a:endParaRPr lang="zh-TW" altLang="en-US" dirty="0">
              <a:solidFill>
                <a:schemeClr val="accent1"/>
              </a:solidFill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6170138" y="5725847"/>
            <a:ext cx="7578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chemeClr val="accent1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75244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904103" y="672328"/>
                <a:ext cx="2506362" cy="604537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altLang="zh-TW" dirty="0" smtClean="0"/>
                  <a:t>Take </a:t>
                </a:r>
                <a14:m>
                  <m:oMath xmlns:m="http://schemas.openxmlformats.org/officeDocument/2006/math">
                    <m:d>
                      <m:dPr>
                        <m:begChr m:val="‖"/>
                        <m:endChr m:val="‖"/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altLang="zh-TW" b="0" i="0" smtClean="0">
                            <a:latin typeface="Cambria Math" panose="02040503050406030204" pitchFamily="18" charset="0"/>
                          </a:rPr>
                          <m:t>Π</m:t>
                        </m:r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→0</m:t>
                    </m:r>
                  </m:oMath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04103" y="672328"/>
                <a:ext cx="2506362" cy="604537"/>
              </a:xfrm>
              <a:blipFill rotWithShape="0">
                <a:blip r:embed="rId2"/>
                <a:stretch>
                  <a:fillRect l="-4866" t="-16162" b="-808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文字方塊 4"/>
          <p:cNvSpPr txBox="1"/>
          <p:nvPr/>
        </p:nvSpPr>
        <p:spPr>
          <a:xfrm>
            <a:off x="1524000" y="1670942"/>
            <a:ext cx="121096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500" dirty="0" smtClean="0">
                <a:solidFill>
                  <a:schemeClr val="accent1"/>
                </a:solidFill>
              </a:rPr>
              <a:t>1</a:t>
            </a:r>
            <a:endParaRPr lang="zh-TW" altLang="en-US" sz="2500" dirty="0">
              <a:solidFill>
                <a:schemeClr val="accent1"/>
              </a:solidFill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6950" y="3321377"/>
            <a:ext cx="7658100" cy="1390650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5319" y="1433219"/>
            <a:ext cx="4648200" cy="9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325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1276865" y="840260"/>
            <a:ext cx="166404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500" dirty="0" smtClean="0">
                <a:solidFill>
                  <a:schemeClr val="accent1"/>
                </a:solidFill>
              </a:rPr>
              <a:t>2</a:t>
            </a:r>
            <a:endParaRPr lang="zh-TW" altLang="en-US" sz="2500" dirty="0">
              <a:solidFill>
                <a:schemeClr val="accent1"/>
              </a:solidFill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1215" y="631112"/>
            <a:ext cx="2628900" cy="895350"/>
          </a:xfrm>
          <a:prstGeom prst="rect">
            <a:avLst/>
          </a:prstGeom>
        </p:spPr>
      </p:pic>
      <p:grpSp>
        <p:nvGrpSpPr>
          <p:cNvPr id="8" name="群組 7"/>
          <p:cNvGrpSpPr/>
          <p:nvPr/>
        </p:nvGrpSpPr>
        <p:grpSpPr>
          <a:xfrm>
            <a:off x="1791215" y="1595567"/>
            <a:ext cx="7077075" cy="3524250"/>
            <a:chOff x="1994586" y="1612042"/>
            <a:chExt cx="7077075" cy="3524250"/>
          </a:xfrm>
        </p:grpSpPr>
        <p:pic>
          <p:nvPicPr>
            <p:cNvPr id="6" name="圖片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08886" y="1612042"/>
              <a:ext cx="6962775" cy="3524250"/>
            </a:xfrm>
            <a:prstGeom prst="rect">
              <a:avLst/>
            </a:prstGeom>
          </p:spPr>
        </p:pic>
        <p:pic>
          <p:nvPicPr>
            <p:cNvPr id="7" name="圖片 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994586" y="1962021"/>
              <a:ext cx="228600" cy="314325"/>
            </a:xfrm>
            <a:prstGeom prst="rect">
              <a:avLst/>
            </a:prstGeom>
          </p:spPr>
        </p:pic>
      </p:grpSp>
      <p:cxnSp>
        <p:nvCxnSpPr>
          <p:cNvPr id="10" name="直線接點 9"/>
          <p:cNvCxnSpPr/>
          <p:nvPr/>
        </p:nvCxnSpPr>
        <p:spPr>
          <a:xfrm>
            <a:off x="3410465" y="5045676"/>
            <a:ext cx="2916194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單箭頭接點 11"/>
          <p:cNvCxnSpPr/>
          <p:nvPr/>
        </p:nvCxnSpPr>
        <p:spPr>
          <a:xfrm>
            <a:off x="5085183" y="5188922"/>
            <a:ext cx="205273" cy="2705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字方塊 12"/>
          <p:cNvSpPr txBox="1"/>
          <p:nvPr/>
        </p:nvSpPr>
        <p:spPr>
          <a:xfrm>
            <a:off x="5243801" y="5381273"/>
            <a:ext cx="1231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chemeClr val="accent1"/>
                </a:solidFill>
              </a:rPr>
              <a:t>0</a:t>
            </a:r>
            <a:endParaRPr lang="zh-TW" altLang="en-US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0841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571368" y="1465392"/>
            <a:ext cx="405714" cy="4397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2500" dirty="0" smtClean="0">
                <a:solidFill>
                  <a:schemeClr val="accent1"/>
                </a:solidFill>
              </a:rPr>
              <a:t>3</a:t>
            </a:r>
            <a:endParaRPr lang="zh-TW" altLang="en-US" sz="2500" dirty="0">
              <a:solidFill>
                <a:schemeClr val="accent1"/>
              </a:solidFill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0526" y="1209032"/>
            <a:ext cx="4505325" cy="952500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9558" y="2161532"/>
            <a:ext cx="5895975" cy="1628775"/>
          </a:xfrm>
          <a:prstGeom prst="rect">
            <a:avLst/>
          </a:prstGeom>
        </p:spPr>
      </p:pic>
      <p:cxnSp>
        <p:nvCxnSpPr>
          <p:cNvPr id="7" name="直線接點 6"/>
          <p:cNvCxnSpPr/>
          <p:nvPr/>
        </p:nvCxnSpPr>
        <p:spPr>
          <a:xfrm>
            <a:off x="3690551" y="3790307"/>
            <a:ext cx="2940908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單箭頭接點 8"/>
          <p:cNvCxnSpPr/>
          <p:nvPr/>
        </p:nvCxnSpPr>
        <p:spPr>
          <a:xfrm>
            <a:off x="5523722" y="3928188"/>
            <a:ext cx="223935" cy="3359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字方塊 9"/>
          <p:cNvSpPr txBox="1"/>
          <p:nvPr/>
        </p:nvSpPr>
        <p:spPr>
          <a:xfrm>
            <a:off x="5719664" y="4198642"/>
            <a:ext cx="5878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chemeClr val="accent1"/>
                </a:solidFill>
              </a:rPr>
              <a:t>0</a:t>
            </a:r>
            <a:endParaRPr lang="zh-TW" altLang="en-US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06854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9943" y="456041"/>
            <a:ext cx="5660414" cy="727156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988541" y="1243913"/>
            <a:ext cx="780947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500" dirty="0" smtClean="0"/>
              <a:t>This is the </a:t>
            </a:r>
            <a:r>
              <a:rPr lang="en-US" altLang="zh-TW" sz="2500" dirty="0" err="1" smtClean="0">
                <a:solidFill>
                  <a:schemeClr val="accent1"/>
                </a:solidFill>
              </a:rPr>
              <a:t>lto-Doeblin</a:t>
            </a:r>
            <a:r>
              <a:rPr lang="en-US" altLang="zh-TW" sz="2500" dirty="0" smtClean="0">
                <a:solidFill>
                  <a:schemeClr val="accent1"/>
                </a:solidFill>
              </a:rPr>
              <a:t> formula </a:t>
            </a:r>
            <a:r>
              <a:rPr lang="en-US" altLang="zh-TW" sz="2500" dirty="0" smtClean="0"/>
              <a:t>in </a:t>
            </a:r>
            <a:r>
              <a:rPr lang="en-US" altLang="zh-TW" sz="2500" dirty="0" smtClean="0">
                <a:solidFill>
                  <a:schemeClr val="accent1"/>
                </a:solidFill>
              </a:rPr>
              <a:t>differential</a:t>
            </a:r>
            <a:r>
              <a:rPr lang="en-US" altLang="zh-TW" sz="2500" dirty="0" smtClean="0"/>
              <a:t> form.</a:t>
            </a:r>
            <a:endParaRPr lang="zh-TW" altLang="en-US" sz="2500" dirty="0"/>
          </a:p>
        </p:txBody>
      </p:sp>
      <p:sp>
        <p:nvSpPr>
          <p:cNvPr id="6" name="文字方塊 5"/>
          <p:cNvSpPr txBox="1"/>
          <p:nvPr/>
        </p:nvSpPr>
        <p:spPr>
          <a:xfrm>
            <a:off x="988541" y="2018271"/>
            <a:ext cx="933347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500" dirty="0" smtClean="0"/>
              <a:t>Integrating this, we obtain the </a:t>
            </a:r>
            <a:r>
              <a:rPr lang="en-US" altLang="zh-TW" sz="2500" dirty="0" err="1" smtClean="0">
                <a:solidFill>
                  <a:schemeClr val="accent1"/>
                </a:solidFill>
              </a:rPr>
              <a:t>lto-Doeblin</a:t>
            </a:r>
            <a:r>
              <a:rPr lang="en-US" altLang="zh-TW" sz="2500" dirty="0" smtClean="0">
                <a:solidFill>
                  <a:schemeClr val="accent1"/>
                </a:solidFill>
              </a:rPr>
              <a:t> formula </a:t>
            </a:r>
            <a:r>
              <a:rPr lang="en-US" altLang="zh-TW" sz="2500" dirty="0" smtClean="0"/>
              <a:t>in </a:t>
            </a:r>
            <a:r>
              <a:rPr lang="en-US" altLang="zh-TW" sz="2500" dirty="0" smtClean="0">
                <a:solidFill>
                  <a:schemeClr val="accent1"/>
                </a:solidFill>
              </a:rPr>
              <a:t>integral</a:t>
            </a:r>
            <a:r>
              <a:rPr lang="en-US" altLang="zh-TW" sz="2500" dirty="0" smtClean="0"/>
              <a:t> form: </a:t>
            </a:r>
            <a:endParaRPr lang="zh-TW" altLang="en-US" sz="2500" dirty="0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9943" y="2637369"/>
            <a:ext cx="8952084" cy="806433"/>
          </a:xfrm>
          <a:prstGeom prst="rect">
            <a:avLst/>
          </a:prstGeom>
        </p:spPr>
      </p:pic>
      <p:sp>
        <p:nvSpPr>
          <p:cNvPr id="8" name="文字方塊 7"/>
          <p:cNvSpPr txBox="1"/>
          <p:nvPr/>
        </p:nvSpPr>
        <p:spPr>
          <a:xfrm>
            <a:off x="988541" y="4053016"/>
            <a:ext cx="972064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500" dirty="0" smtClean="0"/>
              <a:t>The mathematically meaningful form of the </a:t>
            </a:r>
            <a:r>
              <a:rPr lang="en-US" altLang="zh-TW" sz="2500" dirty="0" err="1" smtClean="0"/>
              <a:t>lto</a:t>
            </a:r>
            <a:r>
              <a:rPr lang="en-US" altLang="zh-TW" sz="2500" dirty="0" smtClean="0"/>
              <a:t>--</a:t>
            </a:r>
            <a:r>
              <a:rPr lang="en-US" altLang="zh-TW" sz="2500" dirty="0" err="1" smtClean="0"/>
              <a:t>Doeblin</a:t>
            </a:r>
            <a:r>
              <a:rPr lang="en-US" altLang="zh-TW" sz="2500" dirty="0" smtClean="0"/>
              <a:t> formula is the integral form (4.4.2) . </a:t>
            </a:r>
          </a:p>
          <a:p>
            <a:endParaRPr lang="en-US" altLang="zh-TW" sz="2500" dirty="0"/>
          </a:p>
          <a:p>
            <a:r>
              <a:rPr lang="en-US" altLang="zh-TW" sz="2500" dirty="0" smtClean="0"/>
              <a:t>The first</a:t>
            </a:r>
            <a:r>
              <a:rPr lang="zh-TW" altLang="en-US" sz="2500" dirty="0" smtClean="0"/>
              <a:t> </a:t>
            </a:r>
            <a:r>
              <a:rPr lang="en-US" altLang="zh-TW" sz="2500" dirty="0" smtClean="0"/>
              <a:t>integral is an </a:t>
            </a:r>
            <a:r>
              <a:rPr lang="en-US" altLang="zh-TW" sz="2500" dirty="0" smtClean="0">
                <a:solidFill>
                  <a:schemeClr val="accent1"/>
                </a:solidFill>
              </a:rPr>
              <a:t>Ito integral</a:t>
            </a:r>
            <a:r>
              <a:rPr lang="en-US" altLang="zh-TW" sz="2500" dirty="0" smtClean="0"/>
              <a:t>. </a:t>
            </a:r>
          </a:p>
          <a:p>
            <a:r>
              <a:rPr lang="en-US" altLang="zh-TW" sz="2500" dirty="0" smtClean="0"/>
              <a:t>The second integral is an </a:t>
            </a:r>
            <a:r>
              <a:rPr lang="en-US" altLang="zh-TW" sz="2500" dirty="0" smtClean="0">
                <a:solidFill>
                  <a:schemeClr val="accent1"/>
                </a:solidFill>
              </a:rPr>
              <a:t>ordinary (</a:t>
            </a:r>
            <a:r>
              <a:rPr lang="en-US" altLang="zh-TW" sz="2500" dirty="0" err="1" smtClean="0">
                <a:solidFill>
                  <a:schemeClr val="accent1"/>
                </a:solidFill>
              </a:rPr>
              <a:t>Lebesgue</a:t>
            </a:r>
            <a:r>
              <a:rPr lang="en-US" altLang="zh-TW" sz="2500" dirty="0" smtClean="0">
                <a:solidFill>
                  <a:schemeClr val="accent1"/>
                </a:solidFill>
              </a:rPr>
              <a:t>) integral </a:t>
            </a:r>
            <a:r>
              <a:rPr lang="en-US" altLang="zh-TW" sz="2500" dirty="0" smtClean="0"/>
              <a:t>with respect to the time variable. </a:t>
            </a:r>
            <a:endParaRPr lang="zh-TW" altLang="en-US" sz="2500" dirty="0"/>
          </a:p>
        </p:txBody>
      </p:sp>
    </p:spTree>
    <p:extLst>
      <p:ext uri="{BB962C8B-B14F-4D97-AF65-F5344CB8AC3E}">
        <p14:creationId xmlns:p14="http://schemas.microsoft.com/office/powerpoint/2010/main" val="14211891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31108" y="0"/>
            <a:ext cx="10515600" cy="1325563"/>
          </a:xfrm>
        </p:spPr>
        <p:txBody>
          <a:bodyPr/>
          <a:lstStyle/>
          <a:p>
            <a:r>
              <a:rPr lang="en-US" altLang="zh-TW" dirty="0" smtClean="0"/>
              <a:t>Conclusion of lemma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7108" y="1136093"/>
            <a:ext cx="6819900" cy="733425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9010" y="2064983"/>
            <a:ext cx="3629541" cy="495839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1730" y="2756287"/>
            <a:ext cx="8229600" cy="85725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815545" y="3809002"/>
                <a:ext cx="10703011" cy="2231039"/>
              </a:xfrm>
            </p:spPr>
            <p:txBody>
              <a:bodyPr>
                <a:normAutofit/>
              </a:bodyPr>
              <a:lstStyle/>
              <a:p>
                <a:r>
                  <a:rPr lang="en-US" altLang="zh-TW" sz="2500" dirty="0" smtClean="0"/>
                  <a:t>This says that, at each time t, the process X is accumulating quadratic variation at rate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500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zh-TW" sz="2500" b="0" i="0" dirty="0" smtClean="0">
                            <a:latin typeface="Cambria Math" panose="02040503050406030204" pitchFamily="18" charset="0"/>
                          </a:rPr>
                          <m:t>Δ</m:t>
                        </m:r>
                      </m:e>
                      <m:sup>
                        <m:r>
                          <a:rPr lang="en-US" altLang="zh-TW" sz="25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TW" sz="2500" dirty="0" smtClean="0"/>
                  <a:t> per unit time</a:t>
                </a:r>
              </a:p>
              <a:p>
                <a:r>
                  <a:rPr lang="en-US" altLang="zh-TW" sz="2500" dirty="0" smtClean="0"/>
                  <a:t>Hence the total quadratic variation accumulated on the time interval </a:t>
                </a:r>
                <a14:m>
                  <m:oMath xmlns:m="http://schemas.openxmlformats.org/officeDocument/2006/math">
                    <m:r>
                      <a:rPr lang="en-US" altLang="zh-TW" sz="2500" b="0" i="1" dirty="0" smtClean="0">
                        <a:latin typeface="Cambria Math" panose="02040503050406030204" pitchFamily="18" charset="0"/>
                      </a:rPr>
                      <m:t>[0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] </m:t>
                    </m:r>
                  </m:oMath>
                </a14:m>
                <a:r>
                  <a:rPr lang="en-US" altLang="zh-TW" sz="2500" dirty="0" smtClean="0"/>
                  <a:t>is </a:t>
                </a:r>
                <a14:m>
                  <m:oMath xmlns:m="http://schemas.openxmlformats.org/officeDocument/2006/math">
                    <m:r>
                      <a:rPr lang="en-US" altLang="zh-TW" sz="2500" b="0" i="1" dirty="0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](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sz="2500" b="0" i="1" dirty="0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trlPr>
                          <a:rPr lang="en-US" altLang="zh-TW" sz="2500" i="1" dirty="0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sz="2500" b="0" i="1" dirty="0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altLang="zh-TW" sz="2500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  <m:e>
                        <m:sSup>
                          <m:sSupPr>
                            <m:ctrlPr>
                              <a:rPr lang="en-US" altLang="zh-TW" sz="2500" b="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altLang="zh-TW" sz="2500" b="0" i="0" dirty="0" smtClean="0">
                                <a:latin typeface="Cambria Math" panose="02040503050406030204" pitchFamily="18" charset="0"/>
                              </a:rPr>
                              <m:t>Δ</m:t>
                            </m:r>
                          </m:e>
                          <m:sup>
                            <m:r>
                              <a:rPr lang="en-US" altLang="zh-TW" sz="2500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d>
                          <m:dPr>
                            <m:ctrlPr>
                              <a:rPr lang="en-US" altLang="zh-TW" sz="2500" b="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500" b="0" i="1" dirty="0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</m:d>
                        <m:r>
                          <a:rPr lang="en-US" altLang="zh-TW" sz="2500" b="0" i="1" dirty="0" smtClean="0">
                            <a:latin typeface="Cambria Math" panose="02040503050406030204" pitchFamily="18" charset="0"/>
                          </a:rPr>
                          <m:t>𝑑𝑢</m:t>
                        </m:r>
                      </m:e>
                    </m:nary>
                  </m:oMath>
                </a14:m>
                <a:endParaRPr lang="zh-TW" altLang="en-US" sz="2500" dirty="0"/>
              </a:p>
            </p:txBody>
          </p:sp>
        </mc:Choice>
        <mc:Fallback xmlns="">
          <p:sp>
            <p:nvSpPr>
              <p:cNvPr id="8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15545" y="3809002"/>
                <a:ext cx="10703011" cy="2231039"/>
              </a:xfrm>
              <a:blipFill rotWithShape="0">
                <a:blip r:embed="rId5"/>
                <a:stretch>
                  <a:fillRect l="-854" t="-382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7554090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06395" y="159179"/>
            <a:ext cx="10515600" cy="1325563"/>
          </a:xfrm>
        </p:spPr>
        <p:txBody>
          <a:bodyPr/>
          <a:lstStyle/>
          <a:p>
            <a:r>
              <a:rPr lang="en-US" altLang="zh-TW" dirty="0" smtClean="0"/>
              <a:t>Definition 4.4.5</a:t>
            </a:r>
            <a:endParaRPr lang="zh-TW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887627" y="1372544"/>
                <a:ext cx="10515600" cy="4351338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altLang="zh-TW" dirty="0" smtClean="0"/>
                  <a:t>let X(t), t≥0 , be an Ito process as described in Definition 4.4.3</a:t>
                </a:r>
                <a:r>
                  <a:rPr lang="en-US" altLang="zh-TW" dirty="0" smtClean="0"/>
                  <a:t>, </a:t>
                </a:r>
              </a:p>
              <a:p>
                <a:pPr marL="0" indent="0">
                  <a:buNone/>
                </a:pPr>
                <a:r>
                  <a:rPr lang="en-US" altLang="zh-TW" dirty="0" smtClean="0"/>
                  <a:t>let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b="0" i="0" dirty="0" smtClean="0">
                        <a:latin typeface="Cambria Math" panose="02040503050406030204" pitchFamily="18" charset="0"/>
                      </a:rPr>
                      <m:t>Γ</m:t>
                    </m:r>
                  </m:oMath>
                </a14:m>
                <a:r>
                  <a:rPr lang="en-US" altLang="zh-TW" dirty="0" smtClean="0"/>
                  <a:t>(t), t≥0 , be an adapted process. </a:t>
                </a:r>
              </a:p>
              <a:p>
                <a:pPr marL="0" indent="0">
                  <a:buNone/>
                </a:pPr>
                <a:r>
                  <a:rPr lang="en-US" altLang="zh-TW" dirty="0" smtClean="0"/>
                  <a:t>We define the integral with respect to an Ito process</a:t>
                </a:r>
                <a:endParaRPr lang="zh-TW" altLang="en-US" dirty="0"/>
              </a:p>
            </p:txBody>
          </p:sp>
        </mc:Choice>
        <mc:Fallback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87627" y="1372544"/>
                <a:ext cx="10515600" cy="4351338"/>
              </a:xfrm>
              <a:blipFill rotWithShape="0">
                <a:blip r:embed="rId2"/>
                <a:stretch>
                  <a:fillRect l="-1217" t="-224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7126" y="3089596"/>
            <a:ext cx="8010525" cy="75247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字方塊 4"/>
              <p:cNvSpPr txBox="1"/>
              <p:nvPr/>
            </p:nvSpPr>
            <p:spPr>
              <a:xfrm>
                <a:off x="1827126" y="5037736"/>
                <a:ext cx="8246076" cy="7682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 smtClean="0"/>
                  <a:t>Note that: We assume that </a:t>
                </a:r>
                <a14:m>
                  <m:oMath xmlns:m="http://schemas.openxmlformats.org/officeDocument/2006/math"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𝐸</m:t>
                    </m:r>
                    <m:nary>
                      <m:naryPr>
                        <m:ctrlPr>
                          <a:rPr lang="en-US" altLang="zh-TW" i="1" dirty="0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  <m:e>
                        <m:sSup>
                          <m:sSupPr>
                            <m:ctrlPr>
                              <a:rPr lang="en-US" altLang="zh-TW" b="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altLang="zh-TW" b="0" i="0" dirty="0" smtClean="0">
                                <a:latin typeface="Cambria Math" panose="02040503050406030204" pitchFamily="18" charset="0"/>
                              </a:rPr>
                              <m:t>Γ</m:t>
                            </m:r>
                          </m:e>
                          <m:sup>
                            <m:r>
                              <a:rPr lang="en-US" altLang="zh-TW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d>
                          <m:dPr>
                            <m:ctrlPr>
                              <a:rPr lang="en-US" altLang="zh-TW" b="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b="0" i="1" dirty="0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</m:d>
                        <m:sSup>
                          <m:sSupPr>
                            <m:ctrlPr>
                              <a:rPr lang="en-US" altLang="zh-TW" b="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altLang="zh-TW" b="0" i="0" dirty="0" smtClean="0">
                                <a:latin typeface="Cambria Math" panose="02040503050406030204" pitchFamily="18" charset="0"/>
                              </a:rPr>
                              <m:t>Δ</m:t>
                            </m:r>
                          </m:e>
                          <m:sup>
                            <m:r>
                              <a:rPr lang="en-US" altLang="zh-TW" b="0" i="0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d>
                          <m:dPr>
                            <m:ctrlPr>
                              <a:rPr lang="en-US" altLang="zh-TW" b="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altLang="zh-TW" b="0" i="0" dirty="0" smtClean="0">
                                <a:latin typeface="Cambria Math" panose="02040503050406030204" pitchFamily="18" charset="0"/>
                              </a:rPr>
                              <m:t>u</m:t>
                            </m:r>
                          </m:e>
                        </m:d>
                        <m:r>
                          <m:rPr>
                            <m:sty m:val="p"/>
                          </m:rPr>
                          <a:rPr lang="en-US" altLang="zh-TW" b="0" i="0" dirty="0" smtClean="0">
                            <a:latin typeface="Cambria Math" panose="02040503050406030204" pitchFamily="18" charset="0"/>
                          </a:rPr>
                          <m:t>du</m:t>
                        </m:r>
                      </m:e>
                    </m:nary>
                  </m:oMath>
                </a14:m>
                <a:r>
                  <a:rPr lang="en-US" altLang="zh-TW" dirty="0" smtClean="0"/>
                  <a:t> and 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en-US" altLang="zh-TW" i="1" dirty="0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altLang="zh-TW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altLang="zh-TW" b="0" i="0" dirty="0" smtClean="0">
                                <a:latin typeface="Cambria Math" panose="02040503050406030204" pitchFamily="18" charset="0"/>
                              </a:rPr>
                              <m:t>Γ</m:t>
                            </m:r>
                            <m:d>
                              <m:dPr>
                                <m:ctrlPr>
                                  <a:rPr lang="en-US" altLang="zh-TW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b="0" i="1" dirty="0" smtClean="0"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</m:e>
                            </m:d>
                            <m:r>
                              <m:rPr>
                                <m:sty m:val="p"/>
                              </m:rPr>
                              <a:rPr lang="en-US" altLang="zh-TW" b="0" i="0" dirty="0" smtClean="0">
                                <a:latin typeface="Cambria Math" panose="02040503050406030204" pitchFamily="18" charset="0"/>
                              </a:rPr>
                              <m:t>Θ</m:t>
                            </m:r>
                            <m:r>
                              <a:rPr lang="en-US" altLang="zh-TW" b="0" i="0" dirty="0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m:rPr>
                                <m:sty m:val="p"/>
                              </m:rPr>
                              <a:rPr lang="en-US" altLang="zh-TW" b="0" i="0" dirty="0" smtClean="0">
                                <a:latin typeface="Cambria Math" panose="02040503050406030204" pitchFamily="18" charset="0"/>
                              </a:rPr>
                              <m:t>u</m:t>
                            </m:r>
                            <m:r>
                              <a:rPr lang="en-US" altLang="zh-TW" b="0" i="0" dirty="0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d>
                      </m:e>
                    </m:nary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𝑑𝑢</m:t>
                    </m:r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TW" dirty="0" smtClean="0"/>
                  <a:t>are finite for every t &gt; 0 so that the integrals on the right-hand side of ( 4.4.20) are defined.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5" name="文字方塊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7126" y="5037736"/>
                <a:ext cx="8246076" cy="768287"/>
              </a:xfrm>
              <a:prstGeom prst="rect">
                <a:avLst/>
              </a:prstGeom>
              <a:blipFill rotWithShape="0">
                <a:blip r:embed="rId4"/>
                <a:stretch>
                  <a:fillRect l="-666" t="-64286" b="-6428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圖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73686" y="4191984"/>
            <a:ext cx="3629541" cy="495839"/>
          </a:xfrm>
          <a:prstGeom prst="rect">
            <a:avLst/>
          </a:prstGeom>
          <a:ln w="1270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9562312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51935" y="0"/>
            <a:ext cx="10801865" cy="1325563"/>
          </a:xfrm>
        </p:spPr>
        <p:txBody>
          <a:bodyPr>
            <a:normAutofit/>
          </a:bodyPr>
          <a:lstStyle/>
          <a:p>
            <a:r>
              <a:rPr lang="en-US" altLang="zh-TW" sz="3800" dirty="0" smtClean="0"/>
              <a:t>Theorem 4.4.6 (Ito-</a:t>
            </a:r>
            <a:r>
              <a:rPr lang="en-US" altLang="zh-TW" sz="3800" dirty="0" err="1" smtClean="0"/>
              <a:t>Doeblin</a:t>
            </a:r>
            <a:r>
              <a:rPr lang="en-US" altLang="zh-TW" sz="3800" dirty="0" smtClean="0"/>
              <a:t> formula for an Ito process)</a:t>
            </a:r>
            <a:endParaRPr lang="zh-TW" altLang="en-US" sz="3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209718"/>
                <a:ext cx="10515600" cy="435133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altLang="zh-TW" sz="2500" dirty="0" smtClean="0"/>
                  <a:t>let X(t) , t≥0, be an Ito process as described in Definition 4.4.3</a:t>
                </a:r>
              </a:p>
              <a:p>
                <a:pPr marL="0" indent="0">
                  <a:buNone/>
                </a:pPr>
                <a:r>
                  <a:rPr lang="en-US" altLang="zh-TW" sz="2500" dirty="0" smtClean="0"/>
                  <a:t>let </a:t>
                </a:r>
                <a14:m>
                  <m:oMath xmlns:m="http://schemas.openxmlformats.org/officeDocument/2006/math"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sz="2500" i="1" dirty="0" err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sz="2500" i="1" dirty="0" err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zh-TW" sz="2500" i="1" dirty="0" err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TW" sz="2500" dirty="0" smtClean="0"/>
                  <a:t> be a function for which the partial derivatives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5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500" b="0" i="1" dirty="0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TW" sz="2500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sz="2500" i="1" dirty="0" err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sz="2500" i="1" dirty="0" err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zh-TW" sz="2500" i="1" dirty="0" err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TW" sz="2500" dirty="0" smtClean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5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500" b="0" i="1" dirty="0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TW" sz="2500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sz="2500" i="1" dirty="0" err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sz="2500" i="1" dirty="0" err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zh-TW" sz="2500" i="1" dirty="0" err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TW" sz="2500" dirty="0" smtClean="0"/>
                  <a:t>,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5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500" b="0" i="1" dirty="0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TW" sz="2500" b="0" i="1" dirty="0" smtClean="0">
                            <a:latin typeface="Cambria Math" panose="02040503050406030204" pitchFamily="18" charset="0"/>
                          </a:rPr>
                          <m:t>𝑥𝑥</m:t>
                        </m:r>
                      </m:sub>
                    </m:sSub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sz="2500" i="1" dirty="0" err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sz="2500" i="1" dirty="0" err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zh-TW" sz="2500" i="1" dirty="0" err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TW" sz="2500" dirty="0" smtClean="0"/>
                  <a:t> are defined and continuous </a:t>
                </a:r>
              </a:p>
              <a:p>
                <a:pPr marL="0" indent="0">
                  <a:buNone/>
                </a:pPr>
                <a:r>
                  <a:rPr lang="en-US" altLang="zh-TW" sz="2500" dirty="0" smtClean="0"/>
                  <a:t>Then, for every T≥0,</a:t>
                </a:r>
                <a:endParaRPr lang="zh-TW" altLang="en-US" sz="2500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209718"/>
                <a:ext cx="10515600" cy="4351338"/>
              </a:xfrm>
              <a:blipFill rotWithShape="0">
                <a:blip r:embed="rId2"/>
                <a:stretch>
                  <a:fillRect l="-986" t="-182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5229" y="3021227"/>
            <a:ext cx="7915275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160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60325"/>
            <a:ext cx="10515600" cy="1325563"/>
          </a:xfrm>
        </p:spPr>
        <p:txBody>
          <a:bodyPr/>
          <a:lstStyle/>
          <a:p>
            <a:r>
              <a:rPr lang="en-US" altLang="zh-TW" dirty="0" smtClean="0"/>
              <a:t>Proof of </a:t>
            </a:r>
            <a:r>
              <a:rPr lang="en-US" altLang="zh-TW" dirty="0" err="1" smtClean="0"/>
              <a:t>thm</a:t>
            </a:r>
            <a:r>
              <a:rPr lang="en-US" altLang="zh-TW" dirty="0" smtClean="0"/>
              <a:t> 4.4.6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4495" y="1681484"/>
            <a:ext cx="7028030" cy="4275438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1524000" y="1250597"/>
            <a:ext cx="51816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200" dirty="0" smtClean="0"/>
              <a:t>Recall: proof of </a:t>
            </a:r>
            <a:r>
              <a:rPr lang="en-US" altLang="zh-TW" sz="2200" dirty="0" err="1" smtClean="0"/>
              <a:t>thm</a:t>
            </a:r>
            <a:r>
              <a:rPr lang="en-US" altLang="zh-TW" sz="2200" dirty="0" smtClean="0"/>
              <a:t> 4.4.1 </a:t>
            </a:r>
            <a:endParaRPr lang="zh-TW" altLang="en-US" sz="2200" dirty="0"/>
          </a:p>
        </p:txBody>
      </p:sp>
    </p:spTree>
    <p:extLst>
      <p:ext uri="{BB962C8B-B14F-4D97-AF65-F5344CB8AC3E}">
        <p14:creationId xmlns:p14="http://schemas.microsoft.com/office/powerpoint/2010/main" val="413786025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71151" y="542605"/>
            <a:ext cx="10515600" cy="695154"/>
          </a:xfrm>
        </p:spPr>
        <p:txBody>
          <a:bodyPr/>
          <a:lstStyle/>
          <a:p>
            <a:pPr marL="0" indent="0">
              <a:buNone/>
            </a:pPr>
            <a:r>
              <a:rPr lang="en-US" altLang="zh-TW" dirty="0" smtClean="0"/>
              <a:t>Change W(t) by X(t)</a:t>
            </a:r>
            <a:endParaRPr lang="zh-TW" altLang="en-US" dirty="0"/>
          </a:p>
        </p:txBody>
      </p:sp>
      <p:grpSp>
        <p:nvGrpSpPr>
          <p:cNvPr id="11" name="群組 10"/>
          <p:cNvGrpSpPr/>
          <p:nvPr/>
        </p:nvGrpSpPr>
        <p:grpSpPr>
          <a:xfrm>
            <a:off x="1990177" y="1400433"/>
            <a:ext cx="7964513" cy="4008480"/>
            <a:chOff x="2113744" y="1812325"/>
            <a:chExt cx="7964513" cy="4008480"/>
          </a:xfrm>
        </p:grpSpPr>
        <p:pic>
          <p:nvPicPr>
            <p:cNvPr id="4" name="圖片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113744" y="1812325"/>
              <a:ext cx="7964513" cy="4008480"/>
            </a:xfrm>
            <a:prstGeom prst="rect">
              <a:avLst/>
            </a:prstGeom>
          </p:spPr>
        </p:pic>
        <p:sp>
          <p:nvSpPr>
            <p:cNvPr id="5" name="文字方塊 4"/>
            <p:cNvSpPr txBox="1"/>
            <p:nvPr/>
          </p:nvSpPr>
          <p:spPr>
            <a:xfrm>
              <a:off x="4679091" y="2240693"/>
              <a:ext cx="3459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>
                  <a:solidFill>
                    <a:schemeClr val="accent1"/>
                  </a:solidFill>
                </a:rPr>
                <a:t>1</a:t>
              </a:r>
              <a:endParaRPr lang="zh-TW" altLang="en-US" dirty="0">
                <a:solidFill>
                  <a:schemeClr val="accent1"/>
                </a:solidFill>
              </a:endParaRPr>
            </a:p>
          </p:txBody>
        </p:sp>
        <p:sp>
          <p:nvSpPr>
            <p:cNvPr id="6" name="文字方塊 5"/>
            <p:cNvSpPr txBox="1"/>
            <p:nvPr/>
          </p:nvSpPr>
          <p:spPr>
            <a:xfrm>
              <a:off x="7205679" y="2166552"/>
              <a:ext cx="3459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>
                  <a:solidFill>
                    <a:schemeClr val="accent1"/>
                  </a:solidFill>
                </a:rPr>
                <a:t>2</a:t>
              </a:r>
            </a:p>
          </p:txBody>
        </p:sp>
        <p:sp>
          <p:nvSpPr>
            <p:cNvPr id="7" name="文字方塊 6"/>
            <p:cNvSpPr txBox="1"/>
            <p:nvPr/>
          </p:nvSpPr>
          <p:spPr>
            <a:xfrm>
              <a:off x="5025081" y="3038393"/>
              <a:ext cx="3459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>
                  <a:solidFill>
                    <a:schemeClr val="accent1"/>
                  </a:solidFill>
                </a:rPr>
                <a:t>3</a:t>
              </a:r>
              <a:endParaRPr lang="en-US" altLang="zh-TW" dirty="0" smtClean="0">
                <a:solidFill>
                  <a:schemeClr val="accent1"/>
                </a:solidFill>
              </a:endParaRPr>
            </a:p>
          </p:txBody>
        </p:sp>
        <p:sp>
          <p:nvSpPr>
            <p:cNvPr id="8" name="文字方塊 7"/>
            <p:cNvSpPr txBox="1"/>
            <p:nvPr/>
          </p:nvSpPr>
          <p:spPr>
            <a:xfrm>
              <a:off x="5486400" y="3986126"/>
              <a:ext cx="3459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>
                  <a:solidFill>
                    <a:schemeClr val="accent1"/>
                  </a:solidFill>
                </a:rPr>
                <a:t>4</a:t>
              </a:r>
            </a:p>
          </p:txBody>
        </p:sp>
        <p:sp>
          <p:nvSpPr>
            <p:cNvPr id="9" name="文字方塊 8"/>
            <p:cNvSpPr txBox="1"/>
            <p:nvPr/>
          </p:nvSpPr>
          <p:spPr>
            <a:xfrm>
              <a:off x="5659395" y="4903465"/>
              <a:ext cx="3459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>
                  <a:solidFill>
                    <a:schemeClr val="accent1"/>
                  </a:solidFill>
                </a:rPr>
                <a:t>5</a:t>
              </a:r>
              <a:endParaRPr lang="en-US" altLang="zh-TW" dirty="0" smtClean="0">
                <a:solidFill>
                  <a:schemeClr val="accent1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字方塊 11"/>
              <p:cNvSpPr txBox="1"/>
              <p:nvPr/>
            </p:nvSpPr>
            <p:spPr>
              <a:xfrm>
                <a:off x="871151" y="5718393"/>
                <a:ext cx="6822988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2500" dirty="0" smtClean="0"/>
                  <a:t>we take the limit as </a:t>
                </a:r>
                <a14:m>
                  <m:oMath xmlns:m="http://schemas.openxmlformats.org/officeDocument/2006/math">
                    <m:d>
                      <m:dPr>
                        <m:begChr m:val="‖"/>
                        <m:endChr m:val="‖"/>
                        <m:ctrlPr>
                          <a:rPr lang="en-US" altLang="zh-TW" sz="25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altLang="zh-TW" sz="2500" b="0" i="0" smtClean="0">
                            <a:latin typeface="Cambria Math" panose="02040503050406030204" pitchFamily="18" charset="0"/>
                          </a:rPr>
                          <m:t>Π</m:t>
                        </m:r>
                      </m:e>
                    </m:d>
                    <m:r>
                      <a:rPr lang="en-US" altLang="zh-TW" sz="2500" b="0" i="1" smtClean="0">
                        <a:latin typeface="Cambria Math" panose="02040503050406030204" pitchFamily="18" charset="0"/>
                      </a:rPr>
                      <m:t>→0</m:t>
                    </m:r>
                  </m:oMath>
                </a14:m>
                <a:r>
                  <a:rPr lang="en-US" altLang="zh-TW" sz="2500" dirty="0" smtClean="0"/>
                  <a:t> on both side</a:t>
                </a:r>
                <a:endParaRPr lang="zh-TW" altLang="en-US" sz="2500" dirty="0"/>
              </a:p>
            </p:txBody>
          </p:sp>
        </mc:Choice>
        <mc:Fallback xmlns="">
          <p:sp>
            <p:nvSpPr>
              <p:cNvPr id="12" name="文字方塊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1151" y="5718393"/>
                <a:ext cx="6822988" cy="477054"/>
              </a:xfrm>
              <a:prstGeom prst="rect">
                <a:avLst/>
              </a:prstGeom>
              <a:blipFill rotWithShape="0">
                <a:blip r:embed="rId3"/>
                <a:stretch>
                  <a:fillRect l="-1519" t="-8974" b="-3076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5527931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4090" y="459439"/>
            <a:ext cx="6114278" cy="1057224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1136822" y="754926"/>
            <a:ext cx="137571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500" dirty="0" smtClean="0">
                <a:solidFill>
                  <a:schemeClr val="accent1"/>
                </a:solidFill>
              </a:rPr>
              <a:t>1</a:t>
            </a:r>
            <a:endParaRPr lang="zh-TW" altLang="en-US" sz="2500" dirty="0">
              <a:solidFill>
                <a:schemeClr val="accent1"/>
              </a:solidFill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1607" y="1793726"/>
            <a:ext cx="8173096" cy="1849569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1136821" y="1993677"/>
            <a:ext cx="137571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500" dirty="0">
                <a:solidFill>
                  <a:schemeClr val="accent1"/>
                </a:solidFill>
              </a:rPr>
              <a:t>2</a:t>
            </a:r>
            <a:endParaRPr lang="zh-TW" altLang="en-US" sz="2500" dirty="0">
              <a:solidFill>
                <a:schemeClr val="accent1"/>
              </a:solidFill>
            </a:endParaRPr>
          </a:p>
        </p:txBody>
      </p:sp>
      <p:pic>
        <p:nvPicPr>
          <p:cNvPr id="12" name="圖片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1607" y="3920358"/>
            <a:ext cx="7365788" cy="1853588"/>
          </a:xfrm>
          <a:prstGeom prst="rect">
            <a:avLst/>
          </a:prstGeom>
        </p:spPr>
      </p:pic>
      <p:sp>
        <p:nvSpPr>
          <p:cNvPr id="10" name="文字方塊 9"/>
          <p:cNvSpPr txBox="1"/>
          <p:nvPr/>
        </p:nvSpPr>
        <p:spPr>
          <a:xfrm>
            <a:off x="1136820" y="4100373"/>
            <a:ext cx="137571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500" dirty="0" smtClean="0">
                <a:solidFill>
                  <a:schemeClr val="accent1"/>
                </a:solidFill>
              </a:rPr>
              <a:t>3</a:t>
            </a:r>
          </a:p>
        </p:txBody>
      </p:sp>
      <p:pic>
        <p:nvPicPr>
          <p:cNvPr id="13" name="圖片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89404" y="5933920"/>
            <a:ext cx="6322541" cy="658598"/>
          </a:xfrm>
          <a:prstGeom prst="rect">
            <a:avLst/>
          </a:prstGeom>
          <a:ln w="1270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43273755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1377135" y="967477"/>
            <a:ext cx="137571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500" dirty="0">
                <a:solidFill>
                  <a:schemeClr val="accent1"/>
                </a:solidFill>
              </a:rPr>
              <a:t>4</a:t>
            </a:r>
            <a:endParaRPr lang="zh-TW" altLang="en-US" sz="2500" dirty="0">
              <a:solidFill>
                <a:schemeClr val="accent1"/>
              </a:solidFill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4952" y="750552"/>
            <a:ext cx="5654170" cy="910904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4952" y="1989439"/>
            <a:ext cx="3723577" cy="926757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1377134" y="2214290"/>
            <a:ext cx="137571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500" dirty="0" smtClean="0">
                <a:solidFill>
                  <a:schemeClr val="accent1"/>
                </a:solidFill>
              </a:rPr>
              <a:t>5</a:t>
            </a:r>
            <a:endParaRPr lang="zh-TW" altLang="en-US" sz="2500" dirty="0">
              <a:solidFill>
                <a:schemeClr val="accent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字方塊 7"/>
              <p:cNvSpPr txBox="1"/>
              <p:nvPr/>
            </p:nvSpPr>
            <p:spPr>
              <a:xfrm>
                <a:off x="1705232" y="3814860"/>
                <a:ext cx="9292282" cy="12464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2500" dirty="0" smtClean="0"/>
                  <a:t>Have zero limits as </a:t>
                </a:r>
                <a14:m>
                  <m:oMath xmlns:m="http://schemas.openxmlformats.org/officeDocument/2006/math">
                    <m:d>
                      <m:dPr>
                        <m:begChr m:val="‖"/>
                        <m:endChr m:val="‖"/>
                        <m:ctrlPr>
                          <a:rPr lang="en-US" altLang="zh-TW" sz="2500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altLang="zh-TW" sz="2500" b="0" i="0" dirty="0" smtClean="0">
                            <a:latin typeface="Cambria Math" panose="02040503050406030204" pitchFamily="18" charset="0"/>
                          </a:rPr>
                          <m:t>Π</m:t>
                        </m:r>
                      </m:e>
                    </m:d>
                    <m:r>
                      <a:rPr lang="en-US" altLang="zh-TW" sz="2500" b="0" i="1" dirty="0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 0 </m:t>
                    </m:r>
                  </m:oMath>
                </a14:m>
                <a:r>
                  <a:rPr lang="en-US" altLang="zh-TW" sz="2500" dirty="0" smtClean="0"/>
                  <a:t>for the same reasons the analogous terms have zero limits in the sketch of the proof of Theorem 4.4.1 (see (4.4.10) and (4.4.11))</a:t>
                </a:r>
                <a:endParaRPr lang="zh-TW" altLang="en-US" sz="2500" dirty="0"/>
              </a:p>
            </p:txBody>
          </p:sp>
        </mc:Choice>
        <mc:Fallback xmlns="">
          <p:sp>
            <p:nvSpPr>
              <p:cNvPr id="8" name="文字方塊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5232" y="3814860"/>
                <a:ext cx="9292282" cy="1246495"/>
              </a:xfrm>
              <a:prstGeom prst="rect">
                <a:avLst/>
              </a:prstGeom>
              <a:blipFill rotWithShape="0">
                <a:blip r:embed="rId4"/>
                <a:stretch>
                  <a:fillRect l="-1115" t="-3922" r="-1115" b="-1127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3829718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0"/>
            <a:ext cx="10801865" cy="1325563"/>
          </a:xfrm>
        </p:spPr>
        <p:txBody>
          <a:bodyPr/>
          <a:lstStyle/>
          <a:p>
            <a:r>
              <a:rPr lang="en-US" altLang="zh-TW" dirty="0" smtClean="0"/>
              <a:t>Remark 4.4.7</a:t>
            </a:r>
            <a:r>
              <a:rPr lang="zh-TW" altLang="en-US" dirty="0" smtClean="0"/>
              <a:t> </a:t>
            </a:r>
            <a:r>
              <a:rPr lang="en-US" altLang="zh-TW" dirty="0" smtClean="0"/>
              <a:t>(Summary of stochastic calculus)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981332" y="3937687"/>
                <a:ext cx="10515600" cy="119448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altLang="zh-TW" sz="2500" dirty="0" smtClean="0"/>
                  <a:t>Every term on the right-hand side has a solid definition, and in the end the right-hand side reduces to a sum of </a:t>
                </a:r>
                <a:r>
                  <a:rPr lang="en-US" altLang="zh-TW" sz="2500" dirty="0" smtClean="0">
                    <a:solidFill>
                      <a:schemeClr val="accent1"/>
                    </a:solidFill>
                  </a:rPr>
                  <a:t>a nonrandom quantity </a:t>
                </a:r>
                <a14:m>
                  <m:oMath xmlns:m="http://schemas.openxmlformats.org/officeDocument/2006/math">
                    <m:r>
                      <a:rPr lang="en-US" altLang="zh-TW" sz="2500" b="0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altLang="zh-TW" sz="2500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(0, </m:t>
                    </m:r>
                    <m:r>
                      <a:rPr lang="en-US" altLang="zh-TW" sz="2500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altLang="zh-TW" sz="2500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(0))</m:t>
                    </m:r>
                  </m:oMath>
                </a14:m>
                <a:r>
                  <a:rPr lang="en-US" altLang="zh-TW" sz="2500" dirty="0" smtClean="0"/>
                  <a:t>, </a:t>
                </a:r>
                <a:r>
                  <a:rPr lang="en-US" altLang="zh-TW" sz="2500" dirty="0" smtClean="0">
                    <a:solidFill>
                      <a:schemeClr val="accent1"/>
                    </a:solidFill>
                  </a:rPr>
                  <a:t>three ordinary (</a:t>
                </a:r>
                <a:r>
                  <a:rPr lang="en-US" altLang="zh-TW" sz="2500" dirty="0" err="1" smtClean="0">
                    <a:solidFill>
                      <a:schemeClr val="accent1"/>
                    </a:solidFill>
                  </a:rPr>
                  <a:t>Lebesgue</a:t>
                </a:r>
                <a:r>
                  <a:rPr lang="en-US" altLang="zh-TW" sz="2500" dirty="0" smtClean="0">
                    <a:solidFill>
                      <a:schemeClr val="accent1"/>
                    </a:solidFill>
                  </a:rPr>
                  <a:t>) integrals</a:t>
                </a:r>
                <a:r>
                  <a:rPr lang="en-US" altLang="zh-TW" sz="2500" dirty="0" smtClean="0"/>
                  <a:t> with respect to time, and </a:t>
                </a:r>
                <a:r>
                  <a:rPr lang="en-US" altLang="zh-TW" sz="2500" dirty="0" smtClean="0">
                    <a:solidFill>
                      <a:schemeClr val="accent1"/>
                    </a:solidFill>
                  </a:rPr>
                  <a:t>an Ito integral</a:t>
                </a:r>
                <a:r>
                  <a:rPr lang="en-US" altLang="zh-TW" sz="2500" dirty="0" smtClean="0"/>
                  <a:t>. </a:t>
                </a:r>
                <a:endParaRPr lang="zh-TW" altLang="en-US" sz="2500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81332" y="3937687"/>
                <a:ext cx="10515600" cy="1194486"/>
              </a:xfrm>
              <a:blipFill rotWithShape="0">
                <a:blip r:embed="rId2"/>
                <a:stretch>
                  <a:fillRect l="-986" t="-7143" b="-612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圖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5025" y="1396442"/>
            <a:ext cx="7981950" cy="185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84184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87627" y="771182"/>
            <a:ext cx="10515600" cy="9587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2500" dirty="0" smtClean="0"/>
              <a:t>It is easier to remember and use the result of this theorem if we recast it in differential notation. We may rewrite (4.4.22) as </a:t>
            </a:r>
            <a:endParaRPr lang="zh-TW" altLang="en-US" sz="2500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027" y="1841671"/>
            <a:ext cx="10744200" cy="1181100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0686" y="3208194"/>
            <a:ext cx="6322541" cy="658598"/>
          </a:xfrm>
          <a:prstGeom prst="rect">
            <a:avLst/>
          </a:prstGeom>
          <a:ln w="12700">
            <a:solidFill>
              <a:schemeClr val="accent1"/>
            </a:solidFill>
          </a:ln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6982" y="3289573"/>
            <a:ext cx="3629541" cy="495839"/>
          </a:xfrm>
          <a:prstGeom prst="rect">
            <a:avLst/>
          </a:prstGeom>
          <a:ln w="12700">
            <a:solidFill>
              <a:schemeClr val="accent1"/>
            </a:solidFill>
          </a:ln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55494" y="4486918"/>
            <a:ext cx="8620125" cy="1228725"/>
          </a:xfrm>
          <a:prstGeom prst="rect">
            <a:avLst/>
          </a:prstGeom>
        </p:spPr>
      </p:pic>
      <p:sp>
        <p:nvSpPr>
          <p:cNvPr id="8" name="文字方塊 7"/>
          <p:cNvSpPr txBox="1"/>
          <p:nvPr/>
        </p:nvSpPr>
        <p:spPr>
          <a:xfrm>
            <a:off x="494271" y="2920241"/>
            <a:ext cx="22818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chemeClr val="accent1"/>
                </a:solidFill>
              </a:rPr>
              <a:t>plug in</a:t>
            </a:r>
            <a:endParaRPr lang="zh-TW" altLang="en-US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562037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107092"/>
            <a:ext cx="10515600" cy="1325563"/>
          </a:xfrm>
        </p:spPr>
        <p:txBody>
          <a:bodyPr>
            <a:normAutofit/>
          </a:bodyPr>
          <a:lstStyle/>
          <a:p>
            <a:r>
              <a:rPr lang="en-US" altLang="zh-TW" sz="4000" dirty="0" smtClean="0"/>
              <a:t>Example 4.4.8 (Generalized geometric Brownian motion)</a:t>
            </a:r>
            <a:endParaRPr lang="zh-TW" altLang="en-US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369773"/>
                <a:ext cx="10515600" cy="1884174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altLang="zh-TW" sz="2500" dirty="0" smtClean="0"/>
                  <a:t>Let </a:t>
                </a:r>
                <a14:m>
                  <m:oMath xmlns:m="http://schemas.openxmlformats.org/officeDocument/2006/math"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TW" sz="2500" dirty="0" smtClean="0"/>
                  <a:t>, t ≥ 0, be a Brownian motion</a:t>
                </a:r>
              </a:p>
              <a:p>
                <a:pPr marL="0" indent="0">
                  <a:buNone/>
                </a:pPr>
                <a:r>
                  <a:rPr lang="en-US" altLang="zh-TW" sz="2500" dirty="0" smtClean="0"/>
                  <a:t>Let </a:t>
                </a:r>
                <a14:m>
                  <m:oMath xmlns:m="http://schemas.openxmlformats.org/officeDocument/2006/math"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TW" sz="2500" dirty="0" smtClean="0"/>
                  <a:t> , t ≥ 0, be an associated filtration</a:t>
                </a:r>
              </a:p>
              <a:p>
                <a:pPr marL="0" indent="0">
                  <a:buNone/>
                </a:pPr>
                <a:r>
                  <a:rPr lang="en-US" altLang="zh-TW" sz="2500" dirty="0" smtClean="0"/>
                  <a:t>Let </a:t>
                </a:r>
                <a14:m>
                  <m:oMath xmlns:m="http://schemas.openxmlformats.org/officeDocument/2006/math">
                    <m:r>
                      <a:rPr lang="en-US" altLang="zh-TW" sz="2500" b="0" i="1" smtClean="0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altLang="zh-TW" sz="250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sz="250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sz="2500" i="1" smtClean="0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en-US" altLang="zh-TW" sz="2500" dirty="0" smtClean="0"/>
                  <a:t>and </a:t>
                </a:r>
                <a14:m>
                  <m:oMath xmlns:m="http://schemas.openxmlformats.org/officeDocument/2006/math">
                    <m:r>
                      <a:rPr lang="en-US" altLang="zh-TW" sz="2500" b="0" i="1" smtClean="0"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altLang="zh-TW" sz="250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sz="250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sz="250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TW" sz="2500" dirty="0" smtClean="0"/>
                  <a:t> be adapted processes</a:t>
                </a:r>
              </a:p>
              <a:p>
                <a:pPr marL="0" indent="0">
                  <a:buNone/>
                </a:pPr>
                <a:r>
                  <a:rPr lang="en-US" altLang="zh-TW" sz="2500" dirty="0" smtClean="0"/>
                  <a:t>Define the Ito process</a:t>
                </a:r>
                <a:endParaRPr lang="zh-TW" altLang="en-US" sz="2500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369773"/>
                <a:ext cx="10515600" cy="1884174"/>
              </a:xfrm>
              <a:blipFill rotWithShape="0">
                <a:blip r:embed="rId2"/>
                <a:stretch>
                  <a:fillRect l="-986" t="-4531" b="-582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6915" y="3253947"/>
            <a:ext cx="8733946" cy="845795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6457" y="4303714"/>
            <a:ext cx="5838825" cy="771525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838200" y="4366054"/>
            <a:ext cx="209743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500" dirty="0" smtClean="0"/>
              <a:t>Then</a:t>
            </a:r>
            <a:endParaRPr lang="zh-TW" altLang="en-US" sz="2500" dirty="0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48335" y="5279211"/>
            <a:ext cx="6219825" cy="50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9985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US" altLang="zh-TW" dirty="0" smtClean="0"/>
              <a:t>Theorem 4.4.1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1151238" y="1251423"/>
                <a:ext cx="8569411" cy="1714199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altLang="zh-TW" sz="2500" dirty="0" smtClean="0"/>
                  <a:t>Let f(</a:t>
                </a:r>
                <a:r>
                  <a:rPr lang="en-US" altLang="zh-TW" sz="2500" dirty="0" err="1" smtClean="0"/>
                  <a:t>t,x</a:t>
                </a:r>
                <a:r>
                  <a:rPr lang="en-US" altLang="zh-TW" sz="2500" dirty="0" smtClean="0"/>
                  <a:t>) be a function for which the partial derivatives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5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500" b="0" i="1" dirty="0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TW" sz="2500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sz="2500" i="1" dirty="0" err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sz="2500" i="1" dirty="0" err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zh-TW" sz="2500" i="1" dirty="0" err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), </m:t>
                    </m:r>
                    <m:sSub>
                      <m:sSubPr>
                        <m:ctrlPr>
                          <a:rPr lang="en-US" altLang="zh-TW" sz="25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500" b="0" i="1" dirty="0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TW" sz="2500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 (</m:t>
                    </m:r>
                    <m:r>
                      <a:rPr lang="en-US" altLang="zh-TW" sz="2500" i="1" dirty="0" err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sz="2500" i="1" dirty="0" err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zh-TW" sz="2500" i="1" dirty="0" err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), </m:t>
                    </m:r>
                    <m:sSub>
                      <m:sSubPr>
                        <m:ctrlPr>
                          <a:rPr lang="en-US" altLang="zh-TW" sz="25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500" b="0" i="1" dirty="0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TW" sz="2500" b="0" i="1" dirty="0" smtClean="0">
                            <a:latin typeface="Cambria Math" panose="02040503050406030204" pitchFamily="18" charset="0"/>
                          </a:rPr>
                          <m:t>𝑥𝑥</m:t>
                        </m:r>
                      </m:sub>
                    </m:sSub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en-US" altLang="zh-TW" sz="2500" dirty="0" smtClean="0"/>
                  <a:t>are </a:t>
                </a:r>
                <a:r>
                  <a:rPr lang="en-US" altLang="zh-TW" sz="2500" dirty="0" smtClean="0">
                    <a:solidFill>
                      <a:schemeClr val="accent1"/>
                    </a:solidFill>
                  </a:rPr>
                  <a:t>defined</a:t>
                </a:r>
                <a:r>
                  <a:rPr lang="en-US" altLang="zh-TW" sz="2500" dirty="0" smtClean="0"/>
                  <a:t> and </a:t>
                </a:r>
                <a:r>
                  <a:rPr lang="en-US" altLang="zh-TW" sz="2500" dirty="0" smtClean="0">
                    <a:solidFill>
                      <a:schemeClr val="accent1"/>
                    </a:solidFill>
                  </a:rPr>
                  <a:t>continuous</a:t>
                </a:r>
                <a:r>
                  <a:rPr lang="en-US" altLang="zh-TW" sz="2500" dirty="0" smtClean="0"/>
                  <a:t>, </a:t>
                </a:r>
              </a:p>
              <a:p>
                <a:pPr marL="0" indent="0">
                  <a:buNone/>
                </a:pPr>
                <a:r>
                  <a:rPr lang="en-US" altLang="zh-TW" sz="2500" dirty="0" smtClean="0"/>
                  <a:t>and let W(t) be a </a:t>
                </a:r>
                <a:r>
                  <a:rPr lang="en-US" altLang="zh-TW" sz="2500" dirty="0" smtClean="0">
                    <a:solidFill>
                      <a:schemeClr val="accent1"/>
                    </a:solidFill>
                  </a:rPr>
                  <a:t>Brownian motion</a:t>
                </a:r>
                <a:r>
                  <a:rPr lang="en-US" altLang="zh-TW" sz="2500" dirty="0" smtClean="0"/>
                  <a:t>. </a:t>
                </a:r>
              </a:p>
              <a:p>
                <a:pPr marL="0" indent="0">
                  <a:buNone/>
                </a:pPr>
                <a:r>
                  <a:rPr lang="en-US" altLang="zh-TW" sz="2500" dirty="0" smtClean="0"/>
                  <a:t>Then, for every T≥0, </a:t>
                </a:r>
                <a:endParaRPr lang="zh-TW" altLang="en-US" sz="2500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51238" y="1251423"/>
                <a:ext cx="8569411" cy="1714199"/>
              </a:xfrm>
              <a:blipFill rotWithShape="0">
                <a:blip r:embed="rId2"/>
                <a:stretch>
                  <a:fillRect l="-1209" t="-4626" b="-889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9287" y="3355292"/>
            <a:ext cx="8727217" cy="1592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73609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88773" y="622900"/>
            <a:ext cx="10515600" cy="612775"/>
          </a:xfrm>
        </p:spPr>
        <p:txBody>
          <a:bodyPr/>
          <a:lstStyle/>
          <a:p>
            <a:pPr marL="0" indent="0">
              <a:buNone/>
            </a:pPr>
            <a:r>
              <a:rPr lang="en-US" altLang="zh-TW" dirty="0" smtClean="0"/>
              <a:t>Consider an asset price process given by</a:t>
            </a:r>
            <a:endParaRPr lang="zh-TW" altLang="en-US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0475" y="1419868"/>
            <a:ext cx="10544175" cy="1266825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1482811" y="2609276"/>
            <a:ext cx="71916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where </a:t>
            </a:r>
            <a:r>
              <a:rPr lang="en-US" altLang="zh-TW" sz="2800" dirty="0" smtClean="0"/>
              <a:t>S(0) </a:t>
            </a:r>
            <a:r>
              <a:rPr lang="en-US" altLang="zh-TW" sz="2800" dirty="0"/>
              <a:t>is nonrandom and positive.</a:t>
            </a:r>
            <a:endParaRPr lang="zh-TW" altLang="en-US" sz="2800" dirty="0"/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8516" y="4579807"/>
            <a:ext cx="7416114" cy="1570231"/>
          </a:xfrm>
          <a:prstGeom prst="rect">
            <a:avLst/>
          </a:prstGeom>
        </p:spPr>
      </p:pic>
      <p:sp>
        <p:nvSpPr>
          <p:cNvPr id="10" name="文字方塊 9"/>
          <p:cNvSpPr txBox="1"/>
          <p:nvPr/>
        </p:nvSpPr>
        <p:spPr>
          <a:xfrm>
            <a:off x="788773" y="3913905"/>
            <a:ext cx="496020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500" dirty="0" smtClean="0"/>
              <a:t>Compare with Section 3.4.3</a:t>
            </a:r>
            <a:endParaRPr lang="zh-TW" altLang="en-US" sz="2500" dirty="0"/>
          </a:p>
        </p:txBody>
      </p:sp>
    </p:spTree>
    <p:extLst>
      <p:ext uri="{BB962C8B-B14F-4D97-AF65-F5344CB8AC3E}">
        <p14:creationId xmlns:p14="http://schemas.microsoft.com/office/powerpoint/2010/main" val="244734109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89918" y="1938627"/>
            <a:ext cx="10515600" cy="546872"/>
          </a:xfrm>
        </p:spPr>
        <p:txBody>
          <a:bodyPr/>
          <a:lstStyle/>
          <a:p>
            <a:pPr marL="0" indent="0">
              <a:buNone/>
            </a:pPr>
            <a:r>
              <a:rPr lang="en-US" altLang="zh-TW" dirty="0" smtClean="0"/>
              <a:t>According to the Ito-</a:t>
            </a:r>
            <a:r>
              <a:rPr lang="en-US" altLang="zh-TW" dirty="0" err="1" smtClean="0"/>
              <a:t>Doeblin</a:t>
            </a:r>
            <a:r>
              <a:rPr lang="en-US" altLang="zh-TW" dirty="0" smtClean="0"/>
              <a:t> formula 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412" y="2534988"/>
            <a:ext cx="8803804" cy="3241529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7041" y="4340861"/>
            <a:ext cx="3734959" cy="49352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13324" y="4834387"/>
            <a:ext cx="3978676" cy="32292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8" name="內容版面配置區 2"/>
          <p:cNvSpPr txBox="1">
            <a:spLocks/>
          </p:cNvSpPr>
          <p:nvPr/>
        </p:nvSpPr>
        <p:spPr>
          <a:xfrm>
            <a:off x="1235675" y="4921703"/>
            <a:ext cx="9654746" cy="19887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字方塊 8"/>
              <p:cNvSpPr txBox="1"/>
              <p:nvPr/>
            </p:nvSpPr>
            <p:spPr>
              <a:xfrm>
                <a:off x="689918" y="677944"/>
                <a:ext cx="9794660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2800" dirty="0" smtClean="0"/>
                  <a:t>We may write </a:t>
                </a:r>
                <a14:m>
                  <m:oMath xmlns:m="http://schemas.openxmlformats.org/officeDocument/2006/math">
                    <m:r>
                      <a:rPr lang="en-US" altLang="zh-TW" sz="2800" i="1" dirty="0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altLang="zh-TW" sz="28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sz="2800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sz="2800" i="1" dirty="0" smtClean="0">
                        <a:latin typeface="Cambria Math" panose="02040503050406030204" pitchFamily="18" charset="0"/>
                      </a:rPr>
                      <m:t>)=</m:t>
                    </m:r>
                    <m:r>
                      <a:rPr lang="en-US" altLang="zh-TW" sz="2800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altLang="zh-TW" sz="28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sz="2800" i="1" dirty="0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altLang="zh-TW" sz="28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sz="2800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sz="2800" i="1" dirty="0" smtClean="0">
                        <a:latin typeface="Cambria Math" panose="02040503050406030204" pitchFamily="18" charset="0"/>
                      </a:rPr>
                      <m:t>)) </m:t>
                    </m:r>
                  </m:oMath>
                </a14:m>
                <a:r>
                  <a:rPr lang="en-US" altLang="zh-TW" sz="2800" dirty="0" smtClean="0"/>
                  <a:t>,</a:t>
                </a:r>
              </a:p>
              <a:p>
                <a:r>
                  <a:rPr lang="en-US" altLang="zh-TW" sz="2800" dirty="0" smtClean="0"/>
                  <a:t>where </a:t>
                </a:r>
                <a14:m>
                  <m:oMath xmlns:m="http://schemas.openxmlformats.org/officeDocument/2006/math">
                    <m:r>
                      <a:rPr lang="en-US" altLang="zh-TW" sz="2800" i="1" dirty="0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altLang="zh-TW" sz="280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80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altLang="zh-TW" sz="280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800" i="1" dirty="0" smtClean="0">
                        <a:latin typeface="Cambria Math" panose="02040503050406030204" pitchFamily="18" charset="0"/>
                      </a:rPr>
                      <m:t>𝑆</m:t>
                    </m:r>
                    <m:d>
                      <m:dPr>
                        <m:ctrlPr>
                          <a:rPr lang="en-US" altLang="zh-TW" sz="280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800" i="1" dirty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  <m:sSup>
                      <m:sSupPr>
                        <m:ctrlPr>
                          <a:rPr lang="en-US" altLang="zh-TW" sz="2800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800" b="0" i="1" dirty="0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TW" sz="2800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en-US" altLang="zh-TW" sz="2800" dirty="0" smtClean="0"/>
                  <a:t> , </a:t>
                </a:r>
                <a14:m>
                  <m:oMath xmlns:m="http://schemas.openxmlformats.org/officeDocument/2006/math">
                    <m:r>
                      <a:rPr lang="en-US" altLang="zh-TW" sz="2800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altLang="zh-TW" sz="2800" i="1" dirty="0" smtClean="0">
                        <a:latin typeface="Cambria Math" panose="02040503050406030204" pitchFamily="18" charset="0"/>
                      </a:rPr>
                      <m:t>′ (</m:t>
                    </m:r>
                    <m:r>
                      <a:rPr lang="en-US" altLang="zh-TW" sz="28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TW" sz="2800" i="1" dirty="0" smtClean="0">
                        <a:latin typeface="Cambria Math" panose="02040503050406030204" pitchFamily="18" charset="0"/>
                      </a:rPr>
                      <m:t>)=</m:t>
                    </m:r>
                    <m:r>
                      <a:rPr lang="en-US" altLang="zh-TW" sz="2800" i="1" dirty="0" smtClean="0">
                        <a:latin typeface="Cambria Math" panose="02040503050406030204" pitchFamily="18" charset="0"/>
                      </a:rPr>
                      <m:t>𝑆</m:t>
                    </m:r>
                    <m:d>
                      <m:dPr>
                        <m:ctrlPr>
                          <a:rPr lang="en-US" altLang="zh-TW" sz="280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800" b="0" i="1" dirty="0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  <m:sSup>
                      <m:sSupPr>
                        <m:ctrlPr>
                          <a:rPr lang="en-US" altLang="zh-TW" sz="2800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800" b="0" i="1" dirty="0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TW" sz="2800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en-US" altLang="zh-TW" sz="2800" dirty="0" smtClean="0"/>
                  <a:t> ,</a:t>
                </a:r>
                <a:r>
                  <a:rPr lang="zh-TW" altLang="en-US" sz="2800" dirty="0" smtClean="0"/>
                  <a:t> </a:t>
                </a:r>
                <a14:m>
                  <m:oMath xmlns:m="http://schemas.openxmlformats.org/officeDocument/2006/math">
                    <m:r>
                      <a:rPr lang="en-US" altLang="zh-TW" sz="2800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altLang="zh-TW" sz="2800" i="1" dirty="0" smtClean="0">
                        <a:latin typeface="Cambria Math" panose="02040503050406030204" pitchFamily="18" charset="0"/>
                      </a:rPr>
                      <m:t>" (</m:t>
                    </m:r>
                    <m:r>
                      <m:rPr>
                        <m:sty m:val="p"/>
                      </m:rPr>
                      <a:rPr lang="en-US" altLang="zh-TW" sz="2800" i="1" dirty="0" smtClean="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altLang="zh-TW" sz="2800" i="1" dirty="0" smtClean="0">
                        <a:latin typeface="Cambria Math" panose="02040503050406030204" pitchFamily="18" charset="0"/>
                      </a:rPr>
                      <m:t>)=</m:t>
                    </m:r>
                    <m:r>
                      <m:rPr>
                        <m:sty m:val="p"/>
                      </m:rPr>
                      <a:rPr lang="en-US" altLang="zh-TW" sz="2800" i="1" dirty="0" smtClean="0">
                        <a:latin typeface="Cambria Math" panose="02040503050406030204" pitchFamily="18" charset="0"/>
                      </a:rPr>
                      <m:t>S</m:t>
                    </m:r>
                    <m:r>
                      <a:rPr lang="en-US" altLang="zh-TW" sz="2800" i="1" dirty="0" smtClean="0">
                        <a:latin typeface="Cambria Math" panose="02040503050406030204" pitchFamily="18" charset="0"/>
                      </a:rPr>
                      <m:t>(0)</m:t>
                    </m:r>
                    <m:sSup>
                      <m:sSupPr>
                        <m:ctrlPr>
                          <a:rPr lang="en-US" altLang="zh-TW" sz="280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800" b="0" i="1" dirty="0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TW" sz="2800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endParaRPr lang="zh-TW" altLang="en-US" sz="2800" dirty="0"/>
              </a:p>
            </p:txBody>
          </p:sp>
        </mc:Choice>
        <mc:Fallback xmlns="">
          <p:sp>
            <p:nvSpPr>
              <p:cNvPr id="9" name="文字方塊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918" y="677944"/>
                <a:ext cx="9794660" cy="954107"/>
              </a:xfrm>
              <a:prstGeom prst="rect">
                <a:avLst/>
              </a:prstGeom>
              <a:blipFill rotWithShape="0">
                <a:blip r:embed="rId5"/>
                <a:stretch>
                  <a:fillRect l="-1245" t="-5732" b="-1719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6804119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937053" y="1677345"/>
                <a:ext cx="10515600" cy="4351338"/>
              </a:xfrm>
            </p:spPr>
            <p:txBody>
              <a:bodyPr>
                <a:normAutofit/>
              </a:bodyPr>
              <a:lstStyle/>
              <a:p>
                <a:r>
                  <a:rPr lang="en-US" altLang="zh-TW" dirty="0" smtClean="0"/>
                  <a:t>The asset price S(t) has instantaneous mean rate of return </a:t>
                </a:r>
                <a14:m>
                  <m:oMath xmlns:m="http://schemas.openxmlformats.org/officeDocument/2006/math"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TW" dirty="0" smtClean="0"/>
                  <a:t> and volatility </a:t>
                </a:r>
                <a14:m>
                  <m:oMath xmlns:m="http://schemas.openxmlformats.org/officeDocument/2006/math"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TW" dirty="0" smtClean="0"/>
              </a:p>
              <a:p>
                <a:r>
                  <a:rPr lang="en-US" altLang="zh-TW" dirty="0" smtClean="0"/>
                  <a:t>Both the instantaneous mean rate of return and the volatility are allowed to be time-varying and random.</a:t>
                </a:r>
                <a:endParaRPr lang="zh-TW" altLang="en-US" dirty="0"/>
              </a:p>
              <a:p>
                <a:r>
                  <a:rPr lang="en-US" altLang="zh-TW" dirty="0" smtClean="0"/>
                  <a:t>This example includes </a:t>
                </a:r>
                <a:r>
                  <a:rPr lang="en-US" altLang="zh-TW" dirty="0" smtClean="0">
                    <a:solidFill>
                      <a:schemeClr val="accent1"/>
                    </a:solidFill>
                  </a:rPr>
                  <a:t>all possible models </a:t>
                </a:r>
                <a:r>
                  <a:rPr lang="en-US" altLang="zh-TW" dirty="0" smtClean="0"/>
                  <a:t>of an asset price process that is always </a:t>
                </a:r>
                <a:r>
                  <a:rPr lang="en-US" altLang="zh-TW" dirty="0" smtClean="0">
                    <a:solidFill>
                      <a:schemeClr val="accent1"/>
                    </a:solidFill>
                  </a:rPr>
                  <a:t>positive</a:t>
                </a:r>
                <a:r>
                  <a:rPr lang="en-US" altLang="zh-TW" dirty="0" smtClean="0"/>
                  <a:t>, has </a:t>
                </a:r>
                <a:r>
                  <a:rPr lang="en-US" altLang="zh-TW" dirty="0" smtClean="0">
                    <a:solidFill>
                      <a:schemeClr val="accent1"/>
                    </a:solidFill>
                  </a:rPr>
                  <a:t>no jumps</a:t>
                </a:r>
                <a:r>
                  <a:rPr lang="en-US" altLang="zh-TW" dirty="0" smtClean="0"/>
                  <a:t>, and is </a:t>
                </a:r>
                <a:r>
                  <a:rPr lang="en-US" altLang="zh-TW" dirty="0" smtClean="0">
                    <a:solidFill>
                      <a:schemeClr val="accent1"/>
                    </a:solidFill>
                  </a:rPr>
                  <a:t>driven by a single Brownian motion</a:t>
                </a:r>
                <a:r>
                  <a:rPr lang="en-US" altLang="zh-TW" dirty="0" smtClean="0"/>
                  <a:t>.</a:t>
                </a:r>
              </a:p>
              <a:p>
                <a:r>
                  <a:rPr lang="en-US" altLang="zh-TW" dirty="0" smtClean="0"/>
                  <a:t>Although the model is driven by a Brownian motion,</a:t>
                </a:r>
                <a:br>
                  <a:rPr lang="en-US" altLang="zh-TW" dirty="0" smtClean="0"/>
                </a:br>
                <a:r>
                  <a:rPr lang="en-US" altLang="zh-TW" dirty="0" smtClean="0"/>
                  <a:t>the distribution of S(t) does </a:t>
                </a:r>
                <a:r>
                  <a:rPr lang="en-US" altLang="zh-TW" dirty="0" smtClean="0">
                    <a:solidFill>
                      <a:schemeClr val="accent1"/>
                    </a:solidFill>
                  </a:rPr>
                  <a:t>not</a:t>
                </a:r>
                <a:r>
                  <a:rPr lang="en-US" altLang="zh-TW" dirty="0" smtClean="0"/>
                  <a:t> need to be log-normal because </a:t>
                </a:r>
                <a14:m>
                  <m:oMath xmlns:m="http://schemas.openxmlformats.org/officeDocument/2006/math"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TW" dirty="0" smtClean="0"/>
                  <a:t> and </a:t>
                </a:r>
                <a14:m>
                  <m:oMath xmlns:m="http://schemas.openxmlformats.org/officeDocument/2006/math"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TW" dirty="0" smtClean="0"/>
                  <a:t> are allowed to be </a:t>
                </a:r>
                <a:r>
                  <a:rPr lang="en-US" altLang="zh-TW" dirty="0" err="1" smtClean="0"/>
                  <a:t>timevarying</a:t>
                </a:r>
                <a:r>
                  <a:rPr lang="en-US" altLang="zh-TW" dirty="0" smtClean="0"/>
                  <a:t> and random.</a:t>
                </a:r>
              </a:p>
              <a:p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37053" y="1677345"/>
                <a:ext cx="10515600" cy="4351338"/>
              </a:xfrm>
              <a:blipFill rotWithShape="0">
                <a:blip r:embed="rId2"/>
                <a:stretch>
                  <a:fillRect l="-1043" t="-2241" b="-308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圖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0548" y="672285"/>
            <a:ext cx="8896350" cy="50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4760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797012" y="614663"/>
                <a:ext cx="10515600" cy="1527174"/>
              </a:xfrm>
            </p:spPr>
            <p:txBody>
              <a:bodyPr>
                <a:normAutofit fontScale="92500" lnSpcReduction="20000"/>
              </a:bodyPr>
              <a:lstStyle/>
              <a:p>
                <a:pPr marL="0" indent="0">
                  <a:buNone/>
                </a:pPr>
                <a:r>
                  <a:rPr lang="en-US" altLang="zh-TW" dirty="0" smtClean="0"/>
                  <a:t>If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altLang="zh-TW" dirty="0" smtClean="0"/>
                  <a:t> and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altLang="zh-TW" dirty="0" smtClean="0"/>
                  <a:t> are constant, we have the usual geometric Brownian motion model, and the distribution of S(t) is log-normal. </a:t>
                </a:r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dirty="0" smtClean="0"/>
                  <a:t>In the case of constant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altLang="zh-TW" dirty="0" smtClean="0"/>
                  <a:t> and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altLang="zh-TW" dirty="0" smtClean="0"/>
                  <a:t>, (4.4.26) becomes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97012" y="614663"/>
                <a:ext cx="10515600" cy="1527174"/>
              </a:xfrm>
              <a:blipFill rotWithShape="0">
                <a:blip r:embed="rId2"/>
                <a:stretch>
                  <a:fillRect l="-1043" t="-10000" b="-680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1796" y="2324126"/>
            <a:ext cx="8324850" cy="96202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字方塊 4"/>
              <p:cNvSpPr txBox="1"/>
              <p:nvPr/>
            </p:nvSpPr>
            <p:spPr>
              <a:xfrm>
                <a:off x="1859436" y="3372197"/>
                <a:ext cx="7488194" cy="16110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2200" dirty="0" smtClean="0"/>
                  <a:t>Note that: the mean rate of return for S(t) is not  </a:t>
                </a:r>
                <a14:m>
                  <m:oMath xmlns:m="http://schemas.openxmlformats.org/officeDocument/2006/math">
                    <m:r>
                      <a:rPr lang="en-US" altLang="zh-TW" sz="2200" b="0" i="1" dirty="0" smtClean="0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altLang="zh-TW" sz="2200" b="0" i="1" dirty="0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altLang="zh-TW" sz="2200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22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TW" sz="22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sSup>
                      <m:sSupPr>
                        <m:ctrlPr>
                          <a:rPr lang="en-US" altLang="zh-TW" sz="2200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200" b="0" i="1" dirty="0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altLang="zh-TW" sz="22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altLang="zh-TW" sz="2200" b="0" dirty="0" smtClean="0"/>
              </a:p>
              <a:p>
                <a:r>
                  <a:rPr lang="en-US" altLang="zh-TW" sz="2400" dirty="0" smtClean="0"/>
                  <a:t>Although </a:t>
                </a:r>
                <a14:m>
                  <m:oMath xmlns:m="http://schemas.openxmlformats.org/officeDocument/2006/math">
                    <m:r>
                      <a:rPr lang="en-US" altLang="zh-TW" sz="2400" i="1" dirty="0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altLang="zh-TW" sz="24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sz="2400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sz="240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TW" sz="2400" dirty="0" smtClean="0"/>
                  <a:t> is a martingale, </a:t>
                </a:r>
                <a14:m>
                  <m:oMath xmlns:m="http://schemas.openxmlformats.org/officeDocument/2006/math">
                    <m:r>
                      <a:rPr lang="en-US" altLang="zh-TW" sz="2400" i="1" dirty="0" smtClean="0">
                        <a:latin typeface="Cambria Math" panose="02040503050406030204" pitchFamily="18" charset="0"/>
                      </a:rPr>
                      <m:t>𝑆</m:t>
                    </m:r>
                    <m:d>
                      <m:dPr>
                        <m:ctrlPr>
                          <a:rPr lang="en-US" altLang="zh-TW" sz="240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b="0" i="1" dirty="0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  <m:sSup>
                      <m:sSupPr>
                        <m:ctrlPr>
                          <a:rPr lang="en-US" altLang="zh-TW" sz="2400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400" i="1" dirty="0" err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TW" sz="2400" b="0" i="1" dirty="0" smtClean="0">
                            <a:latin typeface="Cambria Math" panose="02040503050406030204" pitchFamily="18" charset="0"/>
                          </a:rPr>
                          <m:t>𝜎</m:t>
                        </m:r>
                        <m:r>
                          <a:rPr lang="en-US" altLang="zh-TW" sz="2400" i="1" dirty="0" err="1" smtClean="0">
                            <a:latin typeface="Cambria Math" panose="02040503050406030204" pitchFamily="18" charset="0"/>
                          </a:rPr>
                          <m:t>𝑊</m:t>
                        </m:r>
                        <m:d>
                          <m:dPr>
                            <m:ctrlPr>
                              <a:rPr lang="en-US" altLang="zh-TW" sz="240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400" i="1" dirty="0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sup>
                    </m:sSup>
                  </m:oMath>
                </a14:m>
                <a:r>
                  <a:rPr lang="en-US" altLang="zh-TW" sz="2400" dirty="0" smtClean="0"/>
                  <a:t> is not.</a:t>
                </a:r>
                <a:endParaRPr lang="en-US" altLang="zh-TW" sz="2200" dirty="0" smtClean="0"/>
              </a:p>
              <a:p>
                <a:endParaRPr lang="en-US" altLang="zh-TW" sz="2200" dirty="0"/>
              </a:p>
              <a:p>
                <a:endParaRPr lang="zh-TW" altLang="en-US" sz="2000" dirty="0"/>
              </a:p>
            </p:txBody>
          </p:sp>
        </mc:Choice>
        <mc:Fallback xmlns="">
          <p:sp>
            <p:nvSpPr>
              <p:cNvPr id="5" name="文字方塊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9436" y="3372197"/>
                <a:ext cx="7488194" cy="1611082"/>
              </a:xfrm>
              <a:prstGeom prst="rect">
                <a:avLst/>
              </a:prstGeom>
              <a:blipFill rotWithShape="0">
                <a:blip r:embed="rId4"/>
                <a:stretch>
                  <a:fillRect l="-122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圖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23720" y="5715657"/>
            <a:ext cx="5902926" cy="771576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2545493" y="5392491"/>
            <a:ext cx="70186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Recall: Theorem 3.6.1 (Exponential Martingale)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9458881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05249" y="639377"/>
            <a:ext cx="10515600" cy="8599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2500" dirty="0" smtClean="0"/>
              <a:t>The </a:t>
            </a:r>
            <a:r>
              <a:rPr lang="en-US" altLang="zh-TW" sz="2500" dirty="0" err="1" smtClean="0"/>
              <a:t>lto-Doeblin</a:t>
            </a:r>
            <a:r>
              <a:rPr lang="en-US" altLang="zh-TW" sz="2500" dirty="0" smtClean="0"/>
              <a:t> formula automatically keeps track of these effects, even when a and a are time-varying and random.</a:t>
            </a:r>
          </a:p>
          <a:p>
            <a:pPr marL="0" indent="0">
              <a:buNone/>
            </a:pPr>
            <a:endParaRPr lang="en-US" altLang="zh-TW" sz="2500" dirty="0" smtClean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1526" y="3031305"/>
            <a:ext cx="3276600" cy="438150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2957" y="1574677"/>
            <a:ext cx="8896350" cy="50482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內容版面配置區 2"/>
              <p:cNvSpPr txBox="1">
                <a:spLocks/>
              </p:cNvSpPr>
              <p:nvPr/>
            </p:nvSpPr>
            <p:spPr>
              <a:xfrm>
                <a:off x="805249" y="3830595"/>
                <a:ext cx="10931612" cy="264434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342900" indent="-342900"/>
                <a:r>
                  <a:rPr lang="en-US" altLang="zh-TW" sz="2200" dirty="0" smtClean="0"/>
                  <a:t>In other words, the term </a:t>
                </a:r>
                <a14:m>
                  <m:oMath xmlns:m="http://schemas.openxmlformats.org/officeDocument/2006/math">
                    <m:r>
                      <a:rPr lang="en-US" altLang="zh-TW" sz="2200" b="0" i="1" dirty="0" smtClean="0">
                        <a:latin typeface="Cambria Math" panose="02040503050406030204" pitchFamily="18" charset="0"/>
                      </a:rPr>
                      <m:t>𝜎</m:t>
                    </m:r>
                    <m:d>
                      <m:dPr>
                        <m:ctrlPr>
                          <a:rPr lang="en-US" altLang="zh-TW" sz="2200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20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sz="2200" b="0" i="1" dirty="0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altLang="zh-TW" sz="22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sz="2200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sz="2200" i="1" dirty="0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altLang="zh-TW" sz="2200" i="1" dirty="0" err="1" smtClean="0">
                        <a:latin typeface="Cambria Math" panose="02040503050406030204" pitchFamily="18" charset="0"/>
                      </a:rPr>
                      <m:t>𝑑𝑊</m:t>
                    </m:r>
                    <m:r>
                      <a:rPr lang="en-US" altLang="zh-TW" sz="22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sz="2200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sz="2200" i="1" dirty="0" smtClean="0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en-US" altLang="zh-TW" sz="2200" dirty="0" smtClean="0"/>
                  <a:t>on the right-hand side of (4.4.27) contributes no drift, just pure volatility, to the asset price. </a:t>
                </a:r>
              </a:p>
              <a:p>
                <a:pPr marL="342900" indent="-342900"/>
                <a:r>
                  <a:rPr lang="en-US" altLang="zh-TW" sz="2200" dirty="0" smtClean="0"/>
                  <a:t>When </a:t>
                </a:r>
                <a14:m>
                  <m:oMath xmlns:m="http://schemas.openxmlformats.org/officeDocument/2006/math">
                    <m:r>
                      <a:rPr lang="en-US" altLang="zh-TW" sz="2200" b="0" i="1" dirty="0" smtClean="0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altLang="zh-TW" sz="22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sz="2200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sz="220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TW" sz="2200" dirty="0" smtClean="0"/>
                  <a:t> is a nonzero random process, (4.4.27) shows that it plays the role of the mean rate of return. </a:t>
                </a:r>
              </a:p>
              <a:p>
                <a:pPr marL="342900" indent="-342900"/>
                <a:r>
                  <a:rPr lang="en-US" altLang="zh-TW" sz="2200" dirty="0" smtClean="0"/>
                  <a:t>In the case of time-varying and random </a:t>
                </a:r>
                <a14:m>
                  <m:oMath xmlns:m="http://schemas.openxmlformats.org/officeDocument/2006/math">
                    <m:r>
                      <a:rPr lang="en-US" altLang="zh-TW" sz="2200" b="0" i="1" dirty="0" smtClean="0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altLang="zh-TW" sz="22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sz="2200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sz="220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TW" sz="2200" dirty="0" smtClean="0"/>
                  <a:t> , we will call this the </a:t>
                </a:r>
                <a:r>
                  <a:rPr lang="en-US" altLang="zh-TW" sz="2200" dirty="0" smtClean="0">
                    <a:solidFill>
                      <a:schemeClr val="accent1"/>
                    </a:solidFill>
                  </a:rPr>
                  <a:t>instantaneous mean rate of return</a:t>
                </a:r>
                <a:r>
                  <a:rPr lang="en-US" altLang="zh-TW" sz="2200" dirty="0" smtClean="0"/>
                  <a:t> since it depends on the time (and the sample path) where it is evaluated.</a:t>
                </a:r>
                <a:endParaRPr lang="zh-TW" altLang="en-US" sz="2200" dirty="0"/>
              </a:p>
              <a:p>
                <a:pPr marL="342900" indent="-342900"/>
                <a:endParaRPr lang="en-US" altLang="zh-TW" sz="2200" dirty="0" smtClean="0"/>
              </a:p>
            </p:txBody>
          </p:sp>
        </mc:Choice>
        <mc:Fallback xmlns="">
          <p:sp>
            <p:nvSpPr>
              <p:cNvPr id="12" name="內容版面配置區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249" y="3830595"/>
                <a:ext cx="10931612" cy="2644346"/>
              </a:xfrm>
              <a:prstGeom prst="rect">
                <a:avLst/>
              </a:prstGeom>
              <a:blipFill rotWithShape="0">
                <a:blip r:embed="rId4"/>
                <a:stretch>
                  <a:fillRect l="-613" t="-253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字方塊 12"/>
              <p:cNvSpPr txBox="1"/>
              <p:nvPr/>
            </p:nvSpPr>
            <p:spPr>
              <a:xfrm>
                <a:off x="805249" y="2285447"/>
                <a:ext cx="4193060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2500" dirty="0" smtClean="0"/>
                  <a:t>If </a:t>
                </a:r>
                <a14:m>
                  <m:oMath xmlns:m="http://schemas.openxmlformats.org/officeDocument/2006/math">
                    <m:r>
                      <a:rPr lang="en-US" altLang="zh-TW" sz="2500" b="0" i="1" dirty="0" smtClean="0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altLang="zh-TW" sz="2500" dirty="0" smtClean="0"/>
                  <a:t> = 0, then (4.4.27) yields</a:t>
                </a:r>
                <a:endParaRPr lang="zh-TW" altLang="en-US" sz="2500" dirty="0"/>
              </a:p>
            </p:txBody>
          </p:sp>
        </mc:Choice>
        <mc:Fallback xmlns="">
          <p:sp>
            <p:nvSpPr>
              <p:cNvPr id="13" name="文字方塊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249" y="2285447"/>
                <a:ext cx="4193060" cy="477054"/>
              </a:xfrm>
              <a:prstGeom prst="rect">
                <a:avLst/>
              </a:prstGeom>
              <a:blipFill rotWithShape="0">
                <a:blip r:embed="rId5"/>
                <a:stretch>
                  <a:fillRect l="-2326" t="-10256" b="-3076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3087039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838200" y="346390"/>
            <a:ext cx="476147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500" dirty="0" smtClean="0"/>
              <a:t>Integration of both sides yields</a:t>
            </a:r>
            <a:endParaRPr lang="zh-TW" altLang="en-US" sz="2500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4179" y="892175"/>
            <a:ext cx="4695825" cy="93345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字方塊 5"/>
              <p:cNvSpPr txBox="1"/>
              <p:nvPr/>
            </p:nvSpPr>
            <p:spPr>
              <a:xfrm>
                <a:off x="838200" y="1894356"/>
                <a:ext cx="9877169" cy="12464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2500" dirty="0" smtClean="0"/>
                  <a:t>The right-hand side is the nonrandom constant </a:t>
                </a:r>
                <a14:m>
                  <m:oMath xmlns:m="http://schemas.openxmlformats.org/officeDocument/2006/math">
                    <m:r>
                      <a:rPr lang="en-US" altLang="zh-TW" sz="2500" b="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altLang="zh-TW" sz="2500" i="1" smtClean="0">
                        <a:latin typeface="Cambria Math" panose="02040503050406030204" pitchFamily="18" charset="0"/>
                      </a:rPr>
                      <m:t>(0)</m:t>
                    </m:r>
                  </m:oMath>
                </a14:m>
                <a:r>
                  <a:rPr lang="en-US" altLang="zh-TW" sz="2500" dirty="0" smtClean="0"/>
                  <a:t> plus an Ito integral, which is a martingale,</a:t>
                </a:r>
              </a:p>
              <a:p>
                <a:r>
                  <a:rPr lang="en-US" altLang="zh-TW" sz="2500" dirty="0" smtClean="0"/>
                  <a:t>and hence , in the case </a:t>
                </a:r>
                <a14:m>
                  <m:oMath xmlns:m="http://schemas.openxmlformats.org/officeDocument/2006/math">
                    <m:r>
                      <a:rPr lang="en-US" altLang="zh-TW" sz="2500" b="0" i="1" smtClean="0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altLang="zh-TW" sz="2500" dirty="0" smtClean="0"/>
                  <a:t>=0,  (4.4.29) is a martingale.</a:t>
                </a:r>
                <a:endParaRPr lang="zh-TW" altLang="en-US" sz="2500" dirty="0"/>
              </a:p>
            </p:txBody>
          </p:sp>
        </mc:Choice>
        <mc:Fallback xmlns="">
          <p:sp>
            <p:nvSpPr>
              <p:cNvPr id="6" name="文字方塊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1894356"/>
                <a:ext cx="9877169" cy="1246495"/>
              </a:xfrm>
              <a:prstGeom prst="rect">
                <a:avLst/>
              </a:prstGeom>
              <a:blipFill rotWithShape="0">
                <a:blip r:embed="rId3"/>
                <a:stretch>
                  <a:fillRect l="-1049" t="-3922" b="-1127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圖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8790" y="3352929"/>
            <a:ext cx="9429750" cy="94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67573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73443" y="420130"/>
            <a:ext cx="10515600" cy="924569"/>
          </a:xfrm>
        </p:spPr>
        <p:txBody>
          <a:bodyPr>
            <a:noAutofit/>
          </a:bodyPr>
          <a:lstStyle/>
          <a:p>
            <a:r>
              <a:rPr lang="en-US" altLang="zh-TW" sz="4000" dirty="0" smtClean="0"/>
              <a:t>Theorem 4.4.9 (Ito integral of a deterministic integrand)</a:t>
            </a:r>
            <a:endParaRPr lang="zh-TW" altLang="en-US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內容版面配置區 3"/>
              <p:cNvSpPr>
                <a:spLocks noGrp="1"/>
              </p:cNvSpPr>
              <p:nvPr>
                <p:ph idx="1"/>
              </p:nvPr>
            </p:nvSpPr>
            <p:spPr>
              <a:xfrm>
                <a:off x="805249" y="1830731"/>
                <a:ext cx="10515600" cy="4026371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altLang="zh-TW" sz="2500" dirty="0" smtClean="0"/>
                  <a:t>Let </a:t>
                </a:r>
                <a14:m>
                  <m:oMath xmlns:m="http://schemas.openxmlformats.org/officeDocument/2006/math"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TW" sz="2500" dirty="0" smtClean="0"/>
                  <a:t>, s ≥ 0, be a Brownian motion</a:t>
                </a:r>
              </a:p>
              <a:p>
                <a:pPr marL="0" indent="0">
                  <a:buNone/>
                </a:pPr>
                <a:r>
                  <a:rPr lang="en-US" altLang="zh-TW" sz="2500" dirty="0" smtClean="0"/>
                  <a:t>Let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sz="2500" b="0" i="0" dirty="0" smtClean="0">
                        <a:latin typeface="Cambria Math" panose="02040503050406030204" pitchFamily="18" charset="0"/>
                      </a:rPr>
                      <m:t>Δ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en-US" altLang="zh-TW" sz="2500" dirty="0" smtClean="0"/>
                  <a:t>be a </a:t>
                </a:r>
                <a:r>
                  <a:rPr lang="en-US" altLang="zh-TW" sz="2500" dirty="0" smtClean="0">
                    <a:solidFill>
                      <a:schemeClr val="accent1"/>
                    </a:solidFill>
                  </a:rPr>
                  <a:t>nonrandom</a:t>
                </a:r>
                <a:r>
                  <a:rPr lang="en-US" altLang="zh-TW" sz="2500" dirty="0" smtClean="0"/>
                  <a:t> function of time </a:t>
                </a:r>
              </a:p>
              <a:p>
                <a:pPr marL="0" indent="0">
                  <a:buNone/>
                </a:pPr>
                <a:r>
                  <a:rPr lang="en-US" altLang="zh-TW" sz="2500" dirty="0" smtClean="0"/>
                  <a:t>Define </a:t>
                </a:r>
                <a14:m>
                  <m:oMath xmlns:m="http://schemas.openxmlformats.org/officeDocument/2006/math">
                    <m:r>
                      <a:rPr lang="en-US" altLang="zh-TW" sz="2500" b="0" i="1" dirty="0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) = </m:t>
                    </m:r>
                    <m:nary>
                      <m:naryPr>
                        <m:ctrlPr>
                          <a:rPr lang="en-US" altLang="zh-TW" sz="2500" i="1" dirty="0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sz="2500" b="0" i="1" dirty="0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altLang="zh-TW" sz="2500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  <m:e>
                        <m:r>
                          <m:rPr>
                            <m:sty m:val="p"/>
                          </m:rPr>
                          <a:rPr lang="en-US" altLang="zh-TW" sz="2500" b="0" i="0" dirty="0" smtClean="0">
                            <a:latin typeface="Cambria Math" panose="02040503050406030204" pitchFamily="18" charset="0"/>
                          </a:rPr>
                          <m:t>Δ</m:t>
                        </m:r>
                        <m:d>
                          <m:dPr>
                            <m:ctrlPr>
                              <a:rPr lang="en-US" altLang="zh-TW" sz="2500" b="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500" b="0" i="1" dirty="0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</m:d>
                        <m:r>
                          <a:rPr lang="en-US" altLang="zh-TW" sz="2500" b="0" i="1" dirty="0" smtClean="0">
                            <a:latin typeface="Cambria Math" panose="02040503050406030204" pitchFamily="18" charset="0"/>
                          </a:rPr>
                          <m:t>𝑑𝑊</m:t>
                        </m:r>
                        <m:r>
                          <a:rPr lang="en-US" altLang="zh-TW" sz="2500" b="0" i="1" dirty="0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sz="2500" b="0" i="1" dirty="0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altLang="zh-TW" sz="2500" b="0" i="1" dirty="0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nary>
                  </m:oMath>
                </a14:m>
                <a:endParaRPr lang="en-US" altLang="zh-TW" sz="2500" dirty="0" smtClean="0"/>
              </a:p>
              <a:p>
                <a:pPr marL="0" indent="0">
                  <a:buNone/>
                </a:pPr>
                <a:endParaRPr lang="en-US" altLang="zh-TW" sz="2500" dirty="0"/>
              </a:p>
              <a:p>
                <a:pPr marL="0" indent="0">
                  <a:buNone/>
                </a:pPr>
                <a:r>
                  <a:rPr lang="en-US" altLang="zh-TW" sz="2500" dirty="0" smtClean="0"/>
                  <a:t>For each t ≥ 0, </a:t>
                </a:r>
              </a:p>
              <a:p>
                <a:pPr marL="0" indent="0">
                  <a:buNone/>
                </a:pPr>
                <a:r>
                  <a:rPr lang="en-US" altLang="zh-TW" sz="2500" dirty="0" smtClean="0"/>
                  <a:t>the random variable </a:t>
                </a:r>
                <a14:m>
                  <m:oMath xmlns:m="http://schemas.openxmlformats.org/officeDocument/2006/math">
                    <m:r>
                      <a:rPr lang="en-US" altLang="zh-TW" sz="2500" b="0" i="1" dirty="0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TW" sz="2500" dirty="0" smtClean="0"/>
                  <a:t> is </a:t>
                </a:r>
                <a:r>
                  <a:rPr lang="en-US" altLang="zh-TW" sz="2500" dirty="0" smtClean="0">
                    <a:solidFill>
                      <a:schemeClr val="accent1"/>
                    </a:solidFill>
                  </a:rPr>
                  <a:t>normally distributed </a:t>
                </a:r>
                <a:r>
                  <a:rPr lang="en-US" altLang="zh-TW" sz="2500" dirty="0" smtClean="0"/>
                  <a:t>with expected value </a:t>
                </a:r>
                <a:r>
                  <a:rPr lang="en-US" altLang="zh-TW" sz="2500" dirty="0" smtClean="0">
                    <a:solidFill>
                      <a:schemeClr val="accent1"/>
                    </a:solidFill>
                  </a:rPr>
                  <a:t>zero</a:t>
                </a:r>
                <a:r>
                  <a:rPr lang="en-US" altLang="zh-TW" sz="2500" dirty="0" smtClean="0"/>
                  <a:t> and variance 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en-US" altLang="zh-TW" sz="2500" i="1" dirty="0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sz="2500" b="0" i="1" dirty="0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altLang="zh-TW" sz="2500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  <m:e>
                        <m:sSup>
                          <m:sSupPr>
                            <m:ctrlPr>
                              <a:rPr lang="en-US" altLang="zh-TW" sz="2500" b="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altLang="zh-TW" sz="2500" b="0" i="0" dirty="0" smtClean="0">
                                <a:latin typeface="Cambria Math" panose="02040503050406030204" pitchFamily="18" charset="0"/>
                              </a:rPr>
                              <m:t>Δ</m:t>
                            </m:r>
                          </m:e>
                          <m:sup>
                            <m:r>
                              <a:rPr lang="en-US" altLang="zh-TW" sz="2500" b="0" i="0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d>
                          <m:dPr>
                            <m:ctrlPr>
                              <a:rPr lang="en-US" altLang="zh-TW" sz="2500" b="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500" b="0" i="1" dirty="0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</m:d>
                        <m:r>
                          <a:rPr lang="en-US" altLang="zh-TW" sz="2500" b="0" i="1" dirty="0" smtClean="0">
                            <a:latin typeface="Cambria Math" panose="02040503050406030204" pitchFamily="18" charset="0"/>
                          </a:rPr>
                          <m:t>𝑑𝑠</m:t>
                        </m:r>
                      </m:e>
                    </m:nary>
                  </m:oMath>
                </a14:m>
                <a:r>
                  <a:rPr lang="en-US" altLang="zh-TW" sz="2500" dirty="0" smtClean="0"/>
                  <a:t>. </a:t>
                </a:r>
                <a:endParaRPr lang="zh-TW" altLang="en-US" sz="2500" dirty="0"/>
              </a:p>
            </p:txBody>
          </p:sp>
        </mc:Choice>
        <mc:Fallback xmlns="">
          <p:sp>
            <p:nvSpPr>
              <p:cNvPr id="4" name="內容版面配置區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05249" y="1830731"/>
                <a:ext cx="10515600" cy="4026371"/>
              </a:xfrm>
              <a:blipFill rotWithShape="0">
                <a:blip r:embed="rId2"/>
                <a:stretch>
                  <a:fillRect l="-928" t="-19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0198832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9260" y="-126445"/>
            <a:ext cx="10515600" cy="1325563"/>
          </a:xfrm>
        </p:spPr>
        <p:txBody>
          <a:bodyPr/>
          <a:lstStyle/>
          <a:p>
            <a:r>
              <a:rPr lang="en-US" altLang="zh-TW" dirty="0" smtClean="0"/>
              <a:t>Proof of </a:t>
            </a:r>
            <a:r>
              <a:rPr lang="en-US" altLang="zh-TW" dirty="0" err="1" smtClean="0"/>
              <a:t>thm</a:t>
            </a:r>
            <a:r>
              <a:rPr lang="en-US" altLang="zh-TW" dirty="0" smtClean="0"/>
              <a:t> 4.4.9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878358" y="1270960"/>
                <a:ext cx="10515600" cy="448019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altLang="zh-TW" sz="2500" dirty="0" smtClean="0"/>
                  <a:t>The mean and variance of </a:t>
                </a:r>
                <a14:m>
                  <m:oMath xmlns:m="http://schemas.openxmlformats.org/officeDocument/2006/math">
                    <m:r>
                      <a:rPr lang="en-US" altLang="zh-TW" sz="2500" b="0" i="1" dirty="0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sz="2500" b="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TW" sz="2500" dirty="0" smtClean="0"/>
                  <a:t> are easy to determine. </a:t>
                </a:r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78358" y="1270960"/>
                <a:ext cx="10515600" cy="448019"/>
              </a:xfrm>
              <a:blipFill rotWithShape="0">
                <a:blip r:embed="rId2"/>
                <a:stretch>
                  <a:fillRect l="-928" t="-17568" b="-2973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群組 5"/>
          <p:cNvGrpSpPr/>
          <p:nvPr/>
        </p:nvGrpSpPr>
        <p:grpSpPr>
          <a:xfrm>
            <a:off x="1769076" y="1790821"/>
            <a:ext cx="7738805" cy="1788365"/>
            <a:chOff x="2065637" y="2137652"/>
            <a:chExt cx="7738805" cy="1788365"/>
          </a:xfrm>
        </p:grpSpPr>
        <p:sp>
          <p:nvSpPr>
            <p:cNvPr id="4" name="內容版面配置區 2"/>
            <p:cNvSpPr txBox="1">
              <a:spLocks/>
            </p:cNvSpPr>
            <p:nvPr/>
          </p:nvSpPr>
          <p:spPr>
            <a:xfrm>
              <a:off x="2065637" y="2137652"/>
              <a:ext cx="1814385" cy="325909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85000" lnSpcReduction="10000"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n-US" altLang="zh-TW" sz="2000" dirty="0" smtClean="0"/>
                <a:t>Recall: </a:t>
              </a:r>
              <a:r>
                <a:rPr lang="en-US" altLang="zh-TW" sz="2000" dirty="0" err="1" smtClean="0"/>
                <a:t>Thm</a:t>
              </a:r>
              <a:r>
                <a:rPr lang="en-US" altLang="zh-TW" sz="2000" dirty="0" smtClean="0"/>
                <a:t> 4.3.1</a:t>
              </a:r>
              <a:endParaRPr lang="zh-TW" altLang="en-US" sz="2000" dirty="0"/>
            </a:p>
          </p:txBody>
        </p:sp>
        <p:pic>
          <p:nvPicPr>
            <p:cNvPr id="5" name="圖片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37254" y="2440565"/>
              <a:ext cx="7267188" cy="1485452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字方塊 7"/>
              <p:cNvSpPr txBox="1"/>
              <p:nvPr/>
            </p:nvSpPr>
            <p:spPr>
              <a:xfrm>
                <a:off x="878358" y="3820876"/>
                <a:ext cx="10085173" cy="861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2500" dirty="0" smtClean="0"/>
                  <a:t>Since </a:t>
                </a:r>
                <a14:m>
                  <m:oMath xmlns:m="http://schemas.openxmlformats.org/officeDocument/2006/math">
                    <m:r>
                      <a:rPr lang="en-US" altLang="zh-TW" sz="2500" b="0" i="1" dirty="0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TW" sz="2500" dirty="0" smtClean="0"/>
                  <a:t> is a martingale and </a:t>
                </a:r>
                <a14:m>
                  <m:oMath xmlns:m="http://schemas.openxmlformats.org/officeDocument/2006/math">
                    <m:r>
                      <a:rPr lang="en-US" altLang="zh-TW" sz="2500" b="0" i="1" dirty="0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(0)=0</m:t>
                    </m:r>
                  </m:oMath>
                </a14:m>
                <a:r>
                  <a:rPr lang="en-US" altLang="zh-TW" sz="2500" dirty="0" smtClean="0"/>
                  <a:t>, we must have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sz="2500" i="0" dirty="0" smtClean="0">
                        <a:latin typeface="Cambria Math" panose="02040503050406030204" pitchFamily="18" charset="0"/>
                      </a:rPr>
                      <m:t>E</m:t>
                    </m:r>
                    <m:r>
                      <a:rPr lang="en-US" altLang="zh-TW" sz="2500" b="0" i="1" dirty="0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)=</m:t>
                    </m:r>
                    <m:r>
                      <a:rPr lang="en-US" altLang="zh-TW" sz="2500" b="0" i="1" dirty="0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(0)=0</m:t>
                    </m:r>
                  </m:oMath>
                </a14:m>
                <a:r>
                  <a:rPr lang="en-US" altLang="zh-TW" sz="2500" dirty="0" smtClean="0"/>
                  <a:t>.</a:t>
                </a:r>
              </a:p>
              <a:p>
                <a:r>
                  <a:rPr lang="en-US" altLang="zh-TW" sz="2500" dirty="0" smtClean="0"/>
                  <a:t>Ito </a:t>
                </a:r>
                <a:r>
                  <a:rPr lang="en-US" altLang="zh-TW" sz="2500" dirty="0" err="1" smtClean="0"/>
                  <a:t>isometry</a:t>
                </a:r>
                <a:r>
                  <a:rPr lang="en-US" altLang="zh-TW" sz="2500" dirty="0" smtClean="0"/>
                  <a:t> implies that </a:t>
                </a:r>
              </a:p>
            </p:txBody>
          </p:sp>
        </mc:Choice>
        <mc:Fallback xmlns="">
          <p:sp>
            <p:nvSpPr>
              <p:cNvPr id="8" name="文字方塊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8358" y="3820876"/>
                <a:ext cx="10085173" cy="861774"/>
              </a:xfrm>
              <a:prstGeom prst="rect">
                <a:avLst/>
              </a:prstGeom>
              <a:blipFill rotWithShape="0">
                <a:blip r:embed="rId4"/>
                <a:stretch>
                  <a:fillRect l="-967" t="-5674" b="-1631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圖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99357" y="4825043"/>
            <a:ext cx="4298221" cy="856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50807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813486" y="499333"/>
                <a:ext cx="10515600" cy="137065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altLang="zh-TW" sz="2500" dirty="0" smtClean="0"/>
                  <a:t>The challenge is to show that </a:t>
                </a:r>
                <a14:m>
                  <m:oMath xmlns:m="http://schemas.openxmlformats.org/officeDocument/2006/math">
                    <m:r>
                      <a:rPr lang="en-US" altLang="zh-TW" sz="2500" b="0" i="1" dirty="0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TW" sz="2500" dirty="0" smtClean="0"/>
                  <a:t> is normally distributed. </a:t>
                </a:r>
              </a:p>
              <a:p>
                <a:pPr marL="0" indent="0">
                  <a:buNone/>
                </a:pPr>
                <a:r>
                  <a:rPr lang="en-US" altLang="zh-TW" sz="2500" dirty="0" smtClean="0"/>
                  <a:t>We shall do this by establishing that </a:t>
                </a:r>
                <a14:m>
                  <m:oMath xmlns:m="http://schemas.openxmlformats.org/officeDocument/2006/math">
                    <m:r>
                      <a:rPr lang="en-US" altLang="zh-TW" sz="2500" b="0" i="1" dirty="0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TW" sz="2500" dirty="0" smtClean="0"/>
                  <a:t> has the moment-generating function of a normal random variable with mean zero and variance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en-US" altLang="zh-TW" sz="2500" i="1" dirty="0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sz="2500" b="0" i="1" dirty="0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altLang="zh-TW" sz="2500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  <m:e>
                        <m:sSup>
                          <m:sSupPr>
                            <m:ctrlPr>
                              <a:rPr lang="en-US" altLang="zh-TW" sz="2500" b="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altLang="zh-TW" sz="2500" b="0" i="0" dirty="0" smtClean="0">
                                <a:latin typeface="Cambria Math" panose="02040503050406030204" pitchFamily="18" charset="0"/>
                              </a:rPr>
                              <m:t>Δ</m:t>
                            </m:r>
                          </m:e>
                          <m:sup>
                            <m:r>
                              <a:rPr lang="en-US" altLang="zh-TW" sz="2500" b="0" i="0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d>
                          <m:dPr>
                            <m:ctrlPr>
                              <a:rPr lang="en-US" altLang="zh-TW" sz="2500" b="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500" b="0" i="1" dirty="0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</m:d>
                        <m:r>
                          <a:rPr lang="en-US" altLang="zh-TW" sz="2500" b="0" i="1" dirty="0" smtClean="0">
                            <a:latin typeface="Cambria Math" panose="02040503050406030204" pitchFamily="18" charset="0"/>
                          </a:rPr>
                          <m:t>𝑑𝑠</m:t>
                        </m:r>
                      </m:e>
                    </m:nary>
                  </m:oMath>
                </a14:m>
                <a:r>
                  <a:rPr lang="en-US" altLang="zh-TW" sz="2500" dirty="0" smtClean="0"/>
                  <a:t> </a:t>
                </a:r>
                <a:endParaRPr lang="zh-TW" altLang="en-US" sz="2500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13486" y="499333"/>
                <a:ext cx="10515600" cy="1370656"/>
              </a:xfrm>
              <a:blipFill rotWithShape="0">
                <a:blip r:embed="rId2"/>
                <a:stretch>
                  <a:fillRect l="-928" t="-6222" b="-755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群組 5"/>
          <p:cNvGrpSpPr/>
          <p:nvPr/>
        </p:nvGrpSpPr>
        <p:grpSpPr>
          <a:xfrm>
            <a:off x="2574325" y="1951545"/>
            <a:ext cx="4978456" cy="338554"/>
            <a:chOff x="2640228" y="2446640"/>
            <a:chExt cx="4978456" cy="33855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文字方塊 3"/>
                <p:cNvSpPr txBox="1"/>
                <p:nvPr/>
              </p:nvSpPr>
              <p:spPr>
                <a:xfrm>
                  <a:off x="2640228" y="2446640"/>
                  <a:ext cx="3167448" cy="338554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TW" sz="2200" b="0" i="0" smtClean="0">
                          <a:latin typeface="Cambria Math" panose="02040503050406030204" pitchFamily="18" charset="0"/>
                        </a:rPr>
                        <m:t>E</m:t>
                      </m:r>
                      <m:sSup>
                        <m:sSupPr>
                          <m:ctrlPr>
                            <a:rPr lang="en-US" altLang="zh-TW" sz="22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2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TW" sz="2200" b="0" i="1" smtClean="0">
                              <a:latin typeface="Cambria Math" panose="02040503050406030204" pitchFamily="18" charset="0"/>
                            </a:rPr>
                            <m:t>𝑡𝑋</m:t>
                          </m:r>
                        </m:sup>
                      </m:sSup>
                      <m:r>
                        <a:rPr lang="en-US" altLang="zh-TW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TW" sz="2200" b="0" i="0" smtClean="0">
                          <a:latin typeface="Cambria Math" panose="02040503050406030204" pitchFamily="18" charset="0"/>
                        </a:rPr>
                        <m:t>exp</m:t>
                      </m:r>
                      <m:r>
                        <a:rPr lang="en-US" altLang="zh-TW" sz="2200" b="0" i="1" smtClean="0">
                          <a:latin typeface="Cambria Math" panose="02040503050406030204" pitchFamily="18" charset="0"/>
                        </a:rPr>
                        <m:t>⁡(</m:t>
                      </m:r>
                      <m:r>
                        <a:rPr lang="en-US" altLang="zh-TW" sz="2200" b="0" i="1" smtClean="0"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US" altLang="zh-TW" sz="22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altLang="zh-TW" sz="2200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altLang="zh-TW" sz="22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2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p>
                          <m:r>
                            <a:rPr lang="en-US" altLang="zh-TW" sz="2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US" altLang="zh-TW" sz="22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2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US" altLang="zh-TW" sz="2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TW" sz="2200" b="0" i="1" smtClean="0">
                          <a:latin typeface="Cambria Math" panose="02040503050406030204" pitchFamily="18" charset="0"/>
                        </a:rPr>
                        <m:t>/2)</m:t>
                      </m:r>
                    </m:oMath>
                  </a14:m>
                  <a:r>
                    <a:rPr lang="zh-TW" altLang="en-US" sz="2200" dirty="0" smtClean="0"/>
                    <a:t> </a:t>
                  </a:r>
                  <a:endParaRPr lang="zh-TW" altLang="en-US" sz="2200" dirty="0"/>
                </a:p>
              </p:txBody>
            </p:sp>
          </mc:Choice>
          <mc:Fallback xmlns="">
            <p:sp>
              <p:nvSpPr>
                <p:cNvPr id="4" name="文字方塊 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40228" y="2446640"/>
                  <a:ext cx="3167448" cy="338554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 l="-3077" t="-3571" r="-192" b="-33929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文字方塊 4"/>
                <p:cNvSpPr txBox="1"/>
                <p:nvPr/>
              </p:nvSpPr>
              <p:spPr>
                <a:xfrm>
                  <a:off x="6137189" y="2446640"/>
                  <a:ext cx="1481495" cy="33855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~</m:t>
                        </m:r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𝜇</m:t>
                        </m:r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zh-TW" altLang="en-US" sz="2200" dirty="0"/>
                </a:p>
              </p:txBody>
            </p:sp>
          </mc:Choice>
          <mc:Fallback xmlns="">
            <p:sp>
              <p:nvSpPr>
                <p:cNvPr id="5" name="文字方塊 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37189" y="2446640"/>
                  <a:ext cx="1481495" cy="338554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 l="-4115" t="-3571" r="-6584" b="-33929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字方塊 8"/>
              <p:cNvSpPr txBox="1"/>
              <p:nvPr/>
            </p:nvSpPr>
            <p:spPr>
              <a:xfrm>
                <a:off x="813486" y="3446396"/>
                <a:ext cx="7743568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2500" dirty="0" smtClean="0"/>
                  <a:t>Because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sz="2500" i="0" dirty="0" smtClean="0">
                        <a:latin typeface="Cambria Math" panose="02040503050406030204" pitchFamily="18" charset="0"/>
                      </a:rPr>
                      <m:t>Δ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en-US" altLang="zh-TW" sz="2500" dirty="0" smtClean="0"/>
                  <a:t>is not random, (4.4.30) is equivalent to</a:t>
                </a:r>
                <a:endParaRPr lang="zh-TW" altLang="en-US" sz="2500" dirty="0"/>
              </a:p>
            </p:txBody>
          </p:sp>
        </mc:Choice>
        <mc:Fallback xmlns="">
          <p:sp>
            <p:nvSpPr>
              <p:cNvPr id="9" name="文字方塊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3486" y="3446396"/>
                <a:ext cx="7743568" cy="477054"/>
              </a:xfrm>
              <a:prstGeom prst="rect">
                <a:avLst/>
              </a:prstGeom>
              <a:blipFill rotWithShape="0">
                <a:blip r:embed="rId5"/>
                <a:stretch>
                  <a:fillRect l="-1259" t="-8861" b="-2911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6" name="群組 15"/>
          <p:cNvGrpSpPr/>
          <p:nvPr/>
        </p:nvGrpSpPr>
        <p:grpSpPr>
          <a:xfrm>
            <a:off x="1662493" y="2371656"/>
            <a:ext cx="8731809" cy="931382"/>
            <a:chOff x="1625171" y="2920698"/>
            <a:chExt cx="9353550" cy="1000125"/>
          </a:xfrm>
        </p:grpSpPr>
        <p:pic>
          <p:nvPicPr>
            <p:cNvPr id="7" name="圖片 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625171" y="2920698"/>
              <a:ext cx="9353550" cy="1000125"/>
            </a:xfrm>
            <a:prstGeom prst="rect">
              <a:avLst/>
            </a:prstGeom>
          </p:spPr>
        </p:pic>
        <p:cxnSp>
          <p:nvCxnSpPr>
            <p:cNvPr id="11" name="直線接點 10"/>
            <p:cNvCxnSpPr/>
            <p:nvPr/>
          </p:nvCxnSpPr>
          <p:spPr>
            <a:xfrm>
              <a:off x="1771135" y="3920823"/>
              <a:ext cx="6785919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群組 16"/>
          <p:cNvGrpSpPr/>
          <p:nvPr/>
        </p:nvGrpSpPr>
        <p:grpSpPr>
          <a:xfrm>
            <a:off x="2574325" y="3923450"/>
            <a:ext cx="4432965" cy="782444"/>
            <a:chOff x="2574325" y="4971532"/>
            <a:chExt cx="5334000" cy="876300"/>
          </a:xfrm>
        </p:grpSpPr>
        <p:pic>
          <p:nvPicPr>
            <p:cNvPr id="8" name="圖片 7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574325" y="4971532"/>
              <a:ext cx="5334000" cy="876300"/>
            </a:xfrm>
            <a:prstGeom prst="rect">
              <a:avLst/>
            </a:prstGeom>
          </p:spPr>
        </p:pic>
        <p:cxnSp>
          <p:nvCxnSpPr>
            <p:cNvPr id="12" name="直線接點 11"/>
            <p:cNvCxnSpPr/>
            <p:nvPr/>
          </p:nvCxnSpPr>
          <p:spPr>
            <a:xfrm>
              <a:off x="2614326" y="5836040"/>
              <a:ext cx="5253997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字方塊 14"/>
          <p:cNvSpPr txBox="1"/>
          <p:nvPr/>
        </p:nvSpPr>
        <p:spPr>
          <a:xfrm>
            <a:off x="9304343" y="5926369"/>
            <a:ext cx="2024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err="1" smtClean="0">
                <a:solidFill>
                  <a:schemeClr val="accent1"/>
                </a:solidFill>
              </a:rPr>
              <a:t>Rmk</a:t>
            </a:r>
            <a:r>
              <a:rPr lang="en-US" altLang="zh-TW" dirty="0" smtClean="0">
                <a:solidFill>
                  <a:schemeClr val="accent1"/>
                </a:solidFill>
              </a:rPr>
              <a:t>:</a:t>
            </a:r>
            <a:r>
              <a:rPr lang="zh-TW" altLang="en-US" dirty="0" smtClean="0">
                <a:solidFill>
                  <a:schemeClr val="accent1"/>
                </a:solidFill>
              </a:rPr>
              <a:t> </a:t>
            </a:r>
            <a:r>
              <a:rPr lang="en-US" altLang="zh-TW" dirty="0" smtClean="0">
                <a:solidFill>
                  <a:schemeClr val="accent1"/>
                </a:solidFill>
              </a:rPr>
              <a:t>Need to proof</a:t>
            </a:r>
            <a:endParaRPr lang="zh-TW" altLang="en-US" dirty="0">
              <a:solidFill>
                <a:schemeClr val="accent1"/>
              </a:solidFill>
            </a:endParaRPr>
          </a:p>
        </p:txBody>
      </p:sp>
      <p:pic>
        <p:nvPicPr>
          <p:cNvPr id="18" name="圖片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62493" y="5049979"/>
            <a:ext cx="8595547" cy="834603"/>
          </a:xfrm>
          <a:prstGeom prst="rect">
            <a:avLst/>
          </a:prstGeom>
        </p:spPr>
      </p:pic>
      <p:cxnSp>
        <p:nvCxnSpPr>
          <p:cNvPr id="20" name="直線接點 19"/>
          <p:cNvCxnSpPr/>
          <p:nvPr/>
        </p:nvCxnSpPr>
        <p:spPr>
          <a:xfrm>
            <a:off x="1662493" y="5850294"/>
            <a:ext cx="6334851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002279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7539" y="2554648"/>
            <a:ext cx="8031781" cy="803178"/>
          </a:xfrm>
          <a:prstGeom prst="rect">
            <a:avLst/>
          </a:prstGeom>
        </p:spPr>
      </p:pic>
      <p:cxnSp>
        <p:nvCxnSpPr>
          <p:cNvPr id="6" name="直線接點 5"/>
          <p:cNvCxnSpPr/>
          <p:nvPr/>
        </p:nvCxnSpPr>
        <p:spPr>
          <a:xfrm flipH="1">
            <a:off x="1604866" y="1576873"/>
            <a:ext cx="1643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圖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4866" y="1159571"/>
            <a:ext cx="8595547" cy="834603"/>
          </a:xfrm>
          <a:prstGeom prst="rect">
            <a:avLst/>
          </a:prstGeom>
        </p:spPr>
      </p:pic>
      <p:sp>
        <p:nvSpPr>
          <p:cNvPr id="10" name="文字方塊 9"/>
          <p:cNvSpPr txBox="1"/>
          <p:nvPr/>
        </p:nvSpPr>
        <p:spPr>
          <a:xfrm>
            <a:off x="933061" y="542216"/>
            <a:ext cx="551439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500" dirty="0" smtClean="0"/>
              <a:t>Now we need to proof</a:t>
            </a:r>
            <a:endParaRPr lang="zh-TW" altLang="en-US" sz="2500" dirty="0"/>
          </a:p>
        </p:txBody>
      </p:sp>
      <p:sp>
        <p:nvSpPr>
          <p:cNvPr id="11" name="文字方塊 10"/>
          <p:cNvSpPr txBox="1"/>
          <p:nvPr/>
        </p:nvSpPr>
        <p:spPr>
          <a:xfrm>
            <a:off x="1485444" y="2154538"/>
            <a:ext cx="55143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 smtClean="0"/>
              <a:t>Recall: (4.4.29) is a martingale</a:t>
            </a:r>
            <a:endParaRPr lang="zh-TW" alt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字方塊 11"/>
              <p:cNvSpPr txBox="1"/>
              <p:nvPr/>
            </p:nvSpPr>
            <p:spPr>
              <a:xfrm>
                <a:off x="933061" y="3441246"/>
                <a:ext cx="9267352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2500" dirty="0" smtClean="0"/>
                  <a:t>Plug in </a:t>
                </a:r>
                <a14:m>
                  <m:oMath xmlns:m="http://schemas.openxmlformats.org/officeDocument/2006/math">
                    <m:r>
                      <a:rPr lang="en-US" altLang="zh-TW" sz="2500" b="0" i="1" dirty="0" smtClean="0">
                        <a:latin typeface="Cambria Math" panose="02040503050406030204" pitchFamily="18" charset="0"/>
                      </a:rPr>
                      <m:t>𝜎</m:t>
                    </m:r>
                    <m:d>
                      <m:dPr>
                        <m:ctrlPr>
                          <a:rPr lang="en-US" altLang="zh-TW" sz="2500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500" i="1" dirty="0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500" i="1" dirty="0" err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m:rPr>
                        <m:sty m:val="p"/>
                      </m:rPr>
                      <a:rPr lang="en-US" altLang="zh-TW" sz="2500" b="0" i="0" dirty="0" smtClean="0">
                        <a:latin typeface="Cambria Math" panose="02040503050406030204" pitchFamily="18" charset="0"/>
                      </a:rPr>
                      <m:t>Δ</m:t>
                    </m:r>
                    <m:d>
                      <m:dPr>
                        <m:ctrlPr>
                          <a:rPr lang="en-US" altLang="zh-TW" sz="2500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500" i="1" dirty="0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</m:oMath>
                </a14:m>
                <a:r>
                  <a:rPr lang="en-US" altLang="zh-TW" sz="2500" dirty="0" smtClean="0"/>
                  <a:t>, then we</a:t>
                </a:r>
                <a:r>
                  <a:rPr lang="zh-TW" altLang="en-US" sz="2500" dirty="0" smtClean="0"/>
                  <a:t> </a:t>
                </a:r>
                <a:r>
                  <a:rPr lang="en-US" altLang="zh-TW" sz="2500" dirty="0" smtClean="0"/>
                  <a:t>have done.</a:t>
                </a:r>
                <a:endParaRPr lang="zh-TW" altLang="en-US" sz="2500" dirty="0"/>
              </a:p>
            </p:txBody>
          </p:sp>
        </mc:Choice>
        <mc:Fallback xmlns="">
          <p:sp>
            <p:nvSpPr>
              <p:cNvPr id="12" name="文字方塊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3061" y="3441246"/>
                <a:ext cx="9267352" cy="477054"/>
              </a:xfrm>
              <a:prstGeom prst="rect">
                <a:avLst/>
              </a:prstGeom>
              <a:blipFill rotWithShape="0">
                <a:blip r:embed="rId4"/>
                <a:stretch>
                  <a:fillRect l="-1053" t="-10256" b="-3076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933061" y="4360086"/>
                <a:ext cx="10420739" cy="2125917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en-US" altLang="zh-TW" dirty="0" smtClean="0"/>
                  <a:t>Note that (4.4.31) </a:t>
                </a:r>
                <a:r>
                  <a:rPr lang="en-US" altLang="zh-TW" dirty="0" smtClean="0">
                    <a:solidFill>
                      <a:schemeClr val="accent1"/>
                    </a:solidFill>
                  </a:rPr>
                  <a:t>always</a:t>
                </a:r>
                <a:r>
                  <a:rPr lang="en-US" altLang="zh-TW" dirty="0" smtClean="0"/>
                  <a:t> holds, regardless of whether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b="0" i="0" dirty="0" smtClean="0">
                        <a:latin typeface="Cambria Math" panose="02040503050406030204" pitchFamily="18" charset="0"/>
                      </a:rPr>
                      <m:t>Δ</m:t>
                    </m:r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TW" dirty="0" smtClean="0"/>
                  <a:t> is random. </a:t>
                </a:r>
              </a:p>
              <a:p>
                <a:r>
                  <a:rPr lang="en-US" altLang="zh-TW" dirty="0" smtClean="0"/>
                  <a:t>However, we need to assume that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b="0" i="0" dirty="0" smtClean="0">
                        <a:latin typeface="Cambria Math" panose="02040503050406030204" pitchFamily="18" charset="0"/>
                      </a:rPr>
                      <m:t>Δ</m:t>
                    </m:r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TW" dirty="0" smtClean="0"/>
                  <a:t> is </a:t>
                </a:r>
                <a:r>
                  <a:rPr lang="en-US" altLang="zh-TW" dirty="0" smtClean="0">
                    <a:solidFill>
                      <a:schemeClr val="accent1"/>
                    </a:solidFill>
                  </a:rPr>
                  <a:t>nonrandom</a:t>
                </a:r>
                <a:r>
                  <a:rPr lang="en-US" altLang="zh-TW" dirty="0" smtClean="0"/>
                  <a:t> in order to obtain the moment-generating function formula (4.4.30) from (4.4.31). </a:t>
                </a:r>
              </a:p>
              <a:p>
                <a:r>
                  <a:rPr lang="en-US" altLang="zh-TW" dirty="0" smtClean="0"/>
                  <a:t>When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b="0" i="0" dirty="0" smtClean="0">
                        <a:latin typeface="Cambria Math" panose="02040503050406030204" pitchFamily="18" charset="0"/>
                      </a:rPr>
                      <m:t>Δ</m:t>
                    </m:r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TW" dirty="0" smtClean="0"/>
                  <a:t> is random, there is </a:t>
                </a:r>
                <a:r>
                  <a:rPr lang="en-US" altLang="zh-TW" dirty="0" smtClean="0">
                    <a:solidFill>
                      <a:schemeClr val="accent1"/>
                    </a:solidFill>
                  </a:rPr>
                  <a:t>no reason </a:t>
                </a:r>
                <a:r>
                  <a:rPr lang="en-US" altLang="zh-TW" dirty="0" smtClean="0"/>
                  <a:t>that the distribution of 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en-US" altLang="zh-TW" i="1" dirty="0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  <m:e>
                        <m:r>
                          <m:rPr>
                            <m:sty m:val="p"/>
                          </m:rPr>
                          <a:rPr lang="en-US" altLang="zh-TW" b="0" i="0" dirty="0" smtClean="0">
                            <a:latin typeface="Cambria Math" panose="02040503050406030204" pitchFamily="18" charset="0"/>
                          </a:rPr>
                          <m:t>Δ</m:t>
                        </m:r>
                        <m:d>
                          <m:dPr>
                            <m:ctrlPr>
                              <a:rPr lang="en-US" altLang="zh-TW" b="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b="0" i="1" dirty="0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</m:d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𝑑𝑊</m:t>
                        </m:r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nary>
                  </m:oMath>
                </a14:m>
                <a:r>
                  <a:rPr lang="en-US" altLang="zh-TW" dirty="0" smtClean="0"/>
                  <a:t>should be normal. 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1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33061" y="4360086"/>
                <a:ext cx="10420739" cy="2125917"/>
              </a:xfrm>
              <a:blipFill rotWithShape="0">
                <a:blip r:embed="rId5"/>
                <a:stretch>
                  <a:fillRect l="-877" t="-5731" b="-229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565877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115330"/>
            <a:ext cx="10515600" cy="1092972"/>
          </a:xfrm>
        </p:spPr>
        <p:txBody>
          <a:bodyPr/>
          <a:lstStyle/>
          <a:p>
            <a:r>
              <a:rPr lang="en-US" altLang="zh-TW" dirty="0" smtClean="0"/>
              <a:t>Simple Case for </a:t>
            </a:r>
            <a:r>
              <a:rPr lang="en-US" altLang="zh-TW" dirty="0" err="1" smtClean="0"/>
              <a:t>Thm</a:t>
            </a:r>
            <a:r>
              <a:rPr lang="en-US" altLang="zh-TW" dirty="0" smtClean="0"/>
              <a:t> 4.4.1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698157" y="1298918"/>
                <a:ext cx="10515600" cy="1584325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altLang="zh-TW" dirty="0" smtClean="0"/>
                  <a:t>We first show why (4.4.3) holds when </a:t>
                </a:r>
                <a14:m>
                  <m:oMath xmlns:m="http://schemas.openxmlformats.org/officeDocument/2006/math"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)=</m:t>
                    </m:r>
                    <m:sSup>
                      <m:sSupPr>
                        <m:ctrlP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zh-TW" altLang="en-US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dirty="0" smtClean="0"/>
                  <a:t>In this case, </a:t>
                </a:r>
                <a14:m>
                  <m:oMath xmlns:m="http://schemas.openxmlformats.org/officeDocument/2006/math"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′(</m:t>
                    </m:r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)=</m:t>
                    </m:r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TW" dirty="0" smtClean="0"/>
                  <a:t>and </a:t>
                </a:r>
                <a14:m>
                  <m:oMath xmlns:m="http://schemas.openxmlformats.org/officeDocument/2006/math"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"(</m:t>
                    </m:r>
                    <m:r>
                      <m:rPr>
                        <m:sty m:val="p"/>
                      </m:rPr>
                      <a:rPr lang="en-US" altLang="zh-TW" i="1" dirty="0" smtClean="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)=1</m:t>
                    </m:r>
                  </m:oMath>
                </a14:m>
                <a:r>
                  <a:rPr lang="en-US" altLang="zh-TW" dirty="0" smtClean="0"/>
                  <a:t>.</a:t>
                </a:r>
              </a:p>
              <a:p>
                <a:pPr marL="0" indent="0">
                  <a:buNone/>
                </a:pPr>
                <a:r>
                  <a:rPr lang="en-US" altLang="zh-TW" dirty="0" smtClean="0"/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TW" dirty="0" smtClean="0"/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be numbers.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98157" y="1298918"/>
                <a:ext cx="10515600" cy="1584325"/>
              </a:xfrm>
              <a:blipFill rotWithShape="0">
                <a:blip r:embed="rId2"/>
                <a:stretch>
                  <a:fillRect l="-1217" t="-6154" b="-615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838200" y="3763952"/>
                <a:ext cx="10000735" cy="7316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TW" sz="2000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kumimoji="1" lang="en-US" altLang="zh-TW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TW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kumimoji="1" lang="en-US" altLang="zh-TW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1" lang="en-US" altLang="zh-TW" sz="2000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kumimoji="1" lang="en-US" altLang="zh-TW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TW" sz="20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  <m:r>
                        <a:rPr kumimoji="1" lang="en-US" altLang="zh-TW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kumimoji="1" lang="en-US" altLang="zh-TW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TW" sz="20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p>
                          <m:r>
                            <a:rPr kumimoji="1" lang="en-US" altLang="zh-TW" sz="20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kumimoji="1" lang="en-US" altLang="zh-TW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TW" sz="20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  <m:d>
                        <m:dPr>
                          <m:ctrlPr>
                            <a:rPr kumimoji="1" lang="en-US" altLang="zh-TW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TW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kumimoji="1" lang="en-US" altLang="zh-TW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kumimoji="1" lang="en-US" altLang="zh-TW" sz="20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  <m:r>
                        <a:rPr kumimoji="1" lang="en-US" altLang="zh-TW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kumimoji="1" lang="en-US" altLang="zh-TW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1" lang="en-US" altLang="zh-TW" sz="20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kumimoji="1" lang="en-US" altLang="zh-TW" sz="2000" b="0" i="1" smtClean="0">
                              <a:latin typeface="Cambria Math" panose="02040503050406030204" pitchFamily="18" charset="0"/>
                            </a:rPr>
                            <m:t>′′(</m:t>
                          </m:r>
                          <m:r>
                            <a:rPr kumimoji="1" lang="en-US" altLang="zh-TW" sz="20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kumimoji="1" lang="en-US" altLang="zh-TW" sz="20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kumimoji="1" lang="en-US" altLang="zh-TW" sz="2000" b="0" i="1" smtClean="0">
                              <a:latin typeface="Cambria Math" panose="02040503050406030204" pitchFamily="18" charset="0"/>
                            </a:rPr>
                            <m:t>2!</m:t>
                          </m:r>
                        </m:den>
                      </m:f>
                      <m:sSup>
                        <m:sSupPr>
                          <m:ctrlPr>
                            <a:rPr kumimoji="1" lang="en-US" altLang="zh-TW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TW" sz="20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kumimoji="1" lang="en-US" altLang="zh-TW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kumimoji="1" lang="en-US" altLang="zh-TW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kumimoji="1" lang="en-US" altLang="zh-TW" sz="20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kumimoji="1" lang="en-US" altLang="zh-TW" sz="20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kumimoji="1" lang="en-US" altLang="zh-TW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kumimoji="1" lang="en-US" altLang="zh-TW" sz="2000" b="0" i="1" smtClean="0">
                          <a:latin typeface="Cambria Math" panose="02040503050406030204" pitchFamily="18" charset="0"/>
                        </a:rPr>
                        <m:t>+…+</m:t>
                      </m:r>
                      <m:f>
                        <m:fPr>
                          <m:ctrlPr>
                            <a:rPr kumimoji="1" lang="en-US" altLang="zh-TW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kumimoji="1" lang="en-US" altLang="zh-TW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TW" sz="2000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p>
                              <m:d>
                                <m:dPr>
                                  <m:ctrlPr>
                                    <a:rPr kumimoji="1" lang="en-US" altLang="zh-TW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kumimoji="1" lang="en-US" altLang="zh-TW" sz="2000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</m:d>
                            </m:sup>
                          </m:sSup>
                          <m:d>
                            <m:dPr>
                              <m:ctrlPr>
                                <a:rPr kumimoji="1" lang="en-US" altLang="zh-TW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TW" sz="20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d>
                        </m:num>
                        <m:den>
                          <m:r>
                            <a:rPr kumimoji="1" lang="en-US" altLang="zh-TW" sz="20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kumimoji="1" lang="en-US" altLang="zh-TW" sz="2000" b="0" i="1" smtClean="0">
                              <a:latin typeface="Cambria Math" panose="02040503050406030204" pitchFamily="18" charset="0"/>
                            </a:rPr>
                            <m:t>!</m:t>
                          </m:r>
                        </m:den>
                      </m:f>
                      <m:sSup>
                        <m:sSupPr>
                          <m:ctrlPr>
                            <a:rPr kumimoji="1" lang="en-US" altLang="zh-TW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1" lang="en-US" altLang="zh-TW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TW" sz="2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kumimoji="1" lang="en-US" altLang="zh-TW" sz="20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kumimoji="1" lang="en-US" altLang="zh-TW" sz="20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d>
                        </m:e>
                        <m:sup>
                          <m:r>
                            <a:rPr kumimoji="1" lang="en-US" altLang="zh-TW" sz="20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p>
                      </m:sSup>
                      <m:r>
                        <a:rPr kumimoji="1" lang="en-US" altLang="zh-TW" sz="2000" b="0" i="1" smtClean="0">
                          <a:latin typeface="Cambria Math" panose="02040503050406030204" pitchFamily="18" charset="0"/>
                        </a:rPr>
                        <m:t>+…</m:t>
                      </m:r>
                    </m:oMath>
                  </m:oMathPara>
                </a14:m>
                <a:endParaRPr kumimoji="1" lang="en-US" altLang="zh-TW" sz="2000" dirty="0"/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3763952"/>
                <a:ext cx="10000735" cy="73167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文字方塊 4"/>
          <p:cNvSpPr txBox="1"/>
          <p:nvPr/>
        </p:nvSpPr>
        <p:spPr>
          <a:xfrm>
            <a:off x="698157" y="3286898"/>
            <a:ext cx="294090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500" dirty="0" smtClean="0"/>
              <a:t>By Taylor Series:</a:t>
            </a:r>
            <a:endParaRPr lang="zh-TW" altLang="en-US" sz="2500" dirty="0"/>
          </a:p>
        </p:txBody>
      </p:sp>
      <p:sp>
        <p:nvSpPr>
          <p:cNvPr id="6" name="文字方塊 5"/>
          <p:cNvSpPr txBox="1"/>
          <p:nvPr/>
        </p:nvSpPr>
        <p:spPr>
          <a:xfrm>
            <a:off x="698157" y="4495627"/>
            <a:ext cx="294090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500" dirty="0" smtClean="0"/>
              <a:t>Then we have</a:t>
            </a:r>
            <a:endParaRPr lang="zh-TW" altLang="en-US" sz="2500" dirty="0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4616" y="4986192"/>
            <a:ext cx="8962767" cy="78028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字方塊 7"/>
              <p:cNvSpPr txBox="1"/>
              <p:nvPr/>
            </p:nvSpPr>
            <p:spPr>
              <a:xfrm>
                <a:off x="8274908" y="5779991"/>
                <a:ext cx="276585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TW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altLang="zh-TW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′′′</m:t>
                    </m:r>
                  </m:oMath>
                </a14:m>
                <a:r>
                  <a:rPr lang="zh-TW" altLang="en-US" dirty="0" smtClean="0">
                    <a:solidFill>
                      <a:schemeClr val="accent1"/>
                    </a:solidFill>
                  </a:rPr>
                  <a:t> </a:t>
                </a:r>
                <a:r>
                  <a:rPr lang="en-US" altLang="zh-TW" dirty="0" smtClean="0">
                    <a:solidFill>
                      <a:schemeClr val="accent1"/>
                    </a:solidFill>
                  </a:rPr>
                  <a:t>and higher are </a:t>
                </a:r>
                <a:r>
                  <a:rPr lang="en-US" altLang="zh-TW" dirty="0" err="1" smtClean="0">
                    <a:solidFill>
                      <a:schemeClr val="accent1"/>
                    </a:solidFill>
                  </a:rPr>
                  <a:t>zeros</a:t>
                </a:r>
                <a:endParaRPr lang="zh-TW" altLang="en-US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8" name="文字方塊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4908" y="5779991"/>
                <a:ext cx="2765854" cy="369332"/>
              </a:xfrm>
              <a:prstGeom prst="rect">
                <a:avLst/>
              </a:prstGeom>
              <a:blipFill rotWithShape="0">
                <a:blip r:embed="rId5"/>
                <a:stretch>
                  <a:fillRect l="-881" t="-8197" b="-2459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363916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51588" y="262489"/>
            <a:ext cx="10515600" cy="1325563"/>
          </a:xfrm>
        </p:spPr>
        <p:txBody>
          <a:bodyPr/>
          <a:lstStyle/>
          <a:p>
            <a:r>
              <a:rPr lang="en-US" altLang="zh-TW" dirty="0" smtClean="0"/>
              <a:t>Example 4.4.10</a:t>
            </a:r>
            <a:r>
              <a:rPr lang="zh-TW" altLang="en-US" dirty="0" smtClean="0"/>
              <a:t> </a:t>
            </a:r>
            <a:r>
              <a:rPr lang="en-US" altLang="zh-TW" dirty="0" smtClean="0"/>
              <a:t>(</a:t>
            </a:r>
            <a:r>
              <a:rPr lang="en-US" altLang="zh-TW" dirty="0" err="1" smtClean="0"/>
              <a:t>Vasicek</a:t>
            </a:r>
            <a:r>
              <a:rPr lang="en-US" altLang="zh-TW" dirty="0" smtClean="0"/>
              <a:t> interest rate model)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127448" y="1588052"/>
            <a:ext cx="10515600" cy="10108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2500" dirty="0" smtClean="0"/>
              <a:t>Let W(t), t ≥ 0, be a Brownian motion. </a:t>
            </a:r>
          </a:p>
          <a:p>
            <a:pPr marL="0" indent="0">
              <a:buNone/>
            </a:pPr>
            <a:r>
              <a:rPr lang="en-US" altLang="zh-TW" sz="2500" dirty="0" smtClean="0"/>
              <a:t>The </a:t>
            </a:r>
            <a:r>
              <a:rPr lang="en-US" altLang="zh-TW" sz="2500" dirty="0" err="1" smtClean="0"/>
              <a:t>Vasicek</a:t>
            </a:r>
            <a:r>
              <a:rPr lang="en-US" altLang="zh-TW" sz="2500" dirty="0" smtClean="0"/>
              <a:t> model for the interest rate process R(t) is</a:t>
            </a:r>
            <a:endParaRPr lang="zh-TW" altLang="en-US" sz="2500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9881" y="2777964"/>
            <a:ext cx="7820025" cy="40957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字方塊 4"/>
              <p:cNvSpPr txBox="1"/>
              <p:nvPr/>
            </p:nvSpPr>
            <p:spPr>
              <a:xfrm>
                <a:off x="979713" y="3732245"/>
                <a:ext cx="10468947" cy="20159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2500" dirty="0" smtClean="0"/>
                  <a:t>where </a:t>
                </a:r>
                <a14:m>
                  <m:oMath xmlns:m="http://schemas.openxmlformats.org/officeDocument/2006/math"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altLang="zh-TW" sz="2500" dirty="0" smtClean="0"/>
                  <a:t>, </a:t>
                </a:r>
                <a14:m>
                  <m:oMath xmlns:m="http://schemas.openxmlformats.org/officeDocument/2006/math">
                    <m:r>
                      <a:rPr lang="en-US" altLang="zh-TW" sz="2500" b="0" i="1" smtClean="0">
                        <a:latin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en-US" altLang="zh-TW" sz="2500" dirty="0" smtClean="0"/>
                  <a:t>, and </a:t>
                </a:r>
                <a14:m>
                  <m:oMath xmlns:m="http://schemas.openxmlformats.org/officeDocument/2006/math">
                    <m:r>
                      <a:rPr lang="en-US" altLang="zh-TW" sz="2500" b="0" i="1" smtClean="0"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altLang="zh-TW" sz="2500" dirty="0" smtClean="0"/>
                  <a:t> are positive constants. </a:t>
                </a:r>
              </a:p>
              <a:p>
                <a:r>
                  <a:rPr lang="en-US" altLang="zh-TW" sz="2500" dirty="0" smtClean="0"/>
                  <a:t>Equation (4.4.32) is an example of a </a:t>
                </a:r>
                <a:r>
                  <a:rPr lang="en-US" altLang="zh-TW" sz="2500" dirty="0" smtClean="0">
                    <a:solidFill>
                      <a:schemeClr val="accent1"/>
                    </a:solidFill>
                  </a:rPr>
                  <a:t>stochastic differential equation</a:t>
                </a:r>
                <a:r>
                  <a:rPr lang="en-US" altLang="zh-TW" sz="2500" dirty="0" smtClean="0"/>
                  <a:t>. </a:t>
                </a:r>
              </a:p>
              <a:p>
                <a:r>
                  <a:rPr lang="en-US" altLang="zh-TW" sz="2500" dirty="0" smtClean="0"/>
                  <a:t>It defines a random process, R(t) in this case, by giving a formula for its differential, and the formula involves the random process itself and the differential of a Brownian motion.</a:t>
                </a:r>
                <a:endParaRPr lang="zh-TW" altLang="en-US" sz="2500" dirty="0"/>
              </a:p>
            </p:txBody>
          </p:sp>
        </mc:Choice>
        <mc:Fallback xmlns="">
          <p:sp>
            <p:nvSpPr>
              <p:cNvPr id="5" name="文字方塊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9713" y="3732245"/>
                <a:ext cx="10468947" cy="2015936"/>
              </a:xfrm>
              <a:prstGeom prst="rect">
                <a:avLst/>
              </a:prstGeom>
              <a:blipFill rotWithShape="0">
                <a:blip r:embed="rId3"/>
                <a:stretch>
                  <a:fillRect l="-990" t="-2115" b="-634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003927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71151" y="442322"/>
            <a:ext cx="10515600" cy="942392"/>
          </a:xfrm>
        </p:spPr>
        <p:txBody>
          <a:bodyPr/>
          <a:lstStyle/>
          <a:p>
            <a:pPr marL="0" indent="0">
              <a:buNone/>
            </a:pPr>
            <a:r>
              <a:rPr lang="en-US" altLang="zh-TW" dirty="0" smtClean="0"/>
              <a:t>The solution to the stochastic differential equation (4.4.32) can be determined in closed form and is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8195" y="1454237"/>
            <a:ext cx="9734550" cy="819150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917489" y="2342910"/>
            <a:ext cx="41570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 smtClean="0"/>
              <a:t>a claim that we now verify.</a:t>
            </a:r>
            <a:endParaRPr lang="zh-TW" altLang="en-US" sz="2500" dirty="0"/>
          </a:p>
        </p:txBody>
      </p:sp>
      <p:sp>
        <p:nvSpPr>
          <p:cNvPr id="6" name="文字方塊 5"/>
          <p:cNvSpPr txBox="1"/>
          <p:nvPr/>
        </p:nvSpPr>
        <p:spPr>
          <a:xfrm>
            <a:off x="917489" y="2866130"/>
            <a:ext cx="109171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 smtClean="0"/>
              <a:t>To do this, we use the Ito-</a:t>
            </a:r>
            <a:r>
              <a:rPr lang="en-US" altLang="zh-TW" sz="2800" dirty="0" err="1" smtClean="0"/>
              <a:t>Doeblin</a:t>
            </a:r>
            <a:r>
              <a:rPr lang="en-US" altLang="zh-TW" sz="2800" dirty="0" smtClean="0"/>
              <a:t> formula with</a:t>
            </a:r>
            <a:endParaRPr lang="zh-TW" altLang="en-US" sz="2500" dirty="0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4533" y="3458873"/>
            <a:ext cx="6162675" cy="762000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80245" y="4653218"/>
            <a:ext cx="3095625" cy="962025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917489" y="4895704"/>
            <a:ext cx="131805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500" dirty="0" smtClean="0"/>
              <a:t>and</a:t>
            </a:r>
            <a:endParaRPr lang="zh-TW" altLang="en-US" sz="2500" dirty="0"/>
          </a:p>
        </p:txBody>
      </p:sp>
    </p:spTree>
    <p:extLst>
      <p:ext uri="{BB962C8B-B14F-4D97-AF65-F5344CB8AC3E}">
        <p14:creationId xmlns:p14="http://schemas.microsoft.com/office/powerpoint/2010/main" val="186581168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731108" y="326339"/>
                <a:ext cx="10515600" cy="843434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altLang="zh-TW" sz="2500" dirty="0" smtClean="0"/>
                  <a:t>For the Ito-</a:t>
                </a:r>
                <a:r>
                  <a:rPr lang="en-US" altLang="zh-TW" sz="2500" dirty="0" err="1" smtClean="0"/>
                  <a:t>Doeblin</a:t>
                </a:r>
                <a:r>
                  <a:rPr lang="en-US" altLang="zh-TW" sz="2500" dirty="0" smtClean="0"/>
                  <a:t> formula, we shall need the following partial derivatives of </a:t>
                </a:r>
                <a14:m>
                  <m:oMath xmlns:m="http://schemas.openxmlformats.org/officeDocument/2006/math"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sz="2500" i="1" dirty="0" err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sz="2500" i="1" dirty="0" err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zh-TW" sz="2500" i="1" dirty="0" err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TW" sz="2500" dirty="0" smtClean="0"/>
                  <a:t> :</a:t>
                </a:r>
                <a:endParaRPr lang="zh-TW" altLang="en-US" sz="2500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31108" y="326339"/>
                <a:ext cx="10515600" cy="843434"/>
              </a:xfrm>
              <a:blipFill rotWithShape="0">
                <a:blip r:embed="rId2"/>
                <a:stretch>
                  <a:fillRect l="-986" t="-10145" b="-1014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0283" y="1108558"/>
            <a:ext cx="8477250" cy="153352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字方塊 4"/>
              <p:cNvSpPr txBox="1"/>
              <p:nvPr/>
            </p:nvSpPr>
            <p:spPr>
              <a:xfrm>
                <a:off x="731108" y="2741002"/>
                <a:ext cx="7300784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2500" dirty="0" smtClean="0"/>
                  <a:t>We shall also need the differential of </a:t>
                </a:r>
                <a14:m>
                  <m:oMath xmlns:m="http://schemas.openxmlformats.org/officeDocument/2006/math"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TW" sz="2500" dirty="0" smtClean="0"/>
                  <a:t> , which is</a:t>
                </a:r>
                <a:endParaRPr lang="zh-TW" altLang="en-US" sz="2500" dirty="0"/>
              </a:p>
            </p:txBody>
          </p:sp>
        </mc:Choice>
        <mc:Fallback xmlns="">
          <p:sp>
            <p:nvSpPr>
              <p:cNvPr id="5" name="文字方塊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108" y="2741002"/>
                <a:ext cx="7300784" cy="477054"/>
              </a:xfrm>
              <a:prstGeom prst="rect">
                <a:avLst/>
              </a:prstGeom>
              <a:blipFill rotWithShape="0">
                <a:blip r:embed="rId4"/>
                <a:stretch>
                  <a:fillRect l="-1419" t="-10256" b="-3076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圖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61462" y="3316975"/>
            <a:ext cx="2724150" cy="447675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731108" y="3764650"/>
            <a:ext cx="730078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500" dirty="0" smtClean="0"/>
              <a:t>The Ito-</a:t>
            </a:r>
            <a:r>
              <a:rPr lang="en-US" altLang="zh-TW" sz="2500" dirty="0" err="1" smtClean="0"/>
              <a:t>Doeblin</a:t>
            </a:r>
            <a:r>
              <a:rPr lang="en-US" altLang="zh-TW" sz="2500" dirty="0" smtClean="0"/>
              <a:t> formula states that</a:t>
            </a:r>
            <a:endParaRPr lang="zh-TW" altLang="en-US" sz="2500" dirty="0"/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50283" y="4374292"/>
            <a:ext cx="8772147" cy="1920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01694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2486" y="586700"/>
            <a:ext cx="7820025" cy="409575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2486" y="1136821"/>
            <a:ext cx="8772147" cy="192090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930876" y="3412459"/>
                <a:ext cx="10414686" cy="2288125"/>
              </a:xfrm>
            </p:spPr>
            <p:txBody>
              <a:bodyPr>
                <a:normAutofit/>
              </a:bodyPr>
              <a:lstStyle/>
              <a:p>
                <a:r>
                  <a:rPr lang="en-US" altLang="zh-TW" sz="2500" dirty="0" smtClean="0"/>
                  <a:t>This shows that </a:t>
                </a:r>
                <a14:m>
                  <m:oMath xmlns:m="http://schemas.openxmlformats.org/officeDocument/2006/math"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)) </m:t>
                    </m:r>
                  </m:oMath>
                </a14:m>
                <a:r>
                  <a:rPr lang="en-US" altLang="zh-TW" sz="2500" dirty="0" smtClean="0"/>
                  <a:t>satisfies the stochastic differential equation (4.4.32) that defines </a:t>
                </a:r>
                <a14:m>
                  <m:oMath xmlns:m="http://schemas.openxmlformats.org/officeDocument/2006/math"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TW" sz="2500" dirty="0" smtClean="0"/>
                  <a:t>. </a:t>
                </a:r>
              </a:p>
              <a:p>
                <a:r>
                  <a:rPr lang="en-US" altLang="zh-TW" sz="2500" dirty="0" smtClean="0"/>
                  <a:t>Moreover, </a:t>
                </a:r>
                <a14:m>
                  <m:oMath xmlns:m="http://schemas.openxmlformats.org/officeDocument/2006/math"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(0, 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(0))=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(0) </m:t>
                    </m:r>
                  </m:oMath>
                </a14:m>
                <a:r>
                  <a:rPr lang="en-US" altLang="zh-TW" sz="2500" dirty="0" smtClean="0"/>
                  <a:t>. </a:t>
                </a:r>
              </a:p>
              <a:p>
                <a:r>
                  <a:rPr lang="en-US" altLang="zh-TW" sz="2400" dirty="0" smtClean="0"/>
                  <a:t>Because f(t, X(t)) satisfies the equation defining </a:t>
                </a:r>
                <a14:m>
                  <m:oMath xmlns:m="http://schemas.openxmlformats.org/officeDocument/2006/math">
                    <m:r>
                      <a:rPr lang="en-US" altLang="zh-TW" sz="2400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altLang="zh-TW" sz="24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sz="2400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sz="240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TW" sz="2400" dirty="0" smtClean="0"/>
                  <a:t> and has the same initial condition as R(t), it must be the case that </a:t>
                </a:r>
                <a14:m>
                  <m:oMath xmlns:m="http://schemas.openxmlformats.org/officeDocument/2006/math">
                    <m:r>
                      <a:rPr lang="en-US" altLang="zh-TW" sz="2400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altLang="zh-TW" sz="24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sz="2400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sz="2400" i="1" dirty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altLang="zh-TW" sz="2400" i="1" dirty="0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altLang="zh-TW" sz="24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sz="2400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sz="2400" i="1" dirty="0" smtClean="0">
                        <a:latin typeface="Cambria Math" panose="02040503050406030204" pitchFamily="18" charset="0"/>
                      </a:rPr>
                      <m:t>)) = </m:t>
                    </m:r>
                    <m:r>
                      <a:rPr lang="en-US" altLang="zh-TW" sz="2400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altLang="zh-TW" sz="24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sz="2400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sz="2400" i="1" dirty="0" smtClean="0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en-US" altLang="zh-TW" sz="2400" dirty="0" smtClean="0"/>
                  <a:t>for all t≥0. </a:t>
                </a:r>
                <a:endParaRPr lang="zh-TW" altLang="en-US" sz="2500" dirty="0"/>
              </a:p>
            </p:txBody>
          </p:sp>
        </mc:Choice>
        <mc:Fallback xmlns="">
          <p:sp>
            <p:nvSpPr>
              <p:cNvPr id="6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30876" y="3412459"/>
                <a:ext cx="10414686" cy="2288125"/>
              </a:xfrm>
              <a:blipFill rotWithShape="0">
                <a:blip r:embed="rId4"/>
                <a:stretch>
                  <a:fillRect l="-878" t="-3733" r="-263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3210006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937053" y="392241"/>
                <a:ext cx="10727725" cy="1518937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altLang="zh-TW" dirty="0" smtClean="0"/>
                  <a:t>Theorem 4.4.9 implies that the random variable 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en-US" altLang="zh-TW" i="1" dirty="0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  <m:e>
                        <m:sSup>
                          <m:sSupPr>
                            <m:ctrlPr>
                              <a:rPr lang="en-US" altLang="zh-TW" b="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b="0" i="1" dirty="0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altLang="zh-TW" b="0" i="1" dirty="0" smtClean="0">
                                <a:latin typeface="Cambria Math" panose="02040503050406030204" pitchFamily="18" charset="0"/>
                              </a:rPr>
                              <m:t>𝛽</m:t>
                            </m:r>
                            <m:r>
                              <a:rPr lang="en-US" altLang="zh-TW" b="0" i="1" dirty="0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sup>
                        </m:sSup>
                        <m:r>
                          <a:rPr lang="en-US" altLang="zh-TW" i="1" dirty="0" smtClean="0">
                            <a:latin typeface="Cambria Math" panose="02040503050406030204" pitchFamily="18" charset="0"/>
                          </a:rPr>
                          <m:t>𝑑𝑊</m:t>
                        </m:r>
                        <m:r>
                          <a:rPr lang="en-US" altLang="zh-TW" i="1" dirty="0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i="1" dirty="0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altLang="zh-TW" i="1" dirty="0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nary>
                  </m:oMath>
                </a14:m>
                <a:r>
                  <a:rPr lang="en-US" altLang="zh-TW" dirty="0" smtClean="0"/>
                  <a:t>appearing on the right-hand side of (4.4.33) is normally distributed with mean zero and variance 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37053" y="392241"/>
                <a:ext cx="10727725" cy="1518937"/>
              </a:xfrm>
              <a:blipFill rotWithShape="0">
                <a:blip r:embed="rId2"/>
                <a:stretch>
                  <a:fillRect l="-1193" t="-400" r="-625" b="-160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3213" y="1685024"/>
            <a:ext cx="3705225" cy="866775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3640" y="2794386"/>
            <a:ext cx="9734550" cy="81915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內容版面配置區 2"/>
              <p:cNvSpPr txBox="1">
                <a:spLocks/>
              </p:cNvSpPr>
              <p:nvPr/>
            </p:nvSpPr>
            <p:spPr>
              <a:xfrm>
                <a:off x="937053" y="3856123"/>
                <a:ext cx="10515600" cy="23823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lnSpcReduction="1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TW" dirty="0" smtClean="0"/>
                  <a:t>Therefore, </a:t>
                </a:r>
                <a14:m>
                  <m:oMath xmlns:m="http://schemas.openxmlformats.org/officeDocument/2006/math">
                    <m:r>
                      <a:rPr lang="en-US" altLang="zh-TW" i="1" dirty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altLang="zh-TW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i="1" dirty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TW" dirty="0"/>
                  <a:t> is normally distributed with mean </a:t>
                </a:r>
                <a:r>
                  <a:rPr lang="en-US" altLang="zh-TW" dirty="0" smtClean="0"/>
                  <a:t/>
                </a:r>
                <a:br>
                  <a:rPr lang="en-US" altLang="zh-TW" dirty="0" smtClean="0"/>
                </a:b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𝛽</m:t>
                        </m:r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𝑅</m:t>
                    </m:r>
                    <m:d>
                      <m:dPr>
                        <m:ctrlP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𝛼</m:t>
                        </m:r>
                      </m:num>
                      <m:den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𝛽</m:t>
                        </m:r>
                      </m:den>
                    </m:f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(1−</m:t>
                    </m:r>
                    <m:sSup>
                      <m:sSupPr>
                        <m:ctrlP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𝛽</m:t>
                        </m:r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altLang="zh-TW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TW" dirty="0"/>
                  <a:t>and variance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zh-TW" b="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b="0" i="1" dirty="0" smtClean="0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altLang="zh-TW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𝛽</m:t>
                        </m:r>
                      </m:den>
                    </m:f>
                    <m:r>
                      <a:rPr lang="en-US" altLang="zh-TW" i="1" dirty="0">
                        <a:latin typeface="Cambria Math" panose="02040503050406030204" pitchFamily="18" charset="0"/>
                      </a:rPr>
                      <m:t>(1−</m:t>
                    </m:r>
                    <m:sSup>
                      <m:sSupPr>
                        <m:ctrlP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−2</m:t>
                        </m:r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𝛽</m:t>
                        </m:r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  <m:r>
                      <a:rPr lang="en-US" altLang="zh-TW" i="1" dirty="0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en-US" altLang="zh-TW" dirty="0"/>
                  <a:t>. </a:t>
                </a:r>
              </a:p>
              <a:p>
                <a:r>
                  <a:rPr lang="en-US" altLang="zh-TW" dirty="0"/>
                  <a:t>In particular, no matter how the parameters </a:t>
                </a:r>
                <a14:m>
                  <m:oMath xmlns:m="http://schemas.openxmlformats.org/officeDocument/2006/math">
                    <m:r>
                      <a:rPr lang="en-US" altLang="zh-TW" i="1" dirty="0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altLang="zh-TW" dirty="0"/>
                  <a:t> &gt; 0, </a:t>
                </a:r>
                <a14:m>
                  <m:oMath xmlns:m="http://schemas.openxmlformats.org/officeDocument/2006/math">
                    <m:r>
                      <a:rPr lang="en-US" altLang="zh-TW" i="1" dirty="0">
                        <a:latin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en-US" altLang="zh-TW" dirty="0"/>
                  <a:t> &gt; 0, and </a:t>
                </a:r>
                <a14:m>
                  <m:oMath xmlns:m="http://schemas.openxmlformats.org/officeDocument/2006/math">
                    <m:r>
                      <a:rPr lang="en-US" altLang="zh-TW" i="1" dirty="0"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altLang="zh-TW" dirty="0"/>
                  <a:t> &gt; 0 are chosen, there is positive probability that R(t) is negative, an undesirable property for an interest rate model. </a:t>
                </a:r>
                <a:endParaRPr lang="zh-TW" altLang="en-US" dirty="0"/>
              </a:p>
              <a:p>
                <a:endParaRPr lang="zh-TW" altLang="en-US" dirty="0"/>
              </a:p>
            </p:txBody>
          </p:sp>
        </mc:Choice>
        <mc:Fallback xmlns="">
          <p:sp>
            <p:nvSpPr>
              <p:cNvPr id="7" name="內容版面配置區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7053" y="3856123"/>
                <a:ext cx="10515600" cy="2382323"/>
              </a:xfrm>
              <a:prstGeom prst="rect">
                <a:avLst/>
              </a:prstGeom>
              <a:blipFill rotWithShape="0">
                <a:blip r:embed="rId5"/>
                <a:stretch>
                  <a:fillRect l="-1043" t="-589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2902335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內容版面配置區 3"/>
              <p:cNvSpPr>
                <a:spLocks noGrp="1"/>
              </p:cNvSpPr>
              <p:nvPr>
                <p:ph idx="1"/>
              </p:nvPr>
            </p:nvSpPr>
            <p:spPr>
              <a:xfrm>
                <a:off x="642551" y="2634949"/>
                <a:ext cx="10931611" cy="4003332"/>
              </a:xfrm>
            </p:spPr>
            <p:txBody>
              <a:bodyPr>
                <a:normAutofit/>
              </a:bodyPr>
              <a:lstStyle/>
              <a:p>
                <a:r>
                  <a:rPr lang="en-US" altLang="zh-TW" sz="2500" dirty="0" smtClean="0"/>
                  <a:t>The </a:t>
                </a:r>
                <a:r>
                  <a:rPr lang="en-US" altLang="zh-TW" sz="2500" dirty="0" err="1" smtClean="0"/>
                  <a:t>Vasicek</a:t>
                </a:r>
                <a:r>
                  <a:rPr lang="en-US" altLang="zh-TW" sz="2500" dirty="0" smtClean="0"/>
                  <a:t> model has the desirable property that the interest rate is </a:t>
                </a:r>
                <a:r>
                  <a:rPr lang="en-US" altLang="zh-TW" sz="2500" dirty="0" smtClean="0">
                    <a:solidFill>
                      <a:schemeClr val="accent1"/>
                    </a:solidFill>
                  </a:rPr>
                  <a:t>mean-reverting</a:t>
                </a:r>
                <a:r>
                  <a:rPr lang="en-US" altLang="zh-TW" sz="2500" dirty="0" smtClean="0"/>
                  <a:t>. </a:t>
                </a:r>
              </a:p>
              <a:p>
                <a:r>
                  <a:rPr lang="en-US" altLang="zh-TW" sz="2500" dirty="0" smtClean="0"/>
                  <a:t>When </a:t>
                </a:r>
                <a14:m>
                  <m:oMath xmlns:m="http://schemas.openxmlformats.org/officeDocument/2006/math"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)=</m:t>
                    </m:r>
                    <m:f>
                      <m:fPr>
                        <m:ctrlPr>
                          <a:rPr lang="en-US" altLang="zh-TW" sz="25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2500" b="0" i="1" dirty="0" smtClean="0">
                            <a:latin typeface="Cambria Math" panose="02040503050406030204" pitchFamily="18" charset="0"/>
                          </a:rPr>
                          <m:t>𝛼</m:t>
                        </m:r>
                      </m:num>
                      <m:den>
                        <m:r>
                          <a:rPr lang="en-US" altLang="zh-TW" sz="2500" b="0" i="1" dirty="0" smtClean="0">
                            <a:latin typeface="Cambria Math" panose="02040503050406030204" pitchFamily="18" charset="0"/>
                          </a:rPr>
                          <m:t>𝛽</m:t>
                        </m:r>
                      </m:den>
                    </m:f>
                  </m:oMath>
                </a14:m>
                <a:r>
                  <a:rPr lang="en-US" altLang="zh-TW" sz="2500" dirty="0" smtClean="0"/>
                  <a:t> , the drift term (the </a:t>
                </a:r>
                <a:r>
                  <a:rPr lang="en-US" altLang="zh-TW" sz="2500" dirty="0" err="1" smtClean="0"/>
                  <a:t>dt</a:t>
                </a:r>
                <a:r>
                  <a:rPr lang="en-US" altLang="zh-TW" sz="2500" dirty="0" smtClean="0"/>
                  <a:t> term) in (4.4.32) is zero. </a:t>
                </a:r>
              </a:p>
              <a:p>
                <a:r>
                  <a:rPr lang="en-US" altLang="zh-TW" sz="2500" dirty="0" smtClean="0"/>
                  <a:t>When </a:t>
                </a:r>
                <a14:m>
                  <m:oMath xmlns:m="http://schemas.openxmlformats.org/officeDocument/2006/math"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)&gt;</m:t>
                    </m:r>
                    <m:f>
                      <m:fPr>
                        <m:ctrlPr>
                          <a:rPr lang="en-US" altLang="zh-TW" sz="25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2500" b="0" i="1" dirty="0" smtClean="0">
                            <a:latin typeface="Cambria Math" panose="02040503050406030204" pitchFamily="18" charset="0"/>
                          </a:rPr>
                          <m:t>𝛼</m:t>
                        </m:r>
                      </m:num>
                      <m:den>
                        <m:r>
                          <a:rPr lang="en-US" altLang="zh-TW" sz="2500" b="0" i="1" dirty="0" smtClean="0">
                            <a:latin typeface="Cambria Math" panose="02040503050406030204" pitchFamily="18" charset="0"/>
                          </a:rPr>
                          <m:t>𝛽</m:t>
                        </m:r>
                      </m:den>
                    </m:f>
                  </m:oMath>
                </a14:m>
                <a:r>
                  <a:rPr lang="en-US" altLang="zh-TW" sz="2500" dirty="0" smtClean="0"/>
                  <a:t> , this term is negative, which pushes </a:t>
                </a:r>
                <a14:m>
                  <m:oMath xmlns:m="http://schemas.openxmlformats.org/officeDocument/2006/math"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TW" sz="2500" dirty="0" smtClean="0"/>
                  <a:t> back toward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25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2500" b="0" i="1" dirty="0" smtClean="0">
                            <a:latin typeface="Cambria Math" panose="02040503050406030204" pitchFamily="18" charset="0"/>
                          </a:rPr>
                          <m:t>𝛼</m:t>
                        </m:r>
                      </m:num>
                      <m:den>
                        <m:r>
                          <a:rPr lang="en-US" altLang="zh-TW" sz="2500" b="0" i="1" dirty="0" smtClean="0">
                            <a:latin typeface="Cambria Math" panose="02040503050406030204" pitchFamily="18" charset="0"/>
                          </a:rPr>
                          <m:t>𝛽</m:t>
                        </m:r>
                      </m:den>
                    </m:f>
                  </m:oMath>
                </a14:m>
                <a:r>
                  <a:rPr lang="en-US" altLang="zh-TW" sz="2500" dirty="0" smtClean="0"/>
                  <a:t> .</a:t>
                </a:r>
              </a:p>
              <a:p>
                <a:r>
                  <a:rPr lang="en-US" altLang="zh-TW" sz="2500" dirty="0" smtClean="0"/>
                  <a:t>When </a:t>
                </a:r>
                <a14:m>
                  <m:oMath xmlns:m="http://schemas.openxmlformats.org/officeDocument/2006/math"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)&lt;</m:t>
                    </m:r>
                    <m:f>
                      <m:fPr>
                        <m:ctrlPr>
                          <a:rPr lang="en-US" altLang="zh-TW" sz="25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2500" b="0" i="1" dirty="0" smtClean="0">
                            <a:latin typeface="Cambria Math" panose="02040503050406030204" pitchFamily="18" charset="0"/>
                          </a:rPr>
                          <m:t>𝛼</m:t>
                        </m:r>
                      </m:num>
                      <m:den>
                        <m:r>
                          <a:rPr lang="en-US" altLang="zh-TW" sz="2500" b="0" i="1" dirty="0" smtClean="0">
                            <a:latin typeface="Cambria Math" panose="02040503050406030204" pitchFamily="18" charset="0"/>
                          </a:rPr>
                          <m:t>𝛽</m:t>
                        </m:r>
                      </m:den>
                    </m:f>
                  </m:oMath>
                </a14:m>
                <a:r>
                  <a:rPr lang="en-US" altLang="zh-TW" sz="2500" dirty="0" smtClean="0"/>
                  <a:t> , this term is positive, which again pushes </a:t>
                </a:r>
                <a14:m>
                  <m:oMath xmlns:m="http://schemas.openxmlformats.org/officeDocument/2006/math"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TW" sz="2500" dirty="0" smtClean="0"/>
                  <a:t> back toward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25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2500" b="0" i="1" dirty="0" smtClean="0">
                            <a:latin typeface="Cambria Math" panose="02040503050406030204" pitchFamily="18" charset="0"/>
                          </a:rPr>
                          <m:t>𝛼</m:t>
                        </m:r>
                      </m:num>
                      <m:den>
                        <m:r>
                          <a:rPr lang="en-US" altLang="zh-TW" sz="2500" b="0" i="1" dirty="0" smtClean="0">
                            <a:latin typeface="Cambria Math" panose="02040503050406030204" pitchFamily="18" charset="0"/>
                          </a:rPr>
                          <m:t>𝛽</m:t>
                        </m:r>
                      </m:den>
                    </m:f>
                  </m:oMath>
                </a14:m>
                <a:r>
                  <a:rPr lang="en-US" altLang="zh-TW" sz="2500" dirty="0" smtClean="0"/>
                  <a:t> .</a:t>
                </a:r>
              </a:p>
              <a:p>
                <a:r>
                  <a:rPr lang="en-US" altLang="zh-TW" sz="2500" dirty="0" smtClean="0"/>
                  <a:t>If </a:t>
                </a:r>
                <a14:m>
                  <m:oMath xmlns:m="http://schemas.openxmlformats.org/officeDocument/2006/math"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(0)=</m:t>
                    </m:r>
                    <m:f>
                      <m:fPr>
                        <m:ctrlPr>
                          <a:rPr lang="en-US" altLang="zh-TW" sz="25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2500" b="0" i="1" dirty="0" smtClean="0">
                            <a:latin typeface="Cambria Math" panose="02040503050406030204" pitchFamily="18" charset="0"/>
                          </a:rPr>
                          <m:t>𝛼</m:t>
                        </m:r>
                      </m:num>
                      <m:den>
                        <m:r>
                          <a:rPr lang="en-US" altLang="zh-TW" sz="2500" b="0" i="1" dirty="0" smtClean="0">
                            <a:latin typeface="Cambria Math" panose="02040503050406030204" pitchFamily="18" charset="0"/>
                          </a:rPr>
                          <m:t>𝛽</m:t>
                        </m:r>
                      </m:den>
                    </m:f>
                  </m:oMath>
                </a14:m>
                <a:r>
                  <a:rPr lang="en-US" altLang="zh-TW" sz="2500" dirty="0" smtClean="0"/>
                  <a:t> , then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sz="2500" b="0" i="0" dirty="0" smtClean="0">
                        <a:latin typeface="Cambria Math" panose="02040503050406030204" pitchFamily="18" charset="0"/>
                      </a:rPr>
                      <m:t>E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𝑅</m:t>
                    </m:r>
                    <m:d>
                      <m:dPr>
                        <m:ctrlPr>
                          <a:rPr lang="en-US" altLang="zh-TW" sz="250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50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sz="2500" b="0" i="1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sz="25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2500" b="0" i="1" dirty="0" smtClean="0">
                            <a:latin typeface="Cambria Math" panose="02040503050406030204" pitchFamily="18" charset="0"/>
                          </a:rPr>
                          <m:t>𝛼</m:t>
                        </m:r>
                      </m:num>
                      <m:den>
                        <m:r>
                          <a:rPr lang="en-US" altLang="zh-TW" sz="2500" b="0" i="1" dirty="0" smtClean="0">
                            <a:latin typeface="Cambria Math" panose="02040503050406030204" pitchFamily="18" charset="0"/>
                          </a:rPr>
                          <m:t>𝛽</m:t>
                        </m:r>
                      </m:den>
                    </m:f>
                  </m:oMath>
                </a14:m>
                <a:r>
                  <a:rPr lang="en-US" altLang="zh-TW" sz="2500" dirty="0" smtClean="0"/>
                  <a:t> ,for all t≥0 . </a:t>
                </a:r>
              </a:p>
              <a:p>
                <a:r>
                  <a:rPr lang="en-US" altLang="zh-TW" sz="2500" dirty="0" smtClean="0"/>
                  <a:t>If </a:t>
                </a:r>
                <a14:m>
                  <m:oMath xmlns:m="http://schemas.openxmlformats.org/officeDocument/2006/math"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𝑅</m:t>
                    </m:r>
                    <m:d>
                      <m:dPr>
                        <m:ctrlPr>
                          <a:rPr lang="en-US" altLang="zh-TW" sz="250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500" b="0" i="1" dirty="0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lang="en-US" altLang="zh-TW" sz="2500" b="0" i="1" dirty="0" smtClean="0">
                        <a:latin typeface="Cambria Math" panose="02040503050406030204" pitchFamily="18" charset="0"/>
                      </a:rPr>
                      <m:t>≠</m:t>
                    </m:r>
                    <m:f>
                      <m:fPr>
                        <m:ctrlPr>
                          <a:rPr lang="en-US" altLang="zh-TW" sz="25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2500" b="0" i="1" dirty="0" smtClean="0">
                            <a:latin typeface="Cambria Math" panose="02040503050406030204" pitchFamily="18" charset="0"/>
                          </a:rPr>
                          <m:t>𝛼</m:t>
                        </m:r>
                      </m:num>
                      <m:den>
                        <m:r>
                          <a:rPr lang="en-US" altLang="zh-TW" sz="2500" b="0" i="1" dirty="0" smtClean="0">
                            <a:latin typeface="Cambria Math" panose="02040503050406030204" pitchFamily="18" charset="0"/>
                          </a:rPr>
                          <m:t>𝛽</m:t>
                        </m:r>
                      </m:den>
                    </m:f>
                  </m:oMath>
                </a14:m>
                <a:r>
                  <a:rPr lang="en-US" altLang="zh-TW" sz="2500" dirty="0" smtClean="0"/>
                  <a:t> , then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zh-TW" sz="2500" i="1" dirty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altLang="zh-TW" sz="2500" i="1" dirty="0" smtClean="0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altLang="zh-TW" sz="2500" i="0" dirty="0" smtClean="0">
                                <a:latin typeface="Cambria Math" panose="02040503050406030204" pitchFamily="18" charset="0"/>
                              </a:rPr>
                              <m:t>lim</m:t>
                            </m:r>
                          </m:e>
                          <m:lim>
                            <m:r>
                              <a:rPr lang="en-US" altLang="zh-TW" sz="2500" b="0" i="1" dirty="0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sz="2500" b="0" i="1" dirty="0" smtClean="0">
                                <a:latin typeface="Cambria Math" panose="02040503050406030204" pitchFamily="18" charset="0"/>
                              </a:rPr>
                              <m:t>→∞</m:t>
                            </m:r>
                          </m:lim>
                        </m:limLow>
                      </m:fName>
                      <m:e>
                        <m:r>
                          <m:rPr>
                            <m:sty m:val="p"/>
                          </m:rPr>
                          <a:rPr lang="en-US" altLang="zh-TW" sz="2500" b="0" i="0" dirty="0" smtClean="0">
                            <a:latin typeface="Cambria Math" panose="02040503050406030204" pitchFamily="18" charset="0"/>
                          </a:rPr>
                          <m:t>E</m:t>
                        </m:r>
                        <m:r>
                          <a:rPr lang="en-US" altLang="zh-TW" sz="2500" b="0" i="1" dirty="0" smtClean="0">
                            <a:latin typeface="Cambria Math" panose="02040503050406030204" pitchFamily="18" charset="0"/>
                          </a:rPr>
                          <m:t>𝑅</m:t>
                        </m:r>
                        <m:r>
                          <a:rPr lang="en-US" altLang="zh-TW" sz="2500" b="0" i="1" dirty="0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sz="2500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2500" b="0" i="1" dirty="0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  <m:r>
                      <a:rPr lang="en-US" altLang="zh-TW" sz="2500" b="0" i="1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sz="25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2500" b="0" i="1" dirty="0" smtClean="0">
                            <a:latin typeface="Cambria Math" panose="02040503050406030204" pitchFamily="18" charset="0"/>
                          </a:rPr>
                          <m:t>𝛼</m:t>
                        </m:r>
                      </m:num>
                      <m:den>
                        <m:r>
                          <a:rPr lang="en-US" altLang="zh-TW" sz="2500" b="0" i="1" dirty="0" smtClean="0">
                            <a:latin typeface="Cambria Math" panose="02040503050406030204" pitchFamily="18" charset="0"/>
                          </a:rPr>
                          <m:t>𝛽</m:t>
                        </m:r>
                      </m:den>
                    </m:f>
                  </m:oMath>
                </a14:m>
                <a:r>
                  <a:rPr lang="en-US" altLang="zh-TW" sz="2500" dirty="0" smtClean="0"/>
                  <a:t>  .</a:t>
                </a:r>
                <a:endParaRPr lang="zh-TW" altLang="en-US" sz="2500" dirty="0"/>
              </a:p>
            </p:txBody>
          </p:sp>
        </mc:Choice>
        <mc:Fallback xmlns="">
          <p:sp>
            <p:nvSpPr>
              <p:cNvPr id="4" name="內容版面配置區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42551" y="2634949"/>
                <a:ext cx="10931611" cy="4003332"/>
              </a:xfrm>
              <a:blipFill rotWithShape="0">
                <a:blip r:embed="rId2"/>
                <a:stretch>
                  <a:fillRect l="-780" t="-197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1102" y="1392129"/>
            <a:ext cx="9734550" cy="819150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8365" y="558885"/>
            <a:ext cx="7820025" cy="40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35279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258033"/>
            <a:ext cx="10515600" cy="1325563"/>
          </a:xfrm>
        </p:spPr>
        <p:txBody>
          <a:bodyPr/>
          <a:lstStyle/>
          <a:p>
            <a:r>
              <a:rPr lang="en-US" altLang="zh-TW" dirty="0" smtClean="0"/>
              <a:t>Example 4.4.11 (Cox-Ingersoll-Ross (CIR) interest rate model)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07409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2500" dirty="0"/>
              <a:t>Let W(t) , </a:t>
            </a:r>
            <a:r>
              <a:rPr lang="en-US" altLang="zh-TW" sz="2500" dirty="0" smtClean="0"/>
              <a:t>t</a:t>
            </a:r>
            <a:r>
              <a:rPr lang="zh-TW" altLang="en-US" sz="2500" dirty="0" smtClean="0"/>
              <a:t> </a:t>
            </a:r>
            <a:r>
              <a:rPr lang="en-US" altLang="zh-TW" sz="2500" dirty="0" smtClean="0"/>
              <a:t>≥0</a:t>
            </a:r>
            <a:r>
              <a:rPr lang="en-US" altLang="zh-TW" sz="2500" dirty="0"/>
              <a:t>, be a Brownian motion. </a:t>
            </a:r>
            <a:endParaRPr lang="en-US" altLang="zh-TW" sz="2500" dirty="0" smtClean="0"/>
          </a:p>
          <a:p>
            <a:pPr marL="0" indent="0">
              <a:buNone/>
            </a:pPr>
            <a:r>
              <a:rPr lang="en-US" altLang="zh-TW" sz="2500" dirty="0"/>
              <a:t>The Cox-Ingersoll-Ross model for the interest rate process </a:t>
            </a:r>
            <a:r>
              <a:rPr lang="en-US" altLang="zh-TW" sz="2500" dirty="0" smtClean="0"/>
              <a:t>R(t</a:t>
            </a:r>
            <a:r>
              <a:rPr lang="en-US" altLang="zh-TW" sz="2500" dirty="0"/>
              <a:t>) is </a:t>
            </a:r>
            <a:endParaRPr lang="zh-TW" altLang="en-US" sz="2500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3148" y="3141748"/>
            <a:ext cx="8296275" cy="6096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文字方塊 4"/>
              <p:cNvSpPr txBox="1"/>
              <p:nvPr/>
            </p:nvSpPr>
            <p:spPr>
              <a:xfrm>
                <a:off x="838200" y="4382530"/>
                <a:ext cx="9687697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2500" dirty="0" smtClean="0"/>
                  <a:t>where </a:t>
                </a:r>
                <a14:m>
                  <m:oMath xmlns:m="http://schemas.openxmlformats.org/officeDocument/2006/math">
                    <m:r>
                      <a:rPr lang="en-US" altLang="zh-TW" sz="2500" b="0" i="1" dirty="0" smtClean="0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altLang="zh-TW" sz="2500" dirty="0"/>
                  <a:t>, </a:t>
                </a:r>
                <a14:m>
                  <m:oMath xmlns:m="http://schemas.openxmlformats.org/officeDocument/2006/math">
                    <m:r>
                      <a:rPr lang="en-US" altLang="zh-TW" sz="2500" b="0" i="1" dirty="0" smtClean="0">
                        <a:latin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en-US" altLang="zh-TW" sz="2500" dirty="0"/>
                  <a:t>, </a:t>
                </a:r>
                <a:r>
                  <a:rPr lang="en-US" altLang="zh-TW" sz="2500" dirty="0" smtClean="0"/>
                  <a:t> </a:t>
                </a:r>
                <a14:m>
                  <m:oMath xmlns:m="http://schemas.openxmlformats.org/officeDocument/2006/math"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altLang="zh-TW" sz="2500" dirty="0" smtClean="0"/>
                  <a:t> </a:t>
                </a:r>
                <a:r>
                  <a:rPr lang="en-US" altLang="zh-TW" sz="2500" dirty="0"/>
                  <a:t>are positive constants.</a:t>
                </a:r>
                <a:endParaRPr lang="zh-TW" altLang="en-US" sz="2500" dirty="0"/>
              </a:p>
            </p:txBody>
          </p:sp>
        </mc:Choice>
        <mc:Fallback>
          <p:sp>
            <p:nvSpPr>
              <p:cNvPr id="5" name="文字方塊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4382530"/>
                <a:ext cx="9687697" cy="477054"/>
              </a:xfrm>
              <a:prstGeom prst="rect">
                <a:avLst/>
              </a:prstGeom>
              <a:blipFill rotWithShape="0">
                <a:blip r:embed="rId3"/>
                <a:stretch>
                  <a:fillRect l="-1070" t="-10256" b="-3076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2038761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1035907" y="2594919"/>
                <a:ext cx="10515600" cy="4101028"/>
              </a:xfrm>
            </p:spPr>
            <p:txBody>
              <a:bodyPr>
                <a:normAutofit/>
              </a:bodyPr>
              <a:lstStyle/>
              <a:p>
                <a:r>
                  <a:rPr lang="en-US" altLang="zh-TW" sz="2500" dirty="0" smtClean="0"/>
                  <a:t>Unlike the </a:t>
                </a:r>
                <a:r>
                  <a:rPr lang="en-US" altLang="zh-TW" sz="2500" dirty="0" err="1"/>
                  <a:t>Vasicek</a:t>
                </a:r>
                <a:r>
                  <a:rPr lang="en-US" altLang="zh-TW" sz="2500" dirty="0"/>
                  <a:t> equation (4.4.32), the CIR equation (4.4.34) does </a:t>
                </a:r>
                <a:r>
                  <a:rPr lang="en-US" altLang="zh-TW" sz="2500" dirty="0">
                    <a:solidFill>
                      <a:schemeClr val="accent1"/>
                    </a:solidFill>
                  </a:rPr>
                  <a:t>not</a:t>
                </a:r>
                <a:r>
                  <a:rPr lang="en-US" altLang="zh-TW" sz="2500" dirty="0"/>
                  <a:t> have a closed-form solution. </a:t>
                </a:r>
                <a:endParaRPr lang="en-US" altLang="zh-TW" sz="2500" dirty="0" smtClean="0"/>
              </a:p>
              <a:p>
                <a:r>
                  <a:rPr lang="en-US" altLang="zh-TW" sz="2500" dirty="0"/>
                  <a:t>The advantage of (4.4.34) over the </a:t>
                </a:r>
                <a:r>
                  <a:rPr lang="en-US" altLang="zh-TW" sz="2500" dirty="0" err="1"/>
                  <a:t>Vasicek</a:t>
                </a:r>
                <a:r>
                  <a:rPr lang="en-US" altLang="zh-TW" sz="2500" dirty="0"/>
                  <a:t> model is that the interest rate in the CIR model </a:t>
                </a:r>
                <a:r>
                  <a:rPr lang="en-US" altLang="zh-TW" sz="2500" dirty="0">
                    <a:solidFill>
                      <a:schemeClr val="accent1"/>
                    </a:solidFill>
                  </a:rPr>
                  <a:t>does not become negative</a:t>
                </a:r>
                <a:r>
                  <a:rPr lang="en-US" altLang="zh-TW" sz="2500" dirty="0" smtClean="0"/>
                  <a:t>.</a:t>
                </a:r>
              </a:p>
              <a:p>
                <a:r>
                  <a:rPr lang="en-US" altLang="zh-TW" sz="2500" dirty="0"/>
                  <a:t>If R(t) reaches zero, the term multiplying </a:t>
                </a:r>
                <a14:m>
                  <m:oMath xmlns:m="http://schemas.openxmlformats.org/officeDocument/2006/math"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𝑑𝑊</m:t>
                    </m:r>
                    <m:r>
                      <a:rPr lang="en-US" altLang="zh-TW" sz="2500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sz="2500" i="1" dirty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sz="2500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TW" sz="2500" dirty="0" smtClean="0"/>
                  <a:t> </a:t>
                </a:r>
                <a:r>
                  <a:rPr lang="en-US" altLang="zh-TW" sz="2500" dirty="0"/>
                  <a:t>vanishes and the positive drift term </a:t>
                </a:r>
                <a14:m>
                  <m:oMath xmlns:m="http://schemas.openxmlformats.org/officeDocument/2006/math">
                    <m:r>
                      <a:rPr lang="en-US" altLang="zh-TW" sz="2500" b="0" i="1" dirty="0" smtClean="0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altLang="zh-TW" sz="2500" i="1" dirty="0" err="1">
                        <a:latin typeface="Cambria Math" panose="02040503050406030204" pitchFamily="18" charset="0"/>
                      </a:rPr>
                      <m:t>𝑑𝑡</m:t>
                    </m:r>
                    <m:r>
                      <a:rPr lang="en-US" altLang="zh-TW" sz="2500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TW" sz="2500" dirty="0"/>
                  <a:t>in equation </a:t>
                </a:r>
                <a:r>
                  <a:rPr lang="en-US" altLang="zh-TW" sz="2500" dirty="0" smtClean="0"/>
                  <a:t>(4.4.34</a:t>
                </a:r>
                <a:r>
                  <a:rPr lang="en-US" altLang="zh-TW" sz="2500" dirty="0"/>
                  <a:t>) drives the interest rate back into positive territory. </a:t>
                </a:r>
                <a:endParaRPr lang="en-US" altLang="zh-TW" sz="2500" dirty="0" smtClean="0"/>
              </a:p>
              <a:p>
                <a:r>
                  <a:rPr lang="en-US" altLang="zh-TW" sz="2500" dirty="0"/>
                  <a:t>Like the </a:t>
                </a:r>
                <a:r>
                  <a:rPr lang="en-US" altLang="zh-TW" sz="2500" dirty="0" err="1"/>
                  <a:t>Vasicek</a:t>
                </a:r>
                <a:r>
                  <a:rPr lang="en-US" altLang="zh-TW" sz="2500" dirty="0"/>
                  <a:t> model, the CIR model is </a:t>
                </a:r>
                <a:r>
                  <a:rPr lang="en-US" altLang="zh-TW" sz="2500" dirty="0">
                    <a:solidFill>
                      <a:schemeClr val="accent1"/>
                    </a:solidFill>
                  </a:rPr>
                  <a:t>mean-reverting</a:t>
                </a:r>
                <a:r>
                  <a:rPr lang="en-US" altLang="zh-TW" sz="2500" dirty="0"/>
                  <a:t>. </a:t>
                </a:r>
                <a:endParaRPr lang="zh-TW" altLang="en-US" sz="2500" dirty="0"/>
              </a:p>
            </p:txBody>
          </p:sp>
        </mc:Choice>
        <mc:Fallback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35907" y="2594919"/>
                <a:ext cx="10515600" cy="4101028"/>
              </a:xfrm>
              <a:blipFill rotWithShape="0">
                <a:blip r:embed="rId2"/>
                <a:stretch>
                  <a:fillRect l="-870" t="-2083" r="-156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1430" y="1222331"/>
            <a:ext cx="8296275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79788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95864" y="342813"/>
            <a:ext cx="10515600" cy="27710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2500" dirty="0"/>
              <a:t>Although one cannot derive a closed-form solution for (4.4.34), the distribution of R(t) for each positive t can be determined</a:t>
            </a:r>
            <a:r>
              <a:rPr lang="en-US" altLang="zh-TW" sz="2500" dirty="0" smtClean="0"/>
              <a:t>.</a:t>
            </a:r>
          </a:p>
          <a:p>
            <a:pPr marL="0" indent="0">
              <a:buNone/>
            </a:pPr>
            <a:r>
              <a:rPr lang="en-US" altLang="zh-TW" sz="2500" dirty="0"/>
              <a:t>That computation would take us too far afield. We instead content ourselves with the derivation of the expected value and variance of R(t).</a:t>
            </a:r>
            <a:endParaRPr lang="zh-TW" altLang="en-US" sz="25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矩形 3"/>
              <p:cNvSpPr/>
              <p:nvPr/>
            </p:nvSpPr>
            <p:spPr>
              <a:xfrm>
                <a:off x="895864" y="2183197"/>
                <a:ext cx="10184028" cy="87979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TW" sz="2500" dirty="0" smtClean="0"/>
                  <a:t>To do this, we use the function </a:t>
                </a:r>
                <a14:m>
                  <m:oMath xmlns:m="http://schemas.openxmlformats.org/officeDocument/2006/math"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sz="2500" i="1" dirty="0" err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sz="2500" i="1" dirty="0" err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zh-TW" sz="2500" i="1" dirty="0" err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TW" sz="2500" i="1" dirty="0">
                        <a:latin typeface="Cambria Math" panose="02040503050406030204" pitchFamily="18" charset="0"/>
                      </a:rPr>
                      <m:t>)=</m:t>
                    </m:r>
                    <m:sSup>
                      <m:sSupPr>
                        <m:ctrlPr>
                          <a:rPr lang="en-US" altLang="zh-TW" sz="2500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500" b="0" i="1" dirty="0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TW" sz="2500" b="0" i="1" dirty="0" smtClean="0">
                            <a:latin typeface="Cambria Math" panose="02040503050406030204" pitchFamily="18" charset="0"/>
                          </a:rPr>
                          <m:t>𝛽</m:t>
                        </m:r>
                        <m:r>
                          <a:rPr lang="en-US" altLang="zh-TW" sz="2500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  <m:r>
                      <a:rPr lang="en-US" altLang="zh-TW" sz="2500" b="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TW" sz="2500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TW" sz="2500" dirty="0" smtClean="0"/>
                  <a:t>and </a:t>
                </a:r>
                <a:r>
                  <a:rPr lang="en-US" altLang="zh-TW" sz="2500" dirty="0"/>
                  <a:t>the </a:t>
                </a:r>
                <a:r>
                  <a:rPr lang="en-US" altLang="zh-TW" sz="2500" dirty="0" smtClean="0"/>
                  <a:t>Ito-</a:t>
                </a:r>
                <a:r>
                  <a:rPr lang="en-US" altLang="zh-TW" sz="2500" dirty="0" err="1" smtClean="0"/>
                  <a:t>Doeblin</a:t>
                </a:r>
                <a:r>
                  <a:rPr lang="en-US" altLang="zh-TW" sz="2500" dirty="0" smtClean="0"/>
                  <a:t> </a:t>
                </a:r>
                <a:r>
                  <a:rPr lang="en-US" altLang="zh-TW" sz="2500" dirty="0"/>
                  <a:t>formula to </a:t>
                </a:r>
                <a:r>
                  <a:rPr lang="en-US" altLang="zh-TW" sz="2500" dirty="0" smtClean="0"/>
                  <a:t>compute</a:t>
                </a:r>
                <a:endParaRPr lang="zh-TW" altLang="en-US" sz="2500" dirty="0"/>
              </a:p>
            </p:txBody>
          </p:sp>
        </mc:Choice>
        <mc:Fallback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5864" y="2183197"/>
                <a:ext cx="10184028" cy="879793"/>
              </a:xfrm>
              <a:prstGeom prst="rect">
                <a:avLst/>
              </a:prstGeom>
              <a:blipFill rotWithShape="0">
                <a:blip r:embed="rId2"/>
                <a:stretch>
                  <a:fillRect l="-1017" t="-2778" r="-1077" b="-1597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圖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7265" y="3386454"/>
            <a:ext cx="9801225" cy="2876550"/>
          </a:xfrm>
          <a:prstGeom prst="rect">
            <a:avLst/>
          </a:prstGeom>
        </p:spPr>
      </p:pic>
      <p:grpSp>
        <p:nvGrpSpPr>
          <p:cNvPr id="15" name="群組 14"/>
          <p:cNvGrpSpPr/>
          <p:nvPr/>
        </p:nvGrpSpPr>
        <p:grpSpPr>
          <a:xfrm>
            <a:off x="7499584" y="2879292"/>
            <a:ext cx="4275150" cy="1356038"/>
            <a:chOff x="7466633" y="2879292"/>
            <a:chExt cx="4275150" cy="1356038"/>
          </a:xfrm>
        </p:grpSpPr>
        <p:grpSp>
          <p:nvGrpSpPr>
            <p:cNvPr id="12" name="群組 11"/>
            <p:cNvGrpSpPr/>
            <p:nvPr/>
          </p:nvGrpSpPr>
          <p:grpSpPr>
            <a:xfrm>
              <a:off x="7466633" y="2879292"/>
              <a:ext cx="4275150" cy="1356038"/>
              <a:chOff x="5580168" y="2879291"/>
              <a:chExt cx="4275150" cy="1356038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6" name="文字方塊 5"/>
                  <p:cNvSpPr txBox="1"/>
                  <p:nvPr/>
                </p:nvSpPr>
                <p:spPr>
                  <a:xfrm>
                    <a:off x="5649612" y="3793990"/>
                    <a:ext cx="4205706" cy="44133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𝑑𝑅</m:t>
                          </m:r>
                          <m:d>
                            <m:d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d>
                            <m:d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i="1" smtClean="0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d>
                                <m:d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e>
                          </m:d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  <m:rad>
                            <m:radPr>
                              <m:degHide m:val="on"/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d>
                                <m:d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e>
                          </m:rad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𝑑𝑊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) </m:t>
                          </m:r>
                        </m:oMath>
                      </m:oMathPara>
                    </a14:m>
                    <a:endParaRPr lang="en-US" altLang="zh-TW" dirty="0" smtClean="0"/>
                  </a:p>
                </p:txBody>
              </p:sp>
            </mc:Choice>
            <mc:Fallback>
              <p:sp>
                <p:nvSpPr>
                  <p:cNvPr id="6" name="文字方塊 5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649612" y="3793990"/>
                    <a:ext cx="4205706" cy="441339"/>
                  </a:xfrm>
                  <a:prstGeom prst="rect">
                    <a:avLst/>
                  </a:prstGeom>
                  <a:blipFill rotWithShape="0">
                    <a:blip r:embed="rId4"/>
                    <a:stretch>
                      <a:fillRect b="-8219"/>
                    </a:stretch>
                  </a:blipFill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11" name="群組 10"/>
              <p:cNvGrpSpPr/>
              <p:nvPr/>
            </p:nvGrpSpPr>
            <p:grpSpPr>
              <a:xfrm>
                <a:off x="5580168" y="2879291"/>
                <a:ext cx="2053153" cy="1033804"/>
                <a:chOff x="5555455" y="2846340"/>
                <a:chExt cx="2053153" cy="1033804"/>
              </a:xfrm>
            </p:grpSpPr>
            <p:grpSp>
              <p:nvGrpSpPr>
                <p:cNvPr id="9" name="群組 8"/>
                <p:cNvGrpSpPr/>
                <p:nvPr/>
              </p:nvGrpSpPr>
              <p:grpSpPr>
                <a:xfrm>
                  <a:off x="5555455" y="2846340"/>
                  <a:ext cx="2053153" cy="714780"/>
                  <a:chOff x="5127087" y="2974238"/>
                  <a:chExt cx="2053153" cy="714780"/>
                </a:xfrm>
              </p:grpSpPr>
              <mc:AlternateContent xmlns:mc="http://schemas.openxmlformats.org/markup-compatibility/2006">
                <mc:Choice xmlns:a14="http://schemas.microsoft.com/office/drawing/2010/main" Requires="a14">
                  <p:sp>
                    <p:nvSpPr>
                      <p:cNvPr id="7" name="文字方塊 6"/>
                      <p:cNvSpPr txBox="1"/>
                      <p:nvPr/>
                    </p:nvSpPr>
                    <p:spPr>
                      <a:xfrm>
                        <a:off x="5127087" y="2974238"/>
                        <a:ext cx="2053153" cy="3822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  <m:sSup>
                                <m:sSup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𝛽</m:t>
                                  </m:r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oMath>
                          </m:oMathPara>
                        </a14:m>
                        <a:endParaRPr lang="en-US" altLang="zh-TW" dirty="0" smtClean="0"/>
                      </a:p>
                    </p:txBody>
                  </p:sp>
                </mc:Choice>
                <mc:Fallback>
                  <p:sp>
                    <p:nvSpPr>
                      <p:cNvPr id="7" name="文字方塊 6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5127087" y="2974238"/>
                        <a:ext cx="2053153" cy="382284"/>
                      </a:xfrm>
                      <a:prstGeom prst="rect">
                        <a:avLst/>
                      </a:prstGeom>
                      <a:blipFill rotWithShape="0">
                        <a:blip r:embed="rId5"/>
                        <a:stretch>
                          <a:fillRect b="-14286"/>
                        </a:stretch>
                      </a:blipFill>
                      <a:ln>
                        <a:noFill/>
                      </a:ln>
                    </p:spPr>
                    <p:txBody>
                      <a:bodyPr/>
                      <a:lstStyle/>
                      <a:p>
                        <a:r>
                          <a:rPr lang="zh-TW" altLang="en-US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mc:AlternateContent xmlns:mc="http://schemas.openxmlformats.org/markup-compatibility/2006">
                <mc:Choice xmlns:a14="http://schemas.microsoft.com/office/drawing/2010/main" Requires="a14">
                  <p:sp>
                    <p:nvSpPr>
                      <p:cNvPr id="8" name="文字方塊 7"/>
                      <p:cNvSpPr txBox="1"/>
                      <p:nvPr/>
                    </p:nvSpPr>
                    <p:spPr>
                      <a:xfrm>
                        <a:off x="5196531" y="3306734"/>
                        <a:ext cx="1582694" cy="3822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sSup>
                                <m:sSup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𝛽</m:t>
                                  </m:r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p>
                            </m:oMath>
                          </m:oMathPara>
                        </a14:m>
                        <a:endParaRPr lang="en-US" altLang="zh-TW" dirty="0" smtClean="0"/>
                      </a:p>
                    </p:txBody>
                  </p:sp>
                </mc:Choice>
                <mc:Fallback>
                  <p:sp>
                    <p:nvSpPr>
                      <p:cNvPr id="8" name="文字方塊 7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5196531" y="3306734"/>
                        <a:ext cx="1582694" cy="382284"/>
                      </a:xfrm>
                      <a:prstGeom prst="rect">
                        <a:avLst/>
                      </a:prstGeom>
                      <a:blipFill rotWithShape="0">
                        <a:blip r:embed="rId6"/>
                        <a:stretch>
                          <a:fillRect b="-12698"/>
                        </a:stretch>
                      </a:blipFill>
                      <a:ln>
                        <a:noFill/>
                      </a:ln>
                    </p:spPr>
                    <p:txBody>
                      <a:bodyPr/>
                      <a:lstStyle/>
                      <a:p>
                        <a:r>
                          <a:rPr lang="zh-TW" altLang="en-US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  <mc:AlternateContent xmlns:mc="http://schemas.openxmlformats.org/markup-compatibility/2006">
              <mc:Choice xmlns:a14="http://schemas.microsoft.com/office/drawing/2010/main" Requires="a14">
                <p:sp>
                  <p:nvSpPr>
                    <p:cNvPr id="10" name="文字方塊 9"/>
                    <p:cNvSpPr txBox="1"/>
                    <p:nvPr/>
                  </p:nvSpPr>
                  <p:spPr>
                    <a:xfrm>
                      <a:off x="5624899" y="3510812"/>
                      <a:ext cx="1506495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𝑥𝑥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d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=0</m:t>
                            </m:r>
                          </m:oMath>
                        </m:oMathPara>
                      </a14:m>
                      <a:endParaRPr lang="en-US" altLang="zh-TW" dirty="0" smtClean="0"/>
                    </a:p>
                  </p:txBody>
                </p:sp>
              </mc:Choice>
              <mc:Fallback>
                <p:sp>
                  <p:nvSpPr>
                    <p:cNvPr id="10" name="文字方塊 9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624899" y="3510812"/>
                      <a:ext cx="1506495" cy="369332"/>
                    </a:xfrm>
                    <a:prstGeom prst="rect">
                      <a:avLst/>
                    </a:prstGeom>
                    <a:blipFill rotWithShape="0">
                      <a:blip r:embed="rId7"/>
                      <a:stretch>
                        <a:fillRect b="-13115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zh-TW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  <p:sp>
          <p:nvSpPr>
            <p:cNvPr id="13" name="矩形 12"/>
            <p:cNvSpPr/>
            <p:nvPr/>
          </p:nvSpPr>
          <p:spPr>
            <a:xfrm>
              <a:off x="7628238" y="2916195"/>
              <a:ext cx="4020065" cy="1301578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98560573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5136" y="398504"/>
            <a:ext cx="7333091" cy="557855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5863" y="1909303"/>
            <a:ext cx="6904725" cy="1641977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626075" y="1194304"/>
            <a:ext cx="1070095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500" dirty="0"/>
              <a:t>Integration of both sides of (4.4.35) yields </a:t>
            </a:r>
            <a:endParaRPr lang="zh-TW" altLang="en-US" sz="2500" dirty="0"/>
          </a:p>
        </p:txBody>
      </p:sp>
      <p:sp>
        <p:nvSpPr>
          <p:cNvPr id="7" name="文字方塊 6"/>
          <p:cNvSpPr txBox="1"/>
          <p:nvPr/>
        </p:nvSpPr>
        <p:spPr>
          <a:xfrm>
            <a:off x="626075" y="3650216"/>
            <a:ext cx="1012430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500" dirty="0"/>
              <a:t>Recalling that the expectation of an Ito integral is zero, we obtain </a:t>
            </a:r>
            <a:endParaRPr lang="zh-TW" altLang="en-US" sz="2500" dirty="0"/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69200" y="4275479"/>
            <a:ext cx="3889934" cy="714999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69200" y="5138687"/>
            <a:ext cx="5806389" cy="642337"/>
          </a:xfrm>
          <a:prstGeom prst="rect">
            <a:avLst/>
          </a:prstGeom>
        </p:spPr>
      </p:pic>
      <p:sp>
        <p:nvSpPr>
          <p:cNvPr id="10" name="文字方塊 9"/>
          <p:cNvSpPr txBox="1"/>
          <p:nvPr/>
        </p:nvSpPr>
        <p:spPr>
          <a:xfrm>
            <a:off x="626075" y="5929233"/>
            <a:ext cx="932523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500" dirty="0"/>
              <a:t>This is the same expectation as in the </a:t>
            </a:r>
            <a:r>
              <a:rPr lang="en-US" altLang="zh-TW" sz="2500" dirty="0" err="1"/>
              <a:t>Vasicek</a:t>
            </a:r>
            <a:r>
              <a:rPr lang="en-US" altLang="zh-TW" sz="2500" dirty="0"/>
              <a:t> model. </a:t>
            </a:r>
            <a:endParaRPr lang="zh-TW" altLang="en-US" sz="2500" dirty="0"/>
          </a:p>
        </p:txBody>
      </p:sp>
    </p:spTree>
    <p:extLst>
      <p:ext uri="{BB962C8B-B14F-4D97-AF65-F5344CB8AC3E}">
        <p14:creationId xmlns:p14="http://schemas.microsoft.com/office/powerpoint/2010/main" val="31254041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747584" y="334577"/>
                <a:ext cx="10515600" cy="1963780"/>
              </a:xfrm>
            </p:spPr>
            <p:txBody>
              <a:bodyPr/>
              <a:lstStyle/>
              <a:p>
                <a:r>
                  <a:rPr lang="en-US" altLang="zh-TW" dirty="0" smtClean="0"/>
                  <a:t>Fix T &gt; 0, and let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b="0" i="0" dirty="0" smtClean="0">
                        <a:latin typeface="Cambria Math" panose="02040503050406030204" pitchFamily="18" charset="0"/>
                      </a:rPr>
                      <m:t>Π</m:t>
                    </m:r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={</m:t>
                    </m:r>
                    <m:sSub>
                      <m:sSubPr>
                        <m:ctrlP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, … , </m:t>
                    </m:r>
                    <m:sSub>
                      <m:sSubPr>
                        <m:ctrlP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altLang="zh-TW" dirty="0" smtClean="0"/>
                  <a:t> be a partition of </a:t>
                </a:r>
                <a14:m>
                  <m:oMath xmlns:m="http://schemas.openxmlformats.org/officeDocument/2006/math"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[0, </m:t>
                    </m:r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] </m:t>
                    </m:r>
                  </m:oMath>
                </a14:m>
                <a:endParaRPr lang="en-US" altLang="zh-TW" dirty="0" smtClean="0"/>
              </a:p>
              <a:p>
                <a:r>
                  <a:rPr lang="en-US" altLang="zh-TW" dirty="0" smtClean="0"/>
                  <a:t>The change in </a:t>
                </a:r>
                <a14:m>
                  <m:oMath xmlns:m="http://schemas.openxmlformats.org/officeDocument/2006/math"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)) </m:t>
                    </m:r>
                  </m:oMath>
                </a14:m>
                <a:r>
                  <a:rPr lang="en-US" altLang="zh-TW" dirty="0" smtClean="0"/>
                  <a:t>between times t = 0 and t = T can be written as the sum of the changes in </a:t>
                </a:r>
                <a14:m>
                  <m:oMath xmlns:m="http://schemas.openxmlformats.org/officeDocument/2006/math"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)) </m:t>
                    </m:r>
                  </m:oMath>
                </a14:m>
                <a:r>
                  <a:rPr lang="en-US" altLang="zh-TW" dirty="0" smtClean="0"/>
                  <a:t>over each of the subintervals </a:t>
                </a:r>
                <a14:m>
                  <m:oMath xmlns:m="http://schemas.openxmlformats.org/officeDocument/2006/math"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[</m:t>
                    </m:r>
                    <m:sSub>
                      <m:sSubPr>
                        <m:ctrlP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altLang="zh-TW" dirty="0" smtClean="0"/>
                  <a:t>.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47584" y="334577"/>
                <a:ext cx="10515600" cy="1963780"/>
              </a:xfrm>
              <a:blipFill rotWithShape="0">
                <a:blip r:embed="rId2"/>
                <a:stretch>
                  <a:fillRect l="-1043" t="-528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7925" y="2298357"/>
            <a:ext cx="6761881" cy="972065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6330" y="3270422"/>
            <a:ext cx="8767118" cy="79808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字方塊 5"/>
              <p:cNvSpPr txBox="1"/>
              <p:nvPr/>
            </p:nvSpPr>
            <p:spPr>
              <a:xfrm>
                <a:off x="8188410" y="2357007"/>
                <a:ext cx="3206579" cy="6883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 smtClean="0">
                    <a:solidFill>
                      <a:schemeClr val="accent1"/>
                    </a:solidFill>
                  </a:rPr>
                  <a:t>Use (4.4.4),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altLang="zh-TW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US" altLang="zh-TW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𝑊</m:t>
                      </m:r>
                      <m:d>
                        <m:dPr>
                          <m:ctrlPr>
                            <a:rPr lang="en-US" altLang="zh-TW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  <m:r>
                        <a:rPr lang="en-US" altLang="zh-TW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altLang="zh-TW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altLang="zh-TW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altLang="zh-TW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  <m:r>
                        <a:rPr lang="en-US" altLang="zh-TW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𝑊</m:t>
                      </m:r>
                      <m:r>
                        <a:rPr lang="en-US" altLang="zh-TW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zh-TW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altLang="zh-TW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altLang="zh-TW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  <m:r>
                        <a:rPr lang="en-US" altLang="zh-TW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TW" altLang="en-US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6" name="文字方塊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88410" y="2357007"/>
                <a:ext cx="3206579" cy="688394"/>
              </a:xfrm>
              <a:prstGeom prst="rect">
                <a:avLst/>
              </a:prstGeom>
              <a:blipFill rotWithShape="0">
                <a:blip r:embed="rId5"/>
                <a:stretch>
                  <a:fillRect l="-1521" t="-5310" b="-354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字方塊 8"/>
              <p:cNvSpPr txBox="1"/>
              <p:nvPr/>
            </p:nvSpPr>
            <p:spPr>
              <a:xfrm>
                <a:off x="9203724" y="3814505"/>
                <a:ext cx="265258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i="1" dirty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altLang="zh-TW" i="1" dirty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′(</m:t>
                      </m:r>
                      <m:r>
                        <a:rPr lang="en-US" altLang="zh-TW" i="1" dirty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altLang="zh-TW" i="1" dirty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)=</m:t>
                      </m:r>
                      <m:r>
                        <a:rPr lang="en-US" altLang="zh-TW" i="1" dirty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altLang="zh-TW" i="1" dirty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altLang="zh-TW" b="0" i="0" dirty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nor/>
                        </m:rPr>
                        <a:rPr lang="en-US" altLang="zh-TW" dirty="0" smtClean="0">
                          <a:solidFill>
                            <a:schemeClr val="accent1"/>
                          </a:solidFill>
                        </a:rPr>
                        <m:t> </m:t>
                      </m:r>
                      <m:r>
                        <a:rPr lang="en-US" altLang="zh-TW" i="1" dirty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altLang="zh-TW" i="1" dirty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"(</m:t>
                      </m:r>
                      <m:r>
                        <m:rPr>
                          <m:sty m:val="p"/>
                        </m:rPr>
                        <a:rPr lang="en-US" altLang="zh-TW" i="1" dirty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  <m:r>
                        <a:rPr lang="en-US" altLang="zh-TW" i="1" dirty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)=1</m:t>
                      </m:r>
                    </m:oMath>
                  </m:oMathPara>
                </a14:m>
                <a:endParaRPr lang="zh-TW" altLang="en-US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9" name="文字方塊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03724" y="3814505"/>
                <a:ext cx="2652584" cy="369332"/>
              </a:xfrm>
              <a:prstGeom prst="rect">
                <a:avLst/>
              </a:prstGeom>
              <a:blipFill rotWithShape="0">
                <a:blip r:embed="rId6"/>
                <a:stretch>
                  <a:fillRect b="-1500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圖片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55497" y="4097597"/>
            <a:ext cx="6924675" cy="94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27673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54675" y="408716"/>
            <a:ext cx="10515600" cy="5715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2500" dirty="0"/>
              <a:t>To compute the variance of R(t), we set</a:t>
            </a:r>
            <a:endParaRPr lang="zh-TW" altLang="en-US" sz="2500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8541" y="408716"/>
            <a:ext cx="2194098" cy="494166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0170" y="2043218"/>
            <a:ext cx="8664662" cy="487170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98357" y="1187961"/>
            <a:ext cx="6319132" cy="480719"/>
          </a:xfrm>
          <a:prstGeom prst="rect">
            <a:avLst/>
          </a:prstGeom>
          <a:ln w="22225">
            <a:solidFill>
              <a:schemeClr val="accent1"/>
            </a:solidFill>
          </a:ln>
        </p:spPr>
      </p:pic>
      <p:sp>
        <p:nvSpPr>
          <p:cNvPr id="9" name="文字方塊 8"/>
          <p:cNvSpPr txBox="1"/>
          <p:nvPr/>
        </p:nvSpPr>
        <p:spPr>
          <a:xfrm>
            <a:off x="1606378" y="1187961"/>
            <a:ext cx="15487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 smtClean="0">
                <a:solidFill>
                  <a:schemeClr val="accent1"/>
                </a:solidFill>
              </a:rPr>
              <a:t>use</a:t>
            </a:r>
            <a:endParaRPr lang="zh-TW" altLang="en-US" sz="2000" dirty="0">
              <a:solidFill>
                <a:schemeClr val="accent1"/>
              </a:solidFill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854675" y="2747008"/>
            <a:ext cx="684564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500" dirty="0"/>
              <a:t>According to the </a:t>
            </a:r>
            <a:r>
              <a:rPr lang="en-US" altLang="zh-TW" sz="2500" dirty="0" err="1" smtClean="0"/>
              <a:t>lto-Doeblin</a:t>
            </a:r>
            <a:r>
              <a:rPr lang="en-US" altLang="zh-TW" sz="2500" dirty="0" smtClean="0"/>
              <a:t> </a:t>
            </a:r>
            <a:r>
              <a:rPr lang="en-US" altLang="zh-TW" sz="2500" dirty="0"/>
              <a:t>formula</a:t>
            </a:r>
            <a:endParaRPr lang="zh-TW" altLang="en-US" sz="2500" dirty="0"/>
          </a:p>
        </p:txBody>
      </p:sp>
      <p:grpSp>
        <p:nvGrpSpPr>
          <p:cNvPr id="15" name="群組 14"/>
          <p:cNvGrpSpPr/>
          <p:nvPr/>
        </p:nvGrpSpPr>
        <p:grpSpPr>
          <a:xfrm>
            <a:off x="8542639" y="3090481"/>
            <a:ext cx="1503407" cy="1222394"/>
            <a:chOff x="9271686" y="2854730"/>
            <a:chExt cx="1326293" cy="1107905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1" name="文字方塊 10"/>
                <p:cNvSpPr txBox="1"/>
                <p:nvPr/>
              </p:nvSpPr>
              <p:spPr>
                <a:xfrm>
                  <a:off x="9271686" y="2854730"/>
                  <a:ext cx="1326292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sSup>
                          <m:sSup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oMath>
                    </m:oMathPara>
                  </a14:m>
                  <a:endParaRPr lang="zh-TW" altLang="en-US" dirty="0"/>
                </a:p>
              </p:txBody>
            </p:sp>
          </mc:Choice>
          <mc:Fallback>
            <p:sp>
              <p:nvSpPr>
                <p:cNvPr id="11" name="文字方塊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271686" y="2854730"/>
                  <a:ext cx="1326292" cy="369332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 b="-1493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2" name="文字方塊 11"/>
                <p:cNvSpPr txBox="1"/>
                <p:nvPr/>
              </p:nvSpPr>
              <p:spPr>
                <a:xfrm>
                  <a:off x="9308757" y="3223971"/>
                  <a:ext cx="1289222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p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d>
                          <m:d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=2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zh-TW" altLang="en-US" dirty="0"/>
                </a:p>
              </p:txBody>
            </p:sp>
          </mc:Choice>
          <mc:Fallback>
            <p:sp>
              <p:nvSpPr>
                <p:cNvPr id="12" name="文字方塊 1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308757" y="3223971"/>
                  <a:ext cx="1289222" cy="369332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 b="-1493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3" name="文字方塊 12"/>
                <p:cNvSpPr txBox="1"/>
                <p:nvPr/>
              </p:nvSpPr>
              <p:spPr>
                <a:xfrm>
                  <a:off x="9308757" y="3593303"/>
                  <a:ext cx="1289221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p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′</m:t>
                        </m:r>
                        <m:d>
                          <m:d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=2</m:t>
                        </m:r>
                      </m:oMath>
                    </m:oMathPara>
                  </a14:m>
                  <a:endParaRPr lang="zh-TW" altLang="en-US" dirty="0"/>
                </a:p>
              </p:txBody>
            </p:sp>
          </mc:Choice>
          <mc:Fallback>
            <p:sp>
              <p:nvSpPr>
                <p:cNvPr id="13" name="文字方塊 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308757" y="3593303"/>
                  <a:ext cx="1289221" cy="369332"/>
                </a:xfrm>
                <a:prstGeom prst="rect">
                  <a:avLst/>
                </a:prstGeom>
                <a:blipFill rotWithShape="0">
                  <a:blip r:embed="rId8"/>
                  <a:stretch>
                    <a:fillRect b="-3030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4" name="矩形 13"/>
            <p:cNvSpPr/>
            <p:nvPr/>
          </p:nvSpPr>
          <p:spPr>
            <a:xfrm>
              <a:off x="9308757" y="2854730"/>
              <a:ext cx="1289221" cy="1107905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16" name="圖片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45175" y="4645863"/>
            <a:ext cx="10134600" cy="107632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7" name="文字方塊 16"/>
              <p:cNvSpPr txBox="1"/>
              <p:nvPr/>
            </p:nvSpPr>
            <p:spPr>
              <a:xfrm>
                <a:off x="2298357" y="3429124"/>
                <a:ext cx="5493866" cy="8125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500" b="0" i="1" smtClean="0">
                          <a:latin typeface="Cambria Math" panose="02040503050406030204" pitchFamily="18" charset="0"/>
                        </a:rPr>
                        <m:t>𝑑𝑓</m:t>
                      </m:r>
                      <m:d>
                        <m:dPr>
                          <m:ctrlPr>
                            <a:rPr lang="en-US" altLang="zh-TW" sz="25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5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altLang="zh-TW" sz="25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zh-TW" sz="25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5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p>
                          <m:r>
                            <a:rPr lang="en-US" altLang="zh-TW" sz="25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altLang="zh-TW" sz="25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5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altLang="zh-TW" sz="2500" b="0" i="1" smtClean="0">
                          <a:latin typeface="Cambria Math" panose="02040503050406030204" pitchFamily="18" charset="0"/>
                        </a:rPr>
                        <m:t>𝑑𝑥</m:t>
                      </m:r>
                      <m:r>
                        <a:rPr lang="en-US" altLang="zh-TW" sz="25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zh-TW" sz="25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5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TW" sz="25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US" altLang="zh-TW" sz="25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5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p>
                          <m:r>
                            <a:rPr lang="en-US" altLang="zh-TW" sz="2500" b="0" i="1" smtClean="0">
                              <a:latin typeface="Cambria Math" panose="02040503050406030204" pitchFamily="18" charset="0"/>
                            </a:rPr>
                            <m:t>′′</m:t>
                          </m:r>
                        </m:sup>
                      </m:sSup>
                      <m:d>
                        <m:dPr>
                          <m:ctrlPr>
                            <a:rPr lang="en-US" altLang="zh-TW" sz="25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5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altLang="zh-TW" sz="2500" b="0" i="1" smtClean="0">
                          <a:latin typeface="Cambria Math" panose="02040503050406030204" pitchFamily="18" charset="0"/>
                        </a:rPr>
                        <m:t>𝑑𝑥𝑑𝑥</m:t>
                      </m:r>
                    </m:oMath>
                  </m:oMathPara>
                </a14:m>
                <a:endParaRPr lang="zh-TW" altLang="en-US" sz="2500" dirty="0"/>
              </a:p>
            </p:txBody>
          </p:sp>
        </mc:Choice>
        <mc:Fallback>
          <p:sp>
            <p:nvSpPr>
              <p:cNvPr id="17" name="文字方塊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8357" y="3429124"/>
                <a:ext cx="5493866" cy="812595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0143219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6452" y="815269"/>
            <a:ext cx="9177980" cy="974729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856736" y="2323071"/>
            <a:ext cx="683740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500" dirty="0"/>
              <a:t>Integration of </a:t>
            </a:r>
            <a:r>
              <a:rPr lang="en-US" altLang="zh-TW" sz="2500" dirty="0" smtClean="0"/>
              <a:t>(4.4.37</a:t>
            </a:r>
            <a:r>
              <a:rPr lang="en-US" altLang="zh-TW" sz="2500" dirty="0"/>
              <a:t>) yields </a:t>
            </a:r>
            <a:endParaRPr lang="zh-TW" altLang="en-US" sz="2500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4117" y="3570588"/>
            <a:ext cx="9696450" cy="9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18839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821725" y="1369868"/>
                <a:ext cx="10515600" cy="851672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altLang="zh-TW" sz="2500" dirty="0" smtClean="0"/>
                  <a:t>Taking expectations, using the fact that the expectation of an Ito integral is zero and the formula already derived for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sz="2500" b="0" i="0" dirty="0" smtClean="0">
                        <a:latin typeface="Cambria Math" panose="02040503050406030204" pitchFamily="18" charset="0"/>
                      </a:rPr>
                      <m:t>E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altLang="zh-TW" sz="2500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sz="2500" i="1" dirty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sz="2500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TW" sz="2500" dirty="0"/>
                  <a:t> , we </a:t>
                </a:r>
                <a:r>
                  <a:rPr lang="en-US" altLang="zh-TW" sz="2500" dirty="0" smtClean="0"/>
                  <a:t>obtain</a:t>
                </a:r>
                <a:endParaRPr lang="zh-TW" altLang="en-US" sz="2500" dirty="0"/>
              </a:p>
            </p:txBody>
          </p:sp>
        </mc:Choice>
        <mc:Fallback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1725" y="1369868"/>
                <a:ext cx="10515600" cy="851672"/>
              </a:xfrm>
              <a:blipFill rotWithShape="0">
                <a:blip r:embed="rId2"/>
                <a:stretch>
                  <a:fillRect l="-986" t="-10072" r="-290" b="-935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9599" y="5638366"/>
            <a:ext cx="5972175" cy="695325"/>
          </a:xfrm>
          <a:prstGeom prst="rect">
            <a:avLst/>
          </a:prstGeom>
          <a:ln w="22225">
            <a:solidFill>
              <a:schemeClr val="accent1"/>
            </a:solidFill>
          </a:ln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4074" y="2221540"/>
            <a:ext cx="9657580" cy="2565154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19380" y="389455"/>
            <a:ext cx="8558599" cy="840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43069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842375"/>
            <a:ext cx="9095474" cy="919366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757881" y="587224"/>
            <a:ext cx="441548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500" dirty="0" smtClean="0"/>
              <a:t>Now, we have</a:t>
            </a:r>
            <a:endParaRPr lang="zh-TW" altLang="en-US" sz="2500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3539838"/>
            <a:ext cx="8248650" cy="2324100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757880" y="2887395"/>
            <a:ext cx="441548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500" dirty="0" smtClean="0"/>
              <a:t>Therefore,</a:t>
            </a:r>
            <a:endParaRPr lang="zh-TW" altLang="en-US" sz="2500" dirty="0"/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0" y="1265229"/>
            <a:ext cx="2004627" cy="45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52239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921226"/>
            <a:ext cx="9053384" cy="798397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368056"/>
            <a:ext cx="5000368" cy="553170"/>
          </a:xfrm>
          <a:prstGeom prst="rect">
            <a:avLst/>
          </a:prstGeom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97359" y="1609979"/>
            <a:ext cx="1147119" cy="4562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2500" dirty="0" smtClean="0"/>
              <a:t>Finally,</a:t>
            </a:r>
            <a:endParaRPr lang="zh-TW" altLang="en-US" sz="2500" dirty="0"/>
          </a:p>
        </p:txBody>
      </p:sp>
      <p:grpSp>
        <p:nvGrpSpPr>
          <p:cNvPr id="20" name="群組 19"/>
          <p:cNvGrpSpPr/>
          <p:nvPr/>
        </p:nvGrpSpPr>
        <p:grpSpPr>
          <a:xfrm>
            <a:off x="1375719" y="2272793"/>
            <a:ext cx="8920676" cy="4030482"/>
            <a:chOff x="1524000" y="2272793"/>
            <a:chExt cx="8920676" cy="4030482"/>
          </a:xfrm>
        </p:grpSpPr>
        <p:pic>
          <p:nvPicPr>
            <p:cNvPr id="4" name="圖片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524000" y="2272793"/>
              <a:ext cx="8920676" cy="4030482"/>
            </a:xfrm>
            <a:prstGeom prst="rect">
              <a:avLst/>
            </a:prstGeom>
          </p:spPr>
        </p:pic>
        <p:cxnSp>
          <p:nvCxnSpPr>
            <p:cNvPr id="8" name="直線接點 7"/>
            <p:cNvCxnSpPr/>
            <p:nvPr/>
          </p:nvCxnSpPr>
          <p:spPr>
            <a:xfrm flipV="1">
              <a:off x="3377513" y="2808263"/>
              <a:ext cx="947351" cy="8238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線接點 8"/>
            <p:cNvCxnSpPr/>
            <p:nvPr/>
          </p:nvCxnSpPr>
          <p:spPr>
            <a:xfrm flipV="1">
              <a:off x="3377513" y="3681220"/>
              <a:ext cx="6559589" cy="8238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線接點 10"/>
            <p:cNvCxnSpPr/>
            <p:nvPr/>
          </p:nvCxnSpPr>
          <p:spPr>
            <a:xfrm flipV="1">
              <a:off x="4024184" y="4558296"/>
              <a:ext cx="3291016" cy="1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接點 14"/>
            <p:cNvCxnSpPr/>
            <p:nvPr/>
          </p:nvCxnSpPr>
          <p:spPr>
            <a:xfrm>
              <a:off x="4413380" y="2812382"/>
              <a:ext cx="1408922" cy="0"/>
            </a:xfrm>
            <a:prstGeom prst="line">
              <a:avLst/>
            </a:prstGeom>
            <a:ln w="2540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6" name="直線接點 15"/>
            <p:cNvCxnSpPr/>
            <p:nvPr/>
          </p:nvCxnSpPr>
          <p:spPr>
            <a:xfrm>
              <a:off x="7408506" y="4558296"/>
              <a:ext cx="1791478" cy="0"/>
            </a:xfrm>
            <a:prstGeom prst="line">
              <a:avLst/>
            </a:prstGeom>
            <a:ln w="2540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8" name="直線接點 17"/>
            <p:cNvCxnSpPr/>
            <p:nvPr/>
          </p:nvCxnSpPr>
          <p:spPr>
            <a:xfrm>
              <a:off x="4024184" y="5407382"/>
              <a:ext cx="5530363" cy="0"/>
            </a:xfrm>
            <a:prstGeom prst="line">
              <a:avLst/>
            </a:prstGeom>
            <a:ln w="2540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20227564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5201" y="1607793"/>
            <a:ext cx="10353675" cy="923925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5201" y="793779"/>
            <a:ext cx="6940897" cy="767843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774357" y="3138616"/>
            <a:ext cx="42672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500" dirty="0" smtClean="0"/>
              <a:t>In particular,</a:t>
            </a:r>
            <a:endParaRPr lang="zh-TW" altLang="en-US" sz="2500" dirty="0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5201" y="3943955"/>
            <a:ext cx="3209925" cy="101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6071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780535" y="614663"/>
                <a:ext cx="2020330" cy="55511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da-DK" altLang="zh-TW" dirty="0" smtClean="0"/>
                  <a:t>let </a:t>
                </a:r>
                <a14:m>
                  <m:oMath xmlns:m="http://schemas.openxmlformats.org/officeDocument/2006/math">
                    <m:d>
                      <m:dPr>
                        <m:begChr m:val="‖"/>
                        <m:endChr m:val="‖"/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altLang="zh-TW" b="0" i="0" smtClean="0">
                            <a:latin typeface="Cambria Math" panose="02040503050406030204" pitchFamily="18" charset="0"/>
                          </a:rPr>
                          <m:t>Π</m:t>
                        </m:r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→0</m:t>
                    </m:r>
                  </m:oMath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80535" y="614663"/>
                <a:ext cx="2020330" cy="555110"/>
              </a:xfrm>
              <a:blipFill rotWithShape="0">
                <a:blip r:embed="rId2"/>
                <a:stretch>
                  <a:fillRect l="-6042" t="-18681" b="-1758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圖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4891" y="1351005"/>
            <a:ext cx="9518774" cy="3661719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5090984" y="1346886"/>
            <a:ext cx="1276865" cy="378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chemeClr val="accent1"/>
                </a:solidFill>
              </a:rPr>
              <a:t>Ito integral</a:t>
            </a:r>
            <a:endParaRPr lang="zh-TW" altLang="en-US" dirty="0">
              <a:solidFill>
                <a:schemeClr val="accent1"/>
              </a:solidFill>
            </a:endParaRPr>
          </a:p>
        </p:txBody>
      </p:sp>
      <p:cxnSp>
        <p:nvCxnSpPr>
          <p:cNvPr id="8" name="直線單箭頭接點 7"/>
          <p:cNvCxnSpPr/>
          <p:nvPr/>
        </p:nvCxnSpPr>
        <p:spPr>
          <a:xfrm flipH="1">
            <a:off x="5090984" y="1721708"/>
            <a:ext cx="403654" cy="3871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字方塊 10"/>
          <p:cNvSpPr txBox="1"/>
          <p:nvPr/>
        </p:nvSpPr>
        <p:spPr>
          <a:xfrm>
            <a:off x="8468497" y="1167024"/>
            <a:ext cx="23560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chemeClr val="accent1"/>
                </a:solidFill>
              </a:rPr>
              <a:t>Quadratic variation</a:t>
            </a:r>
            <a:endParaRPr lang="zh-TW" altLang="en-US" dirty="0">
              <a:solidFill>
                <a:schemeClr val="accent1"/>
              </a:solidFill>
            </a:endParaRPr>
          </a:p>
        </p:txBody>
      </p:sp>
      <p:cxnSp>
        <p:nvCxnSpPr>
          <p:cNvPr id="13" name="直線單箭頭接點 12"/>
          <p:cNvCxnSpPr/>
          <p:nvPr/>
        </p:nvCxnSpPr>
        <p:spPr>
          <a:xfrm flipH="1">
            <a:off x="9193427" y="1536356"/>
            <a:ext cx="222422" cy="5725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字方塊 13"/>
              <p:cNvSpPr txBox="1"/>
              <p:nvPr/>
            </p:nvSpPr>
            <p:spPr>
              <a:xfrm>
                <a:off x="1044274" y="5119816"/>
                <a:ext cx="265258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dirty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∵</m:t>
                      </m:r>
                      <m:r>
                        <a:rPr lang="en-US" altLang="zh-TW" i="1" dirty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altLang="zh-TW" i="1" dirty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′(</m:t>
                      </m:r>
                      <m:r>
                        <a:rPr lang="en-US" altLang="zh-TW" i="1" dirty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altLang="zh-TW" i="1" dirty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)=</m:t>
                      </m:r>
                      <m:r>
                        <a:rPr lang="en-US" altLang="zh-TW" i="1" dirty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zh-TW" altLang="en-US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14" name="文字方塊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4274" y="5119816"/>
                <a:ext cx="2652584" cy="369332"/>
              </a:xfrm>
              <a:prstGeom prst="rect">
                <a:avLst/>
              </a:prstGeom>
              <a:blipFill rotWithShape="0">
                <a:blip r:embed="rId4"/>
                <a:stretch>
                  <a:fillRect b="-1500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字方塊 14"/>
              <p:cNvSpPr txBox="1"/>
              <p:nvPr/>
            </p:nvSpPr>
            <p:spPr>
              <a:xfrm>
                <a:off x="3966519" y="5119816"/>
                <a:ext cx="265258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i="1" dirty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altLang="zh-TW" i="1" dirty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"(</m:t>
                      </m:r>
                      <m:r>
                        <m:rPr>
                          <m:sty m:val="p"/>
                        </m:rPr>
                        <a:rPr lang="en-US" altLang="zh-TW" i="1" dirty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  <m:r>
                        <a:rPr lang="en-US" altLang="zh-TW" i="1" dirty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)=1</m:t>
                      </m:r>
                    </m:oMath>
                  </m:oMathPara>
                </a14:m>
                <a:endParaRPr lang="zh-TW" altLang="en-US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15" name="文字方塊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6519" y="5119816"/>
                <a:ext cx="2652584" cy="369332"/>
              </a:xfrm>
              <a:prstGeom prst="rect">
                <a:avLst/>
              </a:prstGeom>
              <a:blipFill rotWithShape="0">
                <a:blip r:embed="rId5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690398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788773" y="2245755"/>
                <a:ext cx="10515600" cy="3141791"/>
              </a:xfrm>
            </p:spPr>
            <p:txBody>
              <a:bodyPr/>
              <a:lstStyle/>
              <a:p>
                <a:r>
                  <a:rPr lang="en-US" altLang="zh-TW" dirty="0" smtClean="0"/>
                  <a:t>If instead of the quadratic function </a:t>
                </a:r>
                <a14:m>
                  <m:oMath xmlns:m="http://schemas.openxmlformats.org/officeDocument/2006/math"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) = </m:t>
                    </m:r>
                    <m:f>
                      <m:fPr>
                        <m:ctrlPr>
                          <a:rPr lang="en-US" altLang="zh-TW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sSup>
                      <m:sSupPr>
                        <m:ctrlP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TW" dirty="0" smtClean="0"/>
                  <a:t>we had a general function f(x), then in (4.4.5) we would have also gotten a sum of terms containing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altLang="zh-TW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i="1" dirty="0" smtClean="0">
                                <a:latin typeface="Cambria Math" panose="02040503050406030204" pitchFamily="18" charset="0"/>
                              </a:rPr>
                              <m:t>𝑊</m:t>
                            </m:r>
                            <m:d>
                              <m:dPr>
                                <m:ctrlPr>
                                  <a:rPr lang="en-US" altLang="zh-TW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altLang="zh-TW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b="0" i="1" dirty="0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  <m:sub>
                                    <m:r>
                                      <a:rPr lang="en-US" altLang="zh-TW" b="0" i="1" dirty="0" smtClean="0">
                                        <a:latin typeface="Cambria Math" panose="02040503050406030204" pitchFamily="18" charset="0"/>
                                      </a:rPr>
                                      <m:t>𝑗</m:t>
                                    </m:r>
                                    <m:r>
                                      <a:rPr lang="en-US" altLang="zh-TW" b="0" i="1" dirty="0" smtClean="0">
                                        <a:latin typeface="Cambria Math" panose="02040503050406030204" pitchFamily="18" charset="0"/>
                                      </a:rPr>
                                      <m:t>+1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en-US" altLang="zh-TW" i="1" dirty="0" smtClean="0">
                                <a:latin typeface="Cambria Math" panose="02040503050406030204" pitchFamily="18" charset="0"/>
                              </a:rPr>
                              <m:t>− </m:t>
                            </m:r>
                            <m:r>
                              <a:rPr lang="en-US" altLang="zh-TW" i="1" dirty="0" smtClean="0">
                                <a:latin typeface="Cambria Math" panose="02040503050406030204" pitchFamily="18" charset="0"/>
                              </a:rPr>
                              <m:t>𝑊</m:t>
                            </m:r>
                            <m:d>
                              <m:dPr>
                                <m:ctrlPr>
                                  <a:rPr lang="en-US" altLang="zh-TW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altLang="zh-TW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b="0" i="1" dirty="0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  <m:sub>
                                    <m:r>
                                      <a:rPr lang="en-US" altLang="zh-TW" b="0" i="1" dirty="0" smtClean="0">
                                        <a:latin typeface="Cambria Math" panose="02040503050406030204" pitchFamily="18" charset="0"/>
                                      </a:rPr>
                                      <m:t>𝑗</m:t>
                                    </m:r>
                                  </m:sub>
                                </m:sSub>
                              </m:e>
                            </m:d>
                          </m:e>
                        </m:d>
                      </m:e>
                      <m:sup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altLang="zh-TW" dirty="0" smtClean="0"/>
                  <a:t>.</a:t>
                </a:r>
              </a:p>
              <a:p>
                <a:endParaRPr lang="en-US" altLang="zh-TW" dirty="0"/>
              </a:p>
              <a:p>
                <a:r>
                  <a:rPr lang="en-US" altLang="zh-TW" dirty="0" smtClean="0"/>
                  <a:t>But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limLoc m:val="subSup"/>
                        <m:ctrlPr>
                          <a:rPr lang="en-US" altLang="zh-TW" i="1" dirty="0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=0</m:t>
                        </m:r>
                      </m:sub>
                      <m:sup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  <m:e>
                        <m:sSup>
                          <m:sSupPr>
                            <m:ctrlPr>
                              <a:rPr lang="en-US" altLang="zh-TW" b="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begChr m:val="|"/>
                                <m:endChr m:val="|"/>
                                <m:ctrlPr>
                                  <a:rPr lang="en-US" altLang="zh-TW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b="0" i="1" dirty="0" smtClean="0">
                                    <a:latin typeface="Cambria Math" panose="02040503050406030204" pitchFamily="18" charset="0"/>
                                  </a:rPr>
                                  <m:t>𝑊</m:t>
                                </m:r>
                                <m:d>
                                  <m:dPr>
                                    <m:ctrlPr>
                                      <a:rPr lang="en-US" altLang="zh-TW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altLang="zh-TW" b="0" i="1" dirty="0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b="0" i="1" dirty="0" smtClean="0"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e>
                                      <m:sub>
                                        <m:r>
                                          <a:rPr lang="en-US" altLang="zh-TW" b="0" i="1" dirty="0" smtClean="0">
                                            <a:latin typeface="Cambria Math" panose="02040503050406030204" pitchFamily="18" charset="0"/>
                                          </a:rPr>
                                          <m:t>𝑗</m:t>
                                        </m:r>
                                        <m:r>
                                          <a:rPr lang="en-US" altLang="zh-TW" b="0" i="1" dirty="0" smtClean="0">
                                            <a:latin typeface="Cambria Math" panose="02040503050406030204" pitchFamily="18" charset="0"/>
                                          </a:rPr>
                                          <m:t>+1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en-US" altLang="zh-TW" i="1" dirty="0" smtClean="0">
                                    <a:latin typeface="Cambria Math" panose="02040503050406030204" pitchFamily="18" charset="0"/>
                                  </a:rPr>
                                  <m:t>− </m:t>
                                </m:r>
                                <m:r>
                                  <a:rPr lang="en-US" altLang="zh-TW" i="1" dirty="0" smtClean="0">
                                    <a:latin typeface="Cambria Math" panose="02040503050406030204" pitchFamily="18" charset="0"/>
                                  </a:rPr>
                                  <m:t>𝑊</m:t>
                                </m:r>
                                <m:d>
                                  <m:dPr>
                                    <m:ctrlPr>
                                      <a:rPr lang="en-US" altLang="zh-TW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altLang="zh-TW" b="0" i="1" dirty="0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b="0" i="1" dirty="0" smtClean="0"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e>
                                      <m:sub>
                                        <m:r>
                                          <a:rPr lang="en-US" altLang="zh-TW" b="0" i="1" dirty="0" smtClean="0">
                                            <a:latin typeface="Cambria Math" panose="02040503050406030204" pitchFamily="18" charset="0"/>
                                          </a:rPr>
                                          <m:t>𝑗</m:t>
                                        </m:r>
                                      </m:sub>
                                    </m:sSub>
                                  </m:e>
                                </m:d>
                              </m:e>
                            </m:d>
                          </m:e>
                          <m:sup>
                            <m:r>
                              <a:rPr lang="en-US" altLang="zh-TW" b="0" i="1" dirty="0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e>
                    </m:nary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en-US" altLang="zh-TW" dirty="0" smtClean="0"/>
                  <a:t>has limit zero as </a:t>
                </a:r>
                <a14:m>
                  <m:oMath xmlns:m="http://schemas.openxmlformats.org/officeDocument/2006/math">
                    <m:d>
                      <m:dPr>
                        <m:begChr m:val="‖"/>
                        <m:endChr m:val="‖"/>
                        <m:ctrlP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altLang="zh-TW" b="0" i="0" dirty="0" smtClean="0">
                            <a:latin typeface="Cambria Math" panose="02040503050406030204" pitchFamily="18" charset="0"/>
                          </a:rPr>
                          <m:t>Π</m:t>
                        </m:r>
                      </m:e>
                    </m:d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→0</m:t>
                    </m:r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TW" dirty="0" smtClean="0"/>
                  <a:t>. Therefore, this term would make no contribution to the final answer.</a:t>
                </a:r>
              </a:p>
              <a:p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88773" y="2245755"/>
                <a:ext cx="10515600" cy="3141791"/>
              </a:xfrm>
              <a:blipFill rotWithShape="0">
                <a:blip r:embed="rId2"/>
                <a:stretch>
                  <a:fillRect l="-1043" t="-388" r="-1217" b="-387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118" y="765683"/>
            <a:ext cx="11111501" cy="832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6909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US" altLang="zh-TW" dirty="0" smtClean="0"/>
              <a:t>Theorem 4.4.1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1151238" y="1251423"/>
                <a:ext cx="8569411" cy="1714199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altLang="zh-TW" sz="2500" dirty="0" smtClean="0"/>
                  <a:t>Let f(</a:t>
                </a:r>
                <a:r>
                  <a:rPr lang="en-US" altLang="zh-TW" sz="2500" dirty="0" err="1" smtClean="0"/>
                  <a:t>t,x</a:t>
                </a:r>
                <a:r>
                  <a:rPr lang="en-US" altLang="zh-TW" sz="2500" dirty="0" smtClean="0"/>
                  <a:t>) be a function for which the partial derivatives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5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500" b="0" i="1" dirty="0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TW" sz="2500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sz="2500" i="1" dirty="0" err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sz="2500" i="1" dirty="0" err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zh-TW" sz="2500" i="1" dirty="0" err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), </m:t>
                    </m:r>
                    <m:sSub>
                      <m:sSubPr>
                        <m:ctrlPr>
                          <a:rPr lang="en-US" altLang="zh-TW" sz="25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500" b="0" i="1" dirty="0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TW" sz="2500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 (</m:t>
                    </m:r>
                    <m:r>
                      <a:rPr lang="en-US" altLang="zh-TW" sz="2500" i="1" dirty="0" err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sz="2500" i="1" dirty="0" err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zh-TW" sz="2500" i="1" dirty="0" err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), </m:t>
                    </m:r>
                    <m:sSub>
                      <m:sSubPr>
                        <m:ctrlPr>
                          <a:rPr lang="en-US" altLang="zh-TW" sz="25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500" b="0" i="1" dirty="0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TW" sz="2500" b="0" i="1" dirty="0" smtClean="0">
                            <a:latin typeface="Cambria Math" panose="02040503050406030204" pitchFamily="18" charset="0"/>
                          </a:rPr>
                          <m:t>𝑥𝑥</m:t>
                        </m:r>
                      </m:sub>
                    </m:sSub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TW" sz="2500" i="1" dirty="0" smtClean="0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en-US" altLang="zh-TW" sz="2500" dirty="0" smtClean="0"/>
                  <a:t>are </a:t>
                </a:r>
                <a:r>
                  <a:rPr lang="en-US" altLang="zh-TW" sz="2500" dirty="0" smtClean="0">
                    <a:solidFill>
                      <a:schemeClr val="accent1"/>
                    </a:solidFill>
                  </a:rPr>
                  <a:t>defined</a:t>
                </a:r>
                <a:r>
                  <a:rPr lang="en-US" altLang="zh-TW" sz="2500" dirty="0" smtClean="0"/>
                  <a:t> and </a:t>
                </a:r>
                <a:r>
                  <a:rPr lang="en-US" altLang="zh-TW" sz="2500" dirty="0" smtClean="0">
                    <a:solidFill>
                      <a:schemeClr val="accent1"/>
                    </a:solidFill>
                  </a:rPr>
                  <a:t>continuous</a:t>
                </a:r>
                <a:r>
                  <a:rPr lang="en-US" altLang="zh-TW" sz="2500" dirty="0" smtClean="0"/>
                  <a:t>, </a:t>
                </a:r>
              </a:p>
              <a:p>
                <a:pPr marL="0" indent="0">
                  <a:buNone/>
                </a:pPr>
                <a:r>
                  <a:rPr lang="en-US" altLang="zh-TW" sz="2500" dirty="0" smtClean="0"/>
                  <a:t>and let W(t) be a </a:t>
                </a:r>
                <a:r>
                  <a:rPr lang="en-US" altLang="zh-TW" sz="2500" dirty="0" smtClean="0">
                    <a:solidFill>
                      <a:schemeClr val="accent1"/>
                    </a:solidFill>
                  </a:rPr>
                  <a:t>Brownian motion</a:t>
                </a:r>
                <a:r>
                  <a:rPr lang="en-US" altLang="zh-TW" sz="2500" dirty="0" smtClean="0"/>
                  <a:t>. </a:t>
                </a:r>
              </a:p>
              <a:p>
                <a:pPr marL="0" indent="0">
                  <a:buNone/>
                </a:pPr>
                <a:r>
                  <a:rPr lang="en-US" altLang="zh-TW" sz="2500" dirty="0" smtClean="0"/>
                  <a:t>Then, for every T≥0, </a:t>
                </a:r>
                <a:endParaRPr lang="zh-TW" altLang="en-US" sz="2500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51238" y="1251423"/>
                <a:ext cx="8569411" cy="1714199"/>
              </a:xfrm>
              <a:blipFill rotWithShape="0">
                <a:blip r:embed="rId2"/>
                <a:stretch>
                  <a:fillRect l="-1209" t="-4626" b="-889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9287" y="3355292"/>
            <a:ext cx="8727217" cy="1592172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7007290" y="3209731"/>
            <a:ext cx="129695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500" dirty="0" smtClean="0">
                <a:solidFill>
                  <a:schemeClr val="accent1"/>
                </a:solidFill>
              </a:rPr>
              <a:t>a</a:t>
            </a:r>
            <a:endParaRPr lang="zh-TW" altLang="en-US" sz="2500" dirty="0">
              <a:solidFill>
                <a:schemeClr val="accent1"/>
              </a:solidFill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5447522" y="4854498"/>
            <a:ext cx="129695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500" dirty="0" smtClean="0">
                <a:solidFill>
                  <a:schemeClr val="accent1"/>
                </a:solidFill>
              </a:rPr>
              <a:t>b</a:t>
            </a:r>
            <a:endParaRPr lang="zh-TW" altLang="en-US" sz="2500" dirty="0">
              <a:solidFill>
                <a:schemeClr val="accent1"/>
              </a:solidFill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8638591" y="4854498"/>
            <a:ext cx="129695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500" dirty="0">
                <a:solidFill>
                  <a:schemeClr val="accent1"/>
                </a:solidFill>
              </a:rPr>
              <a:t>c</a:t>
            </a:r>
            <a:endParaRPr lang="zh-TW" altLang="en-US" sz="25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8450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14458</TotalTime>
  <Words>1948</Words>
  <Application>Microsoft Office PowerPoint</Application>
  <PresentationFormat>寬螢幕</PresentationFormat>
  <Paragraphs>248</Paragraphs>
  <Slides>65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65</vt:i4>
      </vt:variant>
    </vt:vector>
  </HeadingPairs>
  <TitlesOfParts>
    <vt:vector size="71" baseType="lpstr">
      <vt:lpstr>新細明體</vt:lpstr>
      <vt:lpstr>Arial</vt:lpstr>
      <vt:lpstr>Calibri</vt:lpstr>
      <vt:lpstr>Calibri Light</vt:lpstr>
      <vt:lpstr>Cambria Math</vt:lpstr>
      <vt:lpstr>Office 佈景主題</vt:lpstr>
      <vt:lpstr>Ito-Doeblin Formula </vt:lpstr>
      <vt:lpstr>Formula for Brownian Motion </vt:lpstr>
      <vt:lpstr>PowerPoint 簡報</vt:lpstr>
      <vt:lpstr>Theorem 4.4.1</vt:lpstr>
      <vt:lpstr>Simple Case for Thm 4.4.1</vt:lpstr>
      <vt:lpstr>PowerPoint 簡報</vt:lpstr>
      <vt:lpstr>PowerPoint 簡報</vt:lpstr>
      <vt:lpstr>PowerPoint 簡報</vt:lpstr>
      <vt:lpstr>Theorem 4.4.1</vt:lpstr>
      <vt:lpstr>Taylor series in several variables</vt:lpstr>
      <vt:lpstr>Proof of thm 4.4.1</vt:lpstr>
      <vt:lpstr>PowerPoint 簡報</vt:lpstr>
      <vt:lpstr>PowerPoint 簡報</vt:lpstr>
      <vt:lpstr>PowerPoint 簡報</vt:lpstr>
      <vt:lpstr>PowerPoint 簡報</vt:lpstr>
      <vt:lpstr>Remark 4.4.2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Formula for Ito Processes</vt:lpstr>
      <vt:lpstr>Definition 4.4.3</vt:lpstr>
      <vt:lpstr>Lemma 4.4.4</vt:lpstr>
      <vt:lpstr>Proof of Lemma</vt:lpstr>
      <vt:lpstr>PowerPoint 簡報</vt:lpstr>
      <vt:lpstr>PowerPoint 簡報</vt:lpstr>
      <vt:lpstr>PowerPoint 簡報</vt:lpstr>
      <vt:lpstr>Conclusion of lemma</vt:lpstr>
      <vt:lpstr>Definition 4.4.5</vt:lpstr>
      <vt:lpstr>Theorem 4.4.6 (Ito-Doeblin formula for an Ito process)</vt:lpstr>
      <vt:lpstr>Proof of thm 4.4.6</vt:lpstr>
      <vt:lpstr>PowerPoint 簡報</vt:lpstr>
      <vt:lpstr>PowerPoint 簡報</vt:lpstr>
      <vt:lpstr>PowerPoint 簡報</vt:lpstr>
      <vt:lpstr>Remark 4.4.7 (Summary of stochastic calculus)</vt:lpstr>
      <vt:lpstr>PowerPoint 簡報</vt:lpstr>
      <vt:lpstr>Example 4.4.8 (Generalized geometric Brownian motion)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Theorem 4.4.9 (Ito integral of a deterministic integrand)</vt:lpstr>
      <vt:lpstr>Proof of thm 4.4.9</vt:lpstr>
      <vt:lpstr>PowerPoint 簡報</vt:lpstr>
      <vt:lpstr>PowerPoint 簡報</vt:lpstr>
      <vt:lpstr>Example 4.4.10 (Vasicek interest rate model)</vt:lpstr>
      <vt:lpstr>PowerPoint 簡報</vt:lpstr>
      <vt:lpstr>PowerPoint 簡報</vt:lpstr>
      <vt:lpstr>PowerPoint 簡報</vt:lpstr>
      <vt:lpstr>PowerPoint 簡報</vt:lpstr>
      <vt:lpstr>PowerPoint 簡報</vt:lpstr>
      <vt:lpstr>Example 4.4.11 (Cox-Ingersoll-Ross (CIR) interest rate model)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Ito-Doeblin Formula</dc:title>
  <dc:creator>PHBeaT</dc:creator>
  <cp:lastModifiedBy>PHBeaT</cp:lastModifiedBy>
  <cp:revision>92</cp:revision>
  <dcterms:created xsi:type="dcterms:W3CDTF">2019-05-18T12:41:07Z</dcterms:created>
  <dcterms:modified xsi:type="dcterms:W3CDTF">2019-05-29T11:40:43Z</dcterms:modified>
</cp:coreProperties>
</file>