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74" r:id="rId8"/>
    <p:sldId id="263" r:id="rId9"/>
    <p:sldId id="264" r:id="rId10"/>
    <p:sldId id="265" r:id="rId11"/>
    <p:sldId id="266" r:id="rId12"/>
    <p:sldId id="269" r:id="rId13"/>
    <p:sldId id="270" r:id="rId14"/>
    <p:sldId id="271" r:id="rId15"/>
    <p:sldId id="272" r:id="rId16"/>
    <p:sldId id="273" r:id="rId17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D645A10B-F7FF-4F2E-9455-C65E7AC4A65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7D1A0587-48FC-4A4F-AD21-C42C730DE8E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按一下以編輯母片子標題樣式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D6CAE14F-1C78-4648-85A3-D0E1ABAF83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D65A33-715D-49C6-BF62-FF154B6FC267}" type="datetimeFigureOut">
              <a:rPr lang="zh-TW" altLang="en-US" smtClean="0"/>
              <a:t>2019/4/17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55B852A8-0DAD-48CE-B319-0B496EABF3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F45DACED-B10D-434C-86D2-3EDDC5A85C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94B7F-B572-406A-8531-4E1F1435783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039029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9B8429E-C0F7-4C71-9DFF-EC784EB529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1BEFE348-009D-4E28-A524-634321FB43B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0CB64CF5-B5CA-43BE-B86C-EB6ED231C3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D65A33-715D-49C6-BF62-FF154B6FC267}" type="datetimeFigureOut">
              <a:rPr lang="zh-TW" altLang="en-US" smtClean="0"/>
              <a:t>2019/4/17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DC97E5CA-7A87-494D-9186-AE91B56FBE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CEA90C3B-B14C-4C4B-9060-9DC538A85E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94B7F-B572-406A-8531-4E1F1435783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905422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>
            <a:extLst>
              <a:ext uri="{FF2B5EF4-FFF2-40B4-BE49-F238E27FC236}">
                <a16:creationId xmlns:a16="http://schemas.microsoft.com/office/drawing/2014/main" id="{54797A0A-BE44-4BDC-893E-234C862FDE1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762C550A-6901-4667-8766-E996E5E1D46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385E69D4-7917-4613-B8D4-4317A04F92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D65A33-715D-49C6-BF62-FF154B6FC267}" type="datetimeFigureOut">
              <a:rPr lang="zh-TW" altLang="en-US" smtClean="0"/>
              <a:t>2019/4/17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358C6F79-236A-4356-BA76-AA49615A89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F5EB9BE7-A4BD-407A-AF61-7CAD015FED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94B7F-B572-406A-8531-4E1F1435783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766784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2A308E1-C651-459A-B496-27436BBD0F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6B0B0623-D2A4-412F-9921-76FE59C03C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3A2A9854-2FDB-4F11-9EDC-FFCA4C7C5D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D65A33-715D-49C6-BF62-FF154B6FC267}" type="datetimeFigureOut">
              <a:rPr lang="zh-TW" altLang="en-US" smtClean="0"/>
              <a:t>2019/4/17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A3489F36-60C0-4043-8E9C-F3544936EE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A942DD78-F58C-418A-9C22-DD5EB40EA9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94B7F-B572-406A-8531-4E1F1435783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005900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9C2BEA2-7530-4E52-8218-8484FA964F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DD4F5E6E-E856-4DD6-982C-1598261FA7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A3D5C964-4995-4553-ADBE-FCDAAF053E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D65A33-715D-49C6-BF62-FF154B6FC267}" type="datetimeFigureOut">
              <a:rPr lang="zh-TW" altLang="en-US" smtClean="0"/>
              <a:t>2019/4/17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7259DBD3-54AA-40FA-9351-911BA670DA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764061AA-0B0E-4552-9597-5CA84D8ED1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94B7F-B572-406A-8531-4E1F1435783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457108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CA7F4B5-FC8D-47CD-A2FA-7C128E741B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27F865B9-E844-4561-B73F-6EA7ABA246A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4EED5B74-4194-48F2-8397-D467FAEE724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E95EB56B-7AF4-469B-93FB-54597A5531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D65A33-715D-49C6-BF62-FF154B6FC267}" type="datetimeFigureOut">
              <a:rPr lang="zh-TW" altLang="en-US" smtClean="0"/>
              <a:t>2019/4/17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0F8421E8-892E-4FCF-BB9A-3F2C99B25B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CE7B8924-8E5C-43F0-8565-76D6C003A9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94B7F-B572-406A-8531-4E1F1435783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426967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DD5C4681-4750-4C01-87C7-9EDA619CBF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1D85CE8B-8E87-4195-B279-80A760EFCC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CF05F8CE-B70E-453F-9C89-AD9E86F0BA1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3D55FA61-B7F5-4788-84D0-2506C576A09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554E7A1A-5200-454B-A249-532687B0E0A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>
            <a:extLst>
              <a:ext uri="{FF2B5EF4-FFF2-40B4-BE49-F238E27FC236}">
                <a16:creationId xmlns:a16="http://schemas.microsoft.com/office/drawing/2014/main" id="{71519499-8E90-4C63-9D02-2487C426AB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D65A33-715D-49C6-BF62-FF154B6FC267}" type="datetimeFigureOut">
              <a:rPr lang="zh-TW" altLang="en-US" smtClean="0"/>
              <a:t>2019/4/17</a:t>
            </a:fld>
            <a:endParaRPr lang="zh-TW" altLang="en-US"/>
          </a:p>
        </p:txBody>
      </p:sp>
      <p:sp>
        <p:nvSpPr>
          <p:cNvPr id="8" name="頁尾版面配置區 7">
            <a:extLst>
              <a:ext uri="{FF2B5EF4-FFF2-40B4-BE49-F238E27FC236}">
                <a16:creationId xmlns:a16="http://schemas.microsoft.com/office/drawing/2014/main" id="{2080EBFB-FC00-454E-9B10-AC9DB02B7C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90AA739A-51CC-47A0-B549-007F31E9A2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94B7F-B572-406A-8531-4E1F1435783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260069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401E1D9-6239-41DA-AEA7-540DD13E46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15A60F89-916F-4BB7-9DF0-64D6F3E9A5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D65A33-715D-49C6-BF62-FF154B6FC267}" type="datetimeFigureOut">
              <a:rPr lang="zh-TW" altLang="en-US" smtClean="0"/>
              <a:t>2019/4/17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E23AFFDE-A8A4-4792-8EEF-0B7B148D46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A2B9C1B6-8F8F-4254-900B-71AE78D490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94B7F-B572-406A-8531-4E1F1435783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383099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id="{CB226EAD-3C5D-4C91-A840-171B096230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D65A33-715D-49C6-BF62-FF154B6FC267}" type="datetimeFigureOut">
              <a:rPr lang="zh-TW" altLang="en-US" smtClean="0"/>
              <a:t>2019/4/17</a:t>
            </a:fld>
            <a:endParaRPr lang="zh-TW" altLang="en-US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91141FA6-5721-4C84-9E72-22066CB435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93AC10D0-8B80-4006-BD33-BF8FB6AC9F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94B7F-B572-406A-8531-4E1F1435783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479245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輔助字幕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E9BB9FF-2804-438B-9859-6C47A5EF47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D423668F-8540-4DDB-B6A3-C414FC260A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A5161CB0-4231-416C-B30D-BFEC90B79A2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D8AB1943-B3EA-4273-B8E7-C06CE1FB61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D65A33-715D-49C6-BF62-FF154B6FC267}" type="datetimeFigureOut">
              <a:rPr lang="zh-TW" altLang="en-US" smtClean="0"/>
              <a:t>2019/4/17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2CE775B9-CC4C-496B-89FD-3F1DB383C0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9F5F03DF-480C-4C22-B53E-408CD49612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94B7F-B572-406A-8531-4E1F1435783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912221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輔助字幕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D4CCBE3-79DC-4930-92F1-60D3F86AE0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>
            <a:extLst>
              <a:ext uri="{FF2B5EF4-FFF2-40B4-BE49-F238E27FC236}">
                <a16:creationId xmlns:a16="http://schemas.microsoft.com/office/drawing/2014/main" id="{5CACC247-B10A-42E3-8697-75EC3ACDC79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4107D2DA-F5C5-4480-B044-EDB1A79467E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68C055E9-1007-4061-85B4-5C6B3AE9BC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D65A33-715D-49C6-BF62-FF154B6FC267}" type="datetimeFigureOut">
              <a:rPr lang="zh-TW" altLang="en-US" smtClean="0"/>
              <a:t>2019/4/17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BDD19DD8-F6A6-4940-90BD-BECFFF3FF9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CB4AD94B-7D5D-4A03-9F02-F147F3B848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94B7F-B572-406A-8531-4E1F1435783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608839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id="{88649ED7-3167-4CA0-B692-639C035BD8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247D392C-863B-463C-8883-92D550EF61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22F13454-3D53-44D3-99C7-3FA6ED1EE67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D65A33-715D-49C6-BF62-FF154B6FC267}" type="datetimeFigureOut">
              <a:rPr lang="zh-TW" altLang="en-US" smtClean="0"/>
              <a:t>2019/4/17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4A0D47A8-92E6-4A49-9555-F722A24B5E6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384C84AE-533D-4BDB-B14D-67B8A40483F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194B7F-B572-406A-8531-4E1F1435783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582380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7" Type="http://schemas.openxmlformats.org/officeDocument/2006/relationships/image" Target="../media/image30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image" Target="../media/image9.PNG"/><Relationship Id="rId4" Type="http://schemas.openxmlformats.org/officeDocument/2006/relationships/image" Target="../media/image27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13" Type="http://schemas.openxmlformats.org/officeDocument/2006/relationships/image" Target="../media/image45.PNG"/><Relationship Id="rId3" Type="http://schemas.openxmlformats.org/officeDocument/2006/relationships/image" Target="../media/image36.PNG"/><Relationship Id="rId7" Type="http://schemas.openxmlformats.org/officeDocument/2006/relationships/image" Target="../media/image40.PNG"/><Relationship Id="rId12" Type="http://schemas.openxmlformats.org/officeDocument/2006/relationships/image" Target="../media/image44.PNG"/><Relationship Id="rId17" Type="http://schemas.openxmlformats.org/officeDocument/2006/relationships/image" Target="../media/image49.PNG"/><Relationship Id="rId2" Type="http://schemas.openxmlformats.org/officeDocument/2006/relationships/image" Target="../media/image35.PNG"/><Relationship Id="rId16" Type="http://schemas.openxmlformats.org/officeDocument/2006/relationships/image" Target="../media/image4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PNG"/><Relationship Id="rId11" Type="http://schemas.openxmlformats.org/officeDocument/2006/relationships/image" Target="../media/image43.png"/><Relationship Id="rId5" Type="http://schemas.openxmlformats.org/officeDocument/2006/relationships/image" Target="../media/image38.PNG"/><Relationship Id="rId15" Type="http://schemas.openxmlformats.org/officeDocument/2006/relationships/image" Target="../media/image47.PNG"/><Relationship Id="rId10" Type="http://schemas.openxmlformats.org/officeDocument/2006/relationships/image" Target="../media/image42.PNG"/><Relationship Id="rId4" Type="http://schemas.openxmlformats.org/officeDocument/2006/relationships/image" Target="../media/image37.PNG"/><Relationship Id="rId9" Type="http://schemas.openxmlformats.org/officeDocument/2006/relationships/image" Target="../media/image410.PNG"/><Relationship Id="rId14" Type="http://schemas.openxmlformats.org/officeDocument/2006/relationships/image" Target="../media/image4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0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5.PNG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3" Type="http://schemas.openxmlformats.org/officeDocument/2006/relationships/image" Target="../media/image57.PNG"/><Relationship Id="rId7" Type="http://schemas.openxmlformats.org/officeDocument/2006/relationships/image" Target="../media/image60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40.PNG"/><Relationship Id="rId5" Type="http://schemas.openxmlformats.org/officeDocument/2006/relationships/image" Target="../media/image59.PNG"/><Relationship Id="rId4" Type="http://schemas.openxmlformats.org/officeDocument/2006/relationships/image" Target="../media/image58.PNG"/><Relationship Id="rId9" Type="http://schemas.openxmlformats.org/officeDocument/2006/relationships/image" Target="../media/image6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40.PNG"/><Relationship Id="rId7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0.PNG"/><Relationship Id="rId11" Type="http://schemas.openxmlformats.org/officeDocument/2006/relationships/image" Target="../media/image5.PNG"/><Relationship Id="rId5" Type="http://schemas.openxmlformats.org/officeDocument/2006/relationships/image" Target="../media/image160.PNG"/><Relationship Id="rId10" Type="http://schemas.openxmlformats.org/officeDocument/2006/relationships/image" Target="../media/image210.PNG"/><Relationship Id="rId4" Type="http://schemas.openxmlformats.org/officeDocument/2006/relationships/image" Target="../media/image150.PNG"/><Relationship Id="rId9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6AA6F4C-652B-4D94-9731-6048221666F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76748" y="1122363"/>
            <a:ext cx="11287433" cy="2387600"/>
          </a:xfrm>
        </p:spPr>
        <p:txBody>
          <a:bodyPr/>
          <a:lstStyle/>
          <a:p>
            <a:r>
              <a:rPr lang="en-US" altLang="zh-TW" b="1" dirty="0"/>
              <a:t>3.6 First Passage Time Distribution</a:t>
            </a:r>
            <a:endParaRPr lang="zh-TW" altLang="en-US" b="1" dirty="0"/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E19EC5B4-EBCE-4252-ADEC-6D061B24126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r"/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黃于珊</a:t>
            </a:r>
          </a:p>
        </p:txBody>
      </p:sp>
    </p:spTree>
    <p:extLst>
      <p:ext uri="{BB962C8B-B14F-4D97-AF65-F5344CB8AC3E}">
        <p14:creationId xmlns:p14="http://schemas.microsoft.com/office/powerpoint/2010/main" val="29690111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5C7A15A3-AA7C-4A4E-A3A8-852AFCE34B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568" y="0"/>
            <a:ext cx="9595008" cy="6489859"/>
          </a:xfrm>
          <a:prstGeom prst="rect">
            <a:avLst/>
          </a:prstGeom>
        </p:spPr>
      </p:pic>
      <p:grpSp>
        <p:nvGrpSpPr>
          <p:cNvPr id="14" name="群組 13">
            <a:extLst>
              <a:ext uri="{FF2B5EF4-FFF2-40B4-BE49-F238E27FC236}">
                <a16:creationId xmlns:a16="http://schemas.microsoft.com/office/drawing/2014/main" id="{F8423378-34D6-479A-AA7B-43F484A412CF}"/>
              </a:ext>
            </a:extLst>
          </p:cNvPr>
          <p:cNvGrpSpPr/>
          <p:nvPr/>
        </p:nvGrpSpPr>
        <p:grpSpPr>
          <a:xfrm>
            <a:off x="8115299" y="2810530"/>
            <a:ext cx="2124076" cy="523220"/>
            <a:chOff x="7934324" y="2905780"/>
            <a:chExt cx="2124076" cy="523220"/>
          </a:xfrm>
        </p:grpSpPr>
        <p:pic>
          <p:nvPicPr>
            <p:cNvPr id="7" name="圖片 6">
              <a:extLst>
                <a:ext uri="{FF2B5EF4-FFF2-40B4-BE49-F238E27FC236}">
                  <a16:creationId xmlns:a16="http://schemas.microsoft.com/office/drawing/2014/main" id="{6BB1D321-935E-42B1-BC2A-38294044D79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042256" y="3076570"/>
              <a:ext cx="1168419" cy="310200"/>
            </a:xfrm>
            <a:prstGeom prst="rect">
              <a:avLst/>
            </a:prstGeom>
          </p:spPr>
        </p:pic>
        <p:pic>
          <p:nvPicPr>
            <p:cNvPr id="9" name="圖片 8">
              <a:extLst>
                <a:ext uri="{FF2B5EF4-FFF2-40B4-BE49-F238E27FC236}">
                  <a16:creationId xmlns:a16="http://schemas.microsoft.com/office/drawing/2014/main" id="{0D641CEE-DABB-4392-B8E6-A31270F6A4F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210675" y="3044826"/>
              <a:ext cx="314325" cy="384174"/>
            </a:xfrm>
            <a:prstGeom prst="rect">
              <a:avLst/>
            </a:prstGeom>
          </p:spPr>
        </p:pic>
        <p:sp>
          <p:nvSpPr>
            <p:cNvPr id="10" name="文字方塊 9">
              <a:extLst>
                <a:ext uri="{FF2B5EF4-FFF2-40B4-BE49-F238E27FC236}">
                  <a16:creationId xmlns:a16="http://schemas.microsoft.com/office/drawing/2014/main" id="{5F7C3C42-31D0-4DDA-8CF5-FAC7A255F5C4}"/>
                </a:ext>
              </a:extLst>
            </p:cNvPr>
            <p:cNvSpPr txBox="1"/>
            <p:nvPr/>
          </p:nvSpPr>
          <p:spPr>
            <a:xfrm>
              <a:off x="9525000" y="2905780"/>
              <a:ext cx="5334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2800" dirty="0"/>
                <a:t>m</a:t>
              </a:r>
              <a:endParaRPr lang="zh-TW" altLang="en-US" sz="2800" dirty="0"/>
            </a:p>
          </p:txBody>
        </p:sp>
        <p:sp>
          <p:nvSpPr>
            <p:cNvPr id="11" name="矩形 10">
              <a:extLst>
                <a:ext uri="{FF2B5EF4-FFF2-40B4-BE49-F238E27FC236}">
                  <a16:creationId xmlns:a16="http://schemas.microsoft.com/office/drawing/2014/main" id="{FD0389AF-6EEC-484C-B7D2-049B083DFB51}"/>
                </a:ext>
              </a:extLst>
            </p:cNvPr>
            <p:cNvSpPr/>
            <p:nvPr/>
          </p:nvSpPr>
          <p:spPr>
            <a:xfrm>
              <a:off x="7934324" y="2972704"/>
              <a:ext cx="2019301" cy="456296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pic>
        <p:nvPicPr>
          <p:cNvPr id="3" name="圖片 2">
            <a:extLst>
              <a:ext uri="{FF2B5EF4-FFF2-40B4-BE49-F238E27FC236}">
                <a16:creationId xmlns:a16="http://schemas.microsoft.com/office/drawing/2014/main" id="{BDFD7709-F34C-413B-999E-254E9C224C4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7870" y="2284801"/>
            <a:ext cx="288930" cy="410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00496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內容版面配置區 4">
            <a:extLst>
              <a:ext uri="{FF2B5EF4-FFF2-40B4-BE49-F238E27FC236}">
                <a16:creationId xmlns:a16="http://schemas.microsoft.com/office/drawing/2014/main" id="{DB90798A-3553-4BC3-B7A0-B77B7799235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773" y="0"/>
            <a:ext cx="9634840" cy="4679780"/>
          </a:xfrm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A1379B0C-0EE0-4AFF-A342-6D73C6A6D83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2990" y="320667"/>
            <a:ext cx="933468" cy="285927"/>
          </a:xfrm>
          <a:prstGeom prst="rect">
            <a:avLst/>
          </a:prstGeom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EB6C89A6-E577-41F9-AFE2-791F75C6D03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5257" y="320668"/>
            <a:ext cx="933468" cy="285927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9" name="文字方塊 8">
                <a:extLst>
                  <a:ext uri="{FF2B5EF4-FFF2-40B4-BE49-F238E27FC236}">
                    <a16:creationId xmlns:a16="http://schemas.microsoft.com/office/drawing/2014/main" id="{6A226951-6BFC-4571-9884-D40A57F5A2B9}"/>
                  </a:ext>
                </a:extLst>
              </p:cNvPr>
              <p:cNvSpPr txBox="1"/>
              <p:nvPr/>
            </p:nvSpPr>
            <p:spPr>
              <a:xfrm>
                <a:off x="4648198" y="2847975"/>
                <a:ext cx="1123951" cy="3779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dirty="0"/>
                  <a:t>W(</a:t>
                </a:r>
                <a14:m>
                  <m:oMath xmlns:m="http://schemas.openxmlformats.org/officeDocument/2006/math">
                    <m:r>
                      <a:rPr lang="zh-TW" altLang="pt-BR" i="1">
                        <a:latin typeface="Cambria Math" panose="02040503050406030204" pitchFamily="18" charset="0"/>
                      </a:rPr>
                      <m:t>𝜏</m:t>
                    </m:r>
                  </m:oMath>
                </a14:m>
                <a:r>
                  <a:rPr lang="en-US" altLang="zh-TW" baseline="-25000" dirty="0"/>
                  <a:t>m</a:t>
                </a:r>
                <a:r>
                  <a:rPr lang="en-US" altLang="zh-TW" dirty="0"/>
                  <a:t>)=m</a:t>
                </a:r>
                <a:endParaRPr lang="zh-TW" altLang="en-US" dirty="0"/>
              </a:p>
            </p:txBody>
          </p:sp>
        </mc:Choice>
        <mc:Fallback xmlns="">
          <p:sp>
            <p:nvSpPr>
              <p:cNvPr id="9" name="文字方塊 8">
                <a:extLst>
                  <a:ext uri="{FF2B5EF4-FFF2-40B4-BE49-F238E27FC236}">
                    <a16:creationId xmlns:a16="http://schemas.microsoft.com/office/drawing/2014/main" id="{6A226951-6BFC-4571-9884-D40A57F5A2B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48198" y="2847975"/>
                <a:ext cx="1123951" cy="377995"/>
              </a:xfrm>
              <a:prstGeom prst="rect">
                <a:avLst/>
              </a:prstGeom>
              <a:blipFill>
                <a:blip r:embed="rId4"/>
                <a:stretch>
                  <a:fillRect l="-4324" t="-8065" b="-22581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6" name="群組 5">
            <a:extLst>
              <a:ext uri="{FF2B5EF4-FFF2-40B4-BE49-F238E27FC236}">
                <a16:creationId xmlns:a16="http://schemas.microsoft.com/office/drawing/2014/main" id="{531BCEA9-7B39-4C52-8208-FAAAE8A8A722}"/>
              </a:ext>
            </a:extLst>
          </p:cNvPr>
          <p:cNvGrpSpPr/>
          <p:nvPr/>
        </p:nvGrpSpPr>
        <p:grpSpPr>
          <a:xfrm>
            <a:off x="10162857" y="3568673"/>
            <a:ext cx="2029143" cy="488977"/>
            <a:chOff x="7572454" y="5213060"/>
            <a:chExt cx="2581889" cy="527077"/>
          </a:xfrm>
        </p:grpSpPr>
        <p:pic>
          <p:nvPicPr>
            <p:cNvPr id="10" name="圖片 9">
              <a:extLst>
                <a:ext uri="{FF2B5EF4-FFF2-40B4-BE49-F238E27FC236}">
                  <a16:creationId xmlns:a16="http://schemas.microsoft.com/office/drawing/2014/main" id="{0D2C9121-D4C0-4130-9DFB-7646109B4FA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38756" y="5213060"/>
              <a:ext cx="2082907" cy="527077"/>
            </a:xfrm>
            <a:prstGeom prst="rect">
              <a:avLst/>
            </a:prstGeom>
          </p:spPr>
        </p:pic>
        <p:sp>
          <p:nvSpPr>
            <p:cNvPr id="11" name="矩形 10">
              <a:extLst>
                <a:ext uri="{FF2B5EF4-FFF2-40B4-BE49-F238E27FC236}">
                  <a16:creationId xmlns:a16="http://schemas.microsoft.com/office/drawing/2014/main" id="{6AA7E800-302A-44C9-BA27-AB8358CBB441}"/>
                </a:ext>
              </a:extLst>
            </p:cNvPr>
            <p:cNvSpPr/>
            <p:nvPr/>
          </p:nvSpPr>
          <p:spPr>
            <a:xfrm>
              <a:off x="7572454" y="5215945"/>
              <a:ext cx="2581889" cy="443723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pic>
        <p:nvPicPr>
          <p:cNvPr id="3" name="圖片 2">
            <a:extLst>
              <a:ext uri="{FF2B5EF4-FFF2-40B4-BE49-F238E27FC236}">
                <a16:creationId xmlns:a16="http://schemas.microsoft.com/office/drawing/2014/main" id="{BF384792-490C-45EA-A16B-5A6280357D5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704" y="4498587"/>
            <a:ext cx="7065877" cy="968764"/>
          </a:xfrm>
          <a:prstGeom prst="rect">
            <a:avLst/>
          </a:prstGeom>
        </p:spPr>
      </p:pic>
      <p:pic>
        <p:nvPicPr>
          <p:cNvPr id="12" name="圖片 11">
            <a:extLst>
              <a:ext uri="{FF2B5EF4-FFF2-40B4-BE49-F238E27FC236}">
                <a16:creationId xmlns:a16="http://schemas.microsoft.com/office/drawing/2014/main" id="{5AD1B55A-0AF6-429A-9B14-55E6119E8DB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704" y="5517399"/>
            <a:ext cx="8757100" cy="869995"/>
          </a:xfrm>
          <a:prstGeom prst="rect">
            <a:avLst/>
          </a:prstGeom>
        </p:spPr>
      </p:pic>
      <p:cxnSp>
        <p:nvCxnSpPr>
          <p:cNvPr id="4" name="直線接點 3">
            <a:extLst>
              <a:ext uri="{FF2B5EF4-FFF2-40B4-BE49-F238E27FC236}">
                <a16:creationId xmlns:a16="http://schemas.microsoft.com/office/drawing/2014/main" id="{9C75A28C-A226-46C5-AEA4-ACCFD2B465E6}"/>
              </a:ext>
            </a:extLst>
          </p:cNvPr>
          <p:cNvCxnSpPr/>
          <p:nvPr/>
        </p:nvCxnSpPr>
        <p:spPr>
          <a:xfrm>
            <a:off x="400050" y="1638300"/>
            <a:ext cx="0" cy="3267075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線接點 13">
            <a:extLst>
              <a:ext uri="{FF2B5EF4-FFF2-40B4-BE49-F238E27FC236}">
                <a16:creationId xmlns:a16="http://schemas.microsoft.com/office/drawing/2014/main" id="{058CEE37-43FB-4A7D-8DEA-FD5D31E21396}"/>
              </a:ext>
            </a:extLst>
          </p:cNvPr>
          <p:cNvCxnSpPr/>
          <p:nvPr/>
        </p:nvCxnSpPr>
        <p:spPr>
          <a:xfrm>
            <a:off x="400050" y="4905375"/>
            <a:ext cx="603079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直線單箭頭接點 15">
            <a:extLst>
              <a:ext uri="{FF2B5EF4-FFF2-40B4-BE49-F238E27FC236}">
                <a16:creationId xmlns:a16="http://schemas.microsoft.com/office/drawing/2014/main" id="{CFF475CB-E3F1-444E-8034-DBE13343A074}"/>
              </a:ext>
            </a:extLst>
          </p:cNvPr>
          <p:cNvCxnSpPr/>
          <p:nvPr/>
        </p:nvCxnSpPr>
        <p:spPr>
          <a:xfrm>
            <a:off x="400050" y="1638300"/>
            <a:ext cx="631654" cy="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線接點 17">
            <a:extLst>
              <a:ext uri="{FF2B5EF4-FFF2-40B4-BE49-F238E27FC236}">
                <a16:creationId xmlns:a16="http://schemas.microsoft.com/office/drawing/2014/main" id="{089F2AAA-6FBB-48EB-A08B-C92A98508E80}"/>
              </a:ext>
            </a:extLst>
          </p:cNvPr>
          <p:cNvCxnSpPr/>
          <p:nvPr/>
        </p:nvCxnSpPr>
        <p:spPr>
          <a:xfrm>
            <a:off x="766773" y="3857625"/>
            <a:ext cx="0" cy="20669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線接點 19">
            <a:extLst>
              <a:ext uri="{FF2B5EF4-FFF2-40B4-BE49-F238E27FC236}">
                <a16:creationId xmlns:a16="http://schemas.microsoft.com/office/drawing/2014/main" id="{154AD9E4-A1F1-4942-B91C-F0A08289606A}"/>
              </a:ext>
            </a:extLst>
          </p:cNvPr>
          <p:cNvCxnSpPr/>
          <p:nvPr/>
        </p:nvCxnSpPr>
        <p:spPr>
          <a:xfrm>
            <a:off x="766773" y="5924550"/>
            <a:ext cx="33812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直線單箭頭接點 21">
            <a:extLst>
              <a:ext uri="{FF2B5EF4-FFF2-40B4-BE49-F238E27FC236}">
                <a16:creationId xmlns:a16="http://schemas.microsoft.com/office/drawing/2014/main" id="{FCF70A36-5656-4B74-9EBD-9AABED61DD58}"/>
              </a:ext>
            </a:extLst>
          </p:cNvPr>
          <p:cNvCxnSpPr/>
          <p:nvPr/>
        </p:nvCxnSpPr>
        <p:spPr>
          <a:xfrm>
            <a:off x="766773" y="3857625"/>
            <a:ext cx="452427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3908717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內容版面配置區 4">
            <a:extLst>
              <a:ext uri="{FF2B5EF4-FFF2-40B4-BE49-F238E27FC236}">
                <a16:creationId xmlns:a16="http://schemas.microsoft.com/office/drawing/2014/main" id="{C36FC74A-3D3A-4528-BFFD-E75631CAD4F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396" y="461090"/>
            <a:ext cx="8507259" cy="4406186"/>
          </a:xfrm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id="{DBE20E9B-195E-48C2-9550-E9C71D364B7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7041" y="5625387"/>
            <a:ext cx="7765931" cy="771525"/>
          </a:xfrm>
          <a:prstGeom prst="rect">
            <a:avLst/>
          </a:prstGeom>
        </p:spPr>
      </p:pic>
      <p:sp>
        <p:nvSpPr>
          <p:cNvPr id="10" name="矩形 9">
            <a:extLst>
              <a:ext uri="{FF2B5EF4-FFF2-40B4-BE49-F238E27FC236}">
                <a16:creationId xmlns:a16="http://schemas.microsoft.com/office/drawing/2014/main" id="{9ECC670C-F628-4831-BADC-0771E6CF9B52}"/>
              </a:ext>
            </a:extLst>
          </p:cNvPr>
          <p:cNvSpPr/>
          <p:nvPr/>
        </p:nvSpPr>
        <p:spPr>
          <a:xfrm>
            <a:off x="4038600" y="5505450"/>
            <a:ext cx="8086724" cy="891462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22" name="圖片 21">
            <a:extLst>
              <a:ext uri="{FF2B5EF4-FFF2-40B4-BE49-F238E27FC236}">
                <a16:creationId xmlns:a16="http://schemas.microsoft.com/office/drawing/2014/main" id="{A30E3DB1-9E31-4CD7-84BE-9E0A5AE7865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2374" y="2664183"/>
            <a:ext cx="352431" cy="450329"/>
          </a:xfrm>
          <a:prstGeom prst="rect">
            <a:avLst/>
          </a:prstGeom>
        </p:spPr>
      </p:pic>
      <p:pic>
        <p:nvPicPr>
          <p:cNvPr id="24" name="圖片 23">
            <a:extLst>
              <a:ext uri="{FF2B5EF4-FFF2-40B4-BE49-F238E27FC236}">
                <a16:creationId xmlns:a16="http://schemas.microsoft.com/office/drawing/2014/main" id="{2862D256-E20D-4A45-98E2-31E77CE77F8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84805" y="2626988"/>
            <a:ext cx="678295" cy="487524"/>
          </a:xfrm>
          <a:prstGeom prst="rect">
            <a:avLst/>
          </a:prstGeom>
        </p:spPr>
      </p:pic>
      <p:sp>
        <p:nvSpPr>
          <p:cNvPr id="27" name="矩形 26">
            <a:extLst>
              <a:ext uri="{FF2B5EF4-FFF2-40B4-BE49-F238E27FC236}">
                <a16:creationId xmlns:a16="http://schemas.microsoft.com/office/drawing/2014/main" id="{C9FCED4F-E013-4825-94E8-3744F19032C1}"/>
              </a:ext>
            </a:extLst>
          </p:cNvPr>
          <p:cNvSpPr/>
          <p:nvPr/>
        </p:nvSpPr>
        <p:spPr>
          <a:xfrm>
            <a:off x="9999230" y="2555122"/>
            <a:ext cx="678295" cy="38810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8" name="矩形 27">
            <a:extLst>
              <a:ext uri="{FF2B5EF4-FFF2-40B4-BE49-F238E27FC236}">
                <a16:creationId xmlns:a16="http://schemas.microsoft.com/office/drawing/2014/main" id="{D4D6490F-2805-4281-A3E8-A17A16B5A833}"/>
              </a:ext>
            </a:extLst>
          </p:cNvPr>
          <p:cNvSpPr/>
          <p:nvPr/>
        </p:nvSpPr>
        <p:spPr>
          <a:xfrm>
            <a:off x="9533785" y="2555122"/>
            <a:ext cx="678295" cy="38810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26" name="圖片 25">
            <a:extLst>
              <a:ext uri="{FF2B5EF4-FFF2-40B4-BE49-F238E27FC236}">
                <a16:creationId xmlns:a16="http://schemas.microsoft.com/office/drawing/2014/main" id="{91D834A7-D623-445A-9734-C7530EE9759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63099" y="2445417"/>
            <a:ext cx="2562225" cy="848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922969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文字方塊 13">
            <a:extLst>
              <a:ext uri="{FF2B5EF4-FFF2-40B4-BE49-F238E27FC236}">
                <a16:creationId xmlns:a16="http://schemas.microsoft.com/office/drawing/2014/main" id="{AD6CB29C-4075-47AB-B693-4B7474FFAEC9}"/>
              </a:ext>
            </a:extLst>
          </p:cNvPr>
          <p:cNvSpPr txBox="1"/>
          <p:nvPr/>
        </p:nvSpPr>
        <p:spPr>
          <a:xfrm>
            <a:off x="585011" y="1427150"/>
            <a:ext cx="1032986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zh-TW" altLang="en-US" dirty="0"/>
              <a:t> </a:t>
            </a:r>
            <a:endParaRPr lang="en-US" altLang="zh-TW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zh-TW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zh-TW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zh-TW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zh-TW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zh-TW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zh-TW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zh-TW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zh-TW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zh-TW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zh-TW" altLang="en-US" dirty="0"/>
          </a:p>
        </p:txBody>
      </p:sp>
      <p:pic>
        <p:nvPicPr>
          <p:cNvPr id="9" name="內容版面配置區 8">
            <a:extLst>
              <a:ext uri="{FF2B5EF4-FFF2-40B4-BE49-F238E27FC236}">
                <a16:creationId xmlns:a16="http://schemas.microsoft.com/office/drawing/2014/main" id="{40A5FD7D-C350-4DA0-B1F9-B12EB7D64CC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1410" y="200803"/>
            <a:ext cx="7686916" cy="1093666"/>
          </a:xfrm>
        </p:spPr>
      </p:pic>
      <p:pic>
        <p:nvPicPr>
          <p:cNvPr id="13" name="圖片 12">
            <a:extLst>
              <a:ext uri="{FF2B5EF4-FFF2-40B4-BE49-F238E27FC236}">
                <a16:creationId xmlns:a16="http://schemas.microsoft.com/office/drawing/2014/main" id="{854007B0-C08F-495F-9DFB-4D5DE522A3B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935" y="1134442"/>
            <a:ext cx="4162581" cy="757683"/>
          </a:xfrm>
          <a:prstGeom prst="rect">
            <a:avLst/>
          </a:prstGeom>
        </p:spPr>
      </p:pic>
      <p:pic>
        <p:nvPicPr>
          <p:cNvPr id="16" name="圖片 15">
            <a:extLst>
              <a:ext uri="{FF2B5EF4-FFF2-40B4-BE49-F238E27FC236}">
                <a16:creationId xmlns:a16="http://schemas.microsoft.com/office/drawing/2014/main" id="{F95B9437-BBF3-449C-B1D4-31D958B827D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7821" y="1214059"/>
            <a:ext cx="6425977" cy="587383"/>
          </a:xfrm>
          <a:prstGeom prst="rect">
            <a:avLst/>
          </a:prstGeom>
        </p:spPr>
      </p:pic>
      <p:pic>
        <p:nvPicPr>
          <p:cNvPr id="22" name="圖片 21">
            <a:extLst>
              <a:ext uri="{FF2B5EF4-FFF2-40B4-BE49-F238E27FC236}">
                <a16:creationId xmlns:a16="http://schemas.microsoft.com/office/drawing/2014/main" id="{FDC836BC-F732-4CED-A003-C6CD0FF59C5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067" y="2222158"/>
            <a:ext cx="7221932" cy="511517"/>
          </a:xfrm>
          <a:prstGeom prst="rect">
            <a:avLst/>
          </a:prstGeom>
        </p:spPr>
      </p:pic>
      <p:pic>
        <p:nvPicPr>
          <p:cNvPr id="20" name="圖片 19">
            <a:extLst>
              <a:ext uri="{FF2B5EF4-FFF2-40B4-BE49-F238E27FC236}">
                <a16:creationId xmlns:a16="http://schemas.microsoft.com/office/drawing/2014/main" id="{71C60E40-9EC7-4A0D-9CE9-4EE3A1D3AF2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0923" y="2309516"/>
            <a:ext cx="3272083" cy="424159"/>
          </a:xfrm>
          <a:prstGeom prst="rect">
            <a:avLst/>
          </a:prstGeom>
        </p:spPr>
      </p:pic>
      <p:pic>
        <p:nvPicPr>
          <p:cNvPr id="24" name="圖片 23">
            <a:extLst>
              <a:ext uri="{FF2B5EF4-FFF2-40B4-BE49-F238E27FC236}">
                <a16:creationId xmlns:a16="http://schemas.microsoft.com/office/drawing/2014/main" id="{C7A6996D-920B-43E4-A6BC-35DCDC2F79D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2034" y="2900102"/>
            <a:ext cx="2127909" cy="511516"/>
          </a:xfrm>
          <a:prstGeom prst="rect">
            <a:avLst/>
          </a:prstGeom>
        </p:spPr>
      </p:pic>
      <p:grpSp>
        <p:nvGrpSpPr>
          <p:cNvPr id="37" name="群組 36">
            <a:extLst>
              <a:ext uri="{FF2B5EF4-FFF2-40B4-BE49-F238E27FC236}">
                <a16:creationId xmlns:a16="http://schemas.microsoft.com/office/drawing/2014/main" id="{95C5A7B5-2D6D-4BB2-8193-4C78A9088059}"/>
              </a:ext>
            </a:extLst>
          </p:cNvPr>
          <p:cNvGrpSpPr/>
          <p:nvPr/>
        </p:nvGrpSpPr>
        <p:grpSpPr>
          <a:xfrm>
            <a:off x="5816742" y="2910916"/>
            <a:ext cx="6051407" cy="830736"/>
            <a:chOff x="2409409" y="3602296"/>
            <a:chExt cx="6051407" cy="830736"/>
          </a:xfrm>
        </p:grpSpPr>
        <p:pic>
          <p:nvPicPr>
            <p:cNvPr id="26" name="圖片 25">
              <a:extLst>
                <a:ext uri="{FF2B5EF4-FFF2-40B4-BE49-F238E27FC236}">
                  <a16:creationId xmlns:a16="http://schemas.microsoft.com/office/drawing/2014/main" id="{7809CE00-5218-4AEF-A3B5-24B7E4784C89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76471" y="3651241"/>
              <a:ext cx="1809779" cy="520051"/>
            </a:xfrm>
            <a:prstGeom prst="rect">
              <a:avLst/>
            </a:prstGeom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7" name="文字方塊 26">
                  <a:extLst>
                    <a:ext uri="{FF2B5EF4-FFF2-40B4-BE49-F238E27FC236}">
                      <a16:creationId xmlns:a16="http://schemas.microsoft.com/office/drawing/2014/main" id="{B6216EEE-0673-4A67-BABD-13FA4212E414}"/>
                    </a:ext>
                  </a:extLst>
                </p:cNvPr>
                <p:cNvSpPr txBox="1"/>
                <p:nvPr/>
              </p:nvSpPr>
              <p:spPr>
                <a:xfrm>
                  <a:off x="4096864" y="3676307"/>
                  <a:ext cx="542925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zh-TW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×</m:t>
                        </m:r>
                      </m:oMath>
                    </m:oMathPara>
                  </a14:m>
                  <a:endParaRPr lang="zh-TW" altLang="en-US" sz="2400" i="1" dirty="0">
                    <a:latin typeface="Cambria Math" panose="02040503050406030204" pitchFamily="18" charset="0"/>
                    <a:ea typeface="Cambria Math" panose="02040503050406030204" pitchFamily="18" charset="0"/>
                  </a:endParaRPr>
                </a:p>
              </p:txBody>
            </p:sp>
          </mc:Choice>
          <mc:Fallback xmlns="">
            <p:sp>
              <p:nvSpPr>
                <p:cNvPr id="27" name="文字方塊 26">
                  <a:extLst>
                    <a:ext uri="{FF2B5EF4-FFF2-40B4-BE49-F238E27FC236}">
                      <a16:creationId xmlns:a16="http://schemas.microsoft.com/office/drawing/2014/main" id="{B6216EEE-0673-4A67-BABD-13FA4212E41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096864" y="3676307"/>
                  <a:ext cx="542925" cy="461665"/>
                </a:xfrm>
                <a:prstGeom prst="rect">
                  <a:avLst/>
                </a:prstGeom>
                <a:blipFill>
                  <a:blip r:embed="rId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  <p:pic>
          <p:nvPicPr>
            <p:cNvPr id="29" name="圖片 28">
              <a:extLst>
                <a:ext uri="{FF2B5EF4-FFF2-40B4-BE49-F238E27FC236}">
                  <a16:creationId xmlns:a16="http://schemas.microsoft.com/office/drawing/2014/main" id="{730B7D1D-2BD2-41F5-8BBE-8089853456B8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42033" y="3688191"/>
              <a:ext cx="1279779" cy="369332"/>
            </a:xfrm>
            <a:prstGeom prst="rect">
              <a:avLst/>
            </a:prstGeom>
          </p:spPr>
        </p:pic>
        <p:pic>
          <p:nvPicPr>
            <p:cNvPr id="30" name="圖片 29">
              <a:extLst>
                <a:ext uri="{FF2B5EF4-FFF2-40B4-BE49-F238E27FC236}">
                  <a16:creationId xmlns:a16="http://schemas.microsoft.com/office/drawing/2014/main" id="{DDF6984A-21F1-4E1D-A8DC-12125DC2EC1C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52772" y="3688656"/>
              <a:ext cx="1279779" cy="369332"/>
            </a:xfrm>
            <a:prstGeom prst="rect">
              <a:avLst/>
            </a:prstGeom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1" name="文字方塊 30">
                  <a:extLst>
                    <a:ext uri="{FF2B5EF4-FFF2-40B4-BE49-F238E27FC236}">
                      <a16:creationId xmlns:a16="http://schemas.microsoft.com/office/drawing/2014/main" id="{996EDECD-57AA-4CA9-AA3D-7F74ED62314D}"/>
                    </a:ext>
                  </a:extLst>
                </p:cNvPr>
                <p:cNvSpPr txBox="1"/>
                <p:nvPr/>
              </p:nvSpPr>
              <p:spPr>
                <a:xfrm>
                  <a:off x="5748560" y="3694368"/>
                  <a:ext cx="728440" cy="73866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TW" sz="2400" dirty="0"/>
                    <a:t>+0</a:t>
                  </a:r>
                  <a14:m>
                    <m:oMath xmlns:m="http://schemas.openxmlformats.org/officeDocument/2006/math">
                      <m:r>
                        <a:rPr lang="en-US" altLang="zh-TW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</m:oMath>
                  </a14:m>
                  <a:endParaRPr lang="zh-TW" altLang="en-US" sz="2400" dirty="0"/>
                </a:p>
                <a:p>
                  <a:endParaRPr lang="zh-TW" altLang="en-US" dirty="0"/>
                </a:p>
              </p:txBody>
            </p:sp>
          </mc:Choice>
          <mc:Fallback xmlns="">
            <p:sp>
              <p:nvSpPr>
                <p:cNvPr id="31" name="文字方塊 30">
                  <a:extLst>
                    <a:ext uri="{FF2B5EF4-FFF2-40B4-BE49-F238E27FC236}">
                      <a16:creationId xmlns:a16="http://schemas.microsoft.com/office/drawing/2014/main" id="{996EDECD-57AA-4CA9-AA3D-7F74ED62314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748560" y="3694368"/>
                  <a:ext cx="728440" cy="738664"/>
                </a:xfrm>
                <a:prstGeom prst="rect">
                  <a:avLst/>
                </a:prstGeom>
                <a:blipFill>
                  <a:blip r:embed="rId11"/>
                  <a:stretch>
                    <a:fillRect l="-13445" t="-6612"/>
                  </a:stretch>
                </a:blipFill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  <p:pic>
          <p:nvPicPr>
            <p:cNvPr id="33" name="圖片 32">
              <a:extLst>
                <a:ext uri="{FF2B5EF4-FFF2-40B4-BE49-F238E27FC236}">
                  <a16:creationId xmlns:a16="http://schemas.microsoft.com/office/drawing/2014/main" id="{73E04138-05C3-4163-A914-3A215363EEF4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78447" y="3740108"/>
              <a:ext cx="311011" cy="265498"/>
            </a:xfrm>
            <a:prstGeom prst="rect">
              <a:avLst/>
            </a:prstGeom>
          </p:spPr>
        </p:pic>
        <p:sp>
          <p:nvSpPr>
            <p:cNvPr id="34" name="矩形 33">
              <a:extLst>
                <a:ext uri="{FF2B5EF4-FFF2-40B4-BE49-F238E27FC236}">
                  <a16:creationId xmlns:a16="http://schemas.microsoft.com/office/drawing/2014/main" id="{2CD5E2EC-F8BB-427A-82B8-5EFABEE6ED43}"/>
                </a:ext>
              </a:extLst>
            </p:cNvPr>
            <p:cNvSpPr/>
            <p:nvPr/>
          </p:nvSpPr>
          <p:spPr>
            <a:xfrm>
              <a:off x="2409409" y="3602296"/>
              <a:ext cx="6051407" cy="587382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pic>
        <p:nvPicPr>
          <p:cNvPr id="39" name="圖片 38">
            <a:extLst>
              <a:ext uri="{FF2B5EF4-FFF2-40B4-BE49-F238E27FC236}">
                <a16:creationId xmlns:a16="http://schemas.microsoft.com/office/drawing/2014/main" id="{2C3AE6C7-7895-4616-A17A-A090E5B30AE8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7080" y="3741652"/>
            <a:ext cx="3683189" cy="939848"/>
          </a:xfrm>
          <a:prstGeom prst="rect">
            <a:avLst/>
          </a:prstGeom>
        </p:spPr>
      </p:pic>
      <p:pic>
        <p:nvPicPr>
          <p:cNvPr id="41" name="圖片 40">
            <a:extLst>
              <a:ext uri="{FF2B5EF4-FFF2-40B4-BE49-F238E27FC236}">
                <a16:creationId xmlns:a16="http://schemas.microsoft.com/office/drawing/2014/main" id="{634D3A78-BA2D-49F2-9D8E-15CA5E3CA352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5852" y="3992125"/>
            <a:ext cx="3859773" cy="375800"/>
          </a:xfrm>
          <a:prstGeom prst="rect">
            <a:avLst/>
          </a:prstGeom>
        </p:spPr>
      </p:pic>
      <p:sp>
        <p:nvSpPr>
          <p:cNvPr id="43" name="矩形 42">
            <a:extLst>
              <a:ext uri="{FF2B5EF4-FFF2-40B4-BE49-F238E27FC236}">
                <a16:creationId xmlns:a16="http://schemas.microsoft.com/office/drawing/2014/main" id="{4D6CC2B3-6126-4F7B-B0D8-8B4F81D967FB}"/>
              </a:ext>
            </a:extLst>
          </p:cNvPr>
          <p:cNvSpPr/>
          <p:nvPr/>
        </p:nvSpPr>
        <p:spPr>
          <a:xfrm>
            <a:off x="10646120" y="3934595"/>
            <a:ext cx="190500" cy="17982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4" name="矩形 43">
            <a:extLst>
              <a:ext uri="{FF2B5EF4-FFF2-40B4-BE49-F238E27FC236}">
                <a16:creationId xmlns:a16="http://schemas.microsoft.com/office/drawing/2014/main" id="{366BDBCA-F52C-44A8-A60D-771762CAADEB}"/>
              </a:ext>
            </a:extLst>
          </p:cNvPr>
          <p:cNvSpPr/>
          <p:nvPr/>
        </p:nvSpPr>
        <p:spPr>
          <a:xfrm>
            <a:off x="10646120" y="4269351"/>
            <a:ext cx="205243" cy="9857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2" name="矩形 41">
            <a:extLst>
              <a:ext uri="{FF2B5EF4-FFF2-40B4-BE49-F238E27FC236}">
                <a16:creationId xmlns:a16="http://schemas.microsoft.com/office/drawing/2014/main" id="{84C44ED5-721C-4461-94BF-2E329AD4ABFD}"/>
              </a:ext>
            </a:extLst>
          </p:cNvPr>
          <p:cNvSpPr/>
          <p:nvPr/>
        </p:nvSpPr>
        <p:spPr>
          <a:xfrm>
            <a:off x="6855852" y="3923204"/>
            <a:ext cx="3980768" cy="520051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46" name="圖片 45">
            <a:extLst>
              <a:ext uri="{FF2B5EF4-FFF2-40B4-BE49-F238E27FC236}">
                <a16:creationId xmlns:a16="http://schemas.microsoft.com/office/drawing/2014/main" id="{2B893F5A-41AC-41EB-A6FA-02FAC2915D2B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77854" y="3012983"/>
            <a:ext cx="603476" cy="465179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文字方塊 1">
                <a:extLst>
                  <a:ext uri="{FF2B5EF4-FFF2-40B4-BE49-F238E27FC236}">
                    <a16:creationId xmlns:a16="http://schemas.microsoft.com/office/drawing/2014/main" id="{B021E3BB-8FD3-4950-8EF3-6B74686BC06E}"/>
                  </a:ext>
                </a:extLst>
              </p:cNvPr>
              <p:cNvSpPr txBox="1"/>
              <p:nvPr/>
            </p:nvSpPr>
            <p:spPr>
              <a:xfrm>
                <a:off x="1085849" y="4881756"/>
                <a:ext cx="7134226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sz="2800" dirty="0"/>
                  <a:t>0</a:t>
                </a:r>
                <a14:m>
                  <m:oMath xmlns:m="http://schemas.openxmlformats.org/officeDocument/2006/math">
                    <m:r>
                      <a:rPr lang="en-US" altLang="zh-TW" sz="28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  <m:r>
                      <a:rPr lang="en-US" altLang="zh-TW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                                    </m:t>
                    </m:r>
                    <m:r>
                      <a:rPr lang="en-US" altLang="zh-TW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</m:oMath>
                </a14:m>
                <a:endParaRPr lang="zh-TW" altLang="en-US" sz="2800" dirty="0"/>
              </a:p>
            </p:txBody>
          </p:sp>
        </mc:Choice>
        <mc:Fallback xmlns="">
          <p:sp>
            <p:nvSpPr>
              <p:cNvPr id="2" name="文字方塊 1">
                <a:extLst>
                  <a:ext uri="{FF2B5EF4-FFF2-40B4-BE49-F238E27FC236}">
                    <a16:creationId xmlns:a16="http://schemas.microsoft.com/office/drawing/2014/main" id="{B021E3BB-8FD3-4950-8EF3-6B74686BC06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5849" y="4881756"/>
                <a:ext cx="7134226" cy="523220"/>
              </a:xfrm>
              <a:prstGeom prst="rect">
                <a:avLst/>
              </a:prstGeom>
              <a:blipFill>
                <a:blip r:embed="rId16"/>
                <a:stretch>
                  <a:fillRect l="-1709" t="-11628" b="-32558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圖片 3">
            <a:extLst>
              <a:ext uri="{FF2B5EF4-FFF2-40B4-BE49-F238E27FC236}">
                <a16:creationId xmlns:a16="http://schemas.microsoft.com/office/drawing/2014/main" id="{94046F9B-E97C-4D80-A068-7D0DEC2C6995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1410" y="4718544"/>
            <a:ext cx="2668131" cy="712306"/>
          </a:xfrm>
          <a:prstGeom prst="rect">
            <a:avLst/>
          </a:prstGeom>
        </p:spPr>
      </p:pic>
      <p:pic>
        <p:nvPicPr>
          <p:cNvPr id="28" name="圖片 27">
            <a:extLst>
              <a:ext uri="{FF2B5EF4-FFF2-40B4-BE49-F238E27FC236}">
                <a16:creationId xmlns:a16="http://schemas.microsoft.com/office/drawing/2014/main" id="{05314822-03D9-4198-94BA-7C567882B75E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6066" y="4743712"/>
            <a:ext cx="2668131" cy="712306"/>
          </a:xfrm>
          <a:prstGeom prst="rect">
            <a:avLst/>
          </a:prstGeom>
        </p:spPr>
      </p:pic>
      <p:sp>
        <p:nvSpPr>
          <p:cNvPr id="32" name="文字方塊 31">
            <a:extLst>
              <a:ext uri="{FF2B5EF4-FFF2-40B4-BE49-F238E27FC236}">
                <a16:creationId xmlns:a16="http://schemas.microsoft.com/office/drawing/2014/main" id="{3E19DCA8-F853-4057-A3E7-AD4B89C976AF}"/>
              </a:ext>
            </a:extLst>
          </p:cNvPr>
          <p:cNvSpPr txBox="1"/>
          <p:nvPr/>
        </p:nvSpPr>
        <p:spPr>
          <a:xfrm>
            <a:off x="3733800" y="4920285"/>
            <a:ext cx="2692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/>
              <a:t>1</a:t>
            </a:r>
            <a:endParaRPr lang="zh-TW" altLang="en-US" dirty="0"/>
          </a:p>
        </p:txBody>
      </p:sp>
      <p:sp>
        <p:nvSpPr>
          <p:cNvPr id="40" name="文字方塊 39">
            <a:extLst>
              <a:ext uri="{FF2B5EF4-FFF2-40B4-BE49-F238E27FC236}">
                <a16:creationId xmlns:a16="http://schemas.microsoft.com/office/drawing/2014/main" id="{3C52F3B0-B362-4126-92CB-3F214F15744D}"/>
              </a:ext>
            </a:extLst>
          </p:cNvPr>
          <p:cNvSpPr txBox="1"/>
          <p:nvPr/>
        </p:nvSpPr>
        <p:spPr>
          <a:xfrm>
            <a:off x="6806313" y="4987187"/>
            <a:ext cx="2692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/>
              <a:t>2</a:t>
            </a:r>
            <a:endParaRPr lang="zh-TW" altLang="en-US" dirty="0"/>
          </a:p>
        </p:txBody>
      </p:sp>
      <p:sp>
        <p:nvSpPr>
          <p:cNvPr id="54" name="矩形 53">
            <a:extLst>
              <a:ext uri="{FF2B5EF4-FFF2-40B4-BE49-F238E27FC236}">
                <a16:creationId xmlns:a16="http://schemas.microsoft.com/office/drawing/2014/main" id="{4CBEB3AC-BF47-4856-B6B7-F4EB5E6B0B3D}"/>
              </a:ext>
            </a:extLst>
          </p:cNvPr>
          <p:cNvSpPr/>
          <p:nvPr/>
        </p:nvSpPr>
        <p:spPr>
          <a:xfrm>
            <a:off x="1085848" y="4619641"/>
            <a:ext cx="6418349" cy="954808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3958079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內容版面配置區 4">
            <a:extLst>
              <a:ext uri="{FF2B5EF4-FFF2-40B4-BE49-F238E27FC236}">
                <a16:creationId xmlns:a16="http://schemas.microsoft.com/office/drawing/2014/main" id="{51895FAC-D526-4C7B-9086-9470D0AAA14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757" y="438874"/>
            <a:ext cx="10536486" cy="4818926"/>
          </a:xfrm>
        </p:spPr>
      </p:pic>
      <p:pic>
        <p:nvPicPr>
          <p:cNvPr id="3" name="圖片 2">
            <a:extLst>
              <a:ext uri="{FF2B5EF4-FFF2-40B4-BE49-F238E27FC236}">
                <a16:creationId xmlns:a16="http://schemas.microsoft.com/office/drawing/2014/main" id="{971FACE0-A68B-4589-A16B-6E902CB2FE2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8910" y="2920975"/>
            <a:ext cx="2018353" cy="622325"/>
          </a:xfrm>
          <a:prstGeom prst="rect">
            <a:avLst/>
          </a:prstGeom>
        </p:spPr>
      </p:pic>
      <p:sp>
        <p:nvSpPr>
          <p:cNvPr id="6" name="矩形 5">
            <a:extLst>
              <a:ext uri="{FF2B5EF4-FFF2-40B4-BE49-F238E27FC236}">
                <a16:creationId xmlns:a16="http://schemas.microsoft.com/office/drawing/2014/main" id="{ADA13FD9-FF6D-4482-A5B1-FA76DAC2FDB8}"/>
              </a:ext>
            </a:extLst>
          </p:cNvPr>
          <p:cNvSpPr/>
          <p:nvPr/>
        </p:nvSpPr>
        <p:spPr>
          <a:xfrm>
            <a:off x="6962775" y="2920975"/>
            <a:ext cx="1894488" cy="565175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4607626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內容版面配置區 8">
            <a:extLst>
              <a:ext uri="{FF2B5EF4-FFF2-40B4-BE49-F238E27FC236}">
                <a16:creationId xmlns:a16="http://schemas.microsoft.com/office/drawing/2014/main" id="{8188B5FA-A382-4249-B1D0-FE072F76F97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6844" y="359461"/>
            <a:ext cx="9118755" cy="6293767"/>
          </a:xfrm>
        </p:spPr>
      </p:pic>
      <p:sp>
        <p:nvSpPr>
          <p:cNvPr id="2" name="矩形 1">
            <a:extLst>
              <a:ext uri="{FF2B5EF4-FFF2-40B4-BE49-F238E27FC236}">
                <a16:creationId xmlns:a16="http://schemas.microsoft.com/office/drawing/2014/main" id="{CB338662-B3DD-4983-90B9-5BD1C0CAB621}"/>
              </a:ext>
            </a:extLst>
          </p:cNvPr>
          <p:cNvSpPr/>
          <p:nvPr/>
        </p:nvSpPr>
        <p:spPr>
          <a:xfrm>
            <a:off x="1396844" y="2533650"/>
            <a:ext cx="146206" cy="17145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文字方塊 13">
                <a:extLst>
                  <a:ext uri="{FF2B5EF4-FFF2-40B4-BE49-F238E27FC236}">
                    <a16:creationId xmlns:a16="http://schemas.microsoft.com/office/drawing/2014/main" id="{82D7F205-E9B5-453C-87EF-130DD996CA15}"/>
                  </a:ext>
                </a:extLst>
              </p:cNvPr>
              <p:cNvSpPr txBox="1"/>
              <p:nvPr/>
            </p:nvSpPr>
            <p:spPr>
              <a:xfrm>
                <a:off x="9671204" y="2027992"/>
                <a:ext cx="2416022" cy="67710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sz="2000" dirty="0"/>
                  <a:t>P(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altLang="zh-TW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τ</m:t>
                    </m:r>
                    <m:r>
                      <a:rPr lang="en-US" altLang="zh-TW" sz="2000" b="0" i="1" baseline="-2500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𝑚</m:t>
                    </m:r>
                    <m:r>
                      <a:rPr lang="en-US" altLang="zh-TW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  <m:r>
                      <a:rPr lang="en-US" altLang="zh-TW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𝑡</m:t>
                    </m:r>
                  </m:oMath>
                </a14:m>
                <a:r>
                  <a:rPr lang="en-US" altLang="zh-TW" sz="2000" dirty="0"/>
                  <a:t>)=P(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altLang="zh-TW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τ</m:t>
                    </m:r>
                    <m:r>
                      <a:rPr lang="en-US" altLang="zh-TW" sz="2000" b="0" i="1" baseline="-2500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|</m:t>
                    </m:r>
                    <m:r>
                      <a:rPr lang="en-US" altLang="zh-TW" sz="2000" i="1" baseline="-250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𝑚</m:t>
                    </m:r>
                    <m:r>
                      <a:rPr lang="en-US" altLang="zh-TW" sz="2000" b="0" i="1" baseline="-2500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|</m:t>
                    </m:r>
                    <m:r>
                      <a:rPr lang="en-US" altLang="zh-TW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  <m:r>
                      <a:rPr lang="en-US" altLang="zh-TW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𝑡</m:t>
                    </m:r>
                  </m:oMath>
                </a14:m>
                <a:r>
                  <a:rPr lang="en-US" altLang="zh-TW" sz="2000" dirty="0"/>
                  <a:t>)</a:t>
                </a:r>
                <a:endParaRPr lang="zh-TW" altLang="en-US" sz="2000" dirty="0"/>
              </a:p>
              <a:p>
                <a:endParaRPr lang="zh-TW" altLang="en-US" dirty="0"/>
              </a:p>
            </p:txBody>
          </p:sp>
        </mc:Choice>
        <mc:Fallback xmlns="">
          <p:sp>
            <p:nvSpPr>
              <p:cNvPr id="14" name="文字方塊 13">
                <a:extLst>
                  <a:ext uri="{FF2B5EF4-FFF2-40B4-BE49-F238E27FC236}">
                    <a16:creationId xmlns:a16="http://schemas.microsoft.com/office/drawing/2014/main" id="{82D7F205-E9B5-453C-87EF-130DD996CA1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71204" y="2027992"/>
                <a:ext cx="2416022" cy="677108"/>
              </a:xfrm>
              <a:prstGeom prst="rect">
                <a:avLst/>
              </a:prstGeom>
              <a:blipFill>
                <a:blip r:embed="rId3"/>
                <a:stretch>
                  <a:fillRect l="-2519" t="-5405" r="-2519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2" name="圖片 21">
            <a:extLst>
              <a:ext uri="{FF2B5EF4-FFF2-40B4-BE49-F238E27FC236}">
                <a16:creationId xmlns:a16="http://schemas.microsoft.com/office/drawing/2014/main" id="{EE6B92C4-4CBB-41CB-833F-461E497B7F8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8024" y="508375"/>
            <a:ext cx="1901861" cy="1426396"/>
          </a:xfrm>
          <a:prstGeom prst="rect">
            <a:avLst/>
          </a:prstGeom>
        </p:spPr>
      </p:pic>
      <p:sp>
        <p:nvSpPr>
          <p:cNvPr id="30" name="矩形 29">
            <a:extLst>
              <a:ext uri="{FF2B5EF4-FFF2-40B4-BE49-F238E27FC236}">
                <a16:creationId xmlns:a16="http://schemas.microsoft.com/office/drawing/2014/main" id="{B0FA05A2-738A-4EB5-97D8-7F9C4BFEB650}"/>
              </a:ext>
            </a:extLst>
          </p:cNvPr>
          <p:cNvSpPr/>
          <p:nvPr/>
        </p:nvSpPr>
        <p:spPr>
          <a:xfrm>
            <a:off x="3533888" y="4364230"/>
            <a:ext cx="6981711" cy="746785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37" name="圖片 36">
            <a:extLst>
              <a:ext uri="{FF2B5EF4-FFF2-40B4-BE49-F238E27FC236}">
                <a16:creationId xmlns:a16="http://schemas.microsoft.com/office/drawing/2014/main" id="{EBF80327-6095-47BC-9C53-21CBF895E8D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2297" y="4366636"/>
            <a:ext cx="6716325" cy="744379"/>
          </a:xfrm>
          <a:prstGeom prst="rect">
            <a:avLst/>
          </a:prstGeom>
        </p:spPr>
      </p:pic>
      <p:pic>
        <p:nvPicPr>
          <p:cNvPr id="39" name="圖片 38">
            <a:extLst>
              <a:ext uri="{FF2B5EF4-FFF2-40B4-BE49-F238E27FC236}">
                <a16:creationId xmlns:a16="http://schemas.microsoft.com/office/drawing/2014/main" id="{4B4E0D77-1D36-4EAB-84E5-A5C6C0CB9EC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3021" y="1765451"/>
            <a:ext cx="3150482" cy="525081"/>
          </a:xfrm>
          <a:prstGeom prst="rect">
            <a:avLst/>
          </a:prstGeom>
        </p:spPr>
      </p:pic>
      <p:sp>
        <p:nvSpPr>
          <p:cNvPr id="40" name="矩形 39">
            <a:extLst>
              <a:ext uri="{FF2B5EF4-FFF2-40B4-BE49-F238E27FC236}">
                <a16:creationId xmlns:a16="http://schemas.microsoft.com/office/drawing/2014/main" id="{2DB49B75-1B95-4C62-959B-1B896B4165A0}"/>
              </a:ext>
            </a:extLst>
          </p:cNvPr>
          <p:cNvSpPr/>
          <p:nvPr/>
        </p:nvSpPr>
        <p:spPr>
          <a:xfrm>
            <a:off x="5713021" y="1634584"/>
            <a:ext cx="3250638" cy="677108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806592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內容版面配置區 4">
            <a:extLst>
              <a:ext uri="{FF2B5EF4-FFF2-40B4-BE49-F238E27FC236}">
                <a16:creationId xmlns:a16="http://schemas.microsoft.com/office/drawing/2014/main" id="{7AB28B9B-6B23-4CD5-9286-140819E170E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2849" y="197545"/>
            <a:ext cx="9610876" cy="6282433"/>
          </a:xfrm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E5A1CAE5-723F-480B-ADC9-57B095098EE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8287" y="3023741"/>
            <a:ext cx="403233" cy="630040"/>
          </a:xfrm>
          <a:prstGeom prst="rect">
            <a:avLst/>
          </a:prstGeom>
        </p:spPr>
      </p:pic>
      <p:pic>
        <p:nvPicPr>
          <p:cNvPr id="10" name="圖片 9">
            <a:extLst>
              <a:ext uri="{FF2B5EF4-FFF2-40B4-BE49-F238E27FC236}">
                <a16:creationId xmlns:a16="http://schemas.microsoft.com/office/drawing/2014/main" id="{5B659EE7-12A6-418A-A0E6-74B20F3526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6005" y="3133665"/>
            <a:ext cx="1592500" cy="440691"/>
          </a:xfrm>
          <a:prstGeom prst="rect">
            <a:avLst/>
          </a:prstGeom>
        </p:spPr>
      </p:pic>
      <p:sp>
        <p:nvSpPr>
          <p:cNvPr id="11" name="文字方塊 10">
            <a:extLst>
              <a:ext uri="{FF2B5EF4-FFF2-40B4-BE49-F238E27FC236}">
                <a16:creationId xmlns:a16="http://schemas.microsoft.com/office/drawing/2014/main" id="{00E63069-FB61-4CA6-83E6-7110F29F8E40}"/>
              </a:ext>
            </a:extLst>
          </p:cNvPr>
          <p:cNvSpPr txBox="1"/>
          <p:nvPr/>
        </p:nvSpPr>
        <p:spPr>
          <a:xfrm>
            <a:off x="6188003" y="2928025"/>
            <a:ext cx="5160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3600" dirty="0"/>
              <a:t>-</a:t>
            </a:r>
            <a:endParaRPr lang="zh-TW" altLang="en-US" sz="3600" dirty="0"/>
          </a:p>
        </p:txBody>
      </p:sp>
      <p:pic>
        <p:nvPicPr>
          <p:cNvPr id="13" name="圖片 12">
            <a:extLst>
              <a:ext uri="{FF2B5EF4-FFF2-40B4-BE49-F238E27FC236}">
                <a16:creationId xmlns:a16="http://schemas.microsoft.com/office/drawing/2014/main" id="{E5BCF260-950C-41CD-B485-5D0A4793B70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8505" y="3051502"/>
            <a:ext cx="324445" cy="41293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4" name="文字方塊 13">
                <a:extLst>
                  <a:ext uri="{FF2B5EF4-FFF2-40B4-BE49-F238E27FC236}">
                    <a16:creationId xmlns:a16="http://schemas.microsoft.com/office/drawing/2014/main" id="{89DAE150-D8DE-459D-9C31-B76F5A52F929}"/>
                  </a:ext>
                </a:extLst>
              </p:cNvPr>
              <p:cNvSpPr txBox="1"/>
              <p:nvPr/>
            </p:nvSpPr>
            <p:spPr>
              <a:xfrm>
                <a:off x="8205787" y="2788159"/>
                <a:ext cx="1352550" cy="9396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zh-TW" sz="2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−|</m:t>
                          </m:r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|</m:t>
                          </m:r>
                          <m:rad>
                            <m:radPr>
                              <m:degHide m:val="on"/>
                              <m:ctrlP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</m:rad>
                        </m:num>
                        <m:den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ad>
                            <m:radPr>
                              <m:degHide m:val="on"/>
                              <m:ctrlP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zh-TW" altLang="en-US" sz="2400" b="0" i="1" smtClean="0">
                                  <a:latin typeface="Cambria Math" panose="02040503050406030204" pitchFamily="18" charset="0"/>
                                </a:rPr>
                                <m:t>𝛼</m:t>
                              </m:r>
                            </m:e>
                          </m:rad>
                        </m:den>
                      </m:f>
                    </m:oMath>
                  </m:oMathPara>
                </a14:m>
                <a:endParaRPr lang="zh-TW" altLang="en-US" sz="2400" dirty="0"/>
              </a:p>
            </p:txBody>
          </p:sp>
        </mc:Choice>
        <mc:Fallback xmlns="">
          <p:sp>
            <p:nvSpPr>
              <p:cNvPr id="14" name="文字方塊 13">
                <a:extLst>
                  <a:ext uri="{FF2B5EF4-FFF2-40B4-BE49-F238E27FC236}">
                    <a16:creationId xmlns:a16="http://schemas.microsoft.com/office/drawing/2014/main" id="{89DAE150-D8DE-459D-9C31-B76F5A52F92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05787" y="2788159"/>
                <a:ext cx="1352550" cy="93961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6" name="圖片 15">
            <a:extLst>
              <a:ext uri="{FF2B5EF4-FFF2-40B4-BE49-F238E27FC236}">
                <a16:creationId xmlns:a16="http://schemas.microsoft.com/office/drawing/2014/main" id="{9805BE15-9D03-48A3-8BE8-FFBCD106021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6924" y="2978081"/>
            <a:ext cx="1422689" cy="596275"/>
          </a:xfrm>
          <a:prstGeom prst="rect">
            <a:avLst/>
          </a:prstGeom>
        </p:spPr>
      </p:pic>
      <p:sp>
        <p:nvSpPr>
          <p:cNvPr id="17" name="矩形 16">
            <a:extLst>
              <a:ext uri="{FF2B5EF4-FFF2-40B4-BE49-F238E27FC236}">
                <a16:creationId xmlns:a16="http://schemas.microsoft.com/office/drawing/2014/main" id="{FF04BF05-48C4-4DC4-832F-299397D82DD9}"/>
              </a:ext>
            </a:extLst>
          </p:cNvPr>
          <p:cNvSpPr/>
          <p:nvPr/>
        </p:nvSpPr>
        <p:spPr>
          <a:xfrm>
            <a:off x="5948287" y="2833959"/>
            <a:ext cx="5100864" cy="893816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文字方塊 1">
                <a:extLst>
                  <a:ext uri="{FF2B5EF4-FFF2-40B4-BE49-F238E27FC236}">
                    <a16:creationId xmlns:a16="http://schemas.microsoft.com/office/drawing/2014/main" id="{67625716-64DF-462B-9773-957C70BB626D}"/>
                  </a:ext>
                </a:extLst>
              </p:cNvPr>
              <p:cNvSpPr txBox="1"/>
              <p:nvPr/>
            </p:nvSpPr>
            <p:spPr>
              <a:xfrm>
                <a:off x="2105025" y="6098016"/>
                <a:ext cx="4513258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sz="2400" dirty="0"/>
                  <a:t>0</a:t>
                </a:r>
                <a14:m>
                  <m:oMath xmlns:m="http://schemas.openxmlformats.org/officeDocument/2006/math">
                    <m:r>
                      <a:rPr lang="en-US" altLang="zh-TW" sz="2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</m:oMath>
                </a14:m>
                <a:r>
                  <a:rPr lang="zh-TW" altLang="en-US" sz="2400" dirty="0"/>
                  <a:t>                                </a:t>
                </a:r>
                <a14:m>
                  <m:oMath xmlns:m="http://schemas.openxmlformats.org/officeDocument/2006/math">
                    <m:r>
                      <a:rPr lang="en-US" altLang="zh-TW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</m:oMath>
                </a14:m>
                <a:endParaRPr lang="zh-TW" altLang="en-US" sz="2400" dirty="0"/>
              </a:p>
            </p:txBody>
          </p:sp>
        </mc:Choice>
        <mc:Fallback xmlns="">
          <p:sp>
            <p:nvSpPr>
              <p:cNvPr id="2" name="文字方塊 1">
                <a:extLst>
                  <a:ext uri="{FF2B5EF4-FFF2-40B4-BE49-F238E27FC236}">
                    <a16:creationId xmlns:a16="http://schemas.microsoft.com/office/drawing/2014/main" id="{67625716-64DF-462B-9773-957C70BB626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05025" y="6098016"/>
                <a:ext cx="4513258" cy="461665"/>
              </a:xfrm>
              <a:prstGeom prst="rect">
                <a:avLst/>
              </a:prstGeom>
              <a:blipFill>
                <a:blip r:embed="rId8"/>
                <a:stretch>
                  <a:fillRect l="-2024" t="-10526" b="-28947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圖片 3">
            <a:extLst>
              <a:ext uri="{FF2B5EF4-FFF2-40B4-BE49-F238E27FC236}">
                <a16:creationId xmlns:a16="http://schemas.microsoft.com/office/drawing/2014/main" id="{7418D6A5-4116-4341-813C-E0D904FBDCE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4127" y="6029828"/>
            <a:ext cx="1876448" cy="505709"/>
          </a:xfrm>
          <a:prstGeom prst="rect">
            <a:avLst/>
          </a:prstGeom>
        </p:spPr>
      </p:pic>
      <p:pic>
        <p:nvPicPr>
          <p:cNvPr id="15" name="圖片 14">
            <a:extLst>
              <a:ext uri="{FF2B5EF4-FFF2-40B4-BE49-F238E27FC236}">
                <a16:creationId xmlns:a16="http://schemas.microsoft.com/office/drawing/2014/main" id="{E30244FA-428C-4927-9439-A0BEB6FD9AF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7776" y="6029828"/>
            <a:ext cx="1876448" cy="505709"/>
          </a:xfrm>
          <a:prstGeom prst="rect">
            <a:avLst/>
          </a:prstGeom>
        </p:spPr>
      </p:pic>
      <p:sp>
        <p:nvSpPr>
          <p:cNvPr id="6" name="文字方塊 5">
            <a:extLst>
              <a:ext uri="{FF2B5EF4-FFF2-40B4-BE49-F238E27FC236}">
                <a16:creationId xmlns:a16="http://schemas.microsoft.com/office/drawing/2014/main" id="{6F829C42-2296-4848-9152-581927C9C5BC}"/>
              </a:ext>
            </a:extLst>
          </p:cNvPr>
          <p:cNvSpPr txBox="1"/>
          <p:nvPr/>
        </p:nvSpPr>
        <p:spPr>
          <a:xfrm>
            <a:off x="3923504" y="6029828"/>
            <a:ext cx="3619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/>
              <a:t>1</a:t>
            </a:r>
            <a:endParaRPr lang="zh-TW" altLang="en-US" dirty="0"/>
          </a:p>
        </p:txBody>
      </p:sp>
      <p:sp>
        <p:nvSpPr>
          <p:cNvPr id="18" name="文字方塊 17">
            <a:extLst>
              <a:ext uri="{FF2B5EF4-FFF2-40B4-BE49-F238E27FC236}">
                <a16:creationId xmlns:a16="http://schemas.microsoft.com/office/drawing/2014/main" id="{EE1216BB-B519-45F1-B1E1-835117F988BB}"/>
              </a:ext>
            </a:extLst>
          </p:cNvPr>
          <p:cNvSpPr txBox="1"/>
          <p:nvPr/>
        </p:nvSpPr>
        <p:spPr>
          <a:xfrm>
            <a:off x="6404046" y="6029828"/>
            <a:ext cx="3619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/>
              <a:t>2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0019214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9EB4ECA-AF4A-481C-AB0D-9D99EEEC11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Exponential martingale</a:t>
            </a:r>
            <a:endParaRPr lang="zh-TW" altLang="en-US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9C36594B-0C22-473A-B01A-D067A05C76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zh-TW" dirty="0"/>
              <a:t>A</a:t>
            </a:r>
            <a:r>
              <a:rPr lang="zh-TW" altLang="en-US" dirty="0"/>
              <a:t> </a:t>
            </a:r>
            <a:r>
              <a:rPr lang="en-US" altLang="zh-TW" dirty="0"/>
              <a:t>martingale containing Brownian motion in the exponential function</a:t>
            </a:r>
            <a:endParaRPr lang="zh-TW" altLang="en-US" dirty="0"/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E97324E4-FCE9-4F73-80CD-B12166BEE3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2519980"/>
            <a:ext cx="10159083" cy="2962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8176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內容版面配置區 4">
            <a:extLst>
              <a:ext uri="{FF2B5EF4-FFF2-40B4-BE49-F238E27FC236}">
                <a16:creationId xmlns:a16="http://schemas.microsoft.com/office/drawing/2014/main" id="{4705859D-8CCE-433A-B1C4-D8C9FD9A61E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877" y="365124"/>
            <a:ext cx="9898626" cy="6374041"/>
          </a:xfrm>
        </p:spPr>
      </p:pic>
      <p:sp>
        <p:nvSpPr>
          <p:cNvPr id="6" name="文字方塊 5">
            <a:extLst>
              <a:ext uri="{FF2B5EF4-FFF2-40B4-BE49-F238E27FC236}">
                <a16:creationId xmlns:a16="http://schemas.microsoft.com/office/drawing/2014/main" id="{14246988-120E-4196-BD9C-DFE4C5B25086}"/>
              </a:ext>
            </a:extLst>
          </p:cNvPr>
          <p:cNvSpPr txBox="1"/>
          <p:nvPr/>
        </p:nvSpPr>
        <p:spPr>
          <a:xfrm>
            <a:off x="2123767" y="4866967"/>
            <a:ext cx="26252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/>
              <a:t>W(s) is F(s)-</a:t>
            </a:r>
            <a:r>
              <a:rPr lang="en-US" altLang="zh-TW" sz="2000" dirty="0"/>
              <a:t>measurable</a:t>
            </a:r>
            <a:endParaRPr lang="zh-TW" altLang="en-US" sz="2000" dirty="0"/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9B751D80-29D0-4CC8-96C4-B2B5A859FBD6}"/>
              </a:ext>
            </a:extLst>
          </p:cNvPr>
          <p:cNvSpPr txBox="1"/>
          <p:nvPr/>
        </p:nvSpPr>
        <p:spPr>
          <a:xfrm>
            <a:off x="2438399" y="5581934"/>
            <a:ext cx="19959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/>
              <a:t>(W(t)-W(s))</a:t>
            </a:r>
            <a:r>
              <a:rPr lang="zh-TW" altLang="en-US" dirty="0"/>
              <a:t>⊥</a:t>
            </a:r>
            <a:r>
              <a:rPr lang="en-US" altLang="zh-TW" dirty="0"/>
              <a:t>F(s)</a:t>
            </a:r>
            <a:endParaRPr lang="zh-TW" altLang="en-US" sz="2000" dirty="0"/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EA45F794-19E9-4F7C-92E7-219D49141611}"/>
              </a:ext>
            </a:extLst>
          </p:cNvPr>
          <p:cNvSpPr/>
          <p:nvPr/>
        </p:nvSpPr>
        <p:spPr>
          <a:xfrm>
            <a:off x="2123767" y="4866967"/>
            <a:ext cx="2477730" cy="40011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FD090DFB-614B-4018-91F1-7DA584FFB0CB}"/>
              </a:ext>
            </a:extLst>
          </p:cNvPr>
          <p:cNvSpPr/>
          <p:nvPr/>
        </p:nvSpPr>
        <p:spPr>
          <a:xfrm>
            <a:off x="2123767" y="5581934"/>
            <a:ext cx="2477730" cy="40011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4" name="群組 3">
            <a:extLst>
              <a:ext uri="{FF2B5EF4-FFF2-40B4-BE49-F238E27FC236}">
                <a16:creationId xmlns:a16="http://schemas.microsoft.com/office/drawing/2014/main" id="{A46712DC-688E-4771-8B98-070FA977B47E}"/>
              </a:ext>
            </a:extLst>
          </p:cNvPr>
          <p:cNvGrpSpPr/>
          <p:nvPr/>
        </p:nvGrpSpPr>
        <p:grpSpPr>
          <a:xfrm>
            <a:off x="8841702" y="2285982"/>
            <a:ext cx="2610421" cy="857268"/>
            <a:chOff x="8841702" y="2285982"/>
            <a:chExt cx="2610421" cy="857268"/>
          </a:xfrm>
        </p:grpSpPr>
        <p:pic>
          <p:nvPicPr>
            <p:cNvPr id="3" name="圖片 2">
              <a:extLst>
                <a:ext uri="{FF2B5EF4-FFF2-40B4-BE49-F238E27FC236}">
                  <a16:creationId xmlns:a16="http://schemas.microsoft.com/office/drawing/2014/main" id="{C83A23D6-BB8F-42D6-85A1-7442CB9262F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841703" y="2285982"/>
              <a:ext cx="2610420" cy="857268"/>
            </a:xfrm>
            <a:prstGeom prst="rect">
              <a:avLst/>
            </a:prstGeom>
          </p:spPr>
        </p:pic>
        <p:sp>
          <p:nvSpPr>
            <p:cNvPr id="12" name="矩形 11">
              <a:extLst>
                <a:ext uri="{FF2B5EF4-FFF2-40B4-BE49-F238E27FC236}">
                  <a16:creationId xmlns:a16="http://schemas.microsoft.com/office/drawing/2014/main" id="{55E58E0B-1258-4038-9655-71C1C7EB54B3}"/>
                </a:ext>
              </a:extLst>
            </p:cNvPr>
            <p:cNvSpPr/>
            <p:nvPr/>
          </p:nvSpPr>
          <p:spPr>
            <a:xfrm>
              <a:off x="8841702" y="2340363"/>
              <a:ext cx="2493047" cy="679062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1319161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334B1048-68A3-463D-A72D-7FE256F4AF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2462" y="527713"/>
            <a:ext cx="9000679" cy="6050068"/>
          </a:xfrm>
          <a:prstGeom prst="rect">
            <a:avLst/>
          </a:prstGeom>
        </p:spPr>
      </p:pic>
      <p:grpSp>
        <p:nvGrpSpPr>
          <p:cNvPr id="3" name="群組 2">
            <a:extLst>
              <a:ext uri="{FF2B5EF4-FFF2-40B4-BE49-F238E27FC236}">
                <a16:creationId xmlns:a16="http://schemas.microsoft.com/office/drawing/2014/main" id="{63E77886-A16B-4122-935E-085D5A16A976}"/>
              </a:ext>
            </a:extLst>
          </p:cNvPr>
          <p:cNvGrpSpPr/>
          <p:nvPr/>
        </p:nvGrpSpPr>
        <p:grpSpPr>
          <a:xfrm>
            <a:off x="7308177" y="5819757"/>
            <a:ext cx="2610421" cy="857268"/>
            <a:chOff x="8841702" y="2285982"/>
            <a:chExt cx="2610421" cy="857268"/>
          </a:xfrm>
        </p:grpSpPr>
        <p:pic>
          <p:nvPicPr>
            <p:cNvPr id="4" name="圖片 3">
              <a:extLst>
                <a:ext uri="{FF2B5EF4-FFF2-40B4-BE49-F238E27FC236}">
                  <a16:creationId xmlns:a16="http://schemas.microsoft.com/office/drawing/2014/main" id="{6259144C-0A27-4DCF-B8EA-A90A6D6D5F4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841703" y="2285982"/>
              <a:ext cx="2610420" cy="857268"/>
            </a:xfrm>
            <a:prstGeom prst="rect">
              <a:avLst/>
            </a:prstGeom>
          </p:spPr>
        </p:pic>
        <p:sp>
          <p:nvSpPr>
            <p:cNvPr id="6" name="矩形 5">
              <a:extLst>
                <a:ext uri="{FF2B5EF4-FFF2-40B4-BE49-F238E27FC236}">
                  <a16:creationId xmlns:a16="http://schemas.microsoft.com/office/drawing/2014/main" id="{B03EAEA6-835F-4813-AB0C-99B3BC67BB2F}"/>
                </a:ext>
              </a:extLst>
            </p:cNvPr>
            <p:cNvSpPr/>
            <p:nvPr/>
          </p:nvSpPr>
          <p:spPr>
            <a:xfrm>
              <a:off x="8841702" y="2340363"/>
              <a:ext cx="2493047" cy="679062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2" name="矩形 1">
            <a:extLst>
              <a:ext uri="{FF2B5EF4-FFF2-40B4-BE49-F238E27FC236}">
                <a16:creationId xmlns:a16="http://schemas.microsoft.com/office/drawing/2014/main" id="{FEE49994-A92A-4873-940D-1C07DEFFABC4}"/>
              </a:ext>
            </a:extLst>
          </p:cNvPr>
          <p:cNvSpPr/>
          <p:nvPr/>
        </p:nvSpPr>
        <p:spPr>
          <a:xfrm>
            <a:off x="6200776" y="1552574"/>
            <a:ext cx="1466850" cy="53340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9DFA9D89-0A79-4C8E-8F53-A73833CE341D}"/>
              </a:ext>
            </a:extLst>
          </p:cNvPr>
          <p:cNvSpPr txBox="1"/>
          <p:nvPr/>
        </p:nvSpPr>
        <p:spPr>
          <a:xfrm>
            <a:off x="6153151" y="1527993"/>
            <a:ext cx="15621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dirty="0"/>
              <a:t>distributed</a:t>
            </a:r>
            <a:endParaRPr lang="zh-TW" altLang="en-US" sz="2400" dirty="0"/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785986F3-7FF9-496B-8454-59EEE54611D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5950" y="6029980"/>
            <a:ext cx="1804575" cy="523220"/>
          </a:xfrm>
          <a:prstGeom prst="rect">
            <a:avLst/>
          </a:prstGeom>
        </p:spPr>
      </p:pic>
      <p:sp>
        <p:nvSpPr>
          <p:cNvPr id="9" name="矩形 8">
            <a:extLst>
              <a:ext uri="{FF2B5EF4-FFF2-40B4-BE49-F238E27FC236}">
                <a16:creationId xmlns:a16="http://schemas.microsoft.com/office/drawing/2014/main" id="{EB19005F-1CE6-4D37-8624-CF26C6F6FAC1}"/>
              </a:ext>
            </a:extLst>
          </p:cNvPr>
          <p:cNvSpPr/>
          <p:nvPr/>
        </p:nvSpPr>
        <p:spPr>
          <a:xfrm>
            <a:off x="1885949" y="6075415"/>
            <a:ext cx="1804574" cy="392059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195894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A065F2D-BFF5-4224-A2B9-72C8C4C148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dirty="0"/>
              <a:t>Definition of First Passage Time</a:t>
            </a:r>
            <a:br>
              <a:rPr lang="en-US" altLang="zh-TW" dirty="0"/>
            </a:br>
            <a:endParaRPr lang="zh-TW" altLang="en-US" dirty="0"/>
          </a:p>
        </p:txBody>
      </p:sp>
      <p:pic>
        <p:nvPicPr>
          <p:cNvPr id="5" name="內容版面配置區 4">
            <a:extLst>
              <a:ext uri="{FF2B5EF4-FFF2-40B4-BE49-F238E27FC236}">
                <a16:creationId xmlns:a16="http://schemas.microsoft.com/office/drawing/2014/main" id="{3CD6B137-83D5-4F79-8950-53DA9D8DBBE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199" y="1569214"/>
            <a:ext cx="10713985" cy="1859786"/>
          </a:xfrm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9D6A8953-013F-4EFE-B28A-422223E9DB6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197" y="3252540"/>
            <a:ext cx="8677278" cy="2036246"/>
          </a:xfrm>
          <a:prstGeom prst="rect">
            <a:avLst/>
          </a:prstGeom>
        </p:spPr>
      </p:pic>
      <p:pic>
        <p:nvPicPr>
          <p:cNvPr id="10" name="圖片 9">
            <a:extLst>
              <a:ext uri="{FF2B5EF4-FFF2-40B4-BE49-F238E27FC236}">
                <a16:creationId xmlns:a16="http://schemas.microsoft.com/office/drawing/2014/main" id="{AA438E8C-FCA4-47DD-BF84-1FF97DF16D4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197" y="5288786"/>
            <a:ext cx="7705729" cy="1348503"/>
          </a:xfrm>
          <a:prstGeom prst="rect">
            <a:avLst/>
          </a:prstGeom>
        </p:spPr>
      </p:pic>
      <p:grpSp>
        <p:nvGrpSpPr>
          <p:cNvPr id="6" name="群組 5">
            <a:extLst>
              <a:ext uri="{FF2B5EF4-FFF2-40B4-BE49-F238E27FC236}">
                <a16:creationId xmlns:a16="http://schemas.microsoft.com/office/drawing/2014/main" id="{EE1F7D8D-AF29-4610-99C5-571DE0DC854D}"/>
              </a:ext>
            </a:extLst>
          </p:cNvPr>
          <p:cNvGrpSpPr/>
          <p:nvPr/>
        </p:nvGrpSpPr>
        <p:grpSpPr>
          <a:xfrm>
            <a:off x="7572454" y="5213060"/>
            <a:ext cx="2581889" cy="527077"/>
            <a:chOff x="7572454" y="5213060"/>
            <a:chExt cx="2581889" cy="527077"/>
          </a:xfrm>
        </p:grpSpPr>
        <p:pic>
          <p:nvPicPr>
            <p:cNvPr id="15" name="圖片 14">
              <a:extLst>
                <a:ext uri="{FF2B5EF4-FFF2-40B4-BE49-F238E27FC236}">
                  <a16:creationId xmlns:a16="http://schemas.microsoft.com/office/drawing/2014/main" id="{B2A2BB8C-01D2-4B0B-9C9E-62760DED4C8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38756" y="5213060"/>
              <a:ext cx="2082907" cy="527077"/>
            </a:xfrm>
            <a:prstGeom prst="rect">
              <a:avLst/>
            </a:prstGeom>
          </p:spPr>
        </p:pic>
        <p:sp>
          <p:nvSpPr>
            <p:cNvPr id="11" name="矩形 10">
              <a:extLst>
                <a:ext uri="{FF2B5EF4-FFF2-40B4-BE49-F238E27FC236}">
                  <a16:creationId xmlns:a16="http://schemas.microsoft.com/office/drawing/2014/main" id="{3DF145A1-980F-4CBA-B2F3-3362B104AF7D}"/>
                </a:ext>
              </a:extLst>
            </p:cNvPr>
            <p:cNvSpPr/>
            <p:nvPr/>
          </p:nvSpPr>
          <p:spPr>
            <a:xfrm>
              <a:off x="7572454" y="5215945"/>
              <a:ext cx="2581889" cy="443723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pic>
        <p:nvPicPr>
          <p:cNvPr id="4" name="圖片 3">
            <a:extLst>
              <a:ext uri="{FF2B5EF4-FFF2-40B4-BE49-F238E27FC236}">
                <a16:creationId xmlns:a16="http://schemas.microsoft.com/office/drawing/2014/main" id="{FC21BB8F-5529-41A0-9D16-AD0690DAA9F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3045" y="3240238"/>
            <a:ext cx="317505" cy="374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16412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圖片 13">
            <a:extLst>
              <a:ext uri="{FF2B5EF4-FFF2-40B4-BE49-F238E27FC236}">
                <a16:creationId xmlns:a16="http://schemas.microsoft.com/office/drawing/2014/main" id="{5F7C7455-C09D-4D4A-97A7-87BB30BAB5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3301" y="4444992"/>
            <a:ext cx="1393849" cy="44218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7D5AD626-05A0-4A9B-886B-60E56382411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901825"/>
                <a:ext cx="10515600" cy="4351338"/>
              </a:xfrm>
            </p:spPr>
            <p:txBody>
              <a:bodyPr/>
              <a:lstStyle/>
              <a:p>
                <a14:m>
                  <m:oMath xmlns:m="http://schemas.openxmlformats.org/officeDocument/2006/math">
                    <m:r>
                      <a:rPr lang="zh-TW" altLang="pt-BR" smtClean="0">
                        <a:latin typeface="Cambria Math" panose="02040503050406030204" pitchFamily="18" charset="0"/>
                      </a:rPr>
                      <m:t>𝜏</m:t>
                    </m:r>
                    <m:r>
                      <a:rPr lang="en-US" altLang="zh-TW" b="0" i="0" smtClean="0">
                        <a:latin typeface="Cambria Math" panose="02040503050406030204" pitchFamily="18" charset="0"/>
                      </a:rPr>
                      <m:t>:</m:t>
                    </m:r>
                  </m:oMath>
                </a14:m>
                <a:r>
                  <a:rPr lang="en-US" altLang="zh-TW" dirty="0"/>
                  <a:t>the stopping time</a:t>
                </a:r>
              </a:p>
              <a:p>
                <a:r>
                  <a:rPr lang="en-US" altLang="zh-TW" dirty="0"/>
                  <a:t>           :frozen process   </a:t>
                </a:r>
              </a:p>
              <a:p>
                <a14:m>
                  <m:oMath xmlns:m="http://schemas.openxmlformats.org/officeDocument/2006/math">
                    <m:r>
                      <a:rPr lang="zh-TW" altLang="pt-BR" i="1" smtClean="0">
                        <a:latin typeface="Cambria Math" panose="02040503050406030204" pitchFamily="18" charset="0"/>
                      </a:rPr>
                      <m:t>𝜏</m:t>
                    </m:r>
                    <m:r>
                      <m:rPr>
                        <m:nor/>
                      </m:rPr>
                      <a:rPr lang="pt-BR" altLang="zh-TW" dirty="0"/>
                      <m:t>(</m:t>
                    </m:r>
                    <m:r>
                      <m:rPr>
                        <m:nor/>
                      </m:rPr>
                      <a:rPr lang="pt-BR" altLang="zh-TW" dirty="0"/>
                      <m:t>TT</m:t>
                    </m:r>
                    <m:r>
                      <m:rPr>
                        <m:nor/>
                      </m:rPr>
                      <a:rPr lang="pt-BR" altLang="zh-TW" dirty="0"/>
                      <m:t>) = 1</m:t>
                    </m:r>
                    <m:r>
                      <a:rPr lang="en-US" altLang="zh-TW" b="0" i="1" dirty="0" smtClean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zh-TW" altLang="pt-BR" i="1" smtClean="0">
                        <a:latin typeface="Cambria Math" panose="02040503050406030204" pitchFamily="18" charset="0"/>
                      </a:rPr>
                      <m:t>𝜏</m:t>
                    </m:r>
                  </m:oMath>
                </a14:m>
                <a:r>
                  <a:rPr lang="pt-BR" altLang="zh-TW" dirty="0"/>
                  <a:t>(HH) = </a:t>
                </a:r>
                <a14:m>
                  <m:oMath xmlns:m="http://schemas.openxmlformats.org/officeDocument/2006/math">
                    <m:r>
                      <a:rPr lang="pt-BR" altLang="zh-TW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∞</m:t>
                    </m:r>
                  </m:oMath>
                </a14:m>
                <a:r>
                  <a:rPr lang="pt-BR" altLang="zh-TW" dirty="0"/>
                  <a:t>,</a:t>
                </a:r>
                <a14:m>
                  <m:oMath xmlns:m="http://schemas.openxmlformats.org/officeDocument/2006/math">
                    <m:r>
                      <a:rPr lang="en-US" altLang="zh-TW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zh-TW" altLang="pt-BR" i="1" smtClean="0">
                        <a:latin typeface="Cambria Math" panose="02040503050406030204" pitchFamily="18" charset="0"/>
                      </a:rPr>
                      <m:t>𝜏</m:t>
                    </m:r>
                  </m:oMath>
                </a14:m>
                <a:r>
                  <a:rPr lang="pt-BR" altLang="zh-TW" dirty="0"/>
                  <a:t>(HT) = 2,</a:t>
                </a:r>
                <a14:m>
                  <m:oMath xmlns:m="http://schemas.openxmlformats.org/officeDocument/2006/math">
                    <m:r>
                      <a:rPr lang="en-US" altLang="zh-TW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zh-TW" altLang="pt-BR" i="1" smtClean="0">
                        <a:latin typeface="Cambria Math" panose="02040503050406030204" pitchFamily="18" charset="0"/>
                      </a:rPr>
                      <m:t>𝜏</m:t>
                    </m:r>
                  </m:oMath>
                </a14:m>
                <a:r>
                  <a:rPr lang="pt-BR" altLang="zh-TW" dirty="0"/>
                  <a:t>(TH) = 1 </a:t>
                </a:r>
              </a:p>
              <a:p>
                <a:pPr marL="0" indent="0">
                  <a:buNone/>
                </a:pPr>
                <a:r>
                  <a:rPr lang="pt-BR" altLang="zh-TW" sz="2400" dirty="0"/>
                  <a:t>  (</a:t>
                </a:r>
                <a14:m>
                  <m:oMath xmlns:m="http://schemas.openxmlformats.org/officeDocument/2006/math">
                    <m:r>
                      <a:rPr lang="zh-TW" altLang="pt-BR" sz="2400" smtClean="0">
                        <a:latin typeface="Cambria Math" panose="02040503050406030204" pitchFamily="18" charset="0"/>
                      </a:rPr>
                      <m:t>𝜏</m:t>
                    </m:r>
                  </m:oMath>
                </a14:m>
                <a:r>
                  <a:rPr lang="en-US" altLang="zh-TW" sz="2400" dirty="0"/>
                  <a:t>=m</a:t>
                </a:r>
                <a:r>
                  <a:rPr lang="zh-TW" altLang="en-US" sz="240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代表在第</a:t>
                </a:r>
                <a:r>
                  <a:rPr lang="en-US" altLang="zh-TW" sz="2400" dirty="0"/>
                  <a:t>m</a:t>
                </a:r>
                <a:r>
                  <a:rPr lang="zh-TW" altLang="en-US" sz="240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次丟硬幣時，第一次丟到反面</a:t>
                </a:r>
                <a:r>
                  <a:rPr lang="pt-BR" altLang="zh-TW" sz="2400" dirty="0"/>
                  <a:t>)</a:t>
                </a:r>
              </a:p>
              <a:p>
                <a:r>
                  <a:rPr lang="en-US" altLang="zh-TW" dirty="0"/>
                  <a:t>The discounted stock price process M</a:t>
                </a:r>
                <a:r>
                  <a:rPr lang="en-US" altLang="zh-TW" baseline="-25000" dirty="0"/>
                  <a:t>n</a:t>
                </a:r>
                <a:r>
                  <a:rPr lang="en-US" altLang="zh-TW" dirty="0"/>
                  <a:t> = (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TW">
                            <a:latin typeface="Cambria Math" panose="02040503050406030204" pitchFamily="18" charset="0"/>
                          </a:rPr>
                          <m:t>4</m:t>
                        </m:r>
                      </m:num>
                      <m:den>
                        <m:r>
                          <a:rPr lang="en-US" altLang="zh-TW"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  <m:r>
                      <a:rPr lang="en-US" altLang="zh-TW">
                        <a:latin typeface="Cambria Math" panose="02040503050406030204" pitchFamily="18" charset="0"/>
                      </a:rPr>
                      <m:t>)</m:t>
                    </m:r>
                    <m:r>
                      <m:rPr>
                        <m:sty m:val="p"/>
                      </m:rPr>
                      <a:rPr lang="en-US" altLang="zh-TW" b="0" i="0" baseline="50000" smtClean="0">
                        <a:latin typeface="Cambria Math" panose="02040503050406030204" pitchFamily="18" charset="0"/>
                      </a:rPr>
                      <m:t>n</m:t>
                    </m:r>
                  </m:oMath>
                </a14:m>
                <a:r>
                  <a:rPr lang="en-US" altLang="zh-TW" dirty="0"/>
                  <a:t>S</a:t>
                </a:r>
                <a:r>
                  <a:rPr lang="en-US" altLang="zh-TW" baseline="-25000" dirty="0"/>
                  <a:t>n </a:t>
                </a:r>
                <a:r>
                  <a:rPr lang="en-US" altLang="zh-TW" dirty="0"/>
                  <a:t>, which is a martingale under the risk-neutral probabilities </a:t>
                </a:r>
                <a:endParaRPr lang="zh-TW" altLang="en-US" dirty="0"/>
              </a:p>
            </p:txBody>
          </p:sp>
        </mc:Choice>
        <mc:Fallback xmlns="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7D5AD626-05A0-4A9B-886B-60E56382411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901825"/>
                <a:ext cx="10515600" cy="4351338"/>
              </a:xfrm>
              <a:blipFill>
                <a:blip r:embed="rId3"/>
                <a:stretch>
                  <a:fillRect l="-1043" t="-2381" r="-638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圖片 5">
            <a:extLst>
              <a:ext uri="{FF2B5EF4-FFF2-40B4-BE49-F238E27FC236}">
                <a16:creationId xmlns:a16="http://schemas.microsoft.com/office/drawing/2014/main" id="{A19585A7-23E9-4EFD-850A-3217D21F7BB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747712"/>
            <a:ext cx="10515600" cy="761251"/>
          </a:xfrm>
          <a:prstGeom prst="rect">
            <a:avLst/>
          </a:prstGeom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7B43735E-680D-4C81-99CF-E37E20AB41C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841" y="2435225"/>
            <a:ext cx="859984" cy="457207"/>
          </a:xfrm>
          <a:prstGeom prst="rect">
            <a:avLst/>
          </a:prstGeom>
        </p:spPr>
      </p:pic>
      <p:sp>
        <p:nvSpPr>
          <p:cNvPr id="9" name="矩形 8">
            <a:extLst>
              <a:ext uri="{FF2B5EF4-FFF2-40B4-BE49-F238E27FC236}">
                <a16:creationId xmlns:a16="http://schemas.microsoft.com/office/drawing/2014/main" id="{E4D639FB-608B-4D92-AC53-07E471A22499}"/>
              </a:ext>
            </a:extLst>
          </p:cNvPr>
          <p:cNvSpPr/>
          <p:nvPr/>
        </p:nvSpPr>
        <p:spPr>
          <a:xfrm>
            <a:off x="1092641" y="2311400"/>
            <a:ext cx="288484" cy="45720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5AD4E233-0CFD-4AAC-BFB9-5E0EA1DD8D80}"/>
              </a:ext>
            </a:extLst>
          </p:cNvPr>
          <p:cNvSpPr/>
          <p:nvPr/>
        </p:nvSpPr>
        <p:spPr>
          <a:xfrm>
            <a:off x="1381125" y="2413000"/>
            <a:ext cx="144242" cy="21272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2" name="文字方塊 11">
            <a:extLst>
              <a:ext uri="{FF2B5EF4-FFF2-40B4-BE49-F238E27FC236}">
                <a16:creationId xmlns:a16="http://schemas.microsoft.com/office/drawing/2014/main" id="{97288D57-873D-46CC-B732-5EE7C71BF1FF}"/>
              </a:ext>
            </a:extLst>
          </p:cNvPr>
          <p:cNvSpPr txBox="1"/>
          <p:nvPr/>
        </p:nvSpPr>
        <p:spPr>
          <a:xfrm>
            <a:off x="1060329" y="2369212"/>
            <a:ext cx="4197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00" dirty="0"/>
              <a:t>M</a:t>
            </a:r>
            <a:endParaRPr lang="zh-TW" altLang="en-US" sz="2800" dirty="0"/>
          </a:p>
        </p:txBody>
      </p:sp>
    </p:spTree>
    <p:extLst>
      <p:ext uri="{BB962C8B-B14F-4D97-AF65-F5344CB8AC3E}">
        <p14:creationId xmlns:p14="http://schemas.microsoft.com/office/powerpoint/2010/main" val="38189817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內容版面配置區 4">
            <a:extLst>
              <a:ext uri="{FF2B5EF4-FFF2-40B4-BE49-F238E27FC236}">
                <a16:creationId xmlns:a16="http://schemas.microsoft.com/office/drawing/2014/main" id="{2D5B7131-0272-4D23-9111-3AE91C9A916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0453" y="876763"/>
            <a:ext cx="8510797" cy="5659051"/>
          </a:xfrm>
        </p:spPr>
      </p:pic>
    </p:spTree>
    <p:extLst>
      <p:ext uri="{BB962C8B-B14F-4D97-AF65-F5344CB8AC3E}">
        <p14:creationId xmlns:p14="http://schemas.microsoft.com/office/powerpoint/2010/main" val="34072753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內容版面配置區 4">
            <a:extLst>
              <a:ext uri="{FF2B5EF4-FFF2-40B4-BE49-F238E27FC236}">
                <a16:creationId xmlns:a16="http://schemas.microsoft.com/office/drawing/2014/main" id="{D6093248-DE16-4923-807A-B8E0127CEC8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624" y="930004"/>
            <a:ext cx="8953501" cy="5559895"/>
          </a:xfrm>
        </p:spPr>
      </p:pic>
      <p:sp>
        <p:nvSpPr>
          <p:cNvPr id="7" name="文字方塊 6">
            <a:extLst>
              <a:ext uri="{FF2B5EF4-FFF2-40B4-BE49-F238E27FC236}">
                <a16:creationId xmlns:a16="http://schemas.microsoft.com/office/drawing/2014/main" id="{9E63BFC9-4473-4BDE-9706-BD53A391D960}"/>
              </a:ext>
            </a:extLst>
          </p:cNvPr>
          <p:cNvSpPr txBox="1"/>
          <p:nvPr/>
        </p:nvSpPr>
        <p:spPr>
          <a:xfrm>
            <a:off x="47624" y="244275"/>
            <a:ext cx="1209675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00" dirty="0"/>
              <a:t>At every node, the value is the average of the values at the two subsequent nodes.</a:t>
            </a:r>
            <a:endParaRPr lang="zh-TW" altLang="en-US" sz="2800" dirty="0"/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6A4B0AFA-66F7-4F98-94AE-2816B2089A2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6925" y="1106807"/>
            <a:ext cx="1804575" cy="523220"/>
          </a:xfrm>
          <a:prstGeom prst="rect">
            <a:avLst/>
          </a:prstGeom>
        </p:spPr>
      </p:pic>
      <p:sp>
        <p:nvSpPr>
          <p:cNvPr id="6" name="矩形 5">
            <a:extLst>
              <a:ext uri="{FF2B5EF4-FFF2-40B4-BE49-F238E27FC236}">
                <a16:creationId xmlns:a16="http://schemas.microsoft.com/office/drawing/2014/main" id="{A363B09D-9DC6-44D3-B860-41DA3ADCD163}"/>
              </a:ext>
            </a:extLst>
          </p:cNvPr>
          <p:cNvSpPr/>
          <p:nvPr/>
        </p:nvSpPr>
        <p:spPr>
          <a:xfrm>
            <a:off x="9686925" y="1146556"/>
            <a:ext cx="1804575" cy="38697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文字方塊 1">
                <a:extLst>
                  <a:ext uri="{FF2B5EF4-FFF2-40B4-BE49-F238E27FC236}">
                    <a16:creationId xmlns:a16="http://schemas.microsoft.com/office/drawing/2014/main" id="{99B5BE8C-1B0E-4F12-8000-F6B6767666B5}"/>
                  </a:ext>
                </a:extLst>
              </p:cNvPr>
              <p:cNvSpPr txBox="1"/>
              <p:nvPr/>
            </p:nvSpPr>
            <p:spPr>
              <a:xfrm>
                <a:off x="7048501" y="1828800"/>
                <a:ext cx="2486024" cy="55297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sz="2000" dirty="0"/>
                  <a:t>16</a:t>
                </a:r>
                <a14:m>
                  <m:oMath xmlns:m="http://schemas.openxmlformats.org/officeDocument/2006/math">
                    <m:r>
                      <a:rPr lang="en-US" altLang="zh-TW" sz="20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d>
                      <m:dPr>
                        <m:ctrlPr>
                          <a:rPr lang="en-US" altLang="zh-TW" sz="2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altLang="zh-TW" sz="200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altLang="zh-TW" sz="2000" b="0" i="1" smtClean="0">
                                <a:latin typeface="Cambria Math" panose="02040503050406030204" pitchFamily="18" charset="0"/>
                              </a:rPr>
                              <m:t>4</m:t>
                            </m:r>
                          </m:num>
                          <m:den>
                            <m:r>
                              <a:rPr lang="en-US" altLang="zh-TW" sz="2000" b="0" i="1" smtClean="0">
                                <a:latin typeface="Cambria Math" panose="02040503050406030204" pitchFamily="18" charset="0"/>
                              </a:rPr>
                              <m:t>5</m:t>
                            </m:r>
                          </m:den>
                        </m:f>
                      </m:e>
                    </m:d>
                    <m:r>
                      <a:rPr lang="en-US" altLang="zh-TW" sz="2000" b="0" i="1" baseline="70000" smtClean="0"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altLang="zh-TW" sz="2000" b="0" i="1" smtClean="0">
                        <a:latin typeface="Cambria Math" panose="02040503050406030204" pitchFamily="18" charset="0"/>
                      </a:rPr>
                      <m:t>=10.24</m:t>
                    </m:r>
                  </m:oMath>
                </a14:m>
                <a:endParaRPr lang="zh-TW" altLang="en-US" sz="2000" dirty="0"/>
              </a:p>
            </p:txBody>
          </p:sp>
        </mc:Choice>
        <mc:Fallback xmlns="">
          <p:sp>
            <p:nvSpPr>
              <p:cNvPr id="2" name="文字方塊 1">
                <a:extLst>
                  <a:ext uri="{FF2B5EF4-FFF2-40B4-BE49-F238E27FC236}">
                    <a16:creationId xmlns:a16="http://schemas.microsoft.com/office/drawing/2014/main" id="{99B5BE8C-1B0E-4F12-8000-F6B6767666B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48501" y="1828800"/>
                <a:ext cx="2486024" cy="552972"/>
              </a:xfrm>
              <a:prstGeom prst="rect">
                <a:avLst/>
              </a:prstGeom>
              <a:blipFill>
                <a:blip r:embed="rId4"/>
                <a:stretch>
                  <a:fillRect l="-2451" b="-5495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矩形 8">
            <a:extLst>
              <a:ext uri="{FF2B5EF4-FFF2-40B4-BE49-F238E27FC236}">
                <a16:creationId xmlns:a16="http://schemas.microsoft.com/office/drawing/2014/main" id="{4115B7AB-63EB-430E-8121-DE3B038F52D8}"/>
              </a:ext>
            </a:extLst>
          </p:cNvPr>
          <p:cNvSpPr/>
          <p:nvPr/>
        </p:nvSpPr>
        <p:spPr>
          <a:xfrm>
            <a:off x="7110001" y="1899426"/>
            <a:ext cx="2053049" cy="482346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0" name="圖片 9">
            <a:extLst>
              <a:ext uri="{FF2B5EF4-FFF2-40B4-BE49-F238E27FC236}">
                <a16:creationId xmlns:a16="http://schemas.microsoft.com/office/drawing/2014/main" id="{2D6F7C51-46FF-4E8C-8B9F-83CABB0B947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6925" y="1828800"/>
            <a:ext cx="1687129" cy="613502"/>
          </a:xfrm>
          <a:prstGeom prst="rect">
            <a:avLst/>
          </a:prstGeom>
        </p:spPr>
      </p:pic>
      <p:pic>
        <p:nvPicPr>
          <p:cNvPr id="12" name="圖片 11">
            <a:extLst>
              <a:ext uri="{FF2B5EF4-FFF2-40B4-BE49-F238E27FC236}">
                <a16:creationId xmlns:a16="http://schemas.microsoft.com/office/drawing/2014/main" id="{2ABA73F3-430A-4DAC-AC13-EBA413C3D8B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6925" y="2559038"/>
            <a:ext cx="1687129" cy="582669"/>
          </a:xfrm>
          <a:prstGeom prst="rect">
            <a:avLst/>
          </a:prstGeom>
        </p:spPr>
      </p:pic>
      <p:sp>
        <p:nvSpPr>
          <p:cNvPr id="13" name="矩形 12">
            <a:extLst>
              <a:ext uri="{FF2B5EF4-FFF2-40B4-BE49-F238E27FC236}">
                <a16:creationId xmlns:a16="http://schemas.microsoft.com/office/drawing/2014/main" id="{8AF4B297-2414-48DF-AD43-7F87FAD8896D}"/>
              </a:ext>
            </a:extLst>
          </p:cNvPr>
          <p:cNvSpPr/>
          <p:nvPr/>
        </p:nvSpPr>
        <p:spPr>
          <a:xfrm>
            <a:off x="9562688" y="1777151"/>
            <a:ext cx="2010188" cy="1364556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461043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內容版面配置區 4">
            <a:extLst>
              <a:ext uri="{FF2B5EF4-FFF2-40B4-BE49-F238E27FC236}">
                <a16:creationId xmlns:a16="http://schemas.microsoft.com/office/drawing/2014/main" id="{BA280891-585B-42FD-B6DD-B3D5AE98C8E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553" y="350837"/>
            <a:ext cx="10635201" cy="615632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0" name="文字方塊 9">
                <a:extLst>
                  <a:ext uri="{FF2B5EF4-FFF2-40B4-BE49-F238E27FC236}">
                    <a16:creationId xmlns:a16="http://schemas.microsoft.com/office/drawing/2014/main" id="{CABF14EF-24AB-463E-984B-E6DB7722954E}"/>
                  </a:ext>
                </a:extLst>
              </p:cNvPr>
              <p:cNvSpPr txBox="1"/>
              <p:nvPr/>
            </p:nvSpPr>
            <p:spPr>
              <a:xfrm>
                <a:off x="7343775" y="1352828"/>
                <a:ext cx="170497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zh-TW" altLang="pt-BR" sz="2800" i="1" smtClean="0">
                        <a:latin typeface="Cambria Math" panose="02040503050406030204" pitchFamily="18" charset="0"/>
                      </a:rPr>
                      <m:t>𝜏</m:t>
                    </m:r>
                  </m:oMath>
                </a14:m>
                <a:r>
                  <a:rPr lang="pt-BR" altLang="zh-TW" sz="2800" dirty="0"/>
                  <a:t>(HH) = </a:t>
                </a:r>
                <a14:m>
                  <m:oMath xmlns:m="http://schemas.openxmlformats.org/officeDocument/2006/math">
                    <m:r>
                      <a:rPr lang="pt-BR" altLang="zh-TW" sz="28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∞</m:t>
                    </m:r>
                  </m:oMath>
                </a14:m>
                <a:endParaRPr lang="zh-TW" altLang="en-US" sz="2800" dirty="0"/>
              </a:p>
            </p:txBody>
          </p:sp>
        </mc:Choice>
        <mc:Fallback xmlns="">
          <p:sp>
            <p:nvSpPr>
              <p:cNvPr id="10" name="文字方塊 9">
                <a:extLst>
                  <a:ext uri="{FF2B5EF4-FFF2-40B4-BE49-F238E27FC236}">
                    <a16:creationId xmlns:a16="http://schemas.microsoft.com/office/drawing/2014/main" id="{CABF14EF-24AB-463E-984B-E6DB7722954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43775" y="1352828"/>
                <a:ext cx="1704975" cy="523220"/>
              </a:xfrm>
              <a:prstGeom prst="rect">
                <a:avLst/>
              </a:prstGeom>
              <a:blipFill>
                <a:blip r:embed="rId3"/>
                <a:stretch>
                  <a:fillRect t="-11628" b="-32558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文字方塊 11">
                <a:extLst>
                  <a:ext uri="{FF2B5EF4-FFF2-40B4-BE49-F238E27FC236}">
                    <a16:creationId xmlns:a16="http://schemas.microsoft.com/office/drawing/2014/main" id="{44180DBF-C56C-4C03-8CB1-2D5DD6E915DC}"/>
                  </a:ext>
                </a:extLst>
              </p:cNvPr>
              <p:cNvSpPr txBox="1"/>
              <p:nvPr/>
            </p:nvSpPr>
            <p:spPr>
              <a:xfrm>
                <a:off x="7343775" y="5329149"/>
                <a:ext cx="148590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zh-TW" altLang="pt-BR" sz="2800" i="1" smtClean="0">
                          <a:latin typeface="Cambria Math" panose="02040503050406030204" pitchFamily="18" charset="0"/>
                        </a:rPr>
                        <m:t>𝜏</m:t>
                      </m:r>
                      <m:r>
                        <m:rPr>
                          <m:nor/>
                        </m:rPr>
                        <a:rPr lang="pt-BR" altLang="zh-TW" sz="2800" dirty="0"/>
                        <m:t>(</m:t>
                      </m:r>
                      <m:r>
                        <m:rPr>
                          <m:nor/>
                        </m:rPr>
                        <a:rPr lang="pt-BR" altLang="zh-TW" sz="2800" dirty="0"/>
                        <m:t>TT</m:t>
                      </m:r>
                      <m:r>
                        <m:rPr>
                          <m:nor/>
                        </m:rPr>
                        <a:rPr lang="pt-BR" altLang="zh-TW" sz="2800" dirty="0"/>
                        <m:t>) = 1</m:t>
                      </m:r>
                    </m:oMath>
                  </m:oMathPara>
                </a14:m>
                <a:endParaRPr lang="zh-TW" altLang="en-US" sz="2800" dirty="0"/>
              </a:p>
            </p:txBody>
          </p:sp>
        </mc:Choice>
        <mc:Fallback xmlns="">
          <p:sp>
            <p:nvSpPr>
              <p:cNvPr id="12" name="文字方塊 11">
                <a:extLst>
                  <a:ext uri="{FF2B5EF4-FFF2-40B4-BE49-F238E27FC236}">
                    <a16:creationId xmlns:a16="http://schemas.microsoft.com/office/drawing/2014/main" id="{44180DBF-C56C-4C03-8CB1-2D5DD6E915D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43775" y="5329149"/>
                <a:ext cx="1485900" cy="52322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文字方塊 12">
                <a:extLst>
                  <a:ext uri="{FF2B5EF4-FFF2-40B4-BE49-F238E27FC236}">
                    <a16:creationId xmlns:a16="http://schemas.microsoft.com/office/drawing/2014/main" id="{A7389537-A981-4989-813D-BDACEACA8AFB}"/>
                  </a:ext>
                </a:extLst>
              </p:cNvPr>
              <p:cNvSpPr txBox="1"/>
              <p:nvPr/>
            </p:nvSpPr>
            <p:spPr>
              <a:xfrm>
                <a:off x="7343775" y="2763878"/>
                <a:ext cx="164782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zh-TW" altLang="pt-BR" sz="2800" i="1" smtClean="0">
                        <a:latin typeface="Cambria Math" panose="02040503050406030204" pitchFamily="18" charset="0"/>
                      </a:rPr>
                      <m:t>𝜏</m:t>
                    </m:r>
                  </m:oMath>
                </a14:m>
                <a:r>
                  <a:rPr lang="pt-BR" altLang="zh-TW" sz="2800" dirty="0"/>
                  <a:t>(HT) = 2</a:t>
                </a:r>
                <a:endParaRPr lang="zh-TW" altLang="en-US" sz="2800" dirty="0"/>
              </a:p>
            </p:txBody>
          </p:sp>
        </mc:Choice>
        <mc:Fallback xmlns="">
          <p:sp>
            <p:nvSpPr>
              <p:cNvPr id="13" name="文字方塊 12">
                <a:extLst>
                  <a:ext uri="{FF2B5EF4-FFF2-40B4-BE49-F238E27FC236}">
                    <a16:creationId xmlns:a16="http://schemas.microsoft.com/office/drawing/2014/main" id="{A7389537-A981-4989-813D-BDACEACA8AF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43775" y="2763878"/>
                <a:ext cx="1647825" cy="523220"/>
              </a:xfrm>
              <a:prstGeom prst="rect">
                <a:avLst/>
              </a:prstGeom>
              <a:blipFill>
                <a:blip r:embed="rId5"/>
                <a:stretch>
                  <a:fillRect t="-10465" b="-32558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文字方塊 13">
                <a:extLst>
                  <a:ext uri="{FF2B5EF4-FFF2-40B4-BE49-F238E27FC236}">
                    <a16:creationId xmlns:a16="http://schemas.microsoft.com/office/drawing/2014/main" id="{3645ABB8-B9BD-4586-A6C5-8A223457FCBB}"/>
                  </a:ext>
                </a:extLst>
              </p:cNvPr>
              <p:cNvSpPr txBox="1"/>
              <p:nvPr/>
            </p:nvSpPr>
            <p:spPr>
              <a:xfrm>
                <a:off x="7343775" y="3775641"/>
                <a:ext cx="198120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zh-TW" altLang="pt-BR" sz="2800" i="1" smtClean="0">
                        <a:latin typeface="Cambria Math" panose="02040503050406030204" pitchFamily="18" charset="0"/>
                      </a:rPr>
                      <m:t>𝜏</m:t>
                    </m:r>
                  </m:oMath>
                </a14:m>
                <a:r>
                  <a:rPr lang="pt-BR" altLang="zh-TW" sz="2800" dirty="0"/>
                  <a:t>(TH) = 1</a:t>
                </a:r>
                <a:endParaRPr lang="zh-TW" altLang="en-US" sz="2800" dirty="0"/>
              </a:p>
            </p:txBody>
          </p:sp>
        </mc:Choice>
        <mc:Fallback xmlns="">
          <p:sp>
            <p:nvSpPr>
              <p:cNvPr id="14" name="文字方塊 13">
                <a:extLst>
                  <a:ext uri="{FF2B5EF4-FFF2-40B4-BE49-F238E27FC236}">
                    <a16:creationId xmlns:a16="http://schemas.microsoft.com/office/drawing/2014/main" id="{3645ABB8-B9BD-4586-A6C5-8A223457FCB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43775" y="3775641"/>
                <a:ext cx="1981200" cy="523220"/>
              </a:xfrm>
              <a:prstGeom prst="rect">
                <a:avLst/>
              </a:prstGeom>
              <a:blipFill>
                <a:blip r:embed="rId6"/>
                <a:stretch>
                  <a:fillRect t="-10465" b="-32558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6" name="圖片 15">
            <a:extLst>
              <a:ext uri="{FF2B5EF4-FFF2-40B4-BE49-F238E27FC236}">
                <a16:creationId xmlns:a16="http://schemas.microsoft.com/office/drawing/2014/main" id="{0C87FDF9-95AA-4557-8F18-CA5E94396FB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88407" y="1472110"/>
            <a:ext cx="1089722" cy="425069"/>
          </a:xfrm>
          <a:prstGeom prst="rect">
            <a:avLst/>
          </a:prstGeom>
        </p:spPr>
      </p:pic>
      <p:pic>
        <p:nvPicPr>
          <p:cNvPr id="18" name="圖片 17">
            <a:extLst>
              <a:ext uri="{FF2B5EF4-FFF2-40B4-BE49-F238E27FC236}">
                <a16:creationId xmlns:a16="http://schemas.microsoft.com/office/drawing/2014/main" id="{FD9F7971-EE3C-443D-950E-793C6919DA4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88405" y="2909259"/>
            <a:ext cx="1089723" cy="352557"/>
          </a:xfrm>
          <a:prstGeom prst="rect">
            <a:avLst/>
          </a:prstGeom>
        </p:spPr>
      </p:pic>
      <p:pic>
        <p:nvPicPr>
          <p:cNvPr id="20" name="圖片 19">
            <a:extLst>
              <a:ext uri="{FF2B5EF4-FFF2-40B4-BE49-F238E27FC236}">
                <a16:creationId xmlns:a16="http://schemas.microsoft.com/office/drawing/2014/main" id="{5FA208F0-A7A5-4508-85B4-193278F1707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88407" y="5447876"/>
            <a:ext cx="765193" cy="324846"/>
          </a:xfrm>
          <a:prstGeom prst="rect">
            <a:avLst/>
          </a:prstGeom>
        </p:spPr>
      </p:pic>
      <p:pic>
        <p:nvPicPr>
          <p:cNvPr id="21" name="圖片 20">
            <a:extLst>
              <a:ext uri="{FF2B5EF4-FFF2-40B4-BE49-F238E27FC236}">
                <a16:creationId xmlns:a16="http://schemas.microsoft.com/office/drawing/2014/main" id="{B103C3B8-7707-476F-BCB6-0954CF415BA2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88407" y="3930816"/>
            <a:ext cx="765193" cy="324846"/>
          </a:xfrm>
          <a:prstGeom prst="rect">
            <a:avLst/>
          </a:prstGeom>
        </p:spPr>
      </p:pic>
      <p:sp>
        <p:nvSpPr>
          <p:cNvPr id="24" name="矩形 23">
            <a:extLst>
              <a:ext uri="{FF2B5EF4-FFF2-40B4-BE49-F238E27FC236}">
                <a16:creationId xmlns:a16="http://schemas.microsoft.com/office/drawing/2014/main" id="{1CE9CE06-5088-4A1D-BC2F-933A7DA7377D}"/>
              </a:ext>
            </a:extLst>
          </p:cNvPr>
          <p:cNvSpPr/>
          <p:nvPr/>
        </p:nvSpPr>
        <p:spPr>
          <a:xfrm>
            <a:off x="7343774" y="2841146"/>
            <a:ext cx="2734352" cy="42067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5" name="矩形 24">
            <a:extLst>
              <a:ext uri="{FF2B5EF4-FFF2-40B4-BE49-F238E27FC236}">
                <a16:creationId xmlns:a16="http://schemas.microsoft.com/office/drawing/2014/main" id="{01707AA2-FCF1-4BB4-8810-B3B17E86B7A6}"/>
              </a:ext>
            </a:extLst>
          </p:cNvPr>
          <p:cNvSpPr/>
          <p:nvPr/>
        </p:nvSpPr>
        <p:spPr>
          <a:xfrm>
            <a:off x="7343773" y="3780929"/>
            <a:ext cx="2552701" cy="517932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6" name="矩形 25">
            <a:extLst>
              <a:ext uri="{FF2B5EF4-FFF2-40B4-BE49-F238E27FC236}">
                <a16:creationId xmlns:a16="http://schemas.microsoft.com/office/drawing/2014/main" id="{E4C6E779-7368-4086-AE69-074618EF0816}"/>
              </a:ext>
            </a:extLst>
          </p:cNvPr>
          <p:cNvSpPr/>
          <p:nvPr/>
        </p:nvSpPr>
        <p:spPr>
          <a:xfrm>
            <a:off x="7381258" y="5390704"/>
            <a:ext cx="2477730" cy="40011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9" name="文字方塊 28">
            <a:extLst>
              <a:ext uri="{FF2B5EF4-FFF2-40B4-BE49-F238E27FC236}">
                <a16:creationId xmlns:a16="http://schemas.microsoft.com/office/drawing/2014/main" id="{E28906B8-7CDB-4BC6-9103-20E58810C733}"/>
              </a:ext>
            </a:extLst>
          </p:cNvPr>
          <p:cNvSpPr txBox="1"/>
          <p:nvPr/>
        </p:nvSpPr>
        <p:spPr>
          <a:xfrm>
            <a:off x="63838" y="211447"/>
            <a:ext cx="120643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00" dirty="0"/>
              <a:t>At every node, the value is the average of the values at the two subsequent nodes.</a:t>
            </a:r>
            <a:endParaRPr lang="zh-TW" altLang="en-US" sz="2800" dirty="0"/>
          </a:p>
        </p:txBody>
      </p:sp>
      <p:sp>
        <p:nvSpPr>
          <p:cNvPr id="31" name="矩形 30">
            <a:extLst>
              <a:ext uri="{FF2B5EF4-FFF2-40B4-BE49-F238E27FC236}">
                <a16:creationId xmlns:a16="http://schemas.microsoft.com/office/drawing/2014/main" id="{57D0F3AB-7860-46F8-A7ED-3291DA7978BC}"/>
              </a:ext>
            </a:extLst>
          </p:cNvPr>
          <p:cNvSpPr/>
          <p:nvPr/>
        </p:nvSpPr>
        <p:spPr>
          <a:xfrm>
            <a:off x="3752850" y="4038600"/>
            <a:ext cx="409575" cy="4191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0" name="文字方塊 29">
            <a:extLst>
              <a:ext uri="{FF2B5EF4-FFF2-40B4-BE49-F238E27FC236}">
                <a16:creationId xmlns:a16="http://schemas.microsoft.com/office/drawing/2014/main" id="{07FEB723-D06B-4B1E-B3C2-34683B4662F7}"/>
              </a:ext>
            </a:extLst>
          </p:cNvPr>
          <p:cNvSpPr txBox="1"/>
          <p:nvPr/>
        </p:nvSpPr>
        <p:spPr>
          <a:xfrm>
            <a:off x="3752850" y="3994052"/>
            <a:ext cx="4197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00" dirty="0"/>
              <a:t>M</a:t>
            </a:r>
            <a:endParaRPr lang="zh-TW" altLang="en-US" sz="2800" dirty="0"/>
          </a:p>
        </p:txBody>
      </p:sp>
      <p:sp>
        <p:nvSpPr>
          <p:cNvPr id="2" name="文字方塊 1">
            <a:extLst>
              <a:ext uri="{FF2B5EF4-FFF2-40B4-BE49-F238E27FC236}">
                <a16:creationId xmlns:a16="http://schemas.microsoft.com/office/drawing/2014/main" id="{647EB397-602E-468B-AD56-0E87F5E4C3E7}"/>
              </a:ext>
            </a:extLst>
          </p:cNvPr>
          <p:cNvSpPr txBox="1"/>
          <p:nvPr/>
        </p:nvSpPr>
        <p:spPr>
          <a:xfrm>
            <a:off x="0" y="4831015"/>
            <a:ext cx="71304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dirty="0"/>
              <a:t>A martingale stopped at a</a:t>
            </a:r>
            <a:r>
              <a:rPr lang="zh-TW" altLang="en-US" sz="2400" dirty="0"/>
              <a:t> </a:t>
            </a:r>
            <a:r>
              <a:rPr lang="en-US" altLang="zh-TW" sz="2400" dirty="0"/>
              <a:t>stopping time is a martingale.</a:t>
            </a:r>
            <a:endParaRPr lang="zh-TW" altLang="en-US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文字方塊 2">
                <a:extLst>
                  <a:ext uri="{FF2B5EF4-FFF2-40B4-BE49-F238E27FC236}">
                    <a16:creationId xmlns:a16="http://schemas.microsoft.com/office/drawing/2014/main" id="{5A4A686F-E1C9-495A-8D24-7468A708583F}"/>
                  </a:ext>
                </a:extLst>
              </p:cNvPr>
              <p:cNvSpPr txBox="1"/>
              <p:nvPr/>
            </p:nvSpPr>
            <p:spPr>
              <a:xfrm>
                <a:off x="28577" y="5217043"/>
                <a:ext cx="7308574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sz="2400" dirty="0"/>
                  <a:t>Time is not stopped. However. the value of the process is frozen at time </a:t>
                </a:r>
                <a14:m>
                  <m:oMath xmlns:m="http://schemas.openxmlformats.org/officeDocument/2006/math">
                    <m:r>
                      <a:rPr lang="zh-TW" altLang="pt-BR" sz="2400">
                        <a:latin typeface="Cambria Math" panose="02040503050406030204" pitchFamily="18" charset="0"/>
                      </a:rPr>
                      <m:t>𝜏</m:t>
                    </m:r>
                  </m:oMath>
                </a14:m>
                <a:endParaRPr lang="zh-TW" altLang="en-US" sz="2400" dirty="0"/>
              </a:p>
            </p:txBody>
          </p:sp>
        </mc:Choice>
        <mc:Fallback xmlns="">
          <p:sp>
            <p:nvSpPr>
              <p:cNvPr id="3" name="文字方塊 2">
                <a:extLst>
                  <a:ext uri="{FF2B5EF4-FFF2-40B4-BE49-F238E27FC236}">
                    <a16:creationId xmlns:a16="http://schemas.microsoft.com/office/drawing/2014/main" id="{5A4A686F-E1C9-495A-8D24-7468A708583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577" y="5217043"/>
                <a:ext cx="7308574" cy="830997"/>
              </a:xfrm>
              <a:prstGeom prst="rect">
                <a:avLst/>
              </a:prstGeom>
              <a:blipFill>
                <a:blip r:embed="rId10"/>
                <a:stretch>
                  <a:fillRect l="-1334" t="-5882" r="-751" b="-16176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" name="矩形 26">
            <a:extLst>
              <a:ext uri="{FF2B5EF4-FFF2-40B4-BE49-F238E27FC236}">
                <a16:creationId xmlns:a16="http://schemas.microsoft.com/office/drawing/2014/main" id="{55CE68AC-31DF-40FF-B622-153667366F9A}"/>
              </a:ext>
            </a:extLst>
          </p:cNvPr>
          <p:cNvSpPr/>
          <p:nvPr/>
        </p:nvSpPr>
        <p:spPr>
          <a:xfrm>
            <a:off x="7415428" y="1434743"/>
            <a:ext cx="2734353" cy="450351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28" name="圖片 27">
            <a:extLst>
              <a:ext uri="{FF2B5EF4-FFF2-40B4-BE49-F238E27FC236}">
                <a16:creationId xmlns:a16="http://schemas.microsoft.com/office/drawing/2014/main" id="{28B5337D-FF4F-49D7-880E-DBB1698EAABC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72372" y="801199"/>
            <a:ext cx="1407869" cy="408199"/>
          </a:xfrm>
          <a:prstGeom prst="rect">
            <a:avLst/>
          </a:prstGeom>
        </p:spPr>
      </p:pic>
      <p:sp>
        <p:nvSpPr>
          <p:cNvPr id="23" name="矩形 22">
            <a:extLst>
              <a:ext uri="{FF2B5EF4-FFF2-40B4-BE49-F238E27FC236}">
                <a16:creationId xmlns:a16="http://schemas.microsoft.com/office/drawing/2014/main" id="{FFEC27DC-4BD4-4E4C-A420-2ACE2C85EB79}"/>
              </a:ext>
            </a:extLst>
          </p:cNvPr>
          <p:cNvSpPr/>
          <p:nvPr/>
        </p:nvSpPr>
        <p:spPr>
          <a:xfrm>
            <a:off x="10387426" y="829497"/>
            <a:ext cx="1740736" cy="351604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904693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984</TotalTime>
  <Words>256</Words>
  <Application>Microsoft Office PowerPoint</Application>
  <PresentationFormat>寬螢幕</PresentationFormat>
  <Paragraphs>46</Paragraphs>
  <Slides>16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16</vt:i4>
      </vt:variant>
    </vt:vector>
  </HeadingPairs>
  <TitlesOfParts>
    <vt:vector size="22" baseType="lpstr">
      <vt:lpstr>微軟正黑體</vt:lpstr>
      <vt:lpstr>Arial</vt:lpstr>
      <vt:lpstr>Calibri</vt:lpstr>
      <vt:lpstr>Calibri Light</vt:lpstr>
      <vt:lpstr>Cambria Math</vt:lpstr>
      <vt:lpstr>Office 佈景主題</vt:lpstr>
      <vt:lpstr>3.6 First Passage Time Distribution</vt:lpstr>
      <vt:lpstr>Exponential martingale</vt:lpstr>
      <vt:lpstr>PowerPoint 簡報</vt:lpstr>
      <vt:lpstr>PowerPoint 簡報</vt:lpstr>
      <vt:lpstr>Definition of First Passage Time 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3.6 First Passage Time Distribution</dc:title>
  <dc:creator>sandy</dc:creator>
  <cp:lastModifiedBy>sandy</cp:lastModifiedBy>
  <cp:revision>60</cp:revision>
  <dcterms:created xsi:type="dcterms:W3CDTF">2019-03-26T11:46:45Z</dcterms:created>
  <dcterms:modified xsi:type="dcterms:W3CDTF">2019-04-17T14:35:38Z</dcterms:modified>
</cp:coreProperties>
</file>