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8" r:id="rId3"/>
    <p:sldId id="660" r:id="rId4"/>
    <p:sldId id="704" r:id="rId5"/>
    <p:sldId id="644" r:id="rId6"/>
    <p:sldId id="661" r:id="rId7"/>
    <p:sldId id="696" r:id="rId8"/>
    <p:sldId id="697" r:id="rId9"/>
    <p:sldId id="698" r:id="rId10"/>
    <p:sldId id="702" r:id="rId11"/>
    <p:sldId id="705" r:id="rId12"/>
    <p:sldId id="707" r:id="rId13"/>
    <p:sldId id="706" r:id="rId14"/>
    <p:sldId id="711" r:id="rId15"/>
    <p:sldId id="710" r:id="rId16"/>
    <p:sldId id="662" r:id="rId17"/>
    <p:sldId id="663" r:id="rId18"/>
    <p:sldId id="714" r:id="rId19"/>
    <p:sldId id="668" r:id="rId20"/>
    <p:sldId id="669" r:id="rId21"/>
    <p:sldId id="712" r:id="rId22"/>
    <p:sldId id="713" r:id="rId23"/>
    <p:sldId id="699" r:id="rId24"/>
    <p:sldId id="700" r:id="rId25"/>
    <p:sldId id="701" r:id="rId26"/>
    <p:sldId id="703" r:id="rId27"/>
    <p:sldId id="688" r:id="rId2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68" d="100"/>
          <a:sy n="68" d="100"/>
        </p:scale>
        <p:origin x="6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0D85AE-B6A6-4C94-B49E-967407C879B1}" type="datetimeFigureOut">
              <a:rPr lang="zh-TW" altLang="en-US" smtClean="0"/>
              <a:t>2019/12/16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FCECF-45BF-45BC-978F-171E91E82A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9337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公司在發行認股權的種類會考量到</a:t>
            </a:r>
            <a:endParaRPr lang="en-US" altLang="zh-TW" sz="1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sz="1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*</a:t>
            </a:r>
            <a:r>
              <a:rPr lang="zh-TW" altLang="en-US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有可確認之公平市價</a:t>
            </a:r>
          </a:p>
          <a:p>
            <a:pPr marL="0" indent="0">
              <a:buNone/>
            </a:pPr>
            <a:r>
              <a:rPr lang="zh-TW" altLang="en-US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假設認股權在集中市場交易而有確定之公平市價，例如在</a:t>
            </a:r>
            <a:r>
              <a:rPr lang="en-US" altLang="zh-TW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American stock exchange</a:t>
            </a:r>
            <a:r>
              <a:rPr lang="zh-TW" altLang="en-US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或</a:t>
            </a:r>
            <a:r>
              <a:rPr lang="en-US" altLang="zh-TW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Chicago stock exchange</a:t>
            </a:r>
            <a:r>
              <a:rPr lang="zh-TW" altLang="en-US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交易，被視為有可確認之公平市價。</a:t>
            </a:r>
          </a:p>
          <a:p>
            <a:pPr marL="0" indent="0">
              <a:buNone/>
            </a:pPr>
            <a:r>
              <a:rPr lang="zh-TW" altLang="en-US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若認股權不在集中市場交易，但符合</a:t>
            </a:r>
            <a:r>
              <a:rPr lang="en-US" altLang="zh-TW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Regulation 1.83-7(b)(2)</a:t>
            </a:r>
            <a:r>
              <a:rPr lang="zh-TW" altLang="en-US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的標準，能合理的正確衡量其價值，該認股權也被視為擁有可確定的公平市價，</a:t>
            </a:r>
            <a:r>
              <a:rPr lang="en-US" altLang="zh-TW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Regulation 1.83-7(b)(2)</a:t>
            </a:r>
            <a:r>
              <a:rPr lang="zh-TW" altLang="en-US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的標準為</a:t>
            </a:r>
            <a:r>
              <a:rPr lang="en-US" altLang="zh-TW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:(a)</a:t>
            </a:r>
            <a:r>
              <a:rPr lang="zh-TW" altLang="en-US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認股權可自由轉移</a:t>
            </a:r>
            <a:r>
              <a:rPr lang="en-US" altLang="zh-TW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(b)</a:t>
            </a:r>
            <a:r>
              <a:rPr lang="zh-TW" altLang="en-US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認股權可立即行駛</a:t>
            </a:r>
            <a:r>
              <a:rPr lang="en-US" altLang="zh-TW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(c)</a:t>
            </a:r>
            <a:r>
              <a:rPr lang="zh-TW" altLang="en-US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認股權不會有任何重大影響其公平價值之限制</a:t>
            </a:r>
            <a:r>
              <a:rPr lang="en-US" altLang="zh-TW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(d)</a:t>
            </a:r>
            <a:r>
              <a:rPr lang="zh-TW" altLang="en-US" sz="1400" dirty="0">
                <a:latin typeface="DFKai-SB" panose="03000509000000000000" pitchFamily="65" charset="-120"/>
                <a:ea typeface="DFKai-SB" panose="03000509000000000000" pitchFamily="65" charset="-120"/>
              </a:rPr>
              <a:t>認股權權力之公平價值可以確定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8136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DDA7A8-0014-4E0D-AEA3-92D180A96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5FA1DEC-8C77-4F02-AAB9-E9E1ED3FC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92F7598-084C-4F20-BB76-00A52D878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E80-FD45-475B-BF34-EB24538FE86E}" type="datetimeFigureOut">
              <a:rPr lang="zh-TW" altLang="en-US" smtClean="0"/>
              <a:t>2019/12/16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44E01D9-46A8-485B-AA9E-EE906972C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777251E-1BBD-42CD-9B2D-717542498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DD17-6565-418B-9ACC-71B3AA14D0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7451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A0B30B-6A07-451D-8A80-D0A9ADD1B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AE9CD93-A2C2-41D1-B4AE-E80D590C4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015DE50-EF47-45BA-8BF3-E28BAA2CF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E80-FD45-475B-BF34-EB24538FE86E}" type="datetimeFigureOut">
              <a:rPr lang="zh-TW" altLang="en-US" smtClean="0"/>
              <a:t>2019/12/16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F8CAF5F-6FA5-46BD-9451-A1590A3D1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2996456-6A88-44F3-96A4-F734A7D09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DD17-6565-418B-9ACC-71B3AA14D0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6589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BEEC3625-34EB-44B2-9BF9-49E2FF3CE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9F489F4-7E09-4F2E-A39C-37A325F64A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3522C08-6A60-4934-8AFE-386132F51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E80-FD45-475B-BF34-EB24538FE86E}" type="datetimeFigureOut">
              <a:rPr lang="zh-TW" altLang="en-US" smtClean="0"/>
              <a:t>2019/12/16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B5D5C1-74A7-4639-A740-DA002CB2F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ECA1C60-0E40-4C91-A8E3-0FFF23A93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DD17-6565-418B-9ACC-71B3AA14D0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0406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2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337499" y="279729"/>
            <a:ext cx="11517001" cy="629854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  <p:sp>
        <p:nvSpPr>
          <p:cNvPr id="16" name="矩形 15"/>
          <p:cNvSpPr/>
          <p:nvPr userDrawn="1"/>
        </p:nvSpPr>
        <p:spPr>
          <a:xfrm>
            <a:off x="0" y="719833"/>
            <a:ext cx="719813" cy="35991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</p:spTree>
    <p:extLst>
      <p:ext uri="{BB962C8B-B14F-4D97-AF65-F5344CB8AC3E}">
        <p14:creationId xmlns:p14="http://schemas.microsoft.com/office/powerpoint/2010/main" val="26790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39B677-4B77-440E-9CE5-560C3AFFD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A40D13D-E1B9-4EEC-96EE-9B24314F5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74561DA-3F86-46F0-A83B-200129023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E80-FD45-475B-BF34-EB24538FE86E}" type="datetimeFigureOut">
              <a:rPr lang="zh-TW" altLang="en-US" smtClean="0"/>
              <a:t>2019/12/16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A73EA81-0967-447E-BF4E-7C7FFE8DC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9A73E7-6841-4AB5-B504-71B6EB32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DD17-6565-418B-9ACC-71B3AA14D0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359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9A6DB2-09E4-49D5-85F5-7135FFA6B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CF186D7-49A8-4537-B1B3-42235BADC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DFB1853-236F-4C12-8B90-7BFC4A37D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E80-FD45-475B-BF34-EB24538FE86E}" type="datetimeFigureOut">
              <a:rPr lang="zh-TW" altLang="en-US" smtClean="0"/>
              <a:t>2019/12/16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EFFCB0E-521C-4865-BC6E-E19D999FF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609643-6389-45E4-9795-D63F37C97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DD17-6565-418B-9ACC-71B3AA14D0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018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657F86-5161-46BC-8C45-1CF8285C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996783F-4879-407A-97D1-78E9FF9A9E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8432CA0-0D3A-413B-A053-80C027C82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0C83C1B-AC11-4BE4-BCBB-FDC6D7A9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E80-FD45-475B-BF34-EB24538FE86E}" type="datetimeFigureOut">
              <a:rPr lang="zh-TW" altLang="en-US" smtClean="0"/>
              <a:t>2019/12/16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D6F59F2-0AAF-46AC-B126-CC1816BAA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08F2E3B-42CA-446D-880F-34DFF2327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DD17-6565-418B-9ACC-71B3AA14D0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8117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92AD5C-31A9-49B2-8183-6C829EBA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2600761-B811-429D-9453-06E4C2B4B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E1FD41F-A44E-499B-B326-9DB2D86AAB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6B7A4A3-92F6-4C38-A183-E0051FCAF0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541DA76-1777-4099-8672-E9A208F300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685A007-DF9C-4A65-B101-33342D669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E80-FD45-475B-BF34-EB24538FE86E}" type="datetimeFigureOut">
              <a:rPr lang="zh-TW" altLang="en-US" smtClean="0"/>
              <a:t>2019/12/16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200D1A7-0BA4-435F-A768-2699AE31E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3EE0A96-1365-4333-A626-C43F9F9DB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DD17-6565-418B-9ACC-71B3AA14D0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2565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13FBD8F-8BE0-4B4C-BC40-125D97F36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80759D6-7864-4163-886E-970A00ED7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E80-FD45-475B-BF34-EB24538FE86E}" type="datetimeFigureOut">
              <a:rPr lang="zh-TW" altLang="en-US" smtClean="0"/>
              <a:t>2019/12/16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BCEE68C-2D84-4F43-AF83-B6BB37607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C0ED53-D66A-4D95-869D-09DA08153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DD17-6565-418B-9ACC-71B3AA14D0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842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6444DC3-ADBB-4D56-83D7-387C5AFB5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E80-FD45-475B-BF34-EB24538FE86E}" type="datetimeFigureOut">
              <a:rPr lang="zh-TW" altLang="en-US" smtClean="0"/>
              <a:t>2019/12/16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B273BD6-FCC8-43CA-8360-B2B10230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A29AA97-F0C3-455F-90B1-EE4710C63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DD17-6565-418B-9ACC-71B3AA14D0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0288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8CDF0D-CA97-4D05-9881-997729F8B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5B3025E-BE2E-4135-B94E-35AEF4EC9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F180F0D-2342-43FE-81E9-A378A93AD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512DF15-8E73-41FF-83CA-48D5ADA02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E80-FD45-475B-BF34-EB24538FE86E}" type="datetimeFigureOut">
              <a:rPr lang="zh-TW" altLang="en-US" smtClean="0"/>
              <a:t>2019/12/16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BD8183F-C46F-4CA8-865A-297B355F6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C19BD72-6274-49DD-89C9-788085ED2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DD17-6565-418B-9ACC-71B3AA14D0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0647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E26D771-3ED5-45D0-AD65-138F93DD3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B91766E-594E-43E4-BE3C-B29065F40B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5C36084-1B20-4590-AF50-E8F3B8AFE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DB94EBA-ACE3-4D03-9DB3-9404551A3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E80-FD45-475B-BF34-EB24538FE86E}" type="datetimeFigureOut">
              <a:rPr lang="zh-TW" altLang="en-US" smtClean="0"/>
              <a:t>2019/12/16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3D389F4-B7BC-40CF-843C-7D31D4202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FD2D201-6FC3-4E40-999E-C3134056B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DD17-6565-418B-9ACC-71B3AA14D0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7707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EF67A17-E669-436F-A28E-35B367CDB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CF0D9F9-91E0-4647-ADC3-7C1861BB1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AE2F865-3958-42BB-AD2E-81A31D5107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BBE80-FD45-475B-BF34-EB24538FE86E}" type="datetimeFigureOut">
              <a:rPr lang="zh-TW" altLang="en-US" smtClean="0"/>
              <a:t>2019/12/16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D53358-0981-47D6-AFCA-5107760D21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18F9633-AC8C-46CE-AAB3-D9C4AE5B4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EDD17-6565-418B-9ACC-71B3AA14D0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0688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5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11" Type="http://schemas.openxmlformats.org/officeDocument/2006/relationships/image" Target="../media/image42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1.png"/><Relationship Id="rId3" Type="http://schemas.openxmlformats.org/officeDocument/2006/relationships/image" Target="../media/image51.png"/><Relationship Id="rId7" Type="http://schemas.openxmlformats.org/officeDocument/2006/relationships/image" Target="../media/image91.png"/><Relationship Id="rId12" Type="http://schemas.openxmlformats.org/officeDocument/2006/relationships/image" Target="../media/image2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png"/><Relationship Id="rId11" Type="http://schemas.openxmlformats.org/officeDocument/2006/relationships/image" Target="../media/image130.png"/><Relationship Id="rId5" Type="http://schemas.openxmlformats.org/officeDocument/2006/relationships/image" Target="../media/image71.png"/><Relationship Id="rId10" Type="http://schemas.openxmlformats.org/officeDocument/2006/relationships/image" Target="../media/image121.png"/><Relationship Id="rId4" Type="http://schemas.openxmlformats.org/officeDocument/2006/relationships/image" Target="../media/image61.png"/><Relationship Id="rId9" Type="http://schemas.openxmlformats.org/officeDocument/2006/relationships/image" Target="../media/image111.png"/><Relationship Id="rId1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180.png"/><Relationship Id="rId7" Type="http://schemas.openxmlformats.org/officeDocument/2006/relationships/image" Target="../media/image220.png"/><Relationship Id="rId1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0.png"/><Relationship Id="rId11" Type="http://schemas.openxmlformats.org/officeDocument/2006/relationships/image" Target="../media/image260.png"/><Relationship Id="rId5" Type="http://schemas.openxmlformats.org/officeDocument/2006/relationships/image" Target="../media/image200.png"/><Relationship Id="rId10" Type="http://schemas.openxmlformats.org/officeDocument/2006/relationships/image" Target="../media/image250.png"/><Relationship Id="rId4" Type="http://schemas.openxmlformats.org/officeDocument/2006/relationships/image" Target="../media/image190.png"/><Relationship Id="rId9" Type="http://schemas.openxmlformats.org/officeDocument/2006/relationships/image" Target="../media/image2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5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11" Type="http://schemas.openxmlformats.org/officeDocument/2006/relationships/image" Target="../media/image42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DA3959-27B8-4245-87C1-7BB3DE11FC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員工認股選擇權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B6B5302-0A25-4F79-8C69-9547F3B56B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29939"/>
            <a:ext cx="9144000" cy="1337607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指導教授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戴天時 教授       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巫柏宏</a:t>
            </a:r>
          </a:p>
        </p:txBody>
      </p:sp>
    </p:spTree>
    <p:extLst>
      <p:ext uri="{BB962C8B-B14F-4D97-AF65-F5344CB8AC3E}">
        <p14:creationId xmlns:p14="http://schemas.microsoft.com/office/powerpoint/2010/main" val="1197755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02F4021-F19B-4BAA-BA45-306D74B1BD9E}"/>
              </a:ext>
            </a:extLst>
          </p:cNvPr>
          <p:cNvSpPr/>
          <p:nvPr/>
        </p:nvSpPr>
        <p:spPr>
          <a:xfrm>
            <a:off x="1062335" y="415483"/>
            <a:ext cx="1768433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公司角度 </a:t>
            </a:r>
            <a:endParaRPr lang="zh-TW" altLang="en-US" sz="2800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4391208-0DA9-4A54-B41F-E90633A2CDF2}"/>
              </a:ext>
            </a:extLst>
          </p:cNvPr>
          <p:cNvSpPr txBox="1"/>
          <p:nvPr/>
        </p:nvSpPr>
        <p:spPr>
          <a:xfrm>
            <a:off x="1178560" y="1615440"/>
            <a:ext cx="10210800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基本設定</a:t>
            </a:r>
            <a:r>
              <a:rPr lang="en-US" altLang="zh-TW" sz="2800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sz="2800" dirty="0"/>
              <a:t>採用三元樹模型先建出資產樹</a:t>
            </a:r>
            <a:endParaRPr lang="en-US" altLang="zh-TW" sz="2800" dirty="0"/>
          </a:p>
          <a:p>
            <a:pPr marL="342900" indent="-342900">
              <a:buFont typeface="+mj-lt"/>
              <a:buAutoNum type="arabicPeriod"/>
            </a:pPr>
            <a:r>
              <a:rPr lang="zh-TW" altLang="en-US" sz="2800" dirty="0"/>
              <a:t>員工只能選擇</a:t>
            </a:r>
            <a:r>
              <a:rPr lang="en-US" altLang="zh-TW" sz="2800" dirty="0">
                <a:solidFill>
                  <a:srgbClr val="FF0000"/>
                </a:solidFill>
              </a:rPr>
              <a:t>0%</a:t>
            </a:r>
            <a:r>
              <a:rPr lang="zh-TW" altLang="en-US" sz="2800" dirty="0"/>
              <a:t>或</a:t>
            </a:r>
            <a:r>
              <a:rPr lang="en-US" altLang="zh-TW" sz="2800" dirty="0">
                <a:solidFill>
                  <a:srgbClr val="FF0000"/>
                </a:solidFill>
              </a:rPr>
              <a:t>100%</a:t>
            </a:r>
            <a:r>
              <a:rPr lang="zh-TW" altLang="en-US" sz="2800" dirty="0"/>
              <a:t>的履約方式</a:t>
            </a:r>
            <a:endParaRPr lang="en-US" altLang="zh-TW" sz="2800" dirty="0"/>
          </a:p>
          <a:p>
            <a:pPr marL="342900" indent="-342900">
              <a:buFont typeface="+mj-lt"/>
              <a:buAutoNum type="arabicPeriod"/>
            </a:pPr>
            <a:r>
              <a:rPr lang="zh-TW" altLang="en-US" sz="2800" dirty="0"/>
              <a:t>公司會透過</a:t>
            </a:r>
            <a:r>
              <a:rPr lang="zh-TW" altLang="en-US" sz="2800" dirty="0">
                <a:solidFill>
                  <a:srgbClr val="FF0000"/>
                </a:solidFill>
              </a:rPr>
              <a:t>效用函數</a:t>
            </a:r>
            <a:r>
              <a:rPr lang="zh-TW" altLang="en-US" sz="2800" dirty="0"/>
              <a:t>來確定員工的選擇</a:t>
            </a:r>
            <a:endParaRPr lang="en-US" altLang="zh-TW" sz="2800" dirty="0"/>
          </a:p>
          <a:p>
            <a:pPr marL="342900" indent="-342900">
              <a:buFont typeface="+mj-lt"/>
              <a:buAutoNum type="arabicPeriod"/>
            </a:pPr>
            <a:r>
              <a:rPr lang="zh-TW" altLang="en-US" sz="2800" dirty="0"/>
              <a:t>先建出</a:t>
            </a:r>
            <a:r>
              <a:rPr lang="en-US" altLang="zh-TW" sz="2800" dirty="0"/>
              <a:t>tree 1(</a:t>
            </a:r>
            <a:r>
              <a:rPr lang="zh-TW" altLang="en-US" sz="2800" dirty="0"/>
              <a:t>已被完全轉換</a:t>
            </a:r>
            <a:r>
              <a:rPr lang="en-US" altLang="zh-TW" sz="2800" dirty="0"/>
              <a:t>)</a:t>
            </a:r>
            <a:r>
              <a:rPr lang="zh-TW" altLang="en-US" sz="2800" dirty="0"/>
              <a:t> </a:t>
            </a:r>
            <a:r>
              <a:rPr lang="en-US" altLang="zh-TW" sz="2800" dirty="0"/>
              <a:t>tree 2(</a:t>
            </a:r>
            <a:r>
              <a:rPr lang="zh-TW" altLang="en-US" sz="2800" dirty="0"/>
              <a:t>完全沒被轉換</a:t>
            </a:r>
            <a:r>
              <a:rPr lang="en-US" altLang="zh-TW" sz="2800" dirty="0"/>
              <a:t>)</a:t>
            </a:r>
          </a:p>
          <a:p>
            <a:pPr marL="342900" indent="-342900">
              <a:buFont typeface="+mj-lt"/>
              <a:buAutoNum type="arabicPeriod"/>
            </a:pPr>
            <a:endParaRPr lang="zh-TW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74697546-0D37-48AA-8548-46D2C137744B}"/>
                  </a:ext>
                </a:extLst>
              </p:cNvPr>
              <p:cNvSpPr/>
              <p:nvPr/>
            </p:nvSpPr>
            <p:spPr>
              <a:xfrm>
                <a:off x="6354963" y="1234475"/>
                <a:ext cx="699900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𝒘</m:t>
                    </m:r>
                  </m:oMath>
                </a14:m>
                <a:r>
                  <a:rPr lang="zh-TW" altLang="en-US" sz="2800" dirty="0"/>
                  <a:t>為所得 </a:t>
                </a:r>
                <a14:m>
                  <m:oMath xmlns:m="http://schemas.openxmlformats.org/officeDocument/2006/math"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𝛃</m:t>
                    </m:r>
                  </m:oMath>
                </a14:m>
                <a:r>
                  <a:rPr lang="zh-TW" altLang="en-US" sz="2800" dirty="0"/>
                  <a:t>為折現偏好率</a:t>
                </a: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74697546-0D37-48AA-8548-46D2C13774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4963" y="1234475"/>
                <a:ext cx="6999004" cy="523220"/>
              </a:xfrm>
              <a:prstGeom prst="rect">
                <a:avLst/>
              </a:prstGeom>
              <a:blipFill>
                <a:blip r:embed="rId2"/>
                <a:stretch>
                  <a:fillRect t="-14118" b="-3176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0B37A1F-7CE4-4189-989D-E125C42B3F49}"/>
                  </a:ext>
                </a:extLst>
              </p:cNvPr>
              <p:cNvSpPr/>
              <p:nvPr/>
            </p:nvSpPr>
            <p:spPr>
              <a:xfrm>
                <a:off x="6354963" y="456647"/>
                <a:ext cx="5805613" cy="8415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𝑼</m:t>
                    </m:r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800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800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sz="2800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sz="2800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sz="2800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altLang="zh-TW" sz="2800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sup>
                    </m:sSup>
                    <m:f>
                      <m:fPr>
                        <m:ctrlPr>
                          <a:rPr lang="el-GR" altLang="zh-TW" sz="2800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800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800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p>
                            <m:r>
                              <a:rPr lang="en-US" altLang="zh-TW" sz="2800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800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altLang="zh-TW" sz="2800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l-GR" altLang="zh-TW" sz="2800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𝜸</m:t>
                            </m:r>
                            <m:r>
                              <a:rPr lang="en-US" altLang="zh-TW" sz="2800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num>
                      <m:den>
                        <m:r>
                          <a:rPr lang="en-US" altLang="zh-TW" sz="2800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800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TW" sz="2800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l-GR" altLang="zh-TW" sz="2800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𝜸</m:t>
                        </m:r>
                        <m:r>
                          <a:rPr lang="en-US" altLang="zh-TW" sz="2800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,1&lt;</a:t>
                </a:r>
                <a:r>
                  <a:rPr lang="el-GR" altLang="zh-TW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γ</a:t>
                </a:r>
                <a:r>
                  <a:rPr lang="en-US" altLang="zh-TW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zh-TW" sz="2800" b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𝛃</m:t>
                    </m:r>
                    <m:r>
                      <a:rPr lang="en-US" altLang="zh-TW" sz="2800" b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altLang="zh-TW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endParaRPr lang="zh-TW" altLang="en-US" sz="2800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0B37A1F-7CE4-4189-989D-E125C42B3F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4963" y="456647"/>
                <a:ext cx="5805613" cy="841577"/>
              </a:xfrm>
              <a:prstGeom prst="rect">
                <a:avLst/>
              </a:prstGeom>
              <a:blipFill>
                <a:blip r:embed="rId3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字方塊 5">
            <a:extLst>
              <a:ext uri="{FF2B5EF4-FFF2-40B4-BE49-F238E27FC236}">
                <a16:creationId xmlns:a16="http://schemas.microsoft.com/office/drawing/2014/main" id="{F92FDF3C-4DE4-4045-A55E-F392A75364C3}"/>
              </a:ext>
            </a:extLst>
          </p:cNvPr>
          <p:cNvSpPr txBox="1"/>
          <p:nvPr/>
        </p:nvSpPr>
        <p:spPr>
          <a:xfrm>
            <a:off x="9426804" y="2598739"/>
            <a:ext cx="176281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highlight>
                  <a:srgbClr val="FFFF00"/>
                </a:highlight>
              </a:rPr>
              <a:t>重點看一下</a:t>
            </a:r>
            <a:r>
              <a:rPr lang="en-US" altLang="zh-TW" dirty="0">
                <a:highlight>
                  <a:srgbClr val="FFFF00"/>
                </a:highlight>
              </a:rPr>
              <a:t>!!!!</a:t>
            </a:r>
            <a:endParaRPr lang="zh-TW" alt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5897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64EFFA-3086-4D4B-85BB-4E24813386E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為何要採用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三元樹模型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3391BB2-5B8F-4658-A72B-C8A8C8C8C084}"/>
              </a:ext>
            </a:extLst>
          </p:cNvPr>
          <p:cNvSpPr txBox="1"/>
          <p:nvPr/>
        </p:nvSpPr>
        <p:spPr>
          <a:xfrm>
            <a:off x="919315" y="2535714"/>
            <a:ext cx="474168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因為採用二元樹模型後，</a:t>
            </a:r>
            <a:endParaRPr lang="en-US" altLang="zh-TW" sz="2800" dirty="0"/>
          </a:p>
          <a:p>
            <a:r>
              <a:rPr lang="zh-TW" altLang="en-US" sz="2800" dirty="0"/>
              <a:t>發債息後</a:t>
            </a:r>
            <a:r>
              <a:rPr lang="zh-TW" altLang="en-US" sz="2800" dirty="0">
                <a:highlight>
                  <a:srgbClr val="FFFF00"/>
                </a:highlight>
              </a:rPr>
              <a:t>不會收斂。</a:t>
            </a:r>
            <a:endParaRPr lang="en-US" altLang="zh-TW" sz="2800" dirty="0">
              <a:highlight>
                <a:srgbClr val="FFFF00"/>
              </a:highlight>
            </a:endParaRPr>
          </a:p>
          <a:p>
            <a:r>
              <a:rPr lang="zh-TW" altLang="en-US" sz="2800" dirty="0"/>
              <a:t>點的個樹會指數成長，</a:t>
            </a:r>
            <a:endParaRPr lang="en-US" altLang="zh-TW" sz="2800" dirty="0"/>
          </a:p>
          <a:p>
            <a:r>
              <a:rPr lang="zh-TW" altLang="en-US" sz="2800" dirty="0"/>
              <a:t>計算量會過大，</a:t>
            </a:r>
            <a:endParaRPr lang="en-US" altLang="zh-TW" sz="2800" dirty="0"/>
          </a:p>
          <a:p>
            <a:r>
              <a:rPr lang="zh-TW" altLang="en-US" sz="2800" dirty="0"/>
              <a:t>故我們採用</a:t>
            </a:r>
            <a:r>
              <a:rPr lang="zh-TW" altLang="en-US" sz="2800" dirty="0">
                <a:highlight>
                  <a:srgbClr val="FFFF00"/>
                </a:highlight>
              </a:rPr>
              <a:t>三元樹模型</a:t>
            </a:r>
            <a:r>
              <a:rPr lang="en-US" altLang="zh-TW" sz="2800" dirty="0"/>
              <a:t>!!!</a:t>
            </a:r>
          </a:p>
          <a:p>
            <a:endParaRPr lang="en-US" altLang="zh-TW" sz="2800" dirty="0"/>
          </a:p>
          <a:p>
            <a:r>
              <a:rPr lang="zh-TW" altLang="en-US" sz="2800" dirty="0"/>
              <a:t>且在我們的樹中，皆採用取</a:t>
            </a:r>
            <a:r>
              <a:rPr lang="en-US" altLang="zh-TW" sz="2800" dirty="0"/>
              <a:t>log</a:t>
            </a:r>
            <a:r>
              <a:rPr lang="zh-TW" altLang="en-US" sz="2800" dirty="0"/>
              <a:t>後的值來建樹。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BA7067F1-4793-49EB-B70A-2322F8E17A23}"/>
              </a:ext>
            </a:extLst>
          </p:cNvPr>
          <p:cNvGrpSpPr/>
          <p:nvPr/>
        </p:nvGrpSpPr>
        <p:grpSpPr>
          <a:xfrm>
            <a:off x="7886882" y="768762"/>
            <a:ext cx="3757200" cy="2385600"/>
            <a:chOff x="1192776" y="3746751"/>
            <a:chExt cx="3757200" cy="2385600"/>
          </a:xfrm>
        </p:grpSpPr>
        <p:sp>
          <p:nvSpPr>
            <p:cNvPr id="5" name="橢圓 4">
              <a:extLst>
                <a:ext uri="{FF2B5EF4-FFF2-40B4-BE49-F238E27FC236}">
                  <a16:creationId xmlns:a16="http://schemas.microsoft.com/office/drawing/2014/main" id="{457C8783-EB4B-426F-9AA1-F2B4F0B36F3F}"/>
                </a:ext>
              </a:extLst>
            </p:cNvPr>
            <p:cNvSpPr/>
            <p:nvPr/>
          </p:nvSpPr>
          <p:spPr>
            <a:xfrm>
              <a:off x="1192776" y="4568201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V</a:t>
              </a:r>
              <a:endParaRPr lang="zh-TW" altLang="en-US" dirty="0"/>
            </a:p>
          </p:txBody>
        </p:sp>
        <p:sp>
          <p:nvSpPr>
            <p:cNvPr id="6" name="橢圓 5">
              <a:extLst>
                <a:ext uri="{FF2B5EF4-FFF2-40B4-BE49-F238E27FC236}">
                  <a16:creationId xmlns:a16="http://schemas.microsoft.com/office/drawing/2014/main" id="{8520325B-0359-4C35-A96C-44CCE61F09C5}"/>
                </a:ext>
              </a:extLst>
            </p:cNvPr>
            <p:cNvSpPr/>
            <p:nvPr/>
          </p:nvSpPr>
          <p:spPr>
            <a:xfrm>
              <a:off x="2720225" y="5118351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>
              <a:extLst>
                <a:ext uri="{FF2B5EF4-FFF2-40B4-BE49-F238E27FC236}">
                  <a16:creationId xmlns:a16="http://schemas.microsoft.com/office/drawing/2014/main" id="{FC3B7502-880B-4D11-A71B-5F5A151E1DA7}"/>
                </a:ext>
              </a:extLst>
            </p:cNvPr>
            <p:cNvSpPr/>
            <p:nvPr/>
          </p:nvSpPr>
          <p:spPr>
            <a:xfrm>
              <a:off x="2720225" y="3770151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橢圓 7">
              <a:extLst>
                <a:ext uri="{FF2B5EF4-FFF2-40B4-BE49-F238E27FC236}">
                  <a16:creationId xmlns:a16="http://schemas.microsoft.com/office/drawing/2014/main" id="{F8170C4F-30DC-497E-B2B0-AC3831645242}"/>
                </a:ext>
              </a:extLst>
            </p:cNvPr>
            <p:cNvSpPr/>
            <p:nvPr/>
          </p:nvSpPr>
          <p:spPr>
            <a:xfrm>
              <a:off x="2720225" y="4151151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橢圓 8">
              <a:extLst>
                <a:ext uri="{FF2B5EF4-FFF2-40B4-BE49-F238E27FC236}">
                  <a16:creationId xmlns:a16="http://schemas.microsoft.com/office/drawing/2014/main" id="{E7928FDB-7FF7-4420-9DBA-AFB8022D279F}"/>
                </a:ext>
              </a:extLst>
            </p:cNvPr>
            <p:cNvSpPr/>
            <p:nvPr/>
          </p:nvSpPr>
          <p:spPr>
            <a:xfrm>
              <a:off x="2720225" y="5499351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id="{8B6FCA4B-1448-44E6-BF3F-C57F7E6E6BA0}"/>
                </a:ext>
              </a:extLst>
            </p:cNvPr>
            <p:cNvCxnSpPr>
              <a:cxnSpLocks/>
              <a:stCxn id="5" idx="6"/>
              <a:endCxn id="7" idx="2"/>
            </p:cNvCxnSpPr>
            <p:nvPr/>
          </p:nvCxnSpPr>
          <p:spPr>
            <a:xfrm flipV="1">
              <a:off x="1444776" y="3896151"/>
              <a:ext cx="1275449" cy="79805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單箭頭接點 10">
              <a:extLst>
                <a:ext uri="{FF2B5EF4-FFF2-40B4-BE49-F238E27FC236}">
                  <a16:creationId xmlns:a16="http://schemas.microsoft.com/office/drawing/2014/main" id="{622C0C74-F5E1-40FD-A4AE-56F35E56E188}"/>
                </a:ext>
              </a:extLst>
            </p:cNvPr>
            <p:cNvCxnSpPr>
              <a:stCxn id="5" idx="6"/>
              <a:endCxn id="6" idx="2"/>
            </p:cNvCxnSpPr>
            <p:nvPr/>
          </p:nvCxnSpPr>
          <p:spPr>
            <a:xfrm>
              <a:off x="1444776" y="4694201"/>
              <a:ext cx="1275449" cy="55015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單箭頭接點 11">
              <a:extLst>
                <a:ext uri="{FF2B5EF4-FFF2-40B4-BE49-F238E27FC236}">
                  <a16:creationId xmlns:a16="http://schemas.microsoft.com/office/drawing/2014/main" id="{6E0B9097-EC8D-4AF7-8C5E-CE0DE18AD775}"/>
                </a:ext>
              </a:extLst>
            </p:cNvPr>
            <p:cNvCxnSpPr>
              <a:stCxn id="7" idx="4"/>
              <a:endCxn id="8" idx="0"/>
            </p:cNvCxnSpPr>
            <p:nvPr/>
          </p:nvCxnSpPr>
          <p:spPr>
            <a:xfrm>
              <a:off x="2846225" y="4022151"/>
              <a:ext cx="0" cy="12900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單箭頭接點 12">
              <a:extLst>
                <a:ext uri="{FF2B5EF4-FFF2-40B4-BE49-F238E27FC236}">
                  <a16:creationId xmlns:a16="http://schemas.microsoft.com/office/drawing/2014/main" id="{A5B78FAA-79DF-4DA3-8C7F-786BB005F579}"/>
                </a:ext>
              </a:extLst>
            </p:cNvPr>
            <p:cNvCxnSpPr>
              <a:stCxn id="6" idx="4"/>
              <a:endCxn id="9" idx="0"/>
            </p:cNvCxnSpPr>
            <p:nvPr/>
          </p:nvCxnSpPr>
          <p:spPr>
            <a:xfrm>
              <a:off x="2846225" y="5370351"/>
              <a:ext cx="0" cy="12900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橢圓 13">
              <a:extLst>
                <a:ext uri="{FF2B5EF4-FFF2-40B4-BE49-F238E27FC236}">
                  <a16:creationId xmlns:a16="http://schemas.microsoft.com/office/drawing/2014/main" id="{B7FCAFFB-D9A9-4F93-B88B-68A28B49E357}"/>
                </a:ext>
              </a:extLst>
            </p:cNvPr>
            <p:cNvSpPr/>
            <p:nvPr/>
          </p:nvSpPr>
          <p:spPr>
            <a:xfrm>
              <a:off x="4697976" y="5880351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cxnSp>
          <p:nvCxnSpPr>
            <p:cNvPr id="15" name="直線單箭頭接點 14">
              <a:extLst>
                <a:ext uri="{FF2B5EF4-FFF2-40B4-BE49-F238E27FC236}">
                  <a16:creationId xmlns:a16="http://schemas.microsoft.com/office/drawing/2014/main" id="{6E2233FF-BDE4-4B80-A200-47E65012D403}"/>
                </a:ext>
              </a:extLst>
            </p:cNvPr>
            <p:cNvCxnSpPr>
              <a:cxnSpLocks/>
              <a:stCxn id="9" idx="6"/>
              <a:endCxn id="14" idx="2"/>
            </p:cNvCxnSpPr>
            <p:nvPr/>
          </p:nvCxnSpPr>
          <p:spPr>
            <a:xfrm>
              <a:off x="2972225" y="5625351"/>
              <a:ext cx="1725751" cy="38100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單箭頭接點 15">
              <a:extLst>
                <a:ext uri="{FF2B5EF4-FFF2-40B4-BE49-F238E27FC236}">
                  <a16:creationId xmlns:a16="http://schemas.microsoft.com/office/drawing/2014/main" id="{9C4FCCC5-008E-42A8-B5E8-04F342652EA2}"/>
                </a:ext>
              </a:extLst>
            </p:cNvPr>
            <p:cNvCxnSpPr>
              <a:cxnSpLocks/>
              <a:stCxn id="9" idx="6"/>
              <a:endCxn id="17" idx="2"/>
            </p:cNvCxnSpPr>
            <p:nvPr/>
          </p:nvCxnSpPr>
          <p:spPr>
            <a:xfrm flipV="1">
              <a:off x="2972225" y="5320551"/>
              <a:ext cx="1725751" cy="30480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橢圓 16">
              <a:extLst>
                <a:ext uri="{FF2B5EF4-FFF2-40B4-BE49-F238E27FC236}">
                  <a16:creationId xmlns:a16="http://schemas.microsoft.com/office/drawing/2014/main" id="{71BE00F7-CC2C-45A3-B665-1558D2D7158D}"/>
                </a:ext>
              </a:extLst>
            </p:cNvPr>
            <p:cNvSpPr/>
            <p:nvPr/>
          </p:nvSpPr>
          <p:spPr>
            <a:xfrm>
              <a:off x="4697976" y="5194551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D9318165-A2F2-47C7-AF62-7EC9A7E667CA}"/>
                </a:ext>
              </a:extLst>
            </p:cNvPr>
            <p:cNvSpPr/>
            <p:nvPr/>
          </p:nvSpPr>
          <p:spPr>
            <a:xfrm>
              <a:off x="4697976" y="4443258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9" name="直線單箭頭接點 18">
              <a:extLst>
                <a:ext uri="{FF2B5EF4-FFF2-40B4-BE49-F238E27FC236}">
                  <a16:creationId xmlns:a16="http://schemas.microsoft.com/office/drawing/2014/main" id="{1A596A16-818A-4CDA-A60F-5CABC653D32C}"/>
                </a:ext>
              </a:extLst>
            </p:cNvPr>
            <p:cNvCxnSpPr>
              <a:cxnSpLocks/>
              <a:stCxn id="8" idx="6"/>
              <a:endCxn id="18" idx="2"/>
            </p:cNvCxnSpPr>
            <p:nvPr/>
          </p:nvCxnSpPr>
          <p:spPr>
            <a:xfrm>
              <a:off x="2972225" y="4277151"/>
              <a:ext cx="1725751" cy="2921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單箭頭接點 19">
              <a:extLst>
                <a:ext uri="{FF2B5EF4-FFF2-40B4-BE49-F238E27FC236}">
                  <a16:creationId xmlns:a16="http://schemas.microsoft.com/office/drawing/2014/main" id="{BFA7FFDF-A230-4B1B-98EA-C7E9BCBC98CC}"/>
                </a:ext>
              </a:extLst>
            </p:cNvPr>
            <p:cNvCxnSpPr>
              <a:cxnSpLocks/>
              <a:stCxn id="8" idx="6"/>
              <a:endCxn id="21" idx="2"/>
            </p:cNvCxnSpPr>
            <p:nvPr/>
          </p:nvCxnSpPr>
          <p:spPr>
            <a:xfrm flipV="1">
              <a:off x="2972225" y="3872751"/>
              <a:ext cx="1725751" cy="40440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橢圓 20">
              <a:extLst>
                <a:ext uri="{FF2B5EF4-FFF2-40B4-BE49-F238E27FC236}">
                  <a16:creationId xmlns:a16="http://schemas.microsoft.com/office/drawing/2014/main" id="{386161CE-BFA5-439F-B3EB-16D8A9E102E7}"/>
                </a:ext>
              </a:extLst>
            </p:cNvPr>
            <p:cNvSpPr/>
            <p:nvPr/>
          </p:nvSpPr>
          <p:spPr>
            <a:xfrm>
              <a:off x="4697976" y="3746751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A2E9B6D9-7C0E-479E-981F-E283A124C19C}"/>
              </a:ext>
            </a:extLst>
          </p:cNvPr>
          <p:cNvSpPr/>
          <p:nvPr/>
        </p:nvSpPr>
        <p:spPr>
          <a:xfrm>
            <a:off x="6097734" y="883409"/>
            <a:ext cx="1723549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過往所使用</a:t>
            </a:r>
            <a:endParaRPr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二元樹模型</a:t>
            </a:r>
            <a:endParaRPr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3C7D72FB-C5AD-4AD8-8345-C57E799FD609}"/>
              </a:ext>
            </a:extLst>
          </p:cNvPr>
          <p:cNvGrpSpPr/>
          <p:nvPr/>
        </p:nvGrpSpPr>
        <p:grpSpPr>
          <a:xfrm>
            <a:off x="7966552" y="3317292"/>
            <a:ext cx="3711263" cy="3200400"/>
            <a:chOff x="7848290" y="2888498"/>
            <a:chExt cx="3711263" cy="3200400"/>
          </a:xfrm>
        </p:grpSpPr>
        <p:sp>
          <p:nvSpPr>
            <p:cNvPr id="24" name="橢圓 23">
              <a:extLst>
                <a:ext uri="{FF2B5EF4-FFF2-40B4-BE49-F238E27FC236}">
                  <a16:creationId xmlns:a16="http://schemas.microsoft.com/office/drawing/2014/main" id="{82557508-492A-41D1-85A3-00A6B0EC5E6D}"/>
                </a:ext>
              </a:extLst>
            </p:cNvPr>
            <p:cNvSpPr/>
            <p:nvPr/>
          </p:nvSpPr>
          <p:spPr>
            <a:xfrm>
              <a:off x="7848290" y="3939669"/>
              <a:ext cx="288000" cy="28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V</a:t>
              </a:r>
              <a:endParaRPr lang="zh-TW" altLang="en-US" dirty="0"/>
            </a:p>
          </p:txBody>
        </p:sp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9761A1E0-9653-4C96-8FA9-AA49CBFD87FE}"/>
                </a:ext>
              </a:extLst>
            </p:cNvPr>
            <p:cNvCxnSpPr>
              <a:cxnSpLocks/>
              <a:stCxn id="24" idx="6"/>
              <a:endCxn id="44" idx="2"/>
            </p:cNvCxnSpPr>
            <p:nvPr/>
          </p:nvCxnSpPr>
          <p:spPr>
            <a:xfrm flipV="1">
              <a:off x="8136290" y="3321669"/>
              <a:ext cx="1184148" cy="762000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單箭頭接點 25">
              <a:extLst>
                <a:ext uri="{FF2B5EF4-FFF2-40B4-BE49-F238E27FC236}">
                  <a16:creationId xmlns:a16="http://schemas.microsoft.com/office/drawing/2014/main" id="{049489F5-8A00-4F8B-A7C2-48BA4FBD11F8}"/>
                </a:ext>
              </a:extLst>
            </p:cNvPr>
            <p:cNvCxnSpPr>
              <a:cxnSpLocks/>
              <a:stCxn id="24" idx="6"/>
              <a:endCxn id="45" idx="2"/>
            </p:cNvCxnSpPr>
            <p:nvPr/>
          </p:nvCxnSpPr>
          <p:spPr>
            <a:xfrm>
              <a:off x="8136290" y="4083669"/>
              <a:ext cx="1184148" cy="762000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橢圓 26">
              <a:extLst>
                <a:ext uri="{FF2B5EF4-FFF2-40B4-BE49-F238E27FC236}">
                  <a16:creationId xmlns:a16="http://schemas.microsoft.com/office/drawing/2014/main" id="{26076D27-8FE5-472D-82DC-635D6B513B6A}"/>
                </a:ext>
              </a:extLst>
            </p:cNvPr>
            <p:cNvSpPr/>
            <p:nvPr/>
          </p:nvSpPr>
          <p:spPr>
            <a:xfrm>
              <a:off x="9320438" y="3575469"/>
              <a:ext cx="288000" cy="28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cxnSp>
          <p:nvCxnSpPr>
            <p:cNvPr id="28" name="直線單箭頭接點 27">
              <a:extLst>
                <a:ext uri="{FF2B5EF4-FFF2-40B4-BE49-F238E27FC236}">
                  <a16:creationId xmlns:a16="http://schemas.microsoft.com/office/drawing/2014/main" id="{FAD09D3F-7E78-428C-AA41-E6002D41804B}"/>
                </a:ext>
              </a:extLst>
            </p:cNvPr>
            <p:cNvCxnSpPr>
              <a:cxnSpLocks/>
              <a:stCxn id="27" idx="6"/>
              <a:endCxn id="31" idx="2"/>
            </p:cNvCxnSpPr>
            <p:nvPr/>
          </p:nvCxnSpPr>
          <p:spPr>
            <a:xfrm flipV="1">
              <a:off x="9608438" y="3014498"/>
              <a:ext cx="1699115" cy="704971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39A2531B-ECC4-456B-9F65-CAFC55A623A8}"/>
                </a:ext>
              </a:extLst>
            </p:cNvPr>
            <p:cNvCxnSpPr>
              <a:cxnSpLocks/>
              <a:stCxn id="27" idx="6"/>
              <a:endCxn id="33" idx="2"/>
            </p:cNvCxnSpPr>
            <p:nvPr/>
          </p:nvCxnSpPr>
          <p:spPr>
            <a:xfrm>
              <a:off x="9608438" y="3719469"/>
              <a:ext cx="1699115" cy="760220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57F70A43-5268-4705-A0B2-0D4B80B371E2}"/>
                </a:ext>
              </a:extLst>
            </p:cNvPr>
            <p:cNvCxnSpPr>
              <a:cxnSpLocks/>
              <a:stCxn id="27" idx="6"/>
              <a:endCxn id="32" idx="2"/>
            </p:cNvCxnSpPr>
            <p:nvPr/>
          </p:nvCxnSpPr>
          <p:spPr>
            <a:xfrm flipV="1">
              <a:off x="9608438" y="3694289"/>
              <a:ext cx="1699115" cy="25180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橢圓 30">
              <a:extLst>
                <a:ext uri="{FF2B5EF4-FFF2-40B4-BE49-F238E27FC236}">
                  <a16:creationId xmlns:a16="http://schemas.microsoft.com/office/drawing/2014/main" id="{6D591C2F-742A-43E2-8100-066CF7A33FB0}"/>
                </a:ext>
              </a:extLst>
            </p:cNvPr>
            <p:cNvSpPr/>
            <p:nvPr/>
          </p:nvSpPr>
          <p:spPr>
            <a:xfrm>
              <a:off x="11307553" y="2888498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572938B9-138C-4970-8123-8DEA2B788372}"/>
                </a:ext>
              </a:extLst>
            </p:cNvPr>
            <p:cNvSpPr/>
            <p:nvPr/>
          </p:nvSpPr>
          <p:spPr>
            <a:xfrm>
              <a:off x="11307553" y="3568289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 dirty="0"/>
            </a:p>
          </p:txBody>
        </p:sp>
        <p:sp>
          <p:nvSpPr>
            <p:cNvPr id="33" name="橢圓 32">
              <a:extLst>
                <a:ext uri="{FF2B5EF4-FFF2-40B4-BE49-F238E27FC236}">
                  <a16:creationId xmlns:a16="http://schemas.microsoft.com/office/drawing/2014/main" id="{788A7FB8-4B40-4592-9F44-D1EB9B62F9E3}"/>
                </a:ext>
              </a:extLst>
            </p:cNvPr>
            <p:cNvSpPr/>
            <p:nvPr/>
          </p:nvSpPr>
          <p:spPr>
            <a:xfrm>
              <a:off x="11307553" y="4353689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橢圓 33">
              <a:extLst>
                <a:ext uri="{FF2B5EF4-FFF2-40B4-BE49-F238E27FC236}">
                  <a16:creationId xmlns:a16="http://schemas.microsoft.com/office/drawing/2014/main" id="{3F26F44A-1241-4F79-A7B6-05243FD6DF41}"/>
                </a:ext>
              </a:extLst>
            </p:cNvPr>
            <p:cNvSpPr/>
            <p:nvPr/>
          </p:nvSpPr>
          <p:spPr>
            <a:xfrm>
              <a:off x="11307553" y="5151098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 dirty="0"/>
            </a:p>
          </p:txBody>
        </p:sp>
        <p:sp>
          <p:nvSpPr>
            <p:cNvPr id="35" name="橢圓 34">
              <a:extLst>
                <a:ext uri="{FF2B5EF4-FFF2-40B4-BE49-F238E27FC236}">
                  <a16:creationId xmlns:a16="http://schemas.microsoft.com/office/drawing/2014/main" id="{726271DC-EABB-440A-9FD3-06FEBC11F2DC}"/>
                </a:ext>
              </a:extLst>
            </p:cNvPr>
            <p:cNvSpPr/>
            <p:nvPr/>
          </p:nvSpPr>
          <p:spPr>
            <a:xfrm>
              <a:off x="11307553" y="5836898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6" name="橢圓 35">
              <a:extLst>
                <a:ext uri="{FF2B5EF4-FFF2-40B4-BE49-F238E27FC236}">
                  <a16:creationId xmlns:a16="http://schemas.microsoft.com/office/drawing/2014/main" id="{50DCCC40-FB34-466E-BEE0-4C388206FEEC}"/>
                </a:ext>
              </a:extLst>
            </p:cNvPr>
            <p:cNvSpPr/>
            <p:nvPr/>
          </p:nvSpPr>
          <p:spPr>
            <a:xfrm>
              <a:off x="9320438" y="5099469"/>
              <a:ext cx="288000" cy="28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cxnSp>
          <p:nvCxnSpPr>
            <p:cNvPr id="37" name="直線單箭頭接點 36">
              <a:extLst>
                <a:ext uri="{FF2B5EF4-FFF2-40B4-BE49-F238E27FC236}">
                  <a16:creationId xmlns:a16="http://schemas.microsoft.com/office/drawing/2014/main" id="{6DB25A71-CE66-4CA4-9517-5DF17020EF34}"/>
                </a:ext>
              </a:extLst>
            </p:cNvPr>
            <p:cNvCxnSpPr>
              <a:cxnSpLocks/>
              <a:stCxn id="36" idx="6"/>
              <a:endCxn id="33" idx="2"/>
            </p:cNvCxnSpPr>
            <p:nvPr/>
          </p:nvCxnSpPr>
          <p:spPr>
            <a:xfrm flipV="1">
              <a:off x="9608438" y="4479689"/>
              <a:ext cx="1699115" cy="763780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單箭頭接點 37">
              <a:extLst>
                <a:ext uri="{FF2B5EF4-FFF2-40B4-BE49-F238E27FC236}">
                  <a16:creationId xmlns:a16="http://schemas.microsoft.com/office/drawing/2014/main" id="{33DA4843-B20E-4142-9499-0D89BAE38507}"/>
                </a:ext>
              </a:extLst>
            </p:cNvPr>
            <p:cNvCxnSpPr>
              <a:cxnSpLocks/>
              <a:stCxn id="36" idx="6"/>
              <a:endCxn id="35" idx="2"/>
            </p:cNvCxnSpPr>
            <p:nvPr/>
          </p:nvCxnSpPr>
          <p:spPr>
            <a:xfrm>
              <a:off x="9608438" y="5243469"/>
              <a:ext cx="1699115" cy="719429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單箭頭接點 38">
              <a:extLst>
                <a:ext uri="{FF2B5EF4-FFF2-40B4-BE49-F238E27FC236}">
                  <a16:creationId xmlns:a16="http://schemas.microsoft.com/office/drawing/2014/main" id="{99AF78C9-5880-4F68-B8BF-3A0E29C3895D}"/>
                </a:ext>
              </a:extLst>
            </p:cNvPr>
            <p:cNvCxnSpPr>
              <a:cxnSpLocks/>
              <a:stCxn id="36" idx="6"/>
              <a:endCxn id="34" idx="2"/>
            </p:cNvCxnSpPr>
            <p:nvPr/>
          </p:nvCxnSpPr>
          <p:spPr>
            <a:xfrm>
              <a:off x="9608438" y="5243469"/>
              <a:ext cx="1699115" cy="33629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BD2BB44C-5C76-42EA-9139-76804E88D4C8}"/>
                </a:ext>
              </a:extLst>
            </p:cNvPr>
            <p:cNvSpPr/>
            <p:nvPr/>
          </p:nvSpPr>
          <p:spPr>
            <a:xfrm>
              <a:off x="9320438" y="4337469"/>
              <a:ext cx="288000" cy="28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1" name="直線單箭頭接點 40">
              <a:extLst>
                <a:ext uri="{FF2B5EF4-FFF2-40B4-BE49-F238E27FC236}">
                  <a16:creationId xmlns:a16="http://schemas.microsoft.com/office/drawing/2014/main" id="{BAD06121-3F89-4AC1-A4F3-08C53B4EBD1F}"/>
                </a:ext>
              </a:extLst>
            </p:cNvPr>
            <p:cNvCxnSpPr>
              <a:cxnSpLocks/>
              <a:stCxn id="40" idx="6"/>
              <a:endCxn id="32" idx="2"/>
            </p:cNvCxnSpPr>
            <p:nvPr/>
          </p:nvCxnSpPr>
          <p:spPr>
            <a:xfrm flipV="1">
              <a:off x="9608438" y="3694289"/>
              <a:ext cx="1699115" cy="787180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單箭頭接點 41">
              <a:extLst>
                <a:ext uri="{FF2B5EF4-FFF2-40B4-BE49-F238E27FC236}">
                  <a16:creationId xmlns:a16="http://schemas.microsoft.com/office/drawing/2014/main" id="{BD9F8EA7-FF20-4750-94D6-FD26D8C57124}"/>
                </a:ext>
              </a:extLst>
            </p:cNvPr>
            <p:cNvCxnSpPr>
              <a:cxnSpLocks/>
              <a:stCxn id="40" idx="6"/>
              <a:endCxn id="34" idx="2"/>
            </p:cNvCxnSpPr>
            <p:nvPr/>
          </p:nvCxnSpPr>
          <p:spPr>
            <a:xfrm>
              <a:off x="9608438" y="4481469"/>
              <a:ext cx="1699115" cy="795629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單箭頭接點 42">
              <a:extLst>
                <a:ext uri="{FF2B5EF4-FFF2-40B4-BE49-F238E27FC236}">
                  <a16:creationId xmlns:a16="http://schemas.microsoft.com/office/drawing/2014/main" id="{5ED2C1C4-DB57-44D2-AF40-026CFAB56079}"/>
                </a:ext>
              </a:extLst>
            </p:cNvPr>
            <p:cNvCxnSpPr>
              <a:cxnSpLocks/>
              <a:stCxn id="40" idx="6"/>
              <a:endCxn id="33" idx="2"/>
            </p:cNvCxnSpPr>
            <p:nvPr/>
          </p:nvCxnSpPr>
          <p:spPr>
            <a:xfrm flipV="1">
              <a:off x="9608438" y="4479689"/>
              <a:ext cx="1699115" cy="1780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橢圓 43">
              <a:extLst>
                <a:ext uri="{FF2B5EF4-FFF2-40B4-BE49-F238E27FC236}">
                  <a16:creationId xmlns:a16="http://schemas.microsoft.com/office/drawing/2014/main" id="{5546E50E-65A0-43DB-8BBD-D69C53352BAF}"/>
                </a:ext>
              </a:extLst>
            </p:cNvPr>
            <p:cNvSpPr/>
            <p:nvPr/>
          </p:nvSpPr>
          <p:spPr>
            <a:xfrm>
              <a:off x="9320438" y="3177669"/>
              <a:ext cx="288000" cy="28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5" name="橢圓 44">
              <a:extLst>
                <a:ext uri="{FF2B5EF4-FFF2-40B4-BE49-F238E27FC236}">
                  <a16:creationId xmlns:a16="http://schemas.microsoft.com/office/drawing/2014/main" id="{C38511DA-5475-43A0-A9A0-8939874E26CF}"/>
                </a:ext>
              </a:extLst>
            </p:cNvPr>
            <p:cNvSpPr/>
            <p:nvPr/>
          </p:nvSpPr>
          <p:spPr>
            <a:xfrm>
              <a:off x="9320438" y="4701669"/>
              <a:ext cx="288000" cy="28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cxnSp>
          <p:nvCxnSpPr>
            <p:cNvPr id="46" name="直線單箭頭接點 45">
              <a:extLst>
                <a:ext uri="{FF2B5EF4-FFF2-40B4-BE49-F238E27FC236}">
                  <a16:creationId xmlns:a16="http://schemas.microsoft.com/office/drawing/2014/main" id="{D24D9903-38E2-4F9D-9290-D4D386CBC5C4}"/>
                </a:ext>
              </a:extLst>
            </p:cNvPr>
            <p:cNvCxnSpPr>
              <a:cxnSpLocks/>
              <a:stCxn id="44" idx="4"/>
              <a:endCxn id="27" idx="0"/>
            </p:cNvCxnSpPr>
            <p:nvPr/>
          </p:nvCxnSpPr>
          <p:spPr>
            <a:xfrm>
              <a:off x="9464438" y="3465669"/>
              <a:ext cx="0" cy="1098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單箭頭接點 46">
              <a:extLst>
                <a:ext uri="{FF2B5EF4-FFF2-40B4-BE49-F238E27FC236}">
                  <a16:creationId xmlns:a16="http://schemas.microsoft.com/office/drawing/2014/main" id="{0B186F7F-FFB4-48BE-8EE9-730F6CCC1638}"/>
                </a:ext>
              </a:extLst>
            </p:cNvPr>
            <p:cNvCxnSpPr>
              <a:cxnSpLocks/>
              <a:stCxn id="49" idx="4"/>
              <a:endCxn id="40" idx="0"/>
            </p:cNvCxnSpPr>
            <p:nvPr/>
          </p:nvCxnSpPr>
          <p:spPr>
            <a:xfrm>
              <a:off x="9464438" y="4233226"/>
              <a:ext cx="0" cy="1042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單箭頭接點 47">
              <a:extLst>
                <a:ext uri="{FF2B5EF4-FFF2-40B4-BE49-F238E27FC236}">
                  <a16:creationId xmlns:a16="http://schemas.microsoft.com/office/drawing/2014/main" id="{E7407F62-CECE-46C3-90C1-2B8AD9F01A5A}"/>
                </a:ext>
              </a:extLst>
            </p:cNvPr>
            <p:cNvCxnSpPr>
              <a:stCxn id="45" idx="4"/>
              <a:endCxn id="36" idx="0"/>
            </p:cNvCxnSpPr>
            <p:nvPr/>
          </p:nvCxnSpPr>
          <p:spPr>
            <a:xfrm>
              <a:off x="9464438" y="4989669"/>
              <a:ext cx="0" cy="1098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橢圓 48">
              <a:extLst>
                <a:ext uri="{FF2B5EF4-FFF2-40B4-BE49-F238E27FC236}">
                  <a16:creationId xmlns:a16="http://schemas.microsoft.com/office/drawing/2014/main" id="{E00C30A0-9B94-4613-A584-9DA0974B0F3F}"/>
                </a:ext>
              </a:extLst>
            </p:cNvPr>
            <p:cNvSpPr/>
            <p:nvPr/>
          </p:nvSpPr>
          <p:spPr>
            <a:xfrm>
              <a:off x="9320438" y="3945226"/>
              <a:ext cx="288000" cy="28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cxnSp>
          <p:nvCxnSpPr>
            <p:cNvPr id="50" name="直線單箭頭接點 49">
              <a:extLst>
                <a:ext uri="{FF2B5EF4-FFF2-40B4-BE49-F238E27FC236}">
                  <a16:creationId xmlns:a16="http://schemas.microsoft.com/office/drawing/2014/main" id="{BE27023E-FC9A-4D9A-A4A0-BA8D9E6A4D6C}"/>
                </a:ext>
              </a:extLst>
            </p:cNvPr>
            <p:cNvCxnSpPr>
              <a:cxnSpLocks/>
              <a:stCxn id="24" idx="6"/>
              <a:endCxn id="49" idx="2"/>
            </p:cNvCxnSpPr>
            <p:nvPr/>
          </p:nvCxnSpPr>
          <p:spPr>
            <a:xfrm>
              <a:off x="8136290" y="4083669"/>
              <a:ext cx="1184148" cy="5557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矩形 50">
            <a:extLst>
              <a:ext uri="{FF2B5EF4-FFF2-40B4-BE49-F238E27FC236}">
                <a16:creationId xmlns:a16="http://schemas.microsoft.com/office/drawing/2014/main" id="{3A8EF5CA-CB84-44B3-AC26-C3D106C8A9F6}"/>
              </a:ext>
            </a:extLst>
          </p:cNvPr>
          <p:cNvSpPr/>
          <p:nvPr/>
        </p:nvSpPr>
        <p:spPr>
          <a:xfrm>
            <a:off x="6096000" y="3114267"/>
            <a:ext cx="1723549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本文使用之</a:t>
            </a:r>
            <a:endParaRPr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三元樹模型</a:t>
            </a:r>
            <a:endParaRPr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6661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598B88D-C4A1-4BCD-9C74-40FA92A4B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534" y="0"/>
            <a:ext cx="9696931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24B9563E-027D-4F19-8071-AE41D2342637}"/>
                  </a:ext>
                </a:extLst>
              </p:cNvPr>
              <p:cNvSpPr txBox="1"/>
              <p:nvPr/>
            </p:nvSpPr>
            <p:spPr>
              <a:xfrm>
                <a:off x="7268066" y="4477732"/>
                <a:ext cx="3167406" cy="66697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STEP1:</a:t>
                </a:r>
                <a:r>
                  <a:rPr lang="zh-TW" altLang="en-US" dirty="0"/>
                  <a:t>先求出</a:t>
                </a:r>
                <a:r>
                  <a:rPr lang="en-US" altLang="zh-TW" dirty="0"/>
                  <a:t>boundary</a:t>
                </a:r>
                <a:r>
                  <a:rPr lang="zh-TW" altLang="en-US" dirty="0"/>
                  <a:t>並知道接點間距皆為</a:t>
                </a:r>
                <a:r>
                  <a:rPr lang="en-US" altLang="zh-TW" dirty="0"/>
                  <a:t>2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altLang="zh-TW" dirty="0"/>
                  <a:t>dt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24B9563E-027D-4F19-8071-AE41D23426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8066" y="4477732"/>
                <a:ext cx="3167406" cy="666977"/>
              </a:xfrm>
              <a:prstGeom prst="rect">
                <a:avLst/>
              </a:prstGeom>
              <a:blipFill>
                <a:blip r:embed="rId3"/>
                <a:stretch>
                  <a:fillRect l="-1341" t="-4505" b="-1351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58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DBCA7B8-FFB7-4849-892A-CFE89C76E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908" y="0"/>
            <a:ext cx="9716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1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3E54357-7862-406C-B1E8-B9AE726B9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379" y="0"/>
            <a:ext cx="9791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3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3857F4A-990C-45AE-BEDD-4EF55D169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151" y="0"/>
            <a:ext cx="96516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8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id="{7713A3B8-156C-4238-9B8C-EBCDE8A81492}"/>
              </a:ext>
            </a:extLst>
          </p:cNvPr>
          <p:cNvSpPr txBox="1"/>
          <p:nvPr/>
        </p:nvSpPr>
        <p:spPr>
          <a:xfrm>
            <a:off x="852388" y="610334"/>
            <a:ext cx="5208138" cy="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02.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研究方法</a:t>
            </a:r>
            <a:r>
              <a:rPr lang="en-US" altLang="zh-TW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-(1)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資產樹建構</a:t>
            </a:r>
            <a:endParaRPr lang="zh-CN" altLang="zh-CN" sz="3199" dirty="0">
              <a:solidFill>
                <a:schemeClr val="bg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99" name="群組 98">
            <a:extLst>
              <a:ext uri="{FF2B5EF4-FFF2-40B4-BE49-F238E27FC236}">
                <a16:creationId xmlns:a16="http://schemas.microsoft.com/office/drawing/2014/main" id="{79EE457B-EA13-4237-B47E-EF77658F2C3A}"/>
              </a:ext>
            </a:extLst>
          </p:cNvPr>
          <p:cNvGrpSpPr/>
          <p:nvPr/>
        </p:nvGrpSpPr>
        <p:grpSpPr>
          <a:xfrm>
            <a:off x="2973461" y="1143596"/>
            <a:ext cx="7439950" cy="4645971"/>
            <a:chOff x="2974235" y="1143794"/>
            <a:chExt cx="7441887" cy="4647181"/>
          </a:xfrm>
        </p:grpSpPr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60A9E268-FE8F-4E70-ADFA-332364CDC6F4}"/>
                </a:ext>
              </a:extLst>
            </p:cNvPr>
            <p:cNvGrpSpPr/>
            <p:nvPr/>
          </p:nvGrpSpPr>
          <p:grpSpPr>
            <a:xfrm>
              <a:off x="2974235" y="3963194"/>
              <a:ext cx="6203009" cy="1827781"/>
              <a:chOff x="2974235" y="3963194"/>
              <a:chExt cx="6203009" cy="1827781"/>
            </a:xfrm>
          </p:grpSpPr>
          <p:sp>
            <p:nvSpPr>
              <p:cNvPr id="56" name="手繪多邊形: 圖案 55">
                <a:extLst>
                  <a:ext uri="{FF2B5EF4-FFF2-40B4-BE49-F238E27FC236}">
                    <a16:creationId xmlns:a16="http://schemas.microsoft.com/office/drawing/2014/main" id="{BFD74CCB-304A-4C68-A4AB-58B8FC52DE6B}"/>
                  </a:ext>
                </a:extLst>
              </p:cNvPr>
              <p:cNvSpPr/>
              <p:nvPr/>
            </p:nvSpPr>
            <p:spPr>
              <a:xfrm>
                <a:off x="2974235" y="3963194"/>
                <a:ext cx="6105481" cy="1684493"/>
              </a:xfrm>
              <a:custGeom>
                <a:avLst/>
                <a:gdLst>
                  <a:gd name="connsiteX0" fmla="*/ 7663992 w 7663992"/>
                  <a:gd name="connsiteY0" fmla="*/ 1989056 h 1989056"/>
                  <a:gd name="connsiteX1" fmla="*/ 4873658 w 7663992"/>
                  <a:gd name="connsiteY1" fmla="*/ 1659117 h 1989056"/>
                  <a:gd name="connsiteX2" fmla="*/ 2667785 w 7663992"/>
                  <a:gd name="connsiteY2" fmla="*/ 1131216 h 1989056"/>
                  <a:gd name="connsiteX3" fmla="*/ 0 w 7663992"/>
                  <a:gd name="connsiteY3" fmla="*/ 0 h 1989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63992" h="1989056">
                    <a:moveTo>
                      <a:pt x="7663992" y="1989056"/>
                    </a:moveTo>
                    <a:cubicBezTo>
                      <a:pt x="6685175" y="1895573"/>
                      <a:pt x="5706359" y="1802090"/>
                      <a:pt x="4873658" y="1659117"/>
                    </a:cubicBezTo>
                    <a:cubicBezTo>
                      <a:pt x="4040957" y="1516144"/>
                      <a:pt x="3480061" y="1407735"/>
                      <a:pt x="2667785" y="1131216"/>
                    </a:cubicBezTo>
                    <a:cubicBezTo>
                      <a:pt x="1855509" y="854697"/>
                      <a:pt x="927754" y="427348"/>
                      <a:pt x="0" y="0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headEnd type="oval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99"/>
              </a:p>
            </p:txBody>
          </p:sp>
          <p:sp>
            <p:nvSpPr>
              <p:cNvPr id="57" name="橢圓 56">
                <a:extLst>
                  <a:ext uri="{FF2B5EF4-FFF2-40B4-BE49-F238E27FC236}">
                    <a16:creationId xmlns:a16="http://schemas.microsoft.com/office/drawing/2014/main" id="{F00998A9-398C-412B-915C-16A7E23BB236}"/>
                  </a:ext>
                </a:extLst>
              </p:cNvPr>
              <p:cNvSpPr/>
              <p:nvPr/>
            </p:nvSpPr>
            <p:spPr>
              <a:xfrm>
                <a:off x="8889244" y="5502975"/>
                <a:ext cx="288000" cy="28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="horz" wrap="square" lIns="91416" tIns="45708" rIns="91416" bIns="4570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799"/>
              </a:p>
            </p:txBody>
          </p:sp>
          <p:sp>
            <p:nvSpPr>
              <p:cNvPr id="58" name="橢圓 57">
                <a:extLst>
                  <a:ext uri="{FF2B5EF4-FFF2-40B4-BE49-F238E27FC236}">
                    <a16:creationId xmlns:a16="http://schemas.microsoft.com/office/drawing/2014/main" id="{0AA875A7-5894-435D-82AB-568B0B3739F0}"/>
                  </a:ext>
                </a:extLst>
              </p:cNvPr>
              <p:cNvSpPr/>
              <p:nvPr/>
            </p:nvSpPr>
            <p:spPr>
              <a:xfrm>
                <a:off x="5882975" y="5042502"/>
                <a:ext cx="288000" cy="28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="horz" wrap="square" lIns="91416" tIns="45708" rIns="91416" bIns="4570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799"/>
              </a:p>
            </p:txBody>
          </p:sp>
          <p:sp>
            <p:nvSpPr>
              <p:cNvPr id="59" name="橢圓 58">
                <a:extLst>
                  <a:ext uri="{FF2B5EF4-FFF2-40B4-BE49-F238E27FC236}">
                    <a16:creationId xmlns:a16="http://schemas.microsoft.com/office/drawing/2014/main" id="{B1D71D22-EFD5-4C2E-AB90-6B24178F0C8E}"/>
                  </a:ext>
                </a:extLst>
              </p:cNvPr>
              <p:cNvSpPr/>
              <p:nvPr/>
            </p:nvSpPr>
            <p:spPr>
              <a:xfrm>
                <a:off x="3217222" y="4012824"/>
                <a:ext cx="288000" cy="28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="horz" wrap="square" lIns="91416" tIns="45708" rIns="91416" bIns="4570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799"/>
              </a:p>
            </p:txBody>
          </p:sp>
        </p:grpSp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6BD4261A-3E99-4447-92C0-500056272761}"/>
                </a:ext>
              </a:extLst>
            </p:cNvPr>
            <p:cNvSpPr/>
            <p:nvPr/>
          </p:nvSpPr>
          <p:spPr>
            <a:xfrm>
              <a:off x="8889244" y="4132394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 dirty="0"/>
            </a:p>
          </p:txBody>
        </p:sp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3E5B56E4-7DC2-4CB3-8CEA-C1BB86704D42}"/>
                </a:ext>
              </a:extLst>
            </p:cNvPr>
            <p:cNvSpPr/>
            <p:nvPr/>
          </p:nvSpPr>
          <p:spPr>
            <a:xfrm>
              <a:off x="5882975" y="4132394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2" name="橢圓 61">
              <a:extLst>
                <a:ext uri="{FF2B5EF4-FFF2-40B4-BE49-F238E27FC236}">
                  <a16:creationId xmlns:a16="http://schemas.microsoft.com/office/drawing/2014/main" id="{41E94478-A72A-4A8D-BD20-948E449F0430}"/>
                </a:ext>
              </a:extLst>
            </p:cNvPr>
            <p:cNvSpPr/>
            <p:nvPr/>
          </p:nvSpPr>
          <p:spPr>
            <a:xfrm>
              <a:off x="5882975" y="3294194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3" name="橢圓 62">
              <a:extLst>
                <a:ext uri="{FF2B5EF4-FFF2-40B4-BE49-F238E27FC236}">
                  <a16:creationId xmlns:a16="http://schemas.microsoft.com/office/drawing/2014/main" id="{13C53A81-AE9B-4DEC-899D-01BF34DE77D5}"/>
                </a:ext>
              </a:extLst>
            </p:cNvPr>
            <p:cNvSpPr/>
            <p:nvPr/>
          </p:nvSpPr>
          <p:spPr>
            <a:xfrm>
              <a:off x="8889244" y="3294194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4" name="橢圓 63">
              <a:extLst>
                <a:ext uri="{FF2B5EF4-FFF2-40B4-BE49-F238E27FC236}">
                  <a16:creationId xmlns:a16="http://schemas.microsoft.com/office/drawing/2014/main" id="{C2C43CBF-5C6C-4754-8536-0B4B32E4C412}"/>
                </a:ext>
              </a:extLst>
            </p:cNvPr>
            <p:cNvSpPr/>
            <p:nvPr/>
          </p:nvSpPr>
          <p:spPr>
            <a:xfrm>
              <a:off x="8889244" y="1211901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5" name="橢圓 64">
              <a:extLst>
                <a:ext uri="{FF2B5EF4-FFF2-40B4-BE49-F238E27FC236}">
                  <a16:creationId xmlns:a16="http://schemas.microsoft.com/office/drawing/2014/main" id="{C871D7A7-0A7E-418F-AF35-90154952E903}"/>
                </a:ext>
              </a:extLst>
            </p:cNvPr>
            <p:cNvSpPr/>
            <p:nvPr/>
          </p:nvSpPr>
          <p:spPr>
            <a:xfrm>
              <a:off x="5882975" y="1211901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6" name="橢圓 65">
              <a:extLst>
                <a:ext uri="{FF2B5EF4-FFF2-40B4-BE49-F238E27FC236}">
                  <a16:creationId xmlns:a16="http://schemas.microsoft.com/office/drawing/2014/main" id="{E3EF8592-E669-4A08-B1A3-96CAE5DD4CCA}"/>
                </a:ext>
              </a:extLst>
            </p:cNvPr>
            <p:cNvSpPr/>
            <p:nvPr/>
          </p:nvSpPr>
          <p:spPr>
            <a:xfrm>
              <a:off x="3217222" y="1211901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7" name="橢圓 66">
              <a:extLst>
                <a:ext uri="{FF2B5EF4-FFF2-40B4-BE49-F238E27FC236}">
                  <a16:creationId xmlns:a16="http://schemas.microsoft.com/office/drawing/2014/main" id="{4E9FEFF0-CFA7-47D5-9A44-8C36F41899A6}"/>
                </a:ext>
              </a:extLst>
            </p:cNvPr>
            <p:cNvSpPr/>
            <p:nvPr/>
          </p:nvSpPr>
          <p:spPr>
            <a:xfrm>
              <a:off x="3217222" y="3294194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8" name="橢圓 67">
              <a:extLst>
                <a:ext uri="{FF2B5EF4-FFF2-40B4-BE49-F238E27FC236}">
                  <a16:creationId xmlns:a16="http://schemas.microsoft.com/office/drawing/2014/main" id="{F1F3B17D-FB75-4A70-A422-E93D35A02369}"/>
                </a:ext>
              </a:extLst>
            </p:cNvPr>
            <p:cNvSpPr/>
            <p:nvPr/>
          </p:nvSpPr>
          <p:spPr>
            <a:xfrm>
              <a:off x="8889244" y="4843021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 dirty="0"/>
            </a:p>
          </p:txBody>
        </p:sp>
        <p:sp>
          <p:nvSpPr>
            <p:cNvPr id="69" name="橢圓 68">
              <a:extLst>
                <a:ext uri="{FF2B5EF4-FFF2-40B4-BE49-F238E27FC236}">
                  <a16:creationId xmlns:a16="http://schemas.microsoft.com/office/drawing/2014/main" id="{4C528578-4A25-43D7-AAC3-3EC0AF2B2F13}"/>
                </a:ext>
              </a:extLst>
            </p:cNvPr>
            <p:cNvSpPr/>
            <p:nvPr/>
          </p:nvSpPr>
          <p:spPr>
            <a:xfrm>
              <a:off x="9033387" y="222073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0" name="橢圓 69">
              <a:extLst>
                <a:ext uri="{FF2B5EF4-FFF2-40B4-BE49-F238E27FC236}">
                  <a16:creationId xmlns:a16="http://schemas.microsoft.com/office/drawing/2014/main" id="{CFACEB12-80B5-4974-99DE-3DB921B0FA76}"/>
                </a:ext>
              </a:extLst>
            </p:cNvPr>
            <p:cNvSpPr/>
            <p:nvPr/>
          </p:nvSpPr>
          <p:spPr>
            <a:xfrm>
              <a:off x="9033387" y="237873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1" name="橢圓 70">
              <a:extLst>
                <a:ext uri="{FF2B5EF4-FFF2-40B4-BE49-F238E27FC236}">
                  <a16:creationId xmlns:a16="http://schemas.microsoft.com/office/drawing/2014/main" id="{F9B5B5F2-8CF5-4E8B-86A8-085187545261}"/>
                </a:ext>
              </a:extLst>
            </p:cNvPr>
            <p:cNvSpPr/>
            <p:nvPr/>
          </p:nvSpPr>
          <p:spPr>
            <a:xfrm>
              <a:off x="9033387" y="254927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2" name="橢圓 71">
              <a:extLst>
                <a:ext uri="{FF2B5EF4-FFF2-40B4-BE49-F238E27FC236}">
                  <a16:creationId xmlns:a16="http://schemas.microsoft.com/office/drawing/2014/main" id="{5ACD30E5-2923-49B2-9340-B4036FFCE1AC}"/>
                </a:ext>
              </a:extLst>
            </p:cNvPr>
            <p:cNvSpPr/>
            <p:nvPr/>
          </p:nvSpPr>
          <p:spPr>
            <a:xfrm>
              <a:off x="6026104" y="222073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3" name="橢圓 72">
              <a:extLst>
                <a:ext uri="{FF2B5EF4-FFF2-40B4-BE49-F238E27FC236}">
                  <a16:creationId xmlns:a16="http://schemas.microsoft.com/office/drawing/2014/main" id="{D5C41307-9204-4126-848E-FC625E23A41D}"/>
                </a:ext>
              </a:extLst>
            </p:cNvPr>
            <p:cNvSpPr/>
            <p:nvPr/>
          </p:nvSpPr>
          <p:spPr>
            <a:xfrm>
              <a:off x="6026104" y="237873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4" name="橢圓 73">
              <a:extLst>
                <a:ext uri="{FF2B5EF4-FFF2-40B4-BE49-F238E27FC236}">
                  <a16:creationId xmlns:a16="http://schemas.microsoft.com/office/drawing/2014/main" id="{09132794-6B59-406A-881F-A704DAE7D632}"/>
                </a:ext>
              </a:extLst>
            </p:cNvPr>
            <p:cNvSpPr/>
            <p:nvPr/>
          </p:nvSpPr>
          <p:spPr>
            <a:xfrm>
              <a:off x="6026104" y="254927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5" name="橢圓 74">
              <a:extLst>
                <a:ext uri="{FF2B5EF4-FFF2-40B4-BE49-F238E27FC236}">
                  <a16:creationId xmlns:a16="http://schemas.microsoft.com/office/drawing/2014/main" id="{2FAD3AC4-9336-4FDF-9A52-3F4B46389841}"/>
                </a:ext>
              </a:extLst>
            </p:cNvPr>
            <p:cNvSpPr/>
            <p:nvPr/>
          </p:nvSpPr>
          <p:spPr>
            <a:xfrm>
              <a:off x="3354387" y="222073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6" name="橢圓 75">
              <a:extLst>
                <a:ext uri="{FF2B5EF4-FFF2-40B4-BE49-F238E27FC236}">
                  <a16:creationId xmlns:a16="http://schemas.microsoft.com/office/drawing/2014/main" id="{4E094FC8-53C6-4C85-813C-3CBFF261C31C}"/>
                </a:ext>
              </a:extLst>
            </p:cNvPr>
            <p:cNvSpPr/>
            <p:nvPr/>
          </p:nvSpPr>
          <p:spPr>
            <a:xfrm>
              <a:off x="3354387" y="237873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7" name="橢圓 76">
              <a:extLst>
                <a:ext uri="{FF2B5EF4-FFF2-40B4-BE49-F238E27FC236}">
                  <a16:creationId xmlns:a16="http://schemas.microsoft.com/office/drawing/2014/main" id="{51255EB4-3747-4044-8C59-2457078A2462}"/>
                </a:ext>
              </a:extLst>
            </p:cNvPr>
            <p:cNvSpPr/>
            <p:nvPr/>
          </p:nvSpPr>
          <p:spPr>
            <a:xfrm>
              <a:off x="3354387" y="254927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矩形 77">
                  <a:extLst>
                    <a:ext uri="{FF2B5EF4-FFF2-40B4-BE49-F238E27FC236}">
                      <a16:creationId xmlns:a16="http://schemas.microsoft.com/office/drawing/2014/main" id="{63CE835C-B295-4773-B550-926C4B95A5BB}"/>
                    </a:ext>
                  </a:extLst>
                </p:cNvPr>
                <p:cNvSpPr/>
                <p:nvPr/>
              </p:nvSpPr>
              <p:spPr>
                <a:xfrm>
                  <a:off x="9420465" y="4783759"/>
                  <a:ext cx="995657" cy="39863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78" name="矩形 77">
                  <a:extLst>
                    <a:ext uri="{FF2B5EF4-FFF2-40B4-BE49-F238E27FC236}">
                      <a16:creationId xmlns:a16="http://schemas.microsoft.com/office/drawing/2014/main" id="{63CE835C-B295-4773-B550-926C4B95A5B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0465" y="4783759"/>
                  <a:ext cx="995657" cy="39863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矩形 78">
                  <a:extLst>
                    <a:ext uri="{FF2B5EF4-FFF2-40B4-BE49-F238E27FC236}">
                      <a16:creationId xmlns:a16="http://schemas.microsoft.com/office/drawing/2014/main" id="{262FEB08-950B-4CDE-BDAD-DB22FD36FC2B}"/>
                    </a:ext>
                  </a:extLst>
                </p:cNvPr>
                <p:cNvSpPr/>
                <p:nvPr/>
              </p:nvSpPr>
              <p:spPr>
                <a:xfrm>
                  <a:off x="9420465" y="4099113"/>
                  <a:ext cx="995657" cy="39748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79" name="矩形 78">
                  <a:extLst>
                    <a:ext uri="{FF2B5EF4-FFF2-40B4-BE49-F238E27FC236}">
                      <a16:creationId xmlns:a16="http://schemas.microsoft.com/office/drawing/2014/main" id="{262FEB08-950B-4CDE-BDAD-DB22FD36FC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0465" y="4099113"/>
                  <a:ext cx="995657" cy="39748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矩形 79">
                  <a:extLst>
                    <a:ext uri="{FF2B5EF4-FFF2-40B4-BE49-F238E27FC236}">
                      <a16:creationId xmlns:a16="http://schemas.microsoft.com/office/drawing/2014/main" id="{D76D2BCE-513C-49E9-BAF1-05D714E8E09B}"/>
                    </a:ext>
                  </a:extLst>
                </p:cNvPr>
                <p:cNvSpPr/>
                <p:nvPr/>
              </p:nvSpPr>
              <p:spPr>
                <a:xfrm>
                  <a:off x="9420465" y="3259759"/>
                  <a:ext cx="995657" cy="39863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0" name="矩形 79">
                  <a:extLst>
                    <a:ext uri="{FF2B5EF4-FFF2-40B4-BE49-F238E27FC236}">
                      <a16:creationId xmlns:a16="http://schemas.microsoft.com/office/drawing/2014/main" id="{D76D2BCE-513C-49E9-BAF1-05D714E8E09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0465" y="3259759"/>
                  <a:ext cx="995657" cy="39863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矩形 81">
                  <a:extLst>
                    <a:ext uri="{FF2B5EF4-FFF2-40B4-BE49-F238E27FC236}">
                      <a16:creationId xmlns:a16="http://schemas.microsoft.com/office/drawing/2014/main" id="{97896625-0479-4F17-9A42-FF4FAE589877}"/>
                    </a:ext>
                  </a:extLst>
                </p:cNvPr>
                <p:cNvSpPr/>
                <p:nvPr/>
              </p:nvSpPr>
              <p:spPr>
                <a:xfrm>
                  <a:off x="9420465" y="1143794"/>
                  <a:ext cx="993734" cy="3987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2" name="矩形 81">
                  <a:extLst>
                    <a:ext uri="{FF2B5EF4-FFF2-40B4-BE49-F238E27FC236}">
                      <a16:creationId xmlns:a16="http://schemas.microsoft.com/office/drawing/2014/main" id="{97896625-0479-4F17-9A42-FF4FAE58987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0465" y="1143794"/>
                  <a:ext cx="993734" cy="39876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矩形 82">
                  <a:extLst>
                    <a:ext uri="{FF2B5EF4-FFF2-40B4-BE49-F238E27FC236}">
                      <a16:creationId xmlns:a16="http://schemas.microsoft.com/office/drawing/2014/main" id="{BEBD7A8B-9930-4DE7-A5D9-A75AEBA54473}"/>
                    </a:ext>
                  </a:extLst>
                </p:cNvPr>
                <p:cNvSpPr/>
                <p:nvPr/>
              </p:nvSpPr>
              <p:spPr>
                <a:xfrm>
                  <a:off x="6305091" y="4068410"/>
                  <a:ext cx="950773" cy="40062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3" name="矩形 82">
                  <a:extLst>
                    <a:ext uri="{FF2B5EF4-FFF2-40B4-BE49-F238E27FC236}">
                      <a16:creationId xmlns:a16="http://schemas.microsoft.com/office/drawing/2014/main" id="{BEBD7A8B-9930-4DE7-A5D9-A75AEBA5447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5091" y="4068410"/>
                  <a:ext cx="950773" cy="400622"/>
                </a:xfrm>
                <a:prstGeom prst="rect">
                  <a:avLst/>
                </a:prstGeom>
                <a:blipFill>
                  <a:blip r:embed="rId6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矩形 83">
                  <a:extLst>
                    <a:ext uri="{FF2B5EF4-FFF2-40B4-BE49-F238E27FC236}">
                      <a16:creationId xmlns:a16="http://schemas.microsoft.com/office/drawing/2014/main" id="{3CD7280A-A232-43AD-B877-923379D02F56}"/>
                    </a:ext>
                  </a:extLst>
                </p:cNvPr>
                <p:cNvSpPr/>
                <p:nvPr/>
              </p:nvSpPr>
              <p:spPr>
                <a:xfrm>
                  <a:off x="6305091" y="3277394"/>
                  <a:ext cx="950773" cy="3994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4" name="矩形 83">
                  <a:extLst>
                    <a:ext uri="{FF2B5EF4-FFF2-40B4-BE49-F238E27FC236}">
                      <a16:creationId xmlns:a16="http://schemas.microsoft.com/office/drawing/2014/main" id="{3CD7280A-A232-43AD-B877-923379D02F5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5091" y="3277394"/>
                  <a:ext cx="950773" cy="399468"/>
                </a:xfrm>
                <a:prstGeom prst="rect">
                  <a:avLst/>
                </a:prstGeom>
                <a:blipFill>
                  <a:blip r:embed="rId7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矩形 85">
                  <a:extLst>
                    <a:ext uri="{FF2B5EF4-FFF2-40B4-BE49-F238E27FC236}">
                      <a16:creationId xmlns:a16="http://schemas.microsoft.com/office/drawing/2014/main" id="{EF6E56F5-4F7C-4164-8BCD-A60EC8BB5C4E}"/>
                    </a:ext>
                  </a:extLst>
                </p:cNvPr>
                <p:cNvSpPr/>
                <p:nvPr/>
              </p:nvSpPr>
              <p:spPr>
                <a:xfrm>
                  <a:off x="6305091" y="1143794"/>
                  <a:ext cx="948849" cy="40075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6" name="矩形 85">
                  <a:extLst>
                    <a:ext uri="{FF2B5EF4-FFF2-40B4-BE49-F238E27FC236}">
                      <a16:creationId xmlns:a16="http://schemas.microsoft.com/office/drawing/2014/main" id="{EF6E56F5-4F7C-4164-8BCD-A60EC8BB5C4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5091" y="1143794"/>
                  <a:ext cx="948849" cy="400751"/>
                </a:xfrm>
                <a:prstGeom prst="rect">
                  <a:avLst/>
                </a:prstGeom>
                <a:blipFill>
                  <a:blip r:embed="rId8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矩形 86">
                  <a:extLst>
                    <a:ext uri="{FF2B5EF4-FFF2-40B4-BE49-F238E27FC236}">
                      <a16:creationId xmlns:a16="http://schemas.microsoft.com/office/drawing/2014/main" id="{A4953C69-2268-4DD1-B01D-E9D37A23F604}"/>
                    </a:ext>
                  </a:extLst>
                </p:cNvPr>
                <p:cNvSpPr/>
                <p:nvPr/>
              </p:nvSpPr>
              <p:spPr>
                <a:xfrm>
                  <a:off x="3746812" y="3277394"/>
                  <a:ext cx="982833" cy="39863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7" name="矩形 86">
                  <a:extLst>
                    <a:ext uri="{FF2B5EF4-FFF2-40B4-BE49-F238E27FC236}">
                      <a16:creationId xmlns:a16="http://schemas.microsoft.com/office/drawing/2014/main" id="{A4953C69-2268-4DD1-B01D-E9D37A23F60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6812" y="3277394"/>
                  <a:ext cx="982833" cy="39863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矩形 88">
                  <a:extLst>
                    <a:ext uri="{FF2B5EF4-FFF2-40B4-BE49-F238E27FC236}">
                      <a16:creationId xmlns:a16="http://schemas.microsoft.com/office/drawing/2014/main" id="{D6C1AB0B-FF6A-4449-86FC-C52ACD6B961C}"/>
                    </a:ext>
                  </a:extLst>
                </p:cNvPr>
                <p:cNvSpPr/>
                <p:nvPr/>
              </p:nvSpPr>
              <p:spPr>
                <a:xfrm>
                  <a:off x="3746812" y="1202230"/>
                  <a:ext cx="980910" cy="3987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9" name="矩形 88">
                  <a:extLst>
                    <a:ext uri="{FF2B5EF4-FFF2-40B4-BE49-F238E27FC236}">
                      <a16:creationId xmlns:a16="http://schemas.microsoft.com/office/drawing/2014/main" id="{D6C1AB0B-FF6A-4449-86FC-C52ACD6B961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6812" y="1202230"/>
                  <a:ext cx="980910" cy="39876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0" name="橢圓 89">
              <a:extLst>
                <a:ext uri="{FF2B5EF4-FFF2-40B4-BE49-F238E27FC236}">
                  <a16:creationId xmlns:a16="http://schemas.microsoft.com/office/drawing/2014/main" id="{5C464614-CB6D-44CB-A738-C714F08DDFFB}"/>
                </a:ext>
              </a:extLst>
            </p:cNvPr>
            <p:cNvSpPr/>
            <p:nvPr/>
          </p:nvSpPr>
          <p:spPr>
            <a:xfrm>
              <a:off x="4760703" y="3492515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1" name="橢圓 90">
              <a:extLst>
                <a:ext uri="{FF2B5EF4-FFF2-40B4-BE49-F238E27FC236}">
                  <a16:creationId xmlns:a16="http://schemas.microsoft.com/office/drawing/2014/main" id="{4B4F7A06-03BD-4A74-9FF0-A8512ED730A0}"/>
                </a:ext>
              </a:extLst>
            </p:cNvPr>
            <p:cNvSpPr/>
            <p:nvPr/>
          </p:nvSpPr>
          <p:spPr>
            <a:xfrm>
              <a:off x="4864313" y="3492515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2" name="橢圓 91">
              <a:extLst>
                <a:ext uri="{FF2B5EF4-FFF2-40B4-BE49-F238E27FC236}">
                  <a16:creationId xmlns:a16="http://schemas.microsoft.com/office/drawing/2014/main" id="{6FF608BD-FA10-4DA2-AF68-DDC2F3F88A3A}"/>
                </a:ext>
              </a:extLst>
            </p:cNvPr>
            <p:cNvSpPr/>
            <p:nvPr/>
          </p:nvSpPr>
          <p:spPr>
            <a:xfrm>
              <a:off x="4994787" y="3492515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3" name="橢圓 92">
              <a:extLst>
                <a:ext uri="{FF2B5EF4-FFF2-40B4-BE49-F238E27FC236}">
                  <a16:creationId xmlns:a16="http://schemas.microsoft.com/office/drawing/2014/main" id="{47653371-86F1-4556-A501-3D8AD1906B58}"/>
                </a:ext>
              </a:extLst>
            </p:cNvPr>
            <p:cNvSpPr/>
            <p:nvPr/>
          </p:nvSpPr>
          <p:spPr>
            <a:xfrm>
              <a:off x="7803583" y="3492515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4" name="橢圓 93">
              <a:extLst>
                <a:ext uri="{FF2B5EF4-FFF2-40B4-BE49-F238E27FC236}">
                  <a16:creationId xmlns:a16="http://schemas.microsoft.com/office/drawing/2014/main" id="{9478C633-D0AB-4CAB-AC88-CE2EB86BFFA1}"/>
                </a:ext>
              </a:extLst>
            </p:cNvPr>
            <p:cNvSpPr/>
            <p:nvPr/>
          </p:nvSpPr>
          <p:spPr>
            <a:xfrm>
              <a:off x="7907193" y="3492515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5" name="橢圓 94">
              <a:extLst>
                <a:ext uri="{FF2B5EF4-FFF2-40B4-BE49-F238E27FC236}">
                  <a16:creationId xmlns:a16="http://schemas.microsoft.com/office/drawing/2014/main" id="{22D71BCE-85CB-4476-8416-861EA964B628}"/>
                </a:ext>
              </a:extLst>
            </p:cNvPr>
            <p:cNvSpPr/>
            <p:nvPr/>
          </p:nvSpPr>
          <p:spPr>
            <a:xfrm>
              <a:off x="8037667" y="3492515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6" name="橢圓 95">
              <a:extLst>
                <a:ext uri="{FF2B5EF4-FFF2-40B4-BE49-F238E27FC236}">
                  <a16:creationId xmlns:a16="http://schemas.microsoft.com/office/drawing/2014/main" id="{57725FF7-8E29-4363-A8FE-7AA9939A0B28}"/>
                </a:ext>
              </a:extLst>
            </p:cNvPr>
            <p:cNvSpPr/>
            <p:nvPr/>
          </p:nvSpPr>
          <p:spPr>
            <a:xfrm>
              <a:off x="7803583" y="426482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7" name="橢圓 96">
              <a:extLst>
                <a:ext uri="{FF2B5EF4-FFF2-40B4-BE49-F238E27FC236}">
                  <a16:creationId xmlns:a16="http://schemas.microsoft.com/office/drawing/2014/main" id="{F85759EC-6BEA-4E17-B2D4-3F279AA7A75B}"/>
                </a:ext>
              </a:extLst>
            </p:cNvPr>
            <p:cNvSpPr/>
            <p:nvPr/>
          </p:nvSpPr>
          <p:spPr>
            <a:xfrm>
              <a:off x="7907193" y="426482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8" name="橢圓 97">
              <a:extLst>
                <a:ext uri="{FF2B5EF4-FFF2-40B4-BE49-F238E27FC236}">
                  <a16:creationId xmlns:a16="http://schemas.microsoft.com/office/drawing/2014/main" id="{C712C182-22B3-4733-A8DC-83D9650BBE86}"/>
                </a:ext>
              </a:extLst>
            </p:cNvPr>
            <p:cNvSpPr/>
            <p:nvPr/>
          </p:nvSpPr>
          <p:spPr>
            <a:xfrm>
              <a:off x="8037667" y="426482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</p:grpSp>
      <p:sp>
        <p:nvSpPr>
          <p:cNvPr id="100" name="橢圓 99">
            <a:extLst>
              <a:ext uri="{FF2B5EF4-FFF2-40B4-BE49-F238E27FC236}">
                <a16:creationId xmlns:a16="http://schemas.microsoft.com/office/drawing/2014/main" id="{4EA1E82E-4949-4313-98BB-AF044DAAFD3B}"/>
              </a:ext>
            </a:extLst>
          </p:cNvPr>
          <p:cNvSpPr/>
          <p:nvPr/>
        </p:nvSpPr>
        <p:spPr>
          <a:xfrm>
            <a:off x="1449010" y="2414209"/>
            <a:ext cx="395897" cy="3958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</a:t>
            </a:r>
            <a:endParaRPr lang="zh-TW" altLang="en-US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101" name="直線單箭頭接點 100">
            <a:extLst>
              <a:ext uri="{FF2B5EF4-FFF2-40B4-BE49-F238E27FC236}">
                <a16:creationId xmlns:a16="http://schemas.microsoft.com/office/drawing/2014/main" id="{E1ECAED6-CB22-4549-9FF5-BD93EE153E09}"/>
              </a:ext>
            </a:extLst>
          </p:cNvPr>
          <p:cNvCxnSpPr>
            <a:cxnSpLocks/>
            <a:stCxn id="100" idx="6"/>
          </p:cNvCxnSpPr>
          <p:nvPr/>
        </p:nvCxnSpPr>
        <p:spPr>
          <a:xfrm flipV="1">
            <a:off x="1844907" y="2089943"/>
            <a:ext cx="622896" cy="52221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單箭頭接點 101">
            <a:extLst>
              <a:ext uri="{FF2B5EF4-FFF2-40B4-BE49-F238E27FC236}">
                <a16:creationId xmlns:a16="http://schemas.microsoft.com/office/drawing/2014/main" id="{C7F3453C-6DFF-44ED-9455-AA03FE00A303}"/>
              </a:ext>
            </a:extLst>
          </p:cNvPr>
          <p:cNvCxnSpPr>
            <a:cxnSpLocks/>
            <a:stCxn id="100" idx="6"/>
          </p:cNvCxnSpPr>
          <p:nvPr/>
        </p:nvCxnSpPr>
        <p:spPr>
          <a:xfrm>
            <a:off x="1844907" y="2612158"/>
            <a:ext cx="62289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單箭頭接點 102">
            <a:extLst>
              <a:ext uri="{FF2B5EF4-FFF2-40B4-BE49-F238E27FC236}">
                <a16:creationId xmlns:a16="http://schemas.microsoft.com/office/drawing/2014/main" id="{91F8EDEF-C460-4747-B688-798CD32C9799}"/>
              </a:ext>
            </a:extLst>
          </p:cNvPr>
          <p:cNvCxnSpPr>
            <a:cxnSpLocks/>
            <a:stCxn id="100" idx="6"/>
          </p:cNvCxnSpPr>
          <p:nvPr/>
        </p:nvCxnSpPr>
        <p:spPr>
          <a:xfrm>
            <a:off x="1844907" y="2612158"/>
            <a:ext cx="622896" cy="5232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單箭頭接點 104">
            <a:extLst>
              <a:ext uri="{FF2B5EF4-FFF2-40B4-BE49-F238E27FC236}">
                <a16:creationId xmlns:a16="http://schemas.microsoft.com/office/drawing/2014/main" id="{60A2C25E-7FEF-46A0-BC01-88E6DC87F7B5}"/>
              </a:ext>
            </a:extLst>
          </p:cNvPr>
          <p:cNvCxnSpPr/>
          <p:nvPr/>
        </p:nvCxnSpPr>
        <p:spPr>
          <a:xfrm flipV="1">
            <a:off x="8609945" y="1211685"/>
            <a:ext cx="0" cy="3829604"/>
          </a:xfrm>
          <a:prstGeom prst="straightConnector1">
            <a:avLst/>
          </a:prstGeom>
          <a:ln w="3810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矩形 105">
            <a:extLst>
              <a:ext uri="{FF2B5EF4-FFF2-40B4-BE49-F238E27FC236}">
                <a16:creationId xmlns:a16="http://schemas.microsoft.com/office/drawing/2014/main" id="{B992AC9E-E585-4CD1-916C-087748D91700}"/>
              </a:ext>
            </a:extLst>
          </p:cNvPr>
          <p:cNvSpPr/>
          <p:nvPr/>
        </p:nvSpPr>
        <p:spPr>
          <a:xfrm>
            <a:off x="744348" y="1251241"/>
            <a:ext cx="1703869" cy="461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664" indent="-285664">
              <a:buFont typeface="Arial" panose="020B0604020202020204" pitchFamily="34" charset="0"/>
              <a:buChar char="•"/>
            </a:pPr>
            <a:r>
              <a:rPr lang="zh-TW" altLang="en-US" sz="2399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接點設計</a:t>
            </a:r>
            <a:endParaRPr lang="en-US" altLang="zh-TW" sz="2399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FC5EA226-22FF-4F5C-BFCF-20F1EAC36E8F}"/>
              </a:ext>
            </a:extLst>
          </p:cNvPr>
          <p:cNvSpPr txBox="1"/>
          <p:nvPr/>
        </p:nvSpPr>
        <p:spPr>
          <a:xfrm>
            <a:off x="11809512" y="6487871"/>
            <a:ext cx="434621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799" dirty="0">
                <a:solidFill>
                  <a:schemeClr val="bg1"/>
                </a:solidFill>
              </a:rPr>
              <a:t>18</a:t>
            </a:r>
            <a:endParaRPr lang="zh-TW" altLang="en-US" sz="1799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文字方塊 107">
                <a:extLst>
                  <a:ext uri="{FF2B5EF4-FFF2-40B4-BE49-F238E27FC236}">
                    <a16:creationId xmlns:a16="http://schemas.microsoft.com/office/drawing/2014/main" id="{E11B402B-6571-4ADB-A332-D580CD5AABFA}"/>
                  </a:ext>
                </a:extLst>
              </p:cNvPr>
              <p:cNvSpPr txBox="1"/>
              <p:nvPr/>
            </p:nvSpPr>
            <p:spPr>
              <a:xfrm>
                <a:off x="8804406" y="5917773"/>
                <a:ext cx="3034208" cy="6698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lang="en-US" altLang="zh-TW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t=n</a:t>
                </a:r>
                <a:br>
                  <a:rPr lang="en-US" altLang="zh-TW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</a:rPr>
                            <m:t>D</m:t>
                          </m:r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b>
                          </m:sSub>
                        </m:sub>
                      </m:sSub>
                      <m:r>
                        <a:rPr lang="en-US" altLang="zh-TW" sz="1799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1799">
                          <a:latin typeface="Cambria Math" panose="02040503050406030204" pitchFamily="18" charset="0"/>
                        </a:rPr>
                        <m:t>Debt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𝐹𝑐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(1−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𝑡𝑎𝑥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08" name="文字方塊 107">
                <a:extLst>
                  <a:ext uri="{FF2B5EF4-FFF2-40B4-BE49-F238E27FC236}">
                    <a16:creationId xmlns:a16="http://schemas.microsoft.com/office/drawing/2014/main" id="{E11B402B-6571-4ADB-A332-D580CD5AAB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4406" y="5917773"/>
                <a:ext cx="3034208" cy="669818"/>
              </a:xfrm>
              <a:prstGeom prst="rect">
                <a:avLst/>
              </a:prstGeom>
              <a:blipFill>
                <a:blip r:embed="rId11"/>
                <a:stretch>
                  <a:fillRect l="-1406" t="-3636" b="-36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文字方塊 108">
                <a:extLst>
                  <a:ext uri="{FF2B5EF4-FFF2-40B4-BE49-F238E27FC236}">
                    <a16:creationId xmlns:a16="http://schemas.microsoft.com/office/drawing/2014/main" id="{CD580D58-22F7-43DF-A076-E5C45E705B4F}"/>
                  </a:ext>
                </a:extLst>
              </p:cNvPr>
              <p:cNvSpPr txBox="1"/>
              <p:nvPr/>
            </p:nvSpPr>
            <p:spPr>
              <a:xfrm>
                <a:off x="4794217" y="5351966"/>
                <a:ext cx="3973836" cy="686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t=</a:t>
                </a:r>
                <a:r>
                  <a:rPr lang="en-US" altLang="zh-TW" sz="1799" dirty="0" err="1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i</a:t>
                </a:r>
                <a:endParaRPr lang="en-US" altLang="zh-TW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</a:rPr>
                            <m:t>D</m:t>
                          </m:r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</m:sub>
                      </m:sSub>
                      <m:r>
                        <a:rPr lang="en-US" altLang="zh-TW" sz="1799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</a:rPr>
                            <m:t>D</m:t>
                          </m:r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sub>
                      </m:sSub>
                      <m:r>
                        <a:rPr lang="en-US" altLang="zh-TW" sz="1799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US" altLang="zh-TW" sz="1799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f</m:t>
                              </m:r>
                            </m:sub>
                          </m:sSub>
                          <m:r>
                            <a:rPr lang="en-US" altLang="zh-TW" sz="1799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𝐹𝑐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(1−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𝑡𝑎𝑥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09" name="文字方塊 108">
                <a:extLst>
                  <a:ext uri="{FF2B5EF4-FFF2-40B4-BE49-F238E27FC236}">
                    <a16:creationId xmlns:a16="http://schemas.microsoft.com/office/drawing/2014/main" id="{CD580D58-22F7-43DF-A076-E5C45E705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217" y="5351966"/>
                <a:ext cx="3973836" cy="686997"/>
              </a:xfrm>
              <a:prstGeom prst="rect">
                <a:avLst/>
              </a:prstGeom>
              <a:blipFill>
                <a:blip r:embed="rId12"/>
                <a:stretch>
                  <a:fillRect l="-1074" t="-3540" b="-265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文字方塊 53">
            <a:extLst>
              <a:ext uri="{FF2B5EF4-FFF2-40B4-BE49-F238E27FC236}">
                <a16:creationId xmlns:a16="http://schemas.microsoft.com/office/drawing/2014/main" id="{249B1D20-7B8B-47D5-BBFC-F13E20468D0F}"/>
              </a:ext>
            </a:extLst>
          </p:cNvPr>
          <p:cNvSpPr txBox="1"/>
          <p:nvPr/>
        </p:nvSpPr>
        <p:spPr>
          <a:xfrm>
            <a:off x="8747760" y="274320"/>
            <a:ext cx="2591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引用自陳俊凱學長的</a:t>
            </a:r>
            <a:r>
              <a:rPr lang="en-US" altLang="zh-TW" dirty="0"/>
              <a:t>ppt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1CDA15A-E1B9-4590-822B-2E49352917CC}"/>
              </a:ext>
            </a:extLst>
          </p:cNvPr>
          <p:cNvSpPr txBox="1"/>
          <p:nvPr/>
        </p:nvSpPr>
        <p:spPr>
          <a:xfrm>
            <a:off x="556181" y="5129785"/>
            <a:ext cx="3289955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以上的值全部要取</a:t>
            </a:r>
            <a:r>
              <a:rPr lang="en-US" altLang="zh-TW" sz="2800" dirty="0"/>
              <a:t>log</a:t>
            </a:r>
            <a:r>
              <a:rPr lang="zh-TW" altLang="en-US" sz="2800" dirty="0"/>
              <a:t>才能建樹</a:t>
            </a:r>
          </a:p>
        </p:txBody>
      </p:sp>
    </p:spTree>
    <p:extLst>
      <p:ext uri="{BB962C8B-B14F-4D97-AF65-F5344CB8AC3E}">
        <p14:creationId xmlns:p14="http://schemas.microsoft.com/office/powerpoint/2010/main" val="394439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id="{5D9316A2-A234-48B5-A195-2C2114E4B1B6}"/>
              </a:ext>
            </a:extLst>
          </p:cNvPr>
          <p:cNvSpPr txBox="1"/>
          <p:nvPr/>
        </p:nvSpPr>
        <p:spPr>
          <a:xfrm>
            <a:off x="852388" y="610334"/>
            <a:ext cx="5208138" cy="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02.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研究方法</a:t>
            </a:r>
            <a:r>
              <a:rPr lang="en-US" altLang="zh-TW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-(1)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資產樹建構</a:t>
            </a:r>
            <a:endParaRPr lang="zh-CN" altLang="zh-CN" sz="3199" dirty="0">
              <a:solidFill>
                <a:schemeClr val="bg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9" name="橢圓 48">
            <a:extLst>
              <a:ext uri="{FF2B5EF4-FFF2-40B4-BE49-F238E27FC236}">
                <a16:creationId xmlns:a16="http://schemas.microsoft.com/office/drawing/2014/main" id="{ABA9999E-04D0-44C4-A0D5-1541F05C3813}"/>
              </a:ext>
            </a:extLst>
          </p:cNvPr>
          <p:cNvSpPr/>
          <p:nvPr/>
        </p:nvSpPr>
        <p:spPr>
          <a:xfrm>
            <a:off x="690152" y="3090601"/>
            <a:ext cx="395897" cy="3958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</a:t>
            </a:r>
            <a:endParaRPr lang="zh-TW" altLang="en-US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DDE4B496-8287-460C-944E-D564AC3BCD00}"/>
              </a:ext>
            </a:extLst>
          </p:cNvPr>
          <p:cNvCxnSpPr>
            <a:cxnSpLocks/>
            <a:stCxn id="49" idx="6"/>
            <a:endCxn id="76" idx="2"/>
          </p:cNvCxnSpPr>
          <p:nvPr/>
        </p:nvCxnSpPr>
        <p:spPr>
          <a:xfrm flipV="1">
            <a:off x="1086049" y="1762679"/>
            <a:ext cx="2001062" cy="1525871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>
            <a:extLst>
              <a:ext uri="{FF2B5EF4-FFF2-40B4-BE49-F238E27FC236}">
                <a16:creationId xmlns:a16="http://schemas.microsoft.com/office/drawing/2014/main" id="{D49A42D0-7FBB-42D8-92CE-A426F576EE06}"/>
              </a:ext>
            </a:extLst>
          </p:cNvPr>
          <p:cNvCxnSpPr>
            <a:cxnSpLocks/>
            <a:stCxn id="49" idx="6"/>
            <a:endCxn id="77" idx="2"/>
          </p:cNvCxnSpPr>
          <p:nvPr/>
        </p:nvCxnSpPr>
        <p:spPr>
          <a:xfrm>
            <a:off x="1086049" y="3288550"/>
            <a:ext cx="2001062" cy="925837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C94B94D6-C94A-4CF0-8E06-E98F4DBCFA8B}"/>
              </a:ext>
            </a:extLst>
          </p:cNvPr>
          <p:cNvCxnSpPr>
            <a:cxnSpLocks/>
            <a:stCxn id="49" idx="6"/>
            <a:endCxn id="90" idx="2"/>
          </p:cNvCxnSpPr>
          <p:nvPr/>
        </p:nvCxnSpPr>
        <p:spPr>
          <a:xfrm flipV="1">
            <a:off x="1086049" y="2592624"/>
            <a:ext cx="2001062" cy="695926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橢圓 75">
            <a:extLst>
              <a:ext uri="{FF2B5EF4-FFF2-40B4-BE49-F238E27FC236}">
                <a16:creationId xmlns:a16="http://schemas.microsoft.com/office/drawing/2014/main" id="{96F3682E-E92D-4066-B2F9-77436967057B}"/>
              </a:ext>
            </a:extLst>
          </p:cNvPr>
          <p:cNvSpPr/>
          <p:nvPr/>
        </p:nvSpPr>
        <p:spPr>
          <a:xfrm>
            <a:off x="3087111" y="1564730"/>
            <a:ext cx="395897" cy="3958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799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7" name="橢圓 76">
            <a:extLst>
              <a:ext uri="{FF2B5EF4-FFF2-40B4-BE49-F238E27FC236}">
                <a16:creationId xmlns:a16="http://schemas.microsoft.com/office/drawing/2014/main" id="{40EBCA6E-8798-41C5-AFC6-19F79772D9FD}"/>
              </a:ext>
            </a:extLst>
          </p:cNvPr>
          <p:cNvSpPr/>
          <p:nvPr/>
        </p:nvSpPr>
        <p:spPr>
          <a:xfrm>
            <a:off x="3087111" y="4016438"/>
            <a:ext cx="395897" cy="3958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799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文字方塊 78">
                <a:extLst>
                  <a:ext uri="{FF2B5EF4-FFF2-40B4-BE49-F238E27FC236}">
                    <a16:creationId xmlns:a16="http://schemas.microsoft.com/office/drawing/2014/main" id="{0E85020A-93D7-4867-A7D3-F4D277D97A9A}"/>
                  </a:ext>
                </a:extLst>
              </p:cNvPr>
              <p:cNvSpPr txBox="1"/>
              <p:nvPr/>
            </p:nvSpPr>
            <p:spPr>
              <a:xfrm>
                <a:off x="2633844" y="5996962"/>
                <a:ext cx="4084029" cy="403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4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破產邊界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799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1799" dirty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sSub>
                          <m:sSubPr>
                            <m:ctrlPr>
                              <a:rPr lang="en-US" altLang="zh-TW" sz="1799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 dirty="0">
                                <a:latin typeface="Cambria Math" panose="02040503050406030204" pitchFamily="18" charset="0"/>
                              </a:rPr>
                              <m:t>DB</m:t>
                            </m:r>
                          </m:e>
                          <m:sub>
                            <m:r>
                              <a:rPr lang="en-US" altLang="zh-TW" sz="1799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altLang="zh-TW" sz="1799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1799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799" i="1" dirty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1799" i="1" dirty="0">
                            <a:latin typeface="Cambria Math" panose="02040503050406030204" pitchFamily="18" charset="0"/>
                          </a:rPr>
                          <m:t>𝐷</m:t>
                        </m:r>
                        <m:sSub>
                          <m:sSubPr>
                            <m:ctrlPr>
                              <a:rPr lang="en-US" altLang="zh-TW" sz="1799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799" i="1" dirty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TW" sz="1799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1799" i="1" dirty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sSup>
                      <m:sSupPr>
                        <m:ctrlPr>
                          <a:rPr lang="en-US" altLang="zh-TW" sz="1799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799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799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799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altLang="zh-TW" sz="1799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sz="1799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𝐹𝑐</m:t>
                    </m:r>
                    <m:r>
                      <a:rPr lang="en-US" altLang="zh-TW" sz="1799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(1−</m:t>
                    </m:r>
                    <m:r>
                      <a:rPr lang="en-US" altLang="zh-TW" sz="1799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𝑡𝑎𝑥</m:t>
                    </m:r>
                    <m:r>
                      <a:rPr lang="en-US" altLang="zh-TW" sz="1799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zh-TW" altLang="en-US" sz="1400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9" name="文字方塊 78">
                <a:extLst>
                  <a:ext uri="{FF2B5EF4-FFF2-40B4-BE49-F238E27FC236}">
                    <a16:creationId xmlns:a16="http://schemas.microsoft.com/office/drawing/2014/main" id="{0E85020A-93D7-4867-A7D3-F4D277D97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844" y="5996962"/>
                <a:ext cx="4084029" cy="403147"/>
              </a:xfrm>
              <a:prstGeom prst="rect">
                <a:avLst/>
              </a:prstGeom>
              <a:blipFill>
                <a:blip r:embed="rId2"/>
                <a:stretch>
                  <a:fillRect l="-448" b="-45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文字方塊 79">
                <a:extLst>
                  <a:ext uri="{FF2B5EF4-FFF2-40B4-BE49-F238E27FC236}">
                    <a16:creationId xmlns:a16="http://schemas.microsoft.com/office/drawing/2014/main" id="{81A2D210-1FAD-4401-B954-DB6FC6E7BB74}"/>
                  </a:ext>
                </a:extLst>
              </p:cNvPr>
              <p:cNvSpPr txBox="1"/>
              <p:nvPr/>
            </p:nvSpPr>
            <p:spPr>
              <a:xfrm>
                <a:off x="3483007" y="3082199"/>
                <a:ext cx="2013518" cy="4019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altLang="zh-TW" sz="1799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𝐷</m:t>
                          </m:r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80" name="文字方塊 79">
                <a:extLst>
                  <a:ext uri="{FF2B5EF4-FFF2-40B4-BE49-F238E27FC236}">
                    <a16:creationId xmlns:a16="http://schemas.microsoft.com/office/drawing/2014/main" id="{81A2D210-1FAD-4401-B954-DB6FC6E7B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007" y="3082199"/>
                <a:ext cx="2013518" cy="4019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A33901A6-61D6-4328-985D-83D3669FA652}"/>
                  </a:ext>
                </a:extLst>
              </p:cNvPr>
              <p:cNvSpPr txBox="1"/>
              <p:nvPr/>
            </p:nvSpPr>
            <p:spPr>
              <a:xfrm>
                <a:off x="3584845" y="1532565"/>
                <a:ext cx="2182028" cy="414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altLang="zh-TW" sz="1799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𝐷</m:t>
                          </m:r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2(</m:t>
                          </m:r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</m:t>
                          </m:r>
                        </m:sup>
                      </m:sSup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A33901A6-61D6-4328-985D-83D3669FA6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845" y="1532565"/>
                <a:ext cx="2182028" cy="414236"/>
              </a:xfrm>
              <a:prstGeom prst="rect">
                <a:avLst/>
              </a:prstGeom>
              <a:blipFill>
                <a:blip r:embed="rId4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文字方塊 81">
                <a:extLst>
                  <a:ext uri="{FF2B5EF4-FFF2-40B4-BE49-F238E27FC236}">
                    <a16:creationId xmlns:a16="http://schemas.microsoft.com/office/drawing/2014/main" id="{9CC7DE32-F211-4EDF-937C-01FF0F880ED5}"/>
                  </a:ext>
                </a:extLst>
              </p:cNvPr>
              <p:cNvSpPr txBox="1"/>
              <p:nvPr/>
            </p:nvSpPr>
            <p:spPr>
              <a:xfrm>
                <a:off x="3483007" y="4041202"/>
                <a:ext cx="2350646" cy="414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altLang="zh-TW" sz="1799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𝐷</m:t>
                          </m:r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2(</m:t>
                          </m:r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−1)</m:t>
                          </m:r>
                        </m:sup>
                      </m:sSup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82" name="文字方塊 81">
                <a:extLst>
                  <a:ext uri="{FF2B5EF4-FFF2-40B4-BE49-F238E27FC236}">
                    <a16:creationId xmlns:a16="http://schemas.microsoft.com/office/drawing/2014/main" id="{9CC7DE32-F211-4EDF-937C-01FF0F88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007" y="4041202"/>
                <a:ext cx="2350646" cy="4142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文字方塊 83">
                <a:extLst>
                  <a:ext uri="{FF2B5EF4-FFF2-40B4-BE49-F238E27FC236}">
                    <a16:creationId xmlns:a16="http://schemas.microsoft.com/office/drawing/2014/main" id="{385ECC56-3985-4CD4-AB06-B9FC3E203BE3}"/>
                  </a:ext>
                </a:extLst>
              </p:cNvPr>
              <p:cNvSpPr txBox="1"/>
              <p:nvPr/>
            </p:nvSpPr>
            <p:spPr>
              <a:xfrm>
                <a:off x="1948981" y="1948856"/>
                <a:ext cx="554623" cy="461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3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399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399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zh-TW" altLang="en-US" sz="23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84" name="文字方塊 83">
                <a:extLst>
                  <a:ext uri="{FF2B5EF4-FFF2-40B4-BE49-F238E27FC236}">
                    <a16:creationId xmlns:a16="http://schemas.microsoft.com/office/drawing/2014/main" id="{385ECC56-3985-4CD4-AB06-B9FC3E203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981" y="1948856"/>
                <a:ext cx="554623" cy="461545"/>
              </a:xfrm>
              <a:prstGeom prst="rect">
                <a:avLst/>
              </a:prstGeom>
              <a:blipFill>
                <a:blip r:embed="rId6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3A824F38-D19A-47D5-AF2F-1726595CB2AA}"/>
                  </a:ext>
                </a:extLst>
              </p:cNvPr>
              <p:cNvSpPr txBox="1"/>
              <p:nvPr/>
            </p:nvSpPr>
            <p:spPr>
              <a:xfrm>
                <a:off x="1882578" y="2818238"/>
                <a:ext cx="618726" cy="461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3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399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399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zh-TW" altLang="en-US" sz="23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3A824F38-D19A-47D5-AF2F-1726595CB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578" y="2818238"/>
                <a:ext cx="618726" cy="4615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文字方塊 85">
                <a:extLst>
                  <a:ext uri="{FF2B5EF4-FFF2-40B4-BE49-F238E27FC236}">
                    <a16:creationId xmlns:a16="http://schemas.microsoft.com/office/drawing/2014/main" id="{2E2302FA-B918-4B20-B41E-D90533744488}"/>
                  </a:ext>
                </a:extLst>
              </p:cNvPr>
              <p:cNvSpPr txBox="1"/>
              <p:nvPr/>
            </p:nvSpPr>
            <p:spPr>
              <a:xfrm>
                <a:off x="1882577" y="3751468"/>
                <a:ext cx="583276" cy="461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3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399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399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zh-TW" altLang="en-US" sz="23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86" name="文字方塊 85">
                <a:extLst>
                  <a:ext uri="{FF2B5EF4-FFF2-40B4-BE49-F238E27FC236}">
                    <a16:creationId xmlns:a16="http://schemas.microsoft.com/office/drawing/2014/main" id="{2E2302FA-B918-4B20-B41E-D90533744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577" y="3751468"/>
                <a:ext cx="583276" cy="461545"/>
              </a:xfrm>
              <a:prstGeom prst="rect">
                <a:avLst/>
              </a:prstGeom>
              <a:blipFill>
                <a:blip r:embed="rId8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橢圓 89">
                <a:extLst>
                  <a:ext uri="{FF2B5EF4-FFF2-40B4-BE49-F238E27FC236}">
                    <a16:creationId xmlns:a16="http://schemas.microsoft.com/office/drawing/2014/main" id="{3EBC468A-C327-4E39-B8C1-8608670D501E}"/>
                  </a:ext>
                </a:extLst>
              </p:cNvPr>
              <p:cNvSpPr/>
              <p:nvPr/>
            </p:nvSpPr>
            <p:spPr>
              <a:xfrm>
                <a:off x="3087111" y="2394675"/>
                <a:ext cx="395897" cy="395897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 dirty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799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799" i="1" dirty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1799" i="1" dirty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90" name="橢圓 89">
                <a:extLst>
                  <a:ext uri="{FF2B5EF4-FFF2-40B4-BE49-F238E27FC236}">
                    <a16:creationId xmlns:a16="http://schemas.microsoft.com/office/drawing/2014/main" id="{3EBC468A-C327-4E39-B8C1-8608670D50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111" y="2394675"/>
                <a:ext cx="395897" cy="395897"/>
              </a:xfrm>
              <a:prstGeom prst="ellipse">
                <a:avLst/>
              </a:prstGeom>
              <a:blipFill>
                <a:blip r:embed="rId9"/>
                <a:stretch>
                  <a:fillRect l="-10448" b="-7463"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橢圓 90">
            <a:extLst>
              <a:ext uri="{FF2B5EF4-FFF2-40B4-BE49-F238E27FC236}">
                <a16:creationId xmlns:a16="http://schemas.microsoft.com/office/drawing/2014/main" id="{FFD3A370-8FC9-46BA-8CF3-BF1D7AC99A58}"/>
              </a:ext>
            </a:extLst>
          </p:cNvPr>
          <p:cNvSpPr/>
          <p:nvPr/>
        </p:nvSpPr>
        <p:spPr>
          <a:xfrm>
            <a:off x="3087111" y="3013957"/>
            <a:ext cx="395897" cy="3958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92" name="直線單箭頭接點 91">
            <a:extLst>
              <a:ext uri="{FF2B5EF4-FFF2-40B4-BE49-F238E27FC236}">
                <a16:creationId xmlns:a16="http://schemas.microsoft.com/office/drawing/2014/main" id="{5D7FA547-318A-446D-9283-B1D846698844}"/>
              </a:ext>
            </a:extLst>
          </p:cNvPr>
          <p:cNvCxnSpPr>
            <a:cxnSpLocks/>
            <a:stCxn id="49" idx="6"/>
            <a:endCxn id="91" idx="2"/>
          </p:cNvCxnSpPr>
          <p:nvPr/>
        </p:nvCxnSpPr>
        <p:spPr>
          <a:xfrm flipV="1">
            <a:off x="1086049" y="3211906"/>
            <a:ext cx="2001062" cy="76644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92">
                <a:extLst>
                  <a:ext uri="{FF2B5EF4-FFF2-40B4-BE49-F238E27FC236}">
                    <a16:creationId xmlns:a16="http://schemas.microsoft.com/office/drawing/2014/main" id="{7215D46F-58F8-40C7-A99D-82FE29039E05}"/>
                  </a:ext>
                </a:extLst>
              </p:cNvPr>
              <p:cNvSpPr txBox="1"/>
              <p:nvPr/>
            </p:nvSpPr>
            <p:spPr>
              <a:xfrm>
                <a:off x="3520188" y="2382912"/>
                <a:ext cx="2013518" cy="440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sub>
                      </m:sSub>
                      <m:r>
                        <a:rPr lang="en-US" altLang="zh-TW" sz="1799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𝐷</m:t>
                          </m:r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altLang="zh-TW" sz="1799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altLang="zh-TW" sz="1799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sup>
                      </m:sSup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93" name="文字方塊 92">
                <a:extLst>
                  <a:ext uri="{FF2B5EF4-FFF2-40B4-BE49-F238E27FC236}">
                    <a16:creationId xmlns:a16="http://schemas.microsoft.com/office/drawing/2014/main" id="{7215D46F-58F8-40C7-A99D-82FE29039E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188" y="2382912"/>
                <a:ext cx="2013518" cy="440840"/>
              </a:xfrm>
              <a:prstGeom prst="rect">
                <a:avLst/>
              </a:prstGeom>
              <a:blipFill>
                <a:blip r:embed="rId10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橢圓 102">
            <a:extLst>
              <a:ext uri="{FF2B5EF4-FFF2-40B4-BE49-F238E27FC236}">
                <a16:creationId xmlns:a16="http://schemas.microsoft.com/office/drawing/2014/main" id="{AB012E81-4917-4139-9824-C46157F5ACC7}"/>
              </a:ext>
            </a:extLst>
          </p:cNvPr>
          <p:cNvSpPr/>
          <p:nvPr/>
        </p:nvSpPr>
        <p:spPr>
          <a:xfrm>
            <a:off x="3087111" y="5562044"/>
            <a:ext cx="395897" cy="3958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799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矩形 103">
                <a:extLst>
                  <a:ext uri="{FF2B5EF4-FFF2-40B4-BE49-F238E27FC236}">
                    <a16:creationId xmlns:a16="http://schemas.microsoft.com/office/drawing/2014/main" id="{0F5529EC-64CD-45EA-9A30-0B1C46D6E0BA}"/>
                  </a:ext>
                </a:extLst>
              </p:cNvPr>
              <p:cNvSpPr/>
              <p:nvPr/>
            </p:nvSpPr>
            <p:spPr>
              <a:xfrm>
                <a:off x="2969195" y="5578708"/>
                <a:ext cx="615650" cy="3625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60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6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DB</m:t>
                              </m:r>
                            </m:e>
                            <m:sub>
                              <m:r>
                                <a:rPr lang="en-US" altLang="zh-TW" sz="16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4" name="矩形 103">
                <a:extLst>
                  <a:ext uri="{FF2B5EF4-FFF2-40B4-BE49-F238E27FC236}">
                    <a16:creationId xmlns:a16="http://schemas.microsoft.com/office/drawing/2014/main" id="{0F5529EC-64CD-45EA-9A30-0B1C46D6E0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195" y="5578708"/>
                <a:ext cx="615650" cy="36256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文字方塊 104">
                <a:extLst>
                  <a:ext uri="{FF2B5EF4-FFF2-40B4-BE49-F238E27FC236}">
                    <a16:creationId xmlns:a16="http://schemas.microsoft.com/office/drawing/2014/main" id="{77015CEF-8F39-4801-96FA-95769E9F2657}"/>
                  </a:ext>
                </a:extLst>
              </p:cNvPr>
              <p:cNvSpPr txBox="1"/>
              <p:nvPr/>
            </p:nvSpPr>
            <p:spPr>
              <a:xfrm>
                <a:off x="7008363" y="2377931"/>
                <a:ext cx="3401264" cy="2388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altLang="zh-TW" sz="1799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799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altLang="zh-TW" sz="1799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altLang="zh-TW" sz="1799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1799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altLang="zh-TW" sz="1799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799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sSub>
                                            <m:sSubPr>
                                              <m:ctrlPr>
                                                <a:rPr lang="en-US" altLang="zh-TW" sz="1799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799" i="1">
                                                  <a:latin typeface="Cambria Math" panose="02040503050406030204" pitchFamily="18" charset="0"/>
                                                </a:rPr>
                                                <m:t>𝑟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799" i="1">
                                                  <a:latin typeface="Cambria Math" panose="02040503050406030204" pitchFamily="18" charset="0"/>
                                                </a:rPr>
                                                <m:t>𝑓</m:t>
                                              </m:r>
                                            </m:sub>
                                          </m:sSub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altLang="zh-TW" sz="1799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799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799" i="1">
                                              <a:latin typeface="Cambria Math" panose="02040503050406030204" pitchFamily="18" charset="0"/>
                                            </a:rPr>
                                            <m:t>𝐷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sz="1799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799" i="1">
                                                  <a:latin typeface="Cambria Math" panose="02040503050406030204" pitchFamily="18" charset="0"/>
                                                </a:rPr>
                                                <m:t>𝐵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799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1799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altLang="zh-TW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r>
                  <a:rPr lang="zh-TW" altLang="en-US" sz="1799" dirty="0">
                    <a:highlight>
                      <a:srgbClr val="FFFF00"/>
                    </a:highlight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四捨五入</a:t>
                </a:r>
                <a:r>
                  <a:rPr lang="zh-TW" altLang="en-US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得</a:t>
                </a:r>
                <a:r>
                  <a:rPr lang="en-US" altLang="zh-TW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x</a:t>
                </a:r>
                <a:r>
                  <a:rPr lang="zh-TW" altLang="en-US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帶回後找持平點</a:t>
                </a:r>
                <a:endParaRPr lang="en-US" altLang="zh-TW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endParaRPr lang="en-US" altLang="zh-TW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altLang="zh-TW" sz="1799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𝐷</m:t>
                          </m:r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altLang="zh-TW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endParaRPr lang="en-US" altLang="zh-TW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r>
                  <a:rPr lang="zh-TW" altLang="en-US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再分別取上漲點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799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799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1799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zh-TW" altLang="en-US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 與下跌點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799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799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1799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zh-TW" altLang="en-US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 </a:t>
                </a:r>
              </a:p>
            </p:txBody>
          </p:sp>
        </mc:Choice>
        <mc:Fallback xmlns="">
          <p:sp>
            <p:nvSpPr>
              <p:cNvPr id="105" name="文字方塊 104">
                <a:extLst>
                  <a:ext uri="{FF2B5EF4-FFF2-40B4-BE49-F238E27FC236}">
                    <a16:creationId xmlns:a16="http://schemas.microsoft.com/office/drawing/2014/main" id="{77015CEF-8F39-4801-96FA-95769E9F26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363" y="2377931"/>
                <a:ext cx="3401264" cy="2388878"/>
              </a:xfrm>
              <a:prstGeom prst="rect">
                <a:avLst/>
              </a:prstGeom>
              <a:blipFill>
                <a:blip r:embed="rId12"/>
                <a:stretch>
                  <a:fillRect l="-1434" b="-25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矩形 105">
                <a:extLst>
                  <a:ext uri="{FF2B5EF4-FFF2-40B4-BE49-F238E27FC236}">
                    <a16:creationId xmlns:a16="http://schemas.microsoft.com/office/drawing/2014/main" id="{17169583-60FE-4076-9437-87E1BF4E4692}"/>
                  </a:ext>
                </a:extLst>
              </p:cNvPr>
              <p:cNvSpPr/>
              <p:nvPr/>
            </p:nvSpPr>
            <p:spPr>
              <a:xfrm>
                <a:off x="3520189" y="4817168"/>
                <a:ext cx="8281948" cy="94878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zh-TW" altLang="en-US" sz="16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sub>
                    </m:sSub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zh-TW" altLang="en-US" sz="1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zh-TW" altLang="en-US" sz="16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zh-TW" alt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zh-TW" altLang="en-US" sz="16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zh-TW" altLang="en-US" sz="16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zh-TW" altLang="en-US" sz="1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sz="1600" i="1" dirty="0">
                    <a:latin typeface="Cambria Math" panose="02040503050406030204" pitchFamily="18" charset="0"/>
                  </a:rPr>
                  <a:t>0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zh-TW" altLang="en-US" sz="16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⁡</m:t>
                            </m:r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sSub>
                              <m:sSubPr>
                                <m:ctrlP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sz="1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zh-TW" altLang="en-US" sz="16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zh-TW" alt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sSub>
                              <m:sSubPr>
                                <m:ctrlP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sz="1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zh-TW" altLang="en-US" sz="16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⁡</m:t>
                            </m:r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sSub>
                              <m:sSubPr>
                                <m:ctrlP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sz="16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</a:rPr>
                            </m:ctrlPr>
                          </m:sSubPr>
                          <m:e>
                            <m:r>
                              <a:rPr lang="en-US" altLang="zh-TW" sz="160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</a:rPr>
                              <m:t>0</m:t>
                            </m:r>
                          </m:sub>
                        </m:sSub>
                      </m:e>
                      <m:sup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 altLang="zh-TW" sz="1600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⁡(</m:t>
                    </m:r>
                    <m:sSup>
                      <m:sSupPr>
                        <m:ctrlPr>
                          <a:rPr lang="en-US" altLang="zh-TW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zh-TW" altLang="en-US" sz="1600" dirty="0">
                                <a:solidFill>
                                  <a:srgbClr val="000000"/>
                                </a:solidFill>
                                <a:latin typeface="Microsoft JhengHei" panose="020B0604030504040204" pitchFamily="34" charset="-120"/>
                                <a:ea typeface="Microsoft JhengHei" panose="020B0604030504040204" pitchFamily="34" charset="-12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</a:rPr>
                              <m:t>V</m:t>
                            </m:r>
                          </m:sub>
                        </m:sSub>
                      </m:e>
                      <m:sup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TW" altLang="en-US" sz="1600" i="1" dirty="0">
                    <a:latin typeface="Cambria Math" panose="02040503050406030204" pitchFamily="18" charset="0"/>
                  </a:rPr>
                  <a:t>*</a:t>
                </a:r>
                <a:r>
                  <a:rPr lang="en-US" altLang="zh-TW" sz="1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)−1]∗</m:t>
                    </m:r>
                    <m:r>
                      <m:rPr>
                        <m:sty m:val="p"/>
                      </m:rPr>
                      <a:rPr lang="en-US" altLang="zh-TW" sz="1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r>
                      <a:rPr lang="en-US" altLang="zh-TW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⁡(2</m:t>
                    </m:r>
                    <m:r>
                      <a:rPr lang="en-US" altLang="zh-TW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𝑟𝑓</m:t>
                    </m:r>
                    <m:r>
                      <a:rPr lang="en-US" altLang="zh-TW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zh-TW" altLang="en-US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zh-TW" altLang="en-US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zh-TW" altLang="en-US" sz="16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zh-TW" altLang="en-US" sz="1600" i="1" dirty="0"/>
              </a:p>
            </p:txBody>
          </p:sp>
        </mc:Choice>
        <mc:Fallback xmlns="">
          <p:sp>
            <p:nvSpPr>
              <p:cNvPr id="106" name="矩形 105">
                <a:extLst>
                  <a:ext uri="{FF2B5EF4-FFF2-40B4-BE49-F238E27FC236}">
                    <a16:creationId xmlns:a16="http://schemas.microsoft.com/office/drawing/2014/main" id="{17169583-60FE-4076-9437-87E1BF4E46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189" y="4817168"/>
                <a:ext cx="8281948" cy="948786"/>
              </a:xfrm>
              <a:prstGeom prst="rect">
                <a:avLst/>
              </a:prstGeom>
              <a:blipFill>
                <a:blip r:embed="rId13"/>
                <a:stretch>
                  <a:fillRect t="-189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60ADAC86-E38F-4499-ABBA-60BCC77EBEC4}"/>
              </a:ext>
            </a:extLst>
          </p:cNvPr>
          <p:cNvSpPr txBox="1"/>
          <p:nvPr/>
        </p:nvSpPr>
        <p:spPr>
          <a:xfrm>
            <a:off x="11809512" y="6487871"/>
            <a:ext cx="434621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799" dirty="0">
                <a:solidFill>
                  <a:schemeClr val="bg1"/>
                </a:solidFill>
              </a:rPr>
              <a:t>19</a:t>
            </a:r>
            <a:endParaRPr lang="zh-TW" altLang="en-US" sz="1799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矩形 108">
                <a:extLst>
                  <a:ext uri="{FF2B5EF4-FFF2-40B4-BE49-F238E27FC236}">
                    <a16:creationId xmlns:a16="http://schemas.microsoft.com/office/drawing/2014/main" id="{C7DFC050-3623-4300-8F7E-1F1B5DB8BC33}"/>
                  </a:ext>
                </a:extLst>
              </p:cNvPr>
              <p:cNvSpPr/>
              <p:nvPr/>
            </p:nvSpPr>
            <p:spPr>
              <a:xfrm>
                <a:off x="5897736" y="1347976"/>
                <a:ext cx="6094413" cy="113890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zh-TW" altLang="en-US" sz="1799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設公司資產隨機過程為𝑑𝑙𝑛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FKai-SB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FKai-SB" panose="03000509000000000000" pitchFamily="65" charset="-12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FKai-SB" panose="03000509000000000000" pitchFamily="65" charset="-120"/>
                          </a:rPr>
                          <m:t>𝑓</m:t>
                        </m:r>
                      </m:sub>
                    </m:sSub>
                    <m:r>
                      <a:rPr lang="en-US" altLang="zh-TW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DFKai-SB" panose="03000509000000000000" pitchFamily="65" charset="-120"/>
                      </a:rPr>
                      <m:t>−0.5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zh-TW" altLang="en-US" dirty="0">
                                <a:solidFill>
                                  <a:srgbClr val="000000"/>
                                </a:solidFill>
                                <a:latin typeface="Microsoft JhengHei" panose="020B0604030504040204" pitchFamily="34" charset="-120"/>
                                <a:ea typeface="Microsoft JhengHei" panose="020B0604030504040204" pitchFamily="34" charset="-12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</a:rPr>
                              <m:t>V</m:t>
                            </m:r>
                          </m:sub>
                        </m:sSub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DFKai-SB" panose="03000509000000000000" pitchFamily="65" charset="-120"/>
                      </a:rPr>
                      <m:t>) </m:t>
                    </m:r>
                    <m:sSub>
                      <m:sSubPr>
                        <m:ctrlPr>
                          <a:rPr lang="en-US" altLang="zh-TW" sz="1799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zh-TW" altLang="en-US" sz="1799" dirty="0">
                            <a:solidFill>
                              <a:srgbClr val="000000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rPr>
                          <m:t>𝑑𝑡</m:t>
                        </m:r>
                        <m:r>
                          <m:rPr>
                            <m:nor/>
                          </m:rPr>
                          <a:rPr lang="en-US" altLang="zh-TW" sz="1799" dirty="0">
                            <a:solidFill>
                              <a:srgbClr val="000000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zh-TW" altLang="en-US" sz="1799" dirty="0">
                            <a:solidFill>
                              <a:srgbClr val="000000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1799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V</m:t>
                        </m:r>
                      </m:sub>
                    </m:sSub>
                    <m:r>
                      <m:rPr>
                        <m:nor/>
                      </m:rPr>
                      <a:rPr lang="en-US" altLang="zh-TW" sz="1799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d</m:t>
                    </m:r>
                    <m:sSub>
                      <m:sSubPr>
                        <m:ctrlPr>
                          <a:rPr lang="en-US" altLang="zh-TW" sz="1799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1799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z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1799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v</m:t>
                        </m:r>
                      </m:sub>
                    </m:sSub>
                    <m:r>
                      <m:rPr>
                        <m:nor/>
                      </m:rPr>
                      <a:rPr lang="en-US" altLang="zh-TW" sz="1799" dirty="0">
                        <a:solidFill>
                          <a:srgbClr val="000000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m:t> </m:t>
                    </m:r>
                  </m:oMath>
                </a14:m>
                <a:r>
                  <a:rPr lang="zh-TW" altLang="en-US" sz="1799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，在風險中立機率測度下，求算出公司資產上漲幅度為：</a:t>
                </a:r>
                <a:endParaRPr lang="en-US" altLang="zh-TW" sz="1799" dirty="0">
                  <a:solidFill>
                    <a:srgbClr val="0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799" i="1" dirty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altLang="zh-TW" sz="1799" i="1" dirty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1799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1799" i="1" dirty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1799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799" i="1" dirty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1799" i="1" dirty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1799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1799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799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lang="zh-TW" altLang="en-US" sz="1799" dirty="0">
                  <a:solidFill>
                    <a:srgbClr val="0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09" name="矩形 108">
                <a:extLst>
                  <a:ext uri="{FF2B5EF4-FFF2-40B4-BE49-F238E27FC236}">
                    <a16:creationId xmlns:a16="http://schemas.microsoft.com/office/drawing/2014/main" id="{C7DFC050-3623-4300-8F7E-1F1B5DB8BC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736" y="1347976"/>
                <a:ext cx="6094413" cy="1138902"/>
              </a:xfrm>
              <a:prstGeom prst="rect">
                <a:avLst/>
              </a:prstGeom>
              <a:blipFill>
                <a:blip r:embed="rId14"/>
                <a:stretch>
                  <a:fillRect l="-7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矩形 109">
            <a:extLst>
              <a:ext uri="{FF2B5EF4-FFF2-40B4-BE49-F238E27FC236}">
                <a16:creationId xmlns:a16="http://schemas.microsoft.com/office/drawing/2014/main" id="{B2FD4CFF-92E7-4912-8872-682458ADFA6A}"/>
              </a:ext>
            </a:extLst>
          </p:cNvPr>
          <p:cNvSpPr/>
          <p:nvPr/>
        </p:nvSpPr>
        <p:spPr>
          <a:xfrm>
            <a:off x="744348" y="1251241"/>
            <a:ext cx="1703869" cy="461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664" indent="-285664">
              <a:buFont typeface="Arial" panose="020B0604020202020204" pitchFamily="34" charset="0"/>
              <a:buChar char="•"/>
            </a:pPr>
            <a:r>
              <a:rPr lang="zh-TW" altLang="en-US" sz="2399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路徑連接</a:t>
            </a:r>
            <a:endParaRPr lang="en-US" altLang="zh-TW" sz="2399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7FF0E60-D305-4499-BE06-548F5556F12A}"/>
              </a:ext>
            </a:extLst>
          </p:cNvPr>
          <p:cNvSpPr txBox="1"/>
          <p:nvPr/>
        </p:nvSpPr>
        <p:spPr>
          <a:xfrm>
            <a:off x="8747760" y="274320"/>
            <a:ext cx="2591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修正自陳俊凱學長的</a:t>
            </a:r>
            <a:r>
              <a:rPr lang="en-US" altLang="zh-TW" dirty="0"/>
              <a:t>ppt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5437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2956653C-C49D-4C65-8A90-BFE4BA4605A4}"/>
                  </a:ext>
                </a:extLst>
              </p:cNvPr>
              <p:cNvSpPr/>
              <p:nvPr/>
            </p:nvSpPr>
            <p:spPr>
              <a:xfrm>
                <a:off x="2147047" y="1292321"/>
                <a:ext cx="7760523" cy="32813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1799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𝑑</a:t>
                </a:r>
                <a:r>
                  <a:rPr lang="en-US" altLang="zh-TW" sz="1799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W=</a:t>
                </a:r>
                <a:r>
                  <a:rPr lang="zh-TW" altLang="en-US" sz="1799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𝑑𝑙𝑛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FKai-SB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FKai-SB" panose="03000509000000000000" pitchFamily="65" charset="-12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FKai-SB" panose="03000509000000000000" pitchFamily="65" charset="-120"/>
                          </a:rPr>
                          <m:t>𝑓</m:t>
                        </m:r>
                      </m:sub>
                    </m:sSub>
                    <m:r>
                      <a:rPr lang="en-US" altLang="zh-TW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DFKai-SB" panose="03000509000000000000" pitchFamily="65" charset="-120"/>
                      </a:rPr>
                      <m:t>−0.5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zh-TW" altLang="en-US" dirty="0">
                                <a:solidFill>
                                  <a:srgbClr val="000000"/>
                                </a:solidFill>
                                <a:latin typeface="Microsoft JhengHei" panose="020B0604030504040204" pitchFamily="34" charset="-120"/>
                                <a:ea typeface="Microsoft JhengHei" panose="020B0604030504040204" pitchFamily="34" charset="-12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</a:rPr>
                              <m:t>V</m:t>
                            </m:r>
                          </m:sub>
                        </m:sSub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DFKai-SB" panose="03000509000000000000" pitchFamily="65" charset="-120"/>
                      </a:rPr>
                      <m:t>)</m:t>
                    </m:r>
                    <m:r>
                      <m:rPr>
                        <m:nor/>
                      </m:rPr>
                      <a:rPr lang="zh-TW" altLang="en-US" sz="1799" dirty="0">
                        <a:solidFill>
                          <a:srgbClr val="000000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m:t>𝑑𝑡</m:t>
                    </m:r>
                    <m:r>
                      <m:rPr>
                        <m:nor/>
                      </m:rPr>
                      <a:rPr lang="en-US" altLang="zh-TW" sz="1799" dirty="0">
                        <a:solidFill>
                          <a:srgbClr val="000000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m:t>+</m:t>
                    </m:r>
                    <m:sSub>
                      <m:sSubPr>
                        <m:ctrlPr>
                          <a:rPr lang="en-US" altLang="zh-TW" sz="1799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zh-TW" altLang="en-US" sz="1799" dirty="0">
                            <a:solidFill>
                              <a:srgbClr val="000000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1799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V</m:t>
                        </m:r>
                      </m:sub>
                    </m:sSub>
                    <m:r>
                      <m:rPr>
                        <m:nor/>
                      </m:rPr>
                      <a:rPr lang="en-US" altLang="zh-TW" sz="1799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d</m:t>
                    </m:r>
                    <m:sSub>
                      <m:sSubPr>
                        <m:ctrlPr>
                          <a:rPr lang="en-US" altLang="zh-TW" sz="1799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1799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z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1799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v</m:t>
                        </m:r>
                      </m:sub>
                    </m:sSub>
                    <m:r>
                      <m:rPr>
                        <m:nor/>
                      </m:rPr>
                      <a:rPr lang="en-US" altLang="zh-TW" sz="1799" dirty="0">
                        <a:solidFill>
                          <a:srgbClr val="000000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m:t> </m:t>
                    </m:r>
                  </m:oMath>
                </a14:m>
                <a:r>
                  <a:rPr lang="zh-TW" altLang="en-US" dirty="0"/>
                  <a:t> 假設</a:t>
                </a:r>
                <a:r>
                  <a:rPr lang="en-US" altLang="zh-TW" dirty="0"/>
                  <a:t>V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log-normal</a:t>
                </a:r>
                <a:r>
                  <a:rPr lang="zh-TW" altLang="en-US" dirty="0"/>
                  <a:t>分配</a:t>
                </a:r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dirty="0"/>
                  <a:t>Normal MGF: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dirty="0"/>
                      <m:t>M</m:t>
                    </m:r>
                    <m:r>
                      <m:rPr>
                        <m:nor/>
                      </m:rPr>
                      <a:rPr lang="en-US" altLang="zh-TW" b="0" i="0" baseline="-25000" dirty="0" smtClean="0"/>
                      <m:t>W</m:t>
                    </m:r>
                    <m:r>
                      <m:rPr>
                        <m:nor/>
                      </m:rPr>
                      <a:rPr lang="en-US" altLang="zh-TW" dirty="0"/>
                      <m:t>(</m:t>
                    </m:r>
                    <m:r>
                      <m:rPr>
                        <m:nor/>
                      </m:rPr>
                      <a:rPr lang="en-US" altLang="zh-TW" dirty="0"/>
                      <m:t>t</m:t>
                    </m:r>
                    <m:r>
                      <m:rPr>
                        <m:nor/>
                      </m:rPr>
                      <a:rPr lang="en-US" altLang="zh-TW" dirty="0"/>
                      <m:t>)=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+0.5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den>
                        </m:f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1∗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zh-TW" dirty="0"/>
                      <m:t>M</m:t>
                    </m:r>
                    <m:r>
                      <m:rPr>
                        <m:nor/>
                      </m:rPr>
                      <a:rPr lang="en-US" altLang="zh-TW" baseline="-25000" dirty="0"/>
                      <m:t>W</m:t>
                    </m:r>
                    <m:r>
                      <m:rPr>
                        <m:nor/>
                      </m:rPr>
                      <a:rPr lang="en-US" altLang="zh-TW" dirty="0"/>
                      <m:t>(</m:t>
                    </m:r>
                    <m:r>
                      <m:rPr>
                        <m:nor/>
                      </m:rPr>
                      <a:rPr lang="en-US" altLang="zh-TW" b="0" i="0" dirty="0" smtClean="0"/>
                      <m:t>1</m:t>
                    </m:r>
                    <m:r>
                      <m:rPr>
                        <m:nor/>
                      </m:rPr>
                      <a:rPr lang="en-US" altLang="zh-TW" dirty="0"/>
                      <m:t>)</m:t>
                    </m:r>
                    <m:r>
                      <m:rPr>
                        <m:nor/>
                      </m:rPr>
                      <a:rPr lang="en-US" altLang="zh-TW" b="0" i="0" dirty="0" smtClean="0"/>
                      <m:t> </m:t>
                    </m:r>
                    <m:r>
                      <m:rPr>
                        <m:nor/>
                      </m:rPr>
                      <a:rPr lang="en-US" altLang="zh-TW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DFKai-SB" panose="03000509000000000000" pitchFamily="65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DFKai-SB" panose="03000509000000000000" pitchFamily="65" charset="-12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DFKai-SB" panose="03000509000000000000" pitchFamily="65" charset="-12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DFKai-SB" panose="03000509000000000000" pitchFamily="65" charset="-120"/>
                                  </a:rPr>
                                  <m:t>−0.5</m:t>
                                </m:r>
                                <m:sSup>
                                  <m:s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altLang="zh-TW" i="1" dirty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Microsoft JhengHei" panose="020B0604030504040204" pitchFamily="34" charset="-12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zh-TW" altLang="en-US" dirty="0">
                                            <a:solidFill>
                                              <a:srgbClr val="000000"/>
                                            </a:solidFill>
                                            <a:latin typeface="Microsoft JhengHei" panose="020B0604030504040204" pitchFamily="34" charset="-120"/>
                                            <a:ea typeface="Microsoft JhengHei" panose="020B0604030504040204" pitchFamily="34" charset="-12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i="1" dirty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Microsoft JhengHei" panose="020B0604030504040204" pitchFamily="34" charset="-120"/>
                                          </a:rPr>
                                          <m:t>V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zh-TW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DFKai-SB" panose="03000509000000000000" pitchFamily="65" charset="-120"/>
                              </a:rPr>
                              <m:t>∗1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+0.5</m:t>
                            </m:r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altLang="zh-TW" i="1" dirty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Microsoft JhengHei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nor/>
                                      </m:rPr>
                                      <a:rPr lang="zh-TW" altLang="en-US" dirty="0">
                                        <a:solidFill>
                                          <a:srgbClr val="000000"/>
                                        </a:solidFill>
                                        <a:latin typeface="Microsoft JhengHei" panose="020B0604030504040204" pitchFamily="34" charset="-120"/>
                                        <a:ea typeface="Microsoft JhengHei" panose="020B0604030504040204" pitchFamily="34" charset="-12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TW" i="1" dirty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Microsoft JhengHei" panose="020B0604030504040204" pitchFamily="34" charset="-120"/>
                                      </a:rPr>
                                      <m:t>V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TW" i="1" baseline="3000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e>
                    </m:func>
                  </m:oMath>
                </a14:m>
                <a:endParaRPr lang="en-US" altLang="zh-TW" dirty="0"/>
              </a:p>
              <a:p>
                <a:r>
                  <a:rPr lang="en-US" altLang="zh-TW" dirty="0"/>
                  <a:t>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dirty="0"/>
                      <m:t>=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FKai-SB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FKai-SB" panose="03000509000000000000" pitchFamily="65" charset="-12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FKai-SB" panose="03000509000000000000" pitchFamily="65" charset="-120"/>
                          </a:rPr>
                          <m:t>𝑓</m:t>
                        </m:r>
                      </m:sub>
                    </m:sSub>
                    <m:r>
                      <a:rPr lang="en-US" altLang="zh-TW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DFKai-SB" panose="03000509000000000000" pitchFamily="65" charset="-120"/>
                      </a:rPr>
                      <m:t>)</m:t>
                    </m:r>
                  </m:oMath>
                </a14:m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𝑉𝐴𝑅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(0)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  <m:d>
                                  <m:d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  <m:d>
                                  <m:d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</m:den>
                            </m:f>
                          </m:e>
                        </m:d>
                        <m:r>
                          <a:rPr lang="en-US" altLang="zh-TW" b="0" i="1" baseline="7000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num>
                          <m:den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altLang="zh-TW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zh-TW" altLang="en-US" dirty="0"/>
              </a:p>
            </p:txBody>
          </p:sp>
        </mc:Choice>
        <mc:Fallback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2956653C-C49D-4C65-8A90-BFE4BA4605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047" y="1292321"/>
                <a:ext cx="7760523" cy="3281348"/>
              </a:xfrm>
              <a:prstGeom prst="rect">
                <a:avLst/>
              </a:prstGeom>
              <a:blipFill>
                <a:blip r:embed="rId2"/>
                <a:stretch>
                  <a:fillRect l="-4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051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id="{B3635798-7009-4C30-A29C-EA0922F74E12}"/>
              </a:ext>
            </a:extLst>
          </p:cNvPr>
          <p:cNvSpPr txBox="1"/>
          <p:nvPr/>
        </p:nvSpPr>
        <p:spPr>
          <a:xfrm>
            <a:off x="829757" y="623102"/>
            <a:ext cx="7057038" cy="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02.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研究方法</a:t>
            </a:r>
            <a:r>
              <a:rPr lang="en-US" altLang="zh-TW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-(3)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履約條件判定</a:t>
            </a:r>
            <a:endParaRPr lang="zh-CN" altLang="zh-CN" sz="3199" dirty="0">
              <a:solidFill>
                <a:schemeClr val="bg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9B0EA749-B0ED-475D-9F5C-E27BBAE09503}"/>
                  </a:ext>
                </a:extLst>
              </p:cNvPr>
              <p:cNvSpPr/>
              <p:nvPr/>
            </p:nvSpPr>
            <p:spPr>
              <a:xfrm>
                <a:off x="1068109" y="1372136"/>
                <a:ext cx="6094413" cy="73231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altLang="zh-TW" sz="1999" b="1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3.</a:t>
                </a:r>
                <a:r>
                  <a:rPr lang="zh-TW" altLang="zh-TW" sz="1999" b="1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Times New Roman" panose="02020603050405020304" pitchFamily="18" charset="0"/>
                  </a:rPr>
                  <a:t>員工履約</a:t>
                </a:r>
                <a:r>
                  <a:rPr lang="en-US" altLang="zh-TW" sz="1999" b="1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Times New Roman" panose="02020603050405020304" pitchFamily="18" charset="0"/>
                  </a:rPr>
                  <a:t>ESO</a:t>
                </a:r>
                <a:r>
                  <a:rPr lang="zh-TW" altLang="zh-TW" sz="1999" b="1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Times New Roman" panose="02020603050405020304" pitchFamily="18" charset="0"/>
                  </a:rPr>
                  <a:t>後所獲得的財富為：</a:t>
                </a:r>
                <a:endParaRPr lang="en-US" altLang="zh-TW" sz="1999" b="1" dirty="0">
                  <a:solidFill>
                    <a:srgbClr val="0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99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199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1999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𝑎𝑓𝑡𝑒𝑟</m:t>
                          </m:r>
                          <m:d>
                            <m:dPr>
                              <m:ctrlPr>
                                <a:rPr lang="zh-TW" altLang="zh-TW" sz="199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altLang="zh-TW" sz="19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%,</m:t>
                              </m:r>
                              <m:r>
                                <a:rPr lang="en-US" altLang="zh-TW" sz="19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en-US" altLang="zh-TW" sz="19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%</m:t>
                              </m:r>
                            </m:e>
                          </m:d>
                        </m:sub>
                      </m:sSub>
                      <m:r>
                        <a:rPr lang="en-US" altLang="zh-TW" sz="1999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TW" altLang="zh-TW" sz="199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1999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altLang="zh-TW" sz="1999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TW" sz="1999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1999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𝑎𝑓𝑡𝑒𝑟</m:t>
                          </m:r>
                          <m:d>
                            <m:dPr>
                              <m:ctrlPr>
                                <a:rPr lang="zh-TW" altLang="zh-TW" sz="199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altLang="zh-TW" sz="19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%,</m:t>
                              </m:r>
                              <m:r>
                                <a:rPr lang="en-US" altLang="zh-TW" sz="19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en-US" altLang="zh-TW" sz="19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%</m:t>
                              </m:r>
                            </m:e>
                          </m:d>
                        </m:sub>
                      </m:sSub>
                      <m:r>
                        <a:rPr lang="en-US" altLang="zh-TW" sz="19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altLang="zh-TW" sz="19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𝑋</m:t>
                      </m:r>
                      <m:r>
                        <a:rPr lang="en-US" altLang="zh-TW" sz="1999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)×</m:t>
                      </m:r>
                      <m:r>
                        <a:rPr lang="en-US" altLang="zh-TW" sz="19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𝑁</m:t>
                      </m:r>
                      <m:r>
                        <a:rPr lang="en-US" altLang="zh-TW" sz="1999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US" altLang="zh-TW" sz="19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TW" sz="19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altLang="zh-TW" sz="19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%−</m:t>
                      </m:r>
                      <m:r>
                        <a:rPr lang="en-US" altLang="zh-TW" sz="19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altLang="zh-TW" sz="19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%)</m:t>
                      </m:r>
                    </m:oMath>
                  </m:oMathPara>
                </a14:m>
                <a:endParaRPr lang="zh-TW" altLang="zh-TW" sz="19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9B0EA749-B0ED-475D-9F5C-E27BBAE095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109" y="1372136"/>
                <a:ext cx="6094413" cy="732317"/>
              </a:xfrm>
              <a:prstGeom prst="rect">
                <a:avLst/>
              </a:prstGeom>
              <a:blipFill>
                <a:blip r:embed="rId2"/>
                <a:stretch>
                  <a:fillRect l="-1000" t="-4167" b="-58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69E48C24-16FD-4AF0-94F0-A4967A5669AC}"/>
                  </a:ext>
                </a:extLst>
              </p:cNvPr>
              <p:cNvSpPr/>
              <p:nvPr/>
            </p:nvSpPr>
            <p:spPr>
              <a:xfrm>
                <a:off x="1068109" y="2291971"/>
                <a:ext cx="10809149" cy="948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altLang="zh-TW" sz="1999" b="1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Times New Roman" panose="02020603050405020304" pitchFamily="18" charset="0"/>
                  </a:rPr>
                  <a:t>4.</a:t>
                </a:r>
                <a:r>
                  <a:rPr lang="zh-TW" altLang="zh-TW" sz="1999" b="1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Times New Roman" panose="02020603050405020304" pitchFamily="18" charset="0"/>
                  </a:rPr>
                  <a:t>員工履約後可支配所得為：</a:t>
                </a:r>
                <a:endParaRPr lang="en-US" altLang="zh-TW" sz="2799" i="1" kern="0" dirty="0">
                  <a:solidFill>
                    <a:srgbClr val="000000"/>
                  </a:solidFill>
                  <a:latin typeface="Cambria Math" panose="02040503050406030204" pitchFamily="18" charset="0"/>
                  <a:ea typeface="DFBiaoKaiShu-B5" panose="03000509000000000000" pitchFamily="65" charset="-128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399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2399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D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2399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I</m:t>
                          </m:r>
                        </m:sub>
                      </m:sSub>
                      <m:r>
                        <a:rPr lang="en-US" altLang="zh-TW" sz="2399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2399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W</m:t>
                      </m:r>
                      <m:r>
                        <a:rPr lang="en-US" altLang="zh-TW" sz="2399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39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39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399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𝑎𝑓𝑡𝑒𝑟</m:t>
                          </m:r>
                          <m:d>
                            <m:dPr>
                              <m:ctrlPr>
                                <a:rPr lang="zh-TW" altLang="zh-TW" sz="239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3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altLang="zh-TW" sz="23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%,</m:t>
                              </m:r>
                              <m:r>
                                <a:rPr lang="en-US" altLang="zh-TW" sz="23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en-US" altLang="zh-TW" sz="23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%</m:t>
                              </m:r>
                            </m:e>
                          </m:d>
                        </m:sub>
                      </m:sSub>
                      <m:r>
                        <a:rPr lang="en-US" altLang="zh-TW" sz="23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altLang="zh-TW" sz="23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𝜏</m:t>
                      </m:r>
                      <m:r>
                        <a:rPr lang="en-US" altLang="zh-TW" sz="23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TW" sz="2399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W</m:t>
                      </m:r>
                      <m:r>
                        <a:rPr lang="en-US" altLang="zh-TW" sz="2399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39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39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399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𝑎𝑓𝑡𝑒𝑟</m:t>
                          </m:r>
                          <m:d>
                            <m:dPr>
                              <m:ctrlPr>
                                <a:rPr lang="zh-TW" altLang="zh-TW" sz="239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3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altLang="zh-TW" sz="23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%,</m:t>
                              </m:r>
                              <m:r>
                                <a:rPr lang="en-US" altLang="zh-TW" sz="23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en-US" altLang="zh-TW" sz="23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%</m:t>
                              </m:r>
                            </m:e>
                          </m:d>
                        </m:sub>
                      </m:sSub>
                      <m:r>
                        <a:rPr lang="en-US" altLang="zh-TW" sz="23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69E48C24-16FD-4AF0-94F0-A4967A5669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109" y="2291971"/>
                <a:ext cx="10809149" cy="948987"/>
              </a:xfrm>
              <a:prstGeom prst="rect">
                <a:avLst/>
              </a:prstGeom>
              <a:blipFill>
                <a:blip r:embed="rId3"/>
                <a:stretch>
                  <a:fillRect l="-564" b="-51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2CA26067-2740-4EE4-82E4-2DAF6C4B2488}"/>
                  </a:ext>
                </a:extLst>
              </p:cNvPr>
              <p:cNvSpPr/>
              <p:nvPr/>
            </p:nvSpPr>
            <p:spPr>
              <a:xfrm>
                <a:off x="1068109" y="3376218"/>
                <a:ext cx="10809149" cy="948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altLang="zh-TW" sz="1999" b="1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Times New Roman" panose="02020603050405020304" pitchFamily="18" charset="0"/>
                  </a:rPr>
                  <a:t>5.</a:t>
                </a:r>
                <a:r>
                  <a:rPr lang="zh-TW" altLang="en-US" sz="1999" b="1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Times New Roman" panose="02020603050405020304" pitchFamily="18" charset="0"/>
                  </a:rPr>
                  <a:t>本期員工效用</a:t>
                </a:r>
                <a:r>
                  <a:rPr lang="zh-TW" altLang="zh-TW" sz="1999" b="1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Times New Roman" panose="02020603050405020304" pitchFamily="18" charset="0"/>
                  </a:rPr>
                  <a:t>：</a:t>
                </a:r>
                <a:endParaRPr lang="en-US" altLang="zh-TW" sz="2799" i="1" kern="0" dirty="0">
                  <a:solidFill>
                    <a:srgbClr val="000000"/>
                  </a:solidFill>
                  <a:latin typeface="Cambria Math" panose="02040503050406030204" pitchFamily="18" charset="0"/>
                  <a:ea typeface="DFBiaoKaiShu-B5" panose="03000509000000000000" pitchFamily="65" charset="-128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399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U</m:t>
                      </m:r>
                      <m:r>
                        <a:rPr lang="en-US" altLang="zh-TW" sz="2399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23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U</m:t>
                      </m:r>
                      <m:r>
                        <a:rPr lang="en-US" altLang="zh-TW" sz="23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399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2399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D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2399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I</m:t>
                          </m:r>
                        </m:sub>
                      </m:sSub>
                      <m:r>
                        <a:rPr lang="en-US" altLang="zh-TW" sz="2399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2CA26067-2740-4EE4-82E4-2DAF6C4B24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109" y="3376218"/>
                <a:ext cx="10809149" cy="948987"/>
              </a:xfrm>
              <a:prstGeom prst="rect">
                <a:avLst/>
              </a:prstGeom>
              <a:blipFill>
                <a:blip r:embed="rId4"/>
                <a:stretch>
                  <a:fillRect l="-564" b="-51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6DB699DB-1463-422F-A658-AD6F5DD2C431}"/>
                  </a:ext>
                </a:extLst>
              </p:cNvPr>
              <p:cNvSpPr/>
              <p:nvPr/>
            </p:nvSpPr>
            <p:spPr>
              <a:xfrm>
                <a:off x="8457586" y="1168305"/>
                <a:ext cx="3332325" cy="3692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TW" altLang="en-US" sz="1799">
                        <a:latin typeface="Cambria Math" panose="02040503050406030204" pitchFamily="18" charset="0"/>
                      </a:rPr>
                      <m:t>τ</m:t>
                    </m:r>
                  </m:oMath>
                </a14:m>
                <a:r>
                  <a:rPr lang="en-US" altLang="zh-TW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(x)</a:t>
                </a:r>
                <a:r>
                  <a:rPr lang="zh-TW" altLang="en-US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：累進稅率函數</a:t>
                </a:r>
                <a:r>
                  <a:rPr lang="en-US" altLang="zh-TW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,x</a:t>
                </a:r>
                <a:r>
                  <a:rPr lang="zh-TW" altLang="en-US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：所得</a:t>
                </a:r>
                <a:endParaRPr lang="en-US" altLang="zh-TW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6DB699DB-1463-422F-A658-AD6F5DD2C4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7586" y="1168305"/>
                <a:ext cx="3332325" cy="369236"/>
              </a:xfrm>
              <a:prstGeom prst="rect">
                <a:avLst/>
              </a:prstGeom>
              <a:blipFill>
                <a:blip r:embed="rId5"/>
                <a:stretch>
                  <a:fillRect t="-6667" b="-2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字方塊 7">
            <a:extLst>
              <a:ext uri="{FF2B5EF4-FFF2-40B4-BE49-F238E27FC236}">
                <a16:creationId xmlns:a16="http://schemas.microsoft.com/office/drawing/2014/main" id="{C4D6F04F-F891-418E-9814-F0B9A7831543}"/>
              </a:ext>
            </a:extLst>
          </p:cNvPr>
          <p:cNvSpPr txBox="1"/>
          <p:nvPr/>
        </p:nvSpPr>
        <p:spPr>
          <a:xfrm>
            <a:off x="11809512" y="6487871"/>
            <a:ext cx="434621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799" dirty="0">
                <a:solidFill>
                  <a:schemeClr val="bg1"/>
                </a:solidFill>
              </a:rPr>
              <a:t>23</a:t>
            </a:r>
            <a:endParaRPr lang="zh-TW" altLang="en-US" sz="1799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55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B7106E-5C8D-4091-A2DD-A46CD7510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Outline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BE966C-49F4-48A0-B8DE-CD993B1EE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介紹員工認股選擇權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目前遇到的困難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嘗試解決方法</a:t>
            </a:r>
          </a:p>
        </p:txBody>
      </p:sp>
    </p:spTree>
    <p:extLst>
      <p:ext uri="{BB962C8B-B14F-4D97-AF65-F5344CB8AC3E}">
        <p14:creationId xmlns:p14="http://schemas.microsoft.com/office/powerpoint/2010/main" val="4212894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id="{744B187B-CAB6-4C08-89F9-147563B52806}"/>
              </a:ext>
            </a:extLst>
          </p:cNvPr>
          <p:cNvSpPr txBox="1"/>
          <p:nvPr/>
        </p:nvSpPr>
        <p:spPr>
          <a:xfrm>
            <a:off x="829757" y="623102"/>
            <a:ext cx="7057038" cy="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02.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研究方法</a:t>
            </a:r>
            <a:r>
              <a:rPr lang="en-US" altLang="zh-TW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-(3)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履約條件判定</a:t>
            </a:r>
            <a:endParaRPr lang="zh-CN" altLang="zh-CN" sz="3199" dirty="0">
              <a:solidFill>
                <a:schemeClr val="bg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89B623D5-FAD0-4B69-8DDB-A3C7FED225F7}"/>
              </a:ext>
            </a:extLst>
          </p:cNvPr>
          <p:cNvSpPr/>
          <p:nvPr/>
        </p:nvSpPr>
        <p:spPr>
          <a:xfrm>
            <a:off x="3544824" y="2907795"/>
            <a:ext cx="395897" cy="3958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</a:t>
            </a:r>
            <a:endParaRPr lang="zh-TW" altLang="en-US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E115C457-A0DF-426E-8523-12C7AF29A617}"/>
              </a:ext>
            </a:extLst>
          </p:cNvPr>
          <p:cNvCxnSpPr>
            <a:cxnSpLocks/>
            <a:stCxn id="4" idx="6"/>
            <a:endCxn id="8" idx="2"/>
          </p:cNvCxnSpPr>
          <p:nvPr/>
        </p:nvCxnSpPr>
        <p:spPr>
          <a:xfrm flipV="1">
            <a:off x="3940722" y="1579872"/>
            <a:ext cx="2001062" cy="1525871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C7EFD8A8-9F18-4C2B-B1EE-FCFB698BDB67}"/>
              </a:ext>
            </a:extLst>
          </p:cNvPr>
          <p:cNvCxnSpPr>
            <a:cxnSpLocks/>
            <a:stCxn id="4" idx="6"/>
            <a:endCxn id="9" idx="2"/>
          </p:cNvCxnSpPr>
          <p:nvPr/>
        </p:nvCxnSpPr>
        <p:spPr>
          <a:xfrm>
            <a:off x="3940722" y="3105743"/>
            <a:ext cx="2001062" cy="925837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07548D1E-7D6E-46E1-A80F-A1857BD2C8E5}"/>
              </a:ext>
            </a:extLst>
          </p:cNvPr>
          <p:cNvCxnSpPr>
            <a:cxnSpLocks/>
            <a:stCxn id="4" idx="6"/>
            <a:endCxn id="13" idx="2"/>
          </p:cNvCxnSpPr>
          <p:nvPr/>
        </p:nvCxnSpPr>
        <p:spPr>
          <a:xfrm flipV="1">
            <a:off x="3940722" y="2409818"/>
            <a:ext cx="2001062" cy="695926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橢圓 7">
                <a:extLst>
                  <a:ext uri="{FF2B5EF4-FFF2-40B4-BE49-F238E27FC236}">
                    <a16:creationId xmlns:a16="http://schemas.microsoft.com/office/drawing/2014/main" id="{CA4F9CD9-E2B6-4579-A5E7-80B4763F84D2}"/>
                  </a:ext>
                </a:extLst>
              </p:cNvPr>
              <p:cNvSpPr/>
              <p:nvPr/>
            </p:nvSpPr>
            <p:spPr>
              <a:xfrm>
                <a:off x="5941783" y="1381924"/>
                <a:ext cx="395897" cy="39589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8" name="橢圓 7">
                <a:extLst>
                  <a:ext uri="{FF2B5EF4-FFF2-40B4-BE49-F238E27FC236}">
                    <a16:creationId xmlns:a16="http://schemas.microsoft.com/office/drawing/2014/main" id="{CA4F9CD9-E2B6-4579-A5E7-80B4763F84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783" y="1381924"/>
                <a:ext cx="395897" cy="395897"/>
              </a:xfrm>
              <a:prstGeom prst="ellipse">
                <a:avLst/>
              </a:prstGeom>
              <a:blipFill>
                <a:blip r:embed="rId3"/>
                <a:stretch>
                  <a:fillRect l="-298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橢圓 8">
                <a:extLst>
                  <a:ext uri="{FF2B5EF4-FFF2-40B4-BE49-F238E27FC236}">
                    <a16:creationId xmlns:a16="http://schemas.microsoft.com/office/drawing/2014/main" id="{FDE5E07C-5356-496F-BE37-0ADADA14B89D}"/>
                  </a:ext>
                </a:extLst>
              </p:cNvPr>
              <p:cNvSpPr/>
              <p:nvPr/>
            </p:nvSpPr>
            <p:spPr>
              <a:xfrm>
                <a:off x="5941783" y="3833632"/>
                <a:ext cx="395897" cy="39589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9" name="橢圓 8">
                <a:extLst>
                  <a:ext uri="{FF2B5EF4-FFF2-40B4-BE49-F238E27FC236}">
                    <a16:creationId xmlns:a16="http://schemas.microsoft.com/office/drawing/2014/main" id="{FDE5E07C-5356-496F-BE37-0ADADA14B8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783" y="3833632"/>
                <a:ext cx="395897" cy="395897"/>
              </a:xfrm>
              <a:prstGeom prst="ellipse">
                <a:avLst/>
              </a:prstGeom>
              <a:blipFill>
                <a:blip r:embed="rId4"/>
                <a:stretch>
                  <a:fillRect l="-59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25242F43-AE49-4998-AFEF-4F273F69D61B}"/>
                  </a:ext>
                </a:extLst>
              </p:cNvPr>
              <p:cNvSpPr txBox="1"/>
              <p:nvPr/>
            </p:nvSpPr>
            <p:spPr>
              <a:xfrm>
                <a:off x="4808316" y="1770587"/>
                <a:ext cx="521674" cy="3692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799" i="1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25242F43-AE49-4998-AFEF-4F273F69D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316" y="1770587"/>
                <a:ext cx="521674" cy="369236"/>
              </a:xfrm>
              <a:prstGeom prst="rect">
                <a:avLst/>
              </a:prstGeom>
              <a:blipFill>
                <a:blip r:embed="rId5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B821B9C0-12E4-49DF-B8E0-C180C6DF4B30}"/>
                  </a:ext>
                </a:extLst>
              </p:cNvPr>
              <p:cNvSpPr txBox="1"/>
              <p:nvPr/>
            </p:nvSpPr>
            <p:spPr>
              <a:xfrm>
                <a:off x="4756015" y="2743646"/>
                <a:ext cx="569752" cy="3692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799" i="1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B821B9C0-12E4-49DF-B8E0-C180C6DF4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6015" y="2743646"/>
                <a:ext cx="569752" cy="369236"/>
              </a:xfrm>
              <a:prstGeom prst="rect">
                <a:avLst/>
              </a:prstGeom>
              <a:blipFill>
                <a:blip r:embed="rId6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64145ADC-849E-4B54-80F1-2325D378C0DB}"/>
                  </a:ext>
                </a:extLst>
              </p:cNvPr>
              <p:cNvSpPr txBox="1"/>
              <p:nvPr/>
            </p:nvSpPr>
            <p:spPr>
              <a:xfrm>
                <a:off x="4779636" y="3564809"/>
                <a:ext cx="522508" cy="3692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799" i="1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64145ADC-849E-4B54-80F1-2325D378C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636" y="3564809"/>
                <a:ext cx="522508" cy="369236"/>
              </a:xfrm>
              <a:prstGeom prst="rect">
                <a:avLst/>
              </a:prstGeom>
              <a:blipFill>
                <a:blip r:embed="rId7"/>
                <a:stretch>
                  <a:fillRect b="-11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橢圓 12">
                <a:extLst>
                  <a:ext uri="{FF2B5EF4-FFF2-40B4-BE49-F238E27FC236}">
                    <a16:creationId xmlns:a16="http://schemas.microsoft.com/office/drawing/2014/main" id="{44A42074-2DAA-4E3A-81AE-DC2D89C203EF}"/>
                  </a:ext>
                </a:extLst>
              </p:cNvPr>
              <p:cNvSpPr/>
              <p:nvPr/>
            </p:nvSpPr>
            <p:spPr>
              <a:xfrm>
                <a:off x="5941783" y="2211869"/>
                <a:ext cx="395897" cy="395897"/>
              </a:xfrm>
              <a:prstGeom prst="ellipse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 dirty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zh-TW" altLang="en-US" sz="1799" i="1" dirty="0">
                              <a:latin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3" name="橢圓 12">
                <a:extLst>
                  <a:ext uri="{FF2B5EF4-FFF2-40B4-BE49-F238E27FC236}">
                    <a16:creationId xmlns:a16="http://schemas.microsoft.com/office/drawing/2014/main" id="{44A42074-2DAA-4E3A-81AE-DC2D89C203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783" y="2211869"/>
                <a:ext cx="395897" cy="395897"/>
              </a:xfrm>
              <a:prstGeom prst="ellipse">
                <a:avLst/>
              </a:prstGeom>
              <a:blipFill>
                <a:blip r:embed="rId8"/>
                <a:stretch>
                  <a:fillRect l="-149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橢圓 13">
                <a:extLst>
                  <a:ext uri="{FF2B5EF4-FFF2-40B4-BE49-F238E27FC236}">
                    <a16:creationId xmlns:a16="http://schemas.microsoft.com/office/drawing/2014/main" id="{AAD56486-16DD-4745-ABD5-BE279CEBAFFA}"/>
                  </a:ext>
                </a:extLst>
              </p:cNvPr>
              <p:cNvSpPr/>
              <p:nvPr/>
            </p:nvSpPr>
            <p:spPr>
              <a:xfrm>
                <a:off x="5941783" y="2831151"/>
                <a:ext cx="395897" cy="39589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1799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4" name="橢圓 13">
                <a:extLst>
                  <a:ext uri="{FF2B5EF4-FFF2-40B4-BE49-F238E27FC236}">
                    <a16:creationId xmlns:a16="http://schemas.microsoft.com/office/drawing/2014/main" id="{AAD56486-16DD-4745-ABD5-BE279CEBAF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783" y="2831151"/>
                <a:ext cx="395897" cy="395897"/>
              </a:xfrm>
              <a:prstGeom prst="ellipse">
                <a:avLst/>
              </a:prstGeom>
              <a:blipFill>
                <a:blip r:embed="rId9"/>
                <a:stretch>
                  <a:fillRect l="-895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21957123-4F16-4AA6-BDEF-AEED975768A2}"/>
              </a:ext>
            </a:extLst>
          </p:cNvPr>
          <p:cNvCxnSpPr>
            <a:cxnSpLocks/>
            <a:stCxn id="4" idx="6"/>
            <a:endCxn id="14" idx="2"/>
          </p:cNvCxnSpPr>
          <p:nvPr/>
        </p:nvCxnSpPr>
        <p:spPr>
          <a:xfrm flipV="1">
            <a:off x="3940722" y="3029099"/>
            <a:ext cx="2001062" cy="76644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E33F6CE1-C950-4E49-A4A5-BA1EFBF2A132}"/>
              </a:ext>
            </a:extLst>
          </p:cNvPr>
          <p:cNvSpPr/>
          <p:nvPr/>
        </p:nvSpPr>
        <p:spPr>
          <a:xfrm>
            <a:off x="1144290" y="1136232"/>
            <a:ext cx="3843321" cy="4565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TW" sz="1799" b="1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6.</a:t>
            </a:r>
            <a:r>
              <a:rPr lang="zh-TW" altLang="en-US" sz="1799" b="1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計算</a:t>
            </a:r>
            <a:r>
              <a:rPr lang="zh-TW" altLang="zh-TW" sz="1799" b="1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員工</a:t>
            </a:r>
            <a:r>
              <a:rPr lang="zh-TW" altLang="en-US" sz="1799" b="1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效用使用真實機率測度</a:t>
            </a:r>
            <a:r>
              <a:rPr lang="zh-TW" altLang="zh-TW" sz="1799" b="1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：</a:t>
            </a:r>
            <a:endParaRPr lang="en-US" altLang="zh-TW" sz="2399" i="1" kern="0" dirty="0">
              <a:solidFill>
                <a:srgbClr val="000000"/>
              </a:solidFill>
              <a:latin typeface="Cambria Math" panose="02040503050406030204" pitchFamily="18" charset="0"/>
              <a:ea typeface="DFBiaoKaiShu-B5" panose="03000509000000000000" pitchFamily="65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C4EB796E-D640-43B6-B7CF-76C0A8F95DAE}"/>
                  </a:ext>
                </a:extLst>
              </p:cNvPr>
              <p:cNvSpPr/>
              <p:nvPr/>
            </p:nvSpPr>
            <p:spPr>
              <a:xfrm>
                <a:off x="1296650" y="1701380"/>
                <a:ext cx="1695856" cy="3692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n-US" sz="1799" i="1" dirty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zh-TW" altLang="en-US" sz="1799" i="1" dirty="0">
                        <a:latin typeface="Cambria Math" panose="02040503050406030204" pitchFamily="18" charset="0"/>
                      </a:rPr>
                      <m:t>：</m:t>
                    </m:r>
                  </m:oMath>
                </a14:m>
                <a:r>
                  <a:rPr lang="zh-TW" altLang="en-US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員工角度下</a:t>
                </a:r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C4EB796E-D640-43B6-B7CF-76C0A8F95D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50" y="1701380"/>
                <a:ext cx="1695856" cy="369236"/>
              </a:xfrm>
              <a:prstGeom prst="rect">
                <a:avLst/>
              </a:prstGeom>
              <a:blipFill>
                <a:blip r:embed="rId10"/>
                <a:stretch>
                  <a:fillRect t="-6557" r="-719" b="-213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字方塊 18">
            <a:extLst>
              <a:ext uri="{FF2B5EF4-FFF2-40B4-BE49-F238E27FC236}">
                <a16:creationId xmlns:a16="http://schemas.microsoft.com/office/drawing/2014/main" id="{08CC9C60-1C64-412C-B338-730B626C9CCC}"/>
              </a:ext>
            </a:extLst>
          </p:cNvPr>
          <p:cNvSpPr txBox="1"/>
          <p:nvPr/>
        </p:nvSpPr>
        <p:spPr>
          <a:xfrm>
            <a:off x="11809512" y="6487871"/>
            <a:ext cx="434621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799" dirty="0">
                <a:solidFill>
                  <a:schemeClr val="bg1"/>
                </a:solidFill>
              </a:rPr>
              <a:t>24</a:t>
            </a:r>
            <a:endParaRPr lang="zh-TW" altLang="en-US" sz="1799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EE0EEA03-2C08-4209-B2C5-EFE03F8661BC}"/>
                  </a:ext>
                </a:extLst>
              </p:cNvPr>
              <p:cNvSpPr/>
              <p:nvPr/>
            </p:nvSpPr>
            <p:spPr>
              <a:xfrm>
                <a:off x="1296650" y="5447431"/>
                <a:ext cx="6174290" cy="878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altLang="zh-TW" sz="1999" b="1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Times New Roman" panose="02020603050405020304" pitchFamily="18" charset="0"/>
                  </a:rPr>
                  <a:t>7.</a:t>
                </a:r>
                <a:r>
                  <a:rPr lang="zh-TW" altLang="zh-TW" sz="1999" b="1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Times New Roman" panose="02020603050405020304" pitchFamily="18" charset="0"/>
                  </a:rPr>
                  <a:t>員工</a:t>
                </a:r>
                <a:r>
                  <a:rPr lang="zh-TW" altLang="en-US" sz="1999" b="1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Times New Roman" panose="02020603050405020304" pitchFamily="18" charset="0"/>
                  </a:rPr>
                  <a:t>本期總預期效用</a:t>
                </a:r>
                <a:r>
                  <a:rPr lang="zh-TW" altLang="zh-TW" sz="1999" b="1" dirty="0">
                    <a:solidFill>
                      <a:srgbClr val="0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Times New Roman" panose="02020603050405020304" pitchFamily="18" charset="0"/>
                  </a:rPr>
                  <a:t>：</a:t>
                </a:r>
                <a:endParaRPr lang="en-US" altLang="zh-TW" sz="2799" kern="0" dirty="0">
                  <a:solidFill>
                    <a:srgbClr val="000000"/>
                  </a:solidFill>
                  <a:latin typeface="Cambria Math" panose="02040503050406030204" pitchFamily="18" charset="0"/>
                  <a:ea typeface="DFBiaoKaiShu-B5" panose="03000509000000000000" pitchFamily="65" charset="-128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 kern="0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799" kern="0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1799" kern="0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total</m:t>
                          </m:r>
                        </m:sub>
                      </m:sSub>
                      <m:r>
                        <a:rPr lang="en-US" altLang="zh-TW" sz="1799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1799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U</m:t>
                      </m:r>
                      <m:d>
                        <m:dPr>
                          <m:ctrlPr>
                            <a:rPr lang="en-US" altLang="zh-TW" sz="1799" i="1" kern="0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7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7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sz="17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</m:sub>
                          </m:sSub>
                        </m:e>
                      </m:d>
                      <m:r>
                        <a:rPr lang="en-US" altLang="zh-TW" sz="1799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BiaoKaiShu-B5" panose="03000509000000000000" pitchFamily="65" charset="-128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sz="1799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TW" sz="1799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US" altLang="zh-TW" sz="1799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zh-TW" altLang="en-US" sz="1799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β</m:t>
                          </m:r>
                          <m:r>
                            <a:rPr lang="zh-TW" altLang="en-US" sz="1799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en-US" altLang="zh-TW" sz="1799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  <m:t>t</m:t>
                          </m:r>
                        </m:sup>
                      </m:sSup>
                      <m:d>
                        <m:dPr>
                          <m:ctrlPr>
                            <a:rPr lang="en-US" altLang="zh-TW" sz="1799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BiaoKaiShu-B5" panose="03000509000000000000" pitchFamily="65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7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7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DFBiaoKaiShu-B5" panose="03000509000000000000" pitchFamily="65" charset="-128"/>
                                  <a:cs typeface="Times New Roman" panose="02020603050405020304" pitchFamily="18" charset="0"/>
                                </a:rPr>
                                <m:t>u</m:t>
                              </m:r>
                            </m:sub>
                          </m:sSub>
                          <m:r>
                            <a:rPr lang="en-US" altLang="zh-TW" sz="1799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altLang="zh-TW" sz="17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U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sz="1799" i="1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799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799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u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altLang="zh-TW" sz="1799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7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7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</m:t>
                              </m:r>
                            </m:sub>
                          </m:sSub>
                          <m:r>
                            <a:rPr lang="en-US" altLang="zh-TW" sz="1799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altLang="zh-TW" sz="17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U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sz="1799" i="1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799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799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altLang="zh-TW" sz="1799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7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7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</m:sub>
                          </m:sSub>
                          <m:r>
                            <a:rPr lang="en-US" altLang="zh-TW" sz="1799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altLang="zh-TW" sz="1799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U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sz="1799" i="1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799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799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d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1799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EE0EEA03-2C08-4209-B2C5-EFE03F8661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50" y="5447431"/>
                <a:ext cx="6174290" cy="878666"/>
              </a:xfrm>
              <a:prstGeom prst="rect">
                <a:avLst/>
              </a:prstGeom>
              <a:blipFill>
                <a:blip r:embed="rId11"/>
                <a:stretch>
                  <a:fillRect l="-1086" b="-69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字方塊 20">
            <a:extLst>
              <a:ext uri="{FF2B5EF4-FFF2-40B4-BE49-F238E27FC236}">
                <a16:creationId xmlns:a16="http://schemas.microsoft.com/office/drawing/2014/main" id="{6D15AD48-E300-488E-936D-CC70C8D553D2}"/>
              </a:ext>
            </a:extLst>
          </p:cNvPr>
          <p:cNvSpPr txBox="1"/>
          <p:nvPr/>
        </p:nvSpPr>
        <p:spPr>
          <a:xfrm>
            <a:off x="8747760" y="274320"/>
            <a:ext cx="2591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引用自陳俊凱學長的</a:t>
            </a:r>
            <a:r>
              <a:rPr lang="en-US" altLang="zh-TW" dirty="0"/>
              <a:t>ppt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8B621B78-C272-447B-A969-A63FD1478A51}"/>
                  </a:ext>
                </a:extLst>
              </p:cNvPr>
              <p:cNvSpPr/>
              <p:nvPr/>
            </p:nvSpPr>
            <p:spPr>
              <a:xfrm>
                <a:off x="1144290" y="4399996"/>
                <a:ext cx="6871917" cy="933269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zh-TW" altLang="en-US" sz="16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16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sub>
                    </m:sSub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zh-TW" altLang="en-US" sz="1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zh-TW" altLang="en-US" sz="16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1600">
                            <a:latin typeface="Cambria Math" panose="02040503050406030204" pitchFamily="18" charset="0"/>
                          </a:rPr>
                          <m:t>ln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zh-TW" altLang="en-US" sz="16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zh-TW" altLang="en-US" sz="16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1600">
                            <a:latin typeface="Cambria Math" panose="02040503050406030204" pitchFamily="18" charset="0"/>
                          </a:rPr>
                          <m:t>ln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zh-TW" altLang="en-US" sz="1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sz="1600" i="1" dirty="0">
                    <a:latin typeface="Cambria Math" panose="02040503050406030204" pitchFamily="18" charset="0"/>
                  </a:rPr>
                  <a:t>0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zh-TW" altLang="en-US" sz="16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600">
                                <a:latin typeface="Cambria Math" panose="02040503050406030204" pitchFamily="18" charset="0"/>
                              </a:rPr>
                              <m:t>ln</m:t>
                            </m:r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⁡</m:t>
                            </m:r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𝑙𝑛</m:t>
                        </m:r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sSub>
                              <m:sSubPr>
                                <m:ctrlP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sz="1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zh-TW" altLang="en-US" sz="16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zh-TW" alt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600">
                                <a:latin typeface="Cambria Math" panose="02040503050406030204" pitchFamily="18" charset="0"/>
                              </a:rPr>
                              <m:t>ln</m:t>
                            </m:r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⁡</m:t>
                            </m:r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𝑙𝑛</m:t>
                        </m:r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sSub>
                              <m:sSubPr>
                                <m:ctrlP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sz="1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zh-TW" altLang="en-US" sz="16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600">
                                <a:latin typeface="Cambria Math" panose="02040503050406030204" pitchFamily="18" charset="0"/>
                              </a:rPr>
                              <m:t>ln</m:t>
                            </m:r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⁡</m:t>
                            </m:r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𝑙𝑛</m:t>
                        </m:r>
                        <m:sSub>
                          <m:sSubPr>
                            <m:ctrlPr>
                              <a:rPr lang="zh-TW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sSub>
                              <m:sSubPr>
                                <m:ctrlP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sz="16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zh-TW" altLang="en-US" sz="1600" dirty="0">
                                <a:solidFill>
                                  <a:srgbClr val="000000"/>
                                </a:solidFill>
                                <a:latin typeface="Microsoft JhengHei" panose="020B0604030504040204" pitchFamily="34" charset="-120"/>
                                <a:ea typeface="Microsoft JhengHei" panose="020B0604030504040204" pitchFamily="34" charset="-12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</a:rPr>
                              <m:t>V</m:t>
                            </m:r>
                          </m:sub>
                        </m:sSub>
                      </m:e>
                      <m:sup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TW" altLang="en-US" sz="1600" i="1" dirty="0">
                    <a:latin typeface="Cambria Math" panose="02040503050406030204" pitchFamily="18" charset="0"/>
                  </a:rPr>
                  <a:t>*</a:t>
                </a:r>
                <a:r>
                  <a:rPr lang="en-US" altLang="zh-TW" sz="1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lang="en-US" altLang="zh-TW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zh-TW" altLang="en-US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zh-TW" altLang="en-US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zh-TW" altLang="en-US" sz="16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zh-TW" altLang="en-US" sz="1600" i="1" dirty="0"/>
              </a:p>
            </p:txBody>
          </p:sp>
        </mc:Choice>
        <mc:Fallback xmlns="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8B621B78-C272-447B-A969-A63FD1478A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90" y="4399996"/>
                <a:ext cx="6871917" cy="933269"/>
              </a:xfrm>
              <a:prstGeom prst="rect">
                <a:avLst/>
              </a:prstGeom>
              <a:blipFill>
                <a:blip r:embed="rId12"/>
                <a:stretch>
                  <a:fillRect t="-1935" b="-129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379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>
            <a:extLst>
              <a:ext uri="{FF2B5EF4-FFF2-40B4-BE49-F238E27FC236}">
                <a16:creationId xmlns:a16="http://schemas.microsoft.com/office/drawing/2014/main" id="{7AEFAEDF-78C7-4A11-8C76-6ACAEB11399F}"/>
              </a:ext>
            </a:extLst>
          </p:cNvPr>
          <p:cNvSpPr/>
          <p:nvPr/>
        </p:nvSpPr>
        <p:spPr>
          <a:xfrm>
            <a:off x="7487920" y="616341"/>
            <a:ext cx="4064000" cy="2343639"/>
          </a:xfrm>
          <a:prstGeom prst="triangle">
            <a:avLst>
              <a:gd name="adj" fmla="val 743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等腰三角形 2">
            <a:extLst>
              <a:ext uri="{FF2B5EF4-FFF2-40B4-BE49-F238E27FC236}">
                <a16:creationId xmlns:a16="http://schemas.microsoft.com/office/drawing/2014/main" id="{6801448F-122C-41F6-96CC-DA1C086D7DAF}"/>
              </a:ext>
            </a:extLst>
          </p:cNvPr>
          <p:cNvSpPr/>
          <p:nvPr/>
        </p:nvSpPr>
        <p:spPr>
          <a:xfrm>
            <a:off x="7579360" y="3786455"/>
            <a:ext cx="4064000" cy="2343639"/>
          </a:xfrm>
          <a:prstGeom prst="triangle">
            <a:avLst>
              <a:gd name="adj" fmla="val 743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1454298-5C38-452E-937E-C4CA8E51C2D1}"/>
              </a:ext>
            </a:extLst>
          </p:cNvPr>
          <p:cNvSpPr txBox="1"/>
          <p:nvPr/>
        </p:nvSpPr>
        <p:spPr>
          <a:xfrm>
            <a:off x="7242406" y="421908"/>
            <a:ext cx="247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Tree 1 : No ESO</a:t>
            </a:r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0BD6D99-1FBF-4F92-9415-C96DE0FE41DC}"/>
              </a:ext>
            </a:extLst>
          </p:cNvPr>
          <p:cNvSpPr txBox="1"/>
          <p:nvPr/>
        </p:nvSpPr>
        <p:spPr>
          <a:xfrm>
            <a:off x="7201869" y="4027310"/>
            <a:ext cx="247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Tree 2 : 100% ESO</a:t>
            </a:r>
            <a:endParaRPr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76F8910-264C-49EE-BD33-E5306E109D83}"/>
              </a:ext>
            </a:extLst>
          </p:cNvPr>
          <p:cNvSpPr txBox="1"/>
          <p:nvPr/>
        </p:nvSpPr>
        <p:spPr>
          <a:xfrm>
            <a:off x="980388" y="791240"/>
            <a:ext cx="5901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給定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V0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，該如何建出上層的樹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898F79D7-BE6F-4DC2-98FC-DE859F170EBE}"/>
              </a:ext>
            </a:extLst>
          </p:cNvPr>
          <p:cNvSpPr/>
          <p:nvPr/>
        </p:nvSpPr>
        <p:spPr>
          <a:xfrm>
            <a:off x="9172280" y="4817097"/>
            <a:ext cx="84842" cy="103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0ED4ECDD-ACC5-4DCD-8E2E-CE566FE32DF2}"/>
              </a:ext>
            </a:extLst>
          </p:cNvPr>
          <p:cNvSpPr/>
          <p:nvPr/>
        </p:nvSpPr>
        <p:spPr>
          <a:xfrm>
            <a:off x="9721446" y="4396642"/>
            <a:ext cx="91857" cy="90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9789DDF-6A3D-45B7-902D-7CB5C578B5CD}"/>
              </a:ext>
            </a:extLst>
          </p:cNvPr>
          <p:cNvSpPr/>
          <p:nvPr/>
        </p:nvSpPr>
        <p:spPr>
          <a:xfrm>
            <a:off x="6757107" y="586848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V0</a:t>
            </a:r>
            <a:endParaRPr lang="zh-TW" altLang="en-US" sz="2800" dirty="0"/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DD2662C8-9CA8-42BC-BE26-0A91217BB8F5}"/>
              </a:ext>
            </a:extLst>
          </p:cNvPr>
          <p:cNvCxnSpPr>
            <a:cxnSpLocks/>
          </p:cNvCxnSpPr>
          <p:nvPr/>
        </p:nvCxnSpPr>
        <p:spPr>
          <a:xfrm flipH="1" flipV="1">
            <a:off x="9162868" y="2553806"/>
            <a:ext cx="78918" cy="2278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94FC2AAF-2FA0-4D01-9D54-43547DA00901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9721446" y="2337847"/>
            <a:ext cx="45929" cy="2058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5CCA350-75BB-4A41-8A61-D5CBA752B508}"/>
                  </a:ext>
                </a:extLst>
              </p:cNvPr>
              <p:cNvSpPr txBox="1"/>
              <p:nvPr/>
            </p:nvSpPr>
            <p:spPr>
              <a:xfrm>
                <a:off x="640081" y="2073898"/>
                <a:ext cx="6145962" cy="4213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200" dirty="0"/>
                  <a:t>給定一個資產樹，資產值取過</a:t>
                </a:r>
                <a:r>
                  <a:rPr lang="en-US" altLang="zh-TW" sz="2200" dirty="0"/>
                  <a:t>log</a:t>
                </a:r>
                <a:r>
                  <a:rPr lang="zh-TW" altLang="en-US" sz="2200" dirty="0"/>
                  <a:t>後</a:t>
                </a:r>
                <a:endParaRPr lang="en-US" altLang="zh-TW" sz="2200" dirty="0"/>
              </a:p>
              <a:p>
                <a:r>
                  <a:rPr lang="zh-TW" altLang="en-US" sz="2200" dirty="0"/>
                  <a:t>不同的點注資後，一定是值較小的點上升較多。</a:t>
                </a:r>
                <a:endParaRPr lang="en-US" altLang="zh-TW" sz="2200" dirty="0"/>
              </a:p>
              <a:p>
                <a:r>
                  <a:rPr lang="en-US" altLang="zh-TW" sz="2200" dirty="0"/>
                  <a:t>(</a:t>
                </a:r>
                <a:r>
                  <a:rPr lang="zh-TW" altLang="en-US" sz="2200" dirty="0"/>
                  <a:t>因為</a:t>
                </a:r>
                <a:r>
                  <a:rPr lang="en-US" altLang="zh-TW" sz="2200" dirty="0"/>
                  <a:t>log</a:t>
                </a:r>
                <a:r>
                  <a:rPr lang="zh-TW" altLang="en-US" sz="2200" dirty="0"/>
                  <a:t>是</a:t>
                </a:r>
                <a:r>
                  <a:rPr lang="en-US" altLang="zh-TW" sz="2200" dirty="0"/>
                  <a:t>concave</a:t>
                </a:r>
                <a:r>
                  <a:rPr lang="zh-TW" altLang="en-US" sz="2200" dirty="0"/>
                  <a:t>函數</a:t>
                </a:r>
                <a:r>
                  <a:rPr lang="en-US" altLang="zh-TW" sz="2200" dirty="0"/>
                  <a:t>)</a:t>
                </a:r>
              </a:p>
              <a:p>
                <a:endParaRPr lang="en-US" altLang="zh-TW" sz="2200" dirty="0"/>
              </a:p>
              <a:p>
                <a:r>
                  <a:rPr lang="zh-TW" altLang="en-US" sz="2200" dirty="0"/>
                  <a:t>故上界上升的幅度，一定</a:t>
                </a:r>
                <a:r>
                  <a:rPr lang="zh-TW" altLang="en-US" sz="2200" dirty="0">
                    <a:highlight>
                      <a:srgbClr val="FFFF00"/>
                    </a:highlight>
                  </a:rPr>
                  <a:t>小於</a:t>
                </a:r>
                <a:r>
                  <a:rPr lang="zh-TW" altLang="en-US" sz="2200" dirty="0"/>
                  <a:t>下界上升的幅度</a:t>
                </a:r>
                <a:endParaRPr lang="en-US" altLang="zh-TW" sz="2200" dirty="0"/>
              </a:p>
              <a:p>
                <a:endParaRPr lang="en-US" altLang="zh-TW" sz="2200" dirty="0"/>
              </a:p>
              <a:p>
                <a:r>
                  <a:rPr lang="zh-TW" altLang="en-US" sz="2200" dirty="0"/>
                  <a:t>所以我們只需考慮</a:t>
                </a:r>
                <a:r>
                  <a:rPr lang="zh-TW" altLang="en-US" sz="2200" dirty="0">
                    <a:highlight>
                      <a:srgbClr val="FFFF00"/>
                    </a:highlight>
                  </a:rPr>
                  <a:t>包住上界注資後的值</a:t>
                </a:r>
                <a:r>
                  <a:rPr lang="zh-TW" altLang="en-US" sz="2200" dirty="0"/>
                  <a:t>，則下界一定被包住。</a:t>
                </a:r>
                <a:endParaRPr lang="en-US" altLang="zh-TW" sz="2200" dirty="0"/>
              </a:p>
              <a:p>
                <a:endParaRPr lang="en-US" altLang="zh-TW" sz="2200" dirty="0"/>
              </a:p>
              <a:p>
                <a:r>
                  <a:rPr lang="zh-TW" altLang="en-US" sz="2200" dirty="0"/>
                  <a:t>因為每一點與上方間格皆為</a:t>
                </a:r>
                <a:r>
                  <a:rPr lang="en-US" altLang="zh-TW" sz="2400" dirty="0"/>
                  <a:t>2</a:t>
                </a:r>
                <a14:m>
                  <m:oMath xmlns:m="http://schemas.openxmlformats.org/officeDocument/2006/math">
                    <m:r>
                      <a:rPr lang="zh-TW" altLang="en-US" sz="24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zh-TW" altLang="en-US" sz="2400" i="1">
                        <a:latin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altLang="zh-TW" sz="2400" dirty="0"/>
                  <a:t>dt</a:t>
                </a:r>
              </a:p>
              <a:p>
                <a:r>
                  <a:rPr lang="zh-TW" altLang="en-US" sz="2200" dirty="0"/>
                  <a:t>我們只要求出上界注資上升的最大格數為平移值</a:t>
                </a:r>
                <a:endParaRPr lang="en-US" altLang="zh-TW" sz="2200" dirty="0"/>
              </a:p>
              <a:p>
                <a:r>
                  <a:rPr lang="zh-TW" altLang="en-US" sz="2200" dirty="0"/>
                  <a:t>就能夠上升</a:t>
                </a:r>
              </a:p>
            </p:txBody>
          </p:sp>
        </mc:Choice>
        <mc:Fallback xmlns="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5CCA350-75BB-4A41-8A61-D5CBA752B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1" y="2073898"/>
                <a:ext cx="6145962" cy="4213269"/>
              </a:xfrm>
              <a:prstGeom prst="rect">
                <a:avLst/>
              </a:prstGeom>
              <a:blipFill>
                <a:blip r:embed="rId2"/>
                <a:stretch>
                  <a:fillRect l="-1290" t="-1158" b="-20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矩形 23">
            <a:extLst>
              <a:ext uri="{FF2B5EF4-FFF2-40B4-BE49-F238E27FC236}">
                <a16:creationId xmlns:a16="http://schemas.microsoft.com/office/drawing/2014/main" id="{D14BD9D9-5239-4AA2-9B39-5CEFC850A224}"/>
              </a:ext>
            </a:extLst>
          </p:cNvPr>
          <p:cNvSpPr/>
          <p:nvPr/>
        </p:nvSpPr>
        <p:spPr>
          <a:xfrm>
            <a:off x="8738283" y="3457374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5164327-A28B-4712-9E18-F6BFA47DDED2}"/>
              </a:ext>
            </a:extLst>
          </p:cNvPr>
          <p:cNvSpPr/>
          <p:nvPr/>
        </p:nvSpPr>
        <p:spPr>
          <a:xfrm>
            <a:off x="9361062" y="3258424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dirty="0"/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FB7B6C98-62DC-4097-BDC5-3BAAA82A2D92}"/>
              </a:ext>
            </a:extLst>
          </p:cNvPr>
          <p:cNvSpPr/>
          <p:nvPr/>
        </p:nvSpPr>
        <p:spPr>
          <a:xfrm rot="20550072">
            <a:off x="8441389" y="3200835"/>
            <a:ext cx="1551023" cy="6258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3830D03C-9129-4001-A45F-A8C277A1A47F}"/>
              </a:ext>
            </a:extLst>
          </p:cNvPr>
          <p:cNvCxnSpPr>
            <a:stCxn id="26" idx="6"/>
          </p:cNvCxnSpPr>
          <p:nvPr/>
        </p:nvCxnSpPr>
        <p:spPr>
          <a:xfrm>
            <a:off x="9956524" y="3280586"/>
            <a:ext cx="771179" cy="84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>
            <a:extLst>
              <a:ext uri="{FF2B5EF4-FFF2-40B4-BE49-F238E27FC236}">
                <a16:creationId xmlns:a16="http://schemas.microsoft.com/office/drawing/2014/main" id="{B75FAEBB-58B1-47C0-ABCF-867074004AFC}"/>
              </a:ext>
            </a:extLst>
          </p:cNvPr>
          <p:cNvSpPr/>
          <p:nvPr/>
        </p:nvSpPr>
        <p:spPr>
          <a:xfrm>
            <a:off x="10800001" y="3071545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取大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8080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id="{7713A3B8-156C-4238-9B8C-EBCDE8A81492}"/>
              </a:ext>
            </a:extLst>
          </p:cNvPr>
          <p:cNvSpPr txBox="1"/>
          <p:nvPr/>
        </p:nvSpPr>
        <p:spPr>
          <a:xfrm>
            <a:off x="852388" y="610334"/>
            <a:ext cx="5208138" cy="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02.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研究方法</a:t>
            </a:r>
            <a:r>
              <a:rPr lang="en-US" altLang="zh-TW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-(1)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資產樹建構</a:t>
            </a:r>
            <a:endParaRPr lang="zh-CN" altLang="zh-CN" sz="3199" dirty="0">
              <a:solidFill>
                <a:schemeClr val="bg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99" name="群組 98">
            <a:extLst>
              <a:ext uri="{FF2B5EF4-FFF2-40B4-BE49-F238E27FC236}">
                <a16:creationId xmlns:a16="http://schemas.microsoft.com/office/drawing/2014/main" id="{79EE457B-EA13-4237-B47E-EF77658F2C3A}"/>
              </a:ext>
            </a:extLst>
          </p:cNvPr>
          <p:cNvGrpSpPr/>
          <p:nvPr/>
        </p:nvGrpSpPr>
        <p:grpSpPr>
          <a:xfrm>
            <a:off x="2973461" y="1143596"/>
            <a:ext cx="7439950" cy="4645971"/>
            <a:chOff x="2974235" y="1143794"/>
            <a:chExt cx="7441887" cy="4647181"/>
          </a:xfrm>
        </p:grpSpPr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60A9E268-FE8F-4E70-ADFA-332364CDC6F4}"/>
                </a:ext>
              </a:extLst>
            </p:cNvPr>
            <p:cNvGrpSpPr/>
            <p:nvPr/>
          </p:nvGrpSpPr>
          <p:grpSpPr>
            <a:xfrm>
              <a:off x="2974235" y="3963194"/>
              <a:ext cx="6203009" cy="1827781"/>
              <a:chOff x="2974235" y="3963194"/>
              <a:chExt cx="6203009" cy="1827781"/>
            </a:xfrm>
          </p:grpSpPr>
          <p:sp>
            <p:nvSpPr>
              <p:cNvPr id="56" name="手繪多邊形: 圖案 55">
                <a:extLst>
                  <a:ext uri="{FF2B5EF4-FFF2-40B4-BE49-F238E27FC236}">
                    <a16:creationId xmlns:a16="http://schemas.microsoft.com/office/drawing/2014/main" id="{BFD74CCB-304A-4C68-A4AB-58B8FC52DE6B}"/>
                  </a:ext>
                </a:extLst>
              </p:cNvPr>
              <p:cNvSpPr/>
              <p:nvPr/>
            </p:nvSpPr>
            <p:spPr>
              <a:xfrm>
                <a:off x="2974235" y="3963194"/>
                <a:ext cx="6105481" cy="1684493"/>
              </a:xfrm>
              <a:custGeom>
                <a:avLst/>
                <a:gdLst>
                  <a:gd name="connsiteX0" fmla="*/ 7663992 w 7663992"/>
                  <a:gd name="connsiteY0" fmla="*/ 1989056 h 1989056"/>
                  <a:gd name="connsiteX1" fmla="*/ 4873658 w 7663992"/>
                  <a:gd name="connsiteY1" fmla="*/ 1659117 h 1989056"/>
                  <a:gd name="connsiteX2" fmla="*/ 2667785 w 7663992"/>
                  <a:gd name="connsiteY2" fmla="*/ 1131216 h 1989056"/>
                  <a:gd name="connsiteX3" fmla="*/ 0 w 7663992"/>
                  <a:gd name="connsiteY3" fmla="*/ 0 h 1989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63992" h="1989056">
                    <a:moveTo>
                      <a:pt x="7663992" y="1989056"/>
                    </a:moveTo>
                    <a:cubicBezTo>
                      <a:pt x="6685175" y="1895573"/>
                      <a:pt x="5706359" y="1802090"/>
                      <a:pt x="4873658" y="1659117"/>
                    </a:cubicBezTo>
                    <a:cubicBezTo>
                      <a:pt x="4040957" y="1516144"/>
                      <a:pt x="3480061" y="1407735"/>
                      <a:pt x="2667785" y="1131216"/>
                    </a:cubicBezTo>
                    <a:cubicBezTo>
                      <a:pt x="1855509" y="854697"/>
                      <a:pt x="927754" y="427348"/>
                      <a:pt x="0" y="0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headEnd type="oval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99"/>
              </a:p>
            </p:txBody>
          </p:sp>
          <p:sp>
            <p:nvSpPr>
              <p:cNvPr id="57" name="橢圓 56">
                <a:extLst>
                  <a:ext uri="{FF2B5EF4-FFF2-40B4-BE49-F238E27FC236}">
                    <a16:creationId xmlns:a16="http://schemas.microsoft.com/office/drawing/2014/main" id="{F00998A9-398C-412B-915C-16A7E23BB236}"/>
                  </a:ext>
                </a:extLst>
              </p:cNvPr>
              <p:cNvSpPr/>
              <p:nvPr/>
            </p:nvSpPr>
            <p:spPr>
              <a:xfrm>
                <a:off x="8889244" y="5502975"/>
                <a:ext cx="288000" cy="28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="horz" wrap="square" lIns="91416" tIns="45708" rIns="91416" bIns="4570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799"/>
              </a:p>
            </p:txBody>
          </p:sp>
          <p:sp>
            <p:nvSpPr>
              <p:cNvPr id="58" name="橢圓 57">
                <a:extLst>
                  <a:ext uri="{FF2B5EF4-FFF2-40B4-BE49-F238E27FC236}">
                    <a16:creationId xmlns:a16="http://schemas.microsoft.com/office/drawing/2014/main" id="{0AA875A7-5894-435D-82AB-568B0B3739F0}"/>
                  </a:ext>
                </a:extLst>
              </p:cNvPr>
              <p:cNvSpPr/>
              <p:nvPr/>
            </p:nvSpPr>
            <p:spPr>
              <a:xfrm>
                <a:off x="5882975" y="5042502"/>
                <a:ext cx="288000" cy="28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="horz" wrap="square" lIns="91416" tIns="45708" rIns="91416" bIns="4570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799"/>
              </a:p>
            </p:txBody>
          </p:sp>
          <p:sp>
            <p:nvSpPr>
              <p:cNvPr id="59" name="橢圓 58">
                <a:extLst>
                  <a:ext uri="{FF2B5EF4-FFF2-40B4-BE49-F238E27FC236}">
                    <a16:creationId xmlns:a16="http://schemas.microsoft.com/office/drawing/2014/main" id="{B1D71D22-EFD5-4C2E-AB90-6B24178F0C8E}"/>
                  </a:ext>
                </a:extLst>
              </p:cNvPr>
              <p:cNvSpPr/>
              <p:nvPr/>
            </p:nvSpPr>
            <p:spPr>
              <a:xfrm>
                <a:off x="3217222" y="4012824"/>
                <a:ext cx="288000" cy="28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="horz" wrap="square" lIns="91416" tIns="45708" rIns="91416" bIns="4570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799"/>
              </a:p>
            </p:txBody>
          </p:sp>
        </p:grpSp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6BD4261A-3E99-4447-92C0-500056272761}"/>
                </a:ext>
              </a:extLst>
            </p:cNvPr>
            <p:cNvSpPr/>
            <p:nvPr/>
          </p:nvSpPr>
          <p:spPr>
            <a:xfrm>
              <a:off x="8889244" y="4132394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 dirty="0"/>
            </a:p>
          </p:txBody>
        </p:sp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3E5B56E4-7DC2-4CB3-8CEA-C1BB86704D42}"/>
                </a:ext>
              </a:extLst>
            </p:cNvPr>
            <p:cNvSpPr/>
            <p:nvPr/>
          </p:nvSpPr>
          <p:spPr>
            <a:xfrm>
              <a:off x="5882975" y="4132394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2" name="橢圓 61">
              <a:extLst>
                <a:ext uri="{FF2B5EF4-FFF2-40B4-BE49-F238E27FC236}">
                  <a16:creationId xmlns:a16="http://schemas.microsoft.com/office/drawing/2014/main" id="{41E94478-A72A-4A8D-BD20-948E449F0430}"/>
                </a:ext>
              </a:extLst>
            </p:cNvPr>
            <p:cNvSpPr/>
            <p:nvPr/>
          </p:nvSpPr>
          <p:spPr>
            <a:xfrm>
              <a:off x="5882975" y="3294194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3" name="橢圓 62">
              <a:extLst>
                <a:ext uri="{FF2B5EF4-FFF2-40B4-BE49-F238E27FC236}">
                  <a16:creationId xmlns:a16="http://schemas.microsoft.com/office/drawing/2014/main" id="{13C53A81-AE9B-4DEC-899D-01BF34DE77D5}"/>
                </a:ext>
              </a:extLst>
            </p:cNvPr>
            <p:cNvSpPr/>
            <p:nvPr/>
          </p:nvSpPr>
          <p:spPr>
            <a:xfrm>
              <a:off x="8889244" y="3294194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4" name="橢圓 63">
              <a:extLst>
                <a:ext uri="{FF2B5EF4-FFF2-40B4-BE49-F238E27FC236}">
                  <a16:creationId xmlns:a16="http://schemas.microsoft.com/office/drawing/2014/main" id="{C2C43CBF-5C6C-4754-8536-0B4B32E4C412}"/>
                </a:ext>
              </a:extLst>
            </p:cNvPr>
            <p:cNvSpPr/>
            <p:nvPr/>
          </p:nvSpPr>
          <p:spPr>
            <a:xfrm>
              <a:off x="8889244" y="1211901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5" name="橢圓 64">
              <a:extLst>
                <a:ext uri="{FF2B5EF4-FFF2-40B4-BE49-F238E27FC236}">
                  <a16:creationId xmlns:a16="http://schemas.microsoft.com/office/drawing/2014/main" id="{C871D7A7-0A7E-418F-AF35-90154952E903}"/>
                </a:ext>
              </a:extLst>
            </p:cNvPr>
            <p:cNvSpPr/>
            <p:nvPr/>
          </p:nvSpPr>
          <p:spPr>
            <a:xfrm>
              <a:off x="5882975" y="1211901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6" name="橢圓 65">
              <a:extLst>
                <a:ext uri="{FF2B5EF4-FFF2-40B4-BE49-F238E27FC236}">
                  <a16:creationId xmlns:a16="http://schemas.microsoft.com/office/drawing/2014/main" id="{E3EF8592-E669-4A08-B1A3-96CAE5DD4CCA}"/>
                </a:ext>
              </a:extLst>
            </p:cNvPr>
            <p:cNvSpPr/>
            <p:nvPr/>
          </p:nvSpPr>
          <p:spPr>
            <a:xfrm>
              <a:off x="3217222" y="1211901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7" name="橢圓 66">
              <a:extLst>
                <a:ext uri="{FF2B5EF4-FFF2-40B4-BE49-F238E27FC236}">
                  <a16:creationId xmlns:a16="http://schemas.microsoft.com/office/drawing/2014/main" id="{4E9FEFF0-CFA7-47D5-9A44-8C36F41899A6}"/>
                </a:ext>
              </a:extLst>
            </p:cNvPr>
            <p:cNvSpPr/>
            <p:nvPr/>
          </p:nvSpPr>
          <p:spPr>
            <a:xfrm>
              <a:off x="3217222" y="3294194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68" name="橢圓 67">
              <a:extLst>
                <a:ext uri="{FF2B5EF4-FFF2-40B4-BE49-F238E27FC236}">
                  <a16:creationId xmlns:a16="http://schemas.microsoft.com/office/drawing/2014/main" id="{F1F3B17D-FB75-4A70-A422-E93D35A02369}"/>
                </a:ext>
              </a:extLst>
            </p:cNvPr>
            <p:cNvSpPr/>
            <p:nvPr/>
          </p:nvSpPr>
          <p:spPr>
            <a:xfrm>
              <a:off x="8889244" y="4843021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 dirty="0"/>
            </a:p>
          </p:txBody>
        </p:sp>
        <p:sp>
          <p:nvSpPr>
            <p:cNvPr id="69" name="橢圓 68">
              <a:extLst>
                <a:ext uri="{FF2B5EF4-FFF2-40B4-BE49-F238E27FC236}">
                  <a16:creationId xmlns:a16="http://schemas.microsoft.com/office/drawing/2014/main" id="{4C528578-4A25-43D7-AAC3-3EC0AF2B2F13}"/>
                </a:ext>
              </a:extLst>
            </p:cNvPr>
            <p:cNvSpPr/>
            <p:nvPr/>
          </p:nvSpPr>
          <p:spPr>
            <a:xfrm>
              <a:off x="9033387" y="222073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0" name="橢圓 69">
              <a:extLst>
                <a:ext uri="{FF2B5EF4-FFF2-40B4-BE49-F238E27FC236}">
                  <a16:creationId xmlns:a16="http://schemas.microsoft.com/office/drawing/2014/main" id="{CFACEB12-80B5-4974-99DE-3DB921B0FA76}"/>
                </a:ext>
              </a:extLst>
            </p:cNvPr>
            <p:cNvSpPr/>
            <p:nvPr/>
          </p:nvSpPr>
          <p:spPr>
            <a:xfrm>
              <a:off x="9033387" y="237873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1" name="橢圓 70">
              <a:extLst>
                <a:ext uri="{FF2B5EF4-FFF2-40B4-BE49-F238E27FC236}">
                  <a16:creationId xmlns:a16="http://schemas.microsoft.com/office/drawing/2014/main" id="{F9B5B5F2-8CF5-4E8B-86A8-085187545261}"/>
                </a:ext>
              </a:extLst>
            </p:cNvPr>
            <p:cNvSpPr/>
            <p:nvPr/>
          </p:nvSpPr>
          <p:spPr>
            <a:xfrm>
              <a:off x="9033387" y="254927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2" name="橢圓 71">
              <a:extLst>
                <a:ext uri="{FF2B5EF4-FFF2-40B4-BE49-F238E27FC236}">
                  <a16:creationId xmlns:a16="http://schemas.microsoft.com/office/drawing/2014/main" id="{5ACD30E5-2923-49B2-9340-B4036FFCE1AC}"/>
                </a:ext>
              </a:extLst>
            </p:cNvPr>
            <p:cNvSpPr/>
            <p:nvPr/>
          </p:nvSpPr>
          <p:spPr>
            <a:xfrm>
              <a:off x="6026104" y="222073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3" name="橢圓 72">
              <a:extLst>
                <a:ext uri="{FF2B5EF4-FFF2-40B4-BE49-F238E27FC236}">
                  <a16:creationId xmlns:a16="http://schemas.microsoft.com/office/drawing/2014/main" id="{D5C41307-9204-4126-848E-FC625E23A41D}"/>
                </a:ext>
              </a:extLst>
            </p:cNvPr>
            <p:cNvSpPr/>
            <p:nvPr/>
          </p:nvSpPr>
          <p:spPr>
            <a:xfrm>
              <a:off x="6026104" y="237873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4" name="橢圓 73">
              <a:extLst>
                <a:ext uri="{FF2B5EF4-FFF2-40B4-BE49-F238E27FC236}">
                  <a16:creationId xmlns:a16="http://schemas.microsoft.com/office/drawing/2014/main" id="{09132794-6B59-406A-881F-A704DAE7D632}"/>
                </a:ext>
              </a:extLst>
            </p:cNvPr>
            <p:cNvSpPr/>
            <p:nvPr/>
          </p:nvSpPr>
          <p:spPr>
            <a:xfrm>
              <a:off x="6026104" y="254927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5" name="橢圓 74">
              <a:extLst>
                <a:ext uri="{FF2B5EF4-FFF2-40B4-BE49-F238E27FC236}">
                  <a16:creationId xmlns:a16="http://schemas.microsoft.com/office/drawing/2014/main" id="{2FAD3AC4-9336-4FDF-9A52-3F4B46389841}"/>
                </a:ext>
              </a:extLst>
            </p:cNvPr>
            <p:cNvSpPr/>
            <p:nvPr/>
          </p:nvSpPr>
          <p:spPr>
            <a:xfrm>
              <a:off x="3354387" y="222073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6" name="橢圓 75">
              <a:extLst>
                <a:ext uri="{FF2B5EF4-FFF2-40B4-BE49-F238E27FC236}">
                  <a16:creationId xmlns:a16="http://schemas.microsoft.com/office/drawing/2014/main" id="{4E094FC8-53C6-4C85-813C-3CBFF261C31C}"/>
                </a:ext>
              </a:extLst>
            </p:cNvPr>
            <p:cNvSpPr/>
            <p:nvPr/>
          </p:nvSpPr>
          <p:spPr>
            <a:xfrm>
              <a:off x="3354387" y="237873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77" name="橢圓 76">
              <a:extLst>
                <a:ext uri="{FF2B5EF4-FFF2-40B4-BE49-F238E27FC236}">
                  <a16:creationId xmlns:a16="http://schemas.microsoft.com/office/drawing/2014/main" id="{51255EB4-3747-4044-8C59-2457078A2462}"/>
                </a:ext>
              </a:extLst>
            </p:cNvPr>
            <p:cNvSpPr/>
            <p:nvPr/>
          </p:nvSpPr>
          <p:spPr>
            <a:xfrm>
              <a:off x="3354387" y="254927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矩形 77">
                  <a:extLst>
                    <a:ext uri="{FF2B5EF4-FFF2-40B4-BE49-F238E27FC236}">
                      <a16:creationId xmlns:a16="http://schemas.microsoft.com/office/drawing/2014/main" id="{63CE835C-B295-4773-B550-926C4B95A5BB}"/>
                    </a:ext>
                  </a:extLst>
                </p:cNvPr>
                <p:cNvSpPr/>
                <p:nvPr/>
              </p:nvSpPr>
              <p:spPr>
                <a:xfrm>
                  <a:off x="9420465" y="4783759"/>
                  <a:ext cx="995657" cy="39863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78" name="矩形 77">
                  <a:extLst>
                    <a:ext uri="{FF2B5EF4-FFF2-40B4-BE49-F238E27FC236}">
                      <a16:creationId xmlns:a16="http://schemas.microsoft.com/office/drawing/2014/main" id="{63CE835C-B295-4773-B550-926C4B95A5B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0465" y="4783759"/>
                  <a:ext cx="995657" cy="39863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矩形 78">
                  <a:extLst>
                    <a:ext uri="{FF2B5EF4-FFF2-40B4-BE49-F238E27FC236}">
                      <a16:creationId xmlns:a16="http://schemas.microsoft.com/office/drawing/2014/main" id="{262FEB08-950B-4CDE-BDAD-DB22FD36FC2B}"/>
                    </a:ext>
                  </a:extLst>
                </p:cNvPr>
                <p:cNvSpPr/>
                <p:nvPr/>
              </p:nvSpPr>
              <p:spPr>
                <a:xfrm>
                  <a:off x="9420465" y="4099113"/>
                  <a:ext cx="995657" cy="39748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79" name="矩形 78">
                  <a:extLst>
                    <a:ext uri="{FF2B5EF4-FFF2-40B4-BE49-F238E27FC236}">
                      <a16:creationId xmlns:a16="http://schemas.microsoft.com/office/drawing/2014/main" id="{262FEB08-950B-4CDE-BDAD-DB22FD36FC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0465" y="4099113"/>
                  <a:ext cx="995657" cy="39748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矩形 79">
                  <a:extLst>
                    <a:ext uri="{FF2B5EF4-FFF2-40B4-BE49-F238E27FC236}">
                      <a16:creationId xmlns:a16="http://schemas.microsoft.com/office/drawing/2014/main" id="{D76D2BCE-513C-49E9-BAF1-05D714E8E09B}"/>
                    </a:ext>
                  </a:extLst>
                </p:cNvPr>
                <p:cNvSpPr/>
                <p:nvPr/>
              </p:nvSpPr>
              <p:spPr>
                <a:xfrm>
                  <a:off x="9420465" y="3259759"/>
                  <a:ext cx="995657" cy="39863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0" name="矩形 79">
                  <a:extLst>
                    <a:ext uri="{FF2B5EF4-FFF2-40B4-BE49-F238E27FC236}">
                      <a16:creationId xmlns:a16="http://schemas.microsoft.com/office/drawing/2014/main" id="{D76D2BCE-513C-49E9-BAF1-05D714E8E09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0465" y="3259759"/>
                  <a:ext cx="995657" cy="39863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矩形 81">
                  <a:extLst>
                    <a:ext uri="{FF2B5EF4-FFF2-40B4-BE49-F238E27FC236}">
                      <a16:creationId xmlns:a16="http://schemas.microsoft.com/office/drawing/2014/main" id="{97896625-0479-4F17-9A42-FF4FAE589877}"/>
                    </a:ext>
                  </a:extLst>
                </p:cNvPr>
                <p:cNvSpPr/>
                <p:nvPr/>
              </p:nvSpPr>
              <p:spPr>
                <a:xfrm>
                  <a:off x="9420465" y="1143794"/>
                  <a:ext cx="993734" cy="3987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2" name="矩形 81">
                  <a:extLst>
                    <a:ext uri="{FF2B5EF4-FFF2-40B4-BE49-F238E27FC236}">
                      <a16:creationId xmlns:a16="http://schemas.microsoft.com/office/drawing/2014/main" id="{97896625-0479-4F17-9A42-FF4FAE58987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0465" y="1143794"/>
                  <a:ext cx="993734" cy="39876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矩形 82">
                  <a:extLst>
                    <a:ext uri="{FF2B5EF4-FFF2-40B4-BE49-F238E27FC236}">
                      <a16:creationId xmlns:a16="http://schemas.microsoft.com/office/drawing/2014/main" id="{BEBD7A8B-9930-4DE7-A5D9-A75AEBA54473}"/>
                    </a:ext>
                  </a:extLst>
                </p:cNvPr>
                <p:cNvSpPr/>
                <p:nvPr/>
              </p:nvSpPr>
              <p:spPr>
                <a:xfrm>
                  <a:off x="6305091" y="4068410"/>
                  <a:ext cx="950773" cy="40062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3" name="矩形 82">
                  <a:extLst>
                    <a:ext uri="{FF2B5EF4-FFF2-40B4-BE49-F238E27FC236}">
                      <a16:creationId xmlns:a16="http://schemas.microsoft.com/office/drawing/2014/main" id="{BEBD7A8B-9930-4DE7-A5D9-A75AEBA5447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5091" y="4068410"/>
                  <a:ext cx="950773" cy="400622"/>
                </a:xfrm>
                <a:prstGeom prst="rect">
                  <a:avLst/>
                </a:prstGeom>
                <a:blipFill>
                  <a:blip r:embed="rId6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矩形 83">
                  <a:extLst>
                    <a:ext uri="{FF2B5EF4-FFF2-40B4-BE49-F238E27FC236}">
                      <a16:creationId xmlns:a16="http://schemas.microsoft.com/office/drawing/2014/main" id="{3CD7280A-A232-43AD-B877-923379D02F56}"/>
                    </a:ext>
                  </a:extLst>
                </p:cNvPr>
                <p:cNvSpPr/>
                <p:nvPr/>
              </p:nvSpPr>
              <p:spPr>
                <a:xfrm>
                  <a:off x="6305091" y="3277394"/>
                  <a:ext cx="950773" cy="3994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4" name="矩形 83">
                  <a:extLst>
                    <a:ext uri="{FF2B5EF4-FFF2-40B4-BE49-F238E27FC236}">
                      <a16:creationId xmlns:a16="http://schemas.microsoft.com/office/drawing/2014/main" id="{3CD7280A-A232-43AD-B877-923379D02F5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5091" y="3277394"/>
                  <a:ext cx="950773" cy="399468"/>
                </a:xfrm>
                <a:prstGeom prst="rect">
                  <a:avLst/>
                </a:prstGeom>
                <a:blipFill>
                  <a:blip r:embed="rId7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矩形 85">
                  <a:extLst>
                    <a:ext uri="{FF2B5EF4-FFF2-40B4-BE49-F238E27FC236}">
                      <a16:creationId xmlns:a16="http://schemas.microsoft.com/office/drawing/2014/main" id="{EF6E56F5-4F7C-4164-8BCD-A60EC8BB5C4E}"/>
                    </a:ext>
                  </a:extLst>
                </p:cNvPr>
                <p:cNvSpPr/>
                <p:nvPr/>
              </p:nvSpPr>
              <p:spPr>
                <a:xfrm>
                  <a:off x="6305091" y="1143794"/>
                  <a:ext cx="948849" cy="40075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6" name="矩形 85">
                  <a:extLst>
                    <a:ext uri="{FF2B5EF4-FFF2-40B4-BE49-F238E27FC236}">
                      <a16:creationId xmlns:a16="http://schemas.microsoft.com/office/drawing/2014/main" id="{EF6E56F5-4F7C-4164-8BCD-A60EC8BB5C4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5091" y="1143794"/>
                  <a:ext cx="948849" cy="400751"/>
                </a:xfrm>
                <a:prstGeom prst="rect">
                  <a:avLst/>
                </a:prstGeom>
                <a:blipFill>
                  <a:blip r:embed="rId8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矩形 86">
                  <a:extLst>
                    <a:ext uri="{FF2B5EF4-FFF2-40B4-BE49-F238E27FC236}">
                      <a16:creationId xmlns:a16="http://schemas.microsoft.com/office/drawing/2014/main" id="{A4953C69-2268-4DD1-B01D-E9D37A23F604}"/>
                    </a:ext>
                  </a:extLst>
                </p:cNvPr>
                <p:cNvSpPr/>
                <p:nvPr/>
              </p:nvSpPr>
              <p:spPr>
                <a:xfrm>
                  <a:off x="3746812" y="3277394"/>
                  <a:ext cx="982833" cy="39863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7" name="矩形 86">
                  <a:extLst>
                    <a:ext uri="{FF2B5EF4-FFF2-40B4-BE49-F238E27FC236}">
                      <a16:creationId xmlns:a16="http://schemas.microsoft.com/office/drawing/2014/main" id="{A4953C69-2268-4DD1-B01D-E9D37A23F60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6812" y="3277394"/>
                  <a:ext cx="982833" cy="39863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矩形 88">
                  <a:extLst>
                    <a:ext uri="{FF2B5EF4-FFF2-40B4-BE49-F238E27FC236}">
                      <a16:creationId xmlns:a16="http://schemas.microsoft.com/office/drawing/2014/main" id="{D6C1AB0B-FF6A-4449-86FC-C52ACD6B961C}"/>
                    </a:ext>
                  </a:extLst>
                </p:cNvPr>
                <p:cNvSpPr/>
                <p:nvPr/>
              </p:nvSpPr>
              <p:spPr>
                <a:xfrm>
                  <a:off x="3746812" y="1202230"/>
                  <a:ext cx="980910" cy="3987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sz="1799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altLang="zh-TW" sz="1799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a:rPr lang="en-US" altLang="zh-TW" sz="1799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sSup>
                          <m:sSupPr>
                            <m:ctrlPr>
                              <a:rPr lang="en-US" altLang="zh-TW" sz="1799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1799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p>
                        </m:sSup>
                      </m:oMath>
                    </m:oMathPara>
                  </a14:m>
                  <a:endParaRPr lang="zh-TW" altLang="en-US" sz="1799" dirty="0"/>
                </a:p>
              </p:txBody>
            </p:sp>
          </mc:Choice>
          <mc:Fallback xmlns="">
            <p:sp>
              <p:nvSpPr>
                <p:cNvPr id="89" name="矩形 88">
                  <a:extLst>
                    <a:ext uri="{FF2B5EF4-FFF2-40B4-BE49-F238E27FC236}">
                      <a16:creationId xmlns:a16="http://schemas.microsoft.com/office/drawing/2014/main" id="{D6C1AB0B-FF6A-4449-86FC-C52ACD6B961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6812" y="1202230"/>
                  <a:ext cx="980910" cy="39876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0" name="橢圓 89">
              <a:extLst>
                <a:ext uri="{FF2B5EF4-FFF2-40B4-BE49-F238E27FC236}">
                  <a16:creationId xmlns:a16="http://schemas.microsoft.com/office/drawing/2014/main" id="{5C464614-CB6D-44CB-A738-C714F08DDFFB}"/>
                </a:ext>
              </a:extLst>
            </p:cNvPr>
            <p:cNvSpPr/>
            <p:nvPr/>
          </p:nvSpPr>
          <p:spPr>
            <a:xfrm>
              <a:off x="4760703" y="3492515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1" name="橢圓 90">
              <a:extLst>
                <a:ext uri="{FF2B5EF4-FFF2-40B4-BE49-F238E27FC236}">
                  <a16:creationId xmlns:a16="http://schemas.microsoft.com/office/drawing/2014/main" id="{4B4F7A06-03BD-4A74-9FF0-A8512ED730A0}"/>
                </a:ext>
              </a:extLst>
            </p:cNvPr>
            <p:cNvSpPr/>
            <p:nvPr/>
          </p:nvSpPr>
          <p:spPr>
            <a:xfrm>
              <a:off x="4864313" y="3492515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2" name="橢圓 91">
              <a:extLst>
                <a:ext uri="{FF2B5EF4-FFF2-40B4-BE49-F238E27FC236}">
                  <a16:creationId xmlns:a16="http://schemas.microsoft.com/office/drawing/2014/main" id="{6FF608BD-FA10-4DA2-AF68-DDC2F3F88A3A}"/>
                </a:ext>
              </a:extLst>
            </p:cNvPr>
            <p:cNvSpPr/>
            <p:nvPr/>
          </p:nvSpPr>
          <p:spPr>
            <a:xfrm>
              <a:off x="4994787" y="3492515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3" name="橢圓 92">
              <a:extLst>
                <a:ext uri="{FF2B5EF4-FFF2-40B4-BE49-F238E27FC236}">
                  <a16:creationId xmlns:a16="http://schemas.microsoft.com/office/drawing/2014/main" id="{47653371-86F1-4556-A501-3D8AD1906B58}"/>
                </a:ext>
              </a:extLst>
            </p:cNvPr>
            <p:cNvSpPr/>
            <p:nvPr/>
          </p:nvSpPr>
          <p:spPr>
            <a:xfrm>
              <a:off x="7803583" y="3492515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4" name="橢圓 93">
              <a:extLst>
                <a:ext uri="{FF2B5EF4-FFF2-40B4-BE49-F238E27FC236}">
                  <a16:creationId xmlns:a16="http://schemas.microsoft.com/office/drawing/2014/main" id="{9478C633-D0AB-4CAB-AC88-CE2EB86BFFA1}"/>
                </a:ext>
              </a:extLst>
            </p:cNvPr>
            <p:cNvSpPr/>
            <p:nvPr/>
          </p:nvSpPr>
          <p:spPr>
            <a:xfrm>
              <a:off x="7907193" y="3492515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5" name="橢圓 94">
              <a:extLst>
                <a:ext uri="{FF2B5EF4-FFF2-40B4-BE49-F238E27FC236}">
                  <a16:creationId xmlns:a16="http://schemas.microsoft.com/office/drawing/2014/main" id="{22D71BCE-85CB-4476-8416-861EA964B628}"/>
                </a:ext>
              </a:extLst>
            </p:cNvPr>
            <p:cNvSpPr/>
            <p:nvPr/>
          </p:nvSpPr>
          <p:spPr>
            <a:xfrm>
              <a:off x="8037667" y="3492515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6" name="橢圓 95">
              <a:extLst>
                <a:ext uri="{FF2B5EF4-FFF2-40B4-BE49-F238E27FC236}">
                  <a16:creationId xmlns:a16="http://schemas.microsoft.com/office/drawing/2014/main" id="{57725FF7-8E29-4363-A8FE-7AA9939A0B28}"/>
                </a:ext>
              </a:extLst>
            </p:cNvPr>
            <p:cNvSpPr/>
            <p:nvPr/>
          </p:nvSpPr>
          <p:spPr>
            <a:xfrm>
              <a:off x="7803583" y="426482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7" name="橢圓 96">
              <a:extLst>
                <a:ext uri="{FF2B5EF4-FFF2-40B4-BE49-F238E27FC236}">
                  <a16:creationId xmlns:a16="http://schemas.microsoft.com/office/drawing/2014/main" id="{F85759EC-6BEA-4E17-B2D4-3F279AA7A75B}"/>
                </a:ext>
              </a:extLst>
            </p:cNvPr>
            <p:cNvSpPr/>
            <p:nvPr/>
          </p:nvSpPr>
          <p:spPr>
            <a:xfrm>
              <a:off x="7907193" y="426482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  <p:sp>
          <p:nvSpPr>
            <p:cNvPr id="98" name="橢圓 97">
              <a:extLst>
                <a:ext uri="{FF2B5EF4-FFF2-40B4-BE49-F238E27FC236}">
                  <a16:creationId xmlns:a16="http://schemas.microsoft.com/office/drawing/2014/main" id="{C712C182-22B3-4733-A8DC-83D9650BBE86}"/>
                </a:ext>
              </a:extLst>
            </p:cNvPr>
            <p:cNvSpPr/>
            <p:nvPr/>
          </p:nvSpPr>
          <p:spPr>
            <a:xfrm>
              <a:off x="8037667" y="426482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799"/>
            </a:p>
          </p:txBody>
        </p:sp>
      </p:grpSp>
      <p:sp>
        <p:nvSpPr>
          <p:cNvPr id="100" name="橢圓 99">
            <a:extLst>
              <a:ext uri="{FF2B5EF4-FFF2-40B4-BE49-F238E27FC236}">
                <a16:creationId xmlns:a16="http://schemas.microsoft.com/office/drawing/2014/main" id="{4EA1E82E-4949-4313-98BB-AF044DAAFD3B}"/>
              </a:ext>
            </a:extLst>
          </p:cNvPr>
          <p:cNvSpPr/>
          <p:nvPr/>
        </p:nvSpPr>
        <p:spPr>
          <a:xfrm>
            <a:off x="1449010" y="2414209"/>
            <a:ext cx="395897" cy="3958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</a:t>
            </a:r>
            <a:endParaRPr lang="zh-TW" altLang="en-US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101" name="直線單箭頭接點 100">
            <a:extLst>
              <a:ext uri="{FF2B5EF4-FFF2-40B4-BE49-F238E27FC236}">
                <a16:creationId xmlns:a16="http://schemas.microsoft.com/office/drawing/2014/main" id="{E1ECAED6-CB22-4549-9FF5-BD93EE153E09}"/>
              </a:ext>
            </a:extLst>
          </p:cNvPr>
          <p:cNvCxnSpPr>
            <a:cxnSpLocks/>
            <a:stCxn id="100" idx="6"/>
          </p:cNvCxnSpPr>
          <p:nvPr/>
        </p:nvCxnSpPr>
        <p:spPr>
          <a:xfrm flipV="1">
            <a:off x="1844907" y="2089943"/>
            <a:ext cx="622896" cy="52221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單箭頭接點 101">
            <a:extLst>
              <a:ext uri="{FF2B5EF4-FFF2-40B4-BE49-F238E27FC236}">
                <a16:creationId xmlns:a16="http://schemas.microsoft.com/office/drawing/2014/main" id="{C7F3453C-6DFF-44ED-9455-AA03FE00A303}"/>
              </a:ext>
            </a:extLst>
          </p:cNvPr>
          <p:cNvCxnSpPr>
            <a:cxnSpLocks/>
            <a:stCxn id="100" idx="6"/>
          </p:cNvCxnSpPr>
          <p:nvPr/>
        </p:nvCxnSpPr>
        <p:spPr>
          <a:xfrm>
            <a:off x="1844907" y="2612158"/>
            <a:ext cx="62289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單箭頭接點 102">
            <a:extLst>
              <a:ext uri="{FF2B5EF4-FFF2-40B4-BE49-F238E27FC236}">
                <a16:creationId xmlns:a16="http://schemas.microsoft.com/office/drawing/2014/main" id="{91F8EDEF-C460-4747-B688-798CD32C9799}"/>
              </a:ext>
            </a:extLst>
          </p:cNvPr>
          <p:cNvCxnSpPr>
            <a:cxnSpLocks/>
            <a:stCxn id="100" idx="6"/>
          </p:cNvCxnSpPr>
          <p:nvPr/>
        </p:nvCxnSpPr>
        <p:spPr>
          <a:xfrm>
            <a:off x="1844907" y="2612158"/>
            <a:ext cx="622896" cy="5232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單箭頭接點 104">
            <a:extLst>
              <a:ext uri="{FF2B5EF4-FFF2-40B4-BE49-F238E27FC236}">
                <a16:creationId xmlns:a16="http://schemas.microsoft.com/office/drawing/2014/main" id="{60A2C25E-7FEF-46A0-BC01-88E6DC87F7B5}"/>
              </a:ext>
            </a:extLst>
          </p:cNvPr>
          <p:cNvCxnSpPr/>
          <p:nvPr/>
        </p:nvCxnSpPr>
        <p:spPr>
          <a:xfrm flipV="1">
            <a:off x="8609945" y="1211685"/>
            <a:ext cx="0" cy="3829604"/>
          </a:xfrm>
          <a:prstGeom prst="straightConnector1">
            <a:avLst/>
          </a:prstGeom>
          <a:ln w="3810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矩形 105">
            <a:extLst>
              <a:ext uri="{FF2B5EF4-FFF2-40B4-BE49-F238E27FC236}">
                <a16:creationId xmlns:a16="http://schemas.microsoft.com/office/drawing/2014/main" id="{B992AC9E-E585-4CD1-916C-087748D91700}"/>
              </a:ext>
            </a:extLst>
          </p:cNvPr>
          <p:cNvSpPr/>
          <p:nvPr/>
        </p:nvSpPr>
        <p:spPr>
          <a:xfrm>
            <a:off x="744348" y="1251241"/>
            <a:ext cx="1703869" cy="461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664" indent="-285664">
              <a:buFont typeface="Arial" panose="020B0604020202020204" pitchFamily="34" charset="0"/>
              <a:buChar char="•"/>
            </a:pPr>
            <a:r>
              <a:rPr lang="zh-TW" altLang="en-US" sz="2399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接點設計</a:t>
            </a:r>
            <a:endParaRPr lang="en-US" altLang="zh-TW" sz="2399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FC5EA226-22FF-4F5C-BFCF-20F1EAC36E8F}"/>
              </a:ext>
            </a:extLst>
          </p:cNvPr>
          <p:cNvSpPr txBox="1"/>
          <p:nvPr/>
        </p:nvSpPr>
        <p:spPr>
          <a:xfrm>
            <a:off x="11809512" y="6487871"/>
            <a:ext cx="434621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799" dirty="0">
                <a:solidFill>
                  <a:schemeClr val="bg1"/>
                </a:solidFill>
              </a:rPr>
              <a:t>18</a:t>
            </a:r>
            <a:endParaRPr lang="zh-TW" altLang="en-US" sz="1799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文字方塊 107">
                <a:extLst>
                  <a:ext uri="{FF2B5EF4-FFF2-40B4-BE49-F238E27FC236}">
                    <a16:creationId xmlns:a16="http://schemas.microsoft.com/office/drawing/2014/main" id="{E11B402B-6571-4ADB-A332-D580CD5AABFA}"/>
                  </a:ext>
                </a:extLst>
              </p:cNvPr>
              <p:cNvSpPr txBox="1"/>
              <p:nvPr/>
            </p:nvSpPr>
            <p:spPr>
              <a:xfrm>
                <a:off x="8804406" y="5917773"/>
                <a:ext cx="3034208" cy="6698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lang="en-US" altLang="zh-TW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t=n</a:t>
                </a:r>
                <a:br>
                  <a:rPr lang="en-US" altLang="zh-TW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</a:rPr>
                            <m:t>D</m:t>
                          </m:r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b>
                          </m:sSub>
                        </m:sub>
                      </m:sSub>
                      <m:r>
                        <a:rPr lang="en-US" altLang="zh-TW" sz="1799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1799">
                          <a:latin typeface="Cambria Math" panose="02040503050406030204" pitchFamily="18" charset="0"/>
                        </a:rPr>
                        <m:t>Debt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𝐹𝑐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(1−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𝑡𝑎𝑥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08" name="文字方塊 107">
                <a:extLst>
                  <a:ext uri="{FF2B5EF4-FFF2-40B4-BE49-F238E27FC236}">
                    <a16:creationId xmlns:a16="http://schemas.microsoft.com/office/drawing/2014/main" id="{E11B402B-6571-4ADB-A332-D580CD5AAB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4406" y="5917773"/>
                <a:ext cx="3034208" cy="669818"/>
              </a:xfrm>
              <a:prstGeom prst="rect">
                <a:avLst/>
              </a:prstGeom>
              <a:blipFill>
                <a:blip r:embed="rId11"/>
                <a:stretch>
                  <a:fillRect l="-1406" t="-3636" b="-36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文字方塊 108">
                <a:extLst>
                  <a:ext uri="{FF2B5EF4-FFF2-40B4-BE49-F238E27FC236}">
                    <a16:creationId xmlns:a16="http://schemas.microsoft.com/office/drawing/2014/main" id="{CD580D58-22F7-43DF-A076-E5C45E705B4F}"/>
                  </a:ext>
                </a:extLst>
              </p:cNvPr>
              <p:cNvSpPr txBox="1"/>
              <p:nvPr/>
            </p:nvSpPr>
            <p:spPr>
              <a:xfrm>
                <a:off x="4794217" y="5351966"/>
                <a:ext cx="3973836" cy="686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799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t=</a:t>
                </a:r>
                <a:r>
                  <a:rPr lang="en-US" altLang="zh-TW" sz="1799" dirty="0" err="1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i</a:t>
                </a:r>
                <a:endParaRPr lang="en-US" altLang="zh-TW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</a:rPr>
                            <m:t>D</m:t>
                          </m:r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</m:sub>
                      </m:sSub>
                      <m:r>
                        <a:rPr lang="en-US" altLang="zh-TW" sz="1799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79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</a:rPr>
                            <m:t>D</m:t>
                          </m:r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lang="en-US" altLang="zh-TW" sz="1799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sub>
                      </m:sSub>
                      <m:r>
                        <a:rPr lang="en-US" altLang="zh-TW" sz="1799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179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US" altLang="zh-TW" sz="1799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799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799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f</m:t>
                              </m:r>
                            </m:sub>
                          </m:sSub>
                          <m:r>
                            <a:rPr lang="en-US" altLang="zh-TW" sz="1799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en-US" altLang="zh-TW" sz="1799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𝐹𝑐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(1−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𝑡𝑎𝑥</m:t>
                      </m:r>
                      <m:r>
                        <a:rPr lang="en-US" altLang="zh-TW" sz="179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799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09" name="文字方塊 108">
                <a:extLst>
                  <a:ext uri="{FF2B5EF4-FFF2-40B4-BE49-F238E27FC236}">
                    <a16:creationId xmlns:a16="http://schemas.microsoft.com/office/drawing/2014/main" id="{CD580D58-22F7-43DF-A076-E5C45E705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217" y="5351966"/>
                <a:ext cx="3973836" cy="686997"/>
              </a:xfrm>
              <a:prstGeom prst="rect">
                <a:avLst/>
              </a:prstGeom>
              <a:blipFill>
                <a:blip r:embed="rId12"/>
                <a:stretch>
                  <a:fillRect l="-1074" t="-3540" b="-265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文字方塊 53">
            <a:extLst>
              <a:ext uri="{FF2B5EF4-FFF2-40B4-BE49-F238E27FC236}">
                <a16:creationId xmlns:a16="http://schemas.microsoft.com/office/drawing/2014/main" id="{249B1D20-7B8B-47D5-BBFC-F13E20468D0F}"/>
              </a:ext>
            </a:extLst>
          </p:cNvPr>
          <p:cNvSpPr txBox="1"/>
          <p:nvPr/>
        </p:nvSpPr>
        <p:spPr>
          <a:xfrm>
            <a:off x="8747760" y="274320"/>
            <a:ext cx="2591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引用自陳俊凱學長的</a:t>
            </a:r>
            <a:r>
              <a:rPr lang="en-US" altLang="zh-TW" dirty="0"/>
              <a:t>ppt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1CDA15A-E1B9-4590-822B-2E49352917CC}"/>
              </a:ext>
            </a:extLst>
          </p:cNvPr>
          <p:cNvSpPr txBox="1"/>
          <p:nvPr/>
        </p:nvSpPr>
        <p:spPr>
          <a:xfrm>
            <a:off x="556181" y="5129785"/>
            <a:ext cx="3289955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以上的值全部要取</a:t>
            </a:r>
            <a:r>
              <a:rPr lang="en-US" altLang="zh-TW" sz="2800" dirty="0"/>
              <a:t>log</a:t>
            </a:r>
            <a:r>
              <a:rPr lang="zh-TW" altLang="en-US" sz="2800" dirty="0"/>
              <a:t>才能建樹</a:t>
            </a:r>
          </a:p>
        </p:txBody>
      </p:sp>
    </p:spTree>
    <p:extLst>
      <p:ext uri="{BB962C8B-B14F-4D97-AF65-F5344CB8AC3E}">
        <p14:creationId xmlns:p14="http://schemas.microsoft.com/office/powerpoint/2010/main" val="153438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2AA10886-F969-4695-9CAF-A235019053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630040"/>
              </p:ext>
            </p:extLst>
          </p:nvPr>
        </p:nvGraphicFramePr>
        <p:xfrm>
          <a:off x="1524000" y="2661920"/>
          <a:ext cx="1432560" cy="1287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520">
                  <a:extLst>
                    <a:ext uri="{9D8B030D-6E8A-4147-A177-3AD203B41FA5}">
                      <a16:colId xmlns:a16="http://schemas.microsoft.com/office/drawing/2014/main" val="1661388986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050031444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3417398357"/>
                    </a:ext>
                  </a:extLst>
                </a:gridCol>
              </a:tblGrid>
              <a:tr h="36888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ysClr val="windowText" lastClr="000000"/>
                          </a:solidFill>
                        </a:rPr>
                        <a:t>0%</a:t>
                      </a:r>
                      <a:endParaRPr lang="zh-TW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zh-TW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593965"/>
                  </a:ext>
                </a:extLst>
              </a:tr>
              <a:tr h="368886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53174"/>
                  </a:ext>
                </a:extLst>
              </a:tr>
              <a:tr h="461108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100%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937691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1AB6466C-BD29-4BB2-9FB6-C320F73F5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5784"/>
              </p:ext>
            </p:extLst>
          </p:nvPr>
        </p:nvGraphicFramePr>
        <p:xfrm>
          <a:off x="4612640" y="1262966"/>
          <a:ext cx="1432560" cy="1287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520">
                  <a:extLst>
                    <a:ext uri="{9D8B030D-6E8A-4147-A177-3AD203B41FA5}">
                      <a16:colId xmlns:a16="http://schemas.microsoft.com/office/drawing/2014/main" val="1661388986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050031444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3417398357"/>
                    </a:ext>
                  </a:extLst>
                </a:gridCol>
              </a:tblGrid>
              <a:tr h="36888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ysClr val="windowText" lastClr="000000"/>
                          </a:solidFill>
                        </a:rPr>
                        <a:t>0%</a:t>
                      </a:r>
                      <a:endParaRPr lang="zh-TW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zh-TW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593965"/>
                  </a:ext>
                </a:extLst>
              </a:tr>
              <a:tr h="368886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53174"/>
                  </a:ext>
                </a:extLst>
              </a:tr>
              <a:tr h="461108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100%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937691"/>
                  </a:ext>
                </a:extLst>
              </a:tr>
            </a:tbl>
          </a:graphicData>
        </a:graphic>
      </p:graphicFrame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ED1FFB8D-68AD-4E74-B892-71AF706B7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096774"/>
              </p:ext>
            </p:extLst>
          </p:nvPr>
        </p:nvGraphicFramePr>
        <p:xfrm>
          <a:off x="4612640" y="2837766"/>
          <a:ext cx="1432560" cy="1287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520">
                  <a:extLst>
                    <a:ext uri="{9D8B030D-6E8A-4147-A177-3AD203B41FA5}">
                      <a16:colId xmlns:a16="http://schemas.microsoft.com/office/drawing/2014/main" val="1661388986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050031444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3417398357"/>
                    </a:ext>
                  </a:extLst>
                </a:gridCol>
              </a:tblGrid>
              <a:tr h="36888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ysClr val="windowText" lastClr="000000"/>
                          </a:solidFill>
                        </a:rPr>
                        <a:t>0%</a:t>
                      </a:r>
                      <a:endParaRPr lang="zh-TW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zh-TW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593965"/>
                  </a:ext>
                </a:extLst>
              </a:tr>
              <a:tr h="368886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53174"/>
                  </a:ext>
                </a:extLst>
              </a:tr>
              <a:tr h="461108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100%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937691"/>
                  </a:ext>
                </a:extLst>
              </a:tr>
            </a:tbl>
          </a:graphicData>
        </a:graphic>
      </p:graphicFrame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811B437D-E563-434E-81FD-F57CEB5A88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6995"/>
              </p:ext>
            </p:extLst>
          </p:nvPr>
        </p:nvGraphicFramePr>
        <p:xfrm>
          <a:off x="4612640" y="4676726"/>
          <a:ext cx="1432560" cy="1287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520">
                  <a:extLst>
                    <a:ext uri="{9D8B030D-6E8A-4147-A177-3AD203B41FA5}">
                      <a16:colId xmlns:a16="http://schemas.microsoft.com/office/drawing/2014/main" val="1661388986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050031444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3417398357"/>
                    </a:ext>
                  </a:extLst>
                </a:gridCol>
              </a:tblGrid>
              <a:tr h="36888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ysClr val="windowText" lastClr="000000"/>
                          </a:solidFill>
                        </a:rPr>
                        <a:t>0%</a:t>
                      </a:r>
                      <a:endParaRPr lang="zh-TW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zh-TW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593965"/>
                  </a:ext>
                </a:extLst>
              </a:tr>
              <a:tr h="368886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53174"/>
                  </a:ext>
                </a:extLst>
              </a:tr>
              <a:tr h="461108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100%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937691"/>
                  </a:ext>
                </a:extLst>
              </a:tr>
            </a:tbl>
          </a:graphicData>
        </a:graphic>
      </p:graphicFrame>
      <p:sp>
        <p:nvSpPr>
          <p:cNvPr id="10" name="文字方塊 9">
            <a:extLst>
              <a:ext uri="{FF2B5EF4-FFF2-40B4-BE49-F238E27FC236}">
                <a16:creationId xmlns:a16="http://schemas.microsoft.com/office/drawing/2014/main" id="{6194898A-EA88-44D6-9FF3-3A622ADBB5C5}"/>
              </a:ext>
            </a:extLst>
          </p:cNvPr>
          <p:cNvSpPr txBox="1"/>
          <p:nvPr/>
        </p:nvSpPr>
        <p:spPr>
          <a:xfrm>
            <a:off x="1524000" y="2180828"/>
            <a:ext cx="171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當期累積比例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FE30752-A2E4-4BA5-B8A8-284B1AFC2CB2}"/>
              </a:ext>
            </a:extLst>
          </p:cNvPr>
          <p:cNvSpPr txBox="1"/>
          <p:nvPr/>
        </p:nvSpPr>
        <p:spPr>
          <a:xfrm>
            <a:off x="1062335" y="2661920"/>
            <a:ext cx="461665" cy="16662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/>
              <a:t>前期累積比例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76E5F496-0C5B-41BD-9FA9-89257FAC1D51}"/>
              </a:ext>
            </a:extLst>
          </p:cNvPr>
          <p:cNvCxnSpPr>
            <a:cxnSpLocks/>
          </p:cNvCxnSpPr>
          <p:nvPr/>
        </p:nvCxnSpPr>
        <p:spPr>
          <a:xfrm flipV="1">
            <a:off x="2773680" y="2336800"/>
            <a:ext cx="3027680" cy="1402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AF5E908C-38C6-4005-BF7D-987779BB9059}"/>
              </a:ext>
            </a:extLst>
          </p:cNvPr>
          <p:cNvCxnSpPr>
            <a:cxnSpLocks/>
          </p:cNvCxnSpPr>
          <p:nvPr/>
        </p:nvCxnSpPr>
        <p:spPr>
          <a:xfrm>
            <a:off x="2773680" y="3738880"/>
            <a:ext cx="3027680" cy="21023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0855969-7D4A-4EBC-8456-9D09AC03A047}"/>
              </a:ext>
            </a:extLst>
          </p:cNvPr>
          <p:cNvCxnSpPr>
            <a:cxnSpLocks/>
          </p:cNvCxnSpPr>
          <p:nvPr/>
        </p:nvCxnSpPr>
        <p:spPr>
          <a:xfrm>
            <a:off x="2773680" y="3738880"/>
            <a:ext cx="3027680" cy="20050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9DEE876F-1EED-4CFD-99A5-AB1F302407C2}"/>
              </a:ext>
            </a:extLst>
          </p:cNvPr>
          <p:cNvSpPr txBox="1"/>
          <p:nvPr/>
        </p:nvSpPr>
        <p:spPr>
          <a:xfrm>
            <a:off x="1747520" y="6035040"/>
            <a:ext cx="9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T=n</a:t>
            </a:r>
            <a:endParaRPr lang="zh-TW" altLang="en-US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F5F28E5-4491-424B-B3D1-15BE6AC8DE97}"/>
              </a:ext>
            </a:extLst>
          </p:cNvPr>
          <p:cNvSpPr txBox="1"/>
          <p:nvPr/>
        </p:nvSpPr>
        <p:spPr>
          <a:xfrm>
            <a:off x="5105400" y="6035040"/>
            <a:ext cx="9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T=n+1</a:t>
            </a:r>
            <a:endParaRPr lang="zh-TW" altLang="en-US" dirty="0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820039ED-C5C7-49E9-BBA1-BFD4D890C55E}"/>
              </a:ext>
            </a:extLst>
          </p:cNvPr>
          <p:cNvSpPr txBox="1"/>
          <p:nvPr/>
        </p:nvSpPr>
        <p:spPr>
          <a:xfrm>
            <a:off x="8747760" y="1078300"/>
            <a:ext cx="247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Tree 1 : No ESO</a:t>
            </a:r>
            <a:endParaRPr lang="zh-TW" altLang="en-US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3F469133-4C88-49BE-9BEC-7C5C550A1FEB}"/>
              </a:ext>
            </a:extLst>
          </p:cNvPr>
          <p:cNvSpPr txBox="1"/>
          <p:nvPr/>
        </p:nvSpPr>
        <p:spPr>
          <a:xfrm>
            <a:off x="2499360" y="4124960"/>
            <a:ext cx="46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A1</a:t>
            </a:r>
            <a:endParaRPr lang="zh-TW" altLang="en-US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94106A7E-54CB-430A-A948-7F1DFFAC3AB6}"/>
              </a:ext>
            </a:extLst>
          </p:cNvPr>
          <p:cNvSpPr txBox="1"/>
          <p:nvPr/>
        </p:nvSpPr>
        <p:spPr>
          <a:xfrm>
            <a:off x="6075680" y="5559306"/>
            <a:ext cx="46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B3</a:t>
            </a:r>
            <a:endParaRPr lang="zh-TW" altLang="en-US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92637D5-E74F-4568-A5BE-B288FD0FF1C7}"/>
              </a:ext>
            </a:extLst>
          </p:cNvPr>
          <p:cNvSpPr txBox="1"/>
          <p:nvPr/>
        </p:nvSpPr>
        <p:spPr>
          <a:xfrm>
            <a:off x="6075680" y="3738880"/>
            <a:ext cx="46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B2</a:t>
            </a:r>
            <a:endParaRPr lang="zh-TW" altLang="en-US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8E3D75B-20E6-4561-9074-A445B50CA614}"/>
              </a:ext>
            </a:extLst>
          </p:cNvPr>
          <p:cNvSpPr txBox="1"/>
          <p:nvPr/>
        </p:nvSpPr>
        <p:spPr>
          <a:xfrm>
            <a:off x="6075680" y="2103120"/>
            <a:ext cx="46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B1</a:t>
            </a:r>
            <a:endParaRPr lang="zh-TW" altLang="en-US" dirty="0"/>
          </a:p>
        </p:txBody>
      </p:sp>
      <p:sp>
        <p:nvSpPr>
          <p:cNvPr id="31" name="等腰三角形 30">
            <a:extLst>
              <a:ext uri="{FF2B5EF4-FFF2-40B4-BE49-F238E27FC236}">
                <a16:creationId xmlns:a16="http://schemas.microsoft.com/office/drawing/2014/main" id="{606502E3-8195-4CC5-A9AD-709E67218991}"/>
              </a:ext>
            </a:extLst>
          </p:cNvPr>
          <p:cNvSpPr/>
          <p:nvPr/>
        </p:nvSpPr>
        <p:spPr>
          <a:xfrm>
            <a:off x="7487920" y="1466361"/>
            <a:ext cx="4064000" cy="2343639"/>
          </a:xfrm>
          <a:prstGeom prst="triangle">
            <a:avLst>
              <a:gd name="adj" fmla="val 743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196F0C4C-B6A4-4578-97BD-1D341EF2D17E}"/>
              </a:ext>
            </a:extLst>
          </p:cNvPr>
          <p:cNvCxnSpPr>
            <a:cxnSpLocks/>
          </p:cNvCxnSpPr>
          <p:nvPr/>
        </p:nvCxnSpPr>
        <p:spPr>
          <a:xfrm>
            <a:off x="9051217" y="2336800"/>
            <a:ext cx="1109714" cy="197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995C663D-7F3E-4036-B5AD-CFD863DA96E7}"/>
              </a:ext>
            </a:extLst>
          </p:cNvPr>
          <p:cNvCxnSpPr>
            <a:cxnSpLocks/>
          </p:cNvCxnSpPr>
          <p:nvPr/>
        </p:nvCxnSpPr>
        <p:spPr>
          <a:xfrm>
            <a:off x="9504045" y="2001520"/>
            <a:ext cx="1362148" cy="2421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F799FA48-E27C-4C50-82C2-DD7711B50206}"/>
              </a:ext>
            </a:extLst>
          </p:cNvPr>
          <p:cNvCxnSpPr>
            <a:cxnSpLocks/>
          </p:cNvCxnSpPr>
          <p:nvPr/>
        </p:nvCxnSpPr>
        <p:spPr>
          <a:xfrm flipV="1">
            <a:off x="9519920" y="2661920"/>
            <a:ext cx="345440" cy="518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1823B860-C4AE-4ED8-A326-0ACA14D68AE3}"/>
              </a:ext>
            </a:extLst>
          </p:cNvPr>
          <p:cNvCxnSpPr>
            <a:cxnSpLocks/>
          </p:cNvCxnSpPr>
          <p:nvPr/>
        </p:nvCxnSpPr>
        <p:spPr>
          <a:xfrm>
            <a:off x="9519920" y="3183206"/>
            <a:ext cx="64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E3CBAB76-CF2C-4BE9-BB35-D1726E051B37}"/>
              </a:ext>
            </a:extLst>
          </p:cNvPr>
          <p:cNvCxnSpPr>
            <a:cxnSpLocks/>
          </p:cNvCxnSpPr>
          <p:nvPr/>
        </p:nvCxnSpPr>
        <p:spPr>
          <a:xfrm flipV="1">
            <a:off x="9535160" y="2895600"/>
            <a:ext cx="487680" cy="2844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90B09AC7-82A6-45DD-BEA5-5BEF6449DC77}"/>
              </a:ext>
            </a:extLst>
          </p:cNvPr>
          <p:cNvSpPr txBox="1"/>
          <p:nvPr/>
        </p:nvSpPr>
        <p:spPr>
          <a:xfrm>
            <a:off x="9839960" y="4238450"/>
            <a:ext cx="9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T=n</a:t>
            </a:r>
            <a:endParaRPr lang="zh-TW" altLang="en-US" dirty="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C914B3F7-CA13-45A9-A983-8EDBBE38A1F1}"/>
              </a:ext>
            </a:extLst>
          </p:cNvPr>
          <p:cNvSpPr txBox="1"/>
          <p:nvPr/>
        </p:nvSpPr>
        <p:spPr>
          <a:xfrm>
            <a:off x="10419080" y="4248611"/>
            <a:ext cx="9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T=n+1</a:t>
            </a:r>
            <a:endParaRPr lang="zh-TW" altLang="en-US" dirty="0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1320969F-FF5E-4270-B1D3-7CDA498019F5}"/>
              </a:ext>
            </a:extLst>
          </p:cNvPr>
          <p:cNvSpPr txBox="1"/>
          <p:nvPr/>
        </p:nvSpPr>
        <p:spPr>
          <a:xfrm>
            <a:off x="9058255" y="3070051"/>
            <a:ext cx="461665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A1</a:t>
            </a:r>
            <a:endParaRPr lang="zh-TW" altLang="en-US" dirty="0"/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7388C4F1-B070-42E3-A5A3-FFD69A3F8A16}"/>
              </a:ext>
            </a:extLst>
          </p:cNvPr>
          <p:cNvSpPr txBox="1"/>
          <p:nvPr/>
        </p:nvSpPr>
        <p:spPr>
          <a:xfrm>
            <a:off x="9816157" y="2180828"/>
            <a:ext cx="46166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B1</a:t>
            </a:r>
            <a:endParaRPr lang="zh-TW" altLang="en-US" dirty="0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BF1D065C-EBC0-4FC2-8201-CD355EB9CCE3}"/>
              </a:ext>
            </a:extLst>
          </p:cNvPr>
          <p:cNvSpPr txBox="1"/>
          <p:nvPr/>
        </p:nvSpPr>
        <p:spPr>
          <a:xfrm>
            <a:off x="10142707" y="2538214"/>
            <a:ext cx="46166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B2</a:t>
            </a:r>
            <a:endParaRPr lang="zh-TW" altLang="en-US" dirty="0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0B27F7EE-5A45-48B4-8CF7-899AF8482CF5}"/>
              </a:ext>
            </a:extLst>
          </p:cNvPr>
          <p:cNvSpPr txBox="1"/>
          <p:nvPr/>
        </p:nvSpPr>
        <p:spPr>
          <a:xfrm>
            <a:off x="10292788" y="2951507"/>
            <a:ext cx="46166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B3</a:t>
            </a:r>
            <a:endParaRPr lang="zh-TW" altLang="en-US" dirty="0"/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4C5D1200-2E9D-486B-9864-545090FB13F7}"/>
              </a:ext>
            </a:extLst>
          </p:cNvPr>
          <p:cNvSpPr txBox="1"/>
          <p:nvPr/>
        </p:nvSpPr>
        <p:spPr>
          <a:xfrm>
            <a:off x="3390900" y="516374"/>
            <a:ext cx="433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Step1: </a:t>
            </a:r>
            <a:r>
              <a:rPr lang="zh-TW" altLang="en-US" dirty="0"/>
              <a:t>先將完全注資後的樹</a:t>
            </a:r>
            <a:r>
              <a:rPr lang="en-US" altLang="zh-TW" dirty="0"/>
              <a:t>(tree 1)</a:t>
            </a:r>
            <a:r>
              <a:rPr lang="zh-TW" altLang="en-US" dirty="0"/>
              <a:t>建出來</a:t>
            </a:r>
            <a:endParaRPr lang="en-US" altLang="zh-TW" dirty="0"/>
          </a:p>
          <a:p>
            <a:r>
              <a:rPr lang="zh-TW" altLang="en-US" dirty="0"/>
              <a:t>            全部</a:t>
            </a:r>
            <a:r>
              <a:rPr lang="en-US" altLang="zh-TW" dirty="0"/>
              <a:t>backward</a:t>
            </a:r>
            <a:r>
              <a:rPr lang="zh-TW" altLang="en-US" dirty="0"/>
              <a:t>算出值</a:t>
            </a: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CEFF871B-2B0C-428E-8B04-4051F011BB5D}"/>
              </a:ext>
            </a:extLst>
          </p:cNvPr>
          <p:cNvSpPr/>
          <p:nvPr/>
        </p:nvSpPr>
        <p:spPr>
          <a:xfrm>
            <a:off x="1062335" y="415483"/>
            <a:ext cx="1768433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公司角度 </a:t>
            </a:r>
            <a:endParaRPr lang="zh-TW" altLang="en-US" sz="2800" dirty="0"/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D420ED08-899B-4717-AA05-C8EF68805A6C}"/>
              </a:ext>
            </a:extLst>
          </p:cNvPr>
          <p:cNvSpPr txBox="1"/>
          <p:nvPr/>
        </p:nvSpPr>
        <p:spPr>
          <a:xfrm>
            <a:off x="6946754" y="3625334"/>
            <a:ext cx="66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V0*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文字方塊 64">
                <a:extLst>
                  <a:ext uri="{FF2B5EF4-FFF2-40B4-BE49-F238E27FC236}">
                    <a16:creationId xmlns:a16="http://schemas.microsoft.com/office/drawing/2014/main" id="{0D0C16B3-6AC5-4AEE-BB6B-EC715FEE7829}"/>
                  </a:ext>
                </a:extLst>
              </p:cNvPr>
              <p:cNvSpPr txBox="1"/>
              <p:nvPr/>
            </p:nvSpPr>
            <p:spPr>
              <a:xfrm>
                <a:off x="3937045" y="3441599"/>
                <a:ext cx="376642" cy="2853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zh-TW" alt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zh-TW" altLang="en-US" b="1" dirty="0"/>
              </a:p>
            </p:txBody>
          </p:sp>
        </mc:Choice>
        <mc:Fallback xmlns="">
          <p:sp>
            <p:nvSpPr>
              <p:cNvPr id="65" name="文字方塊 64">
                <a:extLst>
                  <a:ext uri="{FF2B5EF4-FFF2-40B4-BE49-F238E27FC236}">
                    <a16:creationId xmlns:a16="http://schemas.microsoft.com/office/drawing/2014/main" id="{0D0C16B3-6AC5-4AEE-BB6B-EC715FEE7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45" y="3441599"/>
                <a:ext cx="376642" cy="285335"/>
              </a:xfrm>
              <a:prstGeom prst="rect">
                <a:avLst/>
              </a:prstGeom>
              <a:blipFill>
                <a:blip r:embed="rId2"/>
                <a:stretch>
                  <a:fillRect l="-14516" t="-21739" r="-37097" b="-13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文字方塊 65">
                <a:extLst>
                  <a:ext uri="{FF2B5EF4-FFF2-40B4-BE49-F238E27FC236}">
                    <a16:creationId xmlns:a16="http://schemas.microsoft.com/office/drawing/2014/main" id="{CC4A0CAF-82E3-4D63-A065-7E0E6DCAD792}"/>
                  </a:ext>
                </a:extLst>
              </p:cNvPr>
              <p:cNvSpPr txBox="1"/>
              <p:nvPr/>
            </p:nvSpPr>
            <p:spPr>
              <a:xfrm>
                <a:off x="3919288" y="4883406"/>
                <a:ext cx="330155" cy="2853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zh-TW" alt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zh-TW" altLang="en-US" b="1" dirty="0"/>
              </a:p>
            </p:txBody>
          </p:sp>
        </mc:Choice>
        <mc:Fallback xmlns="">
          <p:sp>
            <p:nvSpPr>
              <p:cNvPr id="66" name="文字方塊 65">
                <a:extLst>
                  <a:ext uri="{FF2B5EF4-FFF2-40B4-BE49-F238E27FC236}">
                    <a16:creationId xmlns:a16="http://schemas.microsoft.com/office/drawing/2014/main" id="{CC4A0CAF-82E3-4D63-A065-7E0E6DCAD7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288" y="4883406"/>
                <a:ext cx="330155" cy="285335"/>
              </a:xfrm>
              <a:prstGeom prst="rect">
                <a:avLst/>
              </a:prstGeom>
              <a:blipFill>
                <a:blip r:embed="rId3"/>
                <a:stretch>
                  <a:fillRect l="-18519" t="-19149" r="-35185" b="-1914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文字方塊 66">
                <a:extLst>
                  <a:ext uri="{FF2B5EF4-FFF2-40B4-BE49-F238E27FC236}">
                    <a16:creationId xmlns:a16="http://schemas.microsoft.com/office/drawing/2014/main" id="{14E07A60-5BF6-4EC2-9A55-40DDB8999EF3}"/>
                  </a:ext>
                </a:extLst>
              </p:cNvPr>
              <p:cNvSpPr txBox="1"/>
              <p:nvPr/>
            </p:nvSpPr>
            <p:spPr>
              <a:xfrm>
                <a:off x="3938982" y="2617784"/>
                <a:ext cx="330155" cy="2853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zh-TW" alt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zh-TW" altLang="en-US" b="1" dirty="0"/>
              </a:p>
            </p:txBody>
          </p:sp>
        </mc:Choice>
        <mc:Fallback xmlns="">
          <p:sp>
            <p:nvSpPr>
              <p:cNvPr id="67" name="文字方塊 66">
                <a:extLst>
                  <a:ext uri="{FF2B5EF4-FFF2-40B4-BE49-F238E27FC236}">
                    <a16:creationId xmlns:a16="http://schemas.microsoft.com/office/drawing/2014/main" id="{14E07A60-5BF6-4EC2-9A55-40DDB8999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8982" y="2617784"/>
                <a:ext cx="330155" cy="285335"/>
              </a:xfrm>
              <a:prstGeom prst="rect">
                <a:avLst/>
              </a:prstGeom>
              <a:blipFill>
                <a:blip r:embed="rId4"/>
                <a:stretch>
                  <a:fillRect l="-16667" t="-19149" r="-37037" b="-127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文字方塊 67">
            <a:extLst>
              <a:ext uri="{FF2B5EF4-FFF2-40B4-BE49-F238E27FC236}">
                <a16:creationId xmlns:a16="http://schemas.microsoft.com/office/drawing/2014/main" id="{A877E039-B5A7-4506-8D4B-DC9975C6807B}"/>
              </a:ext>
            </a:extLst>
          </p:cNvPr>
          <p:cNvSpPr txBox="1"/>
          <p:nvPr/>
        </p:nvSpPr>
        <p:spPr>
          <a:xfrm>
            <a:off x="7487920" y="5598356"/>
            <a:ext cx="3116452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已算出全部</a:t>
            </a:r>
            <a:r>
              <a:rPr lang="en-US" altLang="zh-TW" dirty="0"/>
              <a:t>100%</a:t>
            </a:r>
            <a:r>
              <a:rPr lang="zh-TW" altLang="en-US" dirty="0"/>
              <a:t>至</a:t>
            </a:r>
            <a:r>
              <a:rPr lang="en-US" altLang="zh-TW" dirty="0"/>
              <a:t>100%</a:t>
            </a:r>
            <a:r>
              <a:rPr lang="zh-TW" altLang="en-US" dirty="0"/>
              <a:t>的值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D9E25F9-499F-456E-946C-D2179D5C51F7}"/>
              </a:ext>
            </a:extLst>
          </p:cNvPr>
          <p:cNvSpPr txBox="1"/>
          <p:nvPr/>
        </p:nvSpPr>
        <p:spPr>
          <a:xfrm>
            <a:off x="6537344" y="1262966"/>
            <a:ext cx="2093525" cy="14773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股價、負債、</a:t>
            </a:r>
            <a:endParaRPr lang="en-US" altLang="zh-TW" dirty="0"/>
          </a:p>
          <a:p>
            <a:r>
              <a:rPr lang="en-US" altLang="zh-TW" dirty="0"/>
              <a:t>ESO</a:t>
            </a:r>
            <a:r>
              <a:rPr lang="zh-TW" altLang="en-US" dirty="0"/>
              <a:t>價值都用</a:t>
            </a:r>
            <a:endParaRPr lang="en-US" altLang="zh-TW" dirty="0"/>
          </a:p>
          <a:p>
            <a:r>
              <a:rPr lang="zh-TW" altLang="en-US" dirty="0">
                <a:highlight>
                  <a:srgbClr val="FFFF00"/>
                </a:highlight>
              </a:rPr>
              <a:t>風險中立機率</a:t>
            </a:r>
            <a:r>
              <a:rPr lang="zh-TW" altLang="en-US" dirty="0"/>
              <a:t>折現</a:t>
            </a:r>
            <a:br>
              <a:rPr lang="en-US" altLang="zh-TW" dirty="0"/>
            </a:br>
            <a:r>
              <a:rPr lang="zh-TW" altLang="en-US" dirty="0"/>
              <a:t>效用則是用</a:t>
            </a:r>
            <a:endParaRPr lang="en-US" altLang="zh-TW" dirty="0"/>
          </a:p>
          <a:p>
            <a:r>
              <a:rPr lang="zh-TW" altLang="en-US" dirty="0">
                <a:highlight>
                  <a:srgbClr val="FFFF00"/>
                </a:highlight>
              </a:rPr>
              <a:t>真實機率</a:t>
            </a:r>
            <a:r>
              <a:rPr lang="zh-TW" altLang="en-US" dirty="0"/>
              <a:t>折現</a:t>
            </a:r>
          </a:p>
        </p:txBody>
      </p:sp>
    </p:spTree>
    <p:extLst>
      <p:ext uri="{BB962C8B-B14F-4D97-AF65-F5344CB8AC3E}">
        <p14:creationId xmlns:p14="http://schemas.microsoft.com/office/powerpoint/2010/main" val="421287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2AA10886-F969-4695-9CAF-A235019053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10854"/>
              </p:ext>
            </p:extLst>
          </p:nvPr>
        </p:nvGraphicFramePr>
        <p:xfrm>
          <a:off x="1524000" y="2661920"/>
          <a:ext cx="1432560" cy="1287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520">
                  <a:extLst>
                    <a:ext uri="{9D8B030D-6E8A-4147-A177-3AD203B41FA5}">
                      <a16:colId xmlns:a16="http://schemas.microsoft.com/office/drawing/2014/main" val="1661388986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050031444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3417398357"/>
                    </a:ext>
                  </a:extLst>
                </a:gridCol>
              </a:tblGrid>
              <a:tr h="36888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ysClr val="windowText" lastClr="000000"/>
                          </a:solidFill>
                        </a:rPr>
                        <a:t>0%</a:t>
                      </a:r>
                      <a:endParaRPr lang="zh-TW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zh-TW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593965"/>
                  </a:ext>
                </a:extLst>
              </a:tr>
              <a:tr h="368886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53174"/>
                  </a:ext>
                </a:extLst>
              </a:tr>
              <a:tr h="461108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100%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937691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1AB6466C-BD29-4BB2-9FB6-C320F73F53F4}"/>
              </a:ext>
            </a:extLst>
          </p:cNvPr>
          <p:cNvGraphicFramePr>
            <a:graphicFrameLocks noGrp="1"/>
          </p:cNvGraphicFramePr>
          <p:nvPr/>
        </p:nvGraphicFramePr>
        <p:xfrm>
          <a:off x="4612640" y="1262966"/>
          <a:ext cx="1432560" cy="1287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520">
                  <a:extLst>
                    <a:ext uri="{9D8B030D-6E8A-4147-A177-3AD203B41FA5}">
                      <a16:colId xmlns:a16="http://schemas.microsoft.com/office/drawing/2014/main" val="1661388986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050031444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3417398357"/>
                    </a:ext>
                  </a:extLst>
                </a:gridCol>
              </a:tblGrid>
              <a:tr h="36888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ysClr val="windowText" lastClr="000000"/>
                          </a:solidFill>
                        </a:rPr>
                        <a:t>0%</a:t>
                      </a:r>
                      <a:endParaRPr lang="zh-TW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zh-TW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593965"/>
                  </a:ext>
                </a:extLst>
              </a:tr>
              <a:tr h="368886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53174"/>
                  </a:ext>
                </a:extLst>
              </a:tr>
              <a:tr h="461108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100%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937691"/>
                  </a:ext>
                </a:extLst>
              </a:tr>
            </a:tbl>
          </a:graphicData>
        </a:graphic>
      </p:graphicFrame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ED1FFB8D-68AD-4E74-B892-71AF706B70F7}"/>
              </a:ext>
            </a:extLst>
          </p:cNvPr>
          <p:cNvGraphicFramePr>
            <a:graphicFrameLocks noGrp="1"/>
          </p:cNvGraphicFramePr>
          <p:nvPr/>
        </p:nvGraphicFramePr>
        <p:xfrm>
          <a:off x="4612640" y="2837766"/>
          <a:ext cx="1432560" cy="1287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520">
                  <a:extLst>
                    <a:ext uri="{9D8B030D-6E8A-4147-A177-3AD203B41FA5}">
                      <a16:colId xmlns:a16="http://schemas.microsoft.com/office/drawing/2014/main" val="1661388986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050031444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3417398357"/>
                    </a:ext>
                  </a:extLst>
                </a:gridCol>
              </a:tblGrid>
              <a:tr h="36888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ysClr val="windowText" lastClr="000000"/>
                          </a:solidFill>
                        </a:rPr>
                        <a:t>0%</a:t>
                      </a:r>
                      <a:endParaRPr lang="zh-TW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zh-TW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593965"/>
                  </a:ext>
                </a:extLst>
              </a:tr>
              <a:tr h="368886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53174"/>
                  </a:ext>
                </a:extLst>
              </a:tr>
              <a:tr h="461108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100%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937691"/>
                  </a:ext>
                </a:extLst>
              </a:tr>
            </a:tbl>
          </a:graphicData>
        </a:graphic>
      </p:graphicFrame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811B437D-E563-434E-81FD-F57CEB5A88AF}"/>
              </a:ext>
            </a:extLst>
          </p:cNvPr>
          <p:cNvGraphicFramePr>
            <a:graphicFrameLocks noGrp="1"/>
          </p:cNvGraphicFramePr>
          <p:nvPr/>
        </p:nvGraphicFramePr>
        <p:xfrm>
          <a:off x="4612640" y="4676726"/>
          <a:ext cx="1432560" cy="1287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520">
                  <a:extLst>
                    <a:ext uri="{9D8B030D-6E8A-4147-A177-3AD203B41FA5}">
                      <a16:colId xmlns:a16="http://schemas.microsoft.com/office/drawing/2014/main" val="1661388986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050031444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3417398357"/>
                    </a:ext>
                  </a:extLst>
                </a:gridCol>
              </a:tblGrid>
              <a:tr h="36888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ysClr val="windowText" lastClr="000000"/>
                          </a:solidFill>
                        </a:rPr>
                        <a:t>0%</a:t>
                      </a:r>
                      <a:endParaRPr lang="zh-TW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zh-TW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593965"/>
                  </a:ext>
                </a:extLst>
              </a:tr>
              <a:tr h="368886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53174"/>
                  </a:ext>
                </a:extLst>
              </a:tr>
              <a:tr h="461108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100%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937691"/>
                  </a:ext>
                </a:extLst>
              </a:tr>
            </a:tbl>
          </a:graphicData>
        </a:graphic>
      </p:graphicFrame>
      <p:sp>
        <p:nvSpPr>
          <p:cNvPr id="10" name="文字方塊 9">
            <a:extLst>
              <a:ext uri="{FF2B5EF4-FFF2-40B4-BE49-F238E27FC236}">
                <a16:creationId xmlns:a16="http://schemas.microsoft.com/office/drawing/2014/main" id="{6194898A-EA88-44D6-9FF3-3A622ADBB5C5}"/>
              </a:ext>
            </a:extLst>
          </p:cNvPr>
          <p:cNvSpPr txBox="1"/>
          <p:nvPr/>
        </p:nvSpPr>
        <p:spPr>
          <a:xfrm>
            <a:off x="1524000" y="2180828"/>
            <a:ext cx="171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當期累積比例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FE30752-A2E4-4BA5-B8A8-284B1AFC2CB2}"/>
              </a:ext>
            </a:extLst>
          </p:cNvPr>
          <p:cNvSpPr txBox="1"/>
          <p:nvPr/>
        </p:nvSpPr>
        <p:spPr>
          <a:xfrm>
            <a:off x="1062335" y="2661920"/>
            <a:ext cx="461665" cy="16662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/>
              <a:t>前期累積比例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76E5F496-0C5B-41BD-9FA9-89257FAC1D51}"/>
              </a:ext>
            </a:extLst>
          </p:cNvPr>
          <p:cNvCxnSpPr>
            <a:cxnSpLocks/>
          </p:cNvCxnSpPr>
          <p:nvPr/>
        </p:nvCxnSpPr>
        <p:spPr>
          <a:xfrm flipV="1">
            <a:off x="2773680" y="2336800"/>
            <a:ext cx="2936240" cy="9347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AF5E908C-38C6-4005-BF7D-987779BB9059}"/>
              </a:ext>
            </a:extLst>
          </p:cNvPr>
          <p:cNvCxnSpPr>
            <a:cxnSpLocks/>
          </p:cNvCxnSpPr>
          <p:nvPr/>
        </p:nvCxnSpPr>
        <p:spPr>
          <a:xfrm>
            <a:off x="2773680" y="3271520"/>
            <a:ext cx="2936240" cy="73994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0855969-7D4A-4EBC-8456-9D09AC03A047}"/>
              </a:ext>
            </a:extLst>
          </p:cNvPr>
          <p:cNvCxnSpPr>
            <a:cxnSpLocks/>
          </p:cNvCxnSpPr>
          <p:nvPr/>
        </p:nvCxnSpPr>
        <p:spPr>
          <a:xfrm>
            <a:off x="2773680" y="3271520"/>
            <a:ext cx="3027680" cy="24724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FF3F74A2-4485-421E-B063-BD4E6FDE0DEC}"/>
              </a:ext>
            </a:extLst>
          </p:cNvPr>
          <p:cNvSpPr txBox="1"/>
          <p:nvPr/>
        </p:nvSpPr>
        <p:spPr>
          <a:xfrm>
            <a:off x="1747520" y="6035040"/>
            <a:ext cx="9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T=n</a:t>
            </a:r>
            <a:endParaRPr lang="zh-TW" altLang="en-US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8317AC8-A496-4B98-84D9-12F276CF378D}"/>
              </a:ext>
            </a:extLst>
          </p:cNvPr>
          <p:cNvSpPr txBox="1"/>
          <p:nvPr/>
        </p:nvSpPr>
        <p:spPr>
          <a:xfrm>
            <a:off x="5105400" y="6035040"/>
            <a:ext cx="9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T=n+1</a:t>
            </a:r>
            <a:endParaRPr lang="zh-TW" altLang="en-US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DD4A3A33-29F1-4AAB-B12A-B1A016F27D2A}"/>
              </a:ext>
            </a:extLst>
          </p:cNvPr>
          <p:cNvSpPr txBox="1"/>
          <p:nvPr/>
        </p:nvSpPr>
        <p:spPr>
          <a:xfrm>
            <a:off x="7091577" y="157958"/>
            <a:ext cx="247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Tree 1 : No ESO</a:t>
            </a:r>
            <a:endParaRPr lang="zh-TW" altLang="en-US" dirty="0"/>
          </a:p>
        </p:txBody>
      </p:sp>
      <p:sp>
        <p:nvSpPr>
          <p:cNvPr id="24" name="等腰三角形 23">
            <a:extLst>
              <a:ext uri="{FF2B5EF4-FFF2-40B4-BE49-F238E27FC236}">
                <a16:creationId xmlns:a16="http://schemas.microsoft.com/office/drawing/2014/main" id="{720F87CD-5F80-4E0A-9197-75D7239781D6}"/>
              </a:ext>
            </a:extLst>
          </p:cNvPr>
          <p:cNvSpPr/>
          <p:nvPr/>
        </p:nvSpPr>
        <p:spPr>
          <a:xfrm>
            <a:off x="7487920" y="258886"/>
            <a:ext cx="4064000" cy="2343639"/>
          </a:xfrm>
          <a:prstGeom prst="triangle">
            <a:avLst>
              <a:gd name="adj" fmla="val 743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034F2526-FF17-43F3-8B26-99483B88515C}"/>
              </a:ext>
            </a:extLst>
          </p:cNvPr>
          <p:cNvCxnSpPr>
            <a:cxnSpLocks/>
          </p:cNvCxnSpPr>
          <p:nvPr/>
        </p:nvCxnSpPr>
        <p:spPr>
          <a:xfrm>
            <a:off x="9051217" y="1129325"/>
            <a:ext cx="1109714" cy="197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690C684A-04B3-4D09-9328-5C27BD7FFA2E}"/>
              </a:ext>
            </a:extLst>
          </p:cNvPr>
          <p:cNvCxnSpPr>
            <a:cxnSpLocks/>
          </p:cNvCxnSpPr>
          <p:nvPr/>
        </p:nvCxnSpPr>
        <p:spPr>
          <a:xfrm>
            <a:off x="9504045" y="794045"/>
            <a:ext cx="1362148" cy="2421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781C92A1-021F-4913-8276-162A1B853B8B}"/>
              </a:ext>
            </a:extLst>
          </p:cNvPr>
          <p:cNvCxnSpPr>
            <a:cxnSpLocks/>
          </p:cNvCxnSpPr>
          <p:nvPr/>
        </p:nvCxnSpPr>
        <p:spPr>
          <a:xfrm flipV="1">
            <a:off x="9519920" y="1454445"/>
            <a:ext cx="345440" cy="518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40F088E1-42F7-4B17-ABCD-643225CFFF77}"/>
              </a:ext>
            </a:extLst>
          </p:cNvPr>
          <p:cNvCxnSpPr>
            <a:cxnSpLocks/>
          </p:cNvCxnSpPr>
          <p:nvPr/>
        </p:nvCxnSpPr>
        <p:spPr>
          <a:xfrm>
            <a:off x="9519920" y="1975731"/>
            <a:ext cx="64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88586972-B69F-45FF-A78C-0FCE9361129A}"/>
              </a:ext>
            </a:extLst>
          </p:cNvPr>
          <p:cNvCxnSpPr>
            <a:cxnSpLocks/>
          </p:cNvCxnSpPr>
          <p:nvPr/>
        </p:nvCxnSpPr>
        <p:spPr>
          <a:xfrm flipV="1">
            <a:off x="9535160" y="1688125"/>
            <a:ext cx="487680" cy="2844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2A853FA6-B65E-4749-8540-45F7A6CE847F}"/>
              </a:ext>
            </a:extLst>
          </p:cNvPr>
          <p:cNvSpPr txBox="1"/>
          <p:nvPr/>
        </p:nvSpPr>
        <p:spPr>
          <a:xfrm>
            <a:off x="9839960" y="3030975"/>
            <a:ext cx="9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T=n</a:t>
            </a:r>
            <a:endParaRPr lang="zh-TW" altLang="en-US" dirty="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7D27A2C2-4640-43A2-8FDE-9C34BCF55FCF}"/>
              </a:ext>
            </a:extLst>
          </p:cNvPr>
          <p:cNvSpPr txBox="1"/>
          <p:nvPr/>
        </p:nvSpPr>
        <p:spPr>
          <a:xfrm>
            <a:off x="10419080" y="3041136"/>
            <a:ext cx="9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T=n+1</a:t>
            </a:r>
            <a:endParaRPr lang="zh-TW" altLang="en-US" dirty="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55FFDEA5-ADB9-42C0-A1A7-4A4D40D37767}"/>
              </a:ext>
            </a:extLst>
          </p:cNvPr>
          <p:cNvSpPr txBox="1"/>
          <p:nvPr/>
        </p:nvSpPr>
        <p:spPr>
          <a:xfrm>
            <a:off x="9058255" y="1862576"/>
            <a:ext cx="461665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A2’</a:t>
            </a:r>
            <a:endParaRPr lang="zh-TW" altLang="en-US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4AA5CE17-8DAA-4469-9D6C-9147C73C7999}"/>
              </a:ext>
            </a:extLst>
          </p:cNvPr>
          <p:cNvSpPr txBox="1"/>
          <p:nvPr/>
        </p:nvSpPr>
        <p:spPr>
          <a:xfrm>
            <a:off x="9816157" y="973353"/>
            <a:ext cx="46166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B1’</a:t>
            </a:r>
            <a:endParaRPr lang="zh-TW" altLang="en-US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A7E45DFB-69E5-4B31-8308-809539BFC3C9}"/>
              </a:ext>
            </a:extLst>
          </p:cNvPr>
          <p:cNvSpPr txBox="1"/>
          <p:nvPr/>
        </p:nvSpPr>
        <p:spPr>
          <a:xfrm>
            <a:off x="10142707" y="1330739"/>
            <a:ext cx="46166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B2’</a:t>
            </a:r>
            <a:endParaRPr lang="zh-TW" altLang="en-US" dirty="0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E769494E-E22C-424A-AF9D-62236389E588}"/>
              </a:ext>
            </a:extLst>
          </p:cNvPr>
          <p:cNvSpPr txBox="1"/>
          <p:nvPr/>
        </p:nvSpPr>
        <p:spPr>
          <a:xfrm>
            <a:off x="10292788" y="1744032"/>
            <a:ext cx="46166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B3’</a:t>
            </a:r>
            <a:endParaRPr lang="zh-TW" altLang="en-US" dirty="0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F607F61A-9A35-43D8-AF7A-BEA92E7C3F23}"/>
              </a:ext>
            </a:extLst>
          </p:cNvPr>
          <p:cNvSpPr txBox="1"/>
          <p:nvPr/>
        </p:nvSpPr>
        <p:spPr>
          <a:xfrm>
            <a:off x="7051040" y="3763360"/>
            <a:ext cx="247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Tree 2 : 100% ESO</a:t>
            </a:r>
            <a:endParaRPr lang="zh-TW" altLang="en-US" dirty="0"/>
          </a:p>
        </p:txBody>
      </p:sp>
      <p:sp>
        <p:nvSpPr>
          <p:cNvPr id="37" name="等腰三角形 36">
            <a:extLst>
              <a:ext uri="{FF2B5EF4-FFF2-40B4-BE49-F238E27FC236}">
                <a16:creationId xmlns:a16="http://schemas.microsoft.com/office/drawing/2014/main" id="{67144D1B-EF9B-4821-B648-51B95AF4A42A}"/>
              </a:ext>
            </a:extLst>
          </p:cNvPr>
          <p:cNvSpPr/>
          <p:nvPr/>
        </p:nvSpPr>
        <p:spPr>
          <a:xfrm>
            <a:off x="7579360" y="3429000"/>
            <a:ext cx="4064000" cy="2343639"/>
          </a:xfrm>
          <a:prstGeom prst="triangle">
            <a:avLst>
              <a:gd name="adj" fmla="val 743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93457C1B-048C-489C-B68D-BB969179A55A}"/>
              </a:ext>
            </a:extLst>
          </p:cNvPr>
          <p:cNvCxnSpPr>
            <a:cxnSpLocks/>
          </p:cNvCxnSpPr>
          <p:nvPr/>
        </p:nvCxnSpPr>
        <p:spPr>
          <a:xfrm>
            <a:off x="9142657" y="4299439"/>
            <a:ext cx="1109714" cy="197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9496CEF4-461E-4213-BA46-069848078DBF}"/>
              </a:ext>
            </a:extLst>
          </p:cNvPr>
          <p:cNvSpPr txBox="1"/>
          <p:nvPr/>
        </p:nvSpPr>
        <p:spPr>
          <a:xfrm>
            <a:off x="9931400" y="6201089"/>
            <a:ext cx="9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T=n</a:t>
            </a:r>
            <a:endParaRPr lang="zh-TW" altLang="en-US" dirty="0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43D3013B-CF0F-47AA-84CC-9E73A9A11D91}"/>
              </a:ext>
            </a:extLst>
          </p:cNvPr>
          <p:cNvSpPr txBox="1"/>
          <p:nvPr/>
        </p:nvSpPr>
        <p:spPr>
          <a:xfrm>
            <a:off x="9149695" y="5032690"/>
            <a:ext cx="46166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A2</a:t>
            </a:r>
            <a:endParaRPr lang="zh-TW" altLang="en-US" dirty="0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F04F4D38-5907-402F-BD37-7A70CC9E7CFD}"/>
              </a:ext>
            </a:extLst>
          </p:cNvPr>
          <p:cNvSpPr txBox="1"/>
          <p:nvPr/>
        </p:nvSpPr>
        <p:spPr>
          <a:xfrm>
            <a:off x="6050122" y="2145394"/>
            <a:ext cx="46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B1’</a:t>
            </a:r>
            <a:endParaRPr lang="zh-TW" altLang="en-US" dirty="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3CC9DBBF-7489-4384-A8E0-77F40E4F242B}"/>
              </a:ext>
            </a:extLst>
          </p:cNvPr>
          <p:cNvSpPr txBox="1"/>
          <p:nvPr/>
        </p:nvSpPr>
        <p:spPr>
          <a:xfrm>
            <a:off x="6038274" y="3689768"/>
            <a:ext cx="46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B2’</a:t>
            </a:r>
            <a:endParaRPr lang="zh-TW" altLang="en-US" dirty="0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36051AD2-3774-4B9B-A8EF-277A54D7C9F7}"/>
              </a:ext>
            </a:extLst>
          </p:cNvPr>
          <p:cNvSpPr txBox="1"/>
          <p:nvPr/>
        </p:nvSpPr>
        <p:spPr>
          <a:xfrm>
            <a:off x="6038274" y="5537297"/>
            <a:ext cx="46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B3’</a:t>
            </a:r>
            <a:endParaRPr lang="zh-TW" altLang="en-US" dirty="0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F22E4313-EBE2-4697-8184-15FD66B1276C}"/>
              </a:ext>
            </a:extLst>
          </p:cNvPr>
          <p:cNvSpPr txBox="1"/>
          <p:nvPr/>
        </p:nvSpPr>
        <p:spPr>
          <a:xfrm>
            <a:off x="2940685" y="2685311"/>
            <a:ext cx="46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A2</a:t>
            </a:r>
            <a:endParaRPr lang="zh-TW" altLang="en-US" dirty="0"/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65646CC5-5854-4865-AD35-93D8D65E9509}"/>
              </a:ext>
            </a:extLst>
          </p:cNvPr>
          <p:cNvCxnSpPr/>
          <p:nvPr/>
        </p:nvCxnSpPr>
        <p:spPr>
          <a:xfrm flipH="1" flipV="1">
            <a:off x="9535160" y="1979345"/>
            <a:ext cx="70914" cy="305334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4E479C49-2B88-4D64-8757-4A263C6E7262}"/>
              </a:ext>
            </a:extLst>
          </p:cNvPr>
          <p:cNvSpPr txBox="1"/>
          <p:nvPr/>
        </p:nvSpPr>
        <p:spPr>
          <a:xfrm>
            <a:off x="8989529" y="2929374"/>
            <a:ext cx="461665" cy="56068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TW" altLang="en-US" dirty="0"/>
              <a:t>注資</a:t>
            </a: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9C7586DA-51C1-4508-91B6-713BE2F47E2D}"/>
              </a:ext>
            </a:extLst>
          </p:cNvPr>
          <p:cNvSpPr txBox="1"/>
          <p:nvPr/>
        </p:nvSpPr>
        <p:spPr>
          <a:xfrm>
            <a:off x="6985000" y="5549174"/>
            <a:ext cx="66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V0</a:t>
            </a:r>
            <a:endParaRPr lang="zh-TW" altLang="en-US" dirty="0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82505A0D-E2E9-4F8B-8A33-75453CCBAE46}"/>
              </a:ext>
            </a:extLst>
          </p:cNvPr>
          <p:cNvSpPr txBox="1"/>
          <p:nvPr/>
        </p:nvSpPr>
        <p:spPr>
          <a:xfrm>
            <a:off x="6985000" y="2361083"/>
            <a:ext cx="66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V0*</a:t>
            </a:r>
            <a:endParaRPr lang="zh-TW" altLang="en-US" dirty="0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7C6E6BDD-A644-4A04-AC56-C4CB1E902ABF}"/>
              </a:ext>
            </a:extLst>
          </p:cNvPr>
          <p:cNvSpPr txBox="1"/>
          <p:nvPr/>
        </p:nvSpPr>
        <p:spPr>
          <a:xfrm>
            <a:off x="1074420" y="385970"/>
            <a:ext cx="433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Step2: backward</a:t>
            </a:r>
            <a:r>
              <a:rPr lang="zh-TW" altLang="en-US" dirty="0"/>
              <a:t>出</a:t>
            </a:r>
            <a:r>
              <a:rPr lang="en-US" altLang="zh-TW" dirty="0"/>
              <a:t>tree 2</a:t>
            </a:r>
            <a:r>
              <a:rPr lang="zh-TW" altLang="en-US" dirty="0"/>
              <a:t>的第一個狀態</a:t>
            </a:r>
            <a:endParaRPr lang="en-US" altLang="zh-TW" dirty="0"/>
          </a:p>
          <a:p>
            <a:r>
              <a:rPr lang="zh-TW" altLang="en-US" dirty="0"/>
              <a:t>            </a:t>
            </a:r>
            <a:r>
              <a:rPr lang="en-US" altLang="zh-TW" dirty="0"/>
              <a:t>(</a:t>
            </a:r>
            <a:r>
              <a:rPr lang="zh-TW" altLang="en-US" dirty="0"/>
              <a:t>透過</a:t>
            </a:r>
            <a:r>
              <a:rPr lang="en-US" altLang="zh-TW" dirty="0"/>
              <a:t>tree</a:t>
            </a:r>
            <a:r>
              <a:rPr lang="zh-TW" altLang="en-US" dirty="0"/>
              <a:t> </a:t>
            </a:r>
            <a:r>
              <a:rPr lang="en-US" altLang="zh-TW" dirty="0"/>
              <a:t>1</a:t>
            </a:r>
            <a:r>
              <a:rPr lang="zh-TW" altLang="en-US" dirty="0"/>
              <a:t>推導回來</a:t>
            </a:r>
            <a:r>
              <a:rPr lang="en-US" altLang="zh-TW" dirty="0"/>
              <a:t>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文字方塊 58">
                <a:extLst>
                  <a:ext uri="{FF2B5EF4-FFF2-40B4-BE49-F238E27FC236}">
                    <a16:creationId xmlns:a16="http://schemas.microsoft.com/office/drawing/2014/main" id="{ACE3B53E-4955-4BDC-8E4F-853C8E8FF6A3}"/>
                  </a:ext>
                </a:extLst>
              </p:cNvPr>
              <p:cNvSpPr txBox="1"/>
              <p:nvPr/>
            </p:nvSpPr>
            <p:spPr>
              <a:xfrm>
                <a:off x="4038645" y="4732829"/>
                <a:ext cx="330155" cy="2853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zh-TW" alt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zh-TW" altLang="en-US" b="1" dirty="0"/>
              </a:p>
            </p:txBody>
          </p:sp>
        </mc:Choice>
        <mc:Fallback xmlns="">
          <p:sp>
            <p:nvSpPr>
              <p:cNvPr id="59" name="文字方塊 58">
                <a:extLst>
                  <a:ext uri="{FF2B5EF4-FFF2-40B4-BE49-F238E27FC236}">
                    <a16:creationId xmlns:a16="http://schemas.microsoft.com/office/drawing/2014/main" id="{ACE3B53E-4955-4BDC-8E4F-853C8E8FF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45" y="4732829"/>
                <a:ext cx="330155" cy="285335"/>
              </a:xfrm>
              <a:prstGeom prst="rect">
                <a:avLst/>
              </a:prstGeom>
              <a:blipFill>
                <a:blip r:embed="rId2"/>
                <a:stretch>
                  <a:fillRect l="-18519" t="-19149" r="-35185" b="-1914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文字方塊 59">
                <a:extLst>
                  <a:ext uri="{FF2B5EF4-FFF2-40B4-BE49-F238E27FC236}">
                    <a16:creationId xmlns:a16="http://schemas.microsoft.com/office/drawing/2014/main" id="{9B658831-9381-42DE-963C-51066EC1FA05}"/>
                  </a:ext>
                </a:extLst>
              </p:cNvPr>
              <p:cNvSpPr txBox="1"/>
              <p:nvPr/>
            </p:nvSpPr>
            <p:spPr>
              <a:xfrm>
                <a:off x="3966343" y="2241193"/>
                <a:ext cx="330155" cy="2853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zh-TW" alt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zh-TW" altLang="en-US" b="1" dirty="0"/>
              </a:p>
            </p:txBody>
          </p:sp>
        </mc:Choice>
        <mc:Fallback xmlns="">
          <p:sp>
            <p:nvSpPr>
              <p:cNvPr id="60" name="文字方塊 59">
                <a:extLst>
                  <a:ext uri="{FF2B5EF4-FFF2-40B4-BE49-F238E27FC236}">
                    <a16:creationId xmlns:a16="http://schemas.microsoft.com/office/drawing/2014/main" id="{9B658831-9381-42DE-963C-51066EC1F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343" y="2241193"/>
                <a:ext cx="330155" cy="285335"/>
              </a:xfrm>
              <a:prstGeom prst="rect">
                <a:avLst/>
              </a:prstGeom>
              <a:blipFill>
                <a:blip r:embed="rId3"/>
                <a:stretch>
                  <a:fillRect l="-18519" t="-21739" r="-35185" b="-13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60">
                <a:extLst>
                  <a:ext uri="{FF2B5EF4-FFF2-40B4-BE49-F238E27FC236}">
                    <a16:creationId xmlns:a16="http://schemas.microsoft.com/office/drawing/2014/main" id="{65D72244-024F-4BE7-ADE7-A6013C82E3B5}"/>
                  </a:ext>
                </a:extLst>
              </p:cNvPr>
              <p:cNvSpPr txBox="1"/>
              <p:nvPr/>
            </p:nvSpPr>
            <p:spPr>
              <a:xfrm>
                <a:off x="3988333" y="3174271"/>
                <a:ext cx="376642" cy="2853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zh-TW" alt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zh-TW" altLang="en-US" b="1" dirty="0"/>
              </a:p>
            </p:txBody>
          </p:sp>
        </mc:Choice>
        <mc:Fallback xmlns="">
          <p:sp>
            <p:nvSpPr>
              <p:cNvPr id="61" name="文字方塊 60">
                <a:extLst>
                  <a:ext uri="{FF2B5EF4-FFF2-40B4-BE49-F238E27FC236}">
                    <a16:creationId xmlns:a16="http://schemas.microsoft.com/office/drawing/2014/main" id="{65D72244-024F-4BE7-ADE7-A6013C82E3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8333" y="3174271"/>
                <a:ext cx="376642" cy="285335"/>
              </a:xfrm>
              <a:prstGeom prst="rect">
                <a:avLst/>
              </a:prstGeom>
              <a:blipFill>
                <a:blip r:embed="rId4"/>
                <a:stretch>
                  <a:fillRect l="-12903" t="-21277" r="-38710" b="-106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文字方塊 61">
            <a:extLst>
              <a:ext uri="{FF2B5EF4-FFF2-40B4-BE49-F238E27FC236}">
                <a16:creationId xmlns:a16="http://schemas.microsoft.com/office/drawing/2014/main" id="{D8BC1D07-E4DC-4EF4-A62C-02B4B8F7BDC1}"/>
              </a:ext>
            </a:extLst>
          </p:cNvPr>
          <p:cNvSpPr txBox="1"/>
          <p:nvPr/>
        </p:nvSpPr>
        <p:spPr>
          <a:xfrm>
            <a:off x="6182362" y="6257403"/>
            <a:ext cx="2807167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已算出全部</a:t>
            </a:r>
            <a:r>
              <a:rPr lang="en-US" altLang="zh-TW" dirty="0"/>
              <a:t>0%</a:t>
            </a:r>
            <a:r>
              <a:rPr lang="zh-TW" altLang="en-US" dirty="0"/>
              <a:t>至</a:t>
            </a:r>
            <a:r>
              <a:rPr lang="en-US" altLang="zh-TW" dirty="0"/>
              <a:t>100%</a:t>
            </a:r>
            <a:r>
              <a:rPr lang="zh-TW" altLang="en-US" dirty="0"/>
              <a:t>的值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EA320E86-43FE-48E4-9964-016583C8D5FF}"/>
              </a:ext>
            </a:extLst>
          </p:cNvPr>
          <p:cNvSpPr txBox="1"/>
          <p:nvPr/>
        </p:nvSpPr>
        <p:spPr>
          <a:xfrm>
            <a:off x="6386265" y="640628"/>
            <a:ext cx="2093525" cy="14773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股價、負債、</a:t>
            </a:r>
            <a:endParaRPr lang="en-US" altLang="zh-TW" dirty="0"/>
          </a:p>
          <a:p>
            <a:r>
              <a:rPr lang="en-US" altLang="zh-TW" dirty="0"/>
              <a:t>ESO</a:t>
            </a:r>
            <a:r>
              <a:rPr lang="zh-TW" altLang="en-US" dirty="0"/>
              <a:t>價值都用</a:t>
            </a:r>
            <a:endParaRPr lang="en-US" altLang="zh-TW" dirty="0"/>
          </a:p>
          <a:p>
            <a:r>
              <a:rPr lang="zh-TW" altLang="en-US" dirty="0">
                <a:highlight>
                  <a:srgbClr val="FFFF00"/>
                </a:highlight>
              </a:rPr>
              <a:t>風險中立機率</a:t>
            </a:r>
            <a:r>
              <a:rPr lang="zh-TW" altLang="en-US" dirty="0"/>
              <a:t>折現</a:t>
            </a:r>
            <a:br>
              <a:rPr lang="en-US" altLang="zh-TW" dirty="0"/>
            </a:br>
            <a:r>
              <a:rPr lang="zh-TW" altLang="en-US" dirty="0"/>
              <a:t>效用則是用</a:t>
            </a:r>
            <a:endParaRPr lang="en-US" altLang="zh-TW" dirty="0"/>
          </a:p>
          <a:p>
            <a:r>
              <a:rPr lang="zh-TW" altLang="en-US" dirty="0">
                <a:highlight>
                  <a:srgbClr val="FFFF00"/>
                </a:highlight>
              </a:rPr>
              <a:t>真實機率</a:t>
            </a:r>
            <a:r>
              <a:rPr lang="zh-TW" altLang="en-US" dirty="0"/>
              <a:t>折現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9406D56-DF58-4DF5-809C-6D500E5AED52}"/>
              </a:ext>
            </a:extLst>
          </p:cNvPr>
          <p:cNvSpPr txBox="1"/>
          <p:nvPr/>
        </p:nvSpPr>
        <p:spPr>
          <a:xfrm>
            <a:off x="11840066" y="2231908"/>
            <a:ext cx="1979629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highlight>
                  <a:srgbClr val="FFFF00"/>
                </a:highlight>
              </a:rPr>
              <a:t>折現要重新計算</a:t>
            </a:r>
          </a:p>
        </p:txBody>
      </p:sp>
    </p:spTree>
    <p:extLst>
      <p:ext uri="{BB962C8B-B14F-4D97-AF65-F5344CB8AC3E}">
        <p14:creationId xmlns:p14="http://schemas.microsoft.com/office/powerpoint/2010/main" val="18877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2AA10886-F969-4695-9CAF-A235019053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095757"/>
              </p:ext>
            </p:extLst>
          </p:nvPr>
        </p:nvGraphicFramePr>
        <p:xfrm>
          <a:off x="1524000" y="2661920"/>
          <a:ext cx="1432560" cy="1287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520">
                  <a:extLst>
                    <a:ext uri="{9D8B030D-6E8A-4147-A177-3AD203B41FA5}">
                      <a16:colId xmlns:a16="http://schemas.microsoft.com/office/drawing/2014/main" val="1661388986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050031444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3417398357"/>
                    </a:ext>
                  </a:extLst>
                </a:gridCol>
              </a:tblGrid>
              <a:tr h="36888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ysClr val="windowText" lastClr="000000"/>
                          </a:solidFill>
                        </a:rPr>
                        <a:t>0%</a:t>
                      </a:r>
                      <a:endParaRPr lang="zh-TW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zh-TW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593965"/>
                  </a:ext>
                </a:extLst>
              </a:tr>
              <a:tr h="368886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53174"/>
                  </a:ext>
                </a:extLst>
              </a:tr>
              <a:tr h="461108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100%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937691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1AB6466C-BD29-4BB2-9FB6-C320F73F5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716038"/>
              </p:ext>
            </p:extLst>
          </p:nvPr>
        </p:nvGraphicFramePr>
        <p:xfrm>
          <a:off x="4612640" y="1262966"/>
          <a:ext cx="1432560" cy="1287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520">
                  <a:extLst>
                    <a:ext uri="{9D8B030D-6E8A-4147-A177-3AD203B41FA5}">
                      <a16:colId xmlns:a16="http://schemas.microsoft.com/office/drawing/2014/main" val="1661388986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050031444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3417398357"/>
                    </a:ext>
                  </a:extLst>
                </a:gridCol>
              </a:tblGrid>
              <a:tr h="36888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ysClr val="windowText" lastClr="000000"/>
                          </a:solidFill>
                        </a:rPr>
                        <a:t>0%</a:t>
                      </a:r>
                      <a:endParaRPr lang="zh-TW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zh-TW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593965"/>
                  </a:ext>
                </a:extLst>
              </a:tr>
              <a:tr h="368886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53174"/>
                  </a:ext>
                </a:extLst>
              </a:tr>
              <a:tr h="461108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100%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937691"/>
                  </a:ext>
                </a:extLst>
              </a:tr>
            </a:tbl>
          </a:graphicData>
        </a:graphic>
      </p:graphicFrame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ED1FFB8D-68AD-4E74-B892-71AF706B7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170311"/>
              </p:ext>
            </p:extLst>
          </p:nvPr>
        </p:nvGraphicFramePr>
        <p:xfrm>
          <a:off x="4612640" y="2837766"/>
          <a:ext cx="1432560" cy="1287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520">
                  <a:extLst>
                    <a:ext uri="{9D8B030D-6E8A-4147-A177-3AD203B41FA5}">
                      <a16:colId xmlns:a16="http://schemas.microsoft.com/office/drawing/2014/main" val="1661388986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050031444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3417398357"/>
                    </a:ext>
                  </a:extLst>
                </a:gridCol>
              </a:tblGrid>
              <a:tr h="36888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ysClr val="windowText" lastClr="000000"/>
                          </a:solidFill>
                        </a:rPr>
                        <a:t>0%</a:t>
                      </a:r>
                      <a:endParaRPr lang="zh-TW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zh-TW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593965"/>
                  </a:ext>
                </a:extLst>
              </a:tr>
              <a:tr h="368886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53174"/>
                  </a:ext>
                </a:extLst>
              </a:tr>
              <a:tr h="461108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100%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937691"/>
                  </a:ext>
                </a:extLst>
              </a:tr>
            </a:tbl>
          </a:graphicData>
        </a:graphic>
      </p:graphicFrame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811B437D-E563-434E-81FD-F57CEB5A88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822962"/>
              </p:ext>
            </p:extLst>
          </p:nvPr>
        </p:nvGraphicFramePr>
        <p:xfrm>
          <a:off x="4612640" y="4676726"/>
          <a:ext cx="1432560" cy="1287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520">
                  <a:extLst>
                    <a:ext uri="{9D8B030D-6E8A-4147-A177-3AD203B41FA5}">
                      <a16:colId xmlns:a16="http://schemas.microsoft.com/office/drawing/2014/main" val="1661388986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050031444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3417398357"/>
                    </a:ext>
                  </a:extLst>
                </a:gridCol>
              </a:tblGrid>
              <a:tr h="36888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ysClr val="windowText" lastClr="000000"/>
                          </a:solidFill>
                        </a:rPr>
                        <a:t>0%</a:t>
                      </a:r>
                      <a:endParaRPr lang="zh-TW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zh-TW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593965"/>
                  </a:ext>
                </a:extLst>
              </a:tr>
              <a:tr h="368886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53174"/>
                  </a:ext>
                </a:extLst>
              </a:tr>
              <a:tr h="461108">
                <a:tc>
                  <a:txBody>
                    <a:bodyPr/>
                    <a:lstStyle/>
                    <a:p>
                      <a:r>
                        <a:rPr lang="en-US" altLang="zh-TW" sz="1200" dirty="0"/>
                        <a:t>100%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937691"/>
                  </a:ext>
                </a:extLst>
              </a:tr>
            </a:tbl>
          </a:graphicData>
        </a:graphic>
      </p:graphicFrame>
      <p:sp>
        <p:nvSpPr>
          <p:cNvPr id="10" name="文字方塊 9">
            <a:extLst>
              <a:ext uri="{FF2B5EF4-FFF2-40B4-BE49-F238E27FC236}">
                <a16:creationId xmlns:a16="http://schemas.microsoft.com/office/drawing/2014/main" id="{6194898A-EA88-44D6-9FF3-3A622ADBB5C5}"/>
              </a:ext>
            </a:extLst>
          </p:cNvPr>
          <p:cNvSpPr txBox="1"/>
          <p:nvPr/>
        </p:nvSpPr>
        <p:spPr>
          <a:xfrm>
            <a:off x="1524000" y="2180828"/>
            <a:ext cx="171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當期累積比例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FE30752-A2E4-4BA5-B8A8-284B1AFC2CB2}"/>
              </a:ext>
            </a:extLst>
          </p:cNvPr>
          <p:cNvSpPr txBox="1"/>
          <p:nvPr/>
        </p:nvSpPr>
        <p:spPr>
          <a:xfrm>
            <a:off x="1062335" y="2661920"/>
            <a:ext cx="461665" cy="16662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/>
              <a:t>前期累積比例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76E5F496-0C5B-41BD-9FA9-89257FAC1D51}"/>
              </a:ext>
            </a:extLst>
          </p:cNvPr>
          <p:cNvCxnSpPr>
            <a:cxnSpLocks/>
          </p:cNvCxnSpPr>
          <p:nvPr/>
        </p:nvCxnSpPr>
        <p:spPr>
          <a:xfrm flipV="1">
            <a:off x="2245360" y="1899920"/>
            <a:ext cx="3515360" cy="13512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AF5E908C-38C6-4005-BF7D-987779BB9059}"/>
              </a:ext>
            </a:extLst>
          </p:cNvPr>
          <p:cNvCxnSpPr>
            <a:cxnSpLocks/>
          </p:cNvCxnSpPr>
          <p:nvPr/>
        </p:nvCxnSpPr>
        <p:spPr>
          <a:xfrm>
            <a:off x="2245360" y="3251200"/>
            <a:ext cx="3078480" cy="2844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0855969-7D4A-4EBC-8456-9D09AC03A047}"/>
              </a:ext>
            </a:extLst>
          </p:cNvPr>
          <p:cNvCxnSpPr>
            <a:cxnSpLocks/>
          </p:cNvCxnSpPr>
          <p:nvPr/>
        </p:nvCxnSpPr>
        <p:spPr>
          <a:xfrm>
            <a:off x="2245360" y="3251200"/>
            <a:ext cx="3078480" cy="21031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1D8158A-5803-4214-AD0A-87BF7B13C0D9}"/>
              </a:ext>
            </a:extLst>
          </p:cNvPr>
          <p:cNvSpPr txBox="1"/>
          <p:nvPr/>
        </p:nvSpPr>
        <p:spPr>
          <a:xfrm>
            <a:off x="7091577" y="515413"/>
            <a:ext cx="247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Tree 1 : No ESO</a:t>
            </a:r>
            <a:endParaRPr lang="zh-TW" altLang="en-US" dirty="0"/>
          </a:p>
        </p:txBody>
      </p:sp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884BAF19-A8A9-4F59-8AD4-C24A780A04CE}"/>
              </a:ext>
            </a:extLst>
          </p:cNvPr>
          <p:cNvSpPr/>
          <p:nvPr/>
        </p:nvSpPr>
        <p:spPr>
          <a:xfrm>
            <a:off x="7487920" y="616341"/>
            <a:ext cx="4064000" cy="2343639"/>
          </a:xfrm>
          <a:prstGeom prst="triangle">
            <a:avLst>
              <a:gd name="adj" fmla="val 743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E77F8ED4-6A57-4DF4-B5F7-DA8CFE6F4F60}"/>
              </a:ext>
            </a:extLst>
          </p:cNvPr>
          <p:cNvCxnSpPr>
            <a:cxnSpLocks/>
          </p:cNvCxnSpPr>
          <p:nvPr/>
        </p:nvCxnSpPr>
        <p:spPr>
          <a:xfrm>
            <a:off x="9753972" y="884745"/>
            <a:ext cx="1366882" cy="24300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A17206A4-63BD-4319-825B-2C10816702F8}"/>
              </a:ext>
            </a:extLst>
          </p:cNvPr>
          <p:cNvCxnSpPr>
            <a:cxnSpLocks/>
          </p:cNvCxnSpPr>
          <p:nvPr/>
        </p:nvCxnSpPr>
        <p:spPr>
          <a:xfrm flipV="1">
            <a:off x="9919897" y="1811900"/>
            <a:ext cx="345440" cy="518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17E81548-6B99-4228-BF99-A76AC3070651}"/>
              </a:ext>
            </a:extLst>
          </p:cNvPr>
          <p:cNvCxnSpPr>
            <a:cxnSpLocks/>
          </p:cNvCxnSpPr>
          <p:nvPr/>
        </p:nvCxnSpPr>
        <p:spPr>
          <a:xfrm>
            <a:off x="9919897" y="2333186"/>
            <a:ext cx="64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F05A62AC-6BC6-4D85-B71A-217AB91F7B55}"/>
              </a:ext>
            </a:extLst>
          </p:cNvPr>
          <p:cNvCxnSpPr>
            <a:cxnSpLocks/>
          </p:cNvCxnSpPr>
          <p:nvPr/>
        </p:nvCxnSpPr>
        <p:spPr>
          <a:xfrm flipV="1">
            <a:off x="9935137" y="2045580"/>
            <a:ext cx="487680" cy="2844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C5F20A8A-5662-46EE-A902-E16270F29548}"/>
              </a:ext>
            </a:extLst>
          </p:cNvPr>
          <p:cNvSpPr txBox="1"/>
          <p:nvPr/>
        </p:nvSpPr>
        <p:spPr>
          <a:xfrm>
            <a:off x="10239937" y="3388430"/>
            <a:ext cx="9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T=n</a:t>
            </a:r>
            <a:endParaRPr lang="zh-TW" altLang="en-US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B0006A9-239D-4726-8252-9F3D240B7F4F}"/>
              </a:ext>
            </a:extLst>
          </p:cNvPr>
          <p:cNvSpPr txBox="1"/>
          <p:nvPr/>
        </p:nvSpPr>
        <p:spPr>
          <a:xfrm>
            <a:off x="10819057" y="3398591"/>
            <a:ext cx="9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T=n+1</a:t>
            </a:r>
            <a:endParaRPr lang="zh-TW" altLang="en-US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E4734318-4587-4448-83B7-1F593A4B53D3}"/>
              </a:ext>
            </a:extLst>
          </p:cNvPr>
          <p:cNvSpPr txBox="1"/>
          <p:nvPr/>
        </p:nvSpPr>
        <p:spPr>
          <a:xfrm>
            <a:off x="9458232" y="2220031"/>
            <a:ext cx="461665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A2’</a:t>
            </a:r>
            <a:endParaRPr lang="zh-TW" altLang="en-US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9A8F6C0-2E8C-474E-8A29-B7F89000B390}"/>
              </a:ext>
            </a:extLst>
          </p:cNvPr>
          <p:cNvSpPr txBox="1"/>
          <p:nvPr/>
        </p:nvSpPr>
        <p:spPr>
          <a:xfrm>
            <a:off x="10216134" y="1330808"/>
            <a:ext cx="46166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B1’</a:t>
            </a:r>
            <a:endParaRPr lang="zh-TW" altLang="en-US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1EA655B6-76AE-4D61-A71C-1A1759542362}"/>
              </a:ext>
            </a:extLst>
          </p:cNvPr>
          <p:cNvSpPr txBox="1"/>
          <p:nvPr/>
        </p:nvSpPr>
        <p:spPr>
          <a:xfrm>
            <a:off x="10542684" y="1688194"/>
            <a:ext cx="46166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B2’</a:t>
            </a:r>
            <a:endParaRPr lang="zh-TW" altLang="en-US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6807631F-4FEB-4729-A0C5-D001A08FDEFB}"/>
              </a:ext>
            </a:extLst>
          </p:cNvPr>
          <p:cNvSpPr txBox="1"/>
          <p:nvPr/>
        </p:nvSpPr>
        <p:spPr>
          <a:xfrm>
            <a:off x="10692765" y="2101487"/>
            <a:ext cx="46166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B3’</a:t>
            </a:r>
            <a:endParaRPr lang="zh-TW" altLang="en-US" dirty="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6E3837B7-7336-4EA6-B865-0EE6EABBFA75}"/>
              </a:ext>
            </a:extLst>
          </p:cNvPr>
          <p:cNvSpPr txBox="1"/>
          <p:nvPr/>
        </p:nvSpPr>
        <p:spPr>
          <a:xfrm>
            <a:off x="7051040" y="4120815"/>
            <a:ext cx="247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Tree 2 : 100% ESO</a:t>
            </a:r>
            <a:endParaRPr lang="zh-TW" altLang="en-US" dirty="0"/>
          </a:p>
        </p:txBody>
      </p:sp>
      <p:sp>
        <p:nvSpPr>
          <p:cNvPr id="32" name="等腰三角形 31">
            <a:extLst>
              <a:ext uri="{FF2B5EF4-FFF2-40B4-BE49-F238E27FC236}">
                <a16:creationId xmlns:a16="http://schemas.microsoft.com/office/drawing/2014/main" id="{6AF8ACB9-AAA9-42BC-A74C-009B277B56F7}"/>
              </a:ext>
            </a:extLst>
          </p:cNvPr>
          <p:cNvSpPr/>
          <p:nvPr/>
        </p:nvSpPr>
        <p:spPr>
          <a:xfrm>
            <a:off x="7579360" y="3786455"/>
            <a:ext cx="4064000" cy="2343639"/>
          </a:xfrm>
          <a:prstGeom prst="triangle">
            <a:avLst>
              <a:gd name="adj" fmla="val 743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89466883-1A4F-4DFF-A3BD-A0E45273B5DD}"/>
              </a:ext>
            </a:extLst>
          </p:cNvPr>
          <p:cNvCxnSpPr>
            <a:cxnSpLocks/>
          </p:cNvCxnSpPr>
          <p:nvPr/>
        </p:nvCxnSpPr>
        <p:spPr>
          <a:xfrm>
            <a:off x="9142657" y="4656894"/>
            <a:ext cx="1109714" cy="197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8169C531-D730-4444-A3F0-5221584620AE}"/>
              </a:ext>
            </a:extLst>
          </p:cNvPr>
          <p:cNvSpPr txBox="1"/>
          <p:nvPr/>
        </p:nvSpPr>
        <p:spPr>
          <a:xfrm>
            <a:off x="9149695" y="5390145"/>
            <a:ext cx="461665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A1</a:t>
            </a:r>
            <a:endParaRPr lang="zh-TW" altLang="en-US" dirty="0"/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9223DE3B-5C28-4A2D-9365-AC73E65D19F9}"/>
              </a:ext>
            </a:extLst>
          </p:cNvPr>
          <p:cNvCxnSpPr>
            <a:cxnSpLocks/>
          </p:cNvCxnSpPr>
          <p:nvPr/>
        </p:nvCxnSpPr>
        <p:spPr>
          <a:xfrm flipH="1" flipV="1">
            <a:off x="9932458" y="2330060"/>
            <a:ext cx="24465" cy="26166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BA424B53-E340-4F6C-9314-3C71E525888C}"/>
              </a:ext>
            </a:extLst>
          </p:cNvPr>
          <p:cNvSpPr txBox="1"/>
          <p:nvPr/>
        </p:nvSpPr>
        <p:spPr>
          <a:xfrm>
            <a:off x="8989529" y="3286829"/>
            <a:ext cx="461665" cy="56068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TW" altLang="en-US" dirty="0"/>
              <a:t>注資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345A9C74-92D3-440C-8397-62933C410AC4}"/>
              </a:ext>
            </a:extLst>
          </p:cNvPr>
          <p:cNvSpPr txBox="1"/>
          <p:nvPr/>
        </p:nvSpPr>
        <p:spPr>
          <a:xfrm>
            <a:off x="6985000" y="5906629"/>
            <a:ext cx="66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V0</a:t>
            </a:r>
            <a:endParaRPr lang="zh-TW" altLang="en-US" dirty="0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459D2AB0-786F-483C-B2AA-6686F4E42903}"/>
              </a:ext>
            </a:extLst>
          </p:cNvPr>
          <p:cNvSpPr txBox="1"/>
          <p:nvPr/>
        </p:nvSpPr>
        <p:spPr>
          <a:xfrm>
            <a:off x="6985000" y="2718538"/>
            <a:ext cx="66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V0*</a:t>
            </a:r>
            <a:endParaRPr lang="zh-TW" altLang="en-US" dirty="0"/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6329BCA8-0CC1-4C3A-92FF-4112B4F735EA}"/>
              </a:ext>
            </a:extLst>
          </p:cNvPr>
          <p:cNvCxnSpPr>
            <a:cxnSpLocks/>
          </p:cNvCxnSpPr>
          <p:nvPr/>
        </p:nvCxnSpPr>
        <p:spPr>
          <a:xfrm>
            <a:off x="9531756" y="4141231"/>
            <a:ext cx="1294441" cy="23012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16A480F7-7A7C-4A9C-AE35-4AD754075C80}"/>
              </a:ext>
            </a:extLst>
          </p:cNvPr>
          <p:cNvCxnSpPr>
            <a:cxnSpLocks/>
          </p:cNvCxnSpPr>
          <p:nvPr/>
        </p:nvCxnSpPr>
        <p:spPr>
          <a:xfrm>
            <a:off x="9248243" y="1051492"/>
            <a:ext cx="1294441" cy="23012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12EAC54C-5429-40C0-9FC3-98F858F3063E}"/>
              </a:ext>
            </a:extLst>
          </p:cNvPr>
          <p:cNvCxnSpPr>
            <a:cxnSpLocks/>
          </p:cNvCxnSpPr>
          <p:nvPr/>
        </p:nvCxnSpPr>
        <p:spPr>
          <a:xfrm flipV="1">
            <a:off x="9599857" y="4902759"/>
            <a:ext cx="345440" cy="518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5B8B0541-23E8-4B36-86D6-6668CF4BA1E2}"/>
              </a:ext>
            </a:extLst>
          </p:cNvPr>
          <p:cNvCxnSpPr>
            <a:cxnSpLocks/>
          </p:cNvCxnSpPr>
          <p:nvPr/>
        </p:nvCxnSpPr>
        <p:spPr>
          <a:xfrm>
            <a:off x="9599857" y="5424045"/>
            <a:ext cx="64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D79B0CC8-8741-47A0-BC1A-548858878C43}"/>
              </a:ext>
            </a:extLst>
          </p:cNvPr>
          <p:cNvCxnSpPr>
            <a:cxnSpLocks/>
          </p:cNvCxnSpPr>
          <p:nvPr/>
        </p:nvCxnSpPr>
        <p:spPr>
          <a:xfrm flipV="1">
            <a:off x="9615097" y="5136439"/>
            <a:ext cx="487680" cy="2844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3574BBE-5AA9-4884-8C7F-58AA30C758CA}"/>
              </a:ext>
            </a:extLst>
          </p:cNvPr>
          <p:cNvSpPr txBox="1"/>
          <p:nvPr/>
        </p:nvSpPr>
        <p:spPr>
          <a:xfrm>
            <a:off x="1074420" y="385970"/>
            <a:ext cx="433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Step3: backward</a:t>
            </a:r>
            <a:r>
              <a:rPr lang="zh-TW" altLang="en-US" dirty="0"/>
              <a:t>出</a:t>
            </a:r>
            <a:r>
              <a:rPr lang="en-US" altLang="zh-TW" dirty="0"/>
              <a:t>tree 2</a:t>
            </a:r>
            <a:r>
              <a:rPr lang="zh-TW" altLang="en-US" dirty="0"/>
              <a:t>的第二個狀態</a:t>
            </a:r>
            <a:endParaRPr lang="en-US" altLang="zh-TW" dirty="0"/>
          </a:p>
          <a:p>
            <a:r>
              <a:rPr lang="zh-TW" altLang="en-US" dirty="0"/>
              <a:t>            </a:t>
            </a:r>
            <a:r>
              <a:rPr lang="en-US" altLang="zh-TW" dirty="0"/>
              <a:t>(</a:t>
            </a:r>
            <a:r>
              <a:rPr lang="zh-TW" altLang="en-US" dirty="0"/>
              <a:t>透過</a:t>
            </a:r>
            <a:r>
              <a:rPr lang="en-US" altLang="zh-TW" dirty="0"/>
              <a:t>tree</a:t>
            </a:r>
            <a:r>
              <a:rPr lang="zh-TW" altLang="en-US" dirty="0"/>
              <a:t> </a:t>
            </a:r>
            <a:r>
              <a:rPr lang="en-US" altLang="zh-TW" dirty="0"/>
              <a:t>2</a:t>
            </a:r>
            <a:r>
              <a:rPr lang="zh-TW" altLang="en-US" dirty="0"/>
              <a:t>的第一個狀態推導回來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F540681F-B5A6-4397-960C-7C2F60B96EC0}"/>
              </a:ext>
            </a:extLst>
          </p:cNvPr>
          <p:cNvSpPr txBox="1"/>
          <p:nvPr/>
        </p:nvSpPr>
        <p:spPr>
          <a:xfrm>
            <a:off x="2014527" y="3495040"/>
            <a:ext cx="46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A1</a:t>
            </a:r>
            <a:endParaRPr lang="zh-TW" altLang="en-US" dirty="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C7C377E2-8093-46C0-9947-DA6204B8E826}"/>
              </a:ext>
            </a:extLst>
          </p:cNvPr>
          <p:cNvSpPr txBox="1"/>
          <p:nvPr/>
        </p:nvSpPr>
        <p:spPr>
          <a:xfrm>
            <a:off x="9997660" y="4532674"/>
            <a:ext cx="461665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A2</a:t>
            </a:r>
            <a:endParaRPr lang="zh-TW" altLang="en-US" dirty="0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7C0E5C37-B0D2-4C35-BED3-49456C3EADA4}"/>
              </a:ext>
            </a:extLst>
          </p:cNvPr>
          <p:cNvSpPr txBox="1"/>
          <p:nvPr/>
        </p:nvSpPr>
        <p:spPr>
          <a:xfrm>
            <a:off x="5113376" y="3697794"/>
            <a:ext cx="46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A3</a:t>
            </a:r>
            <a:endParaRPr lang="zh-TW" altLang="en-US" dirty="0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5501E32F-CDF8-4A1E-A067-12CA60B38010}"/>
              </a:ext>
            </a:extLst>
          </p:cNvPr>
          <p:cNvSpPr txBox="1"/>
          <p:nvPr/>
        </p:nvSpPr>
        <p:spPr>
          <a:xfrm>
            <a:off x="5058568" y="5583088"/>
            <a:ext cx="46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A4</a:t>
            </a:r>
            <a:endParaRPr lang="zh-TW" altLang="en-US" dirty="0"/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CFAC70D0-72F9-4E0E-A20D-159C58ECDEFC}"/>
              </a:ext>
            </a:extLst>
          </p:cNvPr>
          <p:cNvSpPr txBox="1"/>
          <p:nvPr/>
        </p:nvSpPr>
        <p:spPr>
          <a:xfrm>
            <a:off x="10115166" y="4920538"/>
            <a:ext cx="461665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A3</a:t>
            </a:r>
            <a:endParaRPr lang="zh-TW" altLang="en-US" dirty="0"/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9A1CF775-BC1D-45D9-AF93-2B9211C28C76}"/>
              </a:ext>
            </a:extLst>
          </p:cNvPr>
          <p:cNvSpPr txBox="1"/>
          <p:nvPr/>
        </p:nvSpPr>
        <p:spPr>
          <a:xfrm>
            <a:off x="10324986" y="5325225"/>
            <a:ext cx="461665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A4</a:t>
            </a:r>
            <a:endParaRPr lang="zh-TW" altLang="en-US" dirty="0"/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C7F2353B-C79E-41D7-B5A3-6B6A849857D7}"/>
              </a:ext>
            </a:extLst>
          </p:cNvPr>
          <p:cNvSpPr txBox="1"/>
          <p:nvPr/>
        </p:nvSpPr>
        <p:spPr>
          <a:xfrm>
            <a:off x="6056460" y="1700140"/>
            <a:ext cx="46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A2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文字方塊 55">
                <a:extLst>
                  <a:ext uri="{FF2B5EF4-FFF2-40B4-BE49-F238E27FC236}">
                    <a16:creationId xmlns:a16="http://schemas.microsoft.com/office/drawing/2014/main" id="{166FDBA1-2C58-4433-AC8C-B0D2CB99539D}"/>
                  </a:ext>
                </a:extLst>
              </p:cNvPr>
              <p:cNvSpPr txBox="1"/>
              <p:nvPr/>
            </p:nvSpPr>
            <p:spPr>
              <a:xfrm>
                <a:off x="3951107" y="3006765"/>
                <a:ext cx="376642" cy="2853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zh-TW" alt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zh-TW" altLang="en-US" b="1" dirty="0"/>
              </a:p>
            </p:txBody>
          </p:sp>
        </mc:Choice>
        <mc:Fallback xmlns="">
          <p:sp>
            <p:nvSpPr>
              <p:cNvPr id="56" name="文字方塊 55">
                <a:extLst>
                  <a:ext uri="{FF2B5EF4-FFF2-40B4-BE49-F238E27FC236}">
                    <a16:creationId xmlns:a16="http://schemas.microsoft.com/office/drawing/2014/main" id="{166FDBA1-2C58-4433-AC8C-B0D2CB995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107" y="3006765"/>
                <a:ext cx="376642" cy="285335"/>
              </a:xfrm>
              <a:prstGeom prst="rect">
                <a:avLst/>
              </a:prstGeom>
              <a:blipFill>
                <a:blip r:embed="rId2"/>
                <a:stretch>
                  <a:fillRect l="-12903" t="-19149" r="-38710" b="-127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F589340C-59D8-495D-A2F6-F0C8E8413AE8}"/>
                  </a:ext>
                </a:extLst>
              </p:cNvPr>
              <p:cNvSpPr txBox="1"/>
              <p:nvPr/>
            </p:nvSpPr>
            <p:spPr>
              <a:xfrm>
                <a:off x="3970245" y="2084811"/>
                <a:ext cx="330155" cy="2853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zh-TW" alt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zh-TW" altLang="en-US" b="1" dirty="0"/>
              </a:p>
            </p:txBody>
          </p:sp>
        </mc:Choice>
        <mc:Fallback xmlns=""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F589340C-59D8-495D-A2F6-F0C8E8413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245" y="2084811"/>
                <a:ext cx="330155" cy="285335"/>
              </a:xfrm>
              <a:prstGeom prst="rect">
                <a:avLst/>
              </a:prstGeom>
              <a:blipFill>
                <a:blip r:embed="rId3"/>
                <a:stretch>
                  <a:fillRect l="-16667" t="-21277" r="-37037" b="-106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文字方塊 57">
                <a:extLst>
                  <a:ext uri="{FF2B5EF4-FFF2-40B4-BE49-F238E27FC236}">
                    <a16:creationId xmlns:a16="http://schemas.microsoft.com/office/drawing/2014/main" id="{304A9476-7B9B-4CF7-A445-D3D01980D7AD}"/>
                  </a:ext>
                </a:extLst>
              </p:cNvPr>
              <p:cNvSpPr txBox="1"/>
              <p:nvPr/>
            </p:nvSpPr>
            <p:spPr>
              <a:xfrm>
                <a:off x="3951107" y="4058752"/>
                <a:ext cx="330155" cy="2853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zh-TW" alt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zh-TW" altLang="en-US" b="1" dirty="0"/>
              </a:p>
            </p:txBody>
          </p:sp>
        </mc:Choice>
        <mc:Fallback xmlns="">
          <p:sp>
            <p:nvSpPr>
              <p:cNvPr id="58" name="文字方塊 57">
                <a:extLst>
                  <a:ext uri="{FF2B5EF4-FFF2-40B4-BE49-F238E27FC236}">
                    <a16:creationId xmlns:a16="http://schemas.microsoft.com/office/drawing/2014/main" id="{304A9476-7B9B-4CF7-A445-D3D01980D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107" y="4058752"/>
                <a:ext cx="330155" cy="285335"/>
              </a:xfrm>
              <a:prstGeom prst="rect">
                <a:avLst/>
              </a:prstGeom>
              <a:blipFill>
                <a:blip r:embed="rId4"/>
                <a:stretch>
                  <a:fillRect l="-16667" t="-21277" r="-37037" b="-1914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文字方塊 46">
            <a:extLst>
              <a:ext uri="{FF2B5EF4-FFF2-40B4-BE49-F238E27FC236}">
                <a16:creationId xmlns:a16="http://schemas.microsoft.com/office/drawing/2014/main" id="{0F3C6088-06C4-4AAC-9CCB-63EA3CA8A0CB}"/>
              </a:ext>
            </a:extLst>
          </p:cNvPr>
          <p:cNvSpPr txBox="1"/>
          <p:nvPr/>
        </p:nvSpPr>
        <p:spPr>
          <a:xfrm>
            <a:off x="5615642" y="6296351"/>
            <a:ext cx="2613958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算出全部</a:t>
            </a:r>
            <a:r>
              <a:rPr lang="en-US" altLang="zh-TW" dirty="0"/>
              <a:t>0%</a:t>
            </a:r>
            <a:r>
              <a:rPr lang="zh-TW" altLang="en-US" dirty="0"/>
              <a:t>至</a:t>
            </a:r>
            <a:r>
              <a:rPr lang="en-US" altLang="zh-TW" dirty="0"/>
              <a:t>0%</a:t>
            </a:r>
            <a:r>
              <a:rPr lang="zh-TW" altLang="en-US" dirty="0"/>
              <a:t>的值</a:t>
            </a:r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1F103BAA-B9E3-4C52-A861-06D5702EC616}"/>
              </a:ext>
            </a:extLst>
          </p:cNvPr>
          <p:cNvSpPr/>
          <p:nvPr/>
        </p:nvSpPr>
        <p:spPr>
          <a:xfrm>
            <a:off x="4643676" y="2778928"/>
            <a:ext cx="1727200" cy="1764714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D9C41A07-4DE7-411A-88C7-0E06A5BAB3A3}"/>
              </a:ext>
            </a:extLst>
          </p:cNvPr>
          <p:cNvCxnSpPr/>
          <p:nvPr/>
        </p:nvCxnSpPr>
        <p:spPr>
          <a:xfrm flipH="1">
            <a:off x="3384255" y="4116291"/>
            <a:ext cx="1371189" cy="10713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>
            <a:extLst>
              <a:ext uri="{FF2B5EF4-FFF2-40B4-BE49-F238E27FC236}">
                <a16:creationId xmlns:a16="http://schemas.microsoft.com/office/drawing/2014/main" id="{7EF4F928-133B-4C75-A250-33E71357F1ED}"/>
              </a:ext>
            </a:extLst>
          </p:cNvPr>
          <p:cNvSpPr txBox="1"/>
          <p:nvPr/>
        </p:nvSpPr>
        <p:spPr>
          <a:xfrm>
            <a:off x="1062335" y="5320323"/>
            <a:ext cx="2828946" cy="120032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這邊選擇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0%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或是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100%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是透過</a:t>
            </a:r>
            <a:r>
              <a:rPr lang="zh-TW" altLang="en-US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效用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的高低來決定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而最後一期的兩個狀態皆為已知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DFF8E2C4-DDDD-4902-BDD9-4D4F4E47126B}"/>
              </a:ext>
            </a:extLst>
          </p:cNvPr>
          <p:cNvSpPr txBox="1"/>
          <p:nvPr/>
        </p:nvSpPr>
        <p:spPr>
          <a:xfrm>
            <a:off x="6553751" y="933186"/>
            <a:ext cx="2093525" cy="14773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股價、負債、</a:t>
            </a:r>
            <a:endParaRPr lang="en-US" altLang="zh-TW" dirty="0"/>
          </a:p>
          <a:p>
            <a:r>
              <a:rPr lang="en-US" altLang="zh-TW" dirty="0"/>
              <a:t>ESO</a:t>
            </a:r>
            <a:r>
              <a:rPr lang="zh-TW" altLang="en-US" dirty="0"/>
              <a:t>價值都用</a:t>
            </a:r>
            <a:endParaRPr lang="en-US" altLang="zh-TW" dirty="0"/>
          </a:p>
          <a:p>
            <a:r>
              <a:rPr lang="zh-TW" altLang="en-US" dirty="0">
                <a:highlight>
                  <a:srgbClr val="FFFF00"/>
                </a:highlight>
              </a:rPr>
              <a:t>風險中立機率</a:t>
            </a:r>
            <a:r>
              <a:rPr lang="zh-TW" altLang="en-US" dirty="0"/>
              <a:t>折現</a:t>
            </a:r>
            <a:br>
              <a:rPr lang="en-US" altLang="zh-TW" dirty="0"/>
            </a:br>
            <a:r>
              <a:rPr lang="zh-TW" altLang="en-US" dirty="0"/>
              <a:t>效用則是用</a:t>
            </a:r>
            <a:endParaRPr lang="en-US" altLang="zh-TW" dirty="0"/>
          </a:p>
          <a:p>
            <a:r>
              <a:rPr lang="zh-TW" altLang="en-US" dirty="0">
                <a:highlight>
                  <a:srgbClr val="FFFF00"/>
                </a:highlight>
              </a:rPr>
              <a:t>真實機率</a:t>
            </a:r>
            <a:r>
              <a:rPr lang="zh-TW" altLang="en-US" dirty="0"/>
              <a:t>折現</a:t>
            </a:r>
          </a:p>
        </p:txBody>
      </p:sp>
    </p:spTree>
    <p:extLst>
      <p:ext uri="{BB962C8B-B14F-4D97-AF65-F5344CB8AC3E}">
        <p14:creationId xmlns:p14="http://schemas.microsoft.com/office/powerpoint/2010/main" val="418529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E891B76-388A-47A6-B73F-13C72CDF2D52}"/>
              </a:ext>
            </a:extLst>
          </p:cNvPr>
          <p:cNvSpPr/>
          <p:nvPr/>
        </p:nvSpPr>
        <p:spPr>
          <a:xfrm>
            <a:off x="1062335" y="415483"/>
            <a:ext cx="1768433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員工角度 </a:t>
            </a:r>
            <a:endParaRPr lang="zh-TW" altLang="en-US" sz="28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61E63B4-6805-4017-9805-48167FBFE367}"/>
              </a:ext>
            </a:extLst>
          </p:cNvPr>
          <p:cNvSpPr txBox="1"/>
          <p:nvPr/>
        </p:nvSpPr>
        <p:spPr>
          <a:xfrm>
            <a:off x="942680" y="1914374"/>
            <a:ext cx="10781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將效用折現到第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期後得出期望效用，再透過反函數算出確定價值。</a:t>
            </a:r>
          </a:p>
        </p:txBody>
      </p:sp>
    </p:spTree>
    <p:extLst>
      <p:ext uri="{BB962C8B-B14F-4D97-AF65-F5344CB8AC3E}">
        <p14:creationId xmlns:p14="http://schemas.microsoft.com/office/powerpoint/2010/main" val="27120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27E83B0B-A20F-45D0-A0E3-71E159910458}"/>
                  </a:ext>
                </a:extLst>
              </p:cNvPr>
              <p:cNvSpPr/>
              <p:nvPr/>
            </p:nvSpPr>
            <p:spPr>
              <a:xfrm>
                <a:off x="459842" y="1160142"/>
                <a:ext cx="11601655" cy="7927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sz="1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Kai-SB" panose="03000509000000000000" pitchFamily="65" charset="-120"/>
                              <a:cs typeface="Times New Roman" panose="02020603050405020304" pitchFamily="18" charset="0"/>
                            </a:rPr>
                            <m:t>V</m:t>
                          </m:r>
                        </m:e>
                        <m:sub>
                          <m:r>
                            <a:rPr lang="en-US" altLang="zh-TW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Kai-SB" panose="03000509000000000000" pitchFamily="65" charset="-12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=2,000,000</m:t>
                      </m:r>
                      <m:r>
                        <m:rPr>
                          <m:nor/>
                        </m:rPr>
                        <a:rPr lang="en-US" altLang="zh-TW" sz="1600" dirty="0"/>
                        <m:t>,</m:t>
                      </m:r>
                      <m:sSub>
                        <m:sSubPr>
                          <m:ctrlPr>
                            <a:rPr lang="zh-TW" altLang="zh-TW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Kai-SB" panose="03000509000000000000" pitchFamily="65" charset="-120"/>
                              <a:cs typeface="Times New Roman" panose="02020603050405020304" pitchFamily="18" charset="0"/>
                            </a:rPr>
                            <m:t>D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Kai-SB" panose="03000509000000000000" pitchFamily="65" charset="-120"/>
                              <a:cs typeface="Times New Roman" panose="02020603050405020304" pitchFamily="18" charset="0"/>
                            </a:rPr>
                            <m:t>n</m:t>
                          </m:r>
                        </m:sub>
                      </m:sSub>
                      <m: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=500,000</m:t>
                      </m:r>
                      <m:r>
                        <m:rPr>
                          <m:nor/>
                        </m:rPr>
                        <a:rPr lang="en-US" altLang="zh-TW" sz="1600" dirty="0"/>
                        <m:t>,</m:t>
                      </m:r>
                      <m:r>
                        <m:rPr>
                          <m:sty m:val="p"/>
                        </m:rP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c</m:t>
                      </m:r>
                      <m: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=0.1</m:t>
                      </m:r>
                      <m:r>
                        <m:rPr>
                          <m:nor/>
                        </m:rPr>
                        <a:rPr lang="en-US" altLang="zh-TW" sz="1600" dirty="0"/>
                        <m:t>,</m:t>
                      </m:r>
                      <m:sSub>
                        <m:sSubPr>
                          <m:ctrlPr>
                            <a:rPr lang="zh-TW" altLang="zh-TW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Kai-SB" panose="03000509000000000000" pitchFamily="65" charset="-120"/>
                              <a:cs typeface="Times New Roman" panose="020206030504050203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DFKai-SB" panose="03000509000000000000" pitchFamily="65" charset="-120"/>
                              <a:cs typeface="Times New Roman" panose="02020603050405020304" pitchFamily="18" charset="0"/>
                            </a:rPr>
                            <m:t>σ</m:t>
                          </m:r>
                        </m:sub>
                      </m:sSub>
                      <m: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=0.</m:t>
                      </m:r>
                      <m:r>
                        <m:rPr>
                          <m:nor/>
                        </m:rPr>
                        <a:rPr lang="en-US" altLang="zh-TW" sz="16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zh-TW" sz="1600" dirty="0"/>
                        <m:t>,</m:t>
                      </m:r>
                      <m:r>
                        <a:rPr lang="en-US" altLang="zh-TW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𝜌</m:t>
                      </m:r>
                      <m:r>
                        <a:rPr lang="en-US" altLang="zh-TW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=0.6</m:t>
                      </m:r>
                      <m:r>
                        <m:rPr>
                          <m:nor/>
                        </m:rPr>
                        <a:rPr lang="en-US" altLang="zh-TW" sz="1600" dirty="0"/>
                        <m:t>,</m:t>
                      </m:r>
                      <m:r>
                        <m:rPr>
                          <m:sty m:val="p"/>
                        </m:rP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r</m:t>
                      </m:r>
                      <m: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=0.06</m:t>
                      </m:r>
                      <m:r>
                        <m:rPr>
                          <m:nor/>
                        </m:rPr>
                        <a:rPr lang="en-US" altLang="zh-TW" sz="1600" dirty="0"/>
                        <m:t>,</m:t>
                      </m:r>
                      <m:r>
                        <m:rPr>
                          <m:sty m:val="p"/>
                        </m:rP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t</m:t>
                      </m:r>
                      <m: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=0.2</m:t>
                      </m:r>
                      <m:r>
                        <m:rPr>
                          <m:nor/>
                        </m:rPr>
                        <a:rPr lang="en-US" altLang="zh-TW" sz="1600" dirty="0"/>
                        <m:t>,</m:t>
                      </m:r>
                      <m:r>
                        <m:rPr>
                          <m:sty m:val="p"/>
                        </m:rPr>
                        <a:rPr lang="zh-TW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μ</m:t>
                      </m:r>
                      <m: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=0.08</m:t>
                      </m:r>
                      <m:r>
                        <m:rPr>
                          <m:nor/>
                        </m:rPr>
                        <a:rPr lang="en-US" altLang="zh-TW" sz="1600" dirty="0"/>
                        <m:t>,</m:t>
                      </m:r>
                      <m:r>
                        <m:rPr>
                          <m:sty m:val="p"/>
                        </m:rP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γ</m:t>
                      </m:r>
                      <m: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zh-TW" sz="16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altLang="zh-TW" sz="1600" dirty="0"/>
                        <m:t>,</m:t>
                      </m:r>
                      <m:r>
                        <m:rPr>
                          <m:sty m:val="p"/>
                        </m:rPr>
                        <a:rPr lang="en-US" altLang="zh-TW" sz="1600" dirty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US" altLang="zh-TW" sz="1600" dirty="0">
                          <a:latin typeface="Cambria Math" panose="02040503050406030204" pitchFamily="18" charset="0"/>
                        </a:rPr>
                        <m:t>=386,50</m:t>
                      </m:r>
                      <m:r>
                        <m:rPr>
                          <m:nor/>
                        </m:rPr>
                        <a:rPr lang="en-US" altLang="zh-TW" sz="1600" b="0" i="0" dirty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m:rPr>
                          <m:nor/>
                        </m:rPr>
                        <a:rPr lang="en-US" altLang="zh-TW" sz="1600" dirty="0"/>
                        <m:t>,</m:t>
                      </m:r>
                      <m:r>
                        <m:rPr>
                          <m:sty m:val="p"/>
                        </m:rP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O</m:t>
                      </m:r>
                      <m: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=50,000,</m:t>
                      </m:r>
                      <m:r>
                        <m:rPr>
                          <m:sty m:val="p"/>
                        </m:rP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n</m:t>
                      </m:r>
                      <m:r>
                        <a:rPr lang="en-US" altLang="zh-TW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FKai-SB" panose="03000509000000000000" pitchFamily="65" charset="-120"/>
                          <a:cs typeface="Times New Roman" panose="02020603050405020304" pitchFamily="18" charset="0"/>
                        </a:rPr>
                        <m:t>=2</m:t>
                      </m:r>
                    </m:oMath>
                  </m:oMathPara>
                </a14:m>
                <a:endParaRPr lang="en-US" altLang="zh-TW" sz="1600" b="0" dirty="0">
                  <a:solidFill>
                    <a:srgbClr val="000000"/>
                  </a:solidFill>
                  <a:ea typeface="DFKai-SB" panose="03000509000000000000" pitchFamily="65" charset="-12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TW" sz="1600" dirty="0"/>
                  <a:t>             </a:t>
                </a:r>
                <a14:m>
                  <m:oMath xmlns:m="http://schemas.openxmlformats.org/officeDocument/2006/math">
                    <m:r>
                      <a:rPr lang="zh-TW" altLang="en-US" sz="160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altLang="zh-TW" sz="1600" dirty="0"/>
                  <a:t>=0.5,N=10000(ESO</a:t>
                </a:r>
                <a:r>
                  <a:rPr lang="zh-TW" altLang="en-US" sz="1600" dirty="0"/>
                  <a:t>數量</a:t>
                </a:r>
                <a:r>
                  <a:rPr lang="en-US" altLang="zh-TW" sz="1600" dirty="0"/>
                  <a:t>);</a:t>
                </a:r>
                <a:endParaRPr lang="zh-TW" altLang="zh-TW" sz="1600" dirty="0"/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27E83B0B-A20F-45D0-A0E3-71E1599104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42" y="1160142"/>
                <a:ext cx="11601655" cy="792781"/>
              </a:xfrm>
              <a:prstGeom prst="rect">
                <a:avLst/>
              </a:prstGeom>
              <a:blipFill>
                <a:blip r:embed="rId2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5">
            <a:extLst>
              <a:ext uri="{FF2B5EF4-FFF2-40B4-BE49-F238E27FC236}">
                <a16:creationId xmlns:a16="http://schemas.microsoft.com/office/drawing/2014/main" id="{39D6BB45-322E-4FBD-86FE-C4ED2956BB9C}"/>
              </a:ext>
            </a:extLst>
          </p:cNvPr>
          <p:cNvSpPr txBox="1"/>
          <p:nvPr/>
        </p:nvSpPr>
        <p:spPr>
          <a:xfrm>
            <a:off x="764602" y="575519"/>
            <a:ext cx="10992135" cy="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01.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研究結果</a:t>
            </a:r>
            <a:r>
              <a:rPr lang="en-US" altLang="zh-TW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方法一</a:t>
            </a:r>
            <a:r>
              <a:rPr lang="en-US" altLang="zh-TW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期初效用差評價</a:t>
            </a:r>
            <a:r>
              <a:rPr lang="en-US" altLang="zh-TW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ESO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價值</a:t>
            </a:r>
            <a:r>
              <a:rPr lang="en-US" altLang="zh-TW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4DE4F9D-E5CF-415B-8E57-6684843C197F}"/>
              </a:ext>
            </a:extLst>
          </p:cNvPr>
          <p:cNvSpPr txBox="1"/>
          <p:nvPr/>
        </p:nvSpPr>
        <p:spPr>
          <a:xfrm>
            <a:off x="10418258" y="683213"/>
            <a:ext cx="1338479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一年為一期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806E51B8-FE38-422B-89F7-9003D30771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893431"/>
              </p:ext>
            </p:extLst>
          </p:nvPr>
        </p:nvGraphicFramePr>
        <p:xfrm>
          <a:off x="733284" y="2968459"/>
          <a:ext cx="10725432" cy="11095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6077">
                  <a:extLst>
                    <a:ext uri="{9D8B030D-6E8A-4147-A177-3AD203B41FA5}">
                      <a16:colId xmlns:a16="http://schemas.microsoft.com/office/drawing/2014/main" val="2335427387"/>
                    </a:ext>
                  </a:extLst>
                </a:gridCol>
                <a:gridCol w="2377316">
                  <a:extLst>
                    <a:ext uri="{9D8B030D-6E8A-4147-A177-3AD203B41FA5}">
                      <a16:colId xmlns:a16="http://schemas.microsoft.com/office/drawing/2014/main" val="4155624221"/>
                    </a:ext>
                  </a:extLst>
                </a:gridCol>
                <a:gridCol w="2203005">
                  <a:extLst>
                    <a:ext uri="{9D8B030D-6E8A-4147-A177-3AD203B41FA5}">
                      <a16:colId xmlns:a16="http://schemas.microsoft.com/office/drawing/2014/main" val="2007189289"/>
                    </a:ext>
                  </a:extLst>
                </a:gridCol>
                <a:gridCol w="2367589">
                  <a:extLst>
                    <a:ext uri="{9D8B030D-6E8A-4147-A177-3AD203B41FA5}">
                      <a16:colId xmlns:a16="http://schemas.microsoft.com/office/drawing/2014/main" val="1005707961"/>
                    </a:ext>
                  </a:extLst>
                </a:gridCol>
                <a:gridCol w="2371445">
                  <a:extLst>
                    <a:ext uri="{9D8B030D-6E8A-4147-A177-3AD203B41FA5}">
                      <a16:colId xmlns:a16="http://schemas.microsoft.com/office/drawing/2014/main" val="1588846730"/>
                    </a:ext>
                  </a:extLst>
                </a:gridCol>
              </a:tblGrid>
              <a:tr h="7406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sz="1800" kern="100" dirty="0">
                          <a:effectLst/>
                        </a:rPr>
                        <a:t>期數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員工持有</a:t>
                      </a:r>
                      <a:r>
                        <a:rPr lang="en-US" sz="1800" kern="100" dirty="0">
                          <a:effectLst/>
                        </a:rPr>
                        <a:t>ESO</a:t>
                      </a:r>
                      <a:r>
                        <a:rPr lang="zh-TW" sz="1800" kern="100" dirty="0">
                          <a:effectLst/>
                        </a:rPr>
                        <a:t>效用</a:t>
                      </a:r>
                      <a:endParaRPr lang="zh-TW" sz="1800" kern="100" dirty="0">
                        <a:effectLst/>
                        <a:latin typeface="PMingLiU" panose="02020500000000000000" pitchFamily="18" charset="-120"/>
                        <a:ea typeface="PMingLiU" panose="02020500000000000000" pitchFamily="18" charset="-120"/>
                        <a:cs typeface="PMingLiU" panose="02020500000000000000" pitchFamily="18" charset="-12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員工純薪資效用</a:t>
                      </a:r>
                      <a:endParaRPr lang="zh-TW" sz="1800" kern="100" dirty="0">
                        <a:effectLst/>
                        <a:latin typeface="PMingLiU" panose="02020500000000000000" pitchFamily="18" charset="-120"/>
                        <a:ea typeface="PMingLiU" panose="02020500000000000000" pitchFamily="18" charset="-120"/>
                        <a:cs typeface="PMingLiU" panose="02020500000000000000" pitchFamily="18" charset="-12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sz="1800" kern="100" dirty="0">
                          <a:effectLst/>
                        </a:rPr>
                        <a:t>員工角度</a:t>
                      </a:r>
                      <a:r>
                        <a:rPr lang="zh-TW" altLang="en-US" sz="1800" kern="100" dirty="0">
                          <a:effectLst/>
                        </a:rPr>
                        <a:t>單張</a:t>
                      </a:r>
                      <a:r>
                        <a:rPr lang="en-US" sz="1800" kern="100" dirty="0">
                          <a:effectLst/>
                        </a:rPr>
                        <a:t>ESO</a:t>
                      </a:r>
                      <a:r>
                        <a:rPr lang="zh-TW" sz="1800" kern="100" dirty="0">
                          <a:effectLst/>
                        </a:rPr>
                        <a:t>價值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公司角度</a:t>
                      </a:r>
                      <a:r>
                        <a:rPr lang="zh-TW" altLang="en-US" sz="1800" kern="100" dirty="0">
                          <a:effectLst/>
                        </a:rPr>
                        <a:t>單張</a:t>
                      </a:r>
                      <a:r>
                        <a:rPr lang="en-US" sz="1800" kern="100" dirty="0">
                          <a:effectLst/>
                        </a:rPr>
                        <a:t>ESO</a:t>
                      </a:r>
                      <a:r>
                        <a:rPr lang="zh-TW" sz="1800" kern="100" dirty="0">
                          <a:effectLst/>
                        </a:rPr>
                        <a:t>價值</a:t>
                      </a:r>
                      <a:endParaRPr lang="zh-TW" sz="1800" kern="100" dirty="0">
                        <a:effectLst/>
                        <a:latin typeface="PMingLiU" panose="02020500000000000000" pitchFamily="18" charset="-120"/>
                        <a:ea typeface="PMingLiU" panose="02020500000000000000" pitchFamily="18" charset="-120"/>
                        <a:cs typeface="PMingLiU" panose="02020500000000000000" pitchFamily="18" charset="-120"/>
                      </a:endParaRPr>
                    </a:p>
                  </a:txBody>
                  <a:tcPr marL="68562" marR="68562" marT="0" marB="0" anchor="ctr"/>
                </a:tc>
                <a:extLst>
                  <a:ext uri="{0D108BD9-81ED-4DB2-BD59-A6C34878D82A}">
                    <a16:rowId xmlns:a16="http://schemas.microsoft.com/office/drawing/2014/main" val="1068149574"/>
                  </a:ext>
                </a:extLst>
              </a:tr>
              <a:tr h="368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kern="100">
                          <a:effectLst/>
                        </a:rPr>
                        <a:t>2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1800" kern="100" dirty="0">
                          <a:effectLst/>
                        </a:rPr>
                        <a:t>-9.17e-12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1800" kern="100" dirty="0">
                          <a:effectLst/>
                        </a:rPr>
                        <a:t>-1.03e-11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altLang="zh-TW" sz="18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289.568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1800" kern="100" dirty="0">
                          <a:effectLst/>
                        </a:rPr>
                        <a:t>25.233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extLst>
                  <a:ext uri="{0D108BD9-81ED-4DB2-BD59-A6C34878D82A}">
                    <a16:rowId xmlns:a16="http://schemas.microsoft.com/office/drawing/2014/main" val="1157497957"/>
                  </a:ext>
                </a:extLst>
              </a:tr>
            </a:tbl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id="{A9791D56-3E9B-4769-ACE3-D854492312A5}"/>
              </a:ext>
            </a:extLst>
          </p:cNvPr>
          <p:cNvSpPr/>
          <p:nvPr/>
        </p:nvSpPr>
        <p:spPr>
          <a:xfrm>
            <a:off x="1382257" y="4724368"/>
            <a:ext cx="9285627" cy="36920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員工角度下，換算下來的財富明顯大於公司角度下，但仍須確認程式。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B7795C2-1F57-48FF-9497-623C4A8AA0E8}"/>
              </a:ext>
            </a:extLst>
          </p:cNvPr>
          <p:cNvSpPr txBox="1"/>
          <p:nvPr/>
        </p:nvSpPr>
        <p:spPr>
          <a:xfrm>
            <a:off x="11809512" y="6487871"/>
            <a:ext cx="434621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799" dirty="0">
                <a:solidFill>
                  <a:schemeClr val="bg1"/>
                </a:solidFill>
              </a:rPr>
              <a:t>38</a:t>
            </a:r>
            <a:endParaRPr lang="zh-TW" altLang="en-US" sz="1799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63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96B54E-8137-4EB5-A331-278B2E379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員工認股選擇權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4513BB3-C718-471A-900A-D6B70AA91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標的物為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公司股票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，給定一個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歸屬日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到期日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以及約定的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價格</a:t>
            </a:r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數量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，使員工可以在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歸屬日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到期日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間選擇履約買的權利                          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不能賣空</a:t>
            </a:r>
            <a:r>
              <a:rPr lang="en-US" altLang="zh-TW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舉例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公司發給員工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股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且歸屬日為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現在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到期日為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一年後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的認   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股選擇權，給定履約價為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，只要公司股價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元，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員工就可以選擇履約，其當下獲利為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(S-60)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元。</a:t>
            </a:r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64812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8D840B-6E81-4A95-A438-82FD99D18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激勵員工有哪些方式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27E001E-2832-4FD3-A4D0-D678BCEF8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Cash</a:t>
            </a:r>
          </a:p>
          <a:p>
            <a:r>
              <a:rPr lang="en-US" altLang="zh-TW" dirty="0"/>
              <a:t>Stocks</a:t>
            </a:r>
          </a:p>
          <a:p>
            <a:r>
              <a:rPr lang="en-US" altLang="zh-TW" dirty="0"/>
              <a:t>ESO(</a:t>
            </a:r>
            <a:r>
              <a:rPr lang="zh-TW" altLang="en-US" dirty="0"/>
              <a:t>可產生稅盾效果</a:t>
            </a:r>
            <a:r>
              <a:rPr lang="en-US" altLang="zh-TW" dirty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63521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4F669135-7684-4315-A964-1DAEE05D40CF}"/>
              </a:ext>
            </a:extLst>
          </p:cNvPr>
          <p:cNvSpPr txBox="1"/>
          <p:nvPr/>
        </p:nvSpPr>
        <p:spPr>
          <a:xfrm>
            <a:off x="2257714" y="3897746"/>
            <a:ext cx="2479356" cy="3692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取得與履約時，皆</a:t>
            </a:r>
            <a:r>
              <a:rPr lang="zh-TW" altLang="en-US" sz="1799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無稅</a:t>
            </a:r>
            <a:endParaRPr lang="en-US" altLang="zh-TW" sz="1799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DB67ED5-9252-426D-82B2-79132265FC9B}"/>
              </a:ext>
            </a:extLst>
          </p:cNvPr>
          <p:cNvSpPr txBox="1"/>
          <p:nvPr/>
        </p:nvSpPr>
        <p:spPr>
          <a:xfrm>
            <a:off x="8533766" y="3877153"/>
            <a:ext cx="3258490" cy="92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664" indent="-285664">
              <a:buFont typeface="Arial" panose="020B0604020202020204" pitchFamily="34" charset="0"/>
              <a:buChar char="•"/>
            </a:pP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無稅負之優惠</a:t>
            </a:r>
            <a:endParaRPr lang="en-US" altLang="zh-TW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員工履約時，會對公司產生</a:t>
            </a:r>
            <a:r>
              <a:rPr lang="zh-TW" altLang="en-US" sz="1799" b="1" dirty="0"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稅盾效果</a:t>
            </a: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6C3F22E-D76E-45A2-960D-D5206CE206E5}"/>
              </a:ext>
            </a:extLst>
          </p:cNvPr>
          <p:cNvSpPr txBox="1"/>
          <p:nvPr/>
        </p:nvSpPr>
        <p:spPr>
          <a:xfrm>
            <a:off x="5468095" y="3856561"/>
            <a:ext cx="2830393" cy="14769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664" indent="-285664">
              <a:buFont typeface="Arial" panose="020B0604020202020204" pitchFamily="34" charset="0"/>
              <a:buChar char="•"/>
            </a:pP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授予對象為一定</a:t>
            </a:r>
            <a:r>
              <a:rPr lang="zh-TW" altLang="en-US" sz="1799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年資</a:t>
            </a: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的主管級員工</a:t>
            </a:r>
            <a:endParaRPr lang="en-US" altLang="zh-TW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履約價為</a:t>
            </a:r>
            <a:r>
              <a:rPr lang="zh-TW" altLang="en-US" sz="1799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授予日</a:t>
            </a: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股價與</a:t>
            </a:r>
            <a:r>
              <a:rPr lang="zh-TW" altLang="en-US" sz="1799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履約日</a:t>
            </a: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當日股價擇其</a:t>
            </a:r>
            <a:r>
              <a:rPr lang="zh-TW" altLang="en-US" sz="1799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低</a:t>
            </a: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en-US" altLang="zh-TW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85%</a:t>
            </a: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" name="文本框 5">
            <a:extLst>
              <a:ext uri="{FF2B5EF4-FFF2-40B4-BE49-F238E27FC236}">
                <a16:creationId xmlns:a16="http://schemas.microsoft.com/office/drawing/2014/main" id="{E7453F46-9E42-4313-8E28-A929A12EDBF9}"/>
              </a:ext>
            </a:extLst>
          </p:cNvPr>
          <p:cNvSpPr txBox="1"/>
          <p:nvPr/>
        </p:nvSpPr>
        <p:spPr>
          <a:xfrm>
            <a:off x="853049" y="606246"/>
            <a:ext cx="4679738" cy="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02.</a:t>
            </a:r>
            <a:r>
              <a:rPr lang="zh-TW" altLang="en-US" sz="3199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認股權種類</a:t>
            </a:r>
            <a:endParaRPr lang="zh-CN" altLang="zh-CN" sz="3199" dirty="0">
              <a:solidFill>
                <a:schemeClr val="bg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2D1F7A8-BB3E-4AD1-8D7D-DE087465875B}"/>
              </a:ext>
            </a:extLst>
          </p:cNvPr>
          <p:cNvSpPr/>
          <p:nvPr/>
        </p:nvSpPr>
        <p:spPr>
          <a:xfrm>
            <a:off x="351830" y="1483820"/>
            <a:ext cx="2338493" cy="461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399" b="1" kern="0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依美國聯邦稅法</a:t>
            </a:r>
            <a:endParaRPr lang="zh-TW" altLang="en-US" sz="2399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D89A0B2-A634-4AA1-BD6D-F534F80AF55E}"/>
              </a:ext>
            </a:extLst>
          </p:cNvPr>
          <p:cNvSpPr/>
          <p:nvPr/>
        </p:nvSpPr>
        <p:spPr>
          <a:xfrm>
            <a:off x="5867460" y="2589112"/>
            <a:ext cx="1980684" cy="6461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員工認股計畫</a:t>
            </a:r>
            <a:br>
              <a:rPr lang="en-US" altLang="zh-TW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altLang="zh-TW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(ESPP)</a:t>
            </a:r>
            <a:endParaRPr lang="zh-TW" altLang="en-US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7A051F7-0513-4926-AC40-DFC730C5A166}"/>
              </a:ext>
            </a:extLst>
          </p:cNvPr>
          <p:cNvSpPr/>
          <p:nvPr/>
        </p:nvSpPr>
        <p:spPr>
          <a:xfrm>
            <a:off x="853049" y="2053466"/>
            <a:ext cx="1415403" cy="461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399" b="1" kern="0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受予對象</a:t>
            </a:r>
            <a:endParaRPr lang="zh-TW" altLang="en-US" sz="2399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4D276E5-30F1-45D3-B5E8-43584F5AC8C7}"/>
              </a:ext>
            </a:extLst>
          </p:cNvPr>
          <p:cNvSpPr/>
          <p:nvPr/>
        </p:nvSpPr>
        <p:spPr>
          <a:xfrm>
            <a:off x="6324541" y="429799"/>
            <a:ext cx="2779893" cy="565489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799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員工認股權</a:t>
            </a:r>
            <a:br>
              <a:rPr lang="en-US" altLang="zh-TW" sz="1799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altLang="zh-TW" sz="1799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Employee Stock Option</a:t>
            </a:r>
            <a:endParaRPr lang="zh-TW" altLang="en-US" sz="1799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D170DBB-76C5-486E-9F44-90BF68350056}"/>
              </a:ext>
            </a:extLst>
          </p:cNvPr>
          <p:cNvSpPr/>
          <p:nvPr/>
        </p:nvSpPr>
        <p:spPr>
          <a:xfrm>
            <a:off x="8462384" y="1409540"/>
            <a:ext cx="3347128" cy="565489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799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員工認股權</a:t>
            </a:r>
            <a:br>
              <a:rPr lang="en-US" altLang="zh-TW" sz="1799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altLang="zh-TW" sz="1799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(Non-qualified Stock</a:t>
            </a:r>
            <a:r>
              <a:rPr lang="zh-TW" altLang="en-US" sz="1799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1799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Option)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F4F344F-FCC4-47BD-A609-1452993DCB75}"/>
              </a:ext>
            </a:extLst>
          </p:cNvPr>
          <p:cNvSpPr/>
          <p:nvPr/>
        </p:nvSpPr>
        <p:spPr>
          <a:xfrm>
            <a:off x="3505875" y="1409540"/>
            <a:ext cx="3347128" cy="565489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799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限制條款員工認股權</a:t>
            </a:r>
            <a:br>
              <a:rPr lang="en-US" altLang="zh-TW" sz="1799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altLang="zh-TW" sz="1799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(Qualified Stock Option)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4BE900D-A58F-42FD-8C4C-6225F8B13EEC}"/>
              </a:ext>
            </a:extLst>
          </p:cNvPr>
          <p:cNvSpPr/>
          <p:nvPr/>
        </p:nvSpPr>
        <p:spPr>
          <a:xfrm>
            <a:off x="9235936" y="2107182"/>
            <a:ext cx="1800024" cy="3692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1799" kern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與公司有關的人</a:t>
            </a:r>
            <a:endParaRPr lang="zh-TW" altLang="en-US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C3C1715-2365-47F7-9481-CA63463B3B4A}"/>
              </a:ext>
            </a:extLst>
          </p:cNvPr>
          <p:cNvSpPr/>
          <p:nvPr/>
        </p:nvSpPr>
        <p:spPr>
          <a:xfrm>
            <a:off x="2439352" y="2601272"/>
            <a:ext cx="1980684" cy="6461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激勵員工認股權</a:t>
            </a:r>
            <a:br>
              <a:rPr lang="en-US" altLang="zh-TW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altLang="zh-TW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(ISO)</a:t>
            </a:r>
            <a:endParaRPr lang="zh-TW" altLang="en-US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5B285A4-8E80-4DB1-BD98-BD643E266705}"/>
              </a:ext>
            </a:extLst>
          </p:cNvPr>
          <p:cNvSpPr/>
          <p:nvPr/>
        </p:nvSpPr>
        <p:spPr>
          <a:xfrm>
            <a:off x="1029900" y="5557581"/>
            <a:ext cx="800011" cy="461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399" b="1" kern="0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稅率</a:t>
            </a:r>
            <a:endParaRPr lang="zh-TW" altLang="en-US" sz="2399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087962B-C359-479C-B214-9990BFD020E9}"/>
              </a:ext>
            </a:extLst>
          </p:cNvPr>
          <p:cNvSpPr/>
          <p:nvPr/>
        </p:nvSpPr>
        <p:spPr>
          <a:xfrm>
            <a:off x="3192918" y="5649890"/>
            <a:ext cx="4350506" cy="3692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當員工出售股票後，課「資本利得稅」*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ABA8CFA9-5006-4DAC-B68E-CFCAB2AA1893}"/>
              </a:ext>
            </a:extLst>
          </p:cNvPr>
          <p:cNvSpPr/>
          <p:nvPr/>
        </p:nvSpPr>
        <p:spPr>
          <a:xfrm>
            <a:off x="391504" y="6254899"/>
            <a:ext cx="11565319" cy="276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*取得公司股票後，在一定期間內不得出售（自取得認股權證後二年或行使認股權取得股票後一年）否則出售股票之利得將被視為薪資所得，而依一般稅率課徵稅金。</a:t>
            </a:r>
            <a:endParaRPr lang="en-US" altLang="zh-TW" sz="12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C586328-1537-4EE8-A315-C575CE143ADE}"/>
              </a:ext>
            </a:extLst>
          </p:cNvPr>
          <p:cNvSpPr/>
          <p:nvPr/>
        </p:nvSpPr>
        <p:spPr>
          <a:xfrm>
            <a:off x="4394813" y="2092247"/>
            <a:ext cx="1569251" cy="3692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1799" kern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公司內部員工</a:t>
            </a:r>
            <a:endParaRPr lang="zh-TW" altLang="en-US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11B67BBD-2709-444D-B2BF-B994634F13CE}"/>
              </a:ext>
            </a:extLst>
          </p:cNvPr>
          <p:cNvCxnSpPr>
            <a:stCxn id="17" idx="0"/>
            <a:endCxn id="15" idx="2"/>
          </p:cNvCxnSpPr>
          <p:nvPr/>
        </p:nvCxnSpPr>
        <p:spPr>
          <a:xfrm flipV="1">
            <a:off x="5179439" y="995288"/>
            <a:ext cx="2535049" cy="41425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B1E9B998-0605-4AEA-9483-BEC45EC8E8F5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7714488" y="995288"/>
            <a:ext cx="2421460" cy="41425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2A393870-C51C-4D06-8E12-617FAA6F9615}"/>
              </a:ext>
            </a:extLst>
          </p:cNvPr>
          <p:cNvCxnSpPr>
            <a:cxnSpLocks/>
            <a:stCxn id="23" idx="0"/>
            <a:endCxn id="17" idx="2"/>
          </p:cNvCxnSpPr>
          <p:nvPr/>
        </p:nvCxnSpPr>
        <p:spPr>
          <a:xfrm flipV="1">
            <a:off x="5179439" y="1975029"/>
            <a:ext cx="0" cy="11721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3F20A14F-EBE3-4881-879C-BAFB668672C7}"/>
              </a:ext>
            </a:extLst>
          </p:cNvPr>
          <p:cNvCxnSpPr>
            <a:cxnSpLocks/>
            <a:stCxn id="18" idx="0"/>
            <a:endCxn id="16" idx="2"/>
          </p:cNvCxnSpPr>
          <p:nvPr/>
        </p:nvCxnSpPr>
        <p:spPr>
          <a:xfrm flipV="1">
            <a:off x="10135948" y="1975028"/>
            <a:ext cx="0" cy="13215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BD1D2363-84D5-419A-AB78-6C731BDE9307}"/>
              </a:ext>
            </a:extLst>
          </p:cNvPr>
          <p:cNvCxnSpPr>
            <a:cxnSpLocks/>
            <a:stCxn id="19" idx="0"/>
            <a:endCxn id="23" idx="2"/>
          </p:cNvCxnSpPr>
          <p:nvPr/>
        </p:nvCxnSpPr>
        <p:spPr>
          <a:xfrm flipV="1">
            <a:off x="3429695" y="2461483"/>
            <a:ext cx="1749744" cy="13978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05F5CA8E-FF86-402B-8EEF-9F46EE07928A}"/>
              </a:ext>
            </a:extLst>
          </p:cNvPr>
          <p:cNvCxnSpPr>
            <a:cxnSpLocks/>
            <a:stCxn id="23" idx="2"/>
            <a:endCxn id="12" idx="0"/>
          </p:cNvCxnSpPr>
          <p:nvPr/>
        </p:nvCxnSpPr>
        <p:spPr>
          <a:xfrm>
            <a:off x="5179439" y="2461483"/>
            <a:ext cx="1678363" cy="12762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矩形 42">
            <a:extLst>
              <a:ext uri="{FF2B5EF4-FFF2-40B4-BE49-F238E27FC236}">
                <a16:creationId xmlns:a16="http://schemas.microsoft.com/office/drawing/2014/main" id="{5AFB3BF3-B980-44FE-941E-1CBB7ED3FD07}"/>
              </a:ext>
            </a:extLst>
          </p:cNvPr>
          <p:cNvSpPr/>
          <p:nvPr/>
        </p:nvSpPr>
        <p:spPr>
          <a:xfrm>
            <a:off x="2717852" y="3364485"/>
            <a:ext cx="4165440" cy="3692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664" indent="-285664">
              <a:buFont typeface="Wingdings" panose="05000000000000000000" pitchFamily="2" charset="2"/>
              <a:buChar char="u"/>
            </a:pP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Uighur" panose="020B0604020202020204" pitchFamily="2" charset="-78"/>
              </a:rPr>
              <a:t>增加員工向心力，並非作為額外報酬</a:t>
            </a:r>
            <a:endParaRPr lang="zh-TW" altLang="en-US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383F0B4F-92DD-409F-9770-3D54BAEEDE95}"/>
              </a:ext>
            </a:extLst>
          </p:cNvPr>
          <p:cNvSpPr/>
          <p:nvPr/>
        </p:nvSpPr>
        <p:spPr>
          <a:xfrm>
            <a:off x="8533766" y="5525323"/>
            <a:ext cx="3258490" cy="6461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履約時，課「</a:t>
            </a:r>
            <a:r>
              <a:rPr lang="zh-TW" altLang="en-US" sz="1799" dirty="0"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累進所得稅率</a:t>
            </a: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」</a:t>
            </a:r>
            <a:br>
              <a:rPr lang="en-US" altLang="zh-TW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出售股票時，課「資本利得稅」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1B02E10F-69BA-4FEB-982D-349AAFBAE23E}"/>
              </a:ext>
            </a:extLst>
          </p:cNvPr>
          <p:cNvSpPr/>
          <p:nvPr/>
        </p:nvSpPr>
        <p:spPr>
          <a:xfrm>
            <a:off x="8925217" y="3364485"/>
            <a:ext cx="2550034" cy="3692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664" indent="-285664">
              <a:buFont typeface="Wingdings" panose="05000000000000000000" pitchFamily="2" charset="2"/>
              <a:buChar char="u"/>
            </a:pP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Uighur" panose="020B0604020202020204" pitchFamily="2" charset="-78"/>
              </a:rPr>
              <a:t>作為員工的額外報酬</a:t>
            </a:r>
            <a:endParaRPr lang="zh-TW" altLang="en-US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70A040AF-790A-498E-8EBF-D67CF50739CC}"/>
              </a:ext>
            </a:extLst>
          </p:cNvPr>
          <p:cNvSpPr/>
          <p:nvPr/>
        </p:nvSpPr>
        <p:spPr>
          <a:xfrm>
            <a:off x="1029901" y="3348356"/>
            <a:ext cx="800011" cy="461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399" b="1" kern="0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目的</a:t>
            </a:r>
            <a:endParaRPr lang="zh-TW" altLang="en-US" sz="2399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469875F1-CE32-41E5-8342-D9740D8647EC}"/>
              </a:ext>
            </a:extLst>
          </p:cNvPr>
          <p:cNvSpPr/>
          <p:nvPr/>
        </p:nvSpPr>
        <p:spPr>
          <a:xfrm>
            <a:off x="1029901" y="4294979"/>
            <a:ext cx="800011" cy="461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399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特點</a:t>
            </a:r>
          </a:p>
        </p:txBody>
      </p: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A961CC06-888B-4A7A-B735-7EC986304CB7}"/>
              </a:ext>
            </a:extLst>
          </p:cNvPr>
          <p:cNvCxnSpPr>
            <a:cxnSpLocks/>
          </p:cNvCxnSpPr>
          <p:nvPr/>
        </p:nvCxnSpPr>
        <p:spPr>
          <a:xfrm>
            <a:off x="349080" y="5402589"/>
            <a:ext cx="11517001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E2E0E2AF-7C7D-426A-BAA2-943720459139}"/>
              </a:ext>
            </a:extLst>
          </p:cNvPr>
          <p:cNvCxnSpPr>
            <a:cxnSpLocks/>
          </p:cNvCxnSpPr>
          <p:nvPr/>
        </p:nvCxnSpPr>
        <p:spPr>
          <a:xfrm>
            <a:off x="349080" y="3802806"/>
            <a:ext cx="11517001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674581CD-2EFD-4642-8309-4E47DA7D8CC3}"/>
              </a:ext>
            </a:extLst>
          </p:cNvPr>
          <p:cNvCxnSpPr>
            <a:cxnSpLocks/>
          </p:cNvCxnSpPr>
          <p:nvPr/>
        </p:nvCxnSpPr>
        <p:spPr>
          <a:xfrm>
            <a:off x="349080" y="3295616"/>
            <a:ext cx="11517001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DAE83F4E-F7BD-456B-B1DF-7412583E6641}"/>
              </a:ext>
            </a:extLst>
          </p:cNvPr>
          <p:cNvCxnSpPr>
            <a:cxnSpLocks/>
          </p:cNvCxnSpPr>
          <p:nvPr/>
        </p:nvCxnSpPr>
        <p:spPr>
          <a:xfrm>
            <a:off x="349080" y="2050662"/>
            <a:ext cx="11517001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3B8D9450-FB63-42DB-8CBF-457BD43790E0}"/>
              </a:ext>
            </a:extLst>
          </p:cNvPr>
          <p:cNvCxnSpPr>
            <a:cxnSpLocks/>
          </p:cNvCxnSpPr>
          <p:nvPr/>
        </p:nvCxnSpPr>
        <p:spPr>
          <a:xfrm>
            <a:off x="349080" y="1255969"/>
            <a:ext cx="11517001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59191D39-00ED-4479-9DDB-A0BBA8ADDA00}"/>
              </a:ext>
            </a:extLst>
          </p:cNvPr>
          <p:cNvCxnSpPr>
            <a:cxnSpLocks/>
          </p:cNvCxnSpPr>
          <p:nvPr/>
        </p:nvCxnSpPr>
        <p:spPr>
          <a:xfrm>
            <a:off x="349080" y="2507305"/>
            <a:ext cx="11517001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612AAD55-23D6-4027-926D-8ECBD1437127}"/>
              </a:ext>
            </a:extLst>
          </p:cNvPr>
          <p:cNvSpPr txBox="1"/>
          <p:nvPr/>
        </p:nvSpPr>
        <p:spPr>
          <a:xfrm>
            <a:off x="11880794" y="6487871"/>
            <a:ext cx="309619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799" dirty="0">
                <a:solidFill>
                  <a:schemeClr val="bg1"/>
                </a:solidFill>
              </a:rPr>
              <a:t>3</a:t>
            </a:r>
            <a:endParaRPr lang="zh-TW" altLang="en-US" sz="1799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61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385E72-1A3A-4101-BB25-082A7E39F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B6195A6D-91AA-47E8-A387-D8DD23B454FD}"/>
              </a:ext>
            </a:extLst>
          </p:cNvPr>
          <p:cNvGrpSpPr/>
          <p:nvPr/>
        </p:nvGrpSpPr>
        <p:grpSpPr>
          <a:xfrm>
            <a:off x="907584" y="1918954"/>
            <a:ext cx="8137682" cy="388186"/>
            <a:chOff x="2038801" y="1325065"/>
            <a:chExt cx="8137682" cy="388186"/>
          </a:xfrm>
        </p:grpSpPr>
        <p:cxnSp>
          <p:nvCxnSpPr>
            <p:cNvPr id="8" name="直線單箭頭接點 7">
              <a:extLst>
                <a:ext uri="{FF2B5EF4-FFF2-40B4-BE49-F238E27FC236}">
                  <a16:creationId xmlns:a16="http://schemas.microsoft.com/office/drawing/2014/main" id="{CDC1B14C-8832-44CC-885F-6C261F65EBDC}"/>
                </a:ext>
              </a:extLst>
            </p:cNvPr>
            <p:cNvCxnSpPr>
              <a:cxnSpLocks/>
              <a:stCxn id="10" idx="2"/>
              <a:endCxn id="7" idx="2"/>
            </p:cNvCxnSpPr>
            <p:nvPr/>
          </p:nvCxnSpPr>
          <p:spPr>
            <a:xfrm>
              <a:off x="4419686" y="1694397"/>
              <a:ext cx="5318216" cy="18854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線單箭頭接點 3">
              <a:extLst>
                <a:ext uri="{FF2B5EF4-FFF2-40B4-BE49-F238E27FC236}">
                  <a16:creationId xmlns:a16="http://schemas.microsoft.com/office/drawing/2014/main" id="{D595FC48-8EF7-4CF8-AD8E-7C3307828D7F}"/>
                </a:ext>
              </a:extLst>
            </p:cNvPr>
            <p:cNvCxnSpPr>
              <a:cxnSpLocks/>
              <a:stCxn id="9" idx="2"/>
              <a:endCxn id="10" idx="2"/>
            </p:cNvCxnSpPr>
            <p:nvPr/>
          </p:nvCxnSpPr>
          <p:spPr>
            <a:xfrm flipV="1">
              <a:off x="2477383" y="1694397"/>
              <a:ext cx="1942303" cy="4367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EFB789AE-57FA-49C5-A169-509E81D4E47B}"/>
                </a:ext>
              </a:extLst>
            </p:cNvPr>
            <p:cNvSpPr txBox="1"/>
            <p:nvPr/>
          </p:nvSpPr>
          <p:spPr>
            <a:xfrm>
              <a:off x="3061500" y="1325065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chemeClr val="accent6">
                      <a:lumMod val="75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歸屬期</a:t>
              </a: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6B2D1026-0588-47BD-9741-42DCE2C54E62}"/>
                </a:ext>
              </a:extLst>
            </p:cNvPr>
            <p:cNvSpPr txBox="1"/>
            <p:nvPr/>
          </p:nvSpPr>
          <p:spPr>
            <a:xfrm>
              <a:off x="6857526" y="1325065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chemeClr val="accent6">
                      <a:lumMod val="75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履約日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F44DCC56-0206-4C93-9FEA-7F093C5CA4BA}"/>
                </a:ext>
              </a:extLst>
            </p:cNvPr>
            <p:cNvSpPr txBox="1"/>
            <p:nvPr/>
          </p:nvSpPr>
          <p:spPr>
            <a:xfrm>
              <a:off x="9299320" y="1343919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到期日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65F6A403-CCBC-4E88-8176-A98AE2F05662}"/>
                </a:ext>
              </a:extLst>
            </p:cNvPr>
            <p:cNvSpPr txBox="1"/>
            <p:nvPr/>
          </p:nvSpPr>
          <p:spPr>
            <a:xfrm>
              <a:off x="2038801" y="1329432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授予日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8FFDE536-D2CA-46B3-8A69-B0F246ABAAC5}"/>
                </a:ext>
              </a:extLst>
            </p:cNvPr>
            <p:cNvSpPr txBox="1"/>
            <p:nvPr/>
          </p:nvSpPr>
          <p:spPr>
            <a:xfrm>
              <a:off x="3981104" y="1325065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歸屬日</a:t>
              </a:r>
            </a:p>
          </p:txBody>
        </p:sp>
      </p:grpSp>
      <p:sp>
        <p:nvSpPr>
          <p:cNvPr id="13" name="標題 1">
            <a:extLst>
              <a:ext uri="{FF2B5EF4-FFF2-40B4-BE49-F238E27FC236}">
                <a16:creationId xmlns:a16="http://schemas.microsoft.com/office/drawing/2014/main" id="{DD70A5E9-C4C6-4376-8B2C-A4CC09663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詳細的時間點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29F5A3C-AF5D-4876-8058-860348474EDA}"/>
              </a:ext>
            </a:extLst>
          </p:cNvPr>
          <p:cNvSpPr txBox="1"/>
          <p:nvPr/>
        </p:nvSpPr>
        <p:spPr>
          <a:xfrm>
            <a:off x="907584" y="2790334"/>
            <a:ext cx="103291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歸屬日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的意思是員工如果在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歸屬日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前離職，就會失去認股的權利。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反過來說，就算在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歸屬日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後才離職，還是擁有認股的權利。</a:t>
            </a:r>
          </a:p>
        </p:txBody>
      </p:sp>
    </p:spTree>
    <p:extLst>
      <p:ext uri="{BB962C8B-B14F-4D97-AF65-F5344CB8AC3E}">
        <p14:creationId xmlns:p14="http://schemas.microsoft.com/office/powerpoint/2010/main" val="3254900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一張含有 物件 的圖片&#10;&#10;自動產生的描述">
            <a:extLst>
              <a:ext uri="{FF2B5EF4-FFF2-40B4-BE49-F238E27FC236}">
                <a16:creationId xmlns:a16="http://schemas.microsoft.com/office/drawing/2014/main" id="{FAFB7169-CE92-4FFA-9862-31E375634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791" y="1777700"/>
            <a:ext cx="8232017" cy="4032710"/>
          </a:xfrm>
          <a:prstGeom prst="rect">
            <a:avLst/>
          </a:prstGeom>
        </p:spPr>
      </p:pic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DA6A6814-95A0-4E48-8F23-A5D25C102327}"/>
              </a:ext>
            </a:extLst>
          </p:cNvPr>
          <p:cNvCxnSpPr/>
          <p:nvPr/>
        </p:nvCxnSpPr>
        <p:spPr>
          <a:xfrm>
            <a:off x="2399163" y="5340134"/>
            <a:ext cx="9105629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13CDF16E-95A4-4E1F-A5A7-B1D8DED08D43}"/>
              </a:ext>
            </a:extLst>
          </p:cNvPr>
          <p:cNvCxnSpPr/>
          <p:nvPr/>
        </p:nvCxnSpPr>
        <p:spPr>
          <a:xfrm>
            <a:off x="2399163" y="2393513"/>
            <a:ext cx="9105629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>
            <a:extLst>
              <a:ext uri="{FF2B5EF4-FFF2-40B4-BE49-F238E27FC236}">
                <a16:creationId xmlns:a16="http://schemas.microsoft.com/office/drawing/2014/main" id="{419F555B-F63F-4ECE-87AA-145EBE537D79}"/>
              </a:ext>
            </a:extLst>
          </p:cNvPr>
          <p:cNvSpPr txBox="1"/>
          <p:nvPr/>
        </p:nvSpPr>
        <p:spPr>
          <a:xfrm>
            <a:off x="948513" y="5155516"/>
            <a:ext cx="1338828" cy="6460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授予日股價</a:t>
            </a:r>
            <a:endParaRPr lang="en-US" altLang="zh-TW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en-US" altLang="zh-TW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</a:t>
            </a:r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履約股價</a:t>
            </a:r>
            <a:r>
              <a:rPr lang="en-US" altLang="zh-TW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  <a:endParaRPr lang="zh-TW" altLang="en-US" sz="1799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EB4E80-4281-45C4-BF46-D733A2D9DA8B}"/>
              </a:ext>
            </a:extLst>
          </p:cNvPr>
          <p:cNvSpPr txBox="1"/>
          <p:nvPr/>
        </p:nvSpPr>
        <p:spPr>
          <a:xfrm>
            <a:off x="948513" y="3424819"/>
            <a:ext cx="1338479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履約日股價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0B1EED3-2FC1-4A6A-983A-84DD64F45362}"/>
              </a:ext>
            </a:extLst>
          </p:cNvPr>
          <p:cNvSpPr txBox="1"/>
          <p:nvPr/>
        </p:nvSpPr>
        <p:spPr>
          <a:xfrm>
            <a:off x="948513" y="2208895"/>
            <a:ext cx="1338479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799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出售日股價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993DAB2-3E70-4185-A550-3199EF5D4B39}"/>
              </a:ext>
            </a:extLst>
          </p:cNvPr>
          <p:cNvCxnSpPr/>
          <p:nvPr/>
        </p:nvCxnSpPr>
        <p:spPr>
          <a:xfrm>
            <a:off x="2399163" y="3609437"/>
            <a:ext cx="9105629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5">
            <a:extLst>
              <a:ext uri="{FF2B5EF4-FFF2-40B4-BE49-F238E27FC236}">
                <a16:creationId xmlns:a16="http://schemas.microsoft.com/office/drawing/2014/main" id="{196E4F99-32E6-44C3-BD48-C3AA55A25983}"/>
              </a:ext>
            </a:extLst>
          </p:cNvPr>
          <p:cNvSpPr txBox="1"/>
          <p:nvPr/>
        </p:nvSpPr>
        <p:spPr>
          <a:xfrm>
            <a:off x="853049" y="606246"/>
            <a:ext cx="4679738" cy="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TW" altLang="en-US" sz="3199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賦稅規定</a:t>
            </a:r>
            <a:r>
              <a:rPr lang="en-US" altLang="zh-TW" sz="3199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-NQSO</a:t>
            </a:r>
            <a:endParaRPr lang="zh-CN" altLang="zh-CN" sz="3199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箭號: 上-下雙向 11">
            <a:extLst>
              <a:ext uri="{FF2B5EF4-FFF2-40B4-BE49-F238E27FC236}">
                <a16:creationId xmlns:a16="http://schemas.microsoft.com/office/drawing/2014/main" id="{927BD86A-9B47-451F-8FEF-127FA839F2DC}"/>
              </a:ext>
            </a:extLst>
          </p:cNvPr>
          <p:cNvSpPr/>
          <p:nvPr/>
        </p:nvSpPr>
        <p:spPr>
          <a:xfrm>
            <a:off x="10240418" y="2418889"/>
            <a:ext cx="314870" cy="1151700"/>
          </a:xfrm>
          <a:prstGeom prst="up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799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3" name="箭號: 上-下雙向 12">
            <a:extLst>
              <a:ext uri="{FF2B5EF4-FFF2-40B4-BE49-F238E27FC236}">
                <a16:creationId xmlns:a16="http://schemas.microsoft.com/office/drawing/2014/main" id="{45CEFFFF-B522-45B9-A13A-B5F9C95CF15A}"/>
              </a:ext>
            </a:extLst>
          </p:cNvPr>
          <p:cNvSpPr/>
          <p:nvPr/>
        </p:nvSpPr>
        <p:spPr>
          <a:xfrm>
            <a:off x="6392578" y="3648286"/>
            <a:ext cx="314870" cy="1653000"/>
          </a:xfrm>
          <a:prstGeom prst="up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799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254131D-0A15-43BB-9687-0A46A0360198}"/>
              </a:ext>
            </a:extLst>
          </p:cNvPr>
          <p:cNvSpPr txBox="1"/>
          <p:nvPr/>
        </p:nvSpPr>
        <p:spPr>
          <a:xfrm>
            <a:off x="4522071" y="2709164"/>
            <a:ext cx="5872002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199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資本利得稅</a:t>
            </a:r>
            <a:r>
              <a:rPr lang="en-US" altLang="zh-TW" sz="3199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(Capital Gain Tax)</a:t>
            </a:r>
            <a:endParaRPr lang="zh-TW" altLang="en-US" sz="3199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ABE269B-0CC9-40DA-878B-ACAC49891759}"/>
              </a:ext>
            </a:extLst>
          </p:cNvPr>
          <p:cNvSpPr txBox="1"/>
          <p:nvPr/>
        </p:nvSpPr>
        <p:spPr>
          <a:xfrm>
            <a:off x="7030546" y="4143626"/>
            <a:ext cx="4078709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199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所得稅</a:t>
            </a:r>
            <a:r>
              <a:rPr lang="en-US" altLang="zh-TW" sz="3199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(Income Tax)</a:t>
            </a:r>
            <a:endParaRPr lang="zh-TW" altLang="en-US" sz="3199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D1A4163-F77E-48A3-A000-3BAF91A316A0}"/>
              </a:ext>
            </a:extLst>
          </p:cNvPr>
          <p:cNvSpPr txBox="1"/>
          <p:nvPr/>
        </p:nvSpPr>
        <p:spPr>
          <a:xfrm>
            <a:off x="11880794" y="6487871"/>
            <a:ext cx="317633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799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</a:t>
            </a:r>
            <a:endParaRPr lang="zh-TW" altLang="en-US" sz="1799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487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id="{FAF73E09-43C1-4038-8BE1-B910CF0B59EA}"/>
              </a:ext>
            </a:extLst>
          </p:cNvPr>
          <p:cNvSpPr txBox="1"/>
          <p:nvPr/>
        </p:nvSpPr>
        <p:spPr>
          <a:xfrm>
            <a:off x="853048" y="606246"/>
            <a:ext cx="80979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TW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TSO(</a:t>
            </a:r>
            <a:r>
              <a:rPr lang="zh-TW" altLang="en-US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普通選擇權</a:t>
            </a:r>
            <a:r>
              <a:rPr lang="en-US" altLang="zh-TW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  <a:r>
              <a:rPr lang="zh-TW" altLang="en-US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en-US" altLang="zh-TW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ESO</a:t>
            </a:r>
            <a:r>
              <a:rPr lang="zh-TW" altLang="en-US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的差異</a:t>
            </a:r>
            <a:endParaRPr lang="zh-CN" altLang="zh-CN" sz="440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13B4B665-DC3B-4570-9748-33E55E8E15DA}"/>
              </a:ext>
            </a:extLst>
          </p:cNvPr>
          <p:cNvSpPr txBox="1"/>
          <p:nvPr/>
        </p:nvSpPr>
        <p:spPr>
          <a:xfrm>
            <a:off x="853048" y="3251200"/>
            <a:ext cx="10566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TSO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賣空但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不能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提早履約，但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不可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賣空但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提早履約，研究發現套用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BS-model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高估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價格。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05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017B38-38A8-40C9-8321-F6F38655CD2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評價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525B31A-F3CF-4A26-B2C1-E1F676975B98}"/>
              </a:ext>
            </a:extLst>
          </p:cNvPr>
          <p:cNvSpPr txBox="1"/>
          <p:nvPr/>
        </p:nvSpPr>
        <p:spPr>
          <a:xfrm>
            <a:off x="416560" y="1341120"/>
            <a:ext cx="112877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評價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可以分成站在公司角度及員工角度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公司角度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在風險中立條件下評價 ，且運用到森林結構。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員工角度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以真實世界機率，透過效用函數，極大化效用，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求出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的期望效用，反推其價值。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512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2209</TotalTime>
  <Words>2081</Words>
  <Application>Microsoft Office PowerPoint</Application>
  <PresentationFormat>寬螢幕</PresentationFormat>
  <Paragraphs>375</Paragraphs>
  <Slides>27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42" baseType="lpstr">
      <vt:lpstr>等线</vt:lpstr>
      <vt:lpstr>DFBiaoKaiShu-B5</vt:lpstr>
      <vt:lpstr>Microsoft JhengHei</vt:lpstr>
      <vt:lpstr>Microsoft JhengHei</vt:lpstr>
      <vt:lpstr>PMingLiU</vt:lpstr>
      <vt:lpstr>PMingLiU</vt:lpstr>
      <vt:lpstr>DFKai-SB</vt:lpstr>
      <vt:lpstr>Arial</vt:lpstr>
      <vt:lpstr>Calibri</vt:lpstr>
      <vt:lpstr>Calibri Light</vt:lpstr>
      <vt:lpstr>Cambria Math</vt:lpstr>
      <vt:lpstr>Microsoft Uighur</vt:lpstr>
      <vt:lpstr>Times New Roman</vt:lpstr>
      <vt:lpstr>Wingdings</vt:lpstr>
      <vt:lpstr>Office 佈景主題</vt:lpstr>
      <vt:lpstr>員工認股選擇權ESO</vt:lpstr>
      <vt:lpstr>Outline</vt:lpstr>
      <vt:lpstr>員工認股選擇權ESO</vt:lpstr>
      <vt:lpstr>激勵員工有哪些方式?</vt:lpstr>
      <vt:lpstr>PowerPoint 簡報</vt:lpstr>
      <vt:lpstr>詳細的時間點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員工認股選擇權</dc:title>
  <dc:creator>USER</dc:creator>
  <cp:lastModifiedBy>USER</cp:lastModifiedBy>
  <cp:revision>100</cp:revision>
  <dcterms:created xsi:type="dcterms:W3CDTF">2019-09-02T15:13:04Z</dcterms:created>
  <dcterms:modified xsi:type="dcterms:W3CDTF">2019-12-16T15:06:56Z</dcterms:modified>
</cp:coreProperties>
</file>