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698" r:id="rId4"/>
    <p:sldId id="269" r:id="rId5"/>
    <p:sldId id="257" r:id="rId6"/>
    <p:sldId id="293" r:id="rId7"/>
    <p:sldId id="258" r:id="rId8"/>
    <p:sldId id="703" r:id="rId9"/>
    <p:sldId id="259" r:id="rId10"/>
    <p:sldId id="294" r:id="rId11"/>
    <p:sldId id="302" r:id="rId12"/>
    <p:sldId id="281" r:id="rId13"/>
    <p:sldId id="701" r:id="rId14"/>
    <p:sldId id="699" r:id="rId15"/>
    <p:sldId id="702" r:id="rId16"/>
    <p:sldId id="700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AFE99B-9318-465E-AC41-0DECEFDD2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656EDAA-6C72-4112-AAF6-01BA3E4DE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31736F-21D4-4040-9BF6-A2B9317FD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A8C67A-71A3-47F2-A96A-E38850F1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AE782A-C877-4379-9B9C-5DEF1ECD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622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EA1DA9-A0E9-4013-82F2-55D211458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F761B38-90DF-4172-9297-B2D93548B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AAE71C2-5FD7-4373-95AF-71672BC9B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E0E0B0-C57A-4542-B954-51C480A66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767F54-A87A-4CD7-AE59-7D336BF0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642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C418337-138F-42F3-B665-B880972D6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9666152-D27B-49D1-B8BA-EA170BFD4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4AC249-8D2F-4C4E-92F5-4838124A4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5B91F0-FC7B-4255-B97C-570917D2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798950-54AC-491A-B522-760CCF5F1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111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2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337499" y="279729"/>
            <a:ext cx="11517001" cy="62985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  <p:sp>
        <p:nvSpPr>
          <p:cNvPr id="16" name="矩形 15"/>
          <p:cNvSpPr/>
          <p:nvPr userDrawn="1"/>
        </p:nvSpPr>
        <p:spPr>
          <a:xfrm>
            <a:off x="0" y="719833"/>
            <a:ext cx="719813" cy="35991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/>
          </a:p>
        </p:txBody>
      </p:sp>
    </p:spTree>
    <p:extLst>
      <p:ext uri="{BB962C8B-B14F-4D97-AF65-F5344CB8AC3E}">
        <p14:creationId xmlns:p14="http://schemas.microsoft.com/office/powerpoint/2010/main" val="244632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95E4F9-B8BE-4E54-BCB7-95973BB9F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B6ADD9-F5EC-45D5-ACCA-F6C583233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759F33-2BD6-4BD7-8915-0866AEF2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41B520-FDC7-4615-A6DF-49C78993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FB1711-7A1A-4882-A2E7-FE7B90BE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62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A15147-9D20-48A3-A24B-0A22F85A8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3FBB599-6D39-4257-BA5A-667479DEA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8FF3B7-D284-40F1-98BE-DCB8015CE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871DAD-A011-4BCF-979C-594F70CE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A91A389-36E1-4FC8-9137-134633B7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036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4338B6-C20D-4C08-AF2B-17F96488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6BA8A5-350E-47E8-A7BD-C63290A98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FF3F47E-57F0-487E-B8CC-87F79CF7A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1B214FE-E0CD-49AC-976F-AC9CE2D0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6A19370-69D7-4BEA-B6FC-32D0EC12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C7689E-4E5E-4681-B4F1-4863E075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7355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F1C649-1BFE-4E09-9A97-82CDBDA3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07EF40-311E-495D-A11F-579AC7FCD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650167B-5EC3-4E4D-8F28-89BB0233C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BA1F95E-C93A-4BC2-AC87-5D0B0EEC7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091FB68-61E6-4890-8E92-30CD3559E8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69AADD3-5B5C-4A47-807D-55A05819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93D2623-C0D5-44AE-BA4E-2DA12E961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3786EE3-9DF5-4E22-8349-2561CB3C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71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B6FADD-0DBB-4FF0-99C7-D0A1EAE98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B0E2C3-C5B1-474B-A147-1C063855D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3E296B8-0A73-418D-B886-A1BA09AB5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8AF44A2-AE46-4374-AE8A-0F7D095B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92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9DDB345-B9AF-4290-BDBE-53A57B888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34C624C-A9E3-4B27-A877-2CE05668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B6FFFB6-CEAF-4CA2-9973-95C566F2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395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B84C62-974F-4A51-A693-87851657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D403DE-450A-4737-B5EB-4B2D1897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0CA8DF2-6175-483E-BEF4-CD82F5187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E28345F-1DAE-4C99-8FEF-4FE3F293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0E5EC2E-2318-472C-A174-42E32DF3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C86D10-085B-4E15-8AAE-FF1F8383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522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8A752D-9912-4258-894B-50DBC36D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88F07AF-8D12-42FE-AF51-CE345B0C62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EFD9505-D499-4A0D-998E-5B01366F7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1D6CBBE-D8DF-4C1F-8D66-ECFF58DE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BCDA14-C7D7-44BF-93EA-0F2FFFCD9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2497354-0AA0-4098-A79A-B9D15D2F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41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0FFC66C-6FBF-4D92-85B3-DBA42846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DEA6EAB-EEBC-4B60-B444-603087CE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433D70-3147-4667-8378-DB99F2DB07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F723B-DEC4-4C9D-9EEE-63134EB6CF6E}" type="datetimeFigureOut">
              <a:rPr lang="zh-TW" altLang="en-US" smtClean="0"/>
              <a:t>2020/5/27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5A53E3-9DA3-4BD6-BCC8-E2E4F60C8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BE54AC-F39D-402A-961E-66F7C070D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1E54B-7666-4CAB-86B0-9F88F207E5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068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93D675-80F5-4A22-B787-65087FBA60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公司角度和員工角度的靜態分析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9583FE0-20E0-49B9-8300-7CA5EADDCA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巫柏宏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指導教授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戴天時</a:t>
            </a:r>
          </a:p>
        </p:txBody>
      </p:sp>
    </p:spTree>
    <p:extLst>
      <p:ext uri="{BB962C8B-B14F-4D97-AF65-F5344CB8AC3E}">
        <p14:creationId xmlns:p14="http://schemas.microsoft.com/office/powerpoint/2010/main" val="350792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A344A8-CF03-4C60-9BF3-5595EA765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公司波動程度上升，確實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成本上升</a:t>
            </a:r>
          </a:p>
        </p:txBody>
      </p:sp>
      <p:pic>
        <p:nvPicPr>
          <p:cNvPr id="21" name="內容版面配置區 20">
            <a:extLst>
              <a:ext uri="{FF2B5EF4-FFF2-40B4-BE49-F238E27FC236}">
                <a16:creationId xmlns:a16="http://schemas.microsoft.com/office/drawing/2014/main" id="{B917C1D2-AFB8-43B2-8068-B6C04EF5B6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67" y="2308031"/>
            <a:ext cx="3982233" cy="2985537"/>
          </a:xfr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AD1A020-8042-4A45-94EE-F9F40591D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5" y="2316475"/>
            <a:ext cx="3982233" cy="298553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D979B833-B4EB-48F8-B8AD-7842FC127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34" y="2308030"/>
            <a:ext cx="3982233" cy="29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0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992F7A-D6C6-485C-B3E8-AA70B3BAC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過往文獻的結果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缺乏對員工角度分析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F98366-0380-44ED-9AA1-AFADA80C9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角度價值永遠大於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角度價值，且我們的結果也是如此，這代表發行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的效益都小於成本，間接表示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的存在是不合理的。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因此我們決定不從上述觀點出發來佐證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存在的合理性，轉而從固定成本下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公司角度價值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總薪水為定值下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去探討對員工而言，公司發行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或是薪水哪個效益較高。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B8EC91-20F0-4F1E-A2FD-B3A70068A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FFE0-9287-4DFD-8691-EF01F2A1349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727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40FA8E-6448-40EA-8B7F-F0C0A930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判斷固定成本下的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和薪水的最適比率有何意義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E680F-1620-4328-B6D7-704721D1C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在同樣的成本下，達到使員工最滿意的結果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存在於市場中的理由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在同樣的成本下，如果有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和薪水的組合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勝過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純薪水的組合，這代表在某些條件下，發行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會優於發薪水，也賦予了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存在的意義。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C53887-92E2-4638-BC82-20588C0EF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CF3E0-B91A-402C-8309-7B9CE5AB998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64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17F21F-C5B1-43AA-B0BE-EF59A7D3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A83E51-317F-49E9-B3F8-C5B1AB0D6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公司每年會發年薪，把年薪折現到期初，可以算出薪水的成本。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員工每履約一張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，公司會支出股價和履約價差額的成本，將所有成本折現到期初，可以算出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的成本。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Total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cost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角度下，在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到期日前發薪水和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的總成本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CE (Certainty Equivalence)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角度下，擁有薪水和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相對應的確定性等值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A8D1597-29B7-4101-9336-27634517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FFE0-9287-4DFD-8691-EF01F2A1349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348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F0426B-CF8D-4F73-92DC-281DDBEF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員工角度結果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(sigma=0.2)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F97437-E31E-43B5-AA74-EE753D496362}"/>
              </a:ext>
            </a:extLst>
          </p:cNvPr>
          <p:cNvSpPr txBox="1"/>
          <p:nvPr/>
        </p:nvSpPr>
        <p:spPr>
          <a:xfrm>
            <a:off x="6428743" y="622132"/>
            <a:ext cx="505276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在公司薪資占比較高且員工較風險趨避時，對員工而言，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的價值會大於薪水。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B1C69609-487C-4B5D-BBA0-98EA215DA7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847" y="1988669"/>
            <a:ext cx="2902539" cy="2176075"/>
          </a:xfr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970B71A-9988-4854-AB0D-57E9EA1A5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0" y="1952092"/>
            <a:ext cx="2902539" cy="217607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08F4BC7-EC53-4204-84FA-0C1E7F77E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36" y="1952092"/>
            <a:ext cx="2902539" cy="2176075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2FAB013-8011-4B6E-BB82-155EB1B3B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32" y="1927067"/>
            <a:ext cx="2984706" cy="2237677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CEF11F17-0F77-407F-850E-54F4B515EF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317" y="4339729"/>
            <a:ext cx="2733981" cy="2049704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506AA502-AED8-4C3C-800C-9DDEE5309E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20" y="4322019"/>
            <a:ext cx="2741516" cy="2055354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8C41CF6C-B09D-4C69-9E23-084F32669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963" y="4322019"/>
            <a:ext cx="2741516" cy="205535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77871EA-D657-42AB-B9B5-1C6DC3E3D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64151"/>
            <a:ext cx="2741516" cy="2055354"/>
          </a:xfrm>
          <a:prstGeom prst="rect">
            <a:avLst/>
          </a:prstGeom>
        </p:spPr>
      </p:pic>
      <p:sp>
        <p:nvSpPr>
          <p:cNvPr id="39" name="橢圓 38">
            <a:extLst>
              <a:ext uri="{FF2B5EF4-FFF2-40B4-BE49-F238E27FC236}">
                <a16:creationId xmlns:a16="http://schemas.microsoft.com/office/drawing/2014/main" id="{EC033C7F-D8A0-4D9F-86BE-040FE190AB75}"/>
              </a:ext>
            </a:extLst>
          </p:cNvPr>
          <p:cNvSpPr/>
          <p:nvPr/>
        </p:nvSpPr>
        <p:spPr>
          <a:xfrm>
            <a:off x="9192951" y="3559424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84EC144F-E516-402F-8380-F86327843C85}"/>
              </a:ext>
            </a:extLst>
          </p:cNvPr>
          <p:cNvSpPr/>
          <p:nvPr/>
        </p:nvSpPr>
        <p:spPr>
          <a:xfrm>
            <a:off x="9192951" y="2549508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D8AC7328-C7A6-47F2-A519-7A52721ED73B}"/>
              </a:ext>
            </a:extLst>
          </p:cNvPr>
          <p:cNvSpPr/>
          <p:nvPr/>
        </p:nvSpPr>
        <p:spPr>
          <a:xfrm>
            <a:off x="6143470" y="2253095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30CFB891-420B-46EB-B234-B21C3CC6A309}"/>
              </a:ext>
            </a:extLst>
          </p:cNvPr>
          <p:cNvSpPr/>
          <p:nvPr/>
        </p:nvSpPr>
        <p:spPr>
          <a:xfrm>
            <a:off x="6087742" y="3546099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68B983E-D674-4687-80EF-7D61CFFB0F97}"/>
              </a:ext>
            </a:extLst>
          </p:cNvPr>
          <p:cNvSpPr txBox="1"/>
          <p:nvPr/>
        </p:nvSpPr>
        <p:spPr>
          <a:xfrm>
            <a:off x="7282979" y="3250528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B02114B-699D-41C2-AE7D-096DEAAAF290}"/>
              </a:ext>
            </a:extLst>
          </p:cNvPr>
          <p:cNvSpPr txBox="1"/>
          <p:nvPr/>
        </p:nvSpPr>
        <p:spPr>
          <a:xfrm>
            <a:off x="7227251" y="2038186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7608CDF5-03EA-4BCF-AC06-0FAD979E7351}"/>
              </a:ext>
            </a:extLst>
          </p:cNvPr>
          <p:cNvSpPr txBox="1"/>
          <p:nvPr/>
        </p:nvSpPr>
        <p:spPr>
          <a:xfrm>
            <a:off x="10332460" y="2212825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5EE3692B-32F9-49FF-9A30-4BCBF39A30A4}"/>
              </a:ext>
            </a:extLst>
          </p:cNvPr>
          <p:cNvSpPr txBox="1"/>
          <p:nvPr/>
        </p:nvSpPr>
        <p:spPr>
          <a:xfrm>
            <a:off x="10341840" y="3265116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CC63EC57-FC40-49CD-BFCE-2142CCB00C57}"/>
              </a:ext>
            </a:extLst>
          </p:cNvPr>
          <p:cNvSpPr txBox="1"/>
          <p:nvPr/>
        </p:nvSpPr>
        <p:spPr>
          <a:xfrm>
            <a:off x="1957234" y="6351383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F1F239A2-31D0-41ED-AD1E-332C4A2F0521}"/>
              </a:ext>
            </a:extLst>
          </p:cNvPr>
          <p:cNvSpPr txBox="1"/>
          <p:nvPr/>
        </p:nvSpPr>
        <p:spPr>
          <a:xfrm>
            <a:off x="4936438" y="6351382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07DD8AF0-FFD2-4B49-93C0-D0E6B8D76FFE}"/>
              </a:ext>
            </a:extLst>
          </p:cNvPr>
          <p:cNvSpPr txBox="1"/>
          <p:nvPr/>
        </p:nvSpPr>
        <p:spPr>
          <a:xfrm>
            <a:off x="7670419" y="6377373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7786310C-C32F-4F6A-B1F6-1855E98D6765}"/>
              </a:ext>
            </a:extLst>
          </p:cNvPr>
          <p:cNvSpPr txBox="1"/>
          <p:nvPr/>
        </p:nvSpPr>
        <p:spPr>
          <a:xfrm>
            <a:off x="10689179" y="6351382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8636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F0426B-CF8D-4F73-92DC-281DDBEF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員工角度結果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(sigma=0.6)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F97437-E31E-43B5-AA74-EE753D496362}"/>
              </a:ext>
            </a:extLst>
          </p:cNvPr>
          <p:cNvSpPr txBox="1"/>
          <p:nvPr/>
        </p:nvSpPr>
        <p:spPr>
          <a:xfrm>
            <a:off x="6428743" y="818169"/>
            <a:ext cx="505276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Sigma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上升後，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優於薪水的情況依然存在。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605F5617-D2E5-4239-A38B-97BFA3674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09" y="1762116"/>
            <a:ext cx="2843319" cy="2131675"/>
          </a:xfr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9032DB3-EDC9-440A-A6A5-64BEC2766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" y="1764853"/>
            <a:ext cx="2843319" cy="213167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5195D3-7C81-4408-A5C1-E8BEC2F3E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957" y="1764852"/>
            <a:ext cx="2843319" cy="21316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84C7011-196E-4E8F-A5B3-1998B2340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33" y="1762116"/>
            <a:ext cx="2843319" cy="2131675"/>
          </a:xfrm>
          <a:prstGeom prst="rect">
            <a:avLst/>
          </a:prstGeom>
        </p:spPr>
      </p:pic>
      <p:sp>
        <p:nvSpPr>
          <p:cNvPr id="30" name="橢圓 29">
            <a:extLst>
              <a:ext uri="{FF2B5EF4-FFF2-40B4-BE49-F238E27FC236}">
                <a16:creationId xmlns:a16="http://schemas.microsoft.com/office/drawing/2014/main" id="{9604CADD-8ED2-4B94-8A79-A3EF3D535D31}"/>
              </a:ext>
            </a:extLst>
          </p:cNvPr>
          <p:cNvSpPr/>
          <p:nvPr/>
        </p:nvSpPr>
        <p:spPr>
          <a:xfrm>
            <a:off x="9409843" y="3406092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7841A8F6-7594-4855-BB44-52D6A4BDA6B9}"/>
              </a:ext>
            </a:extLst>
          </p:cNvPr>
          <p:cNvSpPr/>
          <p:nvPr/>
        </p:nvSpPr>
        <p:spPr>
          <a:xfrm>
            <a:off x="9366204" y="2700814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E7F4A9E4-98FC-4226-9988-2873AA5B6455}"/>
              </a:ext>
            </a:extLst>
          </p:cNvPr>
          <p:cNvSpPr/>
          <p:nvPr/>
        </p:nvSpPr>
        <p:spPr>
          <a:xfrm>
            <a:off x="6357655" y="2609579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64AA8B4A-D690-4883-BFC7-E4EEF5C3ABE4}"/>
              </a:ext>
            </a:extLst>
          </p:cNvPr>
          <p:cNvSpPr/>
          <p:nvPr/>
        </p:nvSpPr>
        <p:spPr>
          <a:xfrm>
            <a:off x="6260996" y="3363108"/>
            <a:ext cx="2625528" cy="605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A6996C0-2755-4551-9720-333822EB8191}"/>
              </a:ext>
            </a:extLst>
          </p:cNvPr>
          <p:cNvSpPr txBox="1"/>
          <p:nvPr/>
        </p:nvSpPr>
        <p:spPr>
          <a:xfrm>
            <a:off x="7456233" y="3067537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A2BBDF6-02DC-498B-A9FC-59FF140CC803}"/>
              </a:ext>
            </a:extLst>
          </p:cNvPr>
          <p:cNvSpPr txBox="1"/>
          <p:nvPr/>
        </p:nvSpPr>
        <p:spPr>
          <a:xfrm>
            <a:off x="7441436" y="2394670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1450B44-04A4-4F36-9341-F70BAFC7A308}"/>
              </a:ext>
            </a:extLst>
          </p:cNvPr>
          <p:cNvSpPr txBox="1"/>
          <p:nvPr/>
        </p:nvSpPr>
        <p:spPr>
          <a:xfrm>
            <a:off x="10549353" y="2394669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D29D27A-68FB-4127-94AC-4FA2295BB1E3}"/>
              </a:ext>
            </a:extLst>
          </p:cNvPr>
          <p:cNvSpPr txBox="1"/>
          <p:nvPr/>
        </p:nvSpPr>
        <p:spPr>
          <a:xfrm>
            <a:off x="10635734" y="3214914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EA5B617-8522-4573-B35B-F604AB9EC87E}"/>
              </a:ext>
            </a:extLst>
          </p:cNvPr>
          <p:cNvSpPr txBox="1"/>
          <p:nvPr/>
        </p:nvSpPr>
        <p:spPr>
          <a:xfrm>
            <a:off x="1957234" y="6351383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BD7F7FB-12DD-4C95-A879-FA5996488A42}"/>
              </a:ext>
            </a:extLst>
          </p:cNvPr>
          <p:cNvSpPr txBox="1"/>
          <p:nvPr/>
        </p:nvSpPr>
        <p:spPr>
          <a:xfrm>
            <a:off x="4936438" y="6351382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925A869-8997-4538-AB0C-E1DFC4812221}"/>
              </a:ext>
            </a:extLst>
          </p:cNvPr>
          <p:cNvSpPr txBox="1"/>
          <p:nvPr/>
        </p:nvSpPr>
        <p:spPr>
          <a:xfrm>
            <a:off x="7670419" y="6377373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F5D955EE-35E8-4AE4-8677-8FF592779218}"/>
              </a:ext>
            </a:extLst>
          </p:cNvPr>
          <p:cNvSpPr txBox="1"/>
          <p:nvPr/>
        </p:nvSpPr>
        <p:spPr>
          <a:xfrm>
            <a:off x="10689179" y="6351382"/>
            <a:ext cx="346509" cy="375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4</a:t>
            </a:r>
            <a:endParaRPr lang="zh-TW" altLang="en-US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8E1F2895-4677-4D25-A88B-CBB80E7C1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054" y="4180862"/>
            <a:ext cx="2689336" cy="2016233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C10B7FE-21EC-4E34-AF5D-F7CB50C56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9" y="4086906"/>
            <a:ext cx="2766519" cy="207409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7FC90BED-719E-448F-A138-72D5AE2FB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27" y="4268330"/>
            <a:ext cx="2682506" cy="2011113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FF33F18-429C-42C6-9F97-DFA5EC6360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37" y="4227891"/>
            <a:ext cx="2736446" cy="205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3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C4464B-79FF-4412-90AB-92C7D549E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DC87D0-3A53-402C-9CEC-41062FCE8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當公司在薪資占比較高的情況下，發給較風險趨避的員工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，因為會此類員工會較早履約，履約產生的注資會使公司較不容易破產，進而使這類員工持有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的效用比薪水大。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C368AA-01D9-4566-A52C-2EADAED9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FFE0-9287-4DFD-8691-EF01F2A1349B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fld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7323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A15CE3-4E26-492C-85B7-C8726873A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Outline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EE4B09-C858-4F5A-AF26-033C28B41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風險趨避程度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薪資程度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公司波動程度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</a:t>
            </a:r>
          </a:p>
        </p:txBody>
      </p:sp>
    </p:spTree>
    <p:extLst>
      <p:ext uri="{BB962C8B-B14F-4D97-AF65-F5344CB8AC3E}">
        <p14:creationId xmlns:p14="http://schemas.microsoft.com/office/powerpoint/2010/main" val="2302669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017B38-38A8-40C9-8321-F6F38655CD2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評價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525B31A-F3CF-4A26-B2C1-E1F676975B98}"/>
              </a:ext>
            </a:extLst>
          </p:cNvPr>
          <p:cNvSpPr txBox="1"/>
          <p:nvPr/>
        </p:nvSpPr>
        <p:spPr>
          <a:xfrm>
            <a:off x="416560" y="1341120"/>
            <a:ext cx="112877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評價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可以分成站在公司角度及員工角度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依據員工履約的決策產生</a:t>
            </a:r>
            <a:r>
              <a:rPr lang="zh-TW" altLang="en-US" sz="28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成本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，並在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風險中立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條件下計算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公司最終付出的總成本 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員工角度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員工會以</a:t>
            </a:r>
            <a:r>
              <a:rPr lang="zh-TW" altLang="en-US" sz="28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極大化效用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為目標產生履約決策，在給定效用函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數下產生效用，並以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真實世界機率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折現，求出員工握有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的期望效用，反推其價值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(Certainty Equivalence)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「天坪」的圖片搜尋結果">
            <a:extLst>
              <a:ext uri="{FF2B5EF4-FFF2-40B4-BE49-F238E27FC236}">
                <a16:creationId xmlns:a16="http://schemas.microsoft.com/office/drawing/2014/main" id="{BD3C06CC-6CF9-444A-8D36-17B56E754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28" y="5010190"/>
            <a:ext cx="2309763" cy="184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1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79C400-69A7-4CE5-8CE8-60D54547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所有設定都以下方為基礎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F3B7A0-018F-4A8E-9265-30BD1D91A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V(</a:t>
            </a:r>
            <a:r>
              <a:rPr lang="en-US" altLang="zh-TW" dirty="0" err="1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after_tax</a:t>
            </a:r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)=9,000,000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;Div(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股息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)=0;</a:t>
            </a:r>
          </a:p>
          <a:p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債券票面價值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=5,000,000;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(coupon rate)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=0.06;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/>
              <a:t>無風險利率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=0.02;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mu(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真實世界折現率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)=0.04; Beta=0.125;</a:t>
            </a:r>
          </a:p>
          <a:p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履約價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pt-BR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=10,000;N=10;O=100;</a:t>
            </a:r>
          </a:p>
          <a:p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T=5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;T_exercise=3; </a:t>
            </a:r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percent=0.05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</a:p>
          <a:p>
            <a:r>
              <a:rPr lang="pl-PL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w=0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.4</a:t>
            </a:r>
            <a:r>
              <a:rPr lang="pl-PL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;tax_firm=0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.21</a:t>
            </a:r>
            <a:r>
              <a:rPr lang="pl-PL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u="sng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破產成本</a:t>
            </a:r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u="sng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稅盾效果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一年有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</a:t>
            </a:r>
            <a:endParaRPr lang="pl-PL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tax_employee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累進所得稅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B3D15D8-A29F-4F6E-A9EA-EA47AEFDC889}"/>
              </a:ext>
            </a:extLst>
          </p:cNvPr>
          <p:cNvSpPr txBox="1"/>
          <p:nvPr/>
        </p:nvSpPr>
        <p:spPr>
          <a:xfrm>
            <a:off x="5429838" y="5896401"/>
            <a:ext cx="6447936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MM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驗證，有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BC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TB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下，公司所有資產的價值，會等於原始公司價值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+TB-BC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08339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D153C0-6613-42B1-9D38-11439EFC3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公司角度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116694-7535-4085-B05A-4EB17216B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過往文獻皆討論這塊的靜態分析，因此我們嘗試去驗證本模型和過往文獻的結果是否一致。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過往文獻結果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者條件成立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時，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成本會越高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風險趨避程度下降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薪資程度下降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(or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財富程度上升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公司波動程度上升</a:t>
            </a:r>
          </a:p>
        </p:txBody>
      </p:sp>
    </p:spTree>
    <p:extLst>
      <p:ext uri="{BB962C8B-B14F-4D97-AF65-F5344CB8AC3E}">
        <p14:creationId xmlns:p14="http://schemas.microsoft.com/office/powerpoint/2010/main" val="483731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341AFC-0680-4C28-BEB4-7575163C4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採用的效用函數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39A181-A9FA-4700-ACA9-959B154AB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4929"/>
            <a:ext cx="10515600" cy="4351338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採用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Jain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的效用模型當我們的效用函數。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DBF86C-6C4B-44CB-9EDA-884AA1E5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FFE0-9287-4DFD-8691-EF01F2A1349B}" type="slidenum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fld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F3C6D80-86F7-4764-88D3-ECFA40D069CA}"/>
                  </a:ext>
                </a:extLst>
              </p:cNvPr>
              <p:cNvSpPr/>
              <p:nvPr/>
            </p:nvSpPr>
            <p:spPr>
              <a:xfrm>
                <a:off x="1594419" y="4093979"/>
                <a:ext cx="6999004" cy="9553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1" i="1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為所得 </a:t>
                </a: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𝛃</m:t>
                    </m:r>
                  </m:oMath>
                </a14:m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為折現偏好率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γ</m:t>
                    </m:r>
                  </m:oMath>
                </a14:m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為風險趨避係數</a:t>
                </a:r>
                <a:b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</a:b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γ</m:t>
                    </m:r>
                    <m:r>
                      <a:rPr lang="el-GR" altLang="zh-TW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越風險</a:t>
                </a:r>
                <a:r>
                  <a:rPr lang="zh-TW" altLang="en-US" sz="28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中立</a:t>
                </a:r>
                <a:r>
                  <a:rPr lang="el-GR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γ</m:t>
                    </m:r>
                    <m:r>
                      <a:rPr lang="el-GR" altLang="zh-TW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TW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越風險</a:t>
                </a:r>
                <a:r>
                  <a:rPr lang="zh-TW" altLang="en-US" sz="28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趨避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F3C6D80-86F7-4764-88D3-ECFA40D069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419" y="4093979"/>
                <a:ext cx="6999004" cy="955390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354923F5-6855-4C92-BEC9-D3E5E09E30A9}"/>
                  </a:ext>
                </a:extLst>
              </p:cNvPr>
              <p:cNvSpPr/>
              <p:nvPr/>
            </p:nvSpPr>
            <p:spPr>
              <a:xfrm>
                <a:off x="1594419" y="3228118"/>
                <a:ext cx="5805613" cy="539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sz="2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800" b="1" i="1">
                            <a:latin typeface="Cambria Math" panose="02040503050406030204" pitchFamily="18" charset="0"/>
                          </a:rPr>
                          <m:t>𝜷</m:t>
                        </m:r>
                        <m:r>
                          <a:rPr lang="en-US" altLang="zh-TW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sup>
                    </m:sSup>
                    <m:sSup>
                      <m:sSupPr>
                        <m:ctrlPr>
                          <a:rPr lang="en-US" altLang="zh-TW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l-GR" altLang="zh-TW" sz="2800" b="1" i="1">
                            <a:latin typeface="Cambria Math" panose="02040503050406030204" pitchFamily="18" charset="0"/>
                          </a:rPr>
                          <m:t>𝜸</m:t>
                        </m:r>
                      </m:sup>
                    </m:sSup>
                  </m:oMath>
                </a14:m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nor/>
                      </m:rPr>
                      <a:rPr lang="el-GR" altLang="zh-TW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γ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𝛃</m:t>
                    </m:r>
                    <m:r>
                      <a:rPr lang="en-US" altLang="zh-TW" sz="2800" b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8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354923F5-6855-4C92-BEC9-D3E5E09E30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419" y="3228118"/>
                <a:ext cx="5805613" cy="539315"/>
              </a:xfrm>
              <a:prstGeom prst="rect">
                <a:avLst/>
              </a:prstGeom>
              <a:blipFill>
                <a:blip r:embed="rId3"/>
                <a:stretch>
                  <a:fillRect t="-10227" b="-306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52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C2CF44-D247-4DD4-AE16-6D2C3CE9D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風險趨避程度下降，確實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成本上升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DC87949A-87B1-4796-BEDA-7CB8A3E42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140" y="2108307"/>
            <a:ext cx="4145862" cy="3108212"/>
          </a:xfr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C82E444-8FC9-483D-9BAD-1D6E8E8D6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6650"/>
            <a:ext cx="4145862" cy="310821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9AA8E7B-B6E0-4281-8229-810365158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69" y="2086650"/>
            <a:ext cx="4145862" cy="3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1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0D0D07-47E2-47B3-988F-FA538C75D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財富程度上升，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成本上升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6F1F835-4A74-4F68-A7DC-2A7A2E89D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892" y="2166335"/>
            <a:ext cx="3799352" cy="2848428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8C8D99B-45E1-46EB-A664-8EA1EDF8D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2" y="2166335"/>
            <a:ext cx="3799352" cy="284842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C6C8C44-88F6-4DDF-90F8-D95CC6843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38" y="2166335"/>
            <a:ext cx="3799352" cy="284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0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0F4DB-DC24-490E-8A4E-5FBA713E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薪資程度上升，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E7A439-5E7D-4729-B7E9-5C61A5304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薪資和固定財富不同，因為薪資會從公司價值裡扣除，所以薪資上升會使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的價值下降。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0152D1E-1C25-47CD-BDB0-492B5EE3E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917" y="3167024"/>
            <a:ext cx="3760852" cy="281956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7F0BF9FF-39C6-4AA7-BAF0-0A0446359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23" y="3167024"/>
            <a:ext cx="3760852" cy="281956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DE1EEB7-859C-425B-B350-EE2630354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734" y="3167024"/>
            <a:ext cx="3760852" cy="281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4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889</Words>
  <Application>Microsoft Office PowerPoint</Application>
  <PresentationFormat>寬螢幕</PresentationFormat>
  <Paragraphs>74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等线</vt:lpstr>
      <vt:lpstr>微軟正黑體</vt:lpstr>
      <vt:lpstr>新細明體</vt:lpstr>
      <vt:lpstr>Arial</vt:lpstr>
      <vt:lpstr>Calibri</vt:lpstr>
      <vt:lpstr>Calibri Light</vt:lpstr>
      <vt:lpstr>Cambria Math</vt:lpstr>
      <vt:lpstr>Office 佈景主題</vt:lpstr>
      <vt:lpstr>ESO公司角度和員工角度的靜態分析</vt:lpstr>
      <vt:lpstr>Outline</vt:lpstr>
      <vt:lpstr>PowerPoint 簡報</vt:lpstr>
      <vt:lpstr>所有設定都以下方為基礎</vt:lpstr>
      <vt:lpstr>公司角度</vt:lpstr>
      <vt:lpstr>採用的效用函數</vt:lpstr>
      <vt:lpstr>風險趨避程度下降，確實ESO成本上升</vt:lpstr>
      <vt:lpstr>財富程度上升， ESO成本上升</vt:lpstr>
      <vt:lpstr>薪資程度上升，ESO成本下降</vt:lpstr>
      <vt:lpstr>公司波動程度上升，確實ESO成本上升</vt:lpstr>
      <vt:lpstr>過往文獻的結果:缺乏對員工角度分析</vt:lpstr>
      <vt:lpstr>判斷固定成本下的ESO和薪水的最適比率有何意義?</vt:lpstr>
      <vt:lpstr>PowerPoint 簡報</vt:lpstr>
      <vt:lpstr>員工角度結果(sigma=0.2)</vt:lpstr>
      <vt:lpstr>員工角度結果(sigma=0.6)</vt:lpstr>
      <vt:lpstr>推測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ESO公司角度和員工角度的靜態分析</dc:title>
  <dc:creator>USER</dc:creator>
  <cp:lastModifiedBy>USER</cp:lastModifiedBy>
  <cp:revision>30</cp:revision>
  <dcterms:created xsi:type="dcterms:W3CDTF">2020-05-24T10:25:23Z</dcterms:created>
  <dcterms:modified xsi:type="dcterms:W3CDTF">2020-05-27T03:37:00Z</dcterms:modified>
</cp:coreProperties>
</file>