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9" r:id="rId3"/>
    <p:sldId id="257" r:id="rId4"/>
    <p:sldId id="258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73" r:id="rId14"/>
    <p:sldId id="274" r:id="rId15"/>
    <p:sldId id="276" r:id="rId16"/>
    <p:sldId id="275" r:id="rId17"/>
    <p:sldId id="268" r:id="rId18"/>
    <p:sldId id="269" r:id="rId19"/>
    <p:sldId id="270" r:id="rId20"/>
    <p:sldId id="271" r:id="rId21"/>
    <p:sldId id="272" r:id="rId22"/>
    <p:sldId id="277" r:id="rId23"/>
    <p:sldId id="278" r:id="rId24"/>
    <p:sldId id="279" r:id="rId25"/>
    <p:sldId id="285" r:id="rId26"/>
    <p:sldId id="280" r:id="rId27"/>
    <p:sldId id="281" r:id="rId28"/>
    <p:sldId id="282" r:id="rId29"/>
    <p:sldId id="292" r:id="rId30"/>
    <p:sldId id="283" r:id="rId31"/>
    <p:sldId id="291" r:id="rId32"/>
    <p:sldId id="290" r:id="rId33"/>
    <p:sldId id="289" r:id="rId34"/>
    <p:sldId id="288" r:id="rId35"/>
    <p:sldId id="287" r:id="rId36"/>
  </p:sldIdLst>
  <p:sldSz cx="12192000" cy="6858000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027" autoAdjust="0"/>
    <p:restoredTop sz="94660"/>
  </p:normalViewPr>
  <p:slideViewPr>
    <p:cSldViewPr snapToGrid="0">
      <p:cViewPr varScale="1">
        <p:scale>
          <a:sx n="76" d="100"/>
          <a:sy n="76" d="100"/>
        </p:scale>
        <p:origin x="414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3.wmf"/><Relationship Id="rId2" Type="http://schemas.openxmlformats.org/officeDocument/2006/relationships/image" Target="../media/image2.wmf"/><Relationship Id="rId1" Type="http://schemas.openxmlformats.org/officeDocument/2006/relationships/image" Target="../media/image1.wmf"/><Relationship Id="rId5" Type="http://schemas.openxmlformats.org/officeDocument/2006/relationships/image" Target="../media/image5.wmf"/><Relationship Id="rId4" Type="http://schemas.openxmlformats.org/officeDocument/2006/relationships/image" Target="../media/image4.w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TW" altLang="en-US" smtClean="0"/>
              <a:t>按一下以編輯母片副標題樣式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1485EF-EF9D-4BD1-8823-C058D41746C7}" type="datetimeFigureOut">
              <a:rPr lang="zh-TW" altLang="en-US" smtClean="0"/>
              <a:t>2019/5/14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62D34E-E0BE-4E19-BD7F-71054E72785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8080773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1485EF-EF9D-4BD1-8823-C058D41746C7}" type="datetimeFigureOut">
              <a:rPr lang="zh-TW" altLang="en-US" smtClean="0"/>
              <a:t>2019/5/14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62D34E-E0BE-4E19-BD7F-71054E72785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8549550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1485EF-EF9D-4BD1-8823-C058D41746C7}" type="datetimeFigureOut">
              <a:rPr lang="zh-TW" altLang="en-US" smtClean="0"/>
              <a:t>2019/5/14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62D34E-E0BE-4E19-BD7F-71054E72785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2230753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1485EF-EF9D-4BD1-8823-C058D41746C7}" type="datetimeFigureOut">
              <a:rPr lang="zh-TW" altLang="en-US" smtClean="0"/>
              <a:t>2019/5/14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62D34E-E0BE-4E19-BD7F-71054E72785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7041835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1485EF-EF9D-4BD1-8823-C058D41746C7}" type="datetimeFigureOut">
              <a:rPr lang="zh-TW" altLang="en-US" smtClean="0"/>
              <a:t>2019/5/14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62D34E-E0BE-4E19-BD7F-71054E72785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47235072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1485EF-EF9D-4BD1-8823-C058D41746C7}" type="datetimeFigureOut">
              <a:rPr lang="zh-TW" altLang="en-US" smtClean="0"/>
              <a:t>2019/5/14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62D34E-E0BE-4E19-BD7F-71054E72785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3948750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1485EF-EF9D-4BD1-8823-C058D41746C7}" type="datetimeFigureOut">
              <a:rPr lang="zh-TW" altLang="en-US" smtClean="0"/>
              <a:t>2019/5/14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62D34E-E0BE-4E19-BD7F-71054E72785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1010409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1485EF-EF9D-4BD1-8823-C058D41746C7}" type="datetimeFigureOut">
              <a:rPr lang="zh-TW" altLang="en-US" smtClean="0"/>
              <a:t>2019/5/14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62D34E-E0BE-4E19-BD7F-71054E72785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8075170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1485EF-EF9D-4BD1-8823-C058D41746C7}" type="datetimeFigureOut">
              <a:rPr lang="zh-TW" altLang="en-US" smtClean="0"/>
              <a:t>2019/5/14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62D34E-E0BE-4E19-BD7F-71054E72785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6290221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1485EF-EF9D-4BD1-8823-C058D41746C7}" type="datetimeFigureOut">
              <a:rPr lang="zh-TW" altLang="en-US" smtClean="0"/>
              <a:t>2019/5/14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62D34E-E0BE-4E19-BD7F-71054E72785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5200510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1485EF-EF9D-4BD1-8823-C058D41746C7}" type="datetimeFigureOut">
              <a:rPr lang="zh-TW" altLang="en-US" smtClean="0"/>
              <a:t>2019/5/14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62D34E-E0BE-4E19-BD7F-71054E72785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9724438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61485EF-EF9D-4BD1-8823-C058D41746C7}" type="datetimeFigureOut">
              <a:rPr lang="zh-TW" altLang="en-US" smtClean="0"/>
              <a:t>2019/5/14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662D34E-E0BE-4E19-BD7F-71054E72785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4615083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0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4.png"/><Relationship Id="rId4" Type="http://schemas.openxmlformats.org/officeDocument/2006/relationships/image" Target="../media/image32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6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8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wmf"/><Relationship Id="rId13" Type="http://schemas.openxmlformats.org/officeDocument/2006/relationships/image" Target="../media/image5.wmf"/><Relationship Id="rId3" Type="http://schemas.openxmlformats.org/officeDocument/2006/relationships/oleObject" Target="../embeddings/oleObject1.bin"/><Relationship Id="rId7" Type="http://schemas.openxmlformats.org/officeDocument/2006/relationships/oleObject" Target="../embeddings/oleObject3.bin"/><Relationship Id="rId12" Type="http://schemas.openxmlformats.org/officeDocument/2006/relationships/oleObject" Target="../embeddings/oleObject5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2.wmf"/><Relationship Id="rId11" Type="http://schemas.openxmlformats.org/officeDocument/2006/relationships/image" Target="../media/image6.png"/><Relationship Id="rId5" Type="http://schemas.openxmlformats.org/officeDocument/2006/relationships/oleObject" Target="../embeddings/oleObject2.bin"/><Relationship Id="rId10" Type="http://schemas.openxmlformats.org/officeDocument/2006/relationships/image" Target="../media/image4.wmf"/><Relationship Id="rId4" Type="http://schemas.openxmlformats.org/officeDocument/2006/relationships/image" Target="../media/image1.wmf"/><Relationship Id="rId9" Type="http://schemas.openxmlformats.org/officeDocument/2006/relationships/oleObject" Target="../embeddings/oleObject4.bin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0.png"/><Relationship Id="rId4" Type="http://schemas.openxmlformats.org/officeDocument/2006/relationships/image" Target="../media/image47.pn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5.png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9.png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3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altLang="zh-TW" dirty="0" smtClean="0"/>
              <a:t>4.Stochastic Calculus</a:t>
            </a:r>
            <a:endParaRPr lang="zh-TW" altLang="en-US" dirty="0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3829206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 dirty="0"/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3604" y="608012"/>
            <a:ext cx="10239064" cy="3159126"/>
          </a:xfrm>
          <a:prstGeom prst="rect">
            <a:avLst/>
          </a:prstGeom>
        </p:spPr>
      </p:pic>
      <p:pic>
        <p:nvPicPr>
          <p:cNvPr id="5" name="圖片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3604" y="3767138"/>
            <a:ext cx="10006938" cy="25447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93941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8200" y="250825"/>
            <a:ext cx="10515600" cy="1325563"/>
          </a:xfrm>
        </p:spPr>
        <p:txBody>
          <a:bodyPr/>
          <a:lstStyle/>
          <a:p>
            <a:r>
              <a:rPr lang="en-US" altLang="zh-TW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4.2.2 Properties of integral</a:t>
            </a:r>
            <a:endParaRPr lang="zh-TW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內容版面配置區 2"/>
              <p:cNvSpPr>
                <a:spLocks noGrp="1"/>
              </p:cNvSpPr>
              <p:nvPr>
                <p:ph idx="1"/>
              </p:nvPr>
            </p:nvSpPr>
            <p:spPr>
              <a:xfrm>
                <a:off x="838200" y="1266825"/>
                <a:ext cx="10515600" cy="4351338"/>
              </a:xfrm>
            </p:spPr>
            <p:txBody>
              <a:bodyPr/>
              <a:lstStyle/>
              <a:p>
                <a:r>
                  <a:rPr lang="zh-TW" altLang="en-US" dirty="0" smtClean="0"/>
                  <a:t>因為股價為</a:t>
                </a:r>
                <a14:m>
                  <m:oMath xmlns:m="http://schemas.openxmlformats.org/officeDocument/2006/math">
                    <m:r>
                      <a:rPr lang="en-US" altLang="zh-TW" i="1">
                        <a:latin typeface="Cambria Math" panose="02040503050406030204" pitchFamily="18" charset="0"/>
                      </a:rPr>
                      <m:t>𝑊</m:t>
                    </m:r>
                    <m:d>
                      <m:dPr>
                        <m:ctrlPr>
                          <a:rPr lang="en-US" altLang="zh-TW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</m:d>
                  </m:oMath>
                </a14:m>
                <a:r>
                  <a:rPr lang="zh-TW" altLang="en-US" dirty="0" smtClean="0"/>
                  <a:t>，而</a:t>
                </a:r>
                <a:r>
                  <a:rPr lang="en-US" altLang="zh-TW" dirty="0" smtClean="0">
                    <a:solidFill>
                      <a:srgbClr val="FF0000"/>
                    </a:solidFill>
                  </a:rPr>
                  <a:t>martingale</a:t>
                </a:r>
                <a:r>
                  <a:rPr lang="zh-TW" altLang="en-US" dirty="0"/>
                  <a:t>的</a:t>
                </a:r>
                <a14:m>
                  <m:oMath xmlns:m="http://schemas.openxmlformats.org/officeDocument/2006/math">
                    <m:r>
                      <a:rPr lang="en-US" altLang="zh-TW" i="1">
                        <a:latin typeface="Cambria Math" panose="02040503050406030204" pitchFamily="18" charset="0"/>
                      </a:rPr>
                      <m:t>𝑊</m:t>
                    </m:r>
                    <m:d>
                      <m:dPr>
                        <m:ctrlPr>
                          <a:rPr lang="en-US" altLang="zh-TW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</m:d>
                    <m:r>
                      <a:rPr lang="zh-TW" altLang="en-US" i="1" smtClean="0">
                        <a:latin typeface="Cambria Math" panose="02040503050406030204" pitchFamily="18" charset="0"/>
                      </a:rPr>
                      <m:t>會</m:t>
                    </m:r>
                    <m:r>
                      <a:rPr lang="zh-TW" altLang="en-US" i="1" dirty="0" smtClean="0">
                        <a:latin typeface="Cambria Math" panose="02040503050406030204" pitchFamily="18" charset="0"/>
                      </a:rPr>
                      <m:t>產生</m:t>
                    </m:r>
                  </m:oMath>
                </a14:m>
                <a:r>
                  <a:rPr lang="zh-TW" altLang="en-US" dirty="0" smtClean="0"/>
                  <a:t>我們的</a:t>
                </a:r>
                <a:r>
                  <a:rPr lang="en-US" altLang="zh-TW" dirty="0" smtClean="0"/>
                  <a:t>gain</a:t>
                </a:r>
                <a:r>
                  <a:rPr lang="zh-TW" altLang="en-US" dirty="0" smtClean="0"/>
                  <a:t>，</a:t>
                </a:r>
                <a:endParaRPr lang="en-US" altLang="zh-TW" dirty="0" smtClean="0"/>
              </a:p>
              <a:p>
                <a:pPr marL="0" indent="0">
                  <a:buNone/>
                </a:pPr>
                <a:r>
                  <a:rPr lang="zh-TW" altLang="en-US" dirty="0" smtClean="0"/>
                  <a:t>  所以我們可以合理推測 </a:t>
                </a:r>
                <a:r>
                  <a:rPr lang="en-US" altLang="zh-TW" dirty="0" smtClean="0"/>
                  <a:t>gain </a:t>
                </a:r>
                <a14:m>
                  <m:oMath xmlns:m="http://schemas.openxmlformats.org/officeDocument/2006/math"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𝐼</m:t>
                    </m:r>
                    <m:d>
                      <m:dPr>
                        <m:ctrlPr>
                          <a:rPr lang="en-US" altLang="zh-TW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</m:d>
                  </m:oMath>
                </a14:m>
                <a:r>
                  <a:rPr lang="zh-TW" altLang="en-US" dirty="0" smtClean="0"/>
                  <a:t> </a:t>
                </a:r>
                <a:r>
                  <a:rPr lang="zh-TW" altLang="en-US" dirty="0"/>
                  <a:t>也</a:t>
                </a:r>
                <a:r>
                  <a:rPr lang="zh-TW" altLang="en-US" dirty="0" smtClean="0"/>
                  <a:t>為</a:t>
                </a:r>
                <a:r>
                  <a:rPr lang="en-US" altLang="zh-TW" dirty="0" smtClean="0">
                    <a:solidFill>
                      <a:srgbClr val="FF0000"/>
                    </a:solidFill>
                  </a:rPr>
                  <a:t>martingale</a:t>
                </a:r>
                <a:endParaRPr lang="zh-TW" altLang="en-US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3" name="內容版面配置區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1266825"/>
                <a:ext cx="10515600" cy="4351338"/>
              </a:xfrm>
              <a:blipFill rotWithShape="0">
                <a:blip r:embed="rId2"/>
                <a:stretch>
                  <a:fillRect l="-1043" t="-2661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圖片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6600" y="2308225"/>
            <a:ext cx="8823391" cy="4203700"/>
          </a:xfrm>
          <a:prstGeom prst="rect">
            <a:avLst/>
          </a:prstGeom>
        </p:spPr>
      </p:pic>
      <p:sp>
        <p:nvSpPr>
          <p:cNvPr id="5" name="文字方塊 4"/>
          <p:cNvSpPr txBox="1"/>
          <p:nvPr/>
        </p:nvSpPr>
        <p:spPr>
          <a:xfrm>
            <a:off x="9559990" y="4838700"/>
            <a:ext cx="202240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 smtClean="0"/>
              <a:t>Subinterval:[</a:t>
            </a:r>
            <a:r>
              <a:rPr lang="en-US" altLang="zh-TW" dirty="0" smtClean="0"/>
              <a:t>0,</a:t>
            </a:r>
            <a:r>
              <a:rPr lang="en-US" altLang="zh-TW" dirty="0" smtClean="0">
                <a:solidFill>
                  <a:srgbClr val="FF0000"/>
                </a:solidFill>
              </a:rPr>
              <a:t>t</a:t>
            </a:r>
            <a:r>
              <a:rPr lang="en-US" altLang="zh-TW" dirty="0" smtClean="0">
                <a:solidFill>
                  <a:srgbClr val="FF0000"/>
                </a:solidFill>
                <a:latin typeface="Forte" panose="03060902040502070203" pitchFamily="66" charset="0"/>
                <a:ea typeface="Gadugi" panose="020B0502040204020203" pitchFamily="34" charset="0"/>
              </a:rPr>
              <a:t>l+1</a:t>
            </a:r>
            <a:r>
              <a:rPr lang="en-US" altLang="zh-TW" dirty="0" smtClean="0"/>
              <a:t>]</a:t>
            </a:r>
            <a:endParaRPr lang="zh-TW" altLang="en-US" dirty="0"/>
          </a:p>
        </p:txBody>
      </p:sp>
      <p:sp>
        <p:nvSpPr>
          <p:cNvPr id="6" name="文字方塊 5"/>
          <p:cNvSpPr txBox="1"/>
          <p:nvPr/>
        </p:nvSpPr>
        <p:spPr>
          <a:xfrm>
            <a:off x="9559990" y="5695712"/>
            <a:ext cx="202240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 smtClean="0"/>
              <a:t>Subinterval:[</a:t>
            </a:r>
            <a:r>
              <a:rPr lang="en-US" altLang="zh-TW" dirty="0" smtClean="0">
                <a:solidFill>
                  <a:srgbClr val="FF0000"/>
                </a:solidFill>
              </a:rPr>
              <a:t>t</a:t>
            </a:r>
            <a:r>
              <a:rPr lang="en-US" altLang="zh-TW" dirty="0" smtClean="0">
                <a:solidFill>
                  <a:srgbClr val="FF0000"/>
                </a:solidFill>
                <a:latin typeface="Forte" panose="03060902040502070203" pitchFamily="66" charset="0"/>
                <a:ea typeface="Gadugi" panose="020B0502040204020203" pitchFamily="34" charset="0"/>
              </a:rPr>
              <a:t>l</a:t>
            </a:r>
            <a:r>
              <a:rPr lang="en-US" altLang="zh-TW" dirty="0" smtClean="0">
                <a:solidFill>
                  <a:srgbClr val="FF0000"/>
                </a:solidFill>
                <a:ea typeface="Gadugi" panose="020B0502040204020203" pitchFamily="34" charset="0"/>
              </a:rPr>
              <a:t>+1</a:t>
            </a:r>
            <a:r>
              <a:rPr lang="en-US" altLang="zh-TW" dirty="0" smtClean="0"/>
              <a:t>,</a:t>
            </a:r>
            <a:r>
              <a:rPr lang="en-US" altLang="zh-TW" dirty="0" smtClean="0">
                <a:solidFill>
                  <a:srgbClr val="FF0000"/>
                </a:solidFill>
              </a:rPr>
              <a:t>t</a:t>
            </a:r>
            <a:r>
              <a:rPr lang="en-US" altLang="zh-TW" dirty="0" smtClean="0"/>
              <a:t>]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3784515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標題 1"/>
              <p:cNvSpPr>
                <a:spLocks noGrp="1"/>
              </p:cNvSpPr>
              <p:nvPr>
                <p:ph type="title"/>
              </p:nvPr>
            </p:nvSpPr>
            <p:spPr>
              <a:xfrm>
                <a:off x="739112" y="72058"/>
                <a:ext cx="10515600" cy="1325563"/>
              </a:xfrm>
            </p:spPr>
            <p:txBody>
              <a:bodyPr/>
              <a:lstStyle/>
              <a:p>
                <a:r>
                  <a:rPr lang="en-US" altLang="zh-TW" dirty="0" smtClean="0"/>
                  <a:t>Martingale       Show </a:t>
                </a:r>
                <a14:m>
                  <m:oMath xmlns:m="http://schemas.openxmlformats.org/officeDocument/2006/math"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𝐸</m:t>
                    </m:r>
                    <m:d>
                      <m:dPr>
                        <m:ctrlPr>
                          <a:rPr lang="en-US" altLang="zh-TW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𝐼</m:t>
                        </m:r>
                        <m:d>
                          <m:dPr>
                            <m:ctrlP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  <m:t>𝑡</m:t>
                            </m:r>
                          </m:e>
                        </m:d>
                      </m:e>
                      <m:e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𝐹</m:t>
                        </m:r>
                        <m:d>
                          <m:dPr>
                            <m:ctrlP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  <m:t>𝑠</m:t>
                            </m:r>
                          </m:e>
                        </m:d>
                      </m:e>
                    </m:d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𝐼</m:t>
                    </m:r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𝑠</m:t>
                    </m:r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zh-TW" altLang="en-US" dirty="0"/>
              </a:p>
            </p:txBody>
          </p:sp>
        </mc:Choice>
        <mc:Fallback xmlns="">
          <p:sp>
            <p:nvSpPr>
              <p:cNvPr id="2" name="標題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xfrm>
                <a:off x="739112" y="72058"/>
                <a:ext cx="10515600" cy="1325563"/>
              </a:xfrm>
              <a:blipFill rotWithShape="0">
                <a:blip r:embed="rId2"/>
                <a:stretch>
                  <a:fillRect l="-2319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8" name="內容版面配置區 17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648363" y="4448192"/>
            <a:ext cx="8964139" cy="1032016"/>
          </a:xfrm>
          <a:prstGeom prst="rect">
            <a:avLst/>
          </a:prstGeom>
        </p:spPr>
      </p:pic>
      <p:sp>
        <p:nvSpPr>
          <p:cNvPr id="12" name="向右箭號 11"/>
          <p:cNvSpPr/>
          <p:nvPr/>
        </p:nvSpPr>
        <p:spPr>
          <a:xfrm>
            <a:off x="3473450" y="509489"/>
            <a:ext cx="546100" cy="465336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14" name="圖片 1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54353" y="3151409"/>
            <a:ext cx="7614486" cy="1355866"/>
          </a:xfrm>
          <a:prstGeom prst="rect">
            <a:avLst/>
          </a:prstGeom>
        </p:spPr>
      </p:pic>
      <p:grpSp>
        <p:nvGrpSpPr>
          <p:cNvPr id="32" name="群組 31"/>
          <p:cNvGrpSpPr/>
          <p:nvPr/>
        </p:nvGrpSpPr>
        <p:grpSpPr>
          <a:xfrm>
            <a:off x="809624" y="996218"/>
            <a:ext cx="7991475" cy="2286894"/>
            <a:chOff x="936625" y="1265569"/>
            <a:chExt cx="7991475" cy="2286894"/>
          </a:xfrm>
        </p:grpSpPr>
        <p:pic>
          <p:nvPicPr>
            <p:cNvPr id="8" name="圖片 7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936625" y="1688365"/>
              <a:ext cx="7991475" cy="1864098"/>
            </a:xfrm>
            <a:prstGeom prst="rect">
              <a:avLst/>
            </a:prstGeom>
          </p:spPr>
        </p:pic>
        <p:cxnSp>
          <p:nvCxnSpPr>
            <p:cNvPr id="10" name="直線接點 9"/>
            <p:cNvCxnSpPr/>
            <p:nvPr/>
          </p:nvCxnSpPr>
          <p:spPr>
            <a:xfrm>
              <a:off x="1724864" y="2542744"/>
              <a:ext cx="2948737" cy="12201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3" name="文字方塊 12"/>
            <p:cNvSpPr txBox="1"/>
            <p:nvPr/>
          </p:nvSpPr>
          <p:spPr>
            <a:xfrm>
              <a:off x="2103148" y="1265569"/>
              <a:ext cx="2454450" cy="504752"/>
            </a:xfrm>
            <a:prstGeom prst="rect">
              <a:avLst/>
            </a:prstGeom>
            <a:solidFill>
              <a:srgbClr val="FFFF00"/>
            </a:solidFill>
          </p:spPr>
          <p:txBody>
            <a:bodyPr wrap="square" rtlCol="0">
              <a:spAutoFit/>
            </a:bodyPr>
            <a:lstStyle/>
            <a:p>
              <a:r>
                <a:rPr lang="en-US" altLang="zh-TW" sz="2400" dirty="0" smtClean="0"/>
                <a:t>F(s)-measurable</a:t>
              </a:r>
              <a:endParaRPr lang="zh-TW" altLang="en-US" sz="2400" dirty="0"/>
            </a:p>
          </p:txBody>
        </p:sp>
        <p:cxnSp>
          <p:nvCxnSpPr>
            <p:cNvPr id="24" name="直線接點 23"/>
            <p:cNvCxnSpPr/>
            <p:nvPr/>
          </p:nvCxnSpPr>
          <p:spPr>
            <a:xfrm flipV="1">
              <a:off x="2224083" y="3447558"/>
              <a:ext cx="3118363" cy="1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直線接點 34"/>
            <p:cNvCxnSpPr/>
            <p:nvPr/>
          </p:nvCxnSpPr>
          <p:spPr>
            <a:xfrm>
              <a:off x="5721083" y="3434542"/>
              <a:ext cx="2229118" cy="13016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9" name="群組 28"/>
          <p:cNvGrpSpPr/>
          <p:nvPr/>
        </p:nvGrpSpPr>
        <p:grpSpPr>
          <a:xfrm>
            <a:off x="69660" y="5365295"/>
            <a:ext cx="9763142" cy="1087845"/>
            <a:chOff x="140171" y="5511209"/>
            <a:chExt cx="9763142" cy="1087845"/>
          </a:xfrm>
        </p:grpSpPr>
        <p:grpSp>
          <p:nvGrpSpPr>
            <p:cNvPr id="28" name="群組 27"/>
            <p:cNvGrpSpPr/>
            <p:nvPr/>
          </p:nvGrpSpPr>
          <p:grpSpPr>
            <a:xfrm>
              <a:off x="1724864" y="5567038"/>
              <a:ext cx="8178449" cy="1032016"/>
              <a:chOff x="1724864" y="5567038"/>
              <a:chExt cx="8178449" cy="1032016"/>
            </a:xfrm>
          </p:grpSpPr>
          <p:pic>
            <p:nvPicPr>
              <p:cNvPr id="19" name="圖片 18"/>
              <p:cNvPicPr>
                <a:picLocks noChangeAspect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1724864" y="5567038"/>
                <a:ext cx="8178449" cy="1032016"/>
              </a:xfrm>
              <a:prstGeom prst="rect">
                <a:avLst/>
              </a:prstGeom>
            </p:spPr>
          </p:pic>
          <p:sp>
            <p:nvSpPr>
              <p:cNvPr id="23" name="文字方塊 22"/>
              <p:cNvSpPr txBox="1"/>
              <p:nvPr/>
            </p:nvSpPr>
            <p:spPr>
              <a:xfrm rot="10800000" flipV="1">
                <a:off x="1980529" y="5829611"/>
                <a:ext cx="374129" cy="369332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rtlCol="0">
                <a:spAutoFit/>
              </a:bodyPr>
              <a:lstStyle/>
              <a:p>
                <a:r>
                  <a:rPr lang="en-US" altLang="zh-TW" dirty="0" smtClean="0"/>
                  <a:t>(</a:t>
                </a:r>
                <a:r>
                  <a:rPr lang="en-US" altLang="zh-TW" dirty="0" smtClean="0">
                    <a:solidFill>
                      <a:srgbClr val="FF0000"/>
                    </a:solidFill>
                  </a:rPr>
                  <a:t>s</a:t>
                </a:r>
                <a:r>
                  <a:rPr lang="en-US" altLang="zh-TW" dirty="0" smtClean="0"/>
                  <a:t>)</a:t>
                </a:r>
                <a:endParaRPr lang="zh-TW" altLang="en-US" dirty="0"/>
              </a:p>
            </p:txBody>
          </p:sp>
          <p:sp>
            <p:nvSpPr>
              <p:cNvPr id="26" name="文字方塊 25"/>
              <p:cNvSpPr txBox="1"/>
              <p:nvPr/>
            </p:nvSpPr>
            <p:spPr>
              <a:xfrm rot="10800000" flipV="1">
                <a:off x="6947158" y="5812608"/>
                <a:ext cx="404844" cy="369332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rtlCol="0">
                <a:spAutoFit/>
              </a:bodyPr>
              <a:lstStyle/>
              <a:p>
                <a:r>
                  <a:rPr lang="en-US" altLang="zh-TW" dirty="0" smtClean="0"/>
                  <a:t>(</a:t>
                </a:r>
                <a:r>
                  <a:rPr lang="en-US" altLang="zh-TW" dirty="0" smtClean="0">
                    <a:solidFill>
                      <a:srgbClr val="FF0000"/>
                    </a:solidFill>
                  </a:rPr>
                  <a:t>s</a:t>
                </a:r>
                <a:r>
                  <a:rPr lang="en-US" altLang="zh-TW" dirty="0" smtClean="0"/>
                  <a:t>)</a:t>
                </a:r>
                <a:endParaRPr lang="zh-TW" altLang="en-US" dirty="0"/>
              </a:p>
            </p:txBody>
          </p:sp>
        </p:grpSp>
        <p:sp>
          <p:nvSpPr>
            <p:cNvPr id="22" name="文字方塊 21"/>
            <p:cNvSpPr txBox="1"/>
            <p:nvPr/>
          </p:nvSpPr>
          <p:spPr>
            <a:xfrm>
              <a:off x="140171" y="5511209"/>
              <a:ext cx="1732538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TW" altLang="en-US" dirty="0" smtClean="0"/>
                <a:t>        </a:t>
              </a:r>
              <a:r>
                <a:rPr lang="en-US" altLang="zh-TW" dirty="0" smtClean="0"/>
                <a:t>(1)+(2)</a:t>
              </a:r>
              <a:r>
                <a:rPr lang="en-US" altLang="zh-TW" dirty="0"/>
                <a:t> </a:t>
              </a:r>
              <a:endParaRPr lang="en-US" altLang="zh-TW" dirty="0" smtClean="0"/>
            </a:p>
            <a:p>
              <a:r>
                <a:rPr lang="zh-TW" altLang="en-US" dirty="0"/>
                <a:t>的條件期望值</a:t>
              </a:r>
              <a:r>
                <a:rPr lang="en-US" altLang="zh-TW" dirty="0"/>
                <a:t>=</a:t>
              </a:r>
              <a:endParaRPr lang="zh-TW" altLang="en-US" dirty="0"/>
            </a:p>
            <a:p>
              <a:endParaRPr lang="zh-TW" altLang="en-US" dirty="0"/>
            </a:p>
          </p:txBody>
        </p:sp>
      </p:grpSp>
      <p:sp>
        <p:nvSpPr>
          <p:cNvPr id="27" name="文字方塊 26"/>
          <p:cNvSpPr txBox="1"/>
          <p:nvPr/>
        </p:nvSpPr>
        <p:spPr>
          <a:xfrm rot="10800000" flipV="1">
            <a:off x="2497874" y="5297362"/>
            <a:ext cx="448226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altLang="zh-TW" dirty="0">
                <a:latin typeface="Mistral" panose="03090702030407020403" pitchFamily="66" charset="0"/>
              </a:rPr>
              <a:t>l</a:t>
            </a:r>
            <a:r>
              <a:rPr lang="en-US" altLang="zh-TW" dirty="0" smtClean="0"/>
              <a:t>-1</a:t>
            </a:r>
            <a:endParaRPr lang="zh-TW" altLang="en-US" dirty="0"/>
          </a:p>
        </p:txBody>
      </p:sp>
      <p:sp>
        <p:nvSpPr>
          <p:cNvPr id="30" name="文字方塊 29"/>
          <p:cNvSpPr txBox="1"/>
          <p:nvPr/>
        </p:nvSpPr>
        <p:spPr>
          <a:xfrm>
            <a:off x="1819453" y="6288625"/>
            <a:ext cx="6397447" cy="461665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zh-TW" altLang="en-US" sz="2400" dirty="0" smtClean="0"/>
              <a:t>所以只要得出</a:t>
            </a:r>
            <a:r>
              <a:rPr lang="en-US" altLang="zh-TW" sz="2400" dirty="0" smtClean="0"/>
              <a:t>(3)</a:t>
            </a:r>
            <a:r>
              <a:rPr lang="zh-TW" altLang="en-US" sz="2400" dirty="0" smtClean="0"/>
              <a:t>和</a:t>
            </a:r>
            <a:r>
              <a:rPr lang="en-US" altLang="zh-TW" sz="2400" dirty="0" smtClean="0"/>
              <a:t>(4)</a:t>
            </a:r>
            <a:r>
              <a:rPr lang="zh-TW" altLang="en-US" sz="2400" dirty="0" smtClean="0"/>
              <a:t>的條件期望值皆</a:t>
            </a:r>
            <a:r>
              <a:rPr lang="en-US" altLang="zh-TW" sz="2400" dirty="0" smtClean="0">
                <a:solidFill>
                  <a:srgbClr val="FF0000"/>
                </a:solidFill>
              </a:rPr>
              <a:t>=0</a:t>
            </a:r>
            <a:r>
              <a:rPr lang="zh-TW" altLang="en-US" sz="2400" dirty="0" smtClean="0"/>
              <a:t>即得證</a:t>
            </a:r>
            <a:endParaRPr lang="zh-TW" altLang="en-US" sz="2400" dirty="0"/>
          </a:p>
        </p:txBody>
      </p:sp>
      <p:sp>
        <p:nvSpPr>
          <p:cNvPr id="6" name="矩形 5"/>
          <p:cNvSpPr/>
          <p:nvPr/>
        </p:nvSpPr>
        <p:spPr>
          <a:xfrm>
            <a:off x="1597863" y="2304415"/>
            <a:ext cx="44275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TW" dirty="0" smtClean="0"/>
              <a:t>(3)</a:t>
            </a:r>
            <a:endParaRPr lang="zh-TW" altLang="en-US" dirty="0"/>
          </a:p>
        </p:txBody>
      </p:sp>
      <p:sp>
        <p:nvSpPr>
          <p:cNvPr id="36" name="矩形 35"/>
          <p:cNvSpPr/>
          <p:nvPr/>
        </p:nvSpPr>
        <p:spPr>
          <a:xfrm>
            <a:off x="5372707" y="2284583"/>
            <a:ext cx="44275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TW" dirty="0" smtClean="0"/>
              <a:t>(4)</a:t>
            </a:r>
            <a:endParaRPr lang="zh-TW" altLang="en-US" dirty="0"/>
          </a:p>
        </p:txBody>
      </p:sp>
      <p:sp>
        <p:nvSpPr>
          <p:cNvPr id="37" name="矩形 36"/>
          <p:cNvSpPr/>
          <p:nvPr/>
        </p:nvSpPr>
        <p:spPr>
          <a:xfrm>
            <a:off x="1485657" y="1096578"/>
            <a:ext cx="44275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TW" dirty="0" smtClean="0"/>
              <a:t>(1)</a:t>
            </a:r>
            <a:endParaRPr lang="zh-TW" altLang="en-US" dirty="0"/>
          </a:p>
        </p:txBody>
      </p:sp>
      <p:sp>
        <p:nvSpPr>
          <p:cNvPr id="38" name="矩形 37"/>
          <p:cNvSpPr/>
          <p:nvPr/>
        </p:nvSpPr>
        <p:spPr>
          <a:xfrm>
            <a:off x="4819788" y="1223652"/>
            <a:ext cx="44275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TW" dirty="0" smtClean="0"/>
              <a:t>(2)</a:t>
            </a:r>
            <a:endParaRPr lang="zh-TW" altLang="en-US" dirty="0"/>
          </a:p>
        </p:txBody>
      </p:sp>
      <p:sp>
        <p:nvSpPr>
          <p:cNvPr id="39" name="矩形 38"/>
          <p:cNvSpPr/>
          <p:nvPr/>
        </p:nvSpPr>
        <p:spPr>
          <a:xfrm>
            <a:off x="96342" y="3216619"/>
            <a:ext cx="170585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dirty="0" smtClean="0"/>
              <a:t>             </a:t>
            </a:r>
            <a:r>
              <a:rPr lang="en-US" altLang="zh-TW" dirty="0" smtClean="0"/>
              <a:t>(</a:t>
            </a:r>
            <a:r>
              <a:rPr lang="en-US" altLang="zh-TW" dirty="0"/>
              <a:t>1</a:t>
            </a:r>
            <a:r>
              <a:rPr lang="en-US" altLang="zh-TW" dirty="0" smtClean="0"/>
              <a:t>)</a:t>
            </a:r>
            <a:r>
              <a:rPr lang="zh-TW" altLang="en-US" dirty="0" smtClean="0"/>
              <a:t>      </a:t>
            </a:r>
            <a:endParaRPr lang="en-US" altLang="zh-TW" dirty="0" smtClean="0"/>
          </a:p>
          <a:p>
            <a:r>
              <a:rPr lang="zh-TW" altLang="en-US" dirty="0"/>
              <a:t>的條件</a:t>
            </a:r>
            <a:r>
              <a:rPr lang="zh-TW" altLang="en-US" dirty="0" smtClean="0"/>
              <a:t>期望值</a:t>
            </a:r>
            <a:r>
              <a:rPr lang="en-US" altLang="zh-TW" dirty="0" smtClean="0"/>
              <a:t>=</a:t>
            </a:r>
            <a:endParaRPr lang="zh-TW" altLang="en-US" dirty="0"/>
          </a:p>
          <a:p>
            <a:endParaRPr lang="zh-TW" altLang="en-US" dirty="0"/>
          </a:p>
        </p:txBody>
      </p:sp>
      <p:sp>
        <p:nvSpPr>
          <p:cNvPr id="40" name="矩形 39"/>
          <p:cNvSpPr/>
          <p:nvPr/>
        </p:nvSpPr>
        <p:spPr>
          <a:xfrm>
            <a:off x="96342" y="4266614"/>
            <a:ext cx="170585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dirty="0" smtClean="0"/>
              <a:t>             </a:t>
            </a:r>
            <a:r>
              <a:rPr lang="en-US" altLang="zh-TW" dirty="0" smtClean="0"/>
              <a:t>(</a:t>
            </a:r>
            <a:r>
              <a:rPr lang="en-US" altLang="zh-TW" dirty="0"/>
              <a:t>2</a:t>
            </a:r>
            <a:r>
              <a:rPr lang="en-US" altLang="zh-TW" dirty="0" smtClean="0"/>
              <a:t>)</a:t>
            </a:r>
            <a:r>
              <a:rPr lang="zh-TW" altLang="en-US" dirty="0" smtClean="0"/>
              <a:t>      </a:t>
            </a:r>
            <a:endParaRPr lang="en-US" altLang="zh-TW" dirty="0" smtClean="0"/>
          </a:p>
          <a:p>
            <a:r>
              <a:rPr lang="zh-TW" altLang="en-US" dirty="0"/>
              <a:t>的條件</a:t>
            </a:r>
            <a:r>
              <a:rPr lang="zh-TW" altLang="en-US" dirty="0" smtClean="0"/>
              <a:t>期望值</a:t>
            </a:r>
            <a:r>
              <a:rPr lang="en-US" altLang="zh-TW" dirty="0" smtClean="0"/>
              <a:t>=</a:t>
            </a:r>
            <a:endParaRPr lang="zh-TW" altLang="en-US" dirty="0"/>
          </a:p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0372899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160462" y="365125"/>
            <a:ext cx="10515600" cy="1325563"/>
          </a:xfrm>
        </p:spPr>
        <p:txBody>
          <a:bodyPr/>
          <a:lstStyle/>
          <a:p>
            <a:r>
              <a:rPr lang="en-US" altLang="zh-TW" dirty="0" smtClean="0"/>
              <a:t>(3)</a:t>
            </a:r>
            <a:r>
              <a:rPr lang="zh-TW" altLang="en-US" dirty="0" smtClean="0"/>
              <a:t>和</a:t>
            </a:r>
            <a:r>
              <a:rPr lang="en-US" altLang="zh-TW" dirty="0" smtClean="0"/>
              <a:t>(4)</a:t>
            </a:r>
            <a:r>
              <a:rPr lang="zh-TW" altLang="en-US" dirty="0" smtClean="0"/>
              <a:t>會用到的</a:t>
            </a:r>
            <a:r>
              <a:rPr lang="zh-TW" altLang="en-US" dirty="0"/>
              <a:t>工具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74762" y="1690688"/>
            <a:ext cx="8829675" cy="4010025"/>
          </a:xfrm>
          <a:prstGeom prst="rect">
            <a:avLst/>
          </a:prstGeom>
        </p:spPr>
      </p:pic>
      <p:cxnSp>
        <p:nvCxnSpPr>
          <p:cNvPr id="6" name="直線接點 5"/>
          <p:cNvCxnSpPr/>
          <p:nvPr/>
        </p:nvCxnSpPr>
        <p:spPr>
          <a:xfrm>
            <a:off x="8113315" y="4001294"/>
            <a:ext cx="1743869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直線接點 7"/>
          <p:cNvCxnSpPr/>
          <p:nvPr/>
        </p:nvCxnSpPr>
        <p:spPr>
          <a:xfrm>
            <a:off x="1778000" y="4356100"/>
            <a:ext cx="2146300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125062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74700" y="123507"/>
            <a:ext cx="10515600" cy="1325563"/>
          </a:xfrm>
        </p:spPr>
        <p:txBody>
          <a:bodyPr/>
          <a:lstStyle/>
          <a:p>
            <a:r>
              <a:rPr lang="zh-TW" altLang="en-US" dirty="0"/>
              <a:t>得出</a:t>
            </a:r>
            <a:r>
              <a:rPr lang="en-US" altLang="zh-TW" dirty="0"/>
              <a:t>(3)</a:t>
            </a:r>
            <a:r>
              <a:rPr lang="zh-TW" altLang="en-US" dirty="0"/>
              <a:t>和</a:t>
            </a:r>
            <a:r>
              <a:rPr lang="en-US" altLang="zh-TW" dirty="0"/>
              <a:t>(4</a:t>
            </a:r>
            <a:r>
              <a:rPr lang="en-US" altLang="zh-TW" dirty="0" smtClean="0"/>
              <a:t>)</a:t>
            </a:r>
            <a:r>
              <a:rPr lang="zh-TW" altLang="en-US" dirty="0"/>
              <a:t>的條件期望值皆</a:t>
            </a:r>
            <a:r>
              <a:rPr lang="en-US" altLang="zh-TW" dirty="0">
                <a:solidFill>
                  <a:srgbClr val="FF0000"/>
                </a:solidFill>
              </a:rPr>
              <a:t>=0</a:t>
            </a:r>
            <a:endParaRPr lang="zh-TW" altLang="en-US" dirty="0"/>
          </a:p>
        </p:txBody>
      </p:sp>
      <p:pic>
        <p:nvPicPr>
          <p:cNvPr id="6" name="內容版面配置區 5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562224" y="4516574"/>
            <a:ext cx="6200775" cy="2362200"/>
          </a:xfrm>
          <a:prstGeom prst="rect">
            <a:avLst/>
          </a:prstGeom>
        </p:spPr>
      </p:pic>
      <p:pic>
        <p:nvPicPr>
          <p:cNvPr id="4" name="圖片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62200" y="1120671"/>
            <a:ext cx="6600825" cy="2381250"/>
          </a:xfrm>
          <a:prstGeom prst="rect">
            <a:avLst/>
          </a:prstGeom>
        </p:spPr>
      </p:pic>
      <p:sp>
        <p:nvSpPr>
          <p:cNvPr id="5" name="文字方塊 4"/>
          <p:cNvSpPr txBox="1"/>
          <p:nvPr/>
        </p:nvSpPr>
        <p:spPr>
          <a:xfrm>
            <a:off x="869527" y="1224759"/>
            <a:ext cx="166632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 smtClean="0"/>
              <a:t>(3)</a:t>
            </a:r>
            <a:r>
              <a:rPr lang="zh-TW" altLang="en-US" dirty="0" smtClean="0"/>
              <a:t>的任一項   </a:t>
            </a:r>
            <a:r>
              <a:rPr lang="en-US" altLang="zh-TW" dirty="0" smtClean="0"/>
              <a:t>=</a:t>
            </a:r>
          </a:p>
          <a:p>
            <a:r>
              <a:rPr lang="zh-TW" altLang="en-US" dirty="0" smtClean="0"/>
              <a:t>的條件期望值</a:t>
            </a:r>
            <a:endParaRPr lang="zh-TW" altLang="en-US" dirty="0"/>
          </a:p>
        </p:txBody>
      </p:sp>
      <p:pic>
        <p:nvPicPr>
          <p:cNvPr id="7" name="圖片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62200" y="3325949"/>
            <a:ext cx="5657850" cy="1190625"/>
          </a:xfrm>
          <a:prstGeom prst="rect">
            <a:avLst/>
          </a:prstGeom>
        </p:spPr>
      </p:pic>
      <p:sp>
        <p:nvSpPr>
          <p:cNvPr id="8" name="矩形 7"/>
          <p:cNvSpPr/>
          <p:nvPr/>
        </p:nvSpPr>
        <p:spPr>
          <a:xfrm>
            <a:off x="856369" y="3515697"/>
            <a:ext cx="170585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dirty="0" smtClean="0"/>
              <a:t>             </a:t>
            </a:r>
            <a:r>
              <a:rPr lang="en-US" altLang="zh-TW" dirty="0" smtClean="0"/>
              <a:t>(</a:t>
            </a:r>
            <a:r>
              <a:rPr lang="en-US" altLang="zh-TW" dirty="0"/>
              <a:t>3</a:t>
            </a:r>
            <a:r>
              <a:rPr lang="en-US" altLang="zh-TW" dirty="0" smtClean="0"/>
              <a:t>)</a:t>
            </a:r>
            <a:r>
              <a:rPr lang="zh-TW" altLang="en-US" dirty="0" smtClean="0"/>
              <a:t>      </a:t>
            </a:r>
            <a:endParaRPr lang="en-US" altLang="zh-TW" dirty="0" smtClean="0"/>
          </a:p>
          <a:p>
            <a:r>
              <a:rPr lang="zh-TW" altLang="en-US" dirty="0"/>
              <a:t>的條件</a:t>
            </a:r>
            <a:r>
              <a:rPr lang="zh-TW" altLang="en-US" dirty="0" smtClean="0"/>
              <a:t>期望值</a:t>
            </a:r>
            <a:r>
              <a:rPr lang="en-US" altLang="zh-TW" dirty="0" smtClean="0"/>
              <a:t>=</a:t>
            </a:r>
            <a:endParaRPr lang="zh-TW" altLang="en-US" dirty="0"/>
          </a:p>
          <a:p>
            <a:endParaRPr lang="zh-TW" altLang="en-US" dirty="0"/>
          </a:p>
        </p:txBody>
      </p:sp>
      <p:sp>
        <p:nvSpPr>
          <p:cNvPr id="9" name="弧形向右箭號 8"/>
          <p:cNvSpPr/>
          <p:nvPr/>
        </p:nvSpPr>
        <p:spPr>
          <a:xfrm>
            <a:off x="544511" y="2091030"/>
            <a:ext cx="874713" cy="1736621"/>
          </a:xfrm>
          <a:prstGeom prst="curv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chemeClr val="tx1"/>
              </a:solidFill>
            </a:endParaRPr>
          </a:p>
        </p:txBody>
      </p:sp>
      <p:cxnSp>
        <p:nvCxnSpPr>
          <p:cNvPr id="11" name="直線接點 10"/>
          <p:cNvCxnSpPr/>
          <p:nvPr/>
        </p:nvCxnSpPr>
        <p:spPr>
          <a:xfrm>
            <a:off x="2882900" y="1701800"/>
            <a:ext cx="2491184" cy="794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矩形 12"/>
              <p:cNvSpPr/>
              <p:nvPr/>
            </p:nvSpPr>
            <p:spPr>
              <a:xfrm>
                <a:off x="8379377" y="4452804"/>
                <a:ext cx="3155058" cy="461665"/>
              </a:xfrm>
              <a:prstGeom prst="rect">
                <a:avLst/>
              </a:prstGeom>
              <a:ln w="28575">
                <a:solidFill>
                  <a:srgbClr val="FF0000"/>
                </a:solidFill>
              </a:ln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zh-TW" altLang="en-US" sz="2400" i="1">
                        <a:latin typeface="Cambria Math" panose="02040503050406030204" pitchFamily="18" charset="0"/>
                      </a:rPr>
                      <m:t>得</m:t>
                    </m:r>
                    <m:r>
                      <a:rPr lang="en-US" altLang="zh-TW" sz="2400" i="1">
                        <a:latin typeface="Cambria Math" panose="02040503050406030204" pitchFamily="18" charset="0"/>
                      </a:rPr>
                      <m:t>𝐼</m:t>
                    </m:r>
                    <m:d>
                      <m:dPr>
                        <m:ctrlPr>
                          <a:rPr lang="en-US" altLang="zh-TW" sz="24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TW" sz="2400" i="1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</m:d>
                  </m:oMath>
                </a14:m>
                <a:r>
                  <a:rPr lang="zh-TW" altLang="en-US" sz="2400" dirty="0"/>
                  <a:t> 也為</a:t>
                </a:r>
                <a:r>
                  <a:rPr lang="en-US" altLang="zh-TW" sz="2400" dirty="0">
                    <a:solidFill>
                      <a:srgbClr val="FF0000"/>
                    </a:solidFill>
                  </a:rPr>
                  <a:t>martingale</a:t>
                </a:r>
                <a:endParaRPr lang="zh-TW" altLang="en-US" sz="2400" dirty="0"/>
              </a:p>
            </p:txBody>
          </p:sp>
        </mc:Choice>
        <mc:Fallback xmlns="">
          <p:sp>
            <p:nvSpPr>
              <p:cNvPr id="13" name="矩形 1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79377" y="4452804"/>
                <a:ext cx="3155058" cy="461665"/>
              </a:xfrm>
              <a:prstGeom prst="rect">
                <a:avLst/>
              </a:prstGeom>
              <a:blipFill rotWithShape="0">
                <a:blip r:embed="rId5"/>
                <a:stretch>
                  <a:fillRect l="-1341" t="-8642" b="-23457"/>
                </a:stretch>
              </a:blipFill>
              <a:ln w="28575">
                <a:solidFill>
                  <a:srgbClr val="FF0000"/>
                </a:solidFill>
              </a:ln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" name="矩形 13"/>
          <p:cNvSpPr/>
          <p:nvPr/>
        </p:nvSpPr>
        <p:spPr>
          <a:xfrm>
            <a:off x="8050441" y="1409425"/>
            <a:ext cx="37702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TW" sz="2400" dirty="0" smtClean="0">
                <a:solidFill>
                  <a:srgbClr val="FF0000"/>
                </a:solidFill>
              </a:rPr>
              <a:t>H</a:t>
            </a:r>
            <a:endParaRPr lang="zh-TW" altLang="en-US" sz="2400" dirty="0"/>
          </a:p>
        </p:txBody>
      </p:sp>
      <p:sp>
        <p:nvSpPr>
          <p:cNvPr id="15" name="矩形 14"/>
          <p:cNvSpPr/>
          <p:nvPr/>
        </p:nvSpPr>
        <p:spPr>
          <a:xfrm>
            <a:off x="7326370" y="1409425"/>
            <a:ext cx="37702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TW" sz="2400" dirty="0" smtClean="0">
                <a:solidFill>
                  <a:srgbClr val="FF0000"/>
                </a:solidFill>
              </a:rPr>
              <a:t>G</a:t>
            </a:r>
            <a:endParaRPr lang="zh-TW" altLang="en-US" sz="2400" dirty="0"/>
          </a:p>
        </p:txBody>
      </p:sp>
      <p:sp>
        <p:nvSpPr>
          <p:cNvPr id="16" name="矩形 15"/>
          <p:cNvSpPr/>
          <p:nvPr/>
        </p:nvSpPr>
        <p:spPr>
          <a:xfrm>
            <a:off x="829998" y="4439027"/>
            <a:ext cx="170585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dirty="0" smtClean="0"/>
              <a:t>             </a:t>
            </a:r>
            <a:r>
              <a:rPr lang="en-US" altLang="zh-TW" dirty="0" smtClean="0"/>
              <a:t>(</a:t>
            </a:r>
            <a:r>
              <a:rPr lang="en-US" altLang="zh-TW" dirty="0"/>
              <a:t>4</a:t>
            </a:r>
            <a:r>
              <a:rPr lang="en-US" altLang="zh-TW" dirty="0" smtClean="0"/>
              <a:t>)</a:t>
            </a:r>
            <a:r>
              <a:rPr lang="zh-TW" altLang="en-US" dirty="0" smtClean="0"/>
              <a:t>      </a:t>
            </a:r>
            <a:endParaRPr lang="en-US" altLang="zh-TW" dirty="0" smtClean="0"/>
          </a:p>
          <a:p>
            <a:r>
              <a:rPr lang="zh-TW" altLang="en-US" dirty="0"/>
              <a:t>的條件</a:t>
            </a:r>
            <a:r>
              <a:rPr lang="zh-TW" altLang="en-US" dirty="0" smtClean="0"/>
              <a:t>期望值</a:t>
            </a:r>
            <a:r>
              <a:rPr lang="en-US" altLang="zh-TW" dirty="0" smtClean="0"/>
              <a:t>=</a:t>
            </a:r>
            <a:endParaRPr lang="zh-TW" altLang="en-US" dirty="0"/>
          </a:p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8002240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8200" y="2766219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n-US" altLang="zh-TW" sz="6000" dirty="0" smtClean="0"/>
              <a:t>4.2.2 Ito’s </a:t>
            </a:r>
            <a:r>
              <a:rPr lang="en-US" altLang="zh-TW" sz="6000" dirty="0" err="1" smtClean="0"/>
              <a:t>isoemtry</a:t>
            </a:r>
            <a:endParaRPr lang="zh-TW" altLang="en-US" sz="6000" dirty="0"/>
          </a:p>
        </p:txBody>
      </p:sp>
    </p:spTree>
    <p:extLst>
      <p:ext uri="{BB962C8B-B14F-4D97-AF65-F5344CB8AC3E}">
        <p14:creationId xmlns:p14="http://schemas.microsoft.com/office/powerpoint/2010/main" val="35688516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5" name="內容版面配置區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38199" y="3594894"/>
            <a:ext cx="10252603" cy="2678906"/>
          </a:xfrm>
          <a:prstGeom prst="rect">
            <a:avLst/>
          </a:prstGeom>
        </p:spPr>
      </p:pic>
      <p:pic>
        <p:nvPicPr>
          <p:cNvPr id="4" name="圖片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8199" y="467519"/>
            <a:ext cx="10537203" cy="3024981"/>
          </a:xfrm>
          <a:prstGeom prst="rect">
            <a:avLst/>
          </a:prstGeom>
        </p:spPr>
      </p:pic>
      <p:cxnSp>
        <p:nvCxnSpPr>
          <p:cNvPr id="6" name="直線接點 5"/>
          <p:cNvCxnSpPr/>
          <p:nvPr/>
        </p:nvCxnSpPr>
        <p:spPr>
          <a:xfrm>
            <a:off x="3604816" y="6273800"/>
            <a:ext cx="1830784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直線接點 8"/>
          <p:cNvCxnSpPr/>
          <p:nvPr/>
        </p:nvCxnSpPr>
        <p:spPr>
          <a:xfrm>
            <a:off x="5964500" y="6273800"/>
            <a:ext cx="3281100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文字方塊 11"/>
          <p:cNvSpPr txBox="1"/>
          <p:nvPr/>
        </p:nvSpPr>
        <p:spPr>
          <a:xfrm>
            <a:off x="4116772" y="4749681"/>
            <a:ext cx="950528" cy="369332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zh-TW" altLang="en-US" dirty="0" smtClean="0"/>
              <a:t>平方</a:t>
            </a:r>
            <a:r>
              <a:rPr lang="zh-TW" altLang="en-US" dirty="0"/>
              <a:t>項</a:t>
            </a:r>
          </a:p>
        </p:txBody>
      </p:sp>
      <p:sp>
        <p:nvSpPr>
          <p:cNvPr id="13" name="文字方塊 12"/>
          <p:cNvSpPr txBox="1"/>
          <p:nvPr/>
        </p:nvSpPr>
        <p:spPr>
          <a:xfrm>
            <a:off x="7253672" y="4749681"/>
            <a:ext cx="950528" cy="369332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zh-TW" altLang="en-US" dirty="0" smtClean="0"/>
              <a:t>交乘項</a:t>
            </a:r>
            <a:endParaRPr lang="zh-TW" altLang="en-US" dirty="0"/>
          </a:p>
        </p:txBody>
      </p:sp>
      <p:pic>
        <p:nvPicPr>
          <p:cNvPr id="15" name="圖片 1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45798" y="2660356"/>
            <a:ext cx="1518036" cy="4999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58194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838200" y="2849562"/>
            <a:ext cx="10515600" cy="4351338"/>
          </a:xfrm>
        </p:spPr>
        <p:txBody>
          <a:bodyPr/>
          <a:lstStyle/>
          <a:p>
            <a:endParaRPr lang="en-US" altLang="zh-TW" dirty="0" smtClean="0"/>
          </a:p>
          <a:p>
            <a:r>
              <a:rPr lang="en-US" altLang="zh-TW" dirty="0" smtClean="0"/>
              <a:t>Recall the property of </a:t>
            </a:r>
            <a:r>
              <a:rPr lang="en-US" altLang="zh-TW" dirty="0" smtClean="0">
                <a:solidFill>
                  <a:srgbClr val="FF0000"/>
                </a:solidFill>
              </a:rPr>
              <a:t>Brownian Motion</a:t>
            </a:r>
            <a:endParaRPr lang="zh-TW" altLang="en-US" dirty="0">
              <a:solidFill>
                <a:srgbClr val="FF0000"/>
              </a:solidFill>
            </a:endParaRPr>
          </a:p>
        </p:txBody>
      </p:sp>
      <p:pic>
        <p:nvPicPr>
          <p:cNvPr id="8" name="圖片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1046162"/>
            <a:ext cx="10247315" cy="2049463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0" name="文字方塊 9"/>
              <p:cNvSpPr txBox="1"/>
              <p:nvPr/>
            </p:nvSpPr>
            <p:spPr>
              <a:xfrm>
                <a:off x="1111737" y="4350320"/>
                <a:ext cx="8568371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kumimoji="1" lang="en-US" altLang="zh-TW" sz="2800" dirty="0" smtClean="0"/>
                  <a:t>For  </a:t>
                </a:r>
                <a:r>
                  <a:rPr kumimoji="1" lang="en-US" altLang="zh-TW" sz="2800" dirty="0"/>
                  <a:t> </a:t>
                </a:r>
                <a14:m>
                  <m:oMath xmlns:m="http://schemas.openxmlformats.org/officeDocument/2006/math">
                    <m:r>
                      <a:rPr kumimoji="1" lang="en-US" altLang="zh-TW" sz="2800" b="0" i="1" smtClean="0">
                        <a:latin typeface="Cambria Math" panose="02040503050406030204" pitchFamily="18" charset="0"/>
                      </a:rPr>
                      <m:t>0≤</m:t>
                    </m:r>
                    <m:r>
                      <a:rPr kumimoji="1" lang="en-US" altLang="zh-TW" sz="2800" b="0" i="1" smtClean="0">
                        <a:latin typeface="Cambria Math" panose="02040503050406030204" pitchFamily="18" charset="0"/>
                      </a:rPr>
                      <m:t>𝑡</m:t>
                    </m:r>
                    <m:r>
                      <a:rPr kumimoji="1" lang="en-US" altLang="zh-TW" sz="2800" b="0" i="1" smtClean="0">
                        <a:latin typeface="Cambria Math" panose="02040503050406030204" pitchFamily="18" charset="0"/>
                      </a:rPr>
                      <m:t>≤</m:t>
                    </m:r>
                    <m:r>
                      <a:rPr kumimoji="1" lang="en-US" altLang="zh-TW" sz="2800" b="0" i="1" smtClean="0">
                        <a:latin typeface="Cambria Math" panose="02040503050406030204" pitchFamily="18" charset="0"/>
                      </a:rPr>
                      <m:t>𝑢</m:t>
                    </m:r>
                  </m:oMath>
                </a14:m>
                <a:r>
                  <a:rPr kumimoji="1" lang="en-US" altLang="zh-TW" sz="2800" dirty="0" smtClean="0"/>
                  <a:t>  the increment W(u)-W(t) is </a:t>
                </a:r>
                <a:r>
                  <a:rPr kumimoji="1" lang="en-US" altLang="zh-TW" sz="2800" dirty="0" err="1" smtClean="0">
                    <a:solidFill>
                      <a:srgbClr val="FF0000"/>
                    </a:solidFill>
                  </a:rPr>
                  <a:t>indep</a:t>
                </a:r>
                <a:r>
                  <a:rPr kumimoji="1" lang="en-US" altLang="zh-TW" sz="2800" dirty="0" smtClean="0"/>
                  <a:t>. of F(t).</a:t>
                </a:r>
                <a:endParaRPr kumimoji="1" lang="zh-TW" altLang="en-US" sz="2800" dirty="0"/>
              </a:p>
            </p:txBody>
          </p:sp>
        </mc:Choice>
        <mc:Fallback xmlns="">
          <p:sp>
            <p:nvSpPr>
              <p:cNvPr id="10" name="文字方塊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11737" y="4350320"/>
                <a:ext cx="8568371" cy="523220"/>
              </a:xfrm>
              <a:prstGeom prst="rect">
                <a:avLst/>
              </a:prstGeom>
              <a:blipFill rotWithShape="0">
                <a:blip r:embed="rId3"/>
                <a:stretch>
                  <a:fillRect l="-1422" t="-11765" r="-498" b="-34118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1" name="圖片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11737" y="3859336"/>
            <a:ext cx="5306806" cy="490984"/>
          </a:xfrm>
          <a:prstGeom prst="rect">
            <a:avLst/>
          </a:prstGeom>
        </p:spPr>
      </p:pic>
      <p:sp>
        <p:nvSpPr>
          <p:cNvPr id="15" name="文字方塊 14"/>
          <p:cNvSpPr txBox="1"/>
          <p:nvPr/>
        </p:nvSpPr>
        <p:spPr>
          <a:xfrm>
            <a:off x="4337050" y="5499100"/>
            <a:ext cx="3517900" cy="892552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US" altLang="zh-TW" sz="3400" dirty="0" smtClean="0"/>
              <a:t>Result : </a:t>
            </a:r>
            <a:r>
              <a:rPr lang="zh-TW" altLang="en-US" sz="3400" dirty="0" smtClean="0"/>
              <a:t>交</a:t>
            </a:r>
            <a:r>
              <a:rPr lang="zh-TW" altLang="en-US" sz="3400" dirty="0"/>
              <a:t>乘</a:t>
            </a:r>
            <a:r>
              <a:rPr lang="zh-TW" altLang="en-US" sz="3400" dirty="0" smtClean="0"/>
              <a:t>項</a:t>
            </a:r>
            <a:r>
              <a:rPr lang="en-US" altLang="zh-TW" sz="3400" dirty="0" smtClean="0"/>
              <a:t>=0</a:t>
            </a:r>
            <a:endParaRPr lang="zh-TW" altLang="en-US" sz="3400" dirty="0"/>
          </a:p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1536433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46213" y="591344"/>
            <a:ext cx="7988300" cy="3042353"/>
          </a:xfrm>
          <a:prstGeom prst="rect">
            <a:avLst/>
          </a:prstGeom>
        </p:spPr>
      </p:pic>
      <p:pic>
        <p:nvPicPr>
          <p:cNvPr id="5" name="圖片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46213" y="3633697"/>
            <a:ext cx="8459788" cy="30561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11916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8200" y="2766219"/>
            <a:ext cx="10515600" cy="1325563"/>
          </a:xfrm>
        </p:spPr>
        <p:txBody>
          <a:bodyPr/>
          <a:lstStyle/>
          <a:p>
            <a:r>
              <a:rPr lang="en-US" altLang="zh-TW" dirty="0" smtClean="0"/>
              <a:t>4.2.3</a:t>
            </a:r>
            <a:r>
              <a:rPr lang="zh-TW" altLang="en-US" dirty="0" smtClean="0"/>
              <a:t> </a:t>
            </a:r>
            <a:r>
              <a:rPr lang="en-US" altLang="zh-TW" dirty="0" smtClean="0"/>
              <a:t>The Quadratic variation of Ito integral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6096523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>
          <a:xfrm>
            <a:off x="556845" y="49574"/>
            <a:ext cx="10515600" cy="1325563"/>
          </a:xfrm>
        </p:spPr>
        <p:txBody>
          <a:bodyPr/>
          <a:lstStyle/>
          <a:p>
            <a:pPr eaLnBrk="1" hangingPunct="1">
              <a:defRPr/>
            </a:pPr>
            <a:r>
              <a:rPr lang="en-US" altLang="zh-TW" sz="4000" dirty="0">
                <a:latin typeface="Times New Roman" charset="0"/>
              </a:rPr>
              <a:t>3.3.3 Filtration for Brownian Motion</a:t>
            </a:r>
            <a:r>
              <a:rPr lang="en-US" altLang="zh-TW" sz="4000" dirty="0"/>
              <a:t> </a:t>
            </a:r>
          </a:p>
        </p:txBody>
      </p:sp>
      <p:sp>
        <p:nvSpPr>
          <p:cNvPr id="2560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49568" y="1113692"/>
            <a:ext cx="10533184" cy="4525963"/>
          </a:xfrm>
        </p:spPr>
        <p:txBody>
          <a:bodyPr/>
          <a:lstStyle/>
          <a:p>
            <a:pPr eaLnBrk="1" hangingPunct="1">
              <a:defRPr/>
            </a:pPr>
            <a:r>
              <a:rPr lang="en-US" altLang="zh-TW" b="1" dirty="0" smtClean="0">
                <a:latin typeface="Times New Roman" charset="0"/>
              </a:rPr>
              <a:t>Definition 3.3.3</a:t>
            </a:r>
            <a:endParaRPr lang="en-US" altLang="zh-TW" dirty="0" smtClean="0">
              <a:latin typeface="Times New Roman" charset="0"/>
            </a:endParaRPr>
          </a:p>
          <a:p>
            <a:pPr eaLnBrk="1" hangingPunct="1">
              <a:buFontTx/>
              <a:buNone/>
              <a:defRPr/>
            </a:pPr>
            <a:r>
              <a:rPr lang="en-US" altLang="zh-TW" dirty="0" smtClean="0">
                <a:latin typeface="Times New Roman" charset="0"/>
              </a:rPr>
              <a:t>   Let              be a probability space on which is defined a Brownian motion                              </a:t>
            </a:r>
          </a:p>
          <a:p>
            <a:pPr eaLnBrk="1" hangingPunct="1">
              <a:buFontTx/>
              <a:buNone/>
              <a:defRPr/>
            </a:pPr>
            <a:r>
              <a:rPr lang="en-US" altLang="zh-TW" dirty="0" smtClean="0">
                <a:latin typeface="Times New Roman" charset="0"/>
              </a:rPr>
              <a:t>  A filtration for the Brownian motion is a collection of     -algebra</a:t>
            </a:r>
            <a:r>
              <a:rPr lang="en-US" altLang="zh-TW" u="sng" dirty="0" smtClean="0">
                <a:solidFill>
                  <a:srgbClr val="FF0000"/>
                </a:solidFill>
                <a:latin typeface="Times New Roman" charset="0"/>
              </a:rPr>
              <a:t>                  </a:t>
            </a:r>
            <a:endParaRPr lang="en-US" altLang="zh-TW" u="sng" dirty="0">
              <a:solidFill>
                <a:srgbClr val="FF0000"/>
              </a:solidFill>
              <a:latin typeface="Times New Roman" charset="0"/>
            </a:endParaRPr>
          </a:p>
          <a:p>
            <a:pPr eaLnBrk="1" hangingPunct="1">
              <a:buFontTx/>
              <a:buNone/>
              <a:defRPr/>
            </a:pPr>
            <a:r>
              <a:rPr lang="en-US" altLang="zh-TW" i="1" dirty="0" smtClean="0">
                <a:solidFill>
                  <a:srgbClr val="FF0000"/>
                </a:solidFill>
                <a:latin typeface="Times New Roman" charset="0"/>
              </a:rPr>
              <a:t>                    </a:t>
            </a:r>
            <a:r>
              <a:rPr lang="en-US" altLang="zh-TW" i="1" dirty="0" smtClean="0">
                <a:latin typeface="Times New Roman" charset="0"/>
              </a:rPr>
              <a:t>,</a:t>
            </a:r>
            <a:r>
              <a:rPr lang="en-US" altLang="zh-TW" i="1" dirty="0" smtClean="0">
                <a:solidFill>
                  <a:srgbClr val="FF0000"/>
                </a:solidFill>
                <a:latin typeface="Times New Roman" charset="0"/>
              </a:rPr>
              <a:t> </a:t>
            </a:r>
            <a:r>
              <a:rPr lang="en-US" altLang="zh-TW" i="1" dirty="0" smtClean="0">
                <a:latin typeface="Times New Roman" charset="0"/>
              </a:rPr>
              <a:t>satisfying</a:t>
            </a:r>
            <a:r>
              <a:rPr lang="zh-TW" altLang="en-US" i="1" dirty="0" smtClean="0">
                <a:latin typeface="Times New Roman" charset="0"/>
              </a:rPr>
              <a:t>：</a:t>
            </a:r>
          </a:p>
        </p:txBody>
      </p:sp>
      <p:sp>
        <p:nvSpPr>
          <p:cNvPr id="25605" name="Rectangle 5"/>
          <p:cNvSpPr>
            <a:spLocks noChangeArrowheads="1"/>
          </p:cNvSpPr>
          <p:nvPr/>
        </p:nvSpPr>
        <p:spPr bwMode="auto">
          <a:xfrm>
            <a:off x="1400907" y="-290175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eaLnBrk="1" hangingPunct="1">
              <a:defRPr/>
            </a:pPr>
            <a:endParaRPr lang="zh-TW" altLang="en-US">
              <a:ea typeface="新細明體" charset="-120"/>
            </a:endParaRPr>
          </a:p>
        </p:txBody>
      </p:sp>
      <p:graphicFrame>
        <p:nvGraphicFramePr>
          <p:cNvPr id="44036" name="Object 4"/>
          <p:cNvGraphicFramePr>
            <a:graphicFrameLocks noChangeAspect="1"/>
          </p:cNvGraphicFramePr>
          <p:nvPr>
            <p:extLst/>
          </p:nvPr>
        </p:nvGraphicFramePr>
        <p:xfrm>
          <a:off x="1858106" y="1589147"/>
          <a:ext cx="1143000" cy="5064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56" name="Equation" r:id="rId3" imgW="583947" imgH="253890" progId="Equation.DSMT4">
                  <p:embed/>
                </p:oleObj>
              </mc:Choice>
              <mc:Fallback>
                <p:oleObj name="Equation" r:id="rId3" imgW="583947" imgH="25389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58106" y="1589147"/>
                        <a:ext cx="1143000" cy="5064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5607" name="Rectangle 7"/>
          <p:cNvSpPr>
            <a:spLocks noChangeArrowheads="1"/>
          </p:cNvSpPr>
          <p:nvPr/>
        </p:nvSpPr>
        <p:spPr bwMode="auto">
          <a:xfrm>
            <a:off x="1400907" y="-290175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eaLnBrk="1" hangingPunct="1">
              <a:defRPr/>
            </a:pPr>
            <a:endParaRPr lang="zh-TW" altLang="en-US">
              <a:ea typeface="新細明體" charset="-120"/>
            </a:endParaRPr>
          </a:p>
        </p:txBody>
      </p:sp>
      <p:graphicFrame>
        <p:nvGraphicFramePr>
          <p:cNvPr id="44038" name="Object 6"/>
          <p:cNvGraphicFramePr>
            <a:graphicFrameLocks noChangeAspect="1"/>
          </p:cNvGraphicFramePr>
          <p:nvPr>
            <p:extLst/>
          </p:nvPr>
        </p:nvGraphicFramePr>
        <p:xfrm>
          <a:off x="2359268" y="1976100"/>
          <a:ext cx="1752600" cy="6000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57" name="Equation" r:id="rId5" imgW="748975" imgH="253890" progId="Equation.DSMT4">
                  <p:embed/>
                </p:oleObj>
              </mc:Choice>
              <mc:Fallback>
                <p:oleObj name="Equation" r:id="rId5" imgW="748975" imgH="25389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359268" y="1976100"/>
                        <a:ext cx="1752600" cy="6000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5609" name="Rectangle 9"/>
          <p:cNvSpPr>
            <a:spLocks noChangeArrowheads="1"/>
          </p:cNvSpPr>
          <p:nvPr/>
        </p:nvSpPr>
        <p:spPr bwMode="auto">
          <a:xfrm>
            <a:off x="1400907" y="-290175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eaLnBrk="1" hangingPunct="1">
              <a:defRPr/>
            </a:pPr>
            <a:endParaRPr lang="zh-TW" altLang="en-US">
              <a:ea typeface="新細明體" charset="-120"/>
            </a:endParaRPr>
          </a:p>
        </p:txBody>
      </p:sp>
      <p:graphicFrame>
        <p:nvGraphicFramePr>
          <p:cNvPr id="44040" name="Object 8"/>
          <p:cNvGraphicFramePr>
            <a:graphicFrameLocks noChangeAspect="1"/>
          </p:cNvGraphicFramePr>
          <p:nvPr>
            <p:extLst/>
          </p:nvPr>
        </p:nvGraphicFramePr>
        <p:xfrm>
          <a:off x="8965345" y="2657931"/>
          <a:ext cx="304800" cy="285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58" name="Equation" r:id="rId7" imgW="152334" imgH="139639" progId="Equation.DSMT4">
                  <p:embed/>
                </p:oleObj>
              </mc:Choice>
              <mc:Fallback>
                <p:oleObj name="Equation" r:id="rId7" imgW="152334" imgH="139639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965345" y="2657931"/>
                        <a:ext cx="304800" cy="285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4041" name="Object 10"/>
          <p:cNvGraphicFramePr>
            <a:graphicFrameLocks noChangeAspect="1"/>
          </p:cNvGraphicFramePr>
          <p:nvPr>
            <p:extLst/>
          </p:nvPr>
        </p:nvGraphicFramePr>
        <p:xfrm>
          <a:off x="1197706" y="3000192"/>
          <a:ext cx="1624481" cy="59674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59" name="Equation" r:id="rId9" imgW="698197" imgH="253890" progId="Equation.DSMT4">
                  <p:embed/>
                </p:oleObj>
              </mc:Choice>
              <mc:Fallback>
                <p:oleObj name="Equation" r:id="rId9" imgW="698197" imgH="25389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97706" y="3000192"/>
                        <a:ext cx="1624481" cy="59674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44042" name="矩形 2"/>
          <p:cNvSpPr>
            <a:spLocks noChangeArrowheads="1"/>
          </p:cNvSpPr>
          <p:nvPr/>
        </p:nvSpPr>
        <p:spPr bwMode="auto">
          <a:xfrm>
            <a:off x="753206" y="3640096"/>
            <a:ext cx="10925907" cy="22467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812800" indent="-81280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charset="0"/>
                <a:ea typeface="新細明體" charset="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charset="0"/>
                <a:ea typeface="新細明體" charset="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charset="0"/>
                <a:ea typeface="新細明體" charset="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charset="0"/>
                <a:ea typeface="新細明體" charset="0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charset="0"/>
                <a:ea typeface="新細明體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新細明體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新細明體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新細明體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新細明體" charset="0"/>
              </a:defRPr>
            </a:lvl9pPr>
          </a:lstStyle>
          <a:p>
            <a:pPr marL="514350" indent="-514350" eaLnBrk="1" hangingPunct="1">
              <a:spcBef>
                <a:spcPct val="0"/>
              </a:spcBef>
              <a:buAutoNum type="arabicPeriod"/>
            </a:pPr>
            <a:r>
              <a:rPr lang="en-US" altLang="zh-TW" sz="2800" dirty="0" smtClean="0"/>
              <a:t>( </a:t>
            </a:r>
            <a:r>
              <a:rPr lang="en-US" altLang="zh-TW" sz="2800" dirty="0"/>
              <a:t>Information accumulates </a:t>
            </a:r>
            <a:r>
              <a:rPr lang="en-US" altLang="zh-TW" sz="2800" dirty="0" smtClean="0"/>
              <a:t>)</a:t>
            </a:r>
          </a:p>
          <a:p>
            <a:pPr marL="514350" indent="-514350" eaLnBrk="1" hangingPunct="1">
              <a:spcBef>
                <a:spcPct val="0"/>
              </a:spcBef>
              <a:buAutoNum type="arabicPeriod"/>
            </a:pPr>
            <a:endParaRPr lang="en-US" altLang="zh-TW" sz="2800" dirty="0"/>
          </a:p>
          <a:p>
            <a:pPr marL="514350" indent="-514350" eaLnBrk="1" hangingPunct="1">
              <a:spcBef>
                <a:spcPct val="0"/>
              </a:spcBef>
              <a:buAutoNum type="arabicPeriod"/>
            </a:pPr>
            <a:r>
              <a:rPr lang="en-US" altLang="zh-TW" sz="2800" dirty="0" smtClean="0"/>
              <a:t>(</a:t>
            </a:r>
            <a:r>
              <a:rPr lang="en-US" altLang="zh-TW" sz="2800" dirty="0" err="1" smtClean="0"/>
              <a:t>Adaptivity</a:t>
            </a:r>
            <a:r>
              <a:rPr lang="en-US" altLang="zh-TW" sz="2800" dirty="0" smtClean="0"/>
              <a:t>)</a:t>
            </a:r>
            <a:r>
              <a:rPr lang="en-US" altLang="zh-TW" sz="2800" dirty="0"/>
              <a:t> </a:t>
            </a:r>
            <a:r>
              <a:rPr lang="en-US" altLang="zh-TW" sz="2800" dirty="0" smtClean="0"/>
              <a:t> W(t) is F(t) </a:t>
            </a:r>
            <a:r>
              <a:rPr lang="en-US" altLang="zh-TW" sz="2800" dirty="0" err="1" smtClean="0"/>
              <a:t>msb</a:t>
            </a:r>
            <a:r>
              <a:rPr lang="en-US" altLang="zh-TW" sz="2800" dirty="0" smtClean="0"/>
              <a:t>.</a:t>
            </a:r>
          </a:p>
          <a:p>
            <a:pPr marL="514350" indent="-514350" eaLnBrk="1" hangingPunct="1">
              <a:spcBef>
                <a:spcPct val="0"/>
              </a:spcBef>
              <a:buAutoNum type="arabicPeriod"/>
            </a:pPr>
            <a:endParaRPr lang="en-US" altLang="zh-TW" sz="2800" dirty="0"/>
          </a:p>
          <a:p>
            <a:pPr marL="514350" indent="-514350" eaLnBrk="1" hangingPunct="1">
              <a:spcBef>
                <a:spcPct val="0"/>
              </a:spcBef>
              <a:buAutoNum type="arabicPeriod"/>
            </a:pPr>
            <a:r>
              <a:rPr lang="en-US" altLang="zh-TW" sz="2800" dirty="0" smtClean="0"/>
              <a:t>(Independence of future increments)</a:t>
            </a:r>
            <a:endParaRPr lang="en-US" altLang="zh-TW" sz="2800" dirty="0"/>
          </a:p>
        </p:txBody>
      </p:sp>
      <p:sp>
        <p:nvSpPr>
          <p:cNvPr id="2" name="投影片編號版面配置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762BB29-2988-D34A-BBFE-B53A5ABCC72B}" type="slidenum">
              <a:rPr lang="en-US" altLang="zh-TW" smtClean="0"/>
              <a:pPr>
                <a:defRPr/>
              </a:pPr>
              <a:t>2</a:t>
            </a:fld>
            <a:endParaRPr lang="en-US" altLang="zh-TW" dirty="0"/>
          </a:p>
        </p:txBody>
      </p:sp>
      <p:pic>
        <p:nvPicPr>
          <p:cNvPr id="3" name="圖片 2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73968" y="3597407"/>
            <a:ext cx="4445883" cy="629068"/>
          </a:xfrm>
          <a:prstGeom prst="rect">
            <a:avLst/>
          </a:prstGeom>
        </p:spPr>
      </p:pic>
      <p:graphicFrame>
        <p:nvGraphicFramePr>
          <p:cNvPr id="20" name="Object 4"/>
          <p:cNvGraphicFramePr>
            <a:graphicFrameLocks noChangeAspect="1"/>
          </p:cNvGraphicFramePr>
          <p:nvPr>
            <p:extLst/>
          </p:nvPr>
        </p:nvGraphicFramePr>
        <p:xfrm>
          <a:off x="1758462" y="5929554"/>
          <a:ext cx="1219200" cy="419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60" name="Equation" r:id="rId12" imgW="583947" imgH="203112" progId="Equation.DSMT4">
                  <p:embed/>
                </p:oleObj>
              </mc:Choice>
              <mc:Fallback>
                <p:oleObj name="Equation" r:id="rId12" imgW="583947" imgH="203112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58462" y="5929554"/>
                        <a:ext cx="1219200" cy="419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文字方塊 7"/>
          <p:cNvSpPr txBox="1"/>
          <p:nvPr/>
        </p:nvSpPr>
        <p:spPr>
          <a:xfrm>
            <a:off x="1162537" y="5837067"/>
            <a:ext cx="796589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TW" sz="2800" dirty="0" smtClean="0"/>
              <a:t>For                the increment W(u)-W(t) is </a:t>
            </a:r>
            <a:r>
              <a:rPr kumimoji="1" lang="en-US" altLang="zh-TW" sz="2800" dirty="0" err="1" smtClean="0"/>
              <a:t>indep</a:t>
            </a:r>
            <a:r>
              <a:rPr kumimoji="1" lang="en-US" altLang="zh-TW" sz="2800" dirty="0" smtClean="0"/>
              <a:t>. of F(t).</a:t>
            </a:r>
            <a:endParaRPr kumimoji="1" lang="zh-TW" altLang="en-US" sz="2800" dirty="0"/>
          </a:p>
        </p:txBody>
      </p:sp>
    </p:spTree>
    <p:extLst>
      <p:ext uri="{BB962C8B-B14F-4D97-AF65-F5344CB8AC3E}">
        <p14:creationId xmlns:p14="http://schemas.microsoft.com/office/powerpoint/2010/main" val="12669677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0" y="704850"/>
            <a:ext cx="9144000" cy="5448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93628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 dirty="0"/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5490" y="1041400"/>
            <a:ext cx="9716785" cy="4435475"/>
          </a:xfrm>
          <a:prstGeom prst="rect">
            <a:avLst/>
          </a:prstGeom>
        </p:spPr>
      </p:pic>
      <p:sp>
        <p:nvSpPr>
          <p:cNvPr id="5" name="文字方塊 4"/>
          <p:cNvSpPr txBox="1"/>
          <p:nvPr/>
        </p:nvSpPr>
        <p:spPr>
          <a:xfrm>
            <a:off x="8012673" y="2846838"/>
            <a:ext cx="2955365" cy="1200329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zh-TW" altLang="en-US" dirty="0" smtClean="0"/>
              <a:t>和</a:t>
            </a:r>
            <a:r>
              <a:rPr lang="en-US" altLang="zh-TW" dirty="0" smtClean="0"/>
              <a:t>Variance</a:t>
            </a:r>
            <a:r>
              <a:rPr lang="zh-TW" altLang="en-US" dirty="0" smtClean="0"/>
              <a:t>不同的地方在於</a:t>
            </a:r>
            <a:r>
              <a:rPr lang="en-US" altLang="zh-TW" dirty="0" smtClean="0"/>
              <a:t/>
            </a:r>
            <a:br>
              <a:rPr lang="en-US" altLang="zh-TW" dirty="0" smtClean="0"/>
            </a:br>
            <a:r>
              <a:rPr lang="en-US" altLang="zh-TW" dirty="0" smtClean="0"/>
              <a:t>Variance</a:t>
            </a:r>
            <a:r>
              <a:rPr lang="zh-TW" altLang="en-US" dirty="0" smtClean="0"/>
              <a:t>是全部路徑的平均</a:t>
            </a:r>
            <a:r>
              <a:rPr lang="en-US" altLang="zh-TW" dirty="0" smtClean="0"/>
              <a:t/>
            </a:r>
            <a:br>
              <a:rPr lang="en-US" altLang="zh-TW" dirty="0" smtClean="0"/>
            </a:br>
            <a:r>
              <a:rPr lang="en-US" altLang="zh-TW" dirty="0" smtClean="0"/>
              <a:t>Quadratic variation </a:t>
            </a:r>
            <a:r>
              <a:rPr lang="zh-TW" altLang="en-US" dirty="0" smtClean="0"/>
              <a:t>的值</a:t>
            </a:r>
            <a:endParaRPr lang="en-US" altLang="zh-TW" dirty="0" smtClean="0"/>
          </a:p>
          <a:p>
            <a:r>
              <a:rPr lang="zh-TW" altLang="en-US" dirty="0" smtClean="0"/>
              <a:t>只由一條路徑產生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6557740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 dirty="0"/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6765" y="1498601"/>
            <a:ext cx="10738470" cy="3040062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5" name="文字方塊 4"/>
              <p:cNvSpPr txBox="1"/>
              <p:nvPr/>
            </p:nvSpPr>
            <p:spPr>
              <a:xfrm>
                <a:off x="4698442" y="4444414"/>
                <a:ext cx="6198158" cy="646331"/>
              </a:xfrm>
              <a:prstGeom prst="rect">
                <a:avLst/>
              </a:prstGeom>
              <a:noFill/>
              <a:ln w="28575">
                <a:solidFill>
                  <a:srgbClr val="FF0000"/>
                </a:solidFill>
              </a:ln>
            </p:spPr>
            <p:txBody>
              <a:bodyPr wrap="square" rtlCol="0">
                <a:spAutoFit/>
              </a:bodyPr>
              <a:lstStyle/>
              <a:p>
                <a:r>
                  <a:rPr lang="zh-TW" altLang="en-US" dirty="0" smtClean="0"/>
                  <a:t>這個等式</a:t>
                </a:r>
                <a:r>
                  <a:rPr lang="en-US" altLang="zh-TW" dirty="0" smtClean="0"/>
                  <a:t>imply</a:t>
                </a:r>
                <a:r>
                  <a:rPr lang="zh-TW" altLang="en-US" dirty="0" smtClean="0"/>
                  <a:t> </a:t>
                </a:r>
                <a:r>
                  <a:rPr lang="en-US" altLang="zh-TW" dirty="0"/>
                  <a:t>Quadratic variation</a:t>
                </a:r>
                <a:r>
                  <a:rPr lang="zh-TW" altLang="en-US" dirty="0" smtClean="0"/>
                  <a:t>在每單位時間增加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zh-TW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TW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∆</m:t>
                        </m:r>
                      </m:e>
                      <m:sup>
                        <m:r>
                          <a:rPr lang="en-US" altLang="zh-TW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</m:sup>
                    </m:sSup>
                    <m:d>
                      <m:dPr>
                        <m:ctrlPr>
                          <a:rPr lang="en-US" altLang="zh-TW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TW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𝑡</m:t>
                        </m:r>
                      </m:e>
                    </m:d>
                  </m:oMath>
                </a14:m>
                <a:endParaRPr lang="en-US" altLang="zh-TW" dirty="0" smtClean="0">
                  <a:ea typeface="Cambria Math" panose="02040503050406030204" pitchFamily="18" charset="0"/>
                </a:endParaRPr>
              </a:p>
              <a:p>
                <a:r>
                  <a:rPr lang="zh-TW" altLang="en-US" dirty="0" smtClean="0"/>
                  <a:t>且這個增加率對</a:t>
                </a:r>
                <a:r>
                  <a:rPr lang="en-US" altLang="zh-TW" dirty="0" smtClean="0"/>
                  <a:t>path</a:t>
                </a:r>
                <a:r>
                  <a:rPr lang="zh-TW" altLang="en-US" dirty="0" smtClean="0"/>
                  <a:t>和</a:t>
                </a:r>
                <a:r>
                  <a:rPr lang="en-US" altLang="zh-TW" dirty="0" smtClean="0"/>
                  <a:t>time</a:t>
                </a:r>
                <a:r>
                  <a:rPr lang="zh-TW" altLang="en-US" dirty="0" smtClean="0"/>
                  <a:t>皆為</a:t>
                </a:r>
                <a:r>
                  <a:rPr lang="en-US" altLang="zh-TW" dirty="0" smtClean="0"/>
                  <a:t>dependent</a:t>
                </a:r>
                <a:r>
                  <a:rPr lang="zh-TW" altLang="en-US" dirty="0" smtClean="0"/>
                  <a:t> </a:t>
                </a:r>
                <a:endParaRPr lang="zh-TW" altLang="en-US" dirty="0"/>
              </a:p>
            </p:txBody>
          </p:sp>
        </mc:Choice>
        <mc:Fallback>
          <p:sp>
            <p:nvSpPr>
              <p:cNvPr id="5" name="文字方塊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98442" y="4444414"/>
                <a:ext cx="6198158" cy="646331"/>
              </a:xfrm>
              <a:prstGeom prst="rect">
                <a:avLst/>
              </a:prstGeom>
              <a:blipFill rotWithShape="0">
                <a:blip r:embed="rId3"/>
                <a:stretch>
                  <a:fillRect l="-685" t="-2703" b="-10811"/>
                </a:stretch>
              </a:blipFill>
              <a:ln w="28575">
                <a:solidFill>
                  <a:srgbClr val="FF0000"/>
                </a:solidFill>
              </a:ln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矩形 6"/>
          <p:cNvSpPr/>
          <p:nvPr/>
        </p:nvSpPr>
        <p:spPr>
          <a:xfrm>
            <a:off x="2543784" y="4444414"/>
            <a:ext cx="2048430" cy="369332"/>
          </a:xfrm>
          <a:prstGeom prst="rect">
            <a:avLst/>
          </a:prstGeom>
          <a:solidFill>
            <a:srgbClr val="FFFF00"/>
          </a:solidFill>
          <a:ln w="28575">
            <a:solidFill>
              <a:srgbClr val="FF0000"/>
            </a:solidFill>
          </a:ln>
        </p:spPr>
        <p:txBody>
          <a:bodyPr wrap="square">
            <a:spAutoFit/>
          </a:bodyPr>
          <a:lstStyle/>
          <a:p>
            <a:r>
              <a:rPr lang="en-US" altLang="zh-TW" dirty="0"/>
              <a:t>Quadratic variation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657823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 dirty="0"/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1004432"/>
            <a:ext cx="8763000" cy="215265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5" name="矩形 4"/>
              <p:cNvSpPr/>
              <p:nvPr/>
            </p:nvSpPr>
            <p:spPr>
              <a:xfrm>
                <a:off x="838200" y="541219"/>
                <a:ext cx="2048430" cy="369332"/>
              </a:xfrm>
              <a:prstGeom prst="rect">
                <a:avLst/>
              </a:prstGeom>
              <a:noFill/>
              <a:ln w="28575">
                <a:solidFill>
                  <a:srgbClr val="FF0000"/>
                </a:solidFill>
              </a:ln>
            </p:spPr>
            <p:txBody>
              <a:bodyPr wrap="square">
                <a:spAutoFit/>
              </a:bodyPr>
              <a:lstStyle/>
              <a:p>
                <a:r>
                  <a:rPr lang="zh-TW" altLang="en-US" dirty="0" smtClean="0"/>
                  <a:t>在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altLang="zh-TW" i="1" dirty="0">
                        <a:latin typeface="Cambria Math" panose="02040503050406030204" pitchFamily="18" charset="0"/>
                      </a:rPr>
                      <m:t>I</m:t>
                    </m:r>
                  </m:oMath>
                </a14:m>
                <a:r>
                  <a:rPr lang="en-US" altLang="zh-TW" dirty="0" smtClean="0"/>
                  <a:t>(0)=0</a:t>
                </a:r>
                <a:r>
                  <a:rPr lang="zh-TW" altLang="en-US" dirty="0" smtClean="0"/>
                  <a:t>的條件下</a:t>
                </a:r>
                <a:endParaRPr lang="zh-TW" altLang="en-US" dirty="0"/>
              </a:p>
            </p:txBody>
          </p:sp>
        </mc:Choice>
        <mc:Fallback xmlns="">
          <p:sp>
            <p:nvSpPr>
              <p:cNvPr id="5" name="矩形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8200" y="541219"/>
                <a:ext cx="2048430" cy="369332"/>
              </a:xfrm>
              <a:prstGeom prst="rect">
                <a:avLst/>
              </a:prstGeom>
              <a:blipFill rotWithShape="0">
                <a:blip r:embed="rId3"/>
                <a:stretch>
                  <a:fillRect l="-2053" t="-6154" b="-20000"/>
                </a:stretch>
              </a:blipFill>
              <a:ln w="28575">
                <a:solidFill>
                  <a:srgbClr val="FF0000"/>
                </a:solidFill>
              </a:ln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文字方塊 5"/>
          <p:cNvSpPr txBox="1"/>
          <p:nvPr/>
        </p:nvSpPr>
        <p:spPr>
          <a:xfrm>
            <a:off x="2807143" y="3059194"/>
            <a:ext cx="1575358" cy="646331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US" altLang="zh-TW" dirty="0" smtClean="0"/>
              <a:t>Asset</a:t>
            </a:r>
            <a:r>
              <a:rPr lang="zh-TW" altLang="en-US" dirty="0" smtClean="0"/>
              <a:t> 的</a:t>
            </a:r>
            <a:r>
              <a:rPr lang="en-US" altLang="zh-TW" dirty="0" smtClean="0"/>
              <a:t>Value</a:t>
            </a:r>
          </a:p>
          <a:p>
            <a:pPr algn="ctr"/>
            <a:r>
              <a:rPr lang="zh-TW" altLang="en-US" dirty="0" smtClean="0"/>
              <a:t>波動</a:t>
            </a:r>
            <a:endParaRPr lang="zh-TW" altLang="en-US" dirty="0"/>
          </a:p>
        </p:txBody>
      </p:sp>
      <p:sp>
        <p:nvSpPr>
          <p:cNvPr id="7" name="文字方塊 6"/>
          <p:cNvSpPr txBox="1"/>
          <p:nvPr/>
        </p:nvSpPr>
        <p:spPr>
          <a:xfrm>
            <a:off x="7029158" y="3197692"/>
            <a:ext cx="1110950" cy="369332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zh-TW" altLang="en-US" dirty="0" smtClean="0"/>
              <a:t>股價波動</a:t>
            </a:r>
            <a:endParaRPr lang="zh-TW" altLang="en-US" dirty="0"/>
          </a:p>
        </p:txBody>
      </p:sp>
      <p:sp>
        <p:nvSpPr>
          <p:cNvPr id="8" name="乘號 7"/>
          <p:cNvSpPr/>
          <p:nvPr/>
        </p:nvSpPr>
        <p:spPr>
          <a:xfrm>
            <a:off x="6517375" y="3197692"/>
            <a:ext cx="457200" cy="369332"/>
          </a:xfrm>
          <a:prstGeom prst="mathMultiply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9" name="文字方塊 8"/>
          <p:cNvSpPr txBox="1"/>
          <p:nvPr/>
        </p:nvSpPr>
        <p:spPr>
          <a:xfrm>
            <a:off x="5118100" y="3197692"/>
            <a:ext cx="1344692" cy="369332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zh-TW" altLang="en-US" dirty="0" smtClean="0"/>
              <a:t>股票持有數</a:t>
            </a:r>
            <a:endParaRPr lang="zh-TW" altLang="en-US" dirty="0"/>
          </a:p>
        </p:txBody>
      </p:sp>
      <p:sp>
        <p:nvSpPr>
          <p:cNvPr id="10" name="等於 9"/>
          <p:cNvSpPr/>
          <p:nvPr/>
        </p:nvSpPr>
        <p:spPr>
          <a:xfrm>
            <a:off x="4529301" y="3243085"/>
            <a:ext cx="211333" cy="278547"/>
          </a:xfrm>
          <a:prstGeom prst="mathEqua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chemeClr val="tx1"/>
              </a:solidFill>
            </a:endParaRPr>
          </a:p>
        </p:txBody>
      </p:sp>
      <p:pic>
        <p:nvPicPr>
          <p:cNvPr id="11" name="圖片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07143" y="4604565"/>
            <a:ext cx="6429375" cy="85725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2" name="矩形 11"/>
              <p:cNvSpPr/>
              <p:nvPr/>
            </p:nvSpPr>
            <p:spPr>
              <a:xfrm>
                <a:off x="838200" y="4113024"/>
                <a:ext cx="2048430" cy="369332"/>
              </a:xfrm>
              <a:prstGeom prst="rect">
                <a:avLst/>
              </a:prstGeom>
              <a:noFill/>
              <a:ln w="28575">
                <a:solidFill>
                  <a:srgbClr val="FF0000"/>
                </a:solidFill>
              </a:ln>
            </p:spPr>
            <p:txBody>
              <a:bodyPr wrap="square">
                <a:spAutoFit/>
              </a:bodyPr>
              <a:lstStyle/>
              <a:p>
                <a:r>
                  <a:rPr lang="zh-TW" altLang="en-US" dirty="0" smtClean="0">
                    <a:solidFill>
                      <a:srgbClr val="FF0000"/>
                    </a:solidFill>
                  </a:rPr>
                  <a:t>沒</a:t>
                </a:r>
                <a14:m>
                  <m:oMath xmlns:m="http://schemas.openxmlformats.org/officeDocument/2006/math">
                    <m:r>
                      <a:rPr lang="zh-TW" altLang="en-US" dirty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有</m:t>
                    </m:r>
                    <m:r>
                      <m:rPr>
                        <m:sty m:val="p"/>
                      </m:rPr>
                      <a:rPr lang="en-US" altLang="zh-TW" i="1" dirty="0">
                        <a:latin typeface="Cambria Math" panose="02040503050406030204" pitchFamily="18" charset="0"/>
                      </a:rPr>
                      <m:t>I</m:t>
                    </m:r>
                  </m:oMath>
                </a14:m>
                <a:r>
                  <a:rPr lang="en-US" altLang="zh-TW" dirty="0" smtClean="0"/>
                  <a:t>(0)=0</a:t>
                </a:r>
                <a:r>
                  <a:rPr lang="zh-TW" altLang="en-US" dirty="0" smtClean="0"/>
                  <a:t>的條件</a:t>
                </a:r>
                <a:endParaRPr lang="zh-TW" altLang="en-US" dirty="0"/>
              </a:p>
            </p:txBody>
          </p:sp>
        </mc:Choice>
        <mc:Fallback xmlns="">
          <p:sp>
            <p:nvSpPr>
              <p:cNvPr id="12" name="矩形 1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8200" y="4113024"/>
                <a:ext cx="2048430" cy="369332"/>
              </a:xfrm>
              <a:prstGeom prst="rect">
                <a:avLst/>
              </a:prstGeom>
              <a:blipFill rotWithShape="0">
                <a:blip r:embed="rId5"/>
                <a:stretch>
                  <a:fillRect l="-2053" t="-6154" b="-20000"/>
                </a:stretch>
              </a:blipFill>
              <a:ln w="28575">
                <a:solidFill>
                  <a:srgbClr val="FF0000"/>
                </a:solidFill>
              </a:ln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9298403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1"/>
          <p:cNvSpPr txBox="1">
            <a:spLocks/>
          </p:cNvSpPr>
          <p:nvPr/>
        </p:nvSpPr>
        <p:spPr>
          <a:xfrm>
            <a:off x="838200" y="2766219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altLang="zh-TW" sz="6000" dirty="0" smtClean="0"/>
              <a:t>4.3 Ito’s Integral </a:t>
            </a:r>
          </a:p>
          <a:p>
            <a:pPr algn="ctr"/>
            <a:r>
              <a:rPr lang="en-US" altLang="zh-TW" sz="6000" dirty="0" smtClean="0"/>
              <a:t>for General Integrands</a:t>
            </a:r>
            <a:endParaRPr lang="zh-TW" altLang="en-US" sz="6000" dirty="0"/>
          </a:p>
        </p:txBody>
      </p:sp>
    </p:spTree>
    <p:extLst>
      <p:ext uri="{BB962C8B-B14F-4D97-AF65-F5344CB8AC3E}">
        <p14:creationId xmlns:p14="http://schemas.microsoft.com/office/powerpoint/2010/main" val="29720275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內容版面配置區 2"/>
              <p:cNvSpPr>
                <a:spLocks noGrp="1"/>
              </p:cNvSpPr>
              <p:nvPr>
                <p:ph idx="1"/>
              </p:nvPr>
            </p:nvSpPr>
            <p:spPr>
              <a:xfrm>
                <a:off x="838200" y="2244725"/>
                <a:ext cx="10515600" cy="4351338"/>
              </a:xfrm>
            </p:spPr>
            <p:txBody>
              <a:bodyPr/>
              <a:lstStyle/>
              <a:p>
                <a:r>
                  <a:rPr lang="fr-FR" altLang="zh-TW" dirty="0" smtClean="0"/>
                  <a:t>choosing a partition </a:t>
                </a:r>
                <a14:m>
                  <m:oMath xmlns:m="http://schemas.openxmlformats.org/officeDocument/2006/math">
                    <m:r>
                      <a:rPr lang="fr-FR" altLang="zh-TW" i="1" dirty="0" smtClean="0">
                        <a:latin typeface="Cambria Math" panose="02040503050406030204" pitchFamily="18" charset="0"/>
                      </a:rPr>
                      <m:t>0 = </m:t>
                    </m:r>
                    <m:sSub>
                      <m:sSubPr>
                        <m:ctrlPr>
                          <a:rPr lang="fr-FR" altLang="zh-TW" i="1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fr-FR" altLang="zh-TW" i="1" dirty="0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  <m:sub>
                        <m:r>
                          <a:rPr lang="en-US" altLang="zh-TW" b="0" i="1" dirty="0" smtClean="0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  <m:r>
                      <a:rPr lang="fr-FR" altLang="zh-TW" i="1" dirty="0" smtClean="0">
                        <a:latin typeface="Cambria Math" panose="02040503050406030204" pitchFamily="18" charset="0"/>
                      </a:rPr>
                      <m:t> &lt;</m:t>
                    </m:r>
                    <m:sSub>
                      <m:sSubPr>
                        <m:ctrlPr>
                          <a:rPr lang="fr-FR" altLang="zh-TW" i="1" dirty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fr-FR" altLang="zh-TW" i="1" dirty="0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  <m:sub>
                        <m:r>
                          <a:rPr lang="en-US" altLang="zh-TW" b="0" i="1" dirty="0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fr-FR" altLang="zh-TW" i="1" dirty="0" smtClean="0">
                        <a:latin typeface="Cambria Math" panose="02040503050406030204" pitchFamily="18" charset="0"/>
                      </a:rPr>
                      <m:t>&lt;</m:t>
                    </m:r>
                    <m:sSub>
                      <m:sSubPr>
                        <m:ctrlPr>
                          <a:rPr lang="fr-FR" altLang="zh-TW" i="1" dirty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fr-FR" altLang="zh-TW" i="1" dirty="0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  <m:sub>
                        <m:r>
                          <a:rPr lang="en-US" altLang="zh-TW" b="0" i="1" dirty="0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fr-FR" altLang="zh-TW" i="1" dirty="0" smtClean="0">
                        <a:latin typeface="Cambria Math" panose="02040503050406030204" pitchFamily="18" charset="0"/>
                      </a:rPr>
                      <m:t>&lt;</m:t>
                    </m:r>
                    <m:sSub>
                      <m:sSubPr>
                        <m:ctrlPr>
                          <a:rPr lang="fr-FR" altLang="zh-TW" i="1" dirty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fr-FR" altLang="zh-TW" i="1" dirty="0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  <m:sub>
                        <m:r>
                          <a:rPr lang="en-US" altLang="zh-TW" b="0" i="1" dirty="0" smtClean="0">
                            <a:latin typeface="Cambria Math" panose="02040503050406030204" pitchFamily="18" charset="0"/>
                          </a:rPr>
                          <m:t>3</m:t>
                        </m:r>
                      </m:sub>
                    </m:sSub>
                    <m:r>
                      <a:rPr lang="fr-FR" altLang="zh-TW" i="1" dirty="0" smtClean="0">
                        <a:latin typeface="Cambria Math" panose="02040503050406030204" pitchFamily="18" charset="0"/>
                      </a:rPr>
                      <m:t>&lt;</m:t>
                    </m:r>
                    <m:sSub>
                      <m:sSubPr>
                        <m:ctrlPr>
                          <a:rPr lang="fr-FR" altLang="zh-TW" i="1" dirty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fr-FR" altLang="zh-TW" i="1" dirty="0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  <m:sub>
                        <m:r>
                          <a:rPr lang="en-US" altLang="zh-TW" b="0" i="1" dirty="0" smtClean="0">
                            <a:latin typeface="Cambria Math" panose="02040503050406030204" pitchFamily="18" charset="0"/>
                          </a:rPr>
                          <m:t>4</m:t>
                        </m:r>
                      </m:sub>
                    </m:sSub>
                  </m:oMath>
                </a14:m>
                <a:r>
                  <a:rPr lang="fr-FR" altLang="zh-TW" dirty="0"/>
                  <a:t>,</a:t>
                </a:r>
              </a:p>
              <a:p>
                <a:pPr marL="0" indent="0">
                  <a:buNone/>
                </a:pPr>
                <a:r>
                  <a:rPr lang="en-US" altLang="zh-TW" dirty="0" smtClean="0"/>
                  <a:t>   setting </a:t>
                </a:r>
                <a:r>
                  <a:rPr lang="en-US" altLang="zh-TW" dirty="0"/>
                  <a:t>the </a:t>
                </a:r>
                <a:r>
                  <a:rPr lang="en-US" altLang="zh-TW" dirty="0">
                    <a:solidFill>
                      <a:srgbClr val="FF0000"/>
                    </a:solidFill>
                  </a:rPr>
                  <a:t>approximating</a:t>
                </a:r>
                <a:r>
                  <a:rPr lang="en-US" altLang="zh-TW" dirty="0"/>
                  <a:t> simple process equal to </a:t>
                </a:r>
                <a14:m>
                  <m:oMath xmlns:m="http://schemas.openxmlformats.org/officeDocument/2006/math">
                    <m:r>
                      <a:rPr lang="en-US" altLang="zh-TW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∆</m:t>
                    </m:r>
                  </m:oMath>
                </a14:m>
                <a:r>
                  <a:rPr lang="en-US" altLang="zh-TW" dirty="0" smtClean="0"/>
                  <a:t>(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fr-FR" altLang="zh-TW" i="1" dirty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fr-FR" altLang="zh-TW" i="1" dirty="0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  <m:sub>
                        <m:r>
                          <a:rPr lang="en-US" altLang="zh-TW" b="0" i="1" dirty="0" smtClean="0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en-US" altLang="zh-TW" dirty="0"/>
                  <a:t>) at each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fr-FR" altLang="zh-TW" i="1" dirty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fr-FR" altLang="zh-TW" i="1" dirty="0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  <m:sub>
                        <m:r>
                          <a:rPr lang="en-US" altLang="zh-TW" b="0" i="1" dirty="0" smtClean="0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en-US" altLang="zh-TW" dirty="0" smtClean="0"/>
                  <a:t>,</a:t>
                </a:r>
              </a:p>
              <a:p>
                <a:pPr marL="0" indent="0">
                  <a:buNone/>
                </a:pPr>
                <a:r>
                  <a:rPr lang="en-US" altLang="zh-TW" dirty="0" smtClean="0"/>
                  <a:t>   and then holding </a:t>
                </a:r>
                <a:r>
                  <a:rPr lang="en-US" altLang="zh-TW" dirty="0"/>
                  <a:t>the simple process </a:t>
                </a:r>
                <a:r>
                  <a:rPr lang="en-US" altLang="zh-TW" dirty="0">
                    <a:solidFill>
                      <a:srgbClr val="FF0000"/>
                    </a:solidFill>
                  </a:rPr>
                  <a:t>constant</a:t>
                </a:r>
                <a:r>
                  <a:rPr lang="en-US" altLang="zh-TW" dirty="0"/>
                  <a:t> over </a:t>
                </a:r>
                <a:endParaRPr lang="en-US" altLang="zh-TW" dirty="0" smtClean="0"/>
              </a:p>
              <a:p>
                <a:pPr marL="0" indent="0">
                  <a:buNone/>
                </a:pPr>
                <a:r>
                  <a:rPr lang="en-US" altLang="zh-TW" dirty="0" smtClean="0"/>
                  <a:t>   the </a:t>
                </a:r>
                <a:r>
                  <a:rPr lang="en-US" altLang="zh-TW" dirty="0"/>
                  <a:t>subinterval [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  <m:sub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𝑗</m:t>
                        </m:r>
                      </m:sub>
                    </m:sSub>
                  </m:oMath>
                </a14:m>
                <a:r>
                  <a:rPr lang="en-US" altLang="zh-TW" dirty="0"/>
                  <a:t>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  <m:sub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𝑗</m:t>
                        </m:r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+1</m:t>
                        </m:r>
                      </m:sub>
                    </m:sSub>
                  </m:oMath>
                </a14:m>
                <a:r>
                  <a:rPr lang="en-US" altLang="zh-TW" dirty="0"/>
                  <a:t>] </a:t>
                </a:r>
                <a:endParaRPr lang="en-US" altLang="zh-TW" dirty="0" smtClean="0"/>
              </a:p>
              <a:p>
                <a:r>
                  <a:rPr lang="en-US" altLang="zh-TW" dirty="0" smtClean="0"/>
                  <a:t>Let </a:t>
                </a:r>
                <a:r>
                  <a:rPr lang="en-US" altLang="zh-TW" dirty="0" smtClean="0">
                    <a:solidFill>
                      <a:srgbClr val="FF0000"/>
                    </a:solidFill>
                  </a:rPr>
                  <a:t>maximal</a:t>
                </a:r>
                <a:r>
                  <a:rPr lang="en-US" altLang="zh-TW" dirty="0" smtClean="0"/>
                  <a:t> step </a:t>
                </a:r>
                <a:r>
                  <a:rPr lang="en-US" altLang="zh-TW" dirty="0"/>
                  <a:t>size of the partition approaches </a:t>
                </a:r>
                <a:r>
                  <a:rPr lang="en-US" altLang="zh-TW" dirty="0" smtClean="0">
                    <a:solidFill>
                      <a:srgbClr val="FF0000"/>
                    </a:solidFill>
                  </a:rPr>
                  <a:t>zero</a:t>
                </a:r>
                <a:r>
                  <a:rPr lang="en-US" altLang="zh-TW" dirty="0" smtClean="0"/>
                  <a:t>, </a:t>
                </a:r>
                <a:r>
                  <a:rPr lang="en-US" altLang="zh-TW" dirty="0"/>
                  <a:t>the approximating </a:t>
                </a:r>
                <a:r>
                  <a:rPr lang="en-US" altLang="zh-TW" dirty="0" smtClean="0"/>
                  <a:t>integrand will </a:t>
                </a:r>
                <a:r>
                  <a:rPr lang="en-US" altLang="zh-TW" dirty="0"/>
                  <a:t>become a better and better approximation of the </a:t>
                </a:r>
                <a:r>
                  <a:rPr lang="en-US" altLang="zh-TW" dirty="0">
                    <a:solidFill>
                      <a:srgbClr val="FF0000"/>
                    </a:solidFill>
                  </a:rPr>
                  <a:t>continuously</a:t>
                </a:r>
                <a:r>
                  <a:rPr lang="en-US" altLang="zh-TW" dirty="0"/>
                  <a:t> </a:t>
                </a:r>
                <a:r>
                  <a:rPr lang="en-US" altLang="zh-TW" dirty="0" smtClean="0"/>
                  <a:t>varying one</a:t>
                </a:r>
                <a:r>
                  <a:rPr lang="en-US" altLang="zh-TW" dirty="0"/>
                  <a:t>.</a:t>
                </a:r>
                <a:endParaRPr lang="zh-TW" altLang="en-US" dirty="0"/>
              </a:p>
            </p:txBody>
          </p:sp>
        </mc:Choice>
        <mc:Fallback xmlns="">
          <p:sp>
            <p:nvSpPr>
              <p:cNvPr id="3" name="內容版面配置區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2244725"/>
                <a:ext cx="10515600" cy="4351338"/>
              </a:xfrm>
              <a:blipFill rotWithShape="0">
                <a:blip r:embed="rId2"/>
                <a:stretch>
                  <a:fillRect l="-1043" t="-2241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圖片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04950" y="784225"/>
            <a:ext cx="8724900" cy="1304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67614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38325" y="381000"/>
            <a:ext cx="8515350" cy="609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85842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內容版面配置區 2"/>
              <p:cNvSpPr>
                <a:spLocks noGrp="1"/>
              </p:cNvSpPr>
              <p:nvPr>
                <p:ph idx="1"/>
              </p:nvPr>
            </p:nvSpPr>
            <p:spPr>
              <a:xfrm>
                <a:off x="876299" y="1000125"/>
                <a:ext cx="10515600" cy="4351338"/>
              </a:xfrm>
            </p:spPr>
            <p:txBody>
              <a:bodyPr/>
              <a:lstStyle/>
              <a:p>
                <a:r>
                  <a:rPr lang="en-US" altLang="zh-TW" b="0" dirty="0" smtClean="0">
                    <a:ea typeface="Cambria Math" panose="02040503050406030204" pitchFamily="18" charset="0"/>
                  </a:rPr>
                  <a:t>As </a:t>
                </a:r>
                <a14:m>
                  <m:oMath xmlns:m="http://schemas.openxmlformats.org/officeDocument/2006/math">
                    <m:r>
                      <a:rPr lang="en-US" altLang="zh-TW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𝑛</m:t>
                    </m:r>
                    <m:r>
                      <a:rPr lang="en-US" altLang="zh-TW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→∞</m:t>
                    </m:r>
                    <m:r>
                      <a:rPr lang="en-US" altLang="zh-TW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,</m:t>
                    </m:r>
                    <m:sSub>
                      <m:sSubPr>
                        <m:ctrlPr>
                          <a:rPr lang="en-US" altLang="zh-TW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∆</m:t>
                        </m:r>
                      </m:e>
                      <m:sub>
                        <m:r>
                          <a:rPr lang="en-US" altLang="zh-TW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𝑛</m:t>
                        </m:r>
                      </m:sub>
                    </m:sSub>
                    <m:r>
                      <a:rPr lang="en-US" altLang="zh-TW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(</m:t>
                    </m:r>
                    <m:r>
                      <a:rPr lang="en-US" altLang="zh-TW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𝑡</m:t>
                    </m:r>
                    <m:r>
                      <a:rPr lang="en-US" altLang="zh-TW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altLang="zh-TW" dirty="0" smtClean="0"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altLang="zh-TW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→</m:t>
                    </m:r>
                    <m:r>
                      <a:rPr lang="en-US" altLang="zh-TW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lang="en-US" altLang="zh-TW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∆</m:t>
                    </m:r>
                    <m:r>
                      <a:rPr lang="en-US" altLang="zh-TW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(</m:t>
                    </m:r>
                    <m:r>
                      <a:rPr lang="en-US" altLang="zh-TW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𝑡</m:t>
                    </m:r>
                    <m:r>
                      <a:rPr lang="en-US" altLang="zh-TW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zh-TW" altLang="en-US" dirty="0" smtClean="0"/>
                  <a:t> </a:t>
                </a:r>
                <a:r>
                  <a:rPr lang="en-US" altLang="zh-TW" dirty="0" smtClean="0"/>
                  <a:t>(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∆</m:t>
                        </m:r>
                      </m:e>
                      <m:sub>
                        <m:r>
                          <a:rPr lang="en-US" altLang="zh-TW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𝑛</m:t>
                        </m:r>
                      </m:sub>
                    </m:sSub>
                    <m:r>
                      <a:rPr lang="en-US" altLang="zh-TW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(</m:t>
                    </m:r>
                    <m:r>
                      <a:rPr lang="en-US" altLang="zh-TW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𝑡</m:t>
                    </m:r>
                    <m:r>
                      <a:rPr lang="en-US" altLang="zh-TW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altLang="zh-TW" dirty="0">
                    <a:ea typeface="Cambria Math" panose="02040503050406030204" pitchFamily="18" charset="0"/>
                  </a:rPr>
                  <a:t> </a:t>
                </a:r>
                <a:r>
                  <a:rPr lang="en-US" altLang="zh-TW" dirty="0" smtClean="0">
                    <a:solidFill>
                      <a:srgbClr val="FF0000"/>
                    </a:solidFill>
                    <a:ea typeface="Cambria Math" panose="02040503050406030204" pitchFamily="18" charset="0"/>
                  </a:rPr>
                  <a:t>converges</a:t>
                </a:r>
                <a:r>
                  <a:rPr lang="en-US" altLang="zh-TW" dirty="0" smtClean="0">
                    <a:ea typeface="Cambria Math" panose="02040503050406030204" pitchFamily="18" charset="0"/>
                  </a:rPr>
                  <a:t> to </a:t>
                </a:r>
                <a14:m>
                  <m:oMath xmlns:m="http://schemas.openxmlformats.org/officeDocument/2006/math">
                    <m:r>
                      <a:rPr lang="en-US" altLang="zh-TW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∆(</m:t>
                    </m:r>
                    <m:r>
                      <a:rPr lang="en-US" altLang="zh-TW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𝑡</m:t>
                    </m:r>
                    <m:r>
                      <a:rPr lang="en-US" altLang="zh-TW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altLang="zh-TW" dirty="0" smtClean="0"/>
                  <a:t>)</a:t>
                </a:r>
                <a:endParaRPr lang="zh-TW" altLang="en-US" dirty="0"/>
              </a:p>
            </p:txBody>
          </p:sp>
        </mc:Choice>
        <mc:Fallback xmlns="">
          <p:sp>
            <p:nvSpPr>
              <p:cNvPr id="3" name="內容版面配置區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76299" y="1000125"/>
                <a:ext cx="10515600" cy="4351338"/>
              </a:xfrm>
              <a:blipFill rotWithShape="0">
                <a:blip r:embed="rId2"/>
                <a:stretch>
                  <a:fillRect l="-1043" t="-2241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圖片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19361" y="1550987"/>
            <a:ext cx="7229475" cy="1419225"/>
          </a:xfrm>
          <a:prstGeom prst="rect">
            <a:avLst/>
          </a:prstGeom>
        </p:spPr>
      </p:pic>
      <p:pic>
        <p:nvPicPr>
          <p:cNvPr id="5" name="圖片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24010" y="3325812"/>
            <a:ext cx="8943975" cy="24669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89180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28775" y="1314450"/>
            <a:ext cx="8934450" cy="4229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6301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 dirty="0"/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3604" y="608012"/>
            <a:ext cx="10239064" cy="3159126"/>
          </a:xfrm>
          <a:prstGeom prst="rect">
            <a:avLst/>
          </a:prstGeom>
        </p:spPr>
      </p:pic>
      <p:pic>
        <p:nvPicPr>
          <p:cNvPr id="5" name="圖片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3604" y="3767138"/>
            <a:ext cx="10006938" cy="25447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81766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9189" y="635977"/>
            <a:ext cx="8944122" cy="32247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53510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06500" y="93489"/>
            <a:ext cx="8794750" cy="5491509"/>
          </a:xfrm>
          <a:prstGeom prst="rect">
            <a:avLst/>
          </a:prstGeom>
        </p:spPr>
      </p:pic>
      <p:grpSp>
        <p:nvGrpSpPr>
          <p:cNvPr id="9" name="群組 8"/>
          <p:cNvGrpSpPr/>
          <p:nvPr/>
        </p:nvGrpSpPr>
        <p:grpSpPr>
          <a:xfrm>
            <a:off x="1320800" y="5584998"/>
            <a:ext cx="9169400" cy="1183929"/>
            <a:chOff x="1295400" y="5674071"/>
            <a:chExt cx="9169400" cy="1183929"/>
          </a:xfrm>
        </p:grpSpPr>
        <p:grpSp>
          <p:nvGrpSpPr>
            <p:cNvPr id="7" name="群組 6"/>
            <p:cNvGrpSpPr/>
            <p:nvPr/>
          </p:nvGrpSpPr>
          <p:grpSpPr>
            <a:xfrm>
              <a:off x="1409700" y="5809008"/>
              <a:ext cx="8934450" cy="962025"/>
              <a:chOff x="-612775" y="3176588"/>
              <a:chExt cx="8934450" cy="962025"/>
            </a:xfrm>
          </p:grpSpPr>
          <p:pic>
            <p:nvPicPr>
              <p:cNvPr id="5" name="圖片 4"/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1339850" y="3176588"/>
                <a:ext cx="6981825" cy="962025"/>
              </a:xfrm>
              <a:prstGeom prst="rect">
                <a:avLst/>
              </a:prstGeom>
            </p:spPr>
          </p:pic>
          <p:pic>
            <p:nvPicPr>
              <p:cNvPr id="6" name="圖片 5"/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-612775" y="3286125"/>
                <a:ext cx="2457450" cy="742950"/>
              </a:xfrm>
              <a:prstGeom prst="rect">
                <a:avLst/>
              </a:prstGeom>
            </p:spPr>
          </p:pic>
        </p:grpSp>
        <p:sp>
          <p:nvSpPr>
            <p:cNvPr id="8" name="矩形 7"/>
            <p:cNvSpPr/>
            <p:nvPr/>
          </p:nvSpPr>
          <p:spPr>
            <a:xfrm>
              <a:off x="1295400" y="5674071"/>
              <a:ext cx="9169400" cy="1183929"/>
            </a:xfrm>
            <a:prstGeom prst="rect">
              <a:avLst/>
            </a:prstGeom>
            <a:noFill/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16764447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87601" y="365125"/>
            <a:ext cx="6691312" cy="63721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20943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38313" y="490537"/>
            <a:ext cx="8715375" cy="5979656"/>
          </a:xfrm>
          <a:prstGeom prst="rect">
            <a:avLst/>
          </a:prstGeom>
        </p:spPr>
      </p:pic>
      <p:cxnSp>
        <p:nvCxnSpPr>
          <p:cNvPr id="6" name="直線單箭頭接點 5"/>
          <p:cNvCxnSpPr/>
          <p:nvPr/>
        </p:nvCxnSpPr>
        <p:spPr>
          <a:xfrm flipH="1">
            <a:off x="5448300" y="3582194"/>
            <a:ext cx="342900" cy="419100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直線單箭頭接點 8"/>
          <p:cNvCxnSpPr/>
          <p:nvPr/>
        </p:nvCxnSpPr>
        <p:spPr>
          <a:xfrm>
            <a:off x="5791200" y="3582194"/>
            <a:ext cx="304800" cy="279400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直線單箭頭接點 11"/>
          <p:cNvCxnSpPr/>
          <p:nvPr/>
        </p:nvCxnSpPr>
        <p:spPr>
          <a:xfrm flipH="1">
            <a:off x="6483350" y="4598194"/>
            <a:ext cx="2279650" cy="209550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直線單箭頭接點 13"/>
          <p:cNvCxnSpPr/>
          <p:nvPr/>
        </p:nvCxnSpPr>
        <p:spPr>
          <a:xfrm flipH="1">
            <a:off x="6388100" y="4432300"/>
            <a:ext cx="190500" cy="375444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矩形 9"/>
          <p:cNvSpPr/>
          <p:nvPr/>
        </p:nvSpPr>
        <p:spPr>
          <a:xfrm>
            <a:off x="2844799" y="4001294"/>
            <a:ext cx="1580357" cy="591964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dirty="0" smtClean="0">
                <a:solidFill>
                  <a:schemeClr val="tx1"/>
                </a:solidFill>
              </a:rPr>
              <a:t>利用</a:t>
            </a:r>
            <a:r>
              <a:rPr lang="en-US" altLang="zh-TW" dirty="0" smtClean="0">
                <a:solidFill>
                  <a:schemeClr val="tx1"/>
                </a:solidFill>
              </a:rPr>
              <a:t>W(0)=0</a:t>
            </a:r>
            <a:endParaRPr lang="zh-TW" altLang="en-US" dirty="0">
              <a:solidFill>
                <a:schemeClr val="tx1"/>
              </a:solidFill>
            </a:endParaRPr>
          </a:p>
        </p:txBody>
      </p:sp>
      <p:cxnSp>
        <p:nvCxnSpPr>
          <p:cNvPr id="7" name="直線接點 6"/>
          <p:cNvCxnSpPr/>
          <p:nvPr/>
        </p:nvCxnSpPr>
        <p:spPr>
          <a:xfrm>
            <a:off x="5791200" y="4700191"/>
            <a:ext cx="900113" cy="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713328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76708" y="822324"/>
            <a:ext cx="8873792" cy="4511675"/>
          </a:xfrm>
          <a:prstGeom prst="rect">
            <a:avLst/>
          </a:prstGeom>
        </p:spPr>
      </p:pic>
      <p:sp>
        <p:nvSpPr>
          <p:cNvPr id="6" name="矩形 5"/>
          <p:cNvSpPr/>
          <p:nvPr/>
        </p:nvSpPr>
        <p:spPr>
          <a:xfrm>
            <a:off x="5549900" y="4089400"/>
            <a:ext cx="4610100" cy="1104900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7" name="文字方塊 6"/>
          <p:cNvSpPr txBox="1"/>
          <p:nvPr/>
        </p:nvSpPr>
        <p:spPr>
          <a:xfrm>
            <a:off x="8782050" y="3631962"/>
            <a:ext cx="20701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 smtClean="0"/>
              <a:t>Quadratic Variation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2934154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/>
          </a:p>
        </p:txBody>
      </p:sp>
      <p:grpSp>
        <p:nvGrpSpPr>
          <p:cNvPr id="18" name="群組 17"/>
          <p:cNvGrpSpPr/>
          <p:nvPr/>
        </p:nvGrpSpPr>
        <p:grpSpPr>
          <a:xfrm>
            <a:off x="1268759" y="583406"/>
            <a:ext cx="10104091" cy="5593557"/>
            <a:chOff x="1370359" y="1574005"/>
            <a:chExt cx="10104091" cy="5593557"/>
          </a:xfrm>
        </p:grpSpPr>
        <p:grpSp>
          <p:nvGrpSpPr>
            <p:cNvPr id="17" name="群組 16"/>
            <p:cNvGrpSpPr/>
            <p:nvPr/>
          </p:nvGrpSpPr>
          <p:grpSpPr>
            <a:xfrm>
              <a:off x="1370359" y="1574005"/>
              <a:ext cx="9654482" cy="5593557"/>
              <a:chOff x="1268759" y="570705"/>
              <a:chExt cx="9654482" cy="5593557"/>
            </a:xfrm>
          </p:grpSpPr>
          <p:pic>
            <p:nvPicPr>
              <p:cNvPr id="4" name="圖片 3"/>
              <p:cNvPicPr>
                <a:picLocks noChangeAspect="1"/>
              </p:cNvPicPr>
              <p:nvPr/>
            </p:nvPicPr>
            <p:blipFill>
              <a:blip r:embed="rId2"/>
              <a:stretch>
                <a:fillRect/>
              </a:stretch>
            </p:blipFill>
            <p:spPr>
              <a:xfrm>
                <a:off x="1268759" y="570705"/>
                <a:ext cx="9654482" cy="5149057"/>
              </a:xfrm>
              <a:prstGeom prst="rect">
                <a:avLst/>
              </a:prstGeom>
            </p:spPr>
          </p:pic>
          <p:cxnSp>
            <p:nvCxnSpPr>
              <p:cNvPr id="5" name="直線單箭頭接點 4"/>
              <p:cNvCxnSpPr/>
              <p:nvPr/>
            </p:nvCxnSpPr>
            <p:spPr>
              <a:xfrm flipH="1" flipV="1">
                <a:off x="8159750" y="2031601"/>
                <a:ext cx="450850" cy="950517"/>
              </a:xfrm>
              <a:prstGeom prst="straightConnector1">
                <a:avLst/>
              </a:prstGeom>
              <a:ln w="28575">
                <a:solidFill>
                  <a:srgbClr val="FF0000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" name="直線接點 8"/>
              <p:cNvCxnSpPr/>
              <p:nvPr/>
            </p:nvCxnSpPr>
            <p:spPr>
              <a:xfrm>
                <a:off x="7556500" y="2023268"/>
                <a:ext cx="1054100" cy="8333"/>
              </a:xfrm>
              <a:prstGeom prst="line">
                <a:avLst/>
              </a:prstGeom>
              <a:ln w="28575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" name="直線接點 11"/>
              <p:cNvCxnSpPr/>
              <p:nvPr/>
            </p:nvCxnSpPr>
            <p:spPr>
              <a:xfrm>
                <a:off x="8324850" y="3725068"/>
                <a:ext cx="1054100" cy="8333"/>
              </a:xfrm>
              <a:prstGeom prst="line">
                <a:avLst/>
              </a:prstGeom>
              <a:ln w="28575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3" name="矩形 12"/>
              <p:cNvSpPr/>
              <p:nvPr/>
            </p:nvSpPr>
            <p:spPr>
              <a:xfrm>
                <a:off x="8851900" y="1305319"/>
                <a:ext cx="527050" cy="717949"/>
              </a:xfrm>
              <a:prstGeom prst="rect">
                <a:avLst/>
              </a:prstGeom>
              <a:noFill/>
              <a:ln w="28575"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  <p:sp>
            <p:nvSpPr>
              <p:cNvPr id="15" name="矩形 14"/>
              <p:cNvSpPr/>
              <p:nvPr/>
            </p:nvSpPr>
            <p:spPr>
              <a:xfrm>
                <a:off x="4813300" y="4927600"/>
                <a:ext cx="6109941" cy="8890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  <p:sp>
            <p:nvSpPr>
              <p:cNvPr id="16" name="矩形 15"/>
              <p:cNvSpPr/>
              <p:nvPr/>
            </p:nvSpPr>
            <p:spPr>
              <a:xfrm>
                <a:off x="1327770" y="5275262"/>
                <a:ext cx="6109941" cy="8890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</p:grpSp>
        <p:sp>
          <p:nvSpPr>
            <p:cNvPr id="14" name="文字方塊 13"/>
            <p:cNvSpPr txBox="1"/>
            <p:nvPr/>
          </p:nvSpPr>
          <p:spPr>
            <a:xfrm>
              <a:off x="8712200" y="1622025"/>
              <a:ext cx="276225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zh-TW" altLang="en-US" dirty="0" smtClean="0"/>
                <a:t>不可微的會多出</a:t>
              </a:r>
              <a:endParaRPr lang="en-US" altLang="zh-TW" dirty="0" smtClean="0"/>
            </a:p>
            <a:p>
              <a:r>
                <a:rPr lang="en-US" altLang="zh-TW" dirty="0" smtClean="0"/>
                <a:t>Quadratic </a:t>
              </a:r>
              <a:r>
                <a:rPr lang="en-US" altLang="zh-TW" dirty="0" smtClean="0"/>
                <a:t>Variation</a:t>
              </a:r>
              <a:r>
                <a:rPr lang="zh-TW" altLang="en-US" dirty="0" smtClean="0"/>
                <a:t> 的減項</a:t>
              </a:r>
              <a:endParaRPr lang="zh-TW" alt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20316820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68112" y="1690688"/>
            <a:ext cx="9855776" cy="3797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7846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8199" y="365125"/>
            <a:ext cx="10908323" cy="1325563"/>
          </a:xfrm>
        </p:spPr>
        <p:txBody>
          <a:bodyPr/>
          <a:lstStyle/>
          <a:p>
            <a:r>
              <a:rPr kumimoji="1" lang="en-US" altLang="zh-TW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3.3.4 Martingale Property for Brownian Motion</a:t>
            </a:r>
            <a:endParaRPr kumimoji="1" lang="zh-TW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kumimoji="1" lang="en-US" altLang="zh-TW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Theorem 3.3.4  Brownian motion is a martingale</a:t>
            </a:r>
          </a:p>
          <a:p>
            <a:endParaRPr kumimoji="1" lang="en-US" altLang="zh-TW" dirty="0" smtClean="0"/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7824" y="2460283"/>
            <a:ext cx="10296352" cy="2688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28223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內容版面配置區 2"/>
              <p:cNvSpPr>
                <a:spLocks noGrp="1"/>
              </p:cNvSpPr>
              <p:nvPr>
                <p:ph idx="1"/>
              </p:nvPr>
            </p:nvSpPr>
            <p:spPr>
              <a:xfrm>
                <a:off x="438728" y="1945419"/>
                <a:ext cx="10813472" cy="4351338"/>
              </a:xfrm>
            </p:spPr>
            <p:txBody>
              <a:bodyPr>
                <a:normAutofit fontScale="85000" lnSpcReduction="20000"/>
              </a:bodyPr>
              <a:lstStyle/>
              <a:p>
                <a:endParaRPr lang="en-US" altLang="zh-TW" dirty="0" smtClean="0"/>
              </a:p>
              <a:p>
                <a:r>
                  <a:rPr lang="en-US" altLang="zh-TW" sz="3200" dirty="0" smtClean="0"/>
                  <a:t>Let </a:t>
                </a:r>
                <a14:m>
                  <m:oMath xmlns:m="http://schemas.openxmlformats.org/officeDocument/2006/math">
                    <m:r>
                      <a:rPr lang="en-US" altLang="zh-TW" sz="3200" b="0" i="1" smtClean="0">
                        <a:latin typeface="Cambria Math" panose="02040503050406030204" pitchFamily="18" charset="0"/>
                      </a:rPr>
                      <m:t>𝑊</m:t>
                    </m:r>
                    <m:d>
                      <m:dPr>
                        <m:ctrlPr>
                          <a:rPr lang="en-US" altLang="zh-TW" sz="32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TW" sz="3200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</m:d>
                  </m:oMath>
                </a14:m>
                <a:r>
                  <a:rPr lang="en-US" altLang="zh-TW" sz="3200" dirty="0" smtClean="0"/>
                  <a:t> be the Brownian motion ,</a:t>
                </a:r>
                <a14:m>
                  <m:oMath xmlns:m="http://schemas.openxmlformats.org/officeDocument/2006/math">
                    <m:r>
                      <a:rPr lang="en-US" altLang="zh-TW" sz="3200" b="0" i="0" smtClean="0">
                        <a:latin typeface="Cambria Math" panose="02040503050406030204" pitchFamily="18" charset="0"/>
                      </a:rPr>
                      <m:t>   </m:t>
                    </m:r>
                    <m:r>
                      <a:rPr lang="en-US" altLang="zh-TW" sz="3200" b="0" i="1" smtClean="0">
                        <a:latin typeface="Cambria Math" panose="02040503050406030204" pitchFamily="18" charset="0"/>
                      </a:rPr>
                      <m:t>𝑡</m:t>
                    </m:r>
                    <m:r>
                      <a:rPr lang="en-US" altLang="zh-TW" sz="3200" b="0" i="1" smtClean="0">
                        <a:latin typeface="Cambria Math" panose="02040503050406030204" pitchFamily="18" charset="0"/>
                      </a:rPr>
                      <m:t>≥0</m:t>
                    </m:r>
                  </m:oMath>
                </a14:m>
                <a:endParaRPr lang="en-US" altLang="zh-TW" sz="3200" dirty="0" smtClean="0"/>
              </a:p>
              <a:p>
                <a:endParaRPr lang="en-US" altLang="zh-TW" sz="3200" dirty="0" smtClean="0"/>
              </a:p>
              <a:p>
                <a:r>
                  <a:rPr lang="en-US" altLang="zh-TW" sz="3200" dirty="0" smtClean="0"/>
                  <a:t>Let </a:t>
                </a:r>
                <a14:m>
                  <m:oMath xmlns:m="http://schemas.openxmlformats.org/officeDocument/2006/math">
                    <m:r>
                      <a:rPr lang="en-US" altLang="zh-TW" sz="32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∆</m:t>
                    </m:r>
                    <m:r>
                      <a:rPr lang="en-US" altLang="zh-TW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(</m:t>
                    </m:r>
                    <m:r>
                      <a:rPr lang="en-US" altLang="zh-TW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𝑡</m:t>
                    </m:r>
                    <m:r>
                      <a:rPr lang="en-US" altLang="zh-TW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altLang="zh-TW" sz="3200" dirty="0" smtClean="0"/>
                  <a:t> be an adapted stochastic process.</a:t>
                </a:r>
              </a:p>
              <a:p>
                <a:endParaRPr lang="en-US" altLang="zh-TW" sz="3200" dirty="0" smtClean="0"/>
              </a:p>
              <a:p>
                <a14:m>
                  <m:oMath xmlns:m="http://schemas.openxmlformats.org/officeDocument/2006/math">
                    <m:r>
                      <a:rPr lang="en-US" altLang="zh-TW" sz="32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∆(</m:t>
                    </m:r>
                    <m:r>
                      <a:rPr lang="en-US" altLang="zh-TW" sz="32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𝑡</m:t>
                    </m:r>
                    <m:r>
                      <a:rPr lang="en-US" altLang="zh-TW" sz="32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altLang="zh-TW" sz="3200" dirty="0"/>
                  <a:t> </a:t>
                </a:r>
                <a:r>
                  <a:rPr lang="en-US" altLang="zh-TW" sz="3200" dirty="0" smtClean="0"/>
                  <a:t>is </a:t>
                </a:r>
                <a:r>
                  <a:rPr lang="en-US" altLang="zh-TW" sz="3200" dirty="0"/>
                  <a:t>F(t)-measurable </a:t>
                </a:r>
                <a:r>
                  <a:rPr lang="en-US" altLang="zh-TW" sz="3200" dirty="0" smtClean="0"/>
                  <a:t>,but the </a:t>
                </a:r>
                <a:r>
                  <a:rPr lang="en-US" altLang="zh-TW" sz="3200" dirty="0" smtClean="0">
                    <a:solidFill>
                      <a:srgbClr val="FF0000"/>
                    </a:solidFill>
                  </a:rPr>
                  <a:t>increment</a:t>
                </a:r>
                <a:r>
                  <a:rPr lang="en-US" altLang="zh-TW" sz="3200" dirty="0" smtClean="0"/>
                  <a:t> of </a:t>
                </a:r>
                <a14:m>
                  <m:oMath xmlns:m="http://schemas.openxmlformats.org/officeDocument/2006/math">
                    <m:r>
                      <a:rPr lang="en-US" altLang="zh-TW" sz="3200" i="1">
                        <a:latin typeface="Cambria Math" panose="02040503050406030204" pitchFamily="18" charset="0"/>
                      </a:rPr>
                      <m:t>𝑊</m:t>
                    </m:r>
                    <m:d>
                      <m:dPr>
                        <m:ctrlPr>
                          <a:rPr lang="en-US" altLang="zh-TW" sz="32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TW" sz="3200" i="1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</m:d>
                  </m:oMath>
                </a14:m>
                <a:r>
                  <a:rPr lang="en-US" altLang="zh-TW" sz="3200" dirty="0" smtClean="0"/>
                  <a:t> is indep. of F(t).</a:t>
                </a:r>
              </a:p>
              <a:p>
                <a:endParaRPr lang="en-US" altLang="zh-TW" sz="3200" dirty="0" smtClean="0"/>
              </a:p>
              <a:p>
                <a:r>
                  <a:rPr lang="en-US" altLang="zh-TW" sz="3200" dirty="0" smtClean="0"/>
                  <a:t>Thus,</a:t>
                </a:r>
                <a:r>
                  <a:rPr lang="en-US" altLang="zh-TW" sz="3200" dirty="0"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altLang="zh-TW" sz="32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∆(</m:t>
                    </m:r>
                    <m:r>
                      <a:rPr lang="en-US" altLang="zh-TW" sz="32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𝑡</m:t>
                    </m:r>
                    <m:r>
                      <a:rPr lang="en-US" altLang="zh-TW" sz="32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altLang="zh-TW" sz="3200" dirty="0"/>
                  <a:t> </a:t>
                </a:r>
                <a:r>
                  <a:rPr lang="en-US" altLang="zh-TW" sz="3200" dirty="0" smtClean="0"/>
                  <a:t>are </a:t>
                </a:r>
                <a:r>
                  <a:rPr lang="en-US" altLang="zh-TW" sz="3200" dirty="0" err="1" smtClean="0"/>
                  <a:t>indep</a:t>
                </a:r>
                <a:r>
                  <a:rPr lang="en-US" altLang="zh-TW" sz="3200" dirty="0" smtClean="0"/>
                  <a:t>. of </a:t>
                </a:r>
                <a:r>
                  <a:rPr lang="en-US" altLang="zh-TW" sz="3200" dirty="0"/>
                  <a:t>the </a:t>
                </a:r>
                <a:r>
                  <a:rPr lang="en-US" altLang="zh-TW" sz="3200" dirty="0">
                    <a:solidFill>
                      <a:srgbClr val="FF0000"/>
                    </a:solidFill>
                  </a:rPr>
                  <a:t>increment</a:t>
                </a:r>
                <a:r>
                  <a:rPr lang="en-US" altLang="zh-TW" sz="3200" dirty="0"/>
                  <a:t> of </a:t>
                </a:r>
                <a14:m>
                  <m:oMath xmlns:m="http://schemas.openxmlformats.org/officeDocument/2006/math">
                    <m:r>
                      <a:rPr lang="en-US" altLang="zh-TW" sz="3200" i="1">
                        <a:latin typeface="Cambria Math" panose="02040503050406030204" pitchFamily="18" charset="0"/>
                      </a:rPr>
                      <m:t>𝑊</m:t>
                    </m:r>
                    <m:d>
                      <m:dPr>
                        <m:ctrlPr>
                          <a:rPr lang="en-US" altLang="zh-TW" sz="32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TW" sz="3200" i="1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</m:d>
                  </m:oMath>
                </a14:m>
                <a:endParaRPr lang="en-US" altLang="zh-TW" sz="3200" dirty="0" smtClean="0"/>
              </a:p>
              <a:p>
                <a:endParaRPr lang="en-US" altLang="zh-TW" sz="3200" dirty="0" smtClean="0"/>
              </a:p>
              <a:p>
                <a:r>
                  <a:rPr lang="zh-TW" altLang="en-US" sz="3200" dirty="0" smtClean="0"/>
                  <a:t>在</a:t>
                </a:r>
                <a:r>
                  <a:rPr lang="zh-TW" altLang="en-US" sz="3200" dirty="0"/>
                  <a:t>時間</a:t>
                </a:r>
                <a:r>
                  <a:rPr lang="en-US" altLang="zh-TW" sz="3200" dirty="0"/>
                  <a:t>t</a:t>
                </a:r>
                <a:r>
                  <a:rPr lang="zh-TW" altLang="en-US" sz="3200" dirty="0"/>
                  <a:t>的</a:t>
                </a:r>
                <a:r>
                  <a:rPr lang="zh-TW" altLang="en-US" sz="3200" dirty="0" smtClean="0"/>
                  <a:t> </a:t>
                </a:r>
                <a14:m>
                  <m:oMath xmlns:m="http://schemas.openxmlformats.org/officeDocument/2006/math">
                    <m:r>
                      <a:rPr lang="en-US" altLang="zh-TW" sz="32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∆(</m:t>
                    </m:r>
                    <m:r>
                      <a:rPr lang="en-US" altLang="zh-TW" sz="32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𝑡</m:t>
                    </m:r>
                    <m:r>
                      <a:rPr lang="en-US" altLang="zh-TW" sz="32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altLang="zh-TW" sz="3200" dirty="0"/>
                  <a:t> </a:t>
                </a:r>
                <a:r>
                  <a:rPr lang="zh-TW" altLang="en-US" sz="3200" dirty="0"/>
                  <a:t>可</a:t>
                </a:r>
                <a:r>
                  <a:rPr lang="zh-TW" altLang="en-US" sz="3200" dirty="0" smtClean="0"/>
                  <a:t>視為</a:t>
                </a:r>
                <a:r>
                  <a:rPr lang="zh-TW" altLang="en-US" sz="3200" dirty="0"/>
                  <a:t>資產的</a:t>
                </a:r>
                <a:r>
                  <a:rPr lang="zh-TW" altLang="en-US" sz="3200" dirty="0">
                    <a:solidFill>
                      <a:srgbClr val="FF0000"/>
                    </a:solidFill>
                  </a:rPr>
                  <a:t>持有</a:t>
                </a:r>
                <a:r>
                  <a:rPr lang="zh-TW" altLang="en-US" sz="3200" dirty="0" smtClean="0">
                    <a:solidFill>
                      <a:srgbClr val="FF0000"/>
                    </a:solidFill>
                  </a:rPr>
                  <a:t>數</a:t>
                </a:r>
                <a:r>
                  <a:rPr lang="zh-TW" altLang="en-US" sz="3200" dirty="0" smtClean="0"/>
                  <a:t>，</a:t>
                </a:r>
                <a14:m>
                  <m:oMath xmlns:m="http://schemas.openxmlformats.org/officeDocument/2006/math">
                    <m:r>
                      <a:rPr lang="en-US" altLang="zh-TW" sz="3200" i="1">
                        <a:latin typeface="Cambria Math" panose="02040503050406030204" pitchFamily="18" charset="0"/>
                      </a:rPr>
                      <m:t>𝑊</m:t>
                    </m:r>
                    <m:d>
                      <m:dPr>
                        <m:ctrlPr>
                          <a:rPr lang="en-US" altLang="zh-TW" sz="32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TW" sz="3200" i="1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</m:d>
                  </m:oMath>
                </a14:m>
                <a:r>
                  <a:rPr lang="zh-TW" altLang="en-US" sz="3200" dirty="0"/>
                  <a:t>視為</a:t>
                </a:r>
                <a:r>
                  <a:rPr lang="zh-TW" altLang="en-US" sz="3200" dirty="0">
                    <a:solidFill>
                      <a:srgbClr val="FF0000"/>
                    </a:solidFill>
                  </a:rPr>
                  <a:t>資產價格</a:t>
                </a:r>
                <a:endParaRPr lang="en-US" altLang="zh-TW" sz="3200" dirty="0">
                  <a:solidFill>
                    <a:srgbClr val="FF0000"/>
                  </a:solidFill>
                </a:endParaRPr>
              </a:p>
              <a:p>
                <a:endParaRPr lang="en-US" altLang="zh-TW" dirty="0" smtClean="0"/>
              </a:p>
            </p:txBody>
          </p:sp>
        </mc:Choice>
        <mc:Fallback xmlns="">
          <p:sp>
            <p:nvSpPr>
              <p:cNvPr id="3" name="內容版面配置區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38728" y="1945419"/>
                <a:ext cx="10813472" cy="4351338"/>
              </a:xfrm>
              <a:blipFill rotWithShape="0">
                <a:blip r:embed="rId2"/>
                <a:stretch>
                  <a:fillRect l="-958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0" name="圖片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3096" y="1127077"/>
            <a:ext cx="9724736" cy="1153178"/>
          </a:xfrm>
          <a:prstGeom prst="rect">
            <a:avLst/>
          </a:prstGeom>
        </p:spPr>
      </p:pic>
      <p:sp>
        <p:nvSpPr>
          <p:cNvPr id="12" name="標題 1"/>
          <p:cNvSpPr>
            <a:spLocks noGrp="1"/>
          </p:cNvSpPr>
          <p:nvPr>
            <p:ph type="title"/>
          </p:nvPr>
        </p:nvSpPr>
        <p:spPr>
          <a:xfrm>
            <a:off x="838200" y="136349"/>
            <a:ext cx="10515600" cy="1325563"/>
          </a:xfrm>
        </p:spPr>
        <p:txBody>
          <a:bodyPr/>
          <a:lstStyle/>
          <a:p>
            <a:r>
              <a:rPr lang="en-US" altLang="zh-TW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4.2</a:t>
            </a:r>
            <a:r>
              <a:rPr lang="zh-TW" alt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TW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Ito’s Integral for Simple Integrands</a:t>
            </a:r>
            <a:endParaRPr lang="zh-TW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711852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8200" y="148431"/>
            <a:ext cx="10515600" cy="1325563"/>
          </a:xfrm>
        </p:spPr>
        <p:txBody>
          <a:bodyPr/>
          <a:lstStyle/>
          <a:p>
            <a:r>
              <a:rPr lang="en-US" altLang="zh-TW" dirty="0" smtClean="0"/>
              <a:t>(Continue)</a:t>
            </a:r>
            <a:endParaRPr lang="zh-TW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內容版面配置區 2"/>
              <p:cNvSpPr>
                <a:spLocks noGrp="1"/>
              </p:cNvSpPr>
              <p:nvPr>
                <p:ph idx="1"/>
              </p:nvPr>
            </p:nvSpPr>
            <p:spPr>
              <a:xfrm>
                <a:off x="838200" y="1254125"/>
                <a:ext cx="11468100" cy="4351338"/>
              </a:xfrm>
            </p:spPr>
            <p:txBody>
              <a:bodyPr>
                <a:normAutofit/>
              </a:bodyPr>
              <a:lstStyle/>
              <a:p>
                <a:r>
                  <a:rPr lang="en-US" altLang="zh-TW" sz="3000" dirty="0" smtClean="0"/>
                  <a:t>If  g can be differentiated, then the equation holds.</a:t>
                </a:r>
              </a:p>
              <a:p>
                <a:endParaRPr lang="en-US" altLang="zh-TW" sz="3000" dirty="0"/>
              </a:p>
              <a:p>
                <a:endParaRPr lang="en-US" altLang="zh-TW" sz="3000" dirty="0" smtClean="0"/>
              </a:p>
              <a:p>
                <a:endParaRPr lang="en-US" altLang="zh-TW" sz="3000" dirty="0" smtClean="0"/>
              </a:p>
              <a:p>
                <a:r>
                  <a:rPr lang="en-US" altLang="zh-TW" sz="3000" dirty="0" smtClean="0"/>
                  <a:t>Unfortunately,</a:t>
                </a:r>
                <a:r>
                  <a:rPr lang="en-US" altLang="zh-TW" sz="3000" dirty="0"/>
                  <a:t> </a:t>
                </a:r>
                <a14:m>
                  <m:oMath xmlns:m="http://schemas.openxmlformats.org/officeDocument/2006/math">
                    <m:r>
                      <a:rPr lang="en-US" altLang="zh-TW" sz="3000" i="1">
                        <a:latin typeface="Cambria Math" panose="02040503050406030204" pitchFamily="18" charset="0"/>
                      </a:rPr>
                      <m:t>𝑊</m:t>
                    </m:r>
                    <m:d>
                      <m:dPr>
                        <m:ctrlPr>
                          <a:rPr lang="en-US" altLang="zh-TW" sz="30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TW" sz="3000" i="1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</m:d>
                  </m:oMath>
                </a14:m>
                <a:r>
                  <a:rPr lang="en-US" altLang="zh-TW" sz="3000" dirty="0" smtClean="0">
                    <a:solidFill>
                      <a:srgbClr val="FF0000"/>
                    </a:solidFill>
                  </a:rPr>
                  <a:t>can’t</a:t>
                </a:r>
                <a:r>
                  <a:rPr lang="en-US" altLang="zh-TW" sz="3000" dirty="0" smtClean="0"/>
                  <a:t> be</a:t>
                </a:r>
                <a:r>
                  <a:rPr lang="en-US" altLang="zh-TW" sz="3000" dirty="0"/>
                  <a:t> </a:t>
                </a:r>
                <a:r>
                  <a:rPr lang="en-US" altLang="zh-TW" sz="3000" dirty="0" smtClean="0"/>
                  <a:t>differentiated. (</a:t>
                </a:r>
                <a:r>
                  <a:rPr lang="zh-TW" altLang="en-US" sz="3000" dirty="0" smtClean="0"/>
                  <a:t>因為路徑中有很多尖點</a:t>
                </a:r>
                <a:r>
                  <a:rPr lang="en-US" altLang="zh-TW" sz="3000" dirty="0" smtClean="0"/>
                  <a:t>)</a:t>
                </a:r>
              </a:p>
              <a:p>
                <a:pPr marL="0" indent="0">
                  <a:buNone/>
                </a:pPr>
                <a:r>
                  <a:rPr lang="zh-TW" altLang="en-US" sz="3000" dirty="0"/>
                  <a:t> </a:t>
                </a:r>
                <a:r>
                  <a:rPr lang="zh-TW" altLang="en-US" sz="3000" dirty="0" smtClean="0"/>
                  <a:t>  </a:t>
                </a:r>
                <a:r>
                  <a:rPr lang="en-US" altLang="zh-TW" sz="3000" dirty="0" smtClean="0"/>
                  <a:t>Thus, we can only use the original integral.</a:t>
                </a:r>
                <a:endParaRPr lang="zh-TW" altLang="en-US" sz="3000" dirty="0"/>
              </a:p>
            </p:txBody>
          </p:sp>
        </mc:Choice>
        <mc:Fallback xmlns="">
          <p:sp>
            <p:nvSpPr>
              <p:cNvPr id="3" name="內容版面配置區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1254125"/>
                <a:ext cx="11468100" cy="4351338"/>
              </a:xfrm>
              <a:blipFill rotWithShape="0">
                <a:blip r:embed="rId2"/>
                <a:stretch>
                  <a:fillRect l="-1116" t="-2801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7" name="圖片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8728" y="4501854"/>
            <a:ext cx="11753272" cy="1393725"/>
          </a:xfrm>
          <a:prstGeom prst="rect">
            <a:avLst/>
          </a:prstGeom>
        </p:spPr>
      </p:pic>
      <p:grpSp>
        <p:nvGrpSpPr>
          <p:cNvPr id="9" name="群組 8"/>
          <p:cNvGrpSpPr/>
          <p:nvPr/>
        </p:nvGrpSpPr>
        <p:grpSpPr>
          <a:xfrm>
            <a:off x="2491660" y="2034382"/>
            <a:ext cx="7208680" cy="1090612"/>
            <a:chOff x="2491660" y="2034382"/>
            <a:chExt cx="7208680" cy="1090612"/>
          </a:xfrm>
        </p:grpSpPr>
        <p:pic>
          <p:nvPicPr>
            <p:cNvPr id="4" name="圖片 3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2491660" y="2034382"/>
              <a:ext cx="7208680" cy="1090612"/>
            </a:xfrm>
            <a:prstGeom prst="rect">
              <a:avLst/>
            </a:prstGeom>
          </p:spPr>
        </p:pic>
        <p:pic>
          <p:nvPicPr>
            <p:cNvPr id="8" name="圖片 7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2774847" y="2293938"/>
              <a:ext cx="200025" cy="28575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1175466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4.2.1 Construction of  the integral</a:t>
            </a:r>
            <a:endParaRPr lang="zh-TW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內容版面配置區 2"/>
              <p:cNvSpPr>
                <a:spLocks noGrp="1"/>
              </p:cNvSpPr>
              <p:nvPr>
                <p:ph idx="1"/>
              </p:nvPr>
            </p:nvSpPr>
            <p:spPr>
              <a:xfrm>
                <a:off x="838200" y="1766968"/>
                <a:ext cx="10515600" cy="4351338"/>
              </a:xfrm>
            </p:spPr>
            <p:txBody>
              <a:bodyPr/>
              <a:lstStyle/>
              <a:p>
                <a:r>
                  <a:rPr lang="en-US" altLang="zh-TW" dirty="0" smtClean="0"/>
                  <a:t>   Let                                      be the partition of [ 0 , T ] , i.e.,</a:t>
                </a:r>
              </a:p>
              <a:p>
                <a:endParaRPr lang="en-US" altLang="zh-TW" dirty="0" smtClean="0"/>
              </a:p>
              <a:p>
                <a:pPr marL="0" indent="0">
                  <a:buNone/>
                </a:pPr>
                <a:endParaRPr lang="en-US" altLang="zh-TW" dirty="0" smtClean="0"/>
              </a:p>
              <a:p>
                <a:pPr marL="0" indent="0">
                  <a:buNone/>
                </a:pPr>
                <a:endParaRPr lang="en-US" altLang="zh-TW" dirty="0"/>
              </a:p>
              <a:p>
                <a:pPr marL="0" indent="0">
                  <a:buNone/>
                </a:pPr>
                <a:endParaRPr lang="en-US" altLang="zh-TW" dirty="0"/>
              </a:p>
              <a:p>
                <a:r>
                  <a:rPr lang="en-US" altLang="zh-TW" dirty="0" smtClean="0"/>
                  <a:t>Suppose that </a:t>
                </a:r>
                <a14:m>
                  <m:oMath xmlns:m="http://schemas.openxmlformats.org/officeDocument/2006/math">
                    <m:r>
                      <a:rPr lang="en-US" altLang="zh-TW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∆(</m:t>
                    </m:r>
                    <m:r>
                      <a:rPr lang="en-US" altLang="zh-TW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𝑡</m:t>
                    </m:r>
                    <m:r>
                      <a:rPr lang="en-US" altLang="zh-TW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altLang="zh-TW" dirty="0"/>
                  <a:t> </a:t>
                </a:r>
                <a:r>
                  <a:rPr lang="en-US" altLang="zh-TW" dirty="0" smtClean="0"/>
                  <a:t>is </a:t>
                </a:r>
                <a:r>
                  <a:rPr lang="en-US" altLang="zh-TW" dirty="0" smtClean="0">
                    <a:solidFill>
                      <a:srgbClr val="FF0000"/>
                    </a:solidFill>
                  </a:rPr>
                  <a:t>constant</a:t>
                </a:r>
                <a:r>
                  <a:rPr lang="en-US" altLang="zh-TW" dirty="0" smtClean="0"/>
                  <a:t> in t on each subinterval [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  <m:sub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𝑗</m:t>
                        </m:r>
                      </m:sub>
                    </m:sSub>
                  </m:oMath>
                </a14:m>
                <a:r>
                  <a:rPr lang="en-US" altLang="zh-TW" dirty="0" smtClean="0"/>
                  <a:t>,</a:t>
                </a:r>
                <a:r>
                  <a:rPr lang="en-US" altLang="zh-TW" dirty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  <m:sub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𝑗</m:t>
                        </m:r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+1</m:t>
                        </m:r>
                      </m:sub>
                    </m:sSub>
                  </m:oMath>
                </a14:m>
                <a:r>
                  <a:rPr lang="en-US" altLang="zh-TW" dirty="0" smtClean="0"/>
                  <a:t>] .</a:t>
                </a:r>
              </a:p>
              <a:p>
                <a:pPr marL="0" indent="0">
                  <a:buNone/>
                </a:pPr>
                <a:r>
                  <a:rPr lang="en-US" altLang="zh-TW" dirty="0"/>
                  <a:t> </a:t>
                </a:r>
                <a:r>
                  <a:rPr lang="en-US" altLang="zh-TW" dirty="0" smtClean="0"/>
                  <a:t>  Such a process </a:t>
                </a:r>
                <a14:m>
                  <m:oMath xmlns:m="http://schemas.openxmlformats.org/officeDocument/2006/math">
                    <m:r>
                      <a:rPr lang="en-US" altLang="zh-TW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∆(</m:t>
                    </m:r>
                    <m:r>
                      <a:rPr lang="en-US" altLang="zh-TW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𝑡</m:t>
                    </m:r>
                    <m:r>
                      <a:rPr lang="en-US" altLang="zh-TW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altLang="zh-TW" dirty="0"/>
                  <a:t> </a:t>
                </a:r>
                <a:r>
                  <a:rPr lang="en-US" altLang="zh-TW" dirty="0" smtClean="0"/>
                  <a:t>is a simple process.</a:t>
                </a:r>
              </a:p>
            </p:txBody>
          </p:sp>
        </mc:Choice>
        <mc:Fallback xmlns="">
          <p:sp>
            <p:nvSpPr>
              <p:cNvPr id="3" name="內容版面配置區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1766968"/>
                <a:ext cx="10515600" cy="4351338"/>
              </a:xfrm>
              <a:blipFill rotWithShape="0">
                <a:blip r:embed="rId2"/>
                <a:stretch>
                  <a:fillRect l="-1043" t="-2381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2" name="群組 11"/>
          <p:cNvGrpSpPr/>
          <p:nvPr/>
        </p:nvGrpSpPr>
        <p:grpSpPr>
          <a:xfrm>
            <a:off x="1653505" y="1665894"/>
            <a:ext cx="3109229" cy="701101"/>
            <a:chOff x="1280310" y="1340137"/>
            <a:chExt cx="3109229" cy="701101"/>
          </a:xfrm>
        </p:grpSpPr>
        <p:pic>
          <p:nvPicPr>
            <p:cNvPr id="4" name="圖片 3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280310" y="1340137"/>
              <a:ext cx="3109229" cy="701101"/>
            </a:xfrm>
            <a:prstGeom prst="rect">
              <a:avLst/>
            </a:prstGeom>
          </p:spPr>
        </p:pic>
        <p:pic>
          <p:nvPicPr>
            <p:cNvPr id="6" name="圖片 5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500187" y="1506483"/>
              <a:ext cx="200025" cy="285750"/>
            </a:xfrm>
            <a:prstGeom prst="rect">
              <a:avLst/>
            </a:prstGeom>
          </p:spPr>
        </p:pic>
      </p:grpSp>
      <p:grpSp>
        <p:nvGrpSpPr>
          <p:cNvPr id="8" name="群組 7"/>
          <p:cNvGrpSpPr/>
          <p:nvPr/>
        </p:nvGrpSpPr>
        <p:grpSpPr>
          <a:xfrm>
            <a:off x="2851718" y="2133026"/>
            <a:ext cx="4456562" cy="701101"/>
            <a:chOff x="2851718" y="2133026"/>
            <a:chExt cx="4456562" cy="701101"/>
          </a:xfrm>
        </p:grpSpPr>
        <p:grpSp>
          <p:nvGrpSpPr>
            <p:cNvPr id="11" name="群組 10"/>
            <p:cNvGrpSpPr/>
            <p:nvPr/>
          </p:nvGrpSpPr>
          <p:grpSpPr>
            <a:xfrm>
              <a:off x="2851718" y="2133026"/>
              <a:ext cx="4456562" cy="701101"/>
              <a:chOff x="5405539" y="3577687"/>
              <a:chExt cx="4456562" cy="701101"/>
            </a:xfrm>
          </p:grpSpPr>
          <p:pic>
            <p:nvPicPr>
              <p:cNvPr id="5" name="圖片 4"/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5405539" y="3577687"/>
                <a:ext cx="4456562" cy="701101"/>
              </a:xfrm>
              <a:prstGeom prst="rect">
                <a:avLst/>
              </a:prstGeom>
            </p:spPr>
          </p:pic>
          <p:pic>
            <p:nvPicPr>
              <p:cNvPr id="10" name="圖片 9"/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5561916" y="3779445"/>
                <a:ext cx="200025" cy="285750"/>
              </a:xfrm>
              <a:prstGeom prst="rect">
                <a:avLst/>
              </a:prstGeom>
            </p:spPr>
          </p:pic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7" name="文字方塊 6"/>
                <p:cNvSpPr txBox="1"/>
                <p:nvPr/>
              </p:nvSpPr>
              <p:spPr>
                <a:xfrm>
                  <a:off x="3594201" y="2212442"/>
                  <a:ext cx="391225" cy="461665"/>
                </a:xfrm>
                <a:prstGeom prst="rect">
                  <a:avLst/>
                </a:prstGeom>
                <a:solidFill>
                  <a:schemeClr val="bg1"/>
                </a:solidFill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altLang="zh-TW" sz="240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=</m:t>
                        </m:r>
                      </m:oMath>
                    </m:oMathPara>
                  </a14:m>
                  <a:endParaRPr lang="zh-TW" altLang="en-US" sz="2400" dirty="0"/>
                </a:p>
              </p:txBody>
            </p:sp>
          </mc:Choice>
          <mc:Fallback xmlns="">
            <p:sp>
              <p:nvSpPr>
                <p:cNvPr id="7" name="文字方塊 6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594201" y="2212442"/>
                  <a:ext cx="391225" cy="461665"/>
                </a:xfrm>
                <a:prstGeom prst="rect">
                  <a:avLst/>
                </a:prstGeom>
                <a:blipFill rotWithShape="0">
                  <a:blip r:embed="rId6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zh-TW" alt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</p:spTree>
    <p:extLst>
      <p:ext uri="{BB962C8B-B14F-4D97-AF65-F5344CB8AC3E}">
        <p14:creationId xmlns:p14="http://schemas.microsoft.com/office/powerpoint/2010/main" val="34384589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 dirty="0"/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44649" y="523081"/>
            <a:ext cx="7734300" cy="5305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61582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3" name="內容版面配置區 2"/>
              <p:cNvSpPr>
                <a:spLocks noGrp="1"/>
              </p:cNvSpPr>
              <p:nvPr>
                <p:ph idx="1"/>
              </p:nvPr>
            </p:nvSpPr>
            <p:spPr>
              <a:xfrm>
                <a:off x="622300" y="560387"/>
                <a:ext cx="10515600" cy="4351338"/>
              </a:xfrm>
            </p:spPr>
            <p:txBody>
              <a:bodyPr>
                <a:normAutofit/>
              </a:bodyPr>
              <a:lstStyle/>
              <a:p>
                <a:r>
                  <a:rPr lang="en-US" altLang="zh-TW" sz="2400" dirty="0" smtClean="0"/>
                  <a:t>Think of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sz="2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sz="2400" i="1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  <m:sub>
                        <m:r>
                          <a:rPr lang="en-US" altLang="zh-TW" sz="2400" b="0" i="1" smtClean="0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</m:oMath>
                </a14:m>
                <a:r>
                  <a:rPr lang="en-US" altLang="zh-TW" sz="2400" dirty="0"/>
                  <a:t>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sz="2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sz="2400" i="1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  <m:sub>
                        <m:r>
                          <a:rPr lang="en-US" altLang="zh-TW" sz="2400" i="1">
                            <a:latin typeface="Cambria Math" panose="02040503050406030204" pitchFamily="18" charset="0"/>
                          </a:rPr>
                          <m:t>1</m:t>
                        </m:r>
                        <m:r>
                          <a:rPr lang="en-US" altLang="zh-TW" sz="2400" b="0" i="1" smtClean="0">
                            <a:latin typeface="Cambria Math" panose="02040503050406030204" pitchFamily="18" charset="0"/>
                          </a:rPr>
                          <m:t> </m:t>
                        </m:r>
                      </m:sub>
                    </m:sSub>
                    <m:r>
                      <a:rPr lang="en-US" altLang="zh-TW" sz="2400" b="0" i="1" smtClean="0">
                        <a:latin typeface="Cambria Math" panose="02040503050406030204" pitchFamily="18" charset="0"/>
                      </a:rPr>
                      <m:t>,…</m:t>
                    </m:r>
                  </m:oMath>
                </a14:m>
                <a:r>
                  <a:rPr lang="en-US" altLang="zh-TW" sz="2400" dirty="0" smtClean="0"/>
                  <a:t> 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sz="2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sz="2400" i="1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  <m:sub>
                        <m:r>
                          <a:rPr lang="en-US" altLang="zh-TW" sz="2400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  <m:r>
                          <a:rPr lang="en-US" altLang="zh-TW" sz="2400" i="1">
                            <a:latin typeface="Cambria Math" panose="02040503050406030204" pitchFamily="18" charset="0"/>
                          </a:rPr>
                          <m:t> </m:t>
                        </m:r>
                      </m:sub>
                    </m:sSub>
                  </m:oMath>
                </a14:m>
                <a:r>
                  <a:rPr lang="en-US" altLang="zh-TW" sz="2400" dirty="0" smtClean="0"/>
                  <a:t> be the </a:t>
                </a:r>
                <a:r>
                  <a:rPr lang="en-US" altLang="zh-TW" sz="2400" dirty="0" smtClean="0">
                    <a:solidFill>
                      <a:srgbClr val="FF0000"/>
                    </a:solidFill>
                  </a:rPr>
                  <a:t>trading dates </a:t>
                </a:r>
                <a:r>
                  <a:rPr lang="en-US" altLang="zh-TW" sz="2400" dirty="0" smtClean="0"/>
                  <a:t>in the assets ,</a:t>
                </a:r>
              </a:p>
              <a:p>
                <a:endParaRPr lang="en-US" altLang="zh-TW" sz="2400" dirty="0" smtClean="0"/>
              </a:p>
              <a:p>
                <a:pPr marL="0" indent="0">
                  <a:buNone/>
                </a:pPr>
                <a:r>
                  <a:rPr lang="en-US" altLang="zh-TW" sz="2400" dirty="0"/>
                  <a:t> </a:t>
                </a:r>
                <a:r>
                  <a:rPr lang="en-US" altLang="zh-TW" sz="2400" dirty="0" smtClean="0"/>
                  <a:t>  and </a:t>
                </a:r>
                <a:r>
                  <a:rPr lang="en-US" altLang="zh-TW" sz="2400" dirty="0"/>
                  <a:t> </a:t>
                </a:r>
                <a14:m>
                  <m:oMath xmlns:m="http://schemas.openxmlformats.org/officeDocument/2006/math">
                    <m:r>
                      <a:rPr lang="en-US" altLang="zh-TW" sz="2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∆(</m:t>
                    </m:r>
                    <m:sSub>
                      <m:sSubPr>
                        <m:ctrlPr>
                          <a:rPr lang="en-US" altLang="zh-TW" sz="2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sz="2400" i="1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  <m:sub>
                        <m:r>
                          <a:rPr lang="en-US" altLang="zh-TW" sz="2400" i="1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  <m:r>
                      <a:rPr lang="en-US" altLang="zh-TW" sz="2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altLang="zh-TW" sz="2400" dirty="0"/>
                  <a:t> </a:t>
                </a:r>
                <a:r>
                  <a:rPr lang="en-US" altLang="zh-TW" sz="2400" dirty="0" smtClean="0"/>
                  <a:t>,</a:t>
                </a:r>
                <a:r>
                  <a:rPr lang="en-US" altLang="zh-TW" sz="2400" dirty="0"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altLang="zh-TW" sz="2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∆(</m:t>
                    </m:r>
                    <m:sSub>
                      <m:sSubPr>
                        <m:ctrlPr>
                          <a:rPr lang="en-US" altLang="zh-TW" sz="2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sz="2400" i="1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  <m:sub>
                        <m:r>
                          <a:rPr lang="en-US" altLang="zh-TW" sz="24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altLang="zh-TW" sz="2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altLang="zh-TW" sz="2400" dirty="0"/>
                  <a:t> </a:t>
                </a:r>
                <a:r>
                  <a:rPr lang="en-US" altLang="zh-TW" sz="2400" dirty="0" smtClean="0"/>
                  <a:t>, … ,</a:t>
                </a:r>
                <a:r>
                  <a:rPr lang="en-US" altLang="zh-TW" sz="2400" dirty="0" smtClean="0"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altLang="zh-TW" sz="2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∆(</m:t>
                    </m:r>
                    <m:sSub>
                      <m:sSubPr>
                        <m:ctrlPr>
                          <a:rPr lang="en-US" altLang="zh-TW" sz="2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sz="2400" i="1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  <m:sub>
                        <m:r>
                          <a:rPr lang="en-US" altLang="zh-TW" sz="2400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</m:sub>
                    </m:sSub>
                    <m:r>
                      <a:rPr lang="en-US" altLang="zh-TW" sz="2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altLang="zh-TW" sz="2400" dirty="0" smtClean="0"/>
                  <a:t> be the </a:t>
                </a:r>
                <a:r>
                  <a:rPr lang="en-US" altLang="zh-TW" sz="2400" dirty="0" smtClean="0">
                    <a:solidFill>
                      <a:srgbClr val="FF0000"/>
                    </a:solidFill>
                  </a:rPr>
                  <a:t>position</a:t>
                </a:r>
                <a:r>
                  <a:rPr lang="en-US" altLang="zh-TW" sz="2400" dirty="0" smtClean="0"/>
                  <a:t> taken in each trading   </a:t>
                </a:r>
              </a:p>
              <a:p>
                <a:pPr marL="0" indent="0">
                  <a:buNone/>
                </a:pPr>
                <a:r>
                  <a:rPr lang="en-US" altLang="zh-TW" sz="2400" dirty="0" smtClean="0"/>
                  <a:t>       </a:t>
                </a:r>
              </a:p>
              <a:p>
                <a:pPr marL="0" indent="0">
                  <a:buNone/>
                </a:pPr>
                <a:r>
                  <a:rPr lang="en-US" altLang="zh-TW" sz="2400" dirty="0"/>
                  <a:t> </a:t>
                </a:r>
                <a:r>
                  <a:rPr lang="en-US" altLang="zh-TW" sz="2400" dirty="0" smtClean="0"/>
                  <a:t>  date and </a:t>
                </a:r>
                <a:r>
                  <a:rPr lang="en-US" altLang="zh-TW" sz="2400" dirty="0" smtClean="0">
                    <a:solidFill>
                      <a:srgbClr val="FF0000"/>
                    </a:solidFill>
                  </a:rPr>
                  <a:t>held to </a:t>
                </a:r>
                <a:r>
                  <a:rPr lang="en-US" altLang="zh-TW" sz="2400" dirty="0" smtClean="0"/>
                  <a:t>the next </a:t>
                </a:r>
                <a:r>
                  <a:rPr lang="en-US" altLang="zh-TW" sz="2400" dirty="0"/>
                  <a:t>trading </a:t>
                </a:r>
                <a:r>
                  <a:rPr lang="en-US" altLang="zh-TW" sz="2400" dirty="0" smtClean="0"/>
                  <a:t>date</a:t>
                </a:r>
                <a:r>
                  <a:rPr lang="zh-TW" altLang="en-US" sz="2400" dirty="0" smtClean="0"/>
                  <a:t> </a:t>
                </a:r>
                <a:r>
                  <a:rPr lang="en-US" altLang="zh-TW" sz="2400" dirty="0" smtClean="0"/>
                  <a:t>(</a:t>
                </a:r>
                <a:r>
                  <a:rPr lang="zh-TW" altLang="en-US" sz="2400" dirty="0" smtClean="0"/>
                  <a:t>到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sz="2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sz="2400" i="1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  <m:sub>
                        <m:r>
                          <a:rPr lang="en-US" altLang="zh-TW" sz="2400" i="1">
                            <a:latin typeface="Cambria Math" panose="02040503050406030204" pitchFamily="18" charset="0"/>
                          </a:rPr>
                          <m:t>𝑘</m:t>
                        </m:r>
                      </m:sub>
                    </m:sSub>
                  </m:oMath>
                </a14:m>
                <a:r>
                  <a:rPr lang="zh-TW" altLang="en-US" sz="2400" dirty="0" smtClean="0"/>
                  <a:t>時持有單位</a:t>
                </a:r>
                <a:r>
                  <a:rPr lang="zh-TW" altLang="en-US" sz="2400" dirty="0"/>
                  <a:t>改</a:t>
                </a:r>
                <a:r>
                  <a:rPr lang="zh-TW" altLang="en-US" sz="2400" dirty="0" smtClean="0"/>
                  <a:t>為</a:t>
                </a:r>
                <a14:m>
                  <m:oMath xmlns:m="http://schemas.openxmlformats.org/officeDocument/2006/math">
                    <m:r>
                      <a:rPr lang="en-US" altLang="zh-TW" sz="2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∆(</m:t>
                    </m:r>
                    <m:sSub>
                      <m:sSubPr>
                        <m:ctrlPr>
                          <a:rPr lang="en-US" altLang="zh-TW" sz="2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sz="2400" i="1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  <m:sub>
                        <m:r>
                          <a:rPr lang="en-US" altLang="zh-TW" sz="2400" b="0" i="1" smtClean="0">
                            <a:latin typeface="Cambria Math" panose="02040503050406030204" pitchFamily="18" charset="0"/>
                          </a:rPr>
                          <m:t>𝑘</m:t>
                        </m:r>
                      </m:sub>
                    </m:sSub>
                    <m:r>
                      <a:rPr lang="en-US" altLang="zh-TW" sz="2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altLang="zh-TW" sz="2400" dirty="0"/>
                  <a:t> </a:t>
                </a:r>
                <a:r>
                  <a:rPr lang="en-US" altLang="zh-TW" sz="2400" dirty="0" smtClean="0"/>
                  <a:t>).</a:t>
                </a:r>
              </a:p>
              <a:p>
                <a:pPr marL="0" indent="0">
                  <a:buNone/>
                </a:pPr>
                <a:endParaRPr lang="en-US" altLang="zh-TW" sz="2400" dirty="0"/>
              </a:p>
              <a:p>
                <a:r>
                  <a:rPr lang="en-US" altLang="zh-TW" sz="2400" dirty="0" smtClean="0"/>
                  <a:t>The gain from each time t is given by </a:t>
                </a:r>
                <a:endParaRPr lang="zh-TW" altLang="en-US" sz="2400" dirty="0"/>
              </a:p>
            </p:txBody>
          </p:sp>
        </mc:Choice>
        <mc:Fallback>
          <p:sp>
            <p:nvSpPr>
              <p:cNvPr id="3" name="內容版面配置區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622300" y="560387"/>
                <a:ext cx="10515600" cy="4351338"/>
              </a:xfrm>
              <a:blipFill rotWithShape="0">
                <a:blip r:embed="rId2"/>
                <a:stretch>
                  <a:fillRect l="-754" t="-1961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圖片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2300" y="4013201"/>
            <a:ext cx="10604665" cy="2171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29432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922</TotalTime>
  <Words>412</Words>
  <Application>Microsoft Office PowerPoint</Application>
  <PresentationFormat>寬螢幕</PresentationFormat>
  <Paragraphs>112</Paragraphs>
  <Slides>35</Slides>
  <Notes>0</Notes>
  <HiddenSlides>0</HiddenSlides>
  <MMClips>0</MMClips>
  <ScaleCrop>false</ScaleCrop>
  <HeadingPairs>
    <vt:vector size="8" baseType="variant">
      <vt:variant>
        <vt:lpstr>使用字型</vt:lpstr>
      </vt:variant>
      <vt:variant>
        <vt:i4>9</vt:i4>
      </vt:variant>
      <vt:variant>
        <vt:lpstr>佈景主題</vt:lpstr>
      </vt:variant>
      <vt:variant>
        <vt:i4>1</vt:i4>
      </vt:variant>
      <vt:variant>
        <vt:lpstr>內嵌 OLE 伺服程式</vt:lpstr>
      </vt:variant>
      <vt:variant>
        <vt:i4>1</vt:i4>
      </vt:variant>
      <vt:variant>
        <vt:lpstr>投影片標題</vt:lpstr>
      </vt:variant>
      <vt:variant>
        <vt:i4>35</vt:i4>
      </vt:variant>
    </vt:vector>
  </HeadingPairs>
  <TitlesOfParts>
    <vt:vector size="46" baseType="lpstr">
      <vt:lpstr>新細明體</vt:lpstr>
      <vt:lpstr>Arial</vt:lpstr>
      <vt:lpstr>Calibri</vt:lpstr>
      <vt:lpstr>Calibri Light</vt:lpstr>
      <vt:lpstr>Cambria Math</vt:lpstr>
      <vt:lpstr>Forte</vt:lpstr>
      <vt:lpstr>Gadugi</vt:lpstr>
      <vt:lpstr>Mistral</vt:lpstr>
      <vt:lpstr>Times New Roman</vt:lpstr>
      <vt:lpstr>Office 佈景主題</vt:lpstr>
      <vt:lpstr>Equation</vt:lpstr>
      <vt:lpstr>4.Stochastic Calculus</vt:lpstr>
      <vt:lpstr>3.3.3 Filtration for Brownian Motion </vt:lpstr>
      <vt:lpstr>PowerPoint 簡報</vt:lpstr>
      <vt:lpstr>3.3.4 Martingale Property for Brownian Motion</vt:lpstr>
      <vt:lpstr>4.2 Ito’s Integral for Simple Integrands</vt:lpstr>
      <vt:lpstr>(Continue)</vt:lpstr>
      <vt:lpstr>4.2.1 Construction of  the integral</vt:lpstr>
      <vt:lpstr>PowerPoint 簡報</vt:lpstr>
      <vt:lpstr>PowerPoint 簡報</vt:lpstr>
      <vt:lpstr>PowerPoint 簡報</vt:lpstr>
      <vt:lpstr>4.2.2 Properties of integral</vt:lpstr>
      <vt:lpstr>Martingale       Show E(I(t)│F(s) )=I(s)</vt:lpstr>
      <vt:lpstr>(3)和(4)會用到的工具</vt:lpstr>
      <vt:lpstr>得出(3)和(4)的條件期望值皆=0</vt:lpstr>
      <vt:lpstr>4.2.2 Ito’s isoemtry</vt:lpstr>
      <vt:lpstr>PowerPoint 簡報</vt:lpstr>
      <vt:lpstr>PowerPoint 簡報</vt:lpstr>
      <vt:lpstr>PowerPoint 簡報</vt:lpstr>
      <vt:lpstr>4.2.3 The Quadratic variation of Ito integral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4.Stochastic Calculus</dc:title>
  <dc:creator>巫柏宏</dc:creator>
  <cp:lastModifiedBy>巫柏宏</cp:lastModifiedBy>
  <cp:revision>65</cp:revision>
  <dcterms:created xsi:type="dcterms:W3CDTF">2019-05-06T06:09:07Z</dcterms:created>
  <dcterms:modified xsi:type="dcterms:W3CDTF">2019-05-14T07:07:52Z</dcterms:modified>
</cp:coreProperties>
</file>