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6" r:id="rId3"/>
    <p:sldId id="263" r:id="rId4"/>
    <p:sldId id="258" r:id="rId5"/>
    <p:sldId id="277" r:id="rId6"/>
    <p:sldId id="279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78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80" r:id="rId24"/>
    <p:sldId id="296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E40DC2-B8C6-47CE-9631-443905E34B7F}" v="4179" dt="2019-05-29T04:25:30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27440-6DB4-4997-94FC-6E3B69DB14E6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9BEA7-125F-425A-9C31-482B5E767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0765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663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3F8836-1CB5-4369-90AE-EAFADE811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95D526B-FF59-4B99-9859-4DEE5DDFA0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58D9A14-E0EF-4379-949B-C62C85EC7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391105C-634A-49CB-8EEF-84BE8300A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4D38AEB-9855-48B6-BB7F-D4C05F810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36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4EF036-4CCD-42A9-AC93-2BAE9CFB3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F149DB0-7869-4B56-9621-E0FB76748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08C8186-5897-4A16-A993-4EB2E0456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0A160A-AB58-470F-BD6E-516FF1DEB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67185A-A8A1-45F4-BFFA-2A19DDB53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8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D4F3E06-1ADB-499B-9B89-F0F14DBFF9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FC4659B-782F-4540-B826-6DB26FA1F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615BADC-8C6C-4131-9983-0202DAC8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3AF90B-38F8-4B3A-BCF2-CABAB1A1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AFB3165-9EA0-4823-866A-43AD0A341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57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71AE6A-D993-40A0-9133-142CE87A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D6DCE5-111D-40F5-A647-27C2CA1AE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C5F91B-B902-4153-88D1-7202100E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D6847E-9254-4882-9F55-F63850EE3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CE0F6A5-FDAB-4112-B042-0FCB93D1A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890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2F5444-54E4-4524-A3A5-3FEB0B6C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2081EE-50F4-43A0-B72A-BAF0006DC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DA8CD9-AFEE-4889-90E5-F357502E9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D87138-7966-40CF-AA0B-6C6EFB275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BC3899-04E4-476C-BFA6-CB683821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183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53BC69-453C-401A-993A-430BEA9F9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D9F200-F6DD-43B1-912D-D937DEBA2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87D680B-4663-41F4-A547-BE96E8DD8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5DD0F89-EB09-4697-B8FD-563A8F6A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4AB2925-22BF-49B5-8152-3F443F92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806516-B579-4562-80A3-60B7B829C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812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245C65-9B10-4175-8ABD-E82C3EFDC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173B8D6-FB15-464D-9595-ED8C485C6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A11945-5A96-4434-AD46-6EDD5F538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B2324C-77D9-4A13-A636-F498B09F6F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D302593-9EBC-44B1-929A-DCE2C42AA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D22CA27-0376-49F4-8CE0-345F23907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ECF11E9-3857-4F98-BA0F-A99A4754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87B4C3A-A8C2-472A-B194-CCCC2F3BE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61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49B5CA-1D4B-49C5-BCE0-7128BE903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9BB2C09-C761-48BC-97F4-A3941DC83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180C1F6-4FC4-4FED-93E9-725737A5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A3D2750-21C4-4CD8-86D9-E01F97AE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043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AD00E32-C001-4634-878C-32F45DAC7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3A05583-E46E-42C8-B10B-970CFB6D4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B7260ED-020F-4711-8801-E60FC1BE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628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3F43CF-797B-4388-9650-8B3850DE8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C4F897-189C-4489-86C7-957535C75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725143-EA6B-457A-9C34-72E2893D0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EB78A0C-F0BC-41B6-A8D0-430D6E22E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FA2314-298A-4D3E-827F-072C998F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EAC993C-D1B8-4403-ADAC-740052EB8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828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FCE928-511E-43E2-9B3F-8D525315D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C140DE9-BF1C-4D51-80A8-D12BDE4B7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3162B07-10FD-4548-849A-6BCDF3B85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2C1402E-EC95-4568-A917-C50D33C8E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F55D-7489-4C63-BCA6-4CF253C350FA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D8FD461-42AF-49C6-A9EF-7E6CC318F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2888F-10E2-49D5-868E-68E2FBD1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7CAE-F3D4-42D2-AF47-232700EE0C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33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AABA3C8-877E-4F59-B4AA-736337425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BF81B6A-1AC4-4300-BB8D-4DE01DDB5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94A5D51-71D1-4795-B699-43A4505BF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C334F55D-7489-4C63-BCA6-4CF253C350FA}" type="datetimeFigureOut">
              <a:rPr lang="zh-TW" altLang="en-US" smtClean="0"/>
              <a:pPr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569E97C-DD0F-4DF7-B6E9-21DF99C944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DC045C1-1A88-489E-BD0A-E4994E140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08DC7CAE-F3D4-42D2-AF47-232700EE0CF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43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10" Type="http://schemas.openxmlformats.org/officeDocument/2006/relationships/image" Target="../media/image45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7.png"/><Relationship Id="rId7" Type="http://schemas.openxmlformats.org/officeDocument/2006/relationships/image" Target="../media/image6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70.png"/><Relationship Id="rId4" Type="http://schemas.openxmlformats.org/officeDocument/2006/relationships/image" Target="../media/image48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98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99.png"/><Relationship Id="rId9" Type="http://schemas.openxmlformats.org/officeDocument/2006/relationships/image" Target="../media/image1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98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99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98.png"/><Relationship Id="rId7" Type="http://schemas.openxmlformats.org/officeDocument/2006/relationships/image" Target="../media/image12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15.png"/><Relationship Id="rId4" Type="http://schemas.openxmlformats.org/officeDocument/2006/relationships/image" Target="../media/image99.png"/><Relationship Id="rId9" Type="http://schemas.openxmlformats.org/officeDocument/2006/relationships/image" Target="../media/image12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2BF566-8FAB-4544-ABA1-860F1564D1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Bellman Equation</a:t>
            </a:r>
            <a:endParaRPr lang="zh-TW" altLang="en-US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DCE949C8-719F-4295-A57C-530F89D5180E}"/>
              </a:ext>
            </a:extLst>
          </p:cNvPr>
          <p:cNvSpPr>
            <a:spLocks noGrp="1"/>
          </p:cNvSpPr>
          <p:nvPr/>
        </p:nvSpPr>
        <p:spPr>
          <a:xfrm>
            <a:off x="1524000" y="3648684"/>
            <a:ext cx="9144000" cy="2689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傅鈺婷、陳柏壬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指導教授：戴天時 教授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9313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 - Example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22CDBB1-4065-4EA9-9E6E-484ECDC87AD9}"/>
              </a:ext>
            </a:extLst>
          </p:cNvPr>
          <p:cNvSpPr txBox="1"/>
          <p:nvPr/>
        </p:nvSpPr>
        <p:spPr>
          <a:xfrm>
            <a:off x="838200" y="2125697"/>
            <a:ext cx="164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ea typeface="標楷體" panose="03000509000000000000" pitchFamily="65" charset="-120"/>
              </a:rPr>
              <a:t>一階條件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949FB7F-D31C-40A6-A9C9-6D8F29C8D5B1}"/>
                  </a:ext>
                </a:extLst>
              </p:cNvPr>
              <p:cNvSpPr/>
              <p:nvPr/>
            </p:nvSpPr>
            <p:spPr>
              <a:xfrm>
                <a:off x="838200" y="2645063"/>
                <a:ext cx="6319487" cy="578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𝛽</m:t>
                      </m:r>
                      <m:sSup>
                        <m:s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949FB7F-D31C-40A6-A9C9-6D8F29C8D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645063"/>
                <a:ext cx="6319487" cy="5786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5037045F-6C21-4518-A47C-57B7C6905A0E}"/>
                  </a:ext>
                </a:extLst>
              </p:cNvPr>
              <p:cNvSpPr txBox="1"/>
              <p:nvPr/>
            </p:nvSpPr>
            <p:spPr>
              <a:xfrm>
                <a:off x="923278" y="3267758"/>
                <a:ext cx="3716467" cy="899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800" b="0" i="1" smtClean="0">
                          <a:latin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5037045F-6C21-4518-A47C-57B7C6905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78" y="3267758"/>
                <a:ext cx="3716467" cy="899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31835972-8A43-4C83-A14D-2809D29273BB}"/>
                  </a:ext>
                </a:extLst>
              </p:cNvPr>
              <p:cNvSpPr txBox="1"/>
              <p:nvPr/>
            </p:nvSpPr>
            <p:spPr>
              <a:xfrm>
                <a:off x="923277" y="4218355"/>
                <a:ext cx="5868139" cy="9246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groupChr>
                        <m:groupChrPr>
                          <m:chr m:val="⇒"/>
                          <m:pos m:val="top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num>
                        <m:den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31835972-8A43-4C83-A14D-2809D2927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77" y="4218355"/>
                <a:ext cx="5868139" cy="9246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C17D3A8-1513-40DF-AA18-4AF75DA5EFE6}"/>
                  </a:ext>
                </a:extLst>
              </p:cNvPr>
              <p:cNvSpPr/>
              <p:nvPr/>
            </p:nvSpPr>
            <p:spPr>
              <a:xfrm>
                <a:off x="838199" y="5093680"/>
                <a:ext cx="6488186" cy="999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b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num>
                        <m:den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sSubSup>
                            <m:sSub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num>
                        <m:den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C17D3A8-1513-40DF-AA18-4AF75DA5EF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5093680"/>
                <a:ext cx="6488186" cy="9996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群組 20">
            <a:extLst>
              <a:ext uri="{FF2B5EF4-FFF2-40B4-BE49-F238E27FC236}">
                <a16:creationId xmlns:a16="http://schemas.microsoft.com/office/drawing/2014/main" id="{06536EA1-FD6E-4FE2-ADCE-3AFFEE4216D8}"/>
              </a:ext>
            </a:extLst>
          </p:cNvPr>
          <p:cNvGrpSpPr/>
          <p:nvPr/>
        </p:nvGrpSpPr>
        <p:grpSpPr>
          <a:xfrm>
            <a:off x="7300191" y="1258421"/>
            <a:ext cx="4838543" cy="1504473"/>
            <a:chOff x="7300191" y="1471493"/>
            <a:chExt cx="4838543" cy="1504473"/>
          </a:xfrm>
        </p:grpSpPr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8B92C71D-EE25-4D6C-8CCB-5F655B4AF8CC}"/>
                </a:ext>
              </a:extLst>
            </p:cNvPr>
            <p:cNvGrpSpPr/>
            <p:nvPr/>
          </p:nvGrpSpPr>
          <p:grpSpPr>
            <a:xfrm>
              <a:off x="7332955" y="1471493"/>
              <a:ext cx="4805779" cy="1504473"/>
              <a:chOff x="7386221" y="1482303"/>
              <a:chExt cx="4805779" cy="1504473"/>
            </a:xfrm>
          </p:grpSpPr>
          <p:grpSp>
            <p:nvGrpSpPr>
              <p:cNvPr id="24" name="群組 23">
                <a:extLst>
                  <a:ext uri="{FF2B5EF4-FFF2-40B4-BE49-F238E27FC236}">
                    <a16:creationId xmlns:a16="http://schemas.microsoft.com/office/drawing/2014/main" id="{F4EAA284-D41F-4287-9895-F4FC23446F52}"/>
                  </a:ext>
                </a:extLst>
              </p:cNvPr>
              <p:cNvGrpSpPr/>
              <p:nvPr/>
            </p:nvGrpSpPr>
            <p:grpSpPr>
              <a:xfrm>
                <a:off x="7460942" y="1524767"/>
                <a:ext cx="4641329" cy="915239"/>
                <a:chOff x="7460942" y="1519386"/>
                <a:chExt cx="4641329" cy="91523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6" name="文字方塊 25">
                      <a:extLst>
                        <a:ext uri="{FF2B5EF4-FFF2-40B4-BE49-F238E27FC236}">
                          <a16:creationId xmlns:a16="http://schemas.microsoft.com/office/drawing/2014/main" id="{CCE57BC4-A10E-4623-B5D7-654D6763B1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60942" y="1519386"/>
                      <a:ext cx="2705100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zh-TW" altLang="en-US" i="1" dirty="0"/>
                    </a:p>
                  </p:txBody>
                </p:sp>
              </mc:Choice>
              <mc:Fallback xmlns="">
                <p:sp>
                  <p:nvSpPr>
                    <p:cNvPr id="26" name="文字方塊 25">
                      <a:extLst>
                        <a:ext uri="{FF2B5EF4-FFF2-40B4-BE49-F238E27FC236}">
                          <a16:creationId xmlns:a16="http://schemas.microsoft.com/office/drawing/2014/main" id="{CCE57BC4-A10E-4623-B5D7-654D6763B1B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60942" y="1519386"/>
                      <a:ext cx="2705100" cy="430887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文字方塊 26">
                      <a:extLst>
                        <a:ext uri="{FF2B5EF4-FFF2-40B4-BE49-F238E27FC236}">
                          <a16:creationId xmlns:a16="http://schemas.microsoft.com/office/drawing/2014/main" id="{726C4446-1A17-4795-8924-1C73F9FC76E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78698" y="2003738"/>
                      <a:ext cx="4623573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oMath>
                      </a14:m>
                      <a:r>
                        <a:rPr lang="zh-TW" altLang="en-US" i="1" dirty="0"/>
                        <a:t>    </a:t>
                      </a:r>
                      <a:r>
                        <a:rPr lang="en-US" altLang="zh-TW" i="1" dirty="0"/>
                        <a:t>,</a:t>
                      </a:r>
                      <a14:m>
                        <m:oMath xmlns:m="http://schemas.openxmlformats.org/officeDocument/2006/math"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0&lt;</m:t>
                          </m:r>
                          <m:r>
                            <a:rPr lang="zh-TW" altLang="en-US" sz="28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&lt;1</m:t>
                          </m:r>
                        </m:oMath>
                      </a14:m>
                      <a:endParaRPr lang="zh-TW" altLang="en-US" i="1" dirty="0"/>
                    </a:p>
                  </p:txBody>
                </p:sp>
              </mc:Choice>
              <mc:Fallback xmlns="">
                <p:sp>
                  <p:nvSpPr>
                    <p:cNvPr id="27" name="文字方塊 26">
                      <a:extLst>
                        <a:ext uri="{FF2B5EF4-FFF2-40B4-BE49-F238E27FC236}">
                          <a16:creationId xmlns:a16="http://schemas.microsoft.com/office/drawing/2014/main" id="{726C4446-1A17-4795-8924-1C73F9FC76E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78698" y="2003738"/>
                      <a:ext cx="4623573" cy="430887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132" b="-2394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4B5D9CAC-E8E1-48CD-84A2-35D575981A53}"/>
                  </a:ext>
                </a:extLst>
              </p:cNvPr>
              <p:cNvSpPr/>
              <p:nvPr/>
            </p:nvSpPr>
            <p:spPr>
              <a:xfrm>
                <a:off x="7386221" y="1482303"/>
                <a:ext cx="4805779" cy="150447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A55B1997-16DE-47F1-81FE-C3B20DF94723}"/>
                    </a:ext>
                  </a:extLst>
                </p:cNvPr>
                <p:cNvSpPr/>
                <p:nvPr/>
              </p:nvSpPr>
              <p:spPr>
                <a:xfrm>
                  <a:off x="7300191" y="2452746"/>
                  <a:ext cx="414716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𝐴𝑙𝑛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func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r>
                    <a:rPr lang="zh-TW" altLang="en-US" sz="2800" dirty="0"/>
                    <a:t> </a:t>
                  </a:r>
                  <a:r>
                    <a:rPr lang="en-US" altLang="zh-TW" sz="2800" dirty="0"/>
                    <a:t>(</a:t>
                  </a:r>
                  <a:r>
                    <a:rPr lang="zh-TW" altLang="en-US" sz="2800" dirty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猜測</a:t>
                  </a:r>
                  <a:r>
                    <a:rPr lang="en-US" altLang="zh-TW" sz="2800" dirty="0"/>
                    <a:t>)</a:t>
                  </a:r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A55B1997-16DE-47F1-81FE-C3B20DF947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0191" y="2452746"/>
                  <a:ext cx="4147161" cy="523220"/>
                </a:xfrm>
                <a:prstGeom prst="rect">
                  <a:avLst/>
                </a:prstGeom>
                <a:blipFill>
                  <a:blip r:embed="rId9"/>
                  <a:stretch>
                    <a:fillRect t="-12791" r="-1912" b="-3255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25F588D8-1C92-4424-99BA-0C0541530699}"/>
                  </a:ext>
                </a:extLst>
              </p:cNvPr>
              <p:cNvSpPr/>
              <p:nvPr/>
            </p:nvSpPr>
            <p:spPr>
              <a:xfrm>
                <a:off x="838199" y="1524583"/>
                <a:ext cx="5468997" cy="709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25F588D8-1C92-4424-99BA-0C0541530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524583"/>
                <a:ext cx="5468997" cy="70936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2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 - Example</a:t>
            </a:r>
            <a:endParaRPr lang="zh-TW" altLang="en-US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345F6AF4-4B12-4A32-AE45-9B8FB20C5361}"/>
              </a:ext>
            </a:extLst>
          </p:cNvPr>
          <p:cNvGrpSpPr/>
          <p:nvPr/>
        </p:nvGrpSpPr>
        <p:grpSpPr>
          <a:xfrm>
            <a:off x="7300191" y="1258421"/>
            <a:ext cx="4838543" cy="1504473"/>
            <a:chOff x="7300191" y="1471493"/>
            <a:chExt cx="4838543" cy="1504473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3A2A2BC-EBB1-43F1-844F-E2616B09339D}"/>
                </a:ext>
              </a:extLst>
            </p:cNvPr>
            <p:cNvGrpSpPr/>
            <p:nvPr/>
          </p:nvGrpSpPr>
          <p:grpSpPr>
            <a:xfrm>
              <a:off x="7332955" y="1471493"/>
              <a:ext cx="4805779" cy="1504473"/>
              <a:chOff x="7386221" y="1482303"/>
              <a:chExt cx="4805779" cy="1504473"/>
            </a:xfrm>
          </p:grpSpPr>
          <p:grpSp>
            <p:nvGrpSpPr>
              <p:cNvPr id="6" name="群組 5">
                <a:extLst>
                  <a:ext uri="{FF2B5EF4-FFF2-40B4-BE49-F238E27FC236}">
                    <a16:creationId xmlns:a16="http://schemas.microsoft.com/office/drawing/2014/main" id="{5FBF9204-AD00-445E-AD82-1E7B86348BA8}"/>
                  </a:ext>
                </a:extLst>
              </p:cNvPr>
              <p:cNvGrpSpPr/>
              <p:nvPr/>
            </p:nvGrpSpPr>
            <p:grpSpPr>
              <a:xfrm>
                <a:off x="7460942" y="1524767"/>
                <a:ext cx="4641329" cy="915239"/>
                <a:chOff x="7460942" y="1519386"/>
                <a:chExt cx="4641329" cy="91523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文字方塊 7">
                      <a:extLst>
                        <a:ext uri="{FF2B5EF4-FFF2-40B4-BE49-F238E27FC236}">
                          <a16:creationId xmlns:a16="http://schemas.microsoft.com/office/drawing/2014/main" id="{C999396F-EB97-4C5F-BC85-2905E728911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60942" y="1519386"/>
                      <a:ext cx="2705100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zh-TW" altLang="en-US" i="1" dirty="0"/>
                    </a:p>
                  </p:txBody>
                </p:sp>
              </mc:Choice>
              <mc:Fallback xmlns="">
                <p:sp>
                  <p:nvSpPr>
                    <p:cNvPr id="8" name="文字方塊 7">
                      <a:extLst>
                        <a:ext uri="{FF2B5EF4-FFF2-40B4-BE49-F238E27FC236}">
                          <a16:creationId xmlns:a16="http://schemas.microsoft.com/office/drawing/2014/main" id="{C999396F-EB97-4C5F-BC85-2905E728911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60942" y="1519386"/>
                      <a:ext cx="2705100" cy="430887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文字方塊 8">
                      <a:extLst>
                        <a:ext uri="{FF2B5EF4-FFF2-40B4-BE49-F238E27FC236}">
                          <a16:creationId xmlns:a16="http://schemas.microsoft.com/office/drawing/2014/main" id="{98626DA5-B61C-4DDF-A3E0-BCFDA7B9D52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78698" y="2003738"/>
                      <a:ext cx="4623573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oMath>
                      </a14:m>
                      <a:r>
                        <a:rPr lang="zh-TW" altLang="en-US" i="1" dirty="0"/>
                        <a:t>    </a:t>
                      </a:r>
                      <a:r>
                        <a:rPr lang="en-US" altLang="zh-TW" i="1" dirty="0"/>
                        <a:t>,</a:t>
                      </a:r>
                      <a14:m>
                        <m:oMath xmlns:m="http://schemas.openxmlformats.org/officeDocument/2006/math"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0&lt;</m:t>
                          </m:r>
                          <m:r>
                            <a:rPr lang="zh-TW" altLang="en-US" sz="28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&lt;1</m:t>
                          </m:r>
                        </m:oMath>
                      </a14:m>
                      <a:endParaRPr lang="zh-TW" altLang="en-US" i="1" dirty="0"/>
                    </a:p>
                  </p:txBody>
                </p:sp>
              </mc:Choice>
              <mc:Fallback xmlns="">
                <p:sp>
                  <p:nvSpPr>
                    <p:cNvPr id="9" name="文字方塊 8">
                      <a:extLst>
                        <a:ext uri="{FF2B5EF4-FFF2-40B4-BE49-F238E27FC236}">
                          <a16:creationId xmlns:a16="http://schemas.microsoft.com/office/drawing/2014/main" id="{98626DA5-B61C-4DDF-A3E0-BCFDA7B9D52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78698" y="2003738"/>
                      <a:ext cx="4623573" cy="430887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132" b="-2394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EBB1582D-C129-4117-907D-4C619ACE535E}"/>
                  </a:ext>
                </a:extLst>
              </p:cNvPr>
              <p:cNvSpPr/>
              <p:nvPr/>
            </p:nvSpPr>
            <p:spPr>
              <a:xfrm>
                <a:off x="7386221" y="1482303"/>
                <a:ext cx="4805779" cy="150447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矩形 4">
                  <a:extLst>
                    <a:ext uri="{FF2B5EF4-FFF2-40B4-BE49-F238E27FC236}">
                      <a16:creationId xmlns:a16="http://schemas.microsoft.com/office/drawing/2014/main" id="{5367129B-94B6-4C2F-B962-FEC2B3105B23}"/>
                    </a:ext>
                  </a:extLst>
                </p:cNvPr>
                <p:cNvSpPr/>
                <p:nvPr/>
              </p:nvSpPr>
              <p:spPr>
                <a:xfrm>
                  <a:off x="7300191" y="2452746"/>
                  <a:ext cx="414716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𝐴𝑙𝑛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func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r>
                    <a:rPr lang="zh-TW" altLang="en-US" sz="2800" dirty="0"/>
                    <a:t> </a:t>
                  </a:r>
                  <a:r>
                    <a:rPr lang="en-US" altLang="zh-TW" sz="2800" dirty="0"/>
                    <a:t>(</a:t>
                  </a:r>
                  <a:r>
                    <a:rPr lang="zh-TW" altLang="en-US" sz="2800" dirty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猜測</a:t>
                  </a:r>
                  <a:r>
                    <a:rPr lang="en-US" altLang="zh-TW" sz="2800" dirty="0"/>
                    <a:t>)</a:t>
                  </a:r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" name="矩形 4">
                  <a:extLst>
                    <a:ext uri="{FF2B5EF4-FFF2-40B4-BE49-F238E27FC236}">
                      <a16:creationId xmlns:a16="http://schemas.microsoft.com/office/drawing/2014/main" id="{5367129B-94B6-4C2F-B962-FEC2B3105B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0191" y="2452746"/>
                  <a:ext cx="414716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2791" r="-1912" b="-3255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FC18AFB-4847-412F-A0FF-7D12BD15459F}"/>
              </a:ext>
            </a:extLst>
          </p:cNvPr>
          <p:cNvGrpSpPr/>
          <p:nvPr/>
        </p:nvGrpSpPr>
        <p:grpSpPr>
          <a:xfrm>
            <a:off x="8659735" y="2869956"/>
            <a:ext cx="3478999" cy="1998612"/>
            <a:chOff x="4882718" y="2999516"/>
            <a:chExt cx="3478999" cy="1998612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475440C5-9943-4E29-B941-2938897AAD74}"/>
                </a:ext>
              </a:extLst>
            </p:cNvPr>
            <p:cNvGrpSpPr/>
            <p:nvPr/>
          </p:nvGrpSpPr>
          <p:grpSpPr>
            <a:xfrm>
              <a:off x="4973802" y="3091183"/>
              <a:ext cx="3387915" cy="1847272"/>
              <a:chOff x="4973802" y="3091183"/>
              <a:chExt cx="3387915" cy="18472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986020BD-F8A7-4569-814E-6C73C5010F20}"/>
                      </a:ext>
                    </a:extLst>
                  </p:cNvPr>
                  <p:cNvSpPr/>
                  <p:nvPr/>
                </p:nvSpPr>
                <p:spPr>
                  <a:xfrm>
                    <a:off x="4973802" y="3091183"/>
                    <a:ext cx="3387915" cy="99969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986020BD-F8A7-4569-814E-6C73C5010F2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3802" y="3091183"/>
                    <a:ext cx="3387915" cy="99969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矩形 10">
                    <a:extLst>
                      <a:ext uri="{FF2B5EF4-FFF2-40B4-BE49-F238E27FC236}">
                        <a16:creationId xmlns:a16="http://schemas.microsoft.com/office/drawing/2014/main" id="{0C046825-8510-4D7E-B285-0C324E284002}"/>
                      </a:ext>
                    </a:extLst>
                  </p:cNvPr>
                  <p:cNvSpPr/>
                  <p:nvPr/>
                </p:nvSpPr>
                <p:spPr>
                  <a:xfrm>
                    <a:off x="4973802" y="3938758"/>
                    <a:ext cx="2495363" cy="99969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Sup>
                                <m:sSubSup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11" name="矩形 10">
                    <a:extLst>
                      <a:ext uri="{FF2B5EF4-FFF2-40B4-BE49-F238E27FC236}">
                        <a16:creationId xmlns:a16="http://schemas.microsoft.com/office/drawing/2014/main" id="{0C046825-8510-4D7E-B285-0C324E28400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3802" y="3938758"/>
                    <a:ext cx="2495363" cy="99969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9D8213E6-0347-4A2F-A4EB-578AD9154003}"/>
                </a:ext>
              </a:extLst>
            </p:cNvPr>
            <p:cNvSpPr/>
            <p:nvPr/>
          </p:nvSpPr>
          <p:spPr>
            <a:xfrm>
              <a:off x="4882718" y="2999516"/>
              <a:ext cx="3435659" cy="199861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4C9CE8D-09E1-4833-B52C-E94E429B4C48}"/>
              </a:ext>
            </a:extLst>
          </p:cNvPr>
          <p:cNvSpPr txBox="1"/>
          <p:nvPr/>
        </p:nvSpPr>
        <p:spPr>
          <a:xfrm>
            <a:off x="838200" y="1513957"/>
            <a:ext cx="3524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代回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Bellman equation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382A660-8402-409F-930A-0011EF2221DD}"/>
                  </a:ext>
                </a:extLst>
              </p:cNvPr>
              <p:cNvSpPr/>
              <p:nvPr/>
            </p:nvSpPr>
            <p:spPr>
              <a:xfrm>
                <a:off x="838200" y="2105134"/>
                <a:ext cx="43075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382A660-8402-409F-930A-0011EF2221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105134"/>
                <a:ext cx="430758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35C229D9-C7C8-47B6-9CC2-B0C1357FBE56}"/>
                  </a:ext>
                </a:extLst>
              </p:cNvPr>
              <p:cNvSpPr/>
              <p:nvPr/>
            </p:nvSpPr>
            <p:spPr>
              <a:xfrm>
                <a:off x="1862913" y="2552525"/>
                <a:ext cx="5337551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𝐴𝑙𝑛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35C229D9-C7C8-47B6-9CC2-B0C1357FBE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913" y="2552525"/>
                <a:ext cx="5337551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F68E82A-787A-4515-B10B-5319A4E80169}"/>
                  </a:ext>
                </a:extLst>
              </p:cNvPr>
              <p:cNvSpPr/>
              <p:nvPr/>
            </p:nvSpPr>
            <p:spPr>
              <a:xfrm>
                <a:off x="1862913" y="3408174"/>
                <a:ext cx="5403787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𝛼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F68E82A-787A-4515-B10B-5319A4E801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913" y="3408174"/>
                <a:ext cx="5403787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744503C6-C4CB-4338-A974-9BACCC3C5285}"/>
                  </a:ext>
                </a:extLst>
              </p:cNvPr>
              <p:cNvSpPr/>
              <p:nvPr/>
            </p:nvSpPr>
            <p:spPr>
              <a:xfrm>
                <a:off x="2160994" y="4263823"/>
                <a:ext cx="3238259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744503C6-C4CB-4338-A974-9BACCC3C52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994" y="4263823"/>
                <a:ext cx="3238259" cy="9221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122C9E97-EEAC-4568-9657-0A7380407EC7}"/>
                  </a:ext>
                </a:extLst>
              </p:cNvPr>
              <p:cNvSpPr/>
              <p:nvPr/>
            </p:nvSpPr>
            <p:spPr>
              <a:xfrm>
                <a:off x="1862912" y="5125660"/>
                <a:ext cx="8131393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𝛼</m:t>
                      </m:r>
                      <m:func>
                        <m:func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122C9E97-EEAC-4568-9657-0A7380407E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912" y="5125660"/>
                <a:ext cx="8131393" cy="9221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BC42CC82-7B18-4532-9B0E-87B1A8341FBC}"/>
              </a:ext>
            </a:extLst>
          </p:cNvPr>
          <p:cNvCxnSpPr/>
          <p:nvPr/>
        </p:nvCxnSpPr>
        <p:spPr>
          <a:xfrm>
            <a:off x="2263806" y="3441438"/>
            <a:ext cx="1516317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E3523D44-098D-4E0E-88B0-9D63437F81BE}"/>
              </a:ext>
            </a:extLst>
          </p:cNvPr>
          <p:cNvCxnSpPr/>
          <p:nvPr/>
        </p:nvCxnSpPr>
        <p:spPr>
          <a:xfrm>
            <a:off x="2233834" y="4285960"/>
            <a:ext cx="2916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8B85518F-ABE3-4565-B728-C991B0C588C7}"/>
              </a:ext>
            </a:extLst>
          </p:cNvPr>
          <p:cNvCxnSpPr/>
          <p:nvPr/>
        </p:nvCxnSpPr>
        <p:spPr>
          <a:xfrm>
            <a:off x="4114420" y="3423682"/>
            <a:ext cx="29160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F67FADA7-9967-4041-8E4F-72D2572FDDED}"/>
              </a:ext>
            </a:extLst>
          </p:cNvPr>
          <p:cNvCxnSpPr/>
          <p:nvPr/>
        </p:nvCxnSpPr>
        <p:spPr>
          <a:xfrm>
            <a:off x="2322123" y="5125660"/>
            <a:ext cx="29160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B85810F9-D7E3-47EC-82C0-7BE26A82CA4A}"/>
              </a:ext>
            </a:extLst>
          </p:cNvPr>
          <p:cNvCxnSpPr/>
          <p:nvPr/>
        </p:nvCxnSpPr>
        <p:spPr>
          <a:xfrm>
            <a:off x="5572420" y="4135040"/>
            <a:ext cx="14760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橢圓 26">
            <a:extLst>
              <a:ext uri="{FF2B5EF4-FFF2-40B4-BE49-F238E27FC236}">
                <a16:creationId xmlns:a16="http://schemas.microsoft.com/office/drawing/2014/main" id="{F2994D44-09FC-4866-A383-148D711E24E1}"/>
              </a:ext>
            </a:extLst>
          </p:cNvPr>
          <p:cNvSpPr/>
          <p:nvPr/>
        </p:nvSpPr>
        <p:spPr>
          <a:xfrm>
            <a:off x="2476870" y="3577702"/>
            <a:ext cx="852256" cy="6102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8BB5F967-E048-4F4C-A347-790C4F675379}"/>
              </a:ext>
            </a:extLst>
          </p:cNvPr>
          <p:cNvSpPr/>
          <p:nvPr/>
        </p:nvSpPr>
        <p:spPr>
          <a:xfrm>
            <a:off x="6217834" y="3564116"/>
            <a:ext cx="852256" cy="6102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9CF5F063-2D45-46F0-89CF-221B6AEFF2E7}"/>
              </a:ext>
            </a:extLst>
          </p:cNvPr>
          <p:cNvSpPr/>
          <p:nvPr/>
        </p:nvSpPr>
        <p:spPr>
          <a:xfrm>
            <a:off x="3665376" y="5290959"/>
            <a:ext cx="852256" cy="6102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9D64EC80-39C3-44FC-BE18-3BE6D65F7D34}"/>
                  </a:ext>
                </a:extLst>
              </p:cNvPr>
              <p:cNvSpPr/>
              <p:nvPr/>
            </p:nvSpPr>
            <p:spPr>
              <a:xfrm>
                <a:off x="1880887" y="6023568"/>
                <a:ext cx="330423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𝐴𝑙𝑛</m:t>
                        </m:r>
                      </m:fName>
                      <m:e>
                        <m:d>
                          <m:d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func>
                    <m:r>
                      <a:rPr lang="en-US" altLang="zh-TW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zh-TW" altLang="en-US" sz="2800" dirty="0"/>
                  <a:t> </a:t>
                </a:r>
                <a:r>
                  <a:rPr lang="en-US" altLang="zh-TW" sz="2800" dirty="0"/>
                  <a:t>(</a:t>
                </a:r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猜測</a:t>
                </a:r>
                <a:r>
                  <a:rPr lang="en-US" altLang="zh-TW" sz="2800" dirty="0"/>
                  <a:t>)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9D64EC80-39C3-44FC-BE18-3BE6D65F7D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887" y="6023568"/>
                <a:ext cx="3304238" cy="523220"/>
              </a:xfrm>
              <a:prstGeom prst="rect">
                <a:avLst/>
              </a:prstGeom>
              <a:blipFill>
                <a:blip r:embed="rId12"/>
                <a:stretch>
                  <a:fillRect t="-12791" r="-2583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74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7" grpId="0" animBg="1"/>
      <p:bldP spid="28" grpId="0" animBg="1"/>
      <p:bldP spid="29" grpId="0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 - Example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EFD4FF94-A997-4685-99BA-B796D80F7645}"/>
                  </a:ext>
                </a:extLst>
              </p:cNvPr>
              <p:cNvSpPr/>
              <p:nvPr/>
            </p:nvSpPr>
            <p:spPr>
              <a:xfrm>
                <a:off x="838200" y="1483429"/>
                <a:ext cx="9193542" cy="944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𝛼</m:t>
                      </m:r>
                      <m:func>
                        <m:func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EFD4FF94-A997-4685-99BA-B796D80F76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483429"/>
                <a:ext cx="9193542" cy="944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BC4F727C-C63E-4A52-9C16-27D2C4FB9DB6}"/>
                  </a:ext>
                </a:extLst>
              </p:cNvPr>
              <p:cNvSpPr/>
              <p:nvPr/>
            </p:nvSpPr>
            <p:spPr>
              <a:xfrm>
                <a:off x="1721089" y="2299157"/>
                <a:ext cx="330423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𝐴𝑙𝑛</m:t>
                        </m:r>
                      </m:fName>
                      <m:e>
                        <m:d>
                          <m:d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func>
                    <m:r>
                      <a:rPr lang="en-US" altLang="zh-TW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zh-TW" altLang="en-US" sz="2800" dirty="0"/>
                  <a:t> </a:t>
                </a:r>
                <a:r>
                  <a:rPr lang="en-US" altLang="zh-TW" sz="2800" dirty="0"/>
                  <a:t>(</a:t>
                </a:r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猜測</a:t>
                </a:r>
                <a:r>
                  <a:rPr lang="en-US" altLang="zh-TW" sz="2800" dirty="0"/>
                  <a:t>)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BC4F727C-C63E-4A52-9C16-27D2C4FB9D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089" y="2299157"/>
                <a:ext cx="3304238" cy="523220"/>
              </a:xfrm>
              <a:prstGeom prst="rect">
                <a:avLst/>
              </a:prstGeom>
              <a:blipFill>
                <a:blip r:embed="rId3"/>
                <a:stretch>
                  <a:fillRect t="-12791" r="-2768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2BADE59-F38F-4ADD-B162-6D14FE5C082B}"/>
                  </a:ext>
                </a:extLst>
              </p:cNvPr>
              <p:cNvSpPr txBox="1"/>
              <p:nvPr/>
            </p:nvSpPr>
            <p:spPr>
              <a:xfrm>
                <a:off x="905522" y="2902998"/>
                <a:ext cx="4585038" cy="810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𝛼</m:t>
                      </m:r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𝛼𝛽</m:t>
                          </m:r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2BADE59-F38F-4ADD-B162-6D14FE5C0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22" y="2902998"/>
                <a:ext cx="4585038" cy="810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6A466672-7752-4E8A-AC9F-CB1DCF935658}"/>
                  </a:ext>
                </a:extLst>
              </p:cNvPr>
              <p:cNvSpPr txBox="1"/>
              <p:nvPr/>
            </p:nvSpPr>
            <p:spPr>
              <a:xfrm>
                <a:off x="905522" y="3783060"/>
                <a:ext cx="6321218" cy="968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6A466672-7752-4E8A-AC9F-CB1DCF935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22" y="3783060"/>
                <a:ext cx="6321218" cy="9681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09D3A7CB-DB82-4C01-905D-93778222385C}"/>
                  </a:ext>
                </a:extLst>
              </p:cNvPr>
              <p:cNvSpPr/>
              <p:nvPr/>
            </p:nvSpPr>
            <p:spPr>
              <a:xfrm>
                <a:off x="838200" y="4797555"/>
                <a:ext cx="7040453" cy="902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zh-TW" altLang="en-US" sz="28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𝛼𝛽</m:t>
                          </m:r>
                        </m:e>
                      </m:d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𝛼𝛽</m:t>
                          </m:r>
                        </m:den>
                      </m:f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  <m:t>𝛼𝛽</m:t>
                          </m: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09D3A7CB-DB82-4C01-905D-937782223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797555"/>
                <a:ext cx="7040453" cy="902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群組 46">
            <a:extLst>
              <a:ext uri="{FF2B5EF4-FFF2-40B4-BE49-F238E27FC236}">
                <a16:creationId xmlns:a16="http://schemas.microsoft.com/office/drawing/2014/main" id="{613C5DBA-5E72-40CD-989C-8BB49C4FD91F}"/>
              </a:ext>
            </a:extLst>
          </p:cNvPr>
          <p:cNvGrpSpPr/>
          <p:nvPr/>
        </p:nvGrpSpPr>
        <p:grpSpPr>
          <a:xfrm>
            <a:off x="9596761" y="2428111"/>
            <a:ext cx="2450237" cy="3209209"/>
            <a:chOff x="9596761" y="2428111"/>
            <a:chExt cx="2450237" cy="3209209"/>
          </a:xfrm>
        </p:grpSpPr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A8A0BD22-B1A9-45BF-ACC2-876DDAA12E4C}"/>
                </a:ext>
              </a:extLst>
            </p:cNvPr>
            <p:cNvGrpSpPr/>
            <p:nvPr/>
          </p:nvGrpSpPr>
          <p:grpSpPr>
            <a:xfrm>
              <a:off x="9673386" y="2496470"/>
              <a:ext cx="2311468" cy="3072489"/>
              <a:chOff x="9676630" y="2493606"/>
              <a:chExt cx="2311468" cy="30724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6CDE2947-3D07-4187-AD26-C2F4D10717CF}"/>
                      </a:ext>
                    </a:extLst>
                  </p:cNvPr>
                  <p:cNvSpPr txBox="1"/>
                  <p:nvPr/>
                </p:nvSpPr>
                <p:spPr>
                  <a:xfrm>
                    <a:off x="9676631" y="2493606"/>
                    <a:ext cx="1775486" cy="76360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den>
                          </m:f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6CDE2947-3D07-4187-AD26-C2F4D10717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76631" y="2493606"/>
                    <a:ext cx="1775486" cy="76360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6CA26406-A7A7-44A9-8A41-AC145F961CE9}"/>
                      </a:ext>
                    </a:extLst>
                  </p:cNvPr>
                  <p:cNvSpPr txBox="1"/>
                  <p:nvPr/>
                </p:nvSpPr>
                <p:spPr>
                  <a:xfrm>
                    <a:off x="9676631" y="3308173"/>
                    <a:ext cx="2311467" cy="76360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+1=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den>
                          </m:f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6CA26406-A7A7-44A9-8A41-AC145F961CE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76631" y="3308173"/>
                    <a:ext cx="2311467" cy="76360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文字方塊 40">
                    <a:extLst>
                      <a:ext uri="{FF2B5EF4-FFF2-40B4-BE49-F238E27FC236}">
                        <a16:creationId xmlns:a16="http://schemas.microsoft.com/office/drawing/2014/main" id="{CA4583EA-32E3-49B3-BCCA-7BA716619372}"/>
                      </a:ext>
                    </a:extLst>
                  </p:cNvPr>
                  <p:cNvSpPr txBox="1"/>
                  <p:nvPr/>
                </p:nvSpPr>
                <p:spPr>
                  <a:xfrm>
                    <a:off x="9676631" y="4033960"/>
                    <a:ext cx="2303451" cy="7561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m:rPr>
                              <m:sty m:val="p"/>
                            </m:rPr>
                            <a:rPr lang="el-GR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  <m:r>
                            <a:rPr lang="zh-TW" altLang="el-G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41" name="文字方塊 40">
                    <a:extLst>
                      <a:ext uri="{FF2B5EF4-FFF2-40B4-BE49-F238E27FC236}">
                        <a16:creationId xmlns:a16="http://schemas.microsoft.com/office/drawing/2014/main" id="{CA4583EA-32E3-49B3-BCCA-7BA7166193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76631" y="4033960"/>
                    <a:ext cx="2303451" cy="75610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文字方塊 41">
                    <a:extLst>
                      <a:ext uri="{FF2B5EF4-FFF2-40B4-BE49-F238E27FC236}">
                        <a16:creationId xmlns:a16="http://schemas.microsoft.com/office/drawing/2014/main" id="{99E9444D-1DFC-462F-9662-C15240D17FCA}"/>
                      </a:ext>
                    </a:extLst>
                  </p:cNvPr>
                  <p:cNvSpPr txBox="1"/>
                  <p:nvPr/>
                </p:nvSpPr>
                <p:spPr>
                  <a:xfrm>
                    <a:off x="9676630" y="4802488"/>
                    <a:ext cx="1767471" cy="76360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l-GR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  <m:r>
                            <a:rPr lang="zh-TW" altLang="el-G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42" name="文字方塊 41">
                    <a:extLst>
                      <a:ext uri="{FF2B5EF4-FFF2-40B4-BE49-F238E27FC236}">
                        <a16:creationId xmlns:a16="http://schemas.microsoft.com/office/drawing/2014/main" id="{99E9444D-1DFC-462F-9662-C15240D17FC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76630" y="4802488"/>
                    <a:ext cx="1767471" cy="763607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83A8F0C2-DD5E-4969-BAC0-7BFFAA73D96C}"/>
                </a:ext>
              </a:extLst>
            </p:cNvPr>
            <p:cNvSpPr/>
            <p:nvPr/>
          </p:nvSpPr>
          <p:spPr>
            <a:xfrm>
              <a:off x="9596761" y="2428111"/>
              <a:ext cx="2450237" cy="320920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46" name="接點: 肘形 45">
            <a:extLst>
              <a:ext uri="{FF2B5EF4-FFF2-40B4-BE49-F238E27FC236}">
                <a16:creationId xmlns:a16="http://schemas.microsoft.com/office/drawing/2014/main" id="{3496B7B6-952F-4A70-B29B-B207B2A07CD9}"/>
              </a:ext>
            </a:extLst>
          </p:cNvPr>
          <p:cNvCxnSpPr>
            <a:cxnSpLocks/>
          </p:cNvCxnSpPr>
          <p:nvPr/>
        </p:nvCxnSpPr>
        <p:spPr>
          <a:xfrm>
            <a:off x="6023225" y="3308173"/>
            <a:ext cx="1736180" cy="958962"/>
          </a:xfrm>
          <a:prstGeom prst="bentConnector3">
            <a:avLst>
              <a:gd name="adj1" fmla="val 11316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CB0D27AE-AD12-440F-963E-A536C12464AC}"/>
                  </a:ext>
                </a:extLst>
              </p:cNvPr>
              <p:cNvSpPr/>
              <p:nvPr/>
            </p:nvSpPr>
            <p:spPr>
              <a:xfrm>
                <a:off x="838200" y="5700238"/>
                <a:ext cx="5992281" cy="10049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e>
                          </m:d>
                        </m:num>
                        <m:den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e>
                          </m:d>
                        </m:num>
                        <m:den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CB0D27AE-AD12-440F-963E-A536C12464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00238"/>
                <a:ext cx="5992281" cy="100495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925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 - Example</a:t>
            </a:r>
            <a:endParaRPr lang="zh-TW" altLang="en-US" dirty="0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B560594F-7200-46B9-B9C8-41C236021CA1}"/>
              </a:ext>
            </a:extLst>
          </p:cNvPr>
          <p:cNvGrpSpPr/>
          <p:nvPr/>
        </p:nvGrpSpPr>
        <p:grpSpPr>
          <a:xfrm>
            <a:off x="7300191" y="1258421"/>
            <a:ext cx="4838543" cy="1504473"/>
            <a:chOff x="7300191" y="1471493"/>
            <a:chExt cx="4838543" cy="1504473"/>
          </a:xfrm>
        </p:grpSpPr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FAB2A599-2FC4-4C15-A108-FEEC6B2C6828}"/>
                </a:ext>
              </a:extLst>
            </p:cNvPr>
            <p:cNvGrpSpPr/>
            <p:nvPr/>
          </p:nvGrpSpPr>
          <p:grpSpPr>
            <a:xfrm>
              <a:off x="7332955" y="1471493"/>
              <a:ext cx="4805779" cy="1504473"/>
              <a:chOff x="7386221" y="1482303"/>
              <a:chExt cx="4805779" cy="1504473"/>
            </a:xfrm>
          </p:grpSpPr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AC390EA3-FA9E-41FB-8D85-FD7FFC9216B9}"/>
                  </a:ext>
                </a:extLst>
              </p:cNvPr>
              <p:cNvGrpSpPr/>
              <p:nvPr/>
            </p:nvGrpSpPr>
            <p:grpSpPr>
              <a:xfrm>
                <a:off x="7460942" y="1524767"/>
                <a:ext cx="4641329" cy="915239"/>
                <a:chOff x="7460942" y="1519386"/>
                <a:chExt cx="4641329" cy="91523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文字方塊 26">
                      <a:extLst>
                        <a:ext uri="{FF2B5EF4-FFF2-40B4-BE49-F238E27FC236}">
                          <a16:creationId xmlns:a16="http://schemas.microsoft.com/office/drawing/2014/main" id="{3809B30E-D98A-4E0C-B65C-880F0C6873F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60942" y="1519386"/>
                      <a:ext cx="2705100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zh-TW" altLang="en-US" i="1" dirty="0"/>
                    </a:p>
                  </p:txBody>
                </p:sp>
              </mc:Choice>
              <mc:Fallback xmlns="">
                <p:sp>
                  <p:nvSpPr>
                    <p:cNvPr id="27" name="文字方塊 26">
                      <a:extLst>
                        <a:ext uri="{FF2B5EF4-FFF2-40B4-BE49-F238E27FC236}">
                          <a16:creationId xmlns:a16="http://schemas.microsoft.com/office/drawing/2014/main" id="{3809B30E-D98A-4E0C-B65C-880F0C6873F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60942" y="1519386"/>
                      <a:ext cx="2705100" cy="430887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" name="文字方塊 27">
                      <a:extLst>
                        <a:ext uri="{FF2B5EF4-FFF2-40B4-BE49-F238E27FC236}">
                          <a16:creationId xmlns:a16="http://schemas.microsoft.com/office/drawing/2014/main" id="{0F9ADE9A-3B13-4258-9336-3ABFFEE2253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78698" y="2003738"/>
                      <a:ext cx="4623573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oMath>
                      </a14:m>
                      <a:r>
                        <a:rPr lang="zh-TW" altLang="en-US" i="1" dirty="0"/>
                        <a:t>    </a:t>
                      </a:r>
                      <a:r>
                        <a:rPr lang="en-US" altLang="zh-TW" i="1" dirty="0"/>
                        <a:t>,</a:t>
                      </a:r>
                      <a14:m>
                        <m:oMath xmlns:m="http://schemas.openxmlformats.org/officeDocument/2006/math"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0&lt;</m:t>
                          </m:r>
                          <m:r>
                            <a:rPr lang="zh-TW" altLang="en-US" sz="28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&lt;1</m:t>
                          </m:r>
                        </m:oMath>
                      </a14:m>
                      <a:endParaRPr lang="zh-TW" altLang="en-US" i="1" dirty="0"/>
                    </a:p>
                  </p:txBody>
                </p:sp>
              </mc:Choice>
              <mc:Fallback xmlns="">
                <p:sp>
                  <p:nvSpPr>
                    <p:cNvPr id="28" name="文字方塊 27">
                      <a:extLst>
                        <a:ext uri="{FF2B5EF4-FFF2-40B4-BE49-F238E27FC236}">
                          <a16:creationId xmlns:a16="http://schemas.microsoft.com/office/drawing/2014/main" id="{0F9ADE9A-3B13-4258-9336-3ABFFEE2253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78698" y="2003738"/>
                      <a:ext cx="4623573" cy="430887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132" b="-2394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5FE5D764-6B3A-4734-8BA4-214BC2D06FA3}"/>
                  </a:ext>
                </a:extLst>
              </p:cNvPr>
              <p:cNvSpPr/>
              <p:nvPr/>
            </p:nvSpPr>
            <p:spPr>
              <a:xfrm>
                <a:off x="7386221" y="1482303"/>
                <a:ext cx="4805779" cy="150447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284E5F70-762C-4833-89E0-3835B4D0D6AB}"/>
                    </a:ext>
                  </a:extLst>
                </p:cNvPr>
                <p:cNvSpPr/>
                <p:nvPr/>
              </p:nvSpPr>
              <p:spPr>
                <a:xfrm>
                  <a:off x="7300191" y="2452746"/>
                  <a:ext cx="414716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𝐴𝑙𝑛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func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r>
                    <a:rPr lang="zh-TW" altLang="en-US" sz="2800" dirty="0"/>
                    <a:t> </a:t>
                  </a:r>
                  <a:r>
                    <a:rPr lang="en-US" altLang="zh-TW" sz="2800" dirty="0"/>
                    <a:t>(</a:t>
                  </a:r>
                  <a:r>
                    <a:rPr lang="zh-TW" altLang="en-US" sz="2800" dirty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猜測</a:t>
                  </a:r>
                  <a:r>
                    <a:rPr lang="en-US" altLang="zh-TW" sz="2800" dirty="0"/>
                    <a:t>)</a:t>
                  </a:r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284E5F70-762C-4833-89E0-3835B4D0D6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0191" y="2452746"/>
                  <a:ext cx="414716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2791" r="-1912" b="-3255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48837DAF-6EEC-4F6B-8D36-7AF8D7FA6742}"/>
              </a:ext>
            </a:extLst>
          </p:cNvPr>
          <p:cNvGrpSpPr/>
          <p:nvPr/>
        </p:nvGrpSpPr>
        <p:grpSpPr>
          <a:xfrm>
            <a:off x="8659735" y="2869956"/>
            <a:ext cx="3478999" cy="1998612"/>
            <a:chOff x="4882718" y="2999516"/>
            <a:chExt cx="3478999" cy="1998612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E451A5D4-CAB5-4088-B2AC-B99960C0C1EA}"/>
                </a:ext>
              </a:extLst>
            </p:cNvPr>
            <p:cNvGrpSpPr/>
            <p:nvPr/>
          </p:nvGrpSpPr>
          <p:grpSpPr>
            <a:xfrm>
              <a:off x="4973802" y="3091183"/>
              <a:ext cx="3387915" cy="1847272"/>
              <a:chOff x="4973802" y="3091183"/>
              <a:chExt cx="3387915" cy="18472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矩形 31">
                    <a:extLst>
                      <a:ext uri="{FF2B5EF4-FFF2-40B4-BE49-F238E27FC236}">
                        <a16:creationId xmlns:a16="http://schemas.microsoft.com/office/drawing/2014/main" id="{71C60E8A-D8FC-4F91-95DC-7E3E7B16DFC4}"/>
                      </a:ext>
                    </a:extLst>
                  </p:cNvPr>
                  <p:cNvSpPr/>
                  <p:nvPr/>
                </p:nvSpPr>
                <p:spPr>
                  <a:xfrm>
                    <a:off x="4973802" y="3091183"/>
                    <a:ext cx="3387915" cy="99969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2" name="矩形 31">
                    <a:extLst>
                      <a:ext uri="{FF2B5EF4-FFF2-40B4-BE49-F238E27FC236}">
                        <a16:creationId xmlns:a16="http://schemas.microsoft.com/office/drawing/2014/main" id="{71C60E8A-D8FC-4F91-95DC-7E3E7B16DFC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3802" y="3091183"/>
                    <a:ext cx="3387915" cy="99969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矩形 32">
                    <a:extLst>
                      <a:ext uri="{FF2B5EF4-FFF2-40B4-BE49-F238E27FC236}">
                        <a16:creationId xmlns:a16="http://schemas.microsoft.com/office/drawing/2014/main" id="{9FC012F6-9DD0-4BF3-8DDF-0E6A0049E3A4}"/>
                      </a:ext>
                    </a:extLst>
                  </p:cNvPr>
                  <p:cNvSpPr/>
                  <p:nvPr/>
                </p:nvSpPr>
                <p:spPr>
                  <a:xfrm>
                    <a:off x="4973802" y="3938758"/>
                    <a:ext cx="2495363" cy="99969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Sup>
                                <m:sSubSup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3" name="矩形 32">
                    <a:extLst>
                      <a:ext uri="{FF2B5EF4-FFF2-40B4-BE49-F238E27FC236}">
                        <a16:creationId xmlns:a16="http://schemas.microsoft.com/office/drawing/2014/main" id="{9FC012F6-9DD0-4BF3-8DDF-0E6A0049E3A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3802" y="3938758"/>
                    <a:ext cx="2495363" cy="99969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09A4080-0885-441A-8883-EF92B7CA8F73}"/>
                </a:ext>
              </a:extLst>
            </p:cNvPr>
            <p:cNvSpPr/>
            <p:nvPr/>
          </p:nvSpPr>
          <p:spPr>
            <a:xfrm>
              <a:off x="4882718" y="2999516"/>
              <a:ext cx="3435659" cy="199861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1A41402C-3124-4035-919F-A0ADEA01ABFB}"/>
                  </a:ext>
                </a:extLst>
              </p:cNvPr>
              <p:cNvSpPr/>
              <p:nvPr/>
            </p:nvSpPr>
            <p:spPr>
              <a:xfrm>
                <a:off x="963014" y="1601961"/>
                <a:ext cx="34646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𝐴𝑙𝑛</m:t>
                        </m:r>
                      </m:fName>
                      <m:e>
                        <m:d>
                          <m:d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TW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zh-TW" altLang="en-US" sz="2800" dirty="0"/>
                  <a:t> </a:t>
                </a: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1A41402C-3124-4035-919F-A0ADEA01AB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14" y="1601961"/>
                <a:ext cx="346466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B2C822C2-8D6B-48A1-B5D5-537A48DAE28A}"/>
                  </a:ext>
                </a:extLst>
              </p:cNvPr>
              <p:cNvSpPr/>
              <p:nvPr/>
            </p:nvSpPr>
            <p:spPr>
              <a:xfrm>
                <a:off x="1793814" y="2311552"/>
                <a:ext cx="2724336" cy="902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𝛼𝛽</m:t>
                          </m:r>
                        </m:den>
                      </m:f>
                      <m:func>
                        <m:func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B2C822C2-8D6B-48A1-B5D5-537A48DAE2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814" y="2311552"/>
                <a:ext cx="2724336" cy="9026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578CF9C-EC2A-47A5-95EA-93D79BA0FE9C}"/>
                  </a:ext>
                </a:extLst>
              </p:cNvPr>
              <p:cNvSpPr/>
              <p:nvPr/>
            </p:nvSpPr>
            <p:spPr>
              <a:xfrm>
                <a:off x="2186777" y="3214235"/>
                <a:ext cx="5511958" cy="1051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𝛼𝛽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den>
                          </m:f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800" i="1" smtClean="0">
                                      <a:latin typeface="Cambria Math" panose="02040503050406030204" pitchFamily="18" charset="0"/>
                                    </a:rPr>
                                    <m:t>𝛼𝛽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𝛼𝛽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578CF9C-EC2A-47A5-95EA-93D79BA0FE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77" y="3214235"/>
                <a:ext cx="5511958" cy="10511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B270CB3-D62B-4772-9023-70AE8BD9E858}"/>
                  </a:ext>
                </a:extLst>
              </p:cNvPr>
              <p:cNvSpPr/>
              <p:nvPr/>
            </p:nvSpPr>
            <p:spPr>
              <a:xfrm>
                <a:off x="963014" y="4301576"/>
                <a:ext cx="4530536" cy="999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num>
                        <m:den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=(1−</m:t>
                      </m:r>
                      <m:r>
                        <a:rPr lang="zh-TW" altLang="en-US" sz="2800" b="0" i="1" smtClean="0">
                          <a:latin typeface="Cambria Math" panose="02040503050406030204" pitchFamily="18" charset="0"/>
                        </a:rPr>
                        <m:t>𝛼𝛽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b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B270CB3-D62B-4772-9023-70AE8BD9E8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14" y="4301576"/>
                <a:ext cx="4530536" cy="9996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225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2B0DA5-1DF8-4DD8-B21A-762410A4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/>
              <a:t>在後面有介紹與</a:t>
            </a:r>
            <a:r>
              <a:rPr lang="en-US" altLang="zh-TW" dirty="0"/>
              <a:t>MIT</a:t>
            </a:r>
            <a:r>
              <a:rPr lang="zh-TW" altLang="en-US" dirty="0"/>
              <a:t>更接近的 </a:t>
            </a:r>
            <a:r>
              <a:rPr lang="en-US" altLang="zh-TW" dirty="0"/>
              <a:t>Bellman equation </a:t>
            </a:r>
            <a:r>
              <a:rPr lang="zh-TW" altLang="en-US" dirty="0"/>
              <a:t>形式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dirty="0"/>
              <a:t>Stochastic Dynamic Programming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As long as the recursive structure of the problem is intact adding a stochastic element to the</a:t>
            </a:r>
            <a:r>
              <a:rPr lang="zh-TW" altLang="en-US" dirty="0"/>
              <a:t> </a:t>
            </a:r>
            <a:r>
              <a:rPr lang="en-US" altLang="zh-TW" dirty="0"/>
              <a:t>transition equation does not change the Bellman equation.</a:t>
            </a:r>
            <a:endParaRPr lang="zh-TW" altLang="en-US" dirty="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3548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4694F2D-1F5E-4223-9CFC-ABFE89FAFF79}"/>
                  </a:ext>
                </a:extLst>
              </p:cNvPr>
              <p:cNvSpPr txBox="1"/>
              <p:nvPr/>
            </p:nvSpPr>
            <p:spPr>
              <a:xfrm>
                <a:off x="838200" y="1690688"/>
                <a:ext cx="2865849" cy="1007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Sup>
                                <m:sSubSup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{</m:t>
                                  </m:r>
                                  <m:sSub>
                                    <m:sSubPr>
                                      <m:ctrlPr>
                                        <a:rPr lang="en-US" altLang="zh-TW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}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∞</m:t>
                                  </m:r>
                                </m:sup>
                              </m:sSubSup>
                            </m:lim>
                          </m:limLow>
                        </m:fName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4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4694F2D-1F5E-4223-9CFC-ABFE89FAF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688"/>
                <a:ext cx="2865849" cy="10073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E82D6089-228E-4D22-A8BA-9776260B0C06}"/>
                  </a:ext>
                </a:extLst>
              </p:cNvPr>
              <p:cNvSpPr/>
              <p:nvPr/>
            </p:nvSpPr>
            <p:spPr>
              <a:xfrm>
                <a:off x="838200" y="2474893"/>
                <a:ext cx="1999971" cy="9730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zh-TW" altLang="en-US" sz="2800" i="1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E82D6089-228E-4D22-A8BA-9776260B0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74893"/>
                <a:ext cx="1999971" cy="9730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73793EBE-F150-4FAA-9410-2EB5F3699C5D}"/>
                  </a:ext>
                </a:extLst>
              </p:cNvPr>
              <p:cNvSpPr/>
              <p:nvPr/>
            </p:nvSpPr>
            <p:spPr>
              <a:xfrm>
                <a:off x="1281076" y="3016251"/>
                <a:ext cx="411542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zh-TW" altLang="en-US" sz="2400" i="1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73793EBE-F150-4FAA-9410-2EB5F3699C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1076" y="3016251"/>
                <a:ext cx="411542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群組 12">
            <a:extLst>
              <a:ext uri="{FF2B5EF4-FFF2-40B4-BE49-F238E27FC236}">
                <a16:creationId xmlns:a16="http://schemas.microsoft.com/office/drawing/2014/main" id="{D6AFE296-027A-4E8A-B981-B24AA3531231}"/>
              </a:ext>
            </a:extLst>
          </p:cNvPr>
          <p:cNvGrpSpPr/>
          <p:nvPr/>
        </p:nvGrpSpPr>
        <p:grpSpPr>
          <a:xfrm>
            <a:off x="1462888" y="3766216"/>
            <a:ext cx="3847978" cy="823815"/>
            <a:chOff x="1281076" y="3862853"/>
            <a:chExt cx="3847978" cy="8238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8">
                  <a:extLst>
                    <a:ext uri="{FF2B5EF4-FFF2-40B4-BE49-F238E27FC236}">
                      <a16:creationId xmlns:a16="http://schemas.microsoft.com/office/drawing/2014/main" id="{374B1F5E-D20F-4110-920C-4FC5B3C426E5}"/>
                    </a:ext>
                  </a:extLst>
                </p:cNvPr>
                <p:cNvSpPr txBox="1"/>
                <p:nvPr/>
              </p:nvSpPr>
              <p:spPr>
                <a:xfrm>
                  <a:off x="1281076" y="3862853"/>
                  <a:ext cx="1091196" cy="8238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40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24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</m:acc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bar>
                                  <m:barPr>
                                    <m:ctrl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zh-TW" altLang="en-US" sz="24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</m:bar>
                              </m:e>
                            </m:eqArr>
                          </m:e>
                        </m:d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9" name="文字方塊 8">
                  <a:extLst>
                    <a:ext uri="{FF2B5EF4-FFF2-40B4-BE49-F238E27FC236}">
                      <a16:creationId xmlns:a16="http://schemas.microsoft.com/office/drawing/2014/main" id="{374B1F5E-D20F-4110-920C-4FC5B3C426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1076" y="3862853"/>
                  <a:ext cx="1091196" cy="82381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857F732E-0A87-42BE-B6A4-540ECF984D91}"/>
                    </a:ext>
                  </a:extLst>
                </p:cNvPr>
                <p:cNvSpPr/>
                <p:nvPr/>
              </p:nvSpPr>
              <p:spPr>
                <a:xfrm>
                  <a:off x="2375223" y="4232185"/>
                  <a:ext cx="275383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𝑤𝑖𝑡h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𝑝𝑟𝑜𝑏𝑎𝑏𝑖𝑙𝑖𝑡𝑦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857F732E-0A87-42BE-B6A4-540ECF984D9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5223" y="4232185"/>
                  <a:ext cx="2753831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7EA1B3F7-99BD-4982-A1D1-F165E3E6A089}"/>
                    </a:ext>
                  </a:extLst>
                </p:cNvPr>
                <p:cNvSpPr/>
                <p:nvPr/>
              </p:nvSpPr>
              <p:spPr>
                <a:xfrm>
                  <a:off x="2372272" y="3901754"/>
                  <a:ext cx="220881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𝑤𝑖𝑡h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𝑝𝑟𝑜𝑏𝑎𝑏𝑖𝑙𝑖𝑡𝑦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7EA1B3F7-99BD-4982-A1D1-F165E3E6A08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2272" y="3901754"/>
                  <a:ext cx="2208810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FBE5A23E-280B-4FFE-97B4-19F0149E4CA2}"/>
              </a:ext>
            </a:extLst>
          </p:cNvPr>
          <p:cNvSpPr/>
          <p:nvPr/>
        </p:nvSpPr>
        <p:spPr>
          <a:xfrm>
            <a:off x="6096000" y="1773521"/>
            <a:ext cx="4426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i="1" dirty="0">
                <a:latin typeface="Times New Roman" panose="02020603050405020304" pitchFamily="18" charset="0"/>
              </a:rPr>
              <a:t>E </a:t>
            </a:r>
            <a:r>
              <a:rPr lang="en-US" altLang="zh-TW" sz="2800" dirty="0">
                <a:latin typeface="Times New Roman" panose="02020603050405020304" pitchFamily="18" charset="0"/>
              </a:rPr>
              <a:t>is the expectations operator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6830D0-E483-4DB8-A465-77D07F966FBF}"/>
                  </a:ext>
                </a:extLst>
              </p:cNvPr>
              <p:cNvSpPr/>
              <p:nvPr/>
            </p:nvSpPr>
            <p:spPr>
              <a:xfrm>
                <a:off x="6096000" y="2280017"/>
                <a:ext cx="6096000" cy="2276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</a:rPr>
                  <a:t>Note that we have to specify the set of information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b="0" i="1" u="none" strike="noStrike" baseline="0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Times New Roman" panose="02020603050405020304" pitchFamily="18" charset="0"/>
                  </a:rPr>
                  <a:t>can be conditioned on.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</a:rPr>
                  <a:t>Clearly it will in general be optimal to condition for example consumption on observed realizations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</a:rPr>
                  <a:t>.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6830D0-E483-4DB8-A465-77D07F966F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280017"/>
                <a:ext cx="6096000" cy="2276842"/>
              </a:xfrm>
              <a:prstGeom prst="rect">
                <a:avLst/>
              </a:prstGeom>
              <a:blipFill>
                <a:blip r:embed="rId8"/>
                <a:stretch>
                  <a:fillRect l="-1500" t="-535" r="-2200" b="-48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601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61BD16-F132-4675-A1A6-3CB3D80A90B1}"/>
              </a:ext>
            </a:extLst>
          </p:cNvPr>
          <p:cNvSpPr/>
          <p:nvPr/>
        </p:nvSpPr>
        <p:spPr>
          <a:xfrm>
            <a:off x="838199" y="1422614"/>
            <a:ext cx="10596239" cy="947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400" dirty="0">
                <a:latin typeface="Times New Roman" panose="02020603050405020304" pitchFamily="18" charset="0"/>
              </a:rPr>
              <a:t>If the agent may condition on information available at </a:t>
            </a:r>
            <a:r>
              <a:rPr lang="en-US" altLang="zh-TW" sz="2400" i="1" dirty="0">
                <a:latin typeface="Times New Roman" panose="02020603050405020304" pitchFamily="18" charset="0"/>
              </a:rPr>
              <a:t>t </a:t>
            </a:r>
            <a:r>
              <a:rPr lang="en-US" altLang="zh-TW" sz="2400" dirty="0">
                <a:latin typeface="Times New Roman" panose="02020603050405020304" pitchFamily="18" charset="0"/>
              </a:rPr>
              <a:t>we get the Bellman equation with first order conditions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342417B7-A167-4717-91D5-2DC9944ABF82}"/>
                  </a:ext>
                </a:extLst>
              </p:cNvPr>
              <p:cNvSpPr txBox="1"/>
              <p:nvPr/>
            </p:nvSpPr>
            <p:spPr>
              <a:xfrm>
                <a:off x="900345" y="2859396"/>
                <a:ext cx="9466822" cy="6232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𝑝𝑉</m:t>
                                  </m:r>
                                  <m:d>
                                    <m:d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zh-TW" altLang="en-US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𝜀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</m:d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bar>
                                            <m:barPr>
                                              <m:ctrlPr>
                                                <a:rPr lang="en-US" altLang="zh-TW" sz="240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barPr>
                                            <m:e>
                                              <m:r>
                                                <a:rPr lang="zh-TW" altLang="en-US" sz="240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𝜀</m:t>
                                              </m:r>
                                            </m:e>
                                          </m:bar>
                                          <m:r>
                                            <a:rPr lang="en-US" altLang="zh-TW" sz="24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342417B7-A167-4717-91D5-2DC9944AB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45" y="2859396"/>
                <a:ext cx="9466822" cy="623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B6F070CF-17EB-40CB-BB79-26A8B02FE1FB}"/>
                  </a:ext>
                </a:extLst>
              </p:cNvPr>
              <p:cNvSpPr txBox="1"/>
              <p:nvPr/>
            </p:nvSpPr>
            <p:spPr>
              <a:xfrm>
                <a:off x="274274" y="3482644"/>
                <a:ext cx="11724087" cy="5527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𝐹𝑂𝐶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   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TW" alt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𝜀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</m:acc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bar>
                                    <m:bar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zh-TW" alt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𝜀</m:t>
                                      </m:r>
                                    </m:e>
                                  </m:ba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</m:d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ar>
                                <m:bar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</m:ba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B6F070CF-17EB-40CB-BB79-26A8B02FE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74" y="3482644"/>
                <a:ext cx="11724087" cy="552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715D6479-B538-4F33-9929-0E81C698BAF3}"/>
                  </a:ext>
                </a:extLst>
              </p:cNvPr>
              <p:cNvSpPr txBox="1"/>
              <p:nvPr/>
            </p:nvSpPr>
            <p:spPr>
              <a:xfrm>
                <a:off x="1077898" y="4103194"/>
                <a:ext cx="55354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715D6479-B538-4F33-9929-0E81C698B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898" y="4103194"/>
                <a:ext cx="553549" cy="369332"/>
              </a:xfrm>
              <a:prstGeom prst="rect">
                <a:avLst/>
              </a:prstGeom>
              <a:blipFill>
                <a:blip r:embed="rId4"/>
                <a:stretch>
                  <a:fillRect l="-5495" r="-12088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8257924D-2E47-4F21-A930-130BA80BAA92}"/>
              </a:ext>
            </a:extLst>
          </p:cNvPr>
          <p:cNvSpPr/>
          <p:nvPr/>
        </p:nvSpPr>
        <p:spPr>
          <a:xfrm>
            <a:off x="838199" y="2385068"/>
            <a:ext cx="2891161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current value function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C57BA724-B504-4BAE-8373-0C67661B681D}"/>
                  </a:ext>
                </a:extLst>
              </p:cNvPr>
              <p:cNvSpPr/>
              <p:nvPr/>
            </p:nvSpPr>
            <p:spPr>
              <a:xfrm>
                <a:off x="838199" y="4518918"/>
                <a:ext cx="4115357" cy="461665"/>
              </a:xfrm>
              <a:prstGeom prst="rect">
                <a:avLst/>
              </a:prstGeom>
              <a:ln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TW" sz="2400" dirty="0">
                    <a:latin typeface="Times New Roman" panose="02020603050405020304" pitchFamily="18" charset="0"/>
                  </a:rPr>
                  <a:t>for a general distribution </a:t>
                </a:r>
                <a:r>
                  <a:rPr lang="en-US" altLang="zh-TW" sz="2400" i="1" dirty="0">
                    <a:latin typeface="Times New Roman" panose="02020603050405020304" pitchFamily="18" charset="0"/>
                  </a:rPr>
                  <a:t>F </a:t>
                </a:r>
                <a:r>
                  <a:rPr lang="en-US" altLang="zh-TW" sz="2400" dirty="0">
                    <a:latin typeface="Times New Roman" panose="02020603050405020304" pitchFamily="18" charset="0"/>
                  </a:rPr>
                  <a:t>of</a:t>
                </a:r>
                <a:r>
                  <a:rPr lang="en-US" altLang="zh-TW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C57BA724-B504-4BAE-8373-0C67661B68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18918"/>
                <a:ext cx="4115357" cy="461665"/>
              </a:xfrm>
              <a:prstGeom prst="rect">
                <a:avLst/>
              </a:prstGeom>
              <a:blipFill>
                <a:blip r:embed="rId5"/>
                <a:stretch>
                  <a:fillRect l="-2065" t="-10256" b="-25641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215A4CF2-8EB9-4123-AE95-B0FD60A6B92D}"/>
                  </a:ext>
                </a:extLst>
              </p:cNvPr>
              <p:cNvSpPr txBox="1"/>
              <p:nvPr/>
            </p:nvSpPr>
            <p:spPr>
              <a:xfrm>
                <a:off x="838199" y="5026975"/>
                <a:ext cx="5744521" cy="555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TW" alt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𝜀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215A4CF2-8EB9-4123-AE95-B0FD60A6B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5026975"/>
                <a:ext cx="5744521" cy="5553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FD30BD69-A080-48E9-8AD9-6DAEF95A70EB}"/>
                  </a:ext>
                </a:extLst>
              </p:cNvPr>
              <p:cNvSpPr txBox="1"/>
              <p:nvPr/>
            </p:nvSpPr>
            <p:spPr>
              <a:xfrm>
                <a:off x="855688" y="5582320"/>
                <a:ext cx="7427178" cy="5527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𝐹𝑂𝐶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   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TW" alt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𝜀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FD30BD69-A080-48E9-8AD9-6DAEF95A7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688" y="5582320"/>
                <a:ext cx="7427178" cy="5527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604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61BD16-F132-4675-A1A6-3CB3D80A90B1}"/>
              </a:ext>
            </a:extLst>
          </p:cNvPr>
          <p:cNvSpPr/>
          <p:nvPr/>
        </p:nvSpPr>
        <p:spPr>
          <a:xfrm>
            <a:off x="838200" y="1449248"/>
            <a:ext cx="1283564" cy="50404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400" dirty="0">
                <a:latin typeface="Times New Roman" panose="02020603050405020304" pitchFamily="18" charset="0"/>
              </a:rPr>
              <a:t>Example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B12DF369-C41F-4D59-9A60-ECA0DAB003F0}"/>
                  </a:ext>
                </a:extLst>
              </p:cNvPr>
              <p:cNvSpPr txBox="1"/>
              <p:nvPr/>
            </p:nvSpPr>
            <p:spPr>
              <a:xfrm>
                <a:off x="736846" y="2139518"/>
                <a:ext cx="2310120" cy="11751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80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B12DF369-C41F-4D59-9A60-ECA0DAB00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6" y="2139518"/>
                <a:ext cx="2310120" cy="11751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E4FC9E0-0C68-4BA9-80A7-EDB478C9B289}"/>
                  </a:ext>
                </a:extLst>
              </p:cNvPr>
              <p:cNvSpPr/>
              <p:nvPr/>
            </p:nvSpPr>
            <p:spPr>
              <a:xfrm>
                <a:off x="838200" y="3056745"/>
                <a:ext cx="7877349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)(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zh-TW" altLang="en-US" sz="2800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+(1+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)(1−</m:t>
                      </m:r>
                      <m:r>
                        <a:rPr lang="zh-TW" altLang="en-US" sz="2800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zh-TW" altLang="en-US" sz="2800" i="1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E4FC9E0-0C68-4BA9-80A7-EDB478C9B2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056745"/>
                <a:ext cx="7877349" cy="954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918F493-006E-4CEA-825C-93A839071E3F}"/>
                  </a:ext>
                </a:extLst>
              </p:cNvPr>
              <p:cNvSpPr/>
              <p:nvPr/>
            </p:nvSpPr>
            <p:spPr>
              <a:xfrm>
                <a:off x="4415159" y="1769330"/>
                <a:ext cx="6779581" cy="9662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000" dirty="0">
                    <a:latin typeface="Times New Roman" panose="02020603050405020304" pitchFamily="18" charset="0"/>
                  </a:rPr>
                  <a:t>The share 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</a:rPr>
                  <a:t> of here assets is placed in a riskless asset yielding </a:t>
                </a:r>
                <a:r>
                  <a:rPr lang="en-US" altLang="zh-TW" sz="2000" i="1" dirty="0">
                    <a:latin typeface="Times New Roman" panose="02020603050405020304" pitchFamily="18" charset="0"/>
                  </a:rPr>
                  <a:t>r </a:t>
                </a:r>
                <a:r>
                  <a:rPr lang="en-US" altLang="zh-TW" sz="2000" dirty="0">
                    <a:latin typeface="Times New Roman" panose="02020603050405020304" pitchFamily="18" charset="0"/>
                  </a:rPr>
                  <a:t>in return and </a:t>
                </a:r>
                <a14:m>
                  <m:oMath xmlns:m="http://schemas.openxmlformats.org/officeDocument/2006/math"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</a:rPr>
                  <a:t> in a risky asset with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918F493-006E-4CEA-825C-93A839071E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159" y="1769330"/>
                <a:ext cx="6779581" cy="966290"/>
              </a:xfrm>
              <a:prstGeom prst="rect">
                <a:avLst/>
              </a:prstGeom>
              <a:blipFill>
                <a:blip r:embed="rId4"/>
                <a:stretch>
                  <a:fillRect l="-899" r="-540" b="-94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>
            <a:extLst>
              <a:ext uri="{FF2B5EF4-FFF2-40B4-BE49-F238E27FC236}">
                <a16:creationId xmlns:a16="http://schemas.microsoft.com/office/drawing/2014/main" id="{E8020A6E-2977-49DF-8663-66CB19C1B11C}"/>
              </a:ext>
            </a:extLst>
          </p:cNvPr>
          <p:cNvSpPr/>
          <p:nvPr/>
        </p:nvSpPr>
        <p:spPr>
          <a:xfrm>
            <a:off x="736846" y="3975523"/>
            <a:ext cx="2891161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current value function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DFDC0384-DA2E-4F5B-B237-A0F143A4C177}"/>
                  </a:ext>
                </a:extLst>
              </p:cNvPr>
              <p:cNvSpPr txBox="1"/>
              <p:nvPr/>
            </p:nvSpPr>
            <p:spPr>
              <a:xfrm>
                <a:off x="736846" y="4574215"/>
                <a:ext cx="9507539" cy="528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)(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d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+(1+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)(1−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))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DFDC0384-DA2E-4F5B-B237-A0F143A4C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6" y="4574215"/>
                <a:ext cx="9507539" cy="528927"/>
              </a:xfrm>
              <a:prstGeom prst="rect">
                <a:avLst/>
              </a:prstGeom>
              <a:blipFill>
                <a:blip r:embed="rId5"/>
                <a:stretch>
                  <a:fillRect l="-1154" b="-91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222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8020A6E-2977-49DF-8663-66CB19C1B11C}"/>
              </a:ext>
            </a:extLst>
          </p:cNvPr>
          <p:cNvSpPr/>
          <p:nvPr/>
        </p:nvSpPr>
        <p:spPr>
          <a:xfrm>
            <a:off x="736846" y="1543035"/>
            <a:ext cx="2891161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current value function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DFDC0384-DA2E-4F5B-B237-A0F143A4C177}"/>
                  </a:ext>
                </a:extLst>
              </p:cNvPr>
              <p:cNvSpPr txBox="1"/>
              <p:nvPr/>
            </p:nvSpPr>
            <p:spPr>
              <a:xfrm>
                <a:off x="736846" y="2141727"/>
                <a:ext cx="9507539" cy="528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)(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d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+(1+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)(1−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))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DFDC0384-DA2E-4F5B-B237-A0F143A4C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6" y="2141727"/>
                <a:ext cx="9507539" cy="528927"/>
              </a:xfrm>
              <a:prstGeom prst="rect">
                <a:avLst/>
              </a:prstGeom>
              <a:blipFill>
                <a:blip r:embed="rId2"/>
                <a:stretch>
                  <a:fillRect l="-1154" b="-91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D4A8DC97-B937-45D0-AD52-978999C6F54C}"/>
                  </a:ext>
                </a:extLst>
              </p:cNvPr>
              <p:cNvSpPr/>
              <p:nvPr/>
            </p:nvSpPr>
            <p:spPr>
              <a:xfrm>
                <a:off x="736846" y="2807681"/>
                <a:ext cx="97725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𝐹𝑂𝐶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. 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D4A8DC97-B937-45D0-AD52-978999C6F5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6" y="2807681"/>
                <a:ext cx="97725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D28CC30-6DC1-4F30-B467-4D67B97C74AB}"/>
              </a:ext>
            </a:extLst>
          </p:cNvPr>
          <p:cNvCxnSpPr/>
          <p:nvPr/>
        </p:nvCxnSpPr>
        <p:spPr>
          <a:xfrm>
            <a:off x="4607511" y="2547891"/>
            <a:ext cx="48383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BFABFB4-A356-4B23-816E-F7FD5E2185DF}"/>
                  </a:ext>
                </a:extLst>
              </p:cNvPr>
              <p:cNvSpPr txBox="1"/>
              <p:nvPr/>
            </p:nvSpPr>
            <p:spPr>
              <a:xfrm>
                <a:off x="6688666" y="1663028"/>
                <a:ext cx="676019" cy="369332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BFABFB4-A356-4B23-816E-F7FD5E218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8666" y="1663028"/>
                <a:ext cx="676019" cy="369332"/>
              </a:xfrm>
              <a:prstGeom prst="rect">
                <a:avLst/>
              </a:prstGeom>
              <a:blipFill>
                <a:blip r:embed="rId4"/>
                <a:stretch>
                  <a:fillRect l="-7759" r="-862" b="-10769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10970F73-0F51-47A0-85A6-B6998504BEDE}"/>
                  </a:ext>
                </a:extLst>
              </p:cNvPr>
              <p:cNvSpPr txBox="1"/>
              <p:nvPr/>
            </p:nvSpPr>
            <p:spPr>
              <a:xfrm>
                <a:off x="2477120" y="3434694"/>
                <a:ext cx="7428637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10970F73-0F51-47A0-85A6-B6998504B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20" y="3434694"/>
                <a:ext cx="7428637" cy="7562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438DDEF6-5DC2-4C91-AFF6-6ED9854A1A9B}"/>
                  </a:ext>
                </a:extLst>
              </p:cNvPr>
              <p:cNvSpPr txBox="1"/>
              <p:nvPr/>
            </p:nvSpPr>
            <p:spPr>
              <a:xfrm>
                <a:off x="2477119" y="4377210"/>
                <a:ext cx="667471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438DDEF6-5DC2-4C91-AFF6-6ED9854A1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19" y="4377210"/>
                <a:ext cx="6674712" cy="369332"/>
              </a:xfrm>
              <a:prstGeom prst="rect">
                <a:avLst/>
              </a:prstGeom>
              <a:blipFill>
                <a:blip r:embed="rId6"/>
                <a:stretch>
                  <a:fillRect l="-1096" b="-344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51319FA-1525-484F-8976-5B9A419903AC}"/>
                  </a:ext>
                </a:extLst>
              </p:cNvPr>
              <p:cNvSpPr/>
              <p:nvPr/>
            </p:nvSpPr>
            <p:spPr>
              <a:xfrm>
                <a:off x="2477119" y="4853300"/>
                <a:ext cx="501432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51319FA-1525-484F-8976-5B9A419903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19" y="4853300"/>
                <a:ext cx="5014321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99FDE3E9-EDC3-44FD-9243-6988AD0303D5}"/>
                  </a:ext>
                </a:extLst>
              </p:cNvPr>
              <p:cNvSpPr/>
              <p:nvPr/>
            </p:nvSpPr>
            <p:spPr>
              <a:xfrm>
                <a:off x="1501350" y="3577311"/>
                <a:ext cx="83740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/>
                  <a:t>：</a:t>
                </a: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99FDE3E9-EDC3-44FD-9243-6988AD0303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350" y="3577311"/>
                <a:ext cx="837409" cy="523220"/>
              </a:xfrm>
              <a:prstGeom prst="rect">
                <a:avLst/>
              </a:prstGeom>
              <a:blipFill>
                <a:blip r:embed="rId8"/>
                <a:stretch>
                  <a:fillRect t="-13953" r="-13768" b="-30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D39381B0-C709-4163-A6FA-1536164CA140}"/>
                  </a:ext>
                </a:extLst>
              </p:cNvPr>
              <p:cNvSpPr/>
              <p:nvPr/>
            </p:nvSpPr>
            <p:spPr>
              <a:xfrm>
                <a:off x="1396385" y="4300266"/>
                <a:ext cx="9423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/>
                  <a:t>：</a:t>
                </a: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D39381B0-C709-4163-A6FA-1536164CA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85" y="4300266"/>
                <a:ext cx="942374" cy="523220"/>
              </a:xfrm>
              <a:prstGeom prst="rect">
                <a:avLst/>
              </a:prstGeom>
              <a:blipFill>
                <a:blip r:embed="rId9"/>
                <a:stretch>
                  <a:fillRect t="-12791" r="-12258" b="-30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矩形 17">
            <a:extLst>
              <a:ext uri="{FF2B5EF4-FFF2-40B4-BE49-F238E27FC236}">
                <a16:creationId xmlns:a16="http://schemas.microsoft.com/office/drawing/2014/main" id="{C4608119-59E6-4357-BF5C-EC3BD5A26271}"/>
              </a:ext>
            </a:extLst>
          </p:cNvPr>
          <p:cNvSpPr/>
          <p:nvPr/>
        </p:nvSpPr>
        <p:spPr>
          <a:xfrm>
            <a:off x="838200" y="5345422"/>
            <a:ext cx="800219" cy="46166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猜測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6B386AA-C6DE-4E16-A8C4-E7382B24C6E4}"/>
                  </a:ext>
                </a:extLst>
              </p:cNvPr>
              <p:cNvSpPr/>
              <p:nvPr/>
            </p:nvSpPr>
            <p:spPr>
              <a:xfrm>
                <a:off x="1501350" y="5807087"/>
                <a:ext cx="34951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6B386AA-C6DE-4E16-A8C4-E7382B24C6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350" y="5807087"/>
                <a:ext cx="349512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204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2B9F2D4-E560-4A73-81DC-C5130A493AF8}"/>
              </a:ext>
            </a:extLst>
          </p:cNvPr>
          <p:cNvGrpSpPr/>
          <p:nvPr/>
        </p:nvGrpSpPr>
        <p:grpSpPr>
          <a:xfrm>
            <a:off x="5743850" y="1324971"/>
            <a:ext cx="6386004" cy="1686758"/>
            <a:chOff x="5805996" y="1342727"/>
            <a:chExt cx="6386004" cy="168675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E48513E2-A39C-4129-8FFB-23F3C3909A88}"/>
                </a:ext>
              </a:extLst>
            </p:cNvPr>
            <p:cNvGrpSpPr/>
            <p:nvPr/>
          </p:nvGrpSpPr>
          <p:grpSpPr>
            <a:xfrm>
              <a:off x="5872770" y="1435625"/>
              <a:ext cx="6319230" cy="1533968"/>
              <a:chOff x="5751695" y="1300261"/>
              <a:chExt cx="6319230" cy="153396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矩形 1">
                    <a:extLst>
                      <a:ext uri="{FF2B5EF4-FFF2-40B4-BE49-F238E27FC236}">
                        <a16:creationId xmlns:a16="http://schemas.microsoft.com/office/drawing/2014/main" id="{A0ADF5DD-7C5C-4459-A26F-3122C59AA1A0}"/>
                      </a:ext>
                    </a:extLst>
                  </p:cNvPr>
                  <p:cNvSpPr/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+(1+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))</m:t>
                          </m:r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2" name="矩形 1">
                    <a:extLst>
                      <a:ext uri="{FF2B5EF4-FFF2-40B4-BE49-F238E27FC236}">
                        <a16:creationId xmlns:a16="http://schemas.microsoft.com/office/drawing/2014/main" id="{A0ADF5DD-7C5C-4459-A26F-3122C59AA1A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93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37A40C6A-5A52-4898-8A82-DD089578BA0A}"/>
                      </a:ext>
                    </a:extLst>
                  </p:cNvPr>
                  <p:cNvSpPr/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a14:m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(</a:t>
                    </a:r>
                    <a:r>
                      <a: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猜測</a:t>
                    </a:r>
                    <a:r>
                      <a:rPr lang="en-US" altLang="zh-TW" sz="2400" dirty="0"/>
                      <a:t>)</a:t>
                    </a:r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37A40C6A-5A52-4898-8A82-DD089578BA0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18" t="-11842" r="-143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矩形 3">
                    <a:extLst>
                      <a:ext uri="{FF2B5EF4-FFF2-40B4-BE49-F238E27FC236}">
                        <a16:creationId xmlns:a16="http://schemas.microsoft.com/office/drawing/2014/main" id="{2F89C61F-630D-476A-9060-B4930CE536BF}"/>
                      </a:ext>
                    </a:extLst>
                  </p:cNvPr>
                  <p:cNvSpPr/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func>
                            <m:func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𝑙𝑛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4" name="矩形 3">
                    <a:extLst>
                      <a:ext uri="{FF2B5EF4-FFF2-40B4-BE49-F238E27FC236}">
                        <a16:creationId xmlns:a16="http://schemas.microsoft.com/office/drawing/2014/main" id="{2F89C61F-630D-476A-9060-B4930CE536B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26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BF4EC6B-3C6A-4059-B13A-36BE3BFC602D}"/>
                </a:ext>
              </a:extLst>
            </p:cNvPr>
            <p:cNvSpPr/>
            <p:nvPr/>
          </p:nvSpPr>
          <p:spPr>
            <a:xfrm>
              <a:off x="5805996" y="1342727"/>
              <a:ext cx="6386004" cy="16867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EB6800A3-E84A-452E-881D-28039F98C5B7}"/>
                  </a:ext>
                </a:extLst>
              </p:cNvPr>
              <p:cNvSpPr txBox="1"/>
              <p:nvPr/>
            </p:nvSpPr>
            <p:spPr>
              <a:xfrm>
                <a:off x="2477120" y="2893149"/>
                <a:ext cx="7428637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EB6800A3-E84A-452E-881D-28039F98C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20" y="2893149"/>
                <a:ext cx="7428637" cy="7562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2C5791E-F1A7-413C-BF51-3181FABF5A46}"/>
                  </a:ext>
                </a:extLst>
              </p:cNvPr>
              <p:cNvSpPr/>
              <p:nvPr/>
            </p:nvSpPr>
            <p:spPr>
              <a:xfrm>
                <a:off x="1501350" y="3035766"/>
                <a:ext cx="83740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/>
                  <a:t>：</a:t>
                </a: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2C5791E-F1A7-413C-BF51-3181FABF5A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350" y="3035766"/>
                <a:ext cx="837409" cy="523220"/>
              </a:xfrm>
              <a:prstGeom prst="rect">
                <a:avLst/>
              </a:prstGeom>
              <a:blipFill>
                <a:blip r:embed="rId6"/>
                <a:stretch>
                  <a:fillRect t="-13953" r="-13768" b="-30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5E09400-04C6-48DA-A64B-54E3E37A0552}"/>
                  </a:ext>
                </a:extLst>
              </p:cNvPr>
              <p:cNvSpPr/>
              <p:nvPr/>
            </p:nvSpPr>
            <p:spPr>
              <a:xfrm>
                <a:off x="1436030" y="2324088"/>
                <a:ext cx="335091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800" dirty="0">
                    <a:ea typeface="標楷體" panose="03000509000000000000" pitchFamily="65" charset="-120"/>
                  </a:rPr>
                  <a:t>解針對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>
                    <a:ea typeface="標楷體" panose="03000509000000000000" pitchFamily="65" charset="-120"/>
                  </a:rPr>
                  <a:t>的一階條件</a:t>
                </a: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5E09400-04C6-48DA-A64B-54E3E37A05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30" y="2324088"/>
                <a:ext cx="3350917" cy="523220"/>
              </a:xfrm>
              <a:prstGeom prst="rect">
                <a:avLst/>
              </a:prstGeom>
              <a:blipFill>
                <a:blip r:embed="rId7"/>
                <a:stretch>
                  <a:fillRect l="-3825" t="-12791" r="-2914" b="-30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0A6F7880-AF74-4A09-BE28-BD843B9AA787}"/>
                  </a:ext>
                </a:extLst>
              </p:cNvPr>
              <p:cNvSpPr txBox="1"/>
              <p:nvPr/>
            </p:nvSpPr>
            <p:spPr>
              <a:xfrm>
                <a:off x="2477120" y="3714868"/>
                <a:ext cx="6742743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0A6F7880-AF74-4A09-BE28-BD843B9AA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20" y="3714868"/>
                <a:ext cx="6742743" cy="7562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BB2B74D8-0DC0-49CB-8901-7BD47CF48B27}"/>
                  </a:ext>
                </a:extLst>
              </p:cNvPr>
              <p:cNvSpPr txBox="1"/>
              <p:nvPr/>
            </p:nvSpPr>
            <p:spPr>
              <a:xfrm>
                <a:off x="2477120" y="4507365"/>
                <a:ext cx="6287619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BB2B74D8-0DC0-49CB-8901-7BD47CF48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20" y="4507365"/>
                <a:ext cx="6287619" cy="7562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93BA89-960E-4BC9-8B5A-F0D4FC5E39F8}"/>
                  </a:ext>
                </a:extLst>
              </p:cNvPr>
              <p:cNvSpPr txBox="1"/>
              <p:nvPr/>
            </p:nvSpPr>
            <p:spPr>
              <a:xfrm>
                <a:off x="2477119" y="5299862"/>
                <a:ext cx="7545770" cy="7637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93BA89-960E-4BC9-8B5A-F0D4FC5E3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19" y="5299862"/>
                <a:ext cx="7545770" cy="76373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05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419"/>
            <a:ext cx="10515600" cy="1325563"/>
          </a:xfrm>
        </p:spPr>
        <p:txBody>
          <a:bodyPr/>
          <a:lstStyle/>
          <a:p>
            <a:r>
              <a:rPr lang="zh-TW" altLang="en-US" dirty="0"/>
              <a:t>回顧</a:t>
            </a:r>
            <a:r>
              <a:rPr lang="en-US" altLang="zh-TW" dirty="0"/>
              <a:t>MIT</a:t>
            </a:r>
            <a:endParaRPr lang="zh-TW" altLang="en-US" dirty="0"/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99159895-629F-4538-B650-150C33B78400}"/>
              </a:ext>
            </a:extLst>
          </p:cNvPr>
          <p:cNvGrpSpPr/>
          <p:nvPr/>
        </p:nvGrpSpPr>
        <p:grpSpPr>
          <a:xfrm>
            <a:off x="576112" y="2577283"/>
            <a:ext cx="11039776" cy="2320165"/>
            <a:chOff x="636128" y="2577283"/>
            <a:chExt cx="11039776" cy="2320165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E1261628-5F86-4F6D-95D2-8B64FADCCB25}"/>
                </a:ext>
              </a:extLst>
            </p:cNvPr>
            <p:cNvGrpSpPr/>
            <p:nvPr/>
          </p:nvGrpSpPr>
          <p:grpSpPr>
            <a:xfrm>
              <a:off x="636128" y="2577283"/>
              <a:ext cx="10919743" cy="1142131"/>
              <a:chOff x="159026" y="2685437"/>
              <a:chExt cx="10919743" cy="1142131"/>
            </a:xfrm>
          </p:grpSpPr>
          <p:grpSp>
            <p:nvGrpSpPr>
              <p:cNvPr id="33" name="群組 32">
                <a:extLst>
                  <a:ext uri="{FF2B5EF4-FFF2-40B4-BE49-F238E27FC236}">
                    <a16:creationId xmlns:a16="http://schemas.microsoft.com/office/drawing/2014/main" id="{2D1584AE-7DF7-4BE5-9490-45B26B630759}"/>
                  </a:ext>
                </a:extLst>
              </p:cNvPr>
              <p:cNvGrpSpPr/>
              <p:nvPr/>
            </p:nvGrpSpPr>
            <p:grpSpPr>
              <a:xfrm>
                <a:off x="1504334" y="2685437"/>
                <a:ext cx="9458634" cy="560438"/>
                <a:chOff x="1120876" y="2685437"/>
                <a:chExt cx="9458634" cy="560438"/>
              </a:xfrm>
            </p:grpSpPr>
            <p:cxnSp>
              <p:nvCxnSpPr>
                <p:cNvPr id="7" name="直線接點 6">
                  <a:extLst>
                    <a:ext uri="{FF2B5EF4-FFF2-40B4-BE49-F238E27FC236}">
                      <a16:creationId xmlns:a16="http://schemas.microsoft.com/office/drawing/2014/main" id="{A854B230-A6D0-4234-BCB8-6917A5EAB746}"/>
                    </a:ext>
                  </a:extLst>
                </p:cNvPr>
                <p:cNvCxnSpPr/>
                <p:nvPr/>
              </p:nvCxnSpPr>
              <p:spPr>
                <a:xfrm>
                  <a:off x="1130710" y="2949677"/>
                  <a:ext cx="94488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直線接點 8">
                  <a:extLst>
                    <a:ext uri="{FF2B5EF4-FFF2-40B4-BE49-F238E27FC236}">
                      <a16:creationId xmlns:a16="http://schemas.microsoft.com/office/drawing/2014/main" id="{6638D9C4-F578-4A12-A002-61A6D13773CC}"/>
                    </a:ext>
                  </a:extLst>
                </p:cNvPr>
                <p:cNvCxnSpPr/>
                <p:nvPr/>
              </p:nvCxnSpPr>
              <p:spPr>
                <a:xfrm>
                  <a:off x="1120876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線接點 9">
                  <a:extLst>
                    <a:ext uri="{FF2B5EF4-FFF2-40B4-BE49-F238E27FC236}">
                      <a16:creationId xmlns:a16="http://schemas.microsoft.com/office/drawing/2014/main" id="{909B3978-7AA4-473F-A94C-464268920BA1}"/>
                    </a:ext>
                  </a:extLst>
                </p:cNvPr>
                <p:cNvCxnSpPr/>
                <p:nvPr/>
              </p:nvCxnSpPr>
              <p:spPr>
                <a:xfrm>
                  <a:off x="1899264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>
                  <a:extLst>
                    <a:ext uri="{FF2B5EF4-FFF2-40B4-BE49-F238E27FC236}">
                      <a16:creationId xmlns:a16="http://schemas.microsoft.com/office/drawing/2014/main" id="{7E49906A-3D85-402E-BFF4-B9032BE7DC94}"/>
                    </a:ext>
                  </a:extLst>
                </p:cNvPr>
                <p:cNvCxnSpPr/>
                <p:nvPr/>
              </p:nvCxnSpPr>
              <p:spPr>
                <a:xfrm>
                  <a:off x="2677652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線接點 11">
                  <a:extLst>
                    <a:ext uri="{FF2B5EF4-FFF2-40B4-BE49-F238E27FC236}">
                      <a16:creationId xmlns:a16="http://schemas.microsoft.com/office/drawing/2014/main" id="{1D12D859-EBB1-4D27-BFCA-01BA7F01BD96}"/>
                    </a:ext>
                  </a:extLst>
                </p:cNvPr>
                <p:cNvCxnSpPr/>
                <p:nvPr/>
              </p:nvCxnSpPr>
              <p:spPr>
                <a:xfrm>
                  <a:off x="3456040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接點 12">
                  <a:extLst>
                    <a:ext uri="{FF2B5EF4-FFF2-40B4-BE49-F238E27FC236}">
                      <a16:creationId xmlns:a16="http://schemas.microsoft.com/office/drawing/2014/main" id="{79F5A392-5A39-43DE-BA92-1C6566A58A3F}"/>
                    </a:ext>
                  </a:extLst>
                </p:cNvPr>
                <p:cNvCxnSpPr/>
                <p:nvPr/>
              </p:nvCxnSpPr>
              <p:spPr>
                <a:xfrm>
                  <a:off x="4234428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0921B527-AE2D-467C-8E62-16BA9B764689}"/>
                    </a:ext>
                  </a:extLst>
                </p:cNvPr>
                <p:cNvCxnSpPr/>
                <p:nvPr/>
              </p:nvCxnSpPr>
              <p:spPr>
                <a:xfrm>
                  <a:off x="9791307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接點 14">
                  <a:extLst>
                    <a:ext uri="{FF2B5EF4-FFF2-40B4-BE49-F238E27FC236}">
                      <a16:creationId xmlns:a16="http://schemas.microsoft.com/office/drawing/2014/main" id="{1CDF2F70-7EC4-42A8-BB21-BB17C6F8AAF7}"/>
                    </a:ext>
                  </a:extLst>
                </p:cNvPr>
                <p:cNvCxnSpPr/>
                <p:nvPr/>
              </p:nvCxnSpPr>
              <p:spPr>
                <a:xfrm>
                  <a:off x="10569697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文字方塊 33">
                    <a:extLst>
                      <a:ext uri="{FF2B5EF4-FFF2-40B4-BE49-F238E27FC236}">
                        <a16:creationId xmlns:a16="http://schemas.microsoft.com/office/drawing/2014/main" id="{9A2E0B6D-FF15-4672-BA6F-D4FF318343DA}"/>
                      </a:ext>
                    </a:extLst>
                  </p:cNvPr>
                  <p:cNvSpPr txBox="1"/>
                  <p:nvPr/>
                </p:nvSpPr>
                <p:spPr>
                  <a:xfrm>
                    <a:off x="159026" y="3394017"/>
                    <a:ext cx="1489831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𝑡𝑖𝑚𝑒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4" name="文字方塊 33">
                    <a:extLst>
                      <a:ext uri="{FF2B5EF4-FFF2-40B4-BE49-F238E27FC236}">
                        <a16:creationId xmlns:a16="http://schemas.microsoft.com/office/drawing/2014/main" id="{9A2E0B6D-FF15-4672-BA6F-D4FF318343D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9026" y="3394017"/>
                    <a:ext cx="1489831" cy="43088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文字方塊 34">
                    <a:extLst>
                      <a:ext uri="{FF2B5EF4-FFF2-40B4-BE49-F238E27FC236}">
                        <a16:creationId xmlns:a16="http://schemas.microsoft.com/office/drawing/2014/main" id="{D33D3317-B695-45EA-93EB-C810F8B10A26}"/>
                      </a:ext>
                    </a:extLst>
                  </p:cNvPr>
                  <p:cNvSpPr txBox="1"/>
                  <p:nvPr/>
                </p:nvSpPr>
                <p:spPr>
                  <a:xfrm>
                    <a:off x="2142459" y="3396681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5" name="文字方塊 34">
                    <a:extLst>
                      <a:ext uri="{FF2B5EF4-FFF2-40B4-BE49-F238E27FC236}">
                        <a16:creationId xmlns:a16="http://schemas.microsoft.com/office/drawing/2014/main" id="{D33D3317-B695-45EA-93EB-C810F8B10A2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2459" y="3396681"/>
                    <a:ext cx="280526" cy="43088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文字方塊 35">
                    <a:extLst>
                      <a:ext uri="{FF2B5EF4-FFF2-40B4-BE49-F238E27FC236}">
                        <a16:creationId xmlns:a16="http://schemas.microsoft.com/office/drawing/2014/main" id="{D897B7BC-9C16-4B5C-9DAF-76CDED2F98AE}"/>
                      </a:ext>
                    </a:extLst>
                  </p:cNvPr>
                  <p:cNvSpPr txBox="1"/>
                  <p:nvPr/>
                </p:nvSpPr>
                <p:spPr>
                  <a:xfrm>
                    <a:off x="2916587" y="3396678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6" name="文字方塊 35">
                    <a:extLst>
                      <a:ext uri="{FF2B5EF4-FFF2-40B4-BE49-F238E27FC236}">
                        <a16:creationId xmlns:a16="http://schemas.microsoft.com/office/drawing/2014/main" id="{D897B7BC-9C16-4B5C-9DAF-76CDED2F98A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6587" y="3396678"/>
                    <a:ext cx="280526" cy="43088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文字方塊 36">
                    <a:extLst>
                      <a:ext uri="{FF2B5EF4-FFF2-40B4-BE49-F238E27FC236}">
                        <a16:creationId xmlns:a16="http://schemas.microsoft.com/office/drawing/2014/main" id="{4737D052-6900-45AF-97FA-86083ABE4AE7}"/>
                      </a:ext>
                    </a:extLst>
                  </p:cNvPr>
                  <p:cNvSpPr txBox="1"/>
                  <p:nvPr/>
                </p:nvSpPr>
                <p:spPr>
                  <a:xfrm>
                    <a:off x="3697105" y="3396679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7" name="文字方塊 36">
                    <a:extLst>
                      <a:ext uri="{FF2B5EF4-FFF2-40B4-BE49-F238E27FC236}">
                        <a16:creationId xmlns:a16="http://schemas.microsoft.com/office/drawing/2014/main" id="{4737D052-6900-45AF-97FA-86083ABE4AE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97105" y="3396679"/>
                    <a:ext cx="280526" cy="43088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文字方塊 37">
                    <a:extLst>
                      <a:ext uri="{FF2B5EF4-FFF2-40B4-BE49-F238E27FC236}">
                        <a16:creationId xmlns:a16="http://schemas.microsoft.com/office/drawing/2014/main" id="{0F4BE99A-17E9-45C3-BED3-54278257B97E}"/>
                      </a:ext>
                    </a:extLst>
                  </p:cNvPr>
                  <p:cNvSpPr txBox="1"/>
                  <p:nvPr/>
                </p:nvSpPr>
                <p:spPr>
                  <a:xfrm>
                    <a:off x="4477623" y="3396679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8" name="文字方塊 37">
                    <a:extLst>
                      <a:ext uri="{FF2B5EF4-FFF2-40B4-BE49-F238E27FC236}">
                        <a16:creationId xmlns:a16="http://schemas.microsoft.com/office/drawing/2014/main" id="{0F4BE99A-17E9-45C3-BED3-54278257B9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77623" y="3396679"/>
                    <a:ext cx="280526" cy="43088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C15754F3-DBF2-4A31-8A28-A18E67098706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7167" y="3394018"/>
                    <a:ext cx="231602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C15754F3-DBF2-4A31-8A28-A18E6709870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7167" y="3394018"/>
                    <a:ext cx="231602" cy="43088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AC039D01-78FE-4263-837D-EF8D9B678582}"/>
                      </a:ext>
                    </a:extLst>
                  </p:cNvPr>
                  <p:cNvSpPr txBox="1"/>
                  <p:nvPr/>
                </p:nvSpPr>
                <p:spPr>
                  <a:xfrm>
                    <a:off x="9748574" y="3396677"/>
                    <a:ext cx="857607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AC039D01-78FE-4263-837D-EF8D9B67858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8574" y="3396677"/>
                    <a:ext cx="857607" cy="43088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E6A35B79-594A-4F53-A719-407E681F16F4}"/>
                    </a:ext>
                  </a:extLst>
                </p:cNvPr>
                <p:cNvSpPr txBox="1"/>
                <p:nvPr/>
              </p:nvSpPr>
              <p:spPr>
                <a:xfrm>
                  <a:off x="1740586" y="3786380"/>
                  <a:ext cx="50148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E6A35B79-594A-4F53-A719-407E681F16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586" y="3786380"/>
                  <a:ext cx="501484" cy="43088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字方塊 42">
                  <a:extLst>
                    <a:ext uri="{FF2B5EF4-FFF2-40B4-BE49-F238E27FC236}">
                      <a16:creationId xmlns:a16="http://schemas.microsoft.com/office/drawing/2014/main" id="{0CAEFBDE-7B6B-45F3-A51A-2DDC1C5B5A0A}"/>
                    </a:ext>
                  </a:extLst>
                </p:cNvPr>
                <p:cNvSpPr txBox="1"/>
                <p:nvPr/>
              </p:nvSpPr>
              <p:spPr>
                <a:xfrm>
                  <a:off x="3277578" y="3786380"/>
                  <a:ext cx="50148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3" name="文字方塊 42">
                  <a:extLst>
                    <a:ext uri="{FF2B5EF4-FFF2-40B4-BE49-F238E27FC236}">
                      <a16:creationId xmlns:a16="http://schemas.microsoft.com/office/drawing/2014/main" id="{0CAEFBDE-7B6B-45F3-A51A-2DDC1C5B5A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578" y="3786380"/>
                  <a:ext cx="501484" cy="43088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字方塊 43">
                  <a:extLst>
                    <a:ext uri="{FF2B5EF4-FFF2-40B4-BE49-F238E27FC236}">
                      <a16:creationId xmlns:a16="http://schemas.microsoft.com/office/drawing/2014/main" id="{5760B301-9B24-4399-ABD9-5E3888F10BC7}"/>
                    </a:ext>
                  </a:extLst>
                </p:cNvPr>
                <p:cNvSpPr txBox="1"/>
                <p:nvPr/>
              </p:nvSpPr>
              <p:spPr>
                <a:xfrm>
                  <a:off x="2513218" y="3786380"/>
                  <a:ext cx="49321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4" name="文字方塊 43">
                  <a:extLst>
                    <a:ext uri="{FF2B5EF4-FFF2-40B4-BE49-F238E27FC236}">
                      <a16:creationId xmlns:a16="http://schemas.microsoft.com/office/drawing/2014/main" id="{5760B301-9B24-4399-ABD9-5E3888F10B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3218" y="3786380"/>
                  <a:ext cx="493212" cy="43088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文字方塊 44">
                  <a:extLst>
                    <a:ext uri="{FF2B5EF4-FFF2-40B4-BE49-F238E27FC236}">
                      <a16:creationId xmlns:a16="http://schemas.microsoft.com/office/drawing/2014/main" id="{5BDE7957-7894-41E8-AD55-AD1D23A1B397}"/>
                    </a:ext>
                  </a:extLst>
                </p:cNvPr>
                <p:cNvSpPr txBox="1"/>
                <p:nvPr/>
              </p:nvSpPr>
              <p:spPr>
                <a:xfrm>
                  <a:off x="4849664" y="3786380"/>
                  <a:ext cx="490647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5" name="文字方塊 44">
                  <a:extLst>
                    <a:ext uri="{FF2B5EF4-FFF2-40B4-BE49-F238E27FC236}">
                      <a16:creationId xmlns:a16="http://schemas.microsoft.com/office/drawing/2014/main" id="{5BDE7957-7894-41E8-AD55-AD1D23A1B3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9664" y="3786380"/>
                  <a:ext cx="490647" cy="43088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B57FC435-A63B-41A4-8962-75783A2B8CC5}"/>
                    </a:ext>
                  </a:extLst>
                </p:cNvPr>
                <p:cNvSpPr txBox="1"/>
                <p:nvPr/>
              </p:nvSpPr>
              <p:spPr>
                <a:xfrm>
                  <a:off x="4063621" y="3786380"/>
                  <a:ext cx="50148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B57FC435-A63B-41A4-8962-75783A2B8C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3621" y="3786380"/>
                  <a:ext cx="501484" cy="43088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字方塊 46">
                  <a:extLst>
                    <a:ext uri="{FF2B5EF4-FFF2-40B4-BE49-F238E27FC236}">
                      <a16:creationId xmlns:a16="http://schemas.microsoft.com/office/drawing/2014/main" id="{7794F276-9F1A-4A6F-A8D3-5C38A2B824CF}"/>
                    </a:ext>
                  </a:extLst>
                </p:cNvPr>
                <p:cNvSpPr txBox="1"/>
                <p:nvPr/>
              </p:nvSpPr>
              <p:spPr>
                <a:xfrm>
                  <a:off x="10244512" y="3786380"/>
                  <a:ext cx="81471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7" name="文字方塊 46">
                  <a:extLst>
                    <a:ext uri="{FF2B5EF4-FFF2-40B4-BE49-F238E27FC236}">
                      <a16:creationId xmlns:a16="http://schemas.microsoft.com/office/drawing/2014/main" id="{7794F276-9F1A-4A6F-A8D3-5C38A2B824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44512" y="3786380"/>
                  <a:ext cx="814710" cy="43088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字方塊 47">
                  <a:extLst>
                    <a:ext uri="{FF2B5EF4-FFF2-40B4-BE49-F238E27FC236}">
                      <a16:creationId xmlns:a16="http://schemas.microsoft.com/office/drawing/2014/main" id="{002774DD-D287-40B6-B287-CED12A0E8B6F}"/>
                    </a:ext>
                  </a:extLst>
                </p:cNvPr>
                <p:cNvSpPr txBox="1"/>
                <p:nvPr/>
              </p:nvSpPr>
              <p:spPr>
                <a:xfrm>
                  <a:off x="11204236" y="3786380"/>
                  <a:ext cx="471668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8" name="文字方塊 47">
                  <a:extLst>
                    <a:ext uri="{FF2B5EF4-FFF2-40B4-BE49-F238E27FC236}">
                      <a16:creationId xmlns:a16="http://schemas.microsoft.com/office/drawing/2014/main" id="{002774DD-D287-40B6-B287-CED12A0E8B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04236" y="3786380"/>
                  <a:ext cx="471668" cy="43088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字方塊 55">
                  <a:extLst>
                    <a:ext uri="{FF2B5EF4-FFF2-40B4-BE49-F238E27FC236}">
                      <a16:creationId xmlns:a16="http://schemas.microsoft.com/office/drawing/2014/main" id="{5767CEAF-D8EE-4626-90DC-425235A4CFD4}"/>
                    </a:ext>
                  </a:extLst>
                </p:cNvPr>
                <p:cNvSpPr txBox="1"/>
                <p:nvPr/>
              </p:nvSpPr>
              <p:spPr>
                <a:xfrm>
                  <a:off x="1763419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6" name="文字方塊 55">
                  <a:extLst>
                    <a:ext uri="{FF2B5EF4-FFF2-40B4-BE49-F238E27FC236}">
                      <a16:creationId xmlns:a16="http://schemas.microsoft.com/office/drawing/2014/main" id="{5767CEAF-D8EE-4626-90DC-425235A4CF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419" y="4446162"/>
                  <a:ext cx="455702" cy="43088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字方塊 56">
                  <a:extLst>
                    <a:ext uri="{FF2B5EF4-FFF2-40B4-BE49-F238E27FC236}">
                      <a16:creationId xmlns:a16="http://schemas.microsoft.com/office/drawing/2014/main" id="{D1AE000E-C4BB-42F3-A5D4-99EB91D68B90}"/>
                    </a:ext>
                  </a:extLst>
                </p:cNvPr>
                <p:cNvSpPr txBox="1"/>
                <p:nvPr/>
              </p:nvSpPr>
              <p:spPr>
                <a:xfrm>
                  <a:off x="3305255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7" name="文字方塊 56">
                  <a:extLst>
                    <a:ext uri="{FF2B5EF4-FFF2-40B4-BE49-F238E27FC236}">
                      <a16:creationId xmlns:a16="http://schemas.microsoft.com/office/drawing/2014/main" id="{D1AE000E-C4BB-42F3-A5D4-99EB91D68B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5255" y="4446162"/>
                  <a:ext cx="455702" cy="43088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字方塊 57">
                  <a:extLst>
                    <a:ext uri="{FF2B5EF4-FFF2-40B4-BE49-F238E27FC236}">
                      <a16:creationId xmlns:a16="http://schemas.microsoft.com/office/drawing/2014/main" id="{8C9E5688-40D5-493B-802A-B13FD94CF772}"/>
                    </a:ext>
                  </a:extLst>
                </p:cNvPr>
                <p:cNvSpPr txBox="1"/>
                <p:nvPr/>
              </p:nvSpPr>
              <p:spPr>
                <a:xfrm>
                  <a:off x="2536109" y="4446162"/>
                  <a:ext cx="44743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8" name="文字方塊 57">
                  <a:extLst>
                    <a:ext uri="{FF2B5EF4-FFF2-40B4-BE49-F238E27FC236}">
                      <a16:creationId xmlns:a16="http://schemas.microsoft.com/office/drawing/2014/main" id="{8C9E5688-40D5-493B-802A-B13FD94CF7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6109" y="4446162"/>
                  <a:ext cx="447430" cy="430887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字方塊 58">
                  <a:extLst>
                    <a:ext uri="{FF2B5EF4-FFF2-40B4-BE49-F238E27FC236}">
                      <a16:creationId xmlns:a16="http://schemas.microsoft.com/office/drawing/2014/main" id="{A9DF901B-77F7-47D8-A66D-A95606180628}"/>
                    </a:ext>
                  </a:extLst>
                </p:cNvPr>
                <p:cNvSpPr txBox="1"/>
                <p:nvPr/>
              </p:nvSpPr>
              <p:spPr>
                <a:xfrm>
                  <a:off x="4867136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9" name="文字方塊 58">
                  <a:extLst>
                    <a:ext uri="{FF2B5EF4-FFF2-40B4-BE49-F238E27FC236}">
                      <a16:creationId xmlns:a16="http://schemas.microsoft.com/office/drawing/2014/main" id="{A9DF901B-77F7-47D8-A66D-A956061806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7136" y="4446162"/>
                  <a:ext cx="455702" cy="43088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字方塊 59">
                  <a:extLst>
                    <a:ext uri="{FF2B5EF4-FFF2-40B4-BE49-F238E27FC236}">
                      <a16:creationId xmlns:a16="http://schemas.microsoft.com/office/drawing/2014/main" id="{3998A6FC-1E95-4221-9FC0-72622C123CFA}"/>
                    </a:ext>
                  </a:extLst>
                </p:cNvPr>
                <p:cNvSpPr txBox="1"/>
                <p:nvPr/>
              </p:nvSpPr>
              <p:spPr>
                <a:xfrm>
                  <a:off x="4089912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60" name="文字方塊 59">
                  <a:extLst>
                    <a:ext uri="{FF2B5EF4-FFF2-40B4-BE49-F238E27FC236}">
                      <a16:creationId xmlns:a16="http://schemas.microsoft.com/office/drawing/2014/main" id="{3998A6FC-1E95-4221-9FC0-72622C123C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9912" y="4446162"/>
                  <a:ext cx="455702" cy="43088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文字方塊 60">
                  <a:extLst>
                    <a:ext uri="{FF2B5EF4-FFF2-40B4-BE49-F238E27FC236}">
                      <a16:creationId xmlns:a16="http://schemas.microsoft.com/office/drawing/2014/main" id="{E2097934-344E-429E-AD0B-2467B94DBF00}"/>
                    </a:ext>
                  </a:extLst>
                </p:cNvPr>
                <p:cNvSpPr txBox="1"/>
                <p:nvPr/>
              </p:nvSpPr>
              <p:spPr>
                <a:xfrm>
                  <a:off x="10267403" y="4446162"/>
                  <a:ext cx="768928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61" name="文字方塊 60">
                  <a:extLst>
                    <a:ext uri="{FF2B5EF4-FFF2-40B4-BE49-F238E27FC236}">
                      <a16:creationId xmlns:a16="http://schemas.microsoft.com/office/drawing/2014/main" id="{E2097934-344E-429E-AD0B-2467B94DBF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7403" y="4446162"/>
                  <a:ext cx="768928" cy="43088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文字方塊 61">
                  <a:extLst>
                    <a:ext uri="{FF2B5EF4-FFF2-40B4-BE49-F238E27FC236}">
                      <a16:creationId xmlns:a16="http://schemas.microsoft.com/office/drawing/2014/main" id="{95D5B320-3FDA-43F3-848C-2F007F702C95}"/>
                    </a:ext>
                  </a:extLst>
                </p:cNvPr>
                <p:cNvSpPr txBox="1"/>
                <p:nvPr/>
              </p:nvSpPr>
              <p:spPr>
                <a:xfrm>
                  <a:off x="11227127" y="4446162"/>
                  <a:ext cx="425886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62" name="文字方塊 61">
                  <a:extLst>
                    <a:ext uri="{FF2B5EF4-FFF2-40B4-BE49-F238E27FC236}">
                      <a16:creationId xmlns:a16="http://schemas.microsoft.com/office/drawing/2014/main" id="{95D5B320-3FDA-43F3-848C-2F007F702C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7127" y="4446162"/>
                  <a:ext cx="425886" cy="430887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34D29E09-D2BD-465D-B24F-ED9B4875CC19}"/>
                </a:ext>
              </a:extLst>
            </p:cNvPr>
            <p:cNvSpPr txBox="1"/>
            <p:nvPr/>
          </p:nvSpPr>
          <p:spPr>
            <a:xfrm>
              <a:off x="7097013" y="3137721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</a:t>
              </a:r>
              <a:endPara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D4F2F343-BFEB-449D-9B58-852765A61720}"/>
                </a:ext>
              </a:extLst>
            </p:cNvPr>
            <p:cNvSpPr txBox="1"/>
            <p:nvPr/>
          </p:nvSpPr>
          <p:spPr>
            <a:xfrm>
              <a:off x="7097012" y="3724089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</a:t>
              </a:r>
              <a:endPara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92FFAAC3-4BA7-4769-8095-BD760BD40808}"/>
                </a:ext>
              </a:extLst>
            </p:cNvPr>
            <p:cNvSpPr txBox="1"/>
            <p:nvPr/>
          </p:nvSpPr>
          <p:spPr>
            <a:xfrm>
              <a:off x="7097012" y="4312673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</a:t>
              </a:r>
              <a:endPara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文字方塊 67">
                <a:extLst>
                  <a:ext uri="{FF2B5EF4-FFF2-40B4-BE49-F238E27FC236}">
                    <a16:creationId xmlns:a16="http://schemas.microsoft.com/office/drawing/2014/main" id="{F792A0BF-AF0E-481E-B600-1C5898AC23C0}"/>
                  </a:ext>
                </a:extLst>
              </p:cNvPr>
              <p:cNvSpPr txBox="1"/>
              <p:nvPr/>
            </p:nvSpPr>
            <p:spPr>
              <a:xfrm>
                <a:off x="721925" y="5162187"/>
                <a:ext cx="5096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TW" alt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文字方塊 67">
                <a:extLst>
                  <a:ext uri="{FF2B5EF4-FFF2-40B4-BE49-F238E27FC236}">
                    <a16:creationId xmlns:a16="http://schemas.microsoft.com/office/drawing/2014/main" id="{F792A0BF-AF0E-481E-B600-1C5898AC2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25" y="5162187"/>
                <a:ext cx="509691" cy="43088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橢圓 70">
            <a:extLst>
              <a:ext uri="{FF2B5EF4-FFF2-40B4-BE49-F238E27FC236}">
                <a16:creationId xmlns:a16="http://schemas.microsoft.com/office/drawing/2014/main" id="{B32D9DFE-AD11-4409-9B16-8207AA45F75E}"/>
              </a:ext>
            </a:extLst>
          </p:cNvPr>
          <p:cNvSpPr/>
          <p:nvPr/>
        </p:nvSpPr>
        <p:spPr>
          <a:xfrm>
            <a:off x="1629032" y="3746939"/>
            <a:ext cx="584775" cy="584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3" name="接點: 肘形 72">
            <a:extLst>
              <a:ext uri="{FF2B5EF4-FFF2-40B4-BE49-F238E27FC236}">
                <a16:creationId xmlns:a16="http://schemas.microsoft.com/office/drawing/2014/main" id="{AF3136E5-AF97-4AFA-A426-AE96E52C332E}"/>
              </a:ext>
            </a:extLst>
          </p:cNvPr>
          <p:cNvCxnSpPr>
            <a:stCxn id="71" idx="2"/>
            <a:endCxn id="68" idx="0"/>
          </p:cNvCxnSpPr>
          <p:nvPr/>
        </p:nvCxnSpPr>
        <p:spPr>
          <a:xfrm rot="10800000" flipV="1">
            <a:off x="976772" y="4039327"/>
            <a:ext cx="652261" cy="112286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接點: 肘形 74">
            <a:extLst>
              <a:ext uri="{FF2B5EF4-FFF2-40B4-BE49-F238E27FC236}">
                <a16:creationId xmlns:a16="http://schemas.microsoft.com/office/drawing/2014/main" id="{AD2756EA-1F38-4A03-AD82-4867DA61E032}"/>
              </a:ext>
            </a:extLst>
          </p:cNvPr>
          <p:cNvCxnSpPr>
            <a:stCxn id="68" idx="3"/>
            <a:endCxn id="56" idx="2"/>
          </p:cNvCxnSpPr>
          <p:nvPr/>
        </p:nvCxnSpPr>
        <p:spPr>
          <a:xfrm flipV="1">
            <a:off x="1231616" y="4877049"/>
            <a:ext cx="699638" cy="500582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FF52431C-96AE-4A49-B3C6-4CBEDD20E83C}"/>
              </a:ext>
            </a:extLst>
          </p:cNvPr>
          <p:cNvSpPr/>
          <p:nvPr/>
        </p:nvSpPr>
        <p:spPr>
          <a:xfrm>
            <a:off x="1376178" y="5593261"/>
            <a:ext cx="1675258" cy="65940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不用調整</a:t>
            </a: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A086BE45-B14B-4BE0-90C8-D7A6AA4D0141}"/>
              </a:ext>
            </a:extLst>
          </p:cNvPr>
          <p:cNvSpPr/>
          <p:nvPr/>
        </p:nvSpPr>
        <p:spPr>
          <a:xfrm>
            <a:off x="1862179" y="5593261"/>
            <a:ext cx="1675258" cy="6594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需要調整</a:t>
            </a:r>
          </a:p>
        </p:txBody>
      </p:sp>
      <p:sp>
        <p:nvSpPr>
          <p:cNvPr id="82" name="橢圓 81">
            <a:extLst>
              <a:ext uri="{FF2B5EF4-FFF2-40B4-BE49-F238E27FC236}">
                <a16:creationId xmlns:a16="http://schemas.microsoft.com/office/drawing/2014/main" id="{8C8EB9F0-4E9E-4879-93A5-BAF16C0FC2C8}"/>
              </a:ext>
            </a:extLst>
          </p:cNvPr>
          <p:cNvSpPr/>
          <p:nvPr/>
        </p:nvSpPr>
        <p:spPr>
          <a:xfrm>
            <a:off x="2407420" y="4412671"/>
            <a:ext cx="584775" cy="58477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矩形: 圓角 82">
                <a:extLst>
                  <a:ext uri="{FF2B5EF4-FFF2-40B4-BE49-F238E27FC236}">
                    <a16:creationId xmlns:a16="http://schemas.microsoft.com/office/drawing/2014/main" id="{5A77D1CC-C5D3-48EE-96FF-D3A869C0E467}"/>
                  </a:ext>
                </a:extLst>
              </p:cNvPr>
              <p:cNvSpPr/>
              <p:nvPr/>
            </p:nvSpPr>
            <p:spPr>
              <a:xfrm>
                <a:off x="4457588" y="5593074"/>
                <a:ext cx="1675258" cy="65940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1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70C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83" name="矩形: 圓角 82">
                <a:extLst>
                  <a:ext uri="{FF2B5EF4-FFF2-40B4-BE49-F238E27FC236}">
                    <a16:creationId xmlns:a16="http://schemas.microsoft.com/office/drawing/2014/main" id="{5A77D1CC-C5D3-48EE-96FF-D3A869C0E4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588" y="5593074"/>
                <a:ext cx="1675258" cy="659409"/>
              </a:xfrm>
              <a:prstGeom prst="roundRect">
                <a:avLst/>
              </a:prstGeom>
              <a:blipFill>
                <a:blip r:embed="rId25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直線單箭頭接點 84">
            <a:extLst>
              <a:ext uri="{FF2B5EF4-FFF2-40B4-BE49-F238E27FC236}">
                <a16:creationId xmlns:a16="http://schemas.microsoft.com/office/drawing/2014/main" id="{C3B45DD4-F7A3-45FB-8DEE-A4C0F02E4C7F}"/>
              </a:ext>
            </a:extLst>
          </p:cNvPr>
          <p:cNvCxnSpPr>
            <a:cxnSpLocks/>
          </p:cNvCxnSpPr>
          <p:nvPr/>
        </p:nvCxnSpPr>
        <p:spPr>
          <a:xfrm flipV="1">
            <a:off x="3537437" y="5922685"/>
            <a:ext cx="920151" cy="1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接點: 肘形 86">
            <a:extLst>
              <a:ext uri="{FF2B5EF4-FFF2-40B4-BE49-F238E27FC236}">
                <a16:creationId xmlns:a16="http://schemas.microsoft.com/office/drawing/2014/main" id="{F06E9E88-9AFD-47E2-9F21-85BB41E237C9}"/>
              </a:ext>
            </a:extLst>
          </p:cNvPr>
          <p:cNvCxnSpPr>
            <a:cxnSpLocks/>
            <a:stCxn id="83" idx="0"/>
            <a:endCxn id="88" idx="6"/>
          </p:cNvCxnSpPr>
          <p:nvPr/>
        </p:nvCxnSpPr>
        <p:spPr>
          <a:xfrm rot="16200000" flipV="1">
            <a:off x="3985131" y="4282988"/>
            <a:ext cx="291538" cy="2328634"/>
          </a:xfrm>
          <a:prstGeom prst="bent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D95A4BB2-B43D-40A3-B735-16C55156A129}"/>
                  </a:ext>
                </a:extLst>
              </p:cNvPr>
              <p:cNvSpPr/>
              <p:nvPr/>
            </p:nvSpPr>
            <p:spPr>
              <a:xfrm>
                <a:off x="2381808" y="5009148"/>
                <a:ext cx="584775" cy="58477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zh-TW" alt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D95A4BB2-B43D-40A3-B735-16C55156A1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808" y="5009148"/>
                <a:ext cx="584775" cy="584775"/>
              </a:xfrm>
              <a:prstGeom prst="ellipse">
                <a:avLst/>
              </a:prstGeom>
              <a:blipFill>
                <a:blip r:embed="rId26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6009E074-4A60-4371-8341-C8A83C178175}"/>
              </a:ext>
            </a:extLst>
          </p:cNvPr>
          <p:cNvSpPr/>
          <p:nvPr/>
        </p:nvSpPr>
        <p:spPr>
          <a:xfrm>
            <a:off x="2213807" y="5599584"/>
            <a:ext cx="2075815" cy="6594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不需要調整</a:t>
            </a:r>
          </a:p>
        </p:txBody>
      </p:sp>
      <p:sp>
        <p:nvSpPr>
          <p:cNvPr id="99" name="橢圓 98">
            <a:extLst>
              <a:ext uri="{FF2B5EF4-FFF2-40B4-BE49-F238E27FC236}">
                <a16:creationId xmlns:a16="http://schemas.microsoft.com/office/drawing/2014/main" id="{1F5A8DBB-45D4-470C-8C3C-2279A4E3F6A2}"/>
              </a:ext>
            </a:extLst>
          </p:cNvPr>
          <p:cNvSpPr/>
          <p:nvPr/>
        </p:nvSpPr>
        <p:spPr>
          <a:xfrm>
            <a:off x="3172837" y="4412671"/>
            <a:ext cx="584775" cy="584775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矩形: 圓角 99">
                <a:extLst>
                  <a:ext uri="{FF2B5EF4-FFF2-40B4-BE49-F238E27FC236}">
                    <a16:creationId xmlns:a16="http://schemas.microsoft.com/office/drawing/2014/main" id="{E2D2C62C-F436-487A-9AF7-C9A0F8FBAD3E}"/>
                  </a:ext>
                </a:extLst>
              </p:cNvPr>
              <p:cNvSpPr/>
              <p:nvPr/>
            </p:nvSpPr>
            <p:spPr>
              <a:xfrm>
                <a:off x="5223005" y="5593074"/>
                <a:ext cx="1675258" cy="65940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00" name="矩形: 圓角 99">
                <a:extLst>
                  <a:ext uri="{FF2B5EF4-FFF2-40B4-BE49-F238E27FC236}">
                    <a16:creationId xmlns:a16="http://schemas.microsoft.com/office/drawing/2014/main" id="{E2D2C62C-F436-487A-9AF7-C9A0F8FBA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005" y="5593074"/>
                <a:ext cx="1675258" cy="659409"/>
              </a:xfrm>
              <a:prstGeom prst="roundRect">
                <a:avLst/>
              </a:prstGeom>
              <a:blipFill>
                <a:blip r:embed="rId27"/>
                <a:stretch>
                  <a:fillRect/>
                </a:stretch>
              </a:blipFill>
              <a:ln w="28575"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1" name="直線單箭頭接點 100">
            <a:extLst>
              <a:ext uri="{FF2B5EF4-FFF2-40B4-BE49-F238E27FC236}">
                <a16:creationId xmlns:a16="http://schemas.microsoft.com/office/drawing/2014/main" id="{1E75266D-6471-4854-AA1A-0F3C26587AC7}"/>
              </a:ext>
            </a:extLst>
          </p:cNvPr>
          <p:cNvCxnSpPr>
            <a:cxnSpLocks/>
          </p:cNvCxnSpPr>
          <p:nvPr/>
        </p:nvCxnSpPr>
        <p:spPr>
          <a:xfrm flipV="1">
            <a:off x="4302854" y="5922685"/>
            <a:ext cx="920151" cy="18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接點: 肘形 101">
            <a:extLst>
              <a:ext uri="{FF2B5EF4-FFF2-40B4-BE49-F238E27FC236}">
                <a16:creationId xmlns:a16="http://schemas.microsoft.com/office/drawing/2014/main" id="{24918052-EE53-4F86-A05C-06CB85D5D401}"/>
              </a:ext>
            </a:extLst>
          </p:cNvPr>
          <p:cNvCxnSpPr>
            <a:cxnSpLocks/>
            <a:stCxn id="100" idx="0"/>
            <a:endCxn id="103" idx="6"/>
          </p:cNvCxnSpPr>
          <p:nvPr/>
        </p:nvCxnSpPr>
        <p:spPr>
          <a:xfrm rot="16200000" flipV="1">
            <a:off x="4750548" y="4282988"/>
            <a:ext cx="291538" cy="2328634"/>
          </a:xfrm>
          <a:prstGeom prst="bentConnector2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橢圓 102">
                <a:extLst>
                  <a:ext uri="{FF2B5EF4-FFF2-40B4-BE49-F238E27FC236}">
                    <a16:creationId xmlns:a16="http://schemas.microsoft.com/office/drawing/2014/main" id="{DCFF4C1D-8C55-4F23-8D49-9646DCF2A68E}"/>
                  </a:ext>
                </a:extLst>
              </p:cNvPr>
              <p:cNvSpPr/>
              <p:nvPr/>
            </p:nvSpPr>
            <p:spPr>
              <a:xfrm>
                <a:off x="3147225" y="5009148"/>
                <a:ext cx="584775" cy="58477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3" name="橢圓 102">
                <a:extLst>
                  <a:ext uri="{FF2B5EF4-FFF2-40B4-BE49-F238E27FC236}">
                    <a16:creationId xmlns:a16="http://schemas.microsoft.com/office/drawing/2014/main" id="{DCFF4C1D-8C55-4F23-8D49-9646DCF2A6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225" y="5009148"/>
                <a:ext cx="584775" cy="584775"/>
              </a:xfrm>
              <a:prstGeom prst="ellipse">
                <a:avLst/>
              </a:prstGeom>
              <a:blipFill>
                <a:blip r:embed="rId28"/>
                <a:stretch>
                  <a:fillRect/>
                </a:stretch>
              </a:blipFill>
              <a:ln w="28575"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62B6BE1D-20F6-444C-9171-1CBA052F019A}"/>
              </a:ext>
            </a:extLst>
          </p:cNvPr>
          <p:cNvCxnSpPr>
            <a:cxnSpLocks/>
            <a:stCxn id="103" idx="7"/>
            <a:endCxn id="46" idx="2"/>
          </p:cNvCxnSpPr>
          <p:nvPr/>
        </p:nvCxnSpPr>
        <p:spPr>
          <a:xfrm flipV="1">
            <a:off x="3646362" y="4217267"/>
            <a:ext cx="607985" cy="877519"/>
          </a:xfrm>
          <a:prstGeom prst="straightConnector1">
            <a:avLst/>
          </a:prstGeom>
          <a:ln w="57150">
            <a:solidFill>
              <a:srgbClr val="D468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矩形: 圓角 62">
                <a:extLst>
                  <a:ext uri="{FF2B5EF4-FFF2-40B4-BE49-F238E27FC236}">
                    <a16:creationId xmlns:a16="http://schemas.microsoft.com/office/drawing/2014/main" id="{EC9EA9A1-77C0-403E-A0F9-C8F02D02EF2B}"/>
                  </a:ext>
                </a:extLst>
              </p:cNvPr>
              <p:cNvSpPr/>
              <p:nvPr/>
            </p:nvSpPr>
            <p:spPr>
              <a:xfrm>
                <a:off x="4717138" y="2394302"/>
                <a:ext cx="6353067" cy="2644895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D468F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Assuming normal returns in the process noise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we use a simple multiplicative dynamic model so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+1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=(1+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although in general,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can be an arbitrary function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𝑢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.</a:t>
                </a:r>
                <a:endParaRPr lang="zh-TW" altLang="en-US" sz="2400" dirty="0">
                  <a:solidFill>
                    <a:srgbClr val="D468F2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3" name="矩形: 圓角 62">
                <a:extLst>
                  <a:ext uri="{FF2B5EF4-FFF2-40B4-BE49-F238E27FC236}">
                    <a16:creationId xmlns:a16="http://schemas.microsoft.com/office/drawing/2014/main" id="{EC9EA9A1-77C0-403E-A0F9-C8F02D02EF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138" y="2394302"/>
                <a:ext cx="6353067" cy="2644895"/>
              </a:xfrm>
              <a:prstGeom prst="roundRect">
                <a:avLst/>
              </a:prstGeom>
              <a:blipFill>
                <a:blip r:embed="rId29"/>
                <a:stretch>
                  <a:fillRect/>
                </a:stretch>
              </a:blipFill>
              <a:ln w="28575">
                <a:solidFill>
                  <a:srgbClr val="D468F2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52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1" grpId="0" animBg="1"/>
      <p:bldP spid="76" grpId="0" animBg="1"/>
      <p:bldP spid="76" grpId="1" animBg="1"/>
      <p:bldP spid="80" grpId="0" animBg="1"/>
      <p:bldP spid="80" grpId="1" animBg="1"/>
      <p:bldP spid="82" grpId="0" animBg="1"/>
      <p:bldP spid="82" grpId="1" animBg="1"/>
      <p:bldP spid="83" grpId="0" animBg="1"/>
      <p:bldP spid="83" grpId="1" animBg="1"/>
      <p:bldP spid="88" grpId="0" animBg="1"/>
      <p:bldP spid="88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3" grpId="0" animBg="1"/>
      <p:bldP spid="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871BD99-E064-4523-8AD7-FB70EF70182B}"/>
              </a:ext>
            </a:extLst>
          </p:cNvPr>
          <p:cNvGrpSpPr/>
          <p:nvPr/>
        </p:nvGrpSpPr>
        <p:grpSpPr>
          <a:xfrm>
            <a:off x="5743850" y="1324971"/>
            <a:ext cx="6386004" cy="1686758"/>
            <a:chOff x="5805996" y="1342727"/>
            <a:chExt cx="6386004" cy="1686758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7674E307-620B-45EB-BC07-2D03E4AFAE4B}"/>
                </a:ext>
              </a:extLst>
            </p:cNvPr>
            <p:cNvGrpSpPr/>
            <p:nvPr/>
          </p:nvGrpSpPr>
          <p:grpSpPr>
            <a:xfrm>
              <a:off x="5872770" y="1435625"/>
              <a:ext cx="6319230" cy="1533968"/>
              <a:chOff x="5751695" y="1300261"/>
              <a:chExt cx="6319230" cy="153396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矩形 5">
                    <a:extLst>
                      <a:ext uri="{FF2B5EF4-FFF2-40B4-BE49-F238E27FC236}">
                        <a16:creationId xmlns:a16="http://schemas.microsoft.com/office/drawing/2014/main" id="{631D07F6-A439-49C5-BBDF-BA2F1A64A7B3}"/>
                      </a:ext>
                    </a:extLst>
                  </p:cNvPr>
                  <p:cNvSpPr/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+(1+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))</m:t>
                          </m:r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6" name="矩形 5">
                    <a:extLst>
                      <a:ext uri="{FF2B5EF4-FFF2-40B4-BE49-F238E27FC236}">
                        <a16:creationId xmlns:a16="http://schemas.microsoft.com/office/drawing/2014/main" id="{631D07F6-A439-49C5-BBDF-BA2F1A64A7B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93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F7677E1F-005C-4F54-B16C-0B1DA645E5FA}"/>
                      </a:ext>
                    </a:extLst>
                  </p:cNvPr>
                  <p:cNvSpPr/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a14:m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(</a:t>
                    </a:r>
                    <a:r>
                      <a: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猜測</a:t>
                    </a:r>
                    <a:r>
                      <a:rPr lang="en-US" altLang="zh-TW" sz="2400" dirty="0"/>
                      <a:t>)</a:t>
                    </a:r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F7677E1F-005C-4F54-B16C-0B1DA645E5F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18" t="-11842" r="-143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矩形 8">
                    <a:extLst>
                      <a:ext uri="{FF2B5EF4-FFF2-40B4-BE49-F238E27FC236}">
                        <a16:creationId xmlns:a16="http://schemas.microsoft.com/office/drawing/2014/main" id="{F5EBEE48-0B31-4258-B7C0-E3F61A02129D}"/>
                      </a:ext>
                    </a:extLst>
                  </p:cNvPr>
                  <p:cNvSpPr/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func>
                            <m:func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𝑙𝑛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9" name="矩形 8">
                    <a:extLst>
                      <a:ext uri="{FF2B5EF4-FFF2-40B4-BE49-F238E27FC236}">
                        <a16:creationId xmlns:a16="http://schemas.microsoft.com/office/drawing/2014/main" id="{F5EBEE48-0B31-4258-B7C0-E3F61A02129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26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06A9F3C-17C2-4811-AA00-0ED3BB9C0BB6}"/>
                </a:ext>
              </a:extLst>
            </p:cNvPr>
            <p:cNvSpPr/>
            <p:nvPr/>
          </p:nvSpPr>
          <p:spPr>
            <a:xfrm>
              <a:off x="5805996" y="1342727"/>
              <a:ext cx="6386004" cy="16867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4939971-0C67-4104-ADB6-BE2EC070ACC0}"/>
                  </a:ext>
                </a:extLst>
              </p:cNvPr>
              <p:cNvSpPr/>
              <p:nvPr/>
            </p:nvSpPr>
            <p:spPr>
              <a:xfrm>
                <a:off x="1436030" y="2324088"/>
                <a:ext cx="35248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800" dirty="0">
                    <a:ea typeface="標楷體" panose="03000509000000000000" pitchFamily="65" charset="-120"/>
                  </a:rPr>
                  <a:t>解針對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>
                    <a:ea typeface="標楷體" panose="03000509000000000000" pitchFamily="65" charset="-120"/>
                  </a:rPr>
                  <a:t>的一階條件</a:t>
                </a: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4939971-0C67-4104-ADB6-BE2EC070AC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30" y="2324088"/>
                <a:ext cx="3524811" cy="523220"/>
              </a:xfrm>
              <a:prstGeom prst="rect">
                <a:avLst/>
              </a:prstGeom>
              <a:blipFill>
                <a:blip r:embed="rId5"/>
                <a:stretch>
                  <a:fillRect l="-3633" t="-12791" r="-692" b="-30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33D3F71-2B29-4072-BDDA-A05A6D22E7A6}"/>
                  </a:ext>
                </a:extLst>
              </p:cNvPr>
              <p:cNvSpPr/>
              <p:nvPr/>
            </p:nvSpPr>
            <p:spPr>
              <a:xfrm>
                <a:off x="2338759" y="3070409"/>
                <a:ext cx="46996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33D3F71-2B29-4072-BDDA-A05A6D22E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759" y="3070409"/>
                <a:ext cx="4699620" cy="461665"/>
              </a:xfrm>
              <a:prstGeom prst="rect">
                <a:avLst/>
              </a:prstGeom>
              <a:blipFill>
                <a:blip r:embed="rId6"/>
                <a:stretch>
                  <a:fillRect l="-1167" b="-18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20440DBF-2518-42E1-84F8-9850112C60E1}"/>
                  </a:ext>
                </a:extLst>
              </p:cNvPr>
              <p:cNvSpPr/>
              <p:nvPr/>
            </p:nvSpPr>
            <p:spPr>
              <a:xfrm>
                <a:off x="1396385" y="3039632"/>
                <a:ext cx="9423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/>
                  <a:t>：</a:t>
                </a: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20440DBF-2518-42E1-84F8-9850112C60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85" y="3039632"/>
                <a:ext cx="942374" cy="523220"/>
              </a:xfrm>
              <a:prstGeom prst="rect">
                <a:avLst/>
              </a:prstGeom>
              <a:blipFill>
                <a:blip r:embed="rId7"/>
                <a:stretch>
                  <a:fillRect t="-14118" r="-12258" b="-317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E0EAE0DA-356B-4E56-957E-58B9AADD5343}"/>
                  </a:ext>
                </a:extLst>
              </p:cNvPr>
              <p:cNvSpPr/>
              <p:nvPr/>
            </p:nvSpPr>
            <p:spPr>
              <a:xfrm>
                <a:off x="2338759" y="3487333"/>
                <a:ext cx="4822089" cy="570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E0EAE0DA-356B-4E56-957E-58B9AADD53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759" y="3487333"/>
                <a:ext cx="4822089" cy="570092"/>
              </a:xfrm>
              <a:prstGeom prst="rect">
                <a:avLst/>
              </a:prstGeom>
              <a:blipFill>
                <a:blip r:embed="rId8"/>
                <a:stretch>
                  <a:fillRect l="-4298" t="-32979" b="-468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DD1DCB49-F5D7-4F67-A110-7F38BB87DE88}"/>
                  </a:ext>
                </a:extLst>
              </p:cNvPr>
              <p:cNvSpPr/>
              <p:nvPr/>
            </p:nvSpPr>
            <p:spPr>
              <a:xfrm>
                <a:off x="2338759" y="4000058"/>
                <a:ext cx="4366965" cy="787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DD1DCB49-F5D7-4F67-A110-7F38BB87DE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759" y="4000058"/>
                <a:ext cx="4366965" cy="7872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79216CB6-6FCC-44CF-A7C7-D2EEA97EE2F4}"/>
                  </a:ext>
                </a:extLst>
              </p:cNvPr>
              <p:cNvSpPr/>
              <p:nvPr/>
            </p:nvSpPr>
            <p:spPr>
              <a:xfrm>
                <a:off x="2338758" y="4716237"/>
                <a:ext cx="5296130" cy="8745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+(1+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79216CB6-6FCC-44CF-A7C7-D2EEA97EE2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758" y="4716237"/>
                <a:ext cx="5296130" cy="8745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2399409-C0EC-4013-9B79-3E5F4A69EEC2}"/>
                  </a:ext>
                </a:extLst>
              </p:cNvPr>
              <p:cNvSpPr/>
              <p:nvPr/>
            </p:nvSpPr>
            <p:spPr>
              <a:xfrm>
                <a:off x="2338758" y="5547830"/>
                <a:ext cx="5296130" cy="8745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+(1+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2399409-C0EC-4013-9B79-3E5F4A69EE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758" y="5547830"/>
                <a:ext cx="5296130" cy="8745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F318176A-1CFC-4459-ADC6-8D99FFC70DC8}"/>
                  </a:ext>
                </a:extLst>
              </p:cNvPr>
              <p:cNvSpPr txBox="1"/>
              <p:nvPr/>
            </p:nvSpPr>
            <p:spPr>
              <a:xfrm>
                <a:off x="7910481" y="5533029"/>
                <a:ext cx="12881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∵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F318176A-1CFC-4459-ADC6-8D99FFC70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481" y="5533029"/>
                <a:ext cx="1288173" cy="369332"/>
              </a:xfrm>
              <a:prstGeom prst="rect">
                <a:avLst/>
              </a:prstGeom>
              <a:blipFill>
                <a:blip r:embed="rId12"/>
                <a:stretch>
                  <a:fillRect l="-6161" r="-1896"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65B70C41-7DB3-4EE2-941C-D05B18B181A0}"/>
                  </a:ext>
                </a:extLst>
              </p:cNvPr>
              <p:cNvSpPr txBox="1"/>
              <p:nvPr/>
            </p:nvSpPr>
            <p:spPr>
              <a:xfrm>
                <a:off x="7910481" y="5985129"/>
                <a:ext cx="19646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</a:rPr>
                  <a:t> is constant</a:t>
                </a:r>
                <a:r>
                  <a:rPr lang="zh-TW" altLang="en-US" sz="2400" dirty="0">
                    <a:latin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65B70C41-7DB3-4EE2-941C-D05B18B18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481" y="5985129"/>
                <a:ext cx="1964640" cy="369332"/>
              </a:xfrm>
              <a:prstGeom prst="rect">
                <a:avLst/>
              </a:prstGeom>
              <a:blipFill>
                <a:blip r:embed="rId13"/>
                <a:stretch>
                  <a:fillRect l="-4037" t="-26667" r="-4037" b="-5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3759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871BD99-E064-4523-8AD7-FB70EF70182B}"/>
              </a:ext>
            </a:extLst>
          </p:cNvPr>
          <p:cNvGrpSpPr/>
          <p:nvPr/>
        </p:nvGrpSpPr>
        <p:grpSpPr>
          <a:xfrm>
            <a:off x="5743850" y="1324971"/>
            <a:ext cx="6386004" cy="1686758"/>
            <a:chOff x="5805996" y="1342727"/>
            <a:chExt cx="6386004" cy="1686758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7674E307-620B-45EB-BC07-2D03E4AFAE4B}"/>
                </a:ext>
              </a:extLst>
            </p:cNvPr>
            <p:cNvGrpSpPr/>
            <p:nvPr/>
          </p:nvGrpSpPr>
          <p:grpSpPr>
            <a:xfrm>
              <a:off x="5872770" y="1435625"/>
              <a:ext cx="6319230" cy="1533968"/>
              <a:chOff x="5751695" y="1300261"/>
              <a:chExt cx="6319230" cy="153396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矩形 5">
                    <a:extLst>
                      <a:ext uri="{FF2B5EF4-FFF2-40B4-BE49-F238E27FC236}">
                        <a16:creationId xmlns:a16="http://schemas.microsoft.com/office/drawing/2014/main" id="{631D07F6-A439-49C5-BBDF-BA2F1A64A7B3}"/>
                      </a:ext>
                    </a:extLst>
                  </p:cNvPr>
                  <p:cNvSpPr/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+(1+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))</m:t>
                          </m:r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6" name="矩形 5">
                    <a:extLst>
                      <a:ext uri="{FF2B5EF4-FFF2-40B4-BE49-F238E27FC236}">
                        <a16:creationId xmlns:a16="http://schemas.microsoft.com/office/drawing/2014/main" id="{631D07F6-A439-49C5-BBDF-BA2F1A64A7B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93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F7677E1F-005C-4F54-B16C-0B1DA645E5FA}"/>
                      </a:ext>
                    </a:extLst>
                  </p:cNvPr>
                  <p:cNvSpPr/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a14:m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(</a:t>
                    </a:r>
                    <a:r>
                      <a: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猜測</a:t>
                    </a:r>
                    <a:r>
                      <a:rPr lang="en-US" altLang="zh-TW" sz="2400" dirty="0"/>
                      <a:t>)</a:t>
                    </a:r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F7677E1F-005C-4F54-B16C-0B1DA645E5F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18" t="-11842" r="-143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矩形 8">
                    <a:extLst>
                      <a:ext uri="{FF2B5EF4-FFF2-40B4-BE49-F238E27FC236}">
                        <a16:creationId xmlns:a16="http://schemas.microsoft.com/office/drawing/2014/main" id="{F5EBEE48-0B31-4258-B7C0-E3F61A02129D}"/>
                      </a:ext>
                    </a:extLst>
                  </p:cNvPr>
                  <p:cNvSpPr/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func>
                            <m:func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𝑙𝑛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9" name="矩形 8">
                    <a:extLst>
                      <a:ext uri="{FF2B5EF4-FFF2-40B4-BE49-F238E27FC236}">
                        <a16:creationId xmlns:a16="http://schemas.microsoft.com/office/drawing/2014/main" id="{F5EBEE48-0B31-4258-B7C0-E3F61A02129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26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06A9F3C-17C2-4811-AA00-0ED3BB9C0BB6}"/>
                </a:ext>
              </a:extLst>
            </p:cNvPr>
            <p:cNvSpPr/>
            <p:nvPr/>
          </p:nvSpPr>
          <p:spPr>
            <a:xfrm>
              <a:off x="5805996" y="1342727"/>
              <a:ext cx="6386004" cy="16867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C6205BA-C574-41EF-939E-6DC5FC9ED9DD}"/>
                  </a:ext>
                </a:extLst>
              </p:cNvPr>
              <p:cNvSpPr/>
              <p:nvPr/>
            </p:nvSpPr>
            <p:spPr>
              <a:xfrm>
                <a:off x="3662099" y="1366802"/>
                <a:ext cx="1808252" cy="848437"/>
              </a:xfrm>
              <a:prstGeom prst="rect">
                <a:avLst/>
              </a:prstGeom>
              <a:ln w="28575"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C6205BA-C574-41EF-939E-6DC5FC9ED9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099" y="1366802"/>
                <a:ext cx="1808252" cy="8484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3B08E0E1-7AF5-4CB9-B81B-1EBC89FEAD66}"/>
                  </a:ext>
                </a:extLst>
              </p:cNvPr>
              <p:cNvSpPr/>
              <p:nvPr/>
            </p:nvSpPr>
            <p:spPr>
              <a:xfrm>
                <a:off x="101006" y="1999958"/>
                <a:ext cx="7528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800" dirty="0">
                    <a:ea typeface="標楷體" panose="03000509000000000000" pitchFamily="65" charset="-120"/>
                  </a:rPr>
                  <a:t>解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</m:oMath>
                </a14:m>
                <a:endParaRPr lang="zh-TW" altLang="en-US" sz="28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3B08E0E1-7AF5-4CB9-B81B-1EBC89FEAD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6" y="1999958"/>
                <a:ext cx="752898" cy="523220"/>
              </a:xfrm>
              <a:prstGeom prst="rect">
                <a:avLst/>
              </a:prstGeom>
              <a:blipFill>
                <a:blip r:embed="rId6"/>
                <a:stretch>
                  <a:fillRect l="-17073" t="-12791" b="-30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02259675-5D87-42C2-9654-026F0CF8DA75}"/>
                  </a:ext>
                </a:extLst>
              </p:cNvPr>
              <p:cNvSpPr/>
              <p:nvPr/>
            </p:nvSpPr>
            <p:spPr>
              <a:xfrm>
                <a:off x="101006" y="2483610"/>
                <a:ext cx="41315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02259675-5D87-42C2-9654-026F0CF8DA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6" y="2483610"/>
                <a:ext cx="4131580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2FFA3801-D265-4A79-862B-61EEB0F5DB82}"/>
                  </a:ext>
                </a:extLst>
              </p:cNvPr>
              <p:cNvSpPr/>
              <p:nvPr/>
            </p:nvSpPr>
            <p:spPr>
              <a:xfrm>
                <a:off x="993291" y="2874991"/>
                <a:ext cx="5114734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2FFA3801-D265-4A79-862B-61EEB0F5DB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91" y="2874991"/>
                <a:ext cx="5114734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A3A3E86-3BAD-426E-AF5E-7456C249C0E8}"/>
                  </a:ext>
                </a:extLst>
              </p:cNvPr>
              <p:cNvSpPr/>
              <p:nvPr/>
            </p:nvSpPr>
            <p:spPr>
              <a:xfrm>
                <a:off x="993291" y="3727460"/>
                <a:ext cx="6261842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zh-TW" altLang="en-US" sz="240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A3A3E86-3BAD-426E-AF5E-7456C249C0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91" y="3727460"/>
                <a:ext cx="6261842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14D2F1E4-E801-4593-B832-0AF06E080CF9}"/>
                  </a:ext>
                </a:extLst>
              </p:cNvPr>
              <p:cNvSpPr/>
              <p:nvPr/>
            </p:nvSpPr>
            <p:spPr>
              <a:xfrm>
                <a:off x="993291" y="4646657"/>
                <a:ext cx="7146636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zh-TW" altLang="en-US" sz="240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14D2F1E4-E801-4593-B832-0AF06E080C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91" y="4646657"/>
                <a:ext cx="7146636" cy="9221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41D4EAB-9F53-4F64-B942-50241EF5CF75}"/>
                  </a:ext>
                </a:extLst>
              </p:cNvPr>
              <p:cNvSpPr/>
              <p:nvPr/>
            </p:nvSpPr>
            <p:spPr>
              <a:xfrm>
                <a:off x="1206778" y="5523821"/>
                <a:ext cx="5528116" cy="5091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+(1+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)(1−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41D4EAB-9F53-4F64-B942-50241EF5CF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778" y="5523821"/>
                <a:ext cx="5528116" cy="50917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8C36ACB-B025-4A1E-AD59-5855F7746AFD}"/>
                  </a:ext>
                </a:extLst>
              </p:cNvPr>
              <p:cNvSpPr/>
              <p:nvPr/>
            </p:nvSpPr>
            <p:spPr>
              <a:xfrm>
                <a:off x="993291" y="6072425"/>
                <a:ext cx="28656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8C36ACB-B025-4A1E-AD59-5855F7746A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91" y="6072425"/>
                <a:ext cx="2865656" cy="461665"/>
              </a:xfrm>
              <a:prstGeom prst="rect">
                <a:avLst/>
              </a:prstGeom>
              <a:blipFill>
                <a:blip r:embed="rId1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群組 31">
            <a:extLst>
              <a:ext uri="{FF2B5EF4-FFF2-40B4-BE49-F238E27FC236}">
                <a16:creationId xmlns:a16="http://schemas.microsoft.com/office/drawing/2014/main" id="{8B3E1160-1C01-4E36-8BB1-39015A753F5E}"/>
              </a:ext>
            </a:extLst>
          </p:cNvPr>
          <p:cNvGrpSpPr/>
          <p:nvPr/>
        </p:nvGrpSpPr>
        <p:grpSpPr>
          <a:xfrm>
            <a:off x="5029200" y="3272357"/>
            <a:ext cx="2694319" cy="1269385"/>
            <a:chOff x="5029200" y="3272357"/>
            <a:chExt cx="2694319" cy="1269385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5DDFF6E9-1D1E-42F3-9B2F-26A2D8764C31}"/>
                </a:ext>
              </a:extLst>
            </p:cNvPr>
            <p:cNvSpPr/>
            <p:nvPr/>
          </p:nvSpPr>
          <p:spPr>
            <a:xfrm>
              <a:off x="5029200" y="3850321"/>
              <a:ext cx="1152144" cy="691421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8" name="接點: 肘形 27">
              <a:extLst>
                <a:ext uri="{FF2B5EF4-FFF2-40B4-BE49-F238E27FC236}">
                  <a16:creationId xmlns:a16="http://schemas.microsoft.com/office/drawing/2014/main" id="{5C3F218B-BF76-4543-9C3E-2FE47F8CEA77}"/>
                </a:ext>
              </a:extLst>
            </p:cNvPr>
            <p:cNvCxnSpPr/>
            <p:nvPr/>
          </p:nvCxnSpPr>
          <p:spPr>
            <a:xfrm flipV="1">
              <a:off x="5586984" y="3272357"/>
              <a:ext cx="2136535" cy="568991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4D1D95B3-0C16-4C9F-AF36-BF1D7433F3B7}"/>
                  </a:ext>
                </a:extLst>
              </p:cNvPr>
              <p:cNvSpPr/>
              <p:nvPr/>
            </p:nvSpPr>
            <p:spPr>
              <a:xfrm>
                <a:off x="7120809" y="3356797"/>
                <a:ext cx="25372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altLang="zh-TW" sz="20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4D1D95B3-0C16-4C9F-AF36-BF1D7433F3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809" y="3356797"/>
                <a:ext cx="2537233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83EB923-9C39-4DC2-840B-A96C026E0DE7}"/>
                  </a:ext>
                </a:extLst>
              </p:cNvPr>
              <p:cNvSpPr/>
              <p:nvPr/>
            </p:nvSpPr>
            <p:spPr>
              <a:xfrm>
                <a:off x="8225349" y="3797167"/>
                <a:ext cx="38946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+(1+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)(1−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83EB923-9C39-4DC2-840B-A96C026E0D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349" y="3797167"/>
                <a:ext cx="3894656" cy="400110"/>
              </a:xfrm>
              <a:prstGeom prst="rect">
                <a:avLst/>
              </a:prstGeom>
              <a:blipFill>
                <a:blip r:embed="rId1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B287EB9C-95A9-4C1B-A380-EC0C9AD0C58F}"/>
                  </a:ext>
                </a:extLst>
              </p:cNvPr>
              <p:cNvSpPr/>
              <p:nvPr/>
            </p:nvSpPr>
            <p:spPr>
              <a:xfrm>
                <a:off x="8139927" y="4101975"/>
                <a:ext cx="2107565" cy="72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B287EB9C-95A9-4C1B-A380-EC0C9AD0C5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927" y="4101975"/>
                <a:ext cx="2107565" cy="72866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587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CFB1A09-1FFD-48D8-8EDA-BBEE9334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(Guessing)-</a:t>
            </a:r>
            <a:r>
              <a:rPr lang="en-US" altLang="zh-TW" sz="3200" dirty="0"/>
              <a:t>Stochastic Dynamic Programming</a:t>
            </a:r>
            <a:endParaRPr lang="zh-TW" altLang="en-US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871BD99-E064-4523-8AD7-FB70EF70182B}"/>
              </a:ext>
            </a:extLst>
          </p:cNvPr>
          <p:cNvGrpSpPr/>
          <p:nvPr/>
        </p:nvGrpSpPr>
        <p:grpSpPr>
          <a:xfrm>
            <a:off x="5743850" y="1324971"/>
            <a:ext cx="6386004" cy="1686758"/>
            <a:chOff x="5805996" y="1342727"/>
            <a:chExt cx="6386004" cy="1686758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7674E307-620B-45EB-BC07-2D03E4AFAE4B}"/>
                </a:ext>
              </a:extLst>
            </p:cNvPr>
            <p:cNvGrpSpPr/>
            <p:nvPr/>
          </p:nvGrpSpPr>
          <p:grpSpPr>
            <a:xfrm>
              <a:off x="5872770" y="1435625"/>
              <a:ext cx="6319230" cy="1533968"/>
              <a:chOff x="5751695" y="1300261"/>
              <a:chExt cx="6319230" cy="153396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矩形 5">
                    <a:extLst>
                      <a:ext uri="{FF2B5EF4-FFF2-40B4-BE49-F238E27FC236}">
                        <a16:creationId xmlns:a16="http://schemas.microsoft.com/office/drawing/2014/main" id="{631D07F6-A439-49C5-BBDF-BA2F1A64A7B3}"/>
                      </a:ext>
                    </a:extLst>
                  </p:cNvPr>
                  <p:cNvSpPr/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+(1+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))</m:t>
                          </m:r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6" name="矩形 5">
                    <a:extLst>
                      <a:ext uri="{FF2B5EF4-FFF2-40B4-BE49-F238E27FC236}">
                        <a16:creationId xmlns:a16="http://schemas.microsoft.com/office/drawing/2014/main" id="{631D07F6-A439-49C5-BBDF-BA2F1A64A7B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910899"/>
                    <a:ext cx="6319230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93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F7677E1F-005C-4F54-B16C-0B1DA645E5FA}"/>
                      </a:ext>
                    </a:extLst>
                  </p:cNvPr>
                  <p:cNvSpPr/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a14:m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(</a:t>
                    </a:r>
                    <a:r>
                      <a: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猜測</a:t>
                    </a:r>
                    <a:r>
                      <a:rPr lang="en-US" altLang="zh-TW" sz="2400" dirty="0"/>
                      <a:t>)</a:t>
                    </a:r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8" name="矩形 7">
                    <a:extLst>
                      <a:ext uri="{FF2B5EF4-FFF2-40B4-BE49-F238E27FC236}">
                        <a16:creationId xmlns:a16="http://schemas.microsoft.com/office/drawing/2014/main" id="{F7677E1F-005C-4F54-B16C-0B1DA645E5F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2372564"/>
                    <a:ext cx="3825791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18" t="-11842" r="-143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矩形 8">
                    <a:extLst>
                      <a:ext uri="{FF2B5EF4-FFF2-40B4-BE49-F238E27FC236}">
                        <a16:creationId xmlns:a16="http://schemas.microsoft.com/office/drawing/2014/main" id="{F5EBEE48-0B31-4258-B7C0-E3F61A02129D}"/>
                      </a:ext>
                    </a:extLst>
                  </p:cNvPr>
                  <p:cNvSpPr/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func>
                            <m:func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𝑙𝑛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9" name="矩形 8">
                    <a:extLst>
                      <a:ext uri="{FF2B5EF4-FFF2-40B4-BE49-F238E27FC236}">
                        <a16:creationId xmlns:a16="http://schemas.microsoft.com/office/drawing/2014/main" id="{F5EBEE48-0B31-4258-B7C0-E3F61A02129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1695" y="1300261"/>
                    <a:ext cx="4829451" cy="62126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26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06A9F3C-17C2-4811-AA00-0ED3BB9C0BB6}"/>
                </a:ext>
              </a:extLst>
            </p:cNvPr>
            <p:cNvSpPr/>
            <p:nvPr/>
          </p:nvSpPr>
          <p:spPr>
            <a:xfrm>
              <a:off x="5805996" y="1342727"/>
              <a:ext cx="6386004" cy="16867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C6205BA-C574-41EF-939E-6DC5FC9ED9DD}"/>
                  </a:ext>
                </a:extLst>
              </p:cNvPr>
              <p:cNvSpPr/>
              <p:nvPr/>
            </p:nvSpPr>
            <p:spPr>
              <a:xfrm>
                <a:off x="3662099" y="1366802"/>
                <a:ext cx="1808252" cy="848437"/>
              </a:xfrm>
              <a:prstGeom prst="rect">
                <a:avLst/>
              </a:prstGeom>
              <a:ln w="28575"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C6205BA-C574-41EF-939E-6DC5FC9ED9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099" y="1366802"/>
                <a:ext cx="1808252" cy="8484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02259675-5D87-42C2-9654-026F0CF8DA75}"/>
                  </a:ext>
                </a:extLst>
              </p:cNvPr>
              <p:cNvSpPr/>
              <p:nvPr/>
            </p:nvSpPr>
            <p:spPr>
              <a:xfrm>
                <a:off x="694370" y="2518978"/>
                <a:ext cx="37224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=(1+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02259675-5D87-42C2-9654-026F0CF8DA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70" y="2518978"/>
                <a:ext cx="3722429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7F2012EA-8981-42D8-B62E-40B073FEB46D}"/>
                  </a:ext>
                </a:extLst>
              </p:cNvPr>
              <p:cNvSpPr txBox="1"/>
              <p:nvPr/>
            </p:nvSpPr>
            <p:spPr>
              <a:xfrm>
                <a:off x="838200" y="3424525"/>
                <a:ext cx="1697068" cy="756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7F2012EA-8981-42D8-B62E-40B073FEB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24525"/>
                <a:ext cx="1697068" cy="7561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E0BD57B-81DA-401E-A999-6399757D27EF}"/>
                  </a:ext>
                </a:extLst>
              </p:cNvPr>
              <p:cNvSpPr/>
              <p:nvPr/>
            </p:nvSpPr>
            <p:spPr>
              <a:xfrm>
                <a:off x="1600963" y="3013928"/>
                <a:ext cx="19092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𝑎𝑙𝑛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E0BD57B-81DA-401E-A999-6399757D27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963" y="3013928"/>
                <a:ext cx="1909241" cy="461665"/>
              </a:xfrm>
              <a:prstGeom prst="rect">
                <a:avLst/>
              </a:prstGeom>
              <a:blipFill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698CED85-3B9E-41F8-A7C9-71A8DB8550A0}"/>
                  </a:ext>
                </a:extLst>
              </p:cNvPr>
              <p:cNvSpPr/>
              <p:nvPr/>
            </p:nvSpPr>
            <p:spPr>
              <a:xfrm>
                <a:off x="838200" y="4422200"/>
                <a:ext cx="3509871" cy="848437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=(1−</m:t>
                      </m:r>
                      <m:r>
                        <a:rPr lang="zh-TW" alt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698CED85-3B9E-41F8-A7C9-71A8DB8550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22200"/>
                <a:ext cx="3509871" cy="8484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7265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2B0DA5-1DF8-4DD8-B21A-762410A4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dirty="0"/>
              <a:t>我們認為此方法在應用上的困難點：</a:t>
            </a:r>
            <a:endParaRPr lang="en-US" altLang="zh-TW" dirty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600" dirty="0"/>
              <a:t>評定 </a:t>
            </a:r>
            <a:r>
              <a:rPr lang="en-US" altLang="zh-TW" sz="2600" dirty="0"/>
              <a:t>“Bellman equation </a:t>
            </a:r>
            <a:r>
              <a:rPr lang="zh-TW" altLang="en-US" sz="2600" dirty="0"/>
              <a:t>時間定態</a:t>
            </a:r>
            <a:r>
              <a:rPr lang="en-US" altLang="zh-TW" sz="2600" dirty="0"/>
              <a:t>”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/>
              <a:t>the law of motion for the state is independent of time 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/>
              <a:t>per-period return function is the same over time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/>
              <a:t>any restriction on the control variable is the same over time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600" dirty="0"/>
              <a:t>如何準確猜測對的</a:t>
            </a:r>
            <a:r>
              <a:rPr lang="en-US" altLang="zh-TW" sz="2600" dirty="0"/>
              <a:t>value function</a:t>
            </a:r>
            <a:endParaRPr lang="zh-TW" altLang="en-US" sz="2600" dirty="0"/>
          </a:p>
        </p:txBody>
      </p:sp>
    </p:spTree>
    <p:extLst>
      <p:ext uri="{BB962C8B-B14F-4D97-AF65-F5344CB8AC3E}">
        <p14:creationId xmlns:p14="http://schemas.microsoft.com/office/powerpoint/2010/main" val="468232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2B0DA5-1DF8-4DD8-B21A-762410A4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/>
              <a:t>在無限時間期下，可以使用以下方式解決：</a:t>
            </a:r>
            <a:endParaRPr lang="en-US" altLang="zh-TW" dirty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/>
              <a:t>猜測法 </a:t>
            </a:r>
            <a:r>
              <a:rPr lang="en-US" altLang="zh-TW" sz="2800" dirty="0"/>
              <a:t>(Guessing)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altLang="zh-TW" sz="2400" dirty="0"/>
              <a:t>Guess on a value function and make sure it satisfies the Bellman equation.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/>
              <a:t>迭代法 </a:t>
            </a:r>
            <a:r>
              <a:rPr lang="en-US" altLang="zh-TW" sz="2800" dirty="0"/>
              <a:t>(Iteration)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altLang="zh-TW" sz="2400" dirty="0"/>
              <a:t>Iterate on the Bellman equation until it converges.</a:t>
            </a:r>
            <a:endParaRPr lang="zh-TW" altLang="en-US" sz="2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674D4F64-2AF4-434C-98B9-1C453ECD6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dirty="0"/>
              <a:t>Bellman Equation</a:t>
            </a:r>
            <a:r>
              <a:rPr lang="zh-TW" altLang="en-US" dirty="0"/>
              <a:t>貝爾曼方程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ADDE3E9-1FAC-46D1-A6E7-C638F246EF17}"/>
              </a:ext>
            </a:extLst>
          </p:cNvPr>
          <p:cNvSpPr/>
          <p:nvPr/>
        </p:nvSpPr>
        <p:spPr>
          <a:xfrm>
            <a:off x="4873558" y="2627718"/>
            <a:ext cx="1741251" cy="64688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>
                <a:solidFill>
                  <a:srgbClr val="FF0000"/>
                </a:solidFill>
                <a:ea typeface="標楷體" panose="03000509000000000000" pitchFamily="65" charset="-120"/>
              </a:rPr>
              <a:t>過於複雜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BD33236-CB59-4017-AD6B-159E81602136}"/>
              </a:ext>
            </a:extLst>
          </p:cNvPr>
          <p:cNvSpPr/>
          <p:nvPr/>
        </p:nvSpPr>
        <p:spPr>
          <a:xfrm>
            <a:off x="4873557" y="3975337"/>
            <a:ext cx="1741251" cy="64688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  <a:ea typeface="標楷體" panose="03000509000000000000" pitchFamily="65" charset="-120"/>
              </a:rPr>
              <a:t>作者使用</a:t>
            </a:r>
          </a:p>
        </p:txBody>
      </p:sp>
      <p:pic>
        <p:nvPicPr>
          <p:cNvPr id="7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CAC2DC0-E543-410C-8ACB-CA001B708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980" y="0"/>
            <a:ext cx="4306020" cy="242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8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152BF3-1BC3-485A-8909-76466AFA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Bellman Equation</a:t>
            </a:r>
            <a:r>
              <a:rPr lang="zh-TW" altLang="en-US" dirty="0"/>
              <a:t>貝爾曼方程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9806FC-7BCD-4BD5-83B5-D3E499B8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/>
              <a:t>也被稱作「</a:t>
            </a:r>
            <a:r>
              <a:rPr lang="zh-TW" altLang="en-US" dirty="0">
                <a:solidFill>
                  <a:srgbClr val="FF0000"/>
                </a:solidFill>
              </a:rPr>
              <a:t>動態規劃方程（</a:t>
            </a:r>
            <a:r>
              <a:rPr lang="en-US" altLang="zh-TW" dirty="0">
                <a:solidFill>
                  <a:srgbClr val="FF0000"/>
                </a:solidFill>
              </a:rPr>
              <a:t>Dynamic Programming Equation</a:t>
            </a:r>
            <a:r>
              <a:rPr lang="zh-TW" altLang="en-US" dirty="0">
                <a:solidFill>
                  <a:srgbClr val="FF0000"/>
                </a:solidFill>
              </a:rPr>
              <a:t>）</a:t>
            </a:r>
            <a:r>
              <a:rPr lang="zh-TW" altLang="en-US" dirty="0"/>
              <a:t>」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貝爾曼方程是動態規劃（</a:t>
            </a:r>
            <a:r>
              <a:rPr lang="en-US" altLang="zh-TW" dirty="0"/>
              <a:t>Dynamic Programming</a:t>
            </a:r>
            <a:r>
              <a:rPr lang="zh-TW" altLang="en-US" dirty="0"/>
              <a:t>）這種數學最佳化方法能夠達到最佳化的必要條件。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通常指</a:t>
            </a:r>
            <a:r>
              <a:rPr lang="zh-TW" altLang="en-US" dirty="0">
                <a:solidFill>
                  <a:srgbClr val="FF0000"/>
                </a:solidFill>
              </a:rPr>
              <a:t>離散時間（</a:t>
            </a:r>
            <a:r>
              <a:rPr lang="en-US" altLang="zh-TW" dirty="0">
                <a:solidFill>
                  <a:srgbClr val="FF0000"/>
                </a:solidFill>
              </a:rPr>
              <a:t>discrete-time</a:t>
            </a:r>
            <a:r>
              <a:rPr lang="zh-TW" altLang="en-US" dirty="0">
                <a:solidFill>
                  <a:srgbClr val="FF0000"/>
                </a:solidFill>
              </a:rPr>
              <a:t>）</a:t>
            </a:r>
            <a:r>
              <a:rPr lang="zh-TW" altLang="en-US" dirty="0"/>
              <a:t>最佳化問題的動態規劃方程。</a:t>
            </a:r>
            <a:endParaRPr lang="en-US" altLang="zh-TW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dirty="0"/>
              <a:t>處理</a:t>
            </a:r>
            <a:r>
              <a:rPr lang="zh-TW" altLang="en-US" dirty="0">
                <a:solidFill>
                  <a:srgbClr val="FF0000"/>
                </a:solidFill>
              </a:rPr>
              <a:t>連續時間（</a:t>
            </a:r>
            <a:r>
              <a:rPr lang="en-US" altLang="zh-TW" dirty="0">
                <a:solidFill>
                  <a:srgbClr val="FF0000"/>
                </a:solidFill>
              </a:rPr>
              <a:t>continuous-time</a:t>
            </a:r>
            <a:r>
              <a:rPr lang="zh-TW" altLang="en-US" dirty="0">
                <a:solidFill>
                  <a:srgbClr val="FF0000"/>
                </a:solidFill>
              </a:rPr>
              <a:t>）</a:t>
            </a:r>
            <a:r>
              <a:rPr lang="zh-TW" altLang="en-US" dirty="0"/>
              <a:t>最佳化問題上，也有類似的偏微分方程，稱作</a:t>
            </a:r>
            <a:r>
              <a:rPr lang="zh-TW" altLang="en-US" dirty="0">
                <a:solidFill>
                  <a:srgbClr val="FF0000"/>
                </a:solidFill>
              </a:rPr>
              <a:t>漢彌爾頓</a:t>
            </a:r>
            <a:r>
              <a:rPr lang="en-US" altLang="zh-TW" dirty="0">
                <a:solidFill>
                  <a:srgbClr val="FF0000"/>
                </a:solidFill>
              </a:rPr>
              <a:t>-</a:t>
            </a:r>
            <a:r>
              <a:rPr lang="zh-TW" altLang="en-US" dirty="0">
                <a:solidFill>
                  <a:srgbClr val="FF0000"/>
                </a:solidFill>
              </a:rPr>
              <a:t>雅各比</a:t>
            </a:r>
            <a:r>
              <a:rPr lang="en-US" altLang="zh-TW" dirty="0">
                <a:solidFill>
                  <a:srgbClr val="FF0000"/>
                </a:solidFill>
              </a:rPr>
              <a:t>-</a:t>
            </a:r>
            <a:r>
              <a:rPr lang="zh-TW" altLang="en-US" dirty="0">
                <a:solidFill>
                  <a:srgbClr val="FF0000"/>
                </a:solidFill>
              </a:rPr>
              <a:t>貝爾曼方程（</a:t>
            </a:r>
            <a:r>
              <a:rPr lang="en-US" altLang="zh-TW" dirty="0">
                <a:solidFill>
                  <a:srgbClr val="FF0000"/>
                </a:solidFill>
              </a:rPr>
              <a:t>Hamilton–Jacobi–Bellman Equation, HJB Equation</a:t>
            </a:r>
            <a:r>
              <a:rPr lang="zh-TW" altLang="en-US" dirty="0">
                <a:solidFill>
                  <a:srgbClr val="FF0000"/>
                </a:solidFill>
              </a:rPr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3250033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2B0DA5-1DF8-4DD8-B21A-762410A4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/>
              <a:t>在無限時間期下，可以使用以下方式解決：</a:t>
            </a:r>
            <a:endParaRPr lang="en-US" altLang="zh-TW" dirty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/>
              <a:t>猜測法 </a:t>
            </a:r>
            <a:r>
              <a:rPr lang="en-US" altLang="zh-TW" sz="2800" dirty="0"/>
              <a:t>(Guessing)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altLang="zh-TW" sz="2400" dirty="0"/>
              <a:t>Guess on a value function and make sure it satisfies the Bellman equation.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/>
              <a:t>迭代法 </a:t>
            </a:r>
            <a:r>
              <a:rPr lang="en-US" altLang="zh-TW" sz="2800" dirty="0"/>
              <a:t>(Iteration)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altLang="zh-TW" sz="2400" dirty="0"/>
              <a:t>Iterate on the Bellman equation until it converges.</a:t>
            </a:r>
            <a:endParaRPr lang="zh-TW" altLang="en-US" sz="2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674D4F64-2AF4-434C-98B9-1C453ECD6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dirty="0"/>
              <a:t>Bellman Equation</a:t>
            </a:r>
            <a:r>
              <a:rPr lang="zh-TW" altLang="en-US" dirty="0"/>
              <a:t>貝爾曼方程</a:t>
            </a:r>
          </a:p>
        </p:txBody>
      </p:sp>
    </p:spTree>
    <p:extLst>
      <p:ext uri="{BB962C8B-B14F-4D97-AF65-F5344CB8AC3E}">
        <p14:creationId xmlns:p14="http://schemas.microsoft.com/office/powerpoint/2010/main" val="4055663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2B0DA5-1DF8-4DD8-B21A-762410A42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44814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/>
              <a:t>Guessing is often feasible when the problem is autonomous (stationary).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dirty="0"/>
              <a:t>針對時間定態的要求：</a:t>
            </a:r>
            <a:endParaRPr lang="en-US" altLang="zh-TW" dirty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dirty="0"/>
              <a:t>time is infinite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dirty="0"/>
              <a:t>the law of motion for the state is independent of time 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dirty="0"/>
              <a:t>per-period return function is the same</a:t>
            </a:r>
            <a:r>
              <a:rPr lang="zh-TW" altLang="en-US" dirty="0"/>
              <a:t> </a:t>
            </a:r>
            <a:r>
              <a:rPr lang="en-US" altLang="zh-TW" dirty="0"/>
              <a:t>over time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TW" dirty="0"/>
              <a:t>any restriction on the control variable is the same over time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6955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05C174F-C547-42B3-964E-E7B304A663A2}"/>
                  </a:ext>
                </a:extLst>
              </p:cNvPr>
              <p:cNvSpPr txBox="1"/>
              <p:nvPr/>
            </p:nvSpPr>
            <p:spPr>
              <a:xfrm>
                <a:off x="838200" y="1690688"/>
                <a:ext cx="5298438" cy="1478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altLang="zh-TW" sz="2800" b="0" i="1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800" i="1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05C174F-C547-42B3-964E-E7B304A66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688"/>
                <a:ext cx="5298438" cy="147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67ED5278-2762-4C49-AE38-1F6D4E2F2CCB}"/>
                  </a:ext>
                </a:extLst>
              </p:cNvPr>
              <p:cNvSpPr/>
              <p:nvPr/>
            </p:nvSpPr>
            <p:spPr>
              <a:xfrm>
                <a:off x="838200" y="3333829"/>
                <a:ext cx="6443815" cy="709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67ED5278-2762-4C49-AE38-1F6D4E2F2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333829"/>
                <a:ext cx="6443815" cy="7093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5C2249A8-7C18-48B1-BBCB-18C8D941F74F}"/>
              </a:ext>
            </a:extLst>
          </p:cNvPr>
          <p:cNvSpPr txBox="1"/>
          <p:nvPr/>
        </p:nvSpPr>
        <p:spPr>
          <a:xfrm>
            <a:off x="838200" y="4140307"/>
            <a:ext cx="164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ea typeface="標楷體" panose="03000509000000000000" pitchFamily="65" charset="-120"/>
              </a:rPr>
              <a:t>一階條件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C35AE5-F73D-4FC8-AD1B-668CDFBE85A0}"/>
                  </a:ext>
                </a:extLst>
              </p:cNvPr>
              <p:cNvSpPr/>
              <p:nvPr/>
            </p:nvSpPr>
            <p:spPr>
              <a:xfrm>
                <a:off x="838200" y="4748453"/>
                <a:ext cx="6319487" cy="578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𝛽</m:t>
                      </m:r>
                      <m:sSup>
                        <m:s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C35AE5-F73D-4FC8-AD1B-668CDFBE85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748453"/>
                <a:ext cx="6319487" cy="5786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E2FC285E-051E-4E7C-9671-3C0734F41E7E}"/>
                  </a:ext>
                </a:extLst>
              </p:cNvPr>
              <p:cNvSpPr txBox="1"/>
              <p:nvPr/>
            </p:nvSpPr>
            <p:spPr>
              <a:xfrm>
                <a:off x="7219871" y="4793062"/>
                <a:ext cx="1263231" cy="557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E2FC285E-051E-4E7C-9671-3C0734F41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871" y="4793062"/>
                <a:ext cx="1263231" cy="5573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14FBA22-BABF-4DE3-966C-3B248775DBAD}"/>
                  </a:ext>
                </a:extLst>
              </p:cNvPr>
              <p:cNvSpPr/>
              <p:nvPr/>
            </p:nvSpPr>
            <p:spPr>
              <a:xfrm>
                <a:off x="838200" y="5537093"/>
                <a:ext cx="64015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14FBA22-BABF-4DE3-966C-3B248775DB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537093"/>
                <a:ext cx="640156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群組 13">
            <a:extLst>
              <a:ext uri="{FF2B5EF4-FFF2-40B4-BE49-F238E27FC236}">
                <a16:creationId xmlns:a16="http://schemas.microsoft.com/office/drawing/2014/main" id="{565F9E6B-BBB5-4234-9D09-FE335E3B606E}"/>
              </a:ext>
            </a:extLst>
          </p:cNvPr>
          <p:cNvGrpSpPr/>
          <p:nvPr/>
        </p:nvGrpSpPr>
        <p:grpSpPr>
          <a:xfrm>
            <a:off x="7239761" y="4651336"/>
            <a:ext cx="1243341" cy="1147367"/>
            <a:chOff x="7239761" y="4651336"/>
            <a:chExt cx="1243341" cy="1147367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7BAED949-28B4-4922-B351-3DA5095801F8}"/>
                </a:ext>
              </a:extLst>
            </p:cNvPr>
            <p:cNvSpPr/>
            <p:nvPr/>
          </p:nvSpPr>
          <p:spPr>
            <a:xfrm>
              <a:off x="7528264" y="4651336"/>
              <a:ext cx="954838" cy="77292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" name="接點: 肘形 12">
              <a:extLst>
                <a:ext uri="{FF2B5EF4-FFF2-40B4-BE49-F238E27FC236}">
                  <a16:creationId xmlns:a16="http://schemas.microsoft.com/office/drawing/2014/main" id="{005822B9-446B-4075-A938-E7968ED9113D}"/>
                </a:ext>
              </a:extLst>
            </p:cNvPr>
            <p:cNvCxnSpPr>
              <a:stCxn id="11" idx="3"/>
              <a:endCxn id="10" idx="3"/>
            </p:cNvCxnSpPr>
            <p:nvPr/>
          </p:nvCxnSpPr>
          <p:spPr>
            <a:xfrm flipH="1">
              <a:off x="7239761" y="5037796"/>
              <a:ext cx="1243341" cy="760907"/>
            </a:xfrm>
            <a:prstGeom prst="bentConnector3">
              <a:avLst>
                <a:gd name="adj1" fmla="val -18386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364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2B0DA5-1DF8-4DD8-B21A-762410A4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/>
              <a:t>We can define this functional as </a:t>
            </a:r>
            <a:r>
              <a:rPr lang="en-US" altLang="zh-TW" i="1" dirty="0"/>
              <a:t>T</a:t>
            </a:r>
            <a:r>
              <a:rPr lang="en-US" altLang="zh-TW" dirty="0"/>
              <a:t>(</a:t>
            </a:r>
            <a:r>
              <a:rPr lang="en-US" altLang="zh-TW" i="1" dirty="0"/>
              <a:t>V</a:t>
            </a:r>
            <a:r>
              <a:rPr lang="en-US" altLang="zh-TW" dirty="0"/>
              <a:t>). 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The Bellman equation then </a:t>
            </a:r>
            <a:r>
              <a:rPr lang="en-US" altLang="zh-TW" dirty="0">
                <a:solidFill>
                  <a:srgbClr val="FF0000"/>
                </a:solidFill>
              </a:rPr>
              <a:t>defines a </a:t>
            </a:r>
            <a:r>
              <a:rPr lang="en-US" altLang="zh-TW" i="1" dirty="0">
                <a:solidFill>
                  <a:srgbClr val="FF0000"/>
                </a:solidFill>
              </a:rPr>
              <a:t>fixed point </a:t>
            </a:r>
            <a:r>
              <a:rPr lang="en-US" altLang="zh-TW" dirty="0">
                <a:solidFill>
                  <a:srgbClr val="FF0000"/>
                </a:solidFill>
              </a:rPr>
              <a:t>for </a:t>
            </a:r>
            <a:r>
              <a:rPr lang="en-US" altLang="zh-TW" i="1" dirty="0">
                <a:solidFill>
                  <a:srgbClr val="FF0000"/>
                </a:solidFill>
              </a:rPr>
              <a:t>T </a:t>
            </a:r>
            <a:r>
              <a:rPr lang="en-US" altLang="zh-TW" dirty="0">
                <a:solidFill>
                  <a:srgbClr val="FF0000"/>
                </a:solidFill>
              </a:rPr>
              <a:t>in the space of </a:t>
            </a:r>
            <a:r>
              <a:rPr lang="en-US" altLang="zh-TW" i="1" dirty="0">
                <a:solidFill>
                  <a:srgbClr val="FF0000"/>
                </a:solidFill>
              </a:rPr>
              <a:t>functions V</a:t>
            </a:r>
            <a:r>
              <a:rPr lang="en-US" altLang="zh-TW" i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The Bellman equation can thus be written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B48475DC-AD5C-4FEC-9A86-357E05408949}"/>
                  </a:ext>
                </a:extLst>
              </p:cNvPr>
              <p:cNvSpPr txBox="1"/>
              <p:nvPr/>
            </p:nvSpPr>
            <p:spPr>
              <a:xfrm>
                <a:off x="2594400" y="4838330"/>
                <a:ext cx="7003199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lim>
                          </m:limLow>
                        </m:fName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B48475DC-AD5C-4FEC-9A86-357E05408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400" y="4838330"/>
                <a:ext cx="7003199" cy="5636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71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 - Example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BD19235C-7900-4F5D-896D-1C68DDD6B3BE}"/>
                  </a:ext>
                </a:extLst>
              </p:cNvPr>
              <p:cNvSpPr txBox="1"/>
              <p:nvPr/>
            </p:nvSpPr>
            <p:spPr>
              <a:xfrm>
                <a:off x="838200" y="1828799"/>
                <a:ext cx="270510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i="1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BD19235C-7900-4F5D-896D-1C68DDD6B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8799"/>
                <a:ext cx="2705100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727F777-60FC-43A3-A780-E0A9EDE2F20A}"/>
                  </a:ext>
                </a:extLst>
              </p:cNvPr>
              <p:cNvSpPr txBox="1"/>
              <p:nvPr/>
            </p:nvSpPr>
            <p:spPr>
              <a:xfrm>
                <a:off x="838200" y="2348663"/>
                <a:ext cx="462357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zh-TW" altLang="en-US" sz="28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p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zh-TW" altLang="en-US" i="1" dirty="0"/>
                  <a:t>    </a:t>
                </a:r>
                <a:r>
                  <a:rPr lang="en-US" altLang="zh-TW" i="1" dirty="0"/>
                  <a:t>,</a:t>
                </a:r>
                <a14:m>
                  <m:oMath xmlns:m="http://schemas.openxmlformats.org/officeDocument/2006/math">
                    <m:r>
                      <a:rPr lang="en-US" altLang="zh-TW" sz="2800" b="0" i="1" dirty="0" smtClean="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zh-TW" altLang="en-US" sz="2800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800" b="0" i="1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zh-TW" altLang="en-US" i="1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727F777-60FC-43A3-A780-E0A9EDE2F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48663"/>
                <a:ext cx="4623573" cy="430887"/>
              </a:xfrm>
              <a:prstGeom prst="rect">
                <a:avLst/>
              </a:prstGeom>
              <a:blipFill>
                <a:blip r:embed="rId3"/>
                <a:stretch>
                  <a:fillRect l="-132" b="-253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33FEEF9-0759-43AA-8970-B645649E00AB}"/>
                  </a:ext>
                </a:extLst>
              </p:cNvPr>
              <p:cNvSpPr txBox="1"/>
              <p:nvPr/>
            </p:nvSpPr>
            <p:spPr>
              <a:xfrm>
                <a:off x="838200" y="2959281"/>
                <a:ext cx="5037982" cy="1480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altLang="zh-TW" sz="2800" b="0" i="1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b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800" i="1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33FEEF9-0759-43AA-8970-B645649E0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959281"/>
                <a:ext cx="5037982" cy="1480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8DF75242-8CF4-43D7-8029-92967A5E78F0}"/>
                  </a:ext>
                </a:extLst>
              </p:cNvPr>
              <p:cNvSpPr/>
              <p:nvPr/>
            </p:nvSpPr>
            <p:spPr>
              <a:xfrm>
                <a:off x="838200" y="4439751"/>
                <a:ext cx="6610656" cy="711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zh-TW" altLang="en-US" sz="280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8DF75242-8CF4-43D7-8029-92967A5E78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39751"/>
                <a:ext cx="6610656" cy="7110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群組 10">
            <a:extLst>
              <a:ext uri="{FF2B5EF4-FFF2-40B4-BE49-F238E27FC236}">
                <a16:creationId xmlns:a16="http://schemas.microsoft.com/office/drawing/2014/main" id="{FE951CA2-8D37-4942-8693-D0A44239B163}"/>
              </a:ext>
            </a:extLst>
          </p:cNvPr>
          <p:cNvGrpSpPr/>
          <p:nvPr/>
        </p:nvGrpSpPr>
        <p:grpSpPr>
          <a:xfrm>
            <a:off x="3844031" y="3832700"/>
            <a:ext cx="2972220" cy="523220"/>
            <a:chOff x="3844031" y="3832700"/>
            <a:chExt cx="2972220" cy="523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2E0E2CF3-12AA-4977-8852-3D77A0FFBB51}"/>
                    </a:ext>
                  </a:extLst>
                </p:cNvPr>
                <p:cNvSpPr/>
                <p:nvPr/>
              </p:nvSpPr>
              <p:spPr>
                <a:xfrm>
                  <a:off x="4268694" y="3832700"/>
                  <a:ext cx="2547557" cy="523220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zh-TW" altLang="en-US" sz="2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p>
                        </m:sSub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2E0E2CF3-12AA-4977-8852-3D77A0FFBB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8694" y="3832700"/>
                  <a:ext cx="2547557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36F0BDAC-1304-4C93-A4A7-B0BA068B4223}"/>
                </a:ext>
              </a:extLst>
            </p:cNvPr>
            <p:cNvCxnSpPr>
              <a:endCxn id="8" idx="1"/>
            </p:cNvCxnSpPr>
            <p:nvPr/>
          </p:nvCxnSpPr>
          <p:spPr>
            <a:xfrm>
              <a:off x="3844031" y="4094310"/>
              <a:ext cx="424663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499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AC5DC-A72C-49E1-A018-D1452B2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猜測法 </a:t>
            </a:r>
            <a:r>
              <a:rPr lang="en-US" altLang="zh-TW" dirty="0"/>
              <a:t>(Guessing) - Example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33FEEF9-0759-43AA-8970-B645649E00AB}"/>
                  </a:ext>
                </a:extLst>
              </p:cNvPr>
              <p:cNvSpPr txBox="1"/>
              <p:nvPr/>
            </p:nvSpPr>
            <p:spPr>
              <a:xfrm>
                <a:off x="838200" y="2959281"/>
                <a:ext cx="5037982" cy="1480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altLang="zh-TW" sz="2800" b="0" i="1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b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800" i="1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33FEEF9-0759-43AA-8970-B645649E0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959281"/>
                <a:ext cx="5037982" cy="1480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8DF75242-8CF4-43D7-8029-92967A5E78F0}"/>
                  </a:ext>
                </a:extLst>
              </p:cNvPr>
              <p:cNvSpPr/>
              <p:nvPr/>
            </p:nvSpPr>
            <p:spPr>
              <a:xfrm>
                <a:off x="838200" y="4439751"/>
                <a:ext cx="5839676" cy="709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8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8DF75242-8CF4-43D7-8029-92967A5E78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39751"/>
                <a:ext cx="5839676" cy="7093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E5943FAD-1D4A-49C0-AF1C-93D724CA3D91}"/>
                  </a:ext>
                </a:extLst>
              </p:cNvPr>
              <p:cNvSpPr txBox="1"/>
              <p:nvPr/>
            </p:nvSpPr>
            <p:spPr>
              <a:xfrm>
                <a:off x="838199" y="2336025"/>
                <a:ext cx="429309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則猜測 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𝐴𝑙𝑛</m:t>
                        </m:r>
                      </m:fName>
                      <m:e>
                        <m:d>
                          <m:dPr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func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E5943FAD-1D4A-49C0-AF1C-93D724CA3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2336025"/>
                <a:ext cx="4293094" cy="430887"/>
              </a:xfrm>
              <a:prstGeom prst="rect">
                <a:avLst/>
              </a:prstGeom>
              <a:blipFill>
                <a:blip r:embed="rId4"/>
                <a:stretch>
                  <a:fillRect l="-4965" t="-26761" b="-47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E52423E8-3CF8-48E6-98C4-85F2D39C25D9}"/>
              </a:ext>
            </a:extLst>
          </p:cNvPr>
          <p:cNvSpPr/>
          <p:nvPr/>
        </p:nvSpPr>
        <p:spPr>
          <a:xfrm>
            <a:off x="784931" y="1726700"/>
            <a:ext cx="71080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</a:rPr>
              <a:t>For example if the utility function is logarithmic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9690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1696</Words>
  <Application>Microsoft Office PowerPoint</Application>
  <PresentationFormat>寬螢幕</PresentationFormat>
  <Paragraphs>230</Paragraphs>
  <Slides>24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新細明體</vt:lpstr>
      <vt:lpstr>標楷體</vt:lpstr>
      <vt:lpstr>Arial</vt:lpstr>
      <vt:lpstr>Calibri</vt:lpstr>
      <vt:lpstr>Cambria Math</vt:lpstr>
      <vt:lpstr>Times New Roman</vt:lpstr>
      <vt:lpstr>Wingdings</vt:lpstr>
      <vt:lpstr>Office 佈景主題</vt:lpstr>
      <vt:lpstr>Bellman Equation</vt:lpstr>
      <vt:lpstr>回顧MIT</vt:lpstr>
      <vt:lpstr>Bellman Equation貝爾曼方程</vt:lpstr>
      <vt:lpstr>Bellman Equation貝爾曼方程</vt:lpstr>
      <vt:lpstr>猜測法 (Guessing)</vt:lpstr>
      <vt:lpstr>猜測法 (Guessing)</vt:lpstr>
      <vt:lpstr>猜測法 (Guessing)</vt:lpstr>
      <vt:lpstr>猜測法 (Guessing) - Example</vt:lpstr>
      <vt:lpstr>猜測法 (Guessing) - Example</vt:lpstr>
      <vt:lpstr>猜測法 (Guessing) - Example</vt:lpstr>
      <vt:lpstr>猜測法 (Guessing) - Example</vt:lpstr>
      <vt:lpstr>猜測法 (Guessing) - Example</vt:lpstr>
      <vt:lpstr>猜測法 (Guessing) - Example</vt:lpstr>
      <vt:lpstr>猜測法 (Guessing)</vt:lpstr>
      <vt:lpstr>猜測法 (Guessing)-Stochastic Dynamic Programming</vt:lpstr>
      <vt:lpstr>猜測法 (Guessing)-Stochastic Dynamic Programming</vt:lpstr>
      <vt:lpstr>猜測法 (Guessing)-Stochastic Dynamic Programming</vt:lpstr>
      <vt:lpstr>猜測法 (Guessing)-Stochastic Dynamic Programming</vt:lpstr>
      <vt:lpstr>猜測法 (Guessing)-Stochastic Dynamic Programming</vt:lpstr>
      <vt:lpstr>猜測法 (Guessing)-Stochastic Dynamic Programming</vt:lpstr>
      <vt:lpstr>猜測法 (Guessing)-Stochastic Dynamic Programming</vt:lpstr>
      <vt:lpstr>猜測法 (Guessing)-Stochastic Dynamic Programming</vt:lpstr>
      <vt:lpstr>猜測法 (Guessing)</vt:lpstr>
      <vt:lpstr>Bellman Equation貝爾曼方程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Bellman Equation</dc:title>
  <dc:creator>鈺婷 傅</dc:creator>
  <cp:lastModifiedBy>鈺婷 傅</cp:lastModifiedBy>
  <cp:revision>1</cp:revision>
  <dcterms:created xsi:type="dcterms:W3CDTF">2019-05-14T10:23:54Z</dcterms:created>
  <dcterms:modified xsi:type="dcterms:W3CDTF">2019-05-29T04:25:34Z</dcterms:modified>
</cp:coreProperties>
</file>