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4" r:id="rId3"/>
    <p:sldId id="265" r:id="rId4"/>
    <p:sldId id="266" r:id="rId5"/>
    <p:sldId id="256" r:id="rId6"/>
    <p:sldId id="257" r:id="rId7"/>
    <p:sldId id="258" r:id="rId8"/>
    <p:sldId id="259" r:id="rId9"/>
    <p:sldId id="260" r:id="rId10"/>
    <p:sldId id="263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56" autoAdjust="0"/>
  </p:normalViewPr>
  <p:slideViewPr>
    <p:cSldViewPr snapToGrid="0">
      <p:cViewPr varScale="1">
        <p:scale>
          <a:sx n="86" d="100"/>
          <a:sy n="86" d="100"/>
        </p:scale>
        <p:origin x="138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976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31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800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56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583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31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739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998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085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70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96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25A7-A8E8-4834-9177-534D0296EE73}" type="datetimeFigureOut">
              <a:rPr lang="zh-TW" altLang="en-US" smtClean="0"/>
              <a:t>2019/1/14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D2D69-C2F2-4453-8982-9AC2580432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265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163.png"/><Relationship Id="rId10" Type="http://schemas.openxmlformats.org/officeDocument/2006/relationships/image" Target="../media/image15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51" Type="http://schemas.openxmlformats.org/officeDocument/2006/relationships/image" Target="../media/image100.png"/><Relationship Id="rId72" Type="http://schemas.openxmlformats.org/officeDocument/2006/relationships/image" Target="../media/image121.png"/><Relationship Id="rId50" Type="http://schemas.openxmlformats.org/officeDocument/2006/relationships/image" Target="../media/image92.png"/><Relationship Id="rId55" Type="http://schemas.openxmlformats.org/officeDocument/2006/relationships/image" Target="../media/image104.png"/><Relationship Id="rId63" Type="http://schemas.openxmlformats.org/officeDocument/2006/relationships/image" Target="../media/image112.png"/><Relationship Id="rId68" Type="http://schemas.openxmlformats.org/officeDocument/2006/relationships/image" Target="../media/image117.png"/><Relationship Id="rId59" Type="http://schemas.openxmlformats.org/officeDocument/2006/relationships/image" Target="../media/image108.png"/><Relationship Id="rId67" Type="http://schemas.openxmlformats.org/officeDocument/2006/relationships/image" Target="../media/image116.png"/><Relationship Id="rId71" Type="http://schemas.openxmlformats.org/officeDocument/2006/relationships/image" Target="../media/image120.png"/><Relationship Id="rId54" Type="http://schemas.openxmlformats.org/officeDocument/2006/relationships/image" Target="../media/image103.png"/><Relationship Id="rId62" Type="http://schemas.openxmlformats.org/officeDocument/2006/relationships/image" Target="../media/image111.png"/><Relationship Id="rId70" Type="http://schemas.openxmlformats.org/officeDocument/2006/relationships/image" Target="../media/image119.png"/><Relationship Id="rId75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53" Type="http://schemas.openxmlformats.org/officeDocument/2006/relationships/image" Target="../media/image102.png"/><Relationship Id="rId58" Type="http://schemas.openxmlformats.org/officeDocument/2006/relationships/image" Target="../media/image107.png"/><Relationship Id="rId66" Type="http://schemas.openxmlformats.org/officeDocument/2006/relationships/image" Target="../media/image115.png"/><Relationship Id="rId74" Type="http://schemas.openxmlformats.org/officeDocument/2006/relationships/image" Target="../media/image123.png"/><Relationship Id="rId57" Type="http://schemas.openxmlformats.org/officeDocument/2006/relationships/image" Target="../media/image106.png"/><Relationship Id="rId61" Type="http://schemas.openxmlformats.org/officeDocument/2006/relationships/image" Target="../media/image110.png"/><Relationship Id="rId52" Type="http://schemas.openxmlformats.org/officeDocument/2006/relationships/image" Target="../media/image101.png"/><Relationship Id="rId60" Type="http://schemas.openxmlformats.org/officeDocument/2006/relationships/image" Target="../media/image109.png"/><Relationship Id="rId65" Type="http://schemas.openxmlformats.org/officeDocument/2006/relationships/image" Target="../media/image114.png"/><Relationship Id="rId73" Type="http://schemas.openxmlformats.org/officeDocument/2006/relationships/image" Target="../media/image122.png"/><Relationship Id="rId56" Type="http://schemas.openxmlformats.org/officeDocument/2006/relationships/image" Target="../media/image105.png"/><Relationship Id="rId64" Type="http://schemas.openxmlformats.org/officeDocument/2006/relationships/image" Target="../media/image113.png"/><Relationship Id="rId69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5.png"/><Relationship Id="rId8" Type="http://schemas.openxmlformats.org/officeDocument/2006/relationships/image" Target="../media/image99.png"/><Relationship Id="rId39" Type="http://schemas.openxmlformats.org/officeDocument/2006/relationships/image" Target="../media/image138.png"/><Relationship Id="rId34" Type="http://schemas.openxmlformats.org/officeDocument/2006/relationships/image" Target="../media/image133.png"/><Relationship Id="rId42" Type="http://schemas.openxmlformats.org/officeDocument/2006/relationships/image" Target="../media/image141.png"/><Relationship Id="rId47" Type="http://schemas.openxmlformats.org/officeDocument/2006/relationships/image" Target="../media/image146.png"/><Relationship Id="rId7" Type="http://schemas.openxmlformats.org/officeDocument/2006/relationships/image" Target="../media/image98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Relationship Id="rId46" Type="http://schemas.openxmlformats.org/officeDocument/2006/relationships/image" Target="../media/image145.png"/><Relationship Id="rId41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37" Type="http://schemas.openxmlformats.org/officeDocument/2006/relationships/image" Target="../media/image136.png"/><Relationship Id="rId40" Type="http://schemas.openxmlformats.org/officeDocument/2006/relationships/image" Target="../media/image139.png"/><Relationship Id="rId45" Type="http://schemas.openxmlformats.org/officeDocument/2006/relationships/image" Target="../media/image144.png"/><Relationship Id="rId5" Type="http://schemas.openxmlformats.org/officeDocument/2006/relationships/image" Target="../media/image96.png"/><Relationship Id="rId36" Type="http://schemas.openxmlformats.org/officeDocument/2006/relationships/image" Target="../media/image135.png"/><Relationship Id="rId49" Type="http://schemas.openxmlformats.org/officeDocument/2006/relationships/image" Target="../media/image148.png"/><Relationship Id="rId44" Type="http://schemas.openxmlformats.org/officeDocument/2006/relationships/image" Target="../media/image143.png"/><Relationship Id="rId27" Type="http://schemas.openxmlformats.org/officeDocument/2006/relationships/image" Target="../media/image126.png"/><Relationship Id="rId4" Type="http://schemas.openxmlformats.org/officeDocument/2006/relationships/image" Target="../media/image95.png"/><Relationship Id="rId35" Type="http://schemas.openxmlformats.org/officeDocument/2006/relationships/image" Target="../media/image134.png"/><Relationship Id="rId43" Type="http://schemas.openxmlformats.org/officeDocument/2006/relationships/image" Target="../media/image142.png"/><Relationship Id="rId48" Type="http://schemas.openxmlformats.org/officeDocument/2006/relationships/image" Target="../media/image1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1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6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49.png"/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7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20" Type="http://schemas.openxmlformats.org/officeDocument/2006/relationships/image" Target="../media/image161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16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A7AD119-74C3-46EF-905A-F7A259A3B3B1}"/>
              </a:ext>
            </a:extLst>
          </p:cNvPr>
          <p:cNvSpPr txBox="1"/>
          <p:nvPr/>
        </p:nvSpPr>
        <p:spPr>
          <a:xfrm>
            <a:off x="1636356" y="2014456"/>
            <a:ext cx="5871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/>
              <a:t>Employee stock option</a:t>
            </a:r>
            <a:endParaRPr lang="zh-TW" altLang="en-US" sz="48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251E682-0821-4624-BD11-BB1C259800CA}"/>
              </a:ext>
            </a:extLst>
          </p:cNvPr>
          <p:cNvSpPr txBox="1"/>
          <p:nvPr/>
        </p:nvSpPr>
        <p:spPr>
          <a:xfrm>
            <a:off x="3943846" y="3489328"/>
            <a:ext cx="1256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/>
              <a:t>Update</a:t>
            </a:r>
            <a:endParaRPr lang="zh-TW" altLang="en-US" sz="28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B826D65-6D20-4E3A-85FE-FE8A54787C3A}"/>
              </a:ext>
            </a:extLst>
          </p:cNvPr>
          <p:cNvSpPr txBox="1"/>
          <p:nvPr/>
        </p:nvSpPr>
        <p:spPr>
          <a:xfrm>
            <a:off x="3545632" y="433325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學生：陳俊愷</a:t>
            </a:r>
            <a:endParaRPr lang="en-US" altLang="zh-TW" dirty="0"/>
          </a:p>
          <a:p>
            <a:r>
              <a:rPr lang="zh-TW" altLang="en-US" dirty="0"/>
              <a:t>指導老師：戴天時教授</a:t>
            </a:r>
          </a:p>
        </p:txBody>
      </p:sp>
    </p:spTree>
    <p:extLst>
      <p:ext uri="{BB962C8B-B14F-4D97-AF65-F5344CB8AC3E}">
        <p14:creationId xmlns:p14="http://schemas.microsoft.com/office/powerpoint/2010/main" val="784875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BA7B9AC7-7B83-48E9-AA6C-D048DD96F265}"/>
                  </a:ext>
                </a:extLst>
              </p:cNvPr>
              <p:cNvSpPr/>
              <p:nvPr/>
            </p:nvSpPr>
            <p:spPr>
              <a:xfrm>
                <a:off x="401216" y="318681"/>
                <a:ext cx="7735078" cy="714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=&gt;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br>
                  <a:rPr lang="en-US" altLang="zh-TW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[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(1,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BA7B9AC7-7B83-48E9-AA6C-D048DD96F2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16" y="318681"/>
                <a:ext cx="7735078" cy="714106"/>
              </a:xfrm>
              <a:prstGeom prst="rect">
                <a:avLst/>
              </a:prstGeom>
              <a:blipFill>
                <a:blip r:embed="rId2"/>
                <a:stretch>
                  <a:fillRect b="-59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D9CC3EEF-0F02-468E-A2AB-8CD198723B15}"/>
                  </a:ext>
                </a:extLst>
              </p:cNvPr>
              <p:cNvSpPr txBox="1"/>
              <p:nvPr/>
            </p:nvSpPr>
            <p:spPr>
              <a:xfrm>
                <a:off x="401216" y="1212980"/>
                <a:ext cx="7082516" cy="4722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dirty="0"/>
                  <a:t>為了求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/>
                  <a:t>，對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微分</m:t>
                    </m:r>
                  </m:oMath>
                </a14:m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0=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𝑟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br>
                  <a:rPr lang="en-US" altLang="zh-TW" b="0" dirty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=&gt;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br>
                  <a:rPr lang="en-US" altLang="zh-TW" dirty="0"/>
                </a:b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=&gt;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altLang="zh-TW" dirty="0"/>
                  <a:t> </a:t>
                </a:r>
                <a:br>
                  <a:rPr lang="en-US" altLang="zh-TW" dirty="0"/>
                </a:b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=&gt;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2400" dirty="0"/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∵</m:t>
                      </m:r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′′∗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)&lt;0</m:t>
                      </m:r>
                    </m:oMath>
                  </m:oMathPara>
                </a14:m>
                <a:endParaRPr lang="en-US" altLang="zh-TW" sz="2400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dirty="0"/>
                  <a:t>∴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zh-TW" altLang="en-US" i="1">
                        <a:latin typeface="Cambria Math" panose="02040503050406030204" pitchFamily="18" charset="0"/>
                      </a:rPr>
                      <m:t>是</m:t>
                    </m:r>
                  </m:oMath>
                </a14:m>
                <a:r>
                  <a:rPr lang="zh-TW" altLang="en-US" dirty="0"/>
                  <a:t>在 </a:t>
                </a:r>
                <a:r>
                  <a:rPr lang="en-US" altLang="zh-TW" dirty="0"/>
                  <a:t>u</a:t>
                </a:r>
                <a:r>
                  <a:rPr lang="zh-TW" altLang="en-US" dirty="0"/>
                  <a:t> 時間點下的最適執行比例</a:t>
                </a:r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D9CC3EEF-0F02-468E-A2AB-8CD198723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16" y="1212980"/>
                <a:ext cx="7082516" cy="4722511"/>
              </a:xfrm>
              <a:prstGeom prst="rect">
                <a:avLst/>
              </a:prstGeom>
              <a:blipFill>
                <a:blip r:embed="rId4"/>
                <a:stretch>
                  <a:fillRect l="-1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857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CD272E6C-74EF-48E1-AB09-23DE4B14F8A1}"/>
              </a:ext>
            </a:extLst>
          </p:cNvPr>
          <p:cNvGrpSpPr/>
          <p:nvPr/>
        </p:nvGrpSpPr>
        <p:grpSpPr>
          <a:xfrm>
            <a:off x="242597" y="2834557"/>
            <a:ext cx="8789436" cy="669086"/>
            <a:chOff x="354564" y="2836505"/>
            <a:chExt cx="8248261" cy="669086"/>
          </a:xfrm>
        </p:grpSpPr>
        <p:cxnSp>
          <p:nvCxnSpPr>
            <p:cNvPr id="2" name="直線單箭頭接點 1">
              <a:extLst>
                <a:ext uri="{FF2B5EF4-FFF2-40B4-BE49-F238E27FC236}">
                  <a16:creationId xmlns:a16="http://schemas.microsoft.com/office/drawing/2014/main" id="{801A5F3F-66A9-44F2-9475-FBAF077EA00B}"/>
                </a:ext>
              </a:extLst>
            </p:cNvPr>
            <p:cNvCxnSpPr>
              <a:cxnSpLocks/>
            </p:cNvCxnSpPr>
            <p:nvPr/>
          </p:nvCxnSpPr>
          <p:spPr>
            <a:xfrm>
              <a:off x="354564" y="3144415"/>
              <a:ext cx="824826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93BEA203-CC5B-4E24-BB37-FE89DF434678}"/>
                </a:ext>
              </a:extLst>
            </p:cNvPr>
            <p:cNvCxnSpPr/>
            <p:nvPr/>
          </p:nvCxnSpPr>
          <p:spPr>
            <a:xfrm>
              <a:off x="8250001" y="2852447"/>
              <a:ext cx="0" cy="653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37211F24-921C-4BD8-A446-6BEEAA7744B8}"/>
                </a:ext>
              </a:extLst>
            </p:cNvPr>
            <p:cNvCxnSpPr/>
            <p:nvPr/>
          </p:nvCxnSpPr>
          <p:spPr>
            <a:xfrm>
              <a:off x="6428195" y="2836505"/>
              <a:ext cx="0" cy="653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5E7A9B21-C34F-4EE5-ACA4-F2093C40B6F9}"/>
                </a:ext>
              </a:extLst>
            </p:cNvPr>
            <p:cNvCxnSpPr/>
            <p:nvPr/>
          </p:nvCxnSpPr>
          <p:spPr>
            <a:xfrm>
              <a:off x="4421659" y="2852448"/>
              <a:ext cx="0" cy="653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9A9D97F8-7046-42CA-83A1-F67AE2E0F0BC}"/>
                </a:ext>
              </a:extLst>
            </p:cNvPr>
            <p:cNvCxnSpPr/>
            <p:nvPr/>
          </p:nvCxnSpPr>
          <p:spPr>
            <a:xfrm>
              <a:off x="2277313" y="2845836"/>
              <a:ext cx="0" cy="653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859314F5-7004-493D-82FA-26DDBE3FE67B}"/>
                </a:ext>
              </a:extLst>
            </p:cNvPr>
            <p:cNvCxnSpPr/>
            <p:nvPr/>
          </p:nvCxnSpPr>
          <p:spPr>
            <a:xfrm>
              <a:off x="776561" y="2852447"/>
              <a:ext cx="0" cy="65314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1318299-7065-493F-A81C-A352BD2DADFF}"/>
              </a:ext>
            </a:extLst>
          </p:cNvPr>
          <p:cNvSpPr txBox="1"/>
          <p:nvPr/>
        </p:nvSpPr>
        <p:spPr>
          <a:xfrm>
            <a:off x="8465142" y="345622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</a:t>
            </a:r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1B6F60D-1E5B-46B3-86B1-D7213DF74E6D}"/>
              </a:ext>
            </a:extLst>
          </p:cNvPr>
          <p:cNvSpPr txBox="1"/>
          <p:nvPr/>
        </p:nvSpPr>
        <p:spPr>
          <a:xfrm>
            <a:off x="6480230" y="345038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M-1</a:t>
            </a:r>
            <a:endParaRPr lang="zh-TW" altLang="en-US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1E35974-609B-462D-A47C-01F84EFD61CE}"/>
              </a:ext>
            </a:extLst>
          </p:cNvPr>
          <p:cNvSpPr txBox="1"/>
          <p:nvPr/>
        </p:nvSpPr>
        <p:spPr>
          <a:xfrm>
            <a:off x="4304400" y="345621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M-2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圖說文字: 向上箭號 18">
                <a:extLst>
                  <a:ext uri="{FF2B5EF4-FFF2-40B4-BE49-F238E27FC236}">
                    <a16:creationId xmlns:a16="http://schemas.microsoft.com/office/drawing/2014/main" id="{5AF1B891-96A7-496D-9565-ED7370AED359}"/>
                  </a:ext>
                </a:extLst>
              </p:cNvPr>
              <p:cNvSpPr/>
              <p:nvPr/>
            </p:nvSpPr>
            <p:spPr>
              <a:xfrm>
                <a:off x="4503368" y="3790174"/>
                <a:ext cx="4441371" cy="2563969"/>
              </a:xfrm>
              <a:prstGeom prst="upArrowCallout">
                <a:avLst>
                  <a:gd name="adj1" fmla="val 5000"/>
                  <a:gd name="adj2" fmla="val 8846"/>
                  <a:gd name="adj3" fmla="val 9231"/>
                  <a:gd name="adj4" fmla="val 6447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−1,1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</m:d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−1,1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圖說文字: 向上箭號 18">
                <a:extLst>
                  <a:ext uri="{FF2B5EF4-FFF2-40B4-BE49-F238E27FC236}">
                    <a16:creationId xmlns:a16="http://schemas.microsoft.com/office/drawing/2014/main" id="{5AF1B891-96A7-496D-9565-ED7370AED3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368" y="3790174"/>
                <a:ext cx="4441371" cy="2563969"/>
              </a:xfrm>
              <a:prstGeom prst="upArrowCallout">
                <a:avLst>
                  <a:gd name="adj1" fmla="val 5000"/>
                  <a:gd name="adj2" fmla="val 8846"/>
                  <a:gd name="adj3" fmla="val 9231"/>
                  <a:gd name="adj4" fmla="val 64477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圖說文字: 向下箭號 20">
                <a:extLst>
                  <a:ext uri="{FF2B5EF4-FFF2-40B4-BE49-F238E27FC236}">
                    <a16:creationId xmlns:a16="http://schemas.microsoft.com/office/drawing/2014/main" id="{33AEC9A9-319E-4EA5-8B88-F83B136F7357}"/>
                  </a:ext>
                </a:extLst>
              </p:cNvPr>
              <p:cNvSpPr/>
              <p:nvPr/>
            </p:nvSpPr>
            <p:spPr>
              <a:xfrm>
                <a:off x="2430296" y="184663"/>
                <a:ext cx="4283407" cy="2514600"/>
              </a:xfrm>
              <a:prstGeom prst="downArrowCallout">
                <a:avLst>
                  <a:gd name="adj1" fmla="val 4220"/>
                  <a:gd name="adj2" fmla="val 8303"/>
                  <a:gd name="adj3" fmla="val 9045"/>
                  <a:gd name="adj4" fmla="val 78335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−2,2</m:t>
                          </m:r>
                        </m:e>
                      </m:d>
                      <m:r>
                        <a:rPr lang="en-US" altLang="zh-TW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US" altLang="zh-TW" sz="16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sSup>
                      <m:sSupPr>
                        <m:ctrlP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sSup>
                          <m:sSupPr>
                            <m:ctrlPr>
                              <a:rPr lang="en-US" altLang="zh-TW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zh-TW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  <m:sSup>
                          <m:sSupPr>
                            <m:ctrlPr>
                              <a:rPr lang="en-US" altLang="zh-TW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lang="en-US" altLang="zh-TW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altLang="zh-TW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TW" sz="1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TW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sSup>
                      <m:sSupPr>
                        <m:ctrlP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p>
                          <m:sSupPr>
                            <m:ctrlPr>
                              <a:rPr lang="en-US" altLang="zh-TW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zh-TW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altLang="zh-TW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lang="en-US" altLang="zh-TW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d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br>
                  <a:rPr lang="en-US" altLang="zh-TW" sz="16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zh-TW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−2,1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21" name="圖說文字: 向下箭號 20">
                <a:extLst>
                  <a:ext uri="{FF2B5EF4-FFF2-40B4-BE49-F238E27FC236}">
                    <a16:creationId xmlns:a16="http://schemas.microsoft.com/office/drawing/2014/main" id="{33AEC9A9-319E-4EA5-8B88-F83B136F73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296" y="184663"/>
                <a:ext cx="4283407" cy="2514600"/>
              </a:xfrm>
              <a:prstGeom prst="downArrowCallout">
                <a:avLst>
                  <a:gd name="adj1" fmla="val 4220"/>
                  <a:gd name="adj2" fmla="val 8303"/>
                  <a:gd name="adj3" fmla="val 9045"/>
                  <a:gd name="adj4" fmla="val 78335"/>
                </a:avLst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字方塊 21">
            <a:extLst>
              <a:ext uri="{FF2B5EF4-FFF2-40B4-BE49-F238E27FC236}">
                <a16:creationId xmlns:a16="http://schemas.microsoft.com/office/drawing/2014/main" id="{8CE68918-84C0-40A2-B2F2-777CEBDDB405}"/>
              </a:ext>
            </a:extLst>
          </p:cNvPr>
          <p:cNvSpPr txBox="1"/>
          <p:nvPr/>
        </p:nvSpPr>
        <p:spPr>
          <a:xfrm>
            <a:off x="2038859" y="345038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M-3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圖說文字: 向上箭號 22">
                <a:extLst>
                  <a:ext uri="{FF2B5EF4-FFF2-40B4-BE49-F238E27FC236}">
                    <a16:creationId xmlns:a16="http://schemas.microsoft.com/office/drawing/2014/main" id="{393EFD92-D102-4448-AF32-30B1E151A41D}"/>
                  </a:ext>
                </a:extLst>
              </p:cNvPr>
              <p:cNvSpPr/>
              <p:nvPr/>
            </p:nvSpPr>
            <p:spPr>
              <a:xfrm>
                <a:off x="28276" y="3790174"/>
                <a:ext cx="4441371" cy="2883161"/>
              </a:xfrm>
              <a:prstGeom prst="upArrowCallout">
                <a:avLst>
                  <a:gd name="adj1" fmla="val 5000"/>
                  <a:gd name="adj2" fmla="val 8846"/>
                  <a:gd name="adj3" fmla="val 9231"/>
                  <a:gd name="adj4" fmla="val 69208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−3,3</m:t>
                          </m:r>
                        </m:e>
                      </m:d>
                      <m:r>
                        <a:rPr lang="en-US" altLang="zh-TW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−2)</m:t>
                          </m:r>
                          <m:sSup>
                            <m:sSupPr>
                              <m:ctrlP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  <m: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sz="1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zh-TW" sz="1400" dirty="0">
                          <a:solidFill>
                            <a:schemeClr val="tx1"/>
                          </a:solidFill>
                        </a:rPr>
                        <m:t> </m:t>
                      </m:r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zh-TW" alt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  <m:r>
                                        <a:rPr lang="en-US" altLang="zh-TW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zh-TW" alt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TW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sSup>
                            <m:sSupPr>
                              <m:ctrlP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zh-TW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altLang="zh-TW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1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−3,3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  <m:r>
                                                <a:rPr lang="en-US" altLang="zh-TW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𝐾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圖說文字: 向上箭號 22">
                <a:extLst>
                  <a:ext uri="{FF2B5EF4-FFF2-40B4-BE49-F238E27FC236}">
                    <a16:creationId xmlns:a16="http://schemas.microsoft.com/office/drawing/2014/main" id="{393EFD92-D102-4448-AF32-30B1E151A4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6" y="3790174"/>
                <a:ext cx="4441371" cy="2883161"/>
              </a:xfrm>
              <a:prstGeom prst="upArrowCallout">
                <a:avLst>
                  <a:gd name="adj1" fmla="val 5000"/>
                  <a:gd name="adj2" fmla="val 8846"/>
                  <a:gd name="adj3" fmla="val 9231"/>
                  <a:gd name="adj4" fmla="val 69208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753A1A-6FE3-4E59-8DD8-69731AAC9157}"/>
              </a:ext>
            </a:extLst>
          </p:cNvPr>
          <p:cNvSpPr txBox="1"/>
          <p:nvPr/>
        </p:nvSpPr>
        <p:spPr>
          <a:xfrm>
            <a:off x="534384" y="34422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0</a:t>
            </a:r>
            <a:endParaRPr lang="zh-TW" altLang="en-US" dirty="0"/>
          </a:p>
        </p:txBody>
      </p:sp>
      <p:sp>
        <p:nvSpPr>
          <p:cNvPr id="25" name="箭號: 弧形上彎 24">
            <a:extLst>
              <a:ext uri="{FF2B5EF4-FFF2-40B4-BE49-F238E27FC236}">
                <a16:creationId xmlns:a16="http://schemas.microsoft.com/office/drawing/2014/main" id="{A4FF1468-04F4-4565-8970-CBA6EDE9F73E}"/>
              </a:ext>
            </a:extLst>
          </p:cNvPr>
          <p:cNvSpPr/>
          <p:nvPr/>
        </p:nvSpPr>
        <p:spPr>
          <a:xfrm flipH="1" flipV="1">
            <a:off x="279921" y="2612569"/>
            <a:ext cx="8339744" cy="505801"/>
          </a:xfrm>
          <a:prstGeom prst="curvedUpArrow">
            <a:avLst>
              <a:gd name="adj1" fmla="val 25000"/>
              <a:gd name="adj2" fmla="val 169007"/>
              <a:gd name="adj3" fmla="val 25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0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41BDACA5-CADD-40F3-809A-7BD40FB484A2}"/>
                  </a:ext>
                </a:extLst>
              </p:cNvPr>
              <p:cNvSpPr txBox="1"/>
              <p:nvPr/>
            </p:nvSpPr>
            <p:spPr>
              <a:xfrm>
                <a:off x="681135" y="653143"/>
                <a:ext cx="5667705" cy="146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dirty="0"/>
                  <a:t>最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適履約比例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</m:d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(1+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sup>
                        </m:s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dirty="0"/>
                  <a:t> 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⋯⋯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41BDACA5-CADD-40F3-809A-7BD40FB48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35" y="653143"/>
                <a:ext cx="5667705" cy="1468992"/>
              </a:xfrm>
              <a:prstGeom prst="rect">
                <a:avLst/>
              </a:prstGeom>
              <a:blipFill>
                <a:blip r:embed="rId2"/>
                <a:stretch>
                  <a:fillRect l="-753" b="-41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64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F0213E4-DC1D-4CB1-ABE2-9F7F998F0661}"/>
              </a:ext>
            </a:extLst>
          </p:cNvPr>
          <p:cNvSpPr txBox="1"/>
          <p:nvPr/>
        </p:nvSpPr>
        <p:spPr>
          <a:xfrm>
            <a:off x="423688" y="298508"/>
            <a:ext cx="8402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Q: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為何公司不依員工的風險程度，將員工執行履約後的收益折現，在期初發放等值的獎金替代發放員工選擇權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或是公司依照員工會履約的最大效用折現回期初，反推等價獎金發放。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Problem1: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折現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(How)?</a:t>
            </a:r>
          </a:p>
          <a:p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Problem2: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針對超過一張員工選擇權，一次履約或是部分履約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?(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履約的最適比例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2E3B635-0216-4FE6-A060-FF75D7C847BA}"/>
              </a:ext>
            </a:extLst>
          </p:cNvPr>
          <p:cNvGrpSpPr/>
          <p:nvPr/>
        </p:nvGrpSpPr>
        <p:grpSpPr>
          <a:xfrm>
            <a:off x="274200" y="3062901"/>
            <a:ext cx="8186456" cy="3795099"/>
            <a:chOff x="47079" y="400602"/>
            <a:chExt cx="5848350" cy="4476750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651E7932-6CE9-4011-9168-65E7563C8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79" y="400602"/>
              <a:ext cx="5848350" cy="4476750"/>
            </a:xfrm>
            <a:prstGeom prst="rect">
              <a:avLst/>
            </a:prstGeom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00075A8-8633-4C74-BBC4-102216ED238C}"/>
                </a:ext>
              </a:extLst>
            </p:cNvPr>
            <p:cNvSpPr txBox="1"/>
            <p:nvPr/>
          </p:nvSpPr>
          <p:spPr>
            <a:xfrm>
              <a:off x="2971254" y="153108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2</a:t>
              </a:r>
              <a:endParaRPr lang="zh-TW" altLang="en-US" sz="1400" dirty="0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1009C10E-6D72-4906-9BE1-92A07A38A4C9}"/>
                </a:ext>
              </a:extLst>
            </p:cNvPr>
            <p:cNvSpPr txBox="1"/>
            <p:nvPr/>
          </p:nvSpPr>
          <p:spPr>
            <a:xfrm>
              <a:off x="4109247" y="100300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4</a:t>
              </a:r>
              <a:endParaRPr lang="zh-TW" altLang="en-US" sz="1400" dirty="0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0A53104-AD58-46A4-81BE-47C35DD7341C}"/>
                </a:ext>
              </a:extLst>
            </p:cNvPr>
            <p:cNvSpPr txBox="1"/>
            <p:nvPr/>
          </p:nvSpPr>
          <p:spPr>
            <a:xfrm>
              <a:off x="2943718" y="2495721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1/2</a:t>
              </a:r>
              <a:endParaRPr lang="zh-TW" altLang="en-US" sz="1400" dirty="0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09ADD451-7B24-4296-932A-7278781282F3}"/>
                </a:ext>
              </a:extLst>
            </p:cNvPr>
            <p:cNvSpPr txBox="1"/>
            <p:nvPr/>
          </p:nvSpPr>
          <p:spPr>
            <a:xfrm>
              <a:off x="4029097" y="3025238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1/4</a:t>
              </a:r>
              <a:endParaRPr lang="zh-TW" altLang="en-US" sz="1400" dirty="0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82A8D5C5-A779-48F2-B9A3-48890A119D4F}"/>
                </a:ext>
              </a:extLst>
            </p:cNvPr>
            <p:cNvSpPr txBox="1"/>
            <p:nvPr/>
          </p:nvSpPr>
          <p:spPr>
            <a:xfrm>
              <a:off x="5137638" y="3483167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1/8</a:t>
              </a:r>
              <a:endParaRPr lang="zh-TW" altLang="en-US" sz="1400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B4739E97-26DF-4F1E-9A15-E02DE4E346DA}"/>
                </a:ext>
              </a:extLst>
            </p:cNvPr>
            <p:cNvSpPr txBox="1"/>
            <p:nvPr/>
          </p:nvSpPr>
          <p:spPr>
            <a:xfrm>
              <a:off x="5137638" y="2495721"/>
              <a:ext cx="436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1/2</a:t>
              </a:r>
              <a:endParaRPr lang="zh-TW" altLang="en-US" sz="1400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A2944A0-8161-41E8-A00B-0E12B0688EC0}"/>
                </a:ext>
              </a:extLst>
            </p:cNvPr>
            <p:cNvSpPr txBox="1"/>
            <p:nvPr/>
          </p:nvSpPr>
          <p:spPr>
            <a:xfrm>
              <a:off x="5217788" y="153108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2</a:t>
              </a:r>
              <a:endParaRPr lang="zh-TW" altLang="en-US" sz="1400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0F69CCAA-408A-454E-A704-BB0B7235F8E0}"/>
                </a:ext>
              </a:extLst>
            </p:cNvPr>
            <p:cNvSpPr txBox="1"/>
            <p:nvPr/>
          </p:nvSpPr>
          <p:spPr>
            <a:xfrm>
              <a:off x="4099129" y="20141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1</a:t>
              </a:r>
              <a:endParaRPr lang="zh-TW" altLang="en-US" sz="1400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67E65B9A-40F3-463C-92B5-C8E4AA940DBA}"/>
                </a:ext>
              </a:extLst>
            </p:cNvPr>
            <p:cNvSpPr txBox="1"/>
            <p:nvPr/>
          </p:nvSpPr>
          <p:spPr>
            <a:xfrm>
              <a:off x="5217788" y="509212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8</a:t>
              </a:r>
              <a:endParaRPr lang="zh-TW" altLang="en-US" sz="1400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A6E02B45-D32E-42E9-BF4B-A24EE9565642}"/>
                </a:ext>
              </a:extLst>
            </p:cNvPr>
            <p:cNvSpPr txBox="1"/>
            <p:nvPr/>
          </p:nvSpPr>
          <p:spPr>
            <a:xfrm>
              <a:off x="2301941" y="2367098"/>
              <a:ext cx="439422" cy="2768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>
                  <a:solidFill>
                    <a:srgbClr val="FF0000"/>
                  </a:solidFill>
                </a:rPr>
                <a:t>1/3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D10F-9892-4F6D-9B61-D72B208E9D2D}"/>
                </a:ext>
              </a:extLst>
            </p:cNvPr>
            <p:cNvSpPr txBox="1"/>
            <p:nvPr/>
          </p:nvSpPr>
          <p:spPr>
            <a:xfrm>
              <a:off x="2301941" y="1611137"/>
              <a:ext cx="439422" cy="2768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>
                  <a:solidFill>
                    <a:srgbClr val="FF0000"/>
                  </a:solidFill>
                </a:rPr>
                <a:t>2/3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240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DEDD5AC-D3BC-4EA1-8C45-A55DE617B4C8}"/>
              </a:ext>
            </a:extLst>
          </p:cNvPr>
          <p:cNvSpPr/>
          <p:nvPr/>
        </p:nvSpPr>
        <p:spPr>
          <a:xfrm>
            <a:off x="57784" y="44372"/>
            <a:ext cx="8988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/>
              <a:t>Discounted utility</a:t>
            </a:r>
          </a:p>
          <a:p>
            <a:r>
              <a:rPr lang="zh-TW" altLang="en-US" dirty="0"/>
              <a:t>在經濟學，對於未來 </a:t>
            </a:r>
            <a:r>
              <a:rPr lang="en-US" altLang="zh-TW" dirty="0"/>
              <a:t>t </a:t>
            </a:r>
            <a:r>
              <a:rPr lang="zh-TW" altLang="en-US" dirty="0"/>
              <a:t>時間事件</a:t>
            </a:r>
            <a:r>
              <a:rPr lang="en-US" altLang="zh-TW" dirty="0"/>
              <a:t>(</a:t>
            </a:r>
            <a:r>
              <a:rPr lang="zh-TW" altLang="en-US" dirty="0"/>
              <a:t>例如</a:t>
            </a:r>
            <a:r>
              <a:rPr lang="en-US" altLang="zh-TW" dirty="0"/>
              <a:t>:</a:t>
            </a:r>
            <a:r>
              <a:rPr lang="zh-TW" altLang="en-US" dirty="0"/>
              <a:t>消費者購買商品、員工履約選擇權後的收益</a:t>
            </a:r>
            <a:r>
              <a:rPr lang="en-US" altLang="zh-TW" dirty="0"/>
              <a:t>)</a:t>
            </a:r>
            <a:r>
              <a:rPr lang="zh-TW" altLang="en-US" dirty="0"/>
              <a:t>的效用，依折現因子</a:t>
            </a:r>
            <a:r>
              <a:rPr lang="el-GR" altLang="zh-TW" dirty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zh-TW" alt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，將該時間點的效用折現至時間點</a:t>
            </a:r>
            <a:r>
              <a:rPr lang="en-US" altLang="zh-TW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zh-TW" alt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。</a:t>
            </a:r>
            <a:endParaRPr lang="en-US" altLang="zh-TW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378F5517-9815-4F6C-8799-8B2BB5193587}"/>
                  </a:ext>
                </a:extLst>
              </p:cNvPr>
              <p:cNvSpPr txBox="1"/>
              <p:nvPr/>
            </p:nvSpPr>
            <p:spPr>
              <a:xfrm>
                <a:off x="6462407" y="1497468"/>
                <a:ext cx="295780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 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378F5517-9815-4F6C-8799-8B2BB5193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407" y="1497468"/>
                <a:ext cx="2957803" cy="553998"/>
              </a:xfrm>
              <a:prstGeom prst="rect">
                <a:avLst/>
              </a:prstGeom>
              <a:blipFill>
                <a:blip r:embed="rId50"/>
                <a:stretch>
                  <a:fillRect l="-3711" t="-21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群組 63">
            <a:extLst>
              <a:ext uri="{FF2B5EF4-FFF2-40B4-BE49-F238E27FC236}">
                <a16:creationId xmlns:a16="http://schemas.microsoft.com/office/drawing/2014/main" id="{075246C2-E81A-45BB-89C4-054443ADBF80}"/>
              </a:ext>
            </a:extLst>
          </p:cNvPr>
          <p:cNvGrpSpPr/>
          <p:nvPr/>
        </p:nvGrpSpPr>
        <p:grpSpPr>
          <a:xfrm>
            <a:off x="1061214" y="1644589"/>
            <a:ext cx="5875133" cy="1494089"/>
            <a:chOff x="768266" y="1513049"/>
            <a:chExt cx="5875133" cy="14940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字方塊 28">
                  <a:extLst>
                    <a:ext uri="{FF2B5EF4-FFF2-40B4-BE49-F238E27FC236}">
                      <a16:creationId xmlns:a16="http://schemas.microsoft.com/office/drawing/2014/main" id="{C8DD8172-5EBE-46A0-BAD6-11043D02EF42}"/>
                    </a:ext>
                  </a:extLst>
                </p:cNvPr>
                <p:cNvSpPr txBox="1"/>
                <p:nvPr/>
              </p:nvSpPr>
              <p:spPr>
                <a:xfrm>
                  <a:off x="4699153" y="2083808"/>
                  <a:ext cx="1944246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b="1" dirty="0">
                      <a:latin typeface="+mj-lt"/>
                    </a:rPr>
                    <a:t>事件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a14:m>
                  <a:endParaRPr lang="en-US" altLang="zh-TW" b="1" i="1" dirty="0">
                    <a:latin typeface="+mj-lt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zh-TW" altLang="en-US" b="1" i="0">
                            <a:latin typeface="+mj-lt"/>
                          </a:rPr>
                          <m:t>帶入效用函數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𝒖</m:t>
                        </m:r>
                      </m:oMath>
                    </m:oMathPara>
                  </a14:m>
                  <a:endParaRPr lang="en-US" altLang="zh-TW" b="1" dirty="0">
                    <a:latin typeface="+mj-lt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TW" altLang="en-US" b="1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29" name="文字方塊 28">
                  <a:extLst>
                    <a:ext uri="{FF2B5EF4-FFF2-40B4-BE49-F238E27FC236}">
                      <a16:creationId xmlns:a16="http://schemas.microsoft.com/office/drawing/2014/main" id="{C8DD8172-5EBE-46A0-BAD6-11043D02EF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9153" y="2083808"/>
                  <a:ext cx="1944246" cy="923330"/>
                </a:xfrm>
                <a:prstGeom prst="rect">
                  <a:avLst/>
                </a:prstGeom>
                <a:blipFill>
                  <a:blip r:embed="rId51"/>
                  <a:stretch>
                    <a:fillRect l="-2821" t="-3289" b="-460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箭號: 向左 29">
              <a:extLst>
                <a:ext uri="{FF2B5EF4-FFF2-40B4-BE49-F238E27FC236}">
                  <a16:creationId xmlns:a16="http://schemas.microsoft.com/office/drawing/2014/main" id="{FAD05C87-81A9-477A-A955-97AFFC46BA64}"/>
                </a:ext>
              </a:extLst>
            </p:cNvPr>
            <p:cNvSpPr/>
            <p:nvPr/>
          </p:nvSpPr>
          <p:spPr>
            <a:xfrm>
              <a:off x="1902103" y="2638351"/>
              <a:ext cx="2758366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1BE93E82-1E83-47A0-8EE5-72706EBC1C61}"/>
                    </a:ext>
                  </a:extLst>
                </p:cNvPr>
                <p:cNvSpPr/>
                <p:nvPr/>
              </p:nvSpPr>
              <p:spPr>
                <a:xfrm>
                  <a:off x="2925134" y="2317696"/>
                  <a:ext cx="64094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/>
                </a:p>
              </p:txBody>
            </p:sp>
          </mc:Choice>
          <mc:Fallback xmlns=""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1BE93E82-1E83-47A0-8EE5-72706EBC1C6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5134" y="2317696"/>
                  <a:ext cx="640945" cy="400110"/>
                </a:xfrm>
                <a:prstGeom prst="rect">
                  <a:avLst/>
                </a:prstGeom>
                <a:blipFill>
                  <a:blip r:embed="rId52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9E0D854A-7AAD-4FB2-8EE4-DAF58B450211}"/>
                    </a:ext>
                  </a:extLst>
                </p:cNvPr>
                <p:cNvSpPr/>
                <p:nvPr/>
              </p:nvSpPr>
              <p:spPr>
                <a:xfrm>
                  <a:off x="768266" y="2608525"/>
                  <a:ext cx="113383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TW" dirty="0">
                      <a:ea typeface="Cambria Math" panose="02040503050406030204" pitchFamily="18" charset="0"/>
                    </a:rPr>
                    <a:t> 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9E0D854A-7AAD-4FB2-8EE4-DAF58B4502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266" y="2608525"/>
                  <a:ext cx="1133837" cy="369332"/>
                </a:xfrm>
                <a:prstGeom prst="rect">
                  <a:avLst/>
                </a:prstGeom>
                <a:blipFill>
                  <a:blip r:embed="rId53"/>
                  <a:stretch>
                    <a:fillRect l="-1613" b="-1311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1EAB378F-522D-4A89-905F-EBC82C3EEE58}"/>
                </a:ext>
              </a:extLst>
            </p:cNvPr>
            <p:cNvGrpSpPr/>
            <p:nvPr/>
          </p:nvGrpSpPr>
          <p:grpSpPr>
            <a:xfrm>
              <a:off x="861535" y="1513049"/>
              <a:ext cx="4693204" cy="692677"/>
              <a:chOff x="270587" y="1362267"/>
              <a:chExt cx="4693204" cy="692677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27A2CA5E-440F-499A-A425-3BA476B26D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587" y="1516222"/>
                <a:ext cx="4693204" cy="4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A7E0CFA4-F896-45E1-B600-196F358AA0EF}"/>
                  </a:ext>
                </a:extLst>
              </p:cNvPr>
              <p:cNvCxnSpPr/>
              <p:nvPr/>
            </p:nvCxnSpPr>
            <p:spPr>
              <a:xfrm>
                <a:off x="1427587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DF4F5B55-FF15-4FF0-A807-AD2F346FDD15}"/>
                  </a:ext>
                </a:extLst>
              </p:cNvPr>
              <p:cNvCxnSpPr/>
              <p:nvPr/>
            </p:nvCxnSpPr>
            <p:spPr>
              <a:xfrm>
                <a:off x="2690338" y="1374703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D1A4718A-8EFE-4B26-A052-F6F7DDEAC68A}"/>
                  </a:ext>
                </a:extLst>
              </p:cNvPr>
              <p:cNvCxnSpPr/>
              <p:nvPr/>
            </p:nvCxnSpPr>
            <p:spPr>
              <a:xfrm>
                <a:off x="4596900" y="1373211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9664E464-2FFD-4286-B9D8-AB07AE7A772F}"/>
                  </a:ext>
                </a:extLst>
              </p:cNvPr>
              <p:cNvCxnSpPr/>
              <p:nvPr/>
            </p:nvCxnSpPr>
            <p:spPr>
              <a:xfrm>
                <a:off x="3971749" y="1371653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6B09B17-7DF8-4AB4-8871-55F37D276EB1}"/>
                  </a:ext>
                </a:extLst>
              </p:cNvPr>
              <p:cNvCxnSpPr/>
              <p:nvPr/>
            </p:nvCxnSpPr>
            <p:spPr>
              <a:xfrm>
                <a:off x="2152279" y="1371598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02559956-565C-4F5E-8A93-FC4CA5377FDD}"/>
                      </a:ext>
                    </a:extLst>
                  </p:cNvPr>
                  <p:cNvSpPr txBox="1"/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02559956-565C-4F5E-8A93-FC4CA5377F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blipFill>
                    <a:blip r:embed="rId5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F7BB4CCC-530D-4C35-A7DB-1EB7D58DC5E9}"/>
                  </a:ext>
                </a:extLst>
              </p:cNvPr>
              <p:cNvCxnSpPr/>
              <p:nvPr/>
            </p:nvCxnSpPr>
            <p:spPr>
              <a:xfrm>
                <a:off x="3321717" y="1363880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文字方塊 41">
                    <a:extLst>
                      <a:ext uri="{FF2B5EF4-FFF2-40B4-BE49-F238E27FC236}">
                        <a16:creationId xmlns:a16="http://schemas.microsoft.com/office/drawing/2014/main" id="{9583266A-7571-4DD3-90DB-F53B1852A3CC}"/>
                      </a:ext>
                    </a:extLst>
                  </p:cNvPr>
                  <p:cNvSpPr txBox="1"/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42" name="文字方塊 41">
                    <a:extLst>
                      <a:ext uri="{FF2B5EF4-FFF2-40B4-BE49-F238E27FC236}">
                        <a16:creationId xmlns:a16="http://schemas.microsoft.com/office/drawing/2014/main" id="{9583266A-7571-4DD3-90DB-F53B1852A3C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blipFill>
                    <a:blip r:embed="rId5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文字方塊 42">
                    <a:extLst>
                      <a:ext uri="{FF2B5EF4-FFF2-40B4-BE49-F238E27FC236}">
                        <a16:creationId xmlns:a16="http://schemas.microsoft.com/office/drawing/2014/main" id="{8F93B170-E954-48F8-8B82-1825C47339C5}"/>
                      </a:ext>
                    </a:extLst>
                  </p:cNvPr>
                  <p:cNvSpPr txBox="1"/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43" name="文字方塊 42">
                    <a:extLst>
                      <a:ext uri="{FF2B5EF4-FFF2-40B4-BE49-F238E27FC236}">
                        <a16:creationId xmlns:a16="http://schemas.microsoft.com/office/drawing/2014/main" id="{8F93B170-E954-48F8-8B82-1825C47339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blipFill>
                    <a:blip r:embed="rId5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文字方塊 43">
                    <a:extLst>
                      <a:ext uri="{FF2B5EF4-FFF2-40B4-BE49-F238E27FC236}">
                        <a16:creationId xmlns:a16="http://schemas.microsoft.com/office/drawing/2014/main" id="{F7E14B59-F7C8-4D5D-8082-F4867C900EDA}"/>
                      </a:ext>
                    </a:extLst>
                  </p:cNvPr>
                  <p:cNvSpPr txBox="1"/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44" name="文字方塊 43">
                    <a:extLst>
                      <a:ext uri="{FF2B5EF4-FFF2-40B4-BE49-F238E27FC236}">
                        <a16:creationId xmlns:a16="http://schemas.microsoft.com/office/drawing/2014/main" id="{F7E14B59-F7C8-4D5D-8082-F4867C900ED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blipFill>
                    <a:blip r:embed="rId5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文字方塊 44">
                    <a:extLst>
                      <a:ext uri="{FF2B5EF4-FFF2-40B4-BE49-F238E27FC236}">
                        <a16:creationId xmlns:a16="http://schemas.microsoft.com/office/drawing/2014/main" id="{196063B5-C4F1-4E62-B50C-CAB045A4E165}"/>
                      </a:ext>
                    </a:extLst>
                  </p:cNvPr>
                  <p:cNvSpPr txBox="1"/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⋯⋯⋯⋯⋯</m:t>
                          </m:r>
                        </m:oMath>
                      </m:oMathPara>
                    </a14:m>
                    <a:endParaRPr lang="zh-TW" altLang="en-US" sz="1200" dirty="0"/>
                  </a:p>
                </p:txBody>
              </p:sp>
            </mc:Choice>
            <mc:Fallback xmlns="">
              <p:sp>
                <p:nvSpPr>
                  <p:cNvPr id="45" name="文字方塊 44">
                    <a:extLst>
                      <a:ext uri="{FF2B5EF4-FFF2-40B4-BE49-F238E27FC236}">
                        <a16:creationId xmlns:a16="http://schemas.microsoft.com/office/drawing/2014/main" id="{196063B5-C4F1-4E62-B50C-CAB045A4E16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blipFill>
                    <a:blip r:embed="rId58"/>
                    <a:stretch>
                      <a:fillRect l="-1020" r="-102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70A77FE6-165D-4665-A12C-92E2BDD0C015}"/>
                  </a:ext>
                </a:extLst>
              </p:cNvPr>
              <p:cNvCxnSpPr/>
              <p:nvPr/>
            </p:nvCxnSpPr>
            <p:spPr>
              <a:xfrm>
                <a:off x="802433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5807FACD-26D1-436D-9F50-135D99E13520}"/>
              </a:ext>
            </a:extLst>
          </p:cNvPr>
          <p:cNvGrpSpPr/>
          <p:nvPr/>
        </p:nvGrpSpPr>
        <p:grpSpPr>
          <a:xfrm>
            <a:off x="427547" y="3521253"/>
            <a:ext cx="5843334" cy="3018678"/>
            <a:chOff x="155487" y="3213477"/>
            <a:chExt cx="5843334" cy="301867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C9CF50BA-5AC2-4949-B7AC-56020FE72029}"/>
                </a:ext>
              </a:extLst>
            </p:cNvPr>
            <p:cNvGrpSpPr/>
            <p:nvPr/>
          </p:nvGrpSpPr>
          <p:grpSpPr>
            <a:xfrm>
              <a:off x="850879" y="3213477"/>
              <a:ext cx="4693204" cy="692677"/>
              <a:chOff x="270587" y="1362267"/>
              <a:chExt cx="4693204" cy="692677"/>
            </a:xfrm>
          </p:grpSpPr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FF014DCF-7E94-49BA-8D47-9CD00C12A3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587" y="1516222"/>
                <a:ext cx="4693204" cy="4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B38A3EF3-5EAC-4D4E-A956-1E0BD4B80235}"/>
                  </a:ext>
                </a:extLst>
              </p:cNvPr>
              <p:cNvCxnSpPr/>
              <p:nvPr/>
            </p:nvCxnSpPr>
            <p:spPr>
              <a:xfrm>
                <a:off x="1427587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C27DBC86-DE6E-4BDE-AC33-77560A5154FE}"/>
                  </a:ext>
                </a:extLst>
              </p:cNvPr>
              <p:cNvCxnSpPr/>
              <p:nvPr/>
            </p:nvCxnSpPr>
            <p:spPr>
              <a:xfrm>
                <a:off x="2690338" y="1374703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3A0540B0-DF3A-4EAB-A68C-4AF71F11947E}"/>
                  </a:ext>
                </a:extLst>
              </p:cNvPr>
              <p:cNvCxnSpPr/>
              <p:nvPr/>
            </p:nvCxnSpPr>
            <p:spPr>
              <a:xfrm>
                <a:off x="4596900" y="1373211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83270A00-1BAB-465F-AEE6-B82ED9EC36A1}"/>
                  </a:ext>
                </a:extLst>
              </p:cNvPr>
              <p:cNvCxnSpPr/>
              <p:nvPr/>
            </p:nvCxnSpPr>
            <p:spPr>
              <a:xfrm>
                <a:off x="3971749" y="1371653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2EBEE144-77D8-4D36-852C-6AAC69FCD7B2}"/>
                  </a:ext>
                </a:extLst>
              </p:cNvPr>
              <p:cNvCxnSpPr/>
              <p:nvPr/>
            </p:nvCxnSpPr>
            <p:spPr>
              <a:xfrm>
                <a:off x="2152279" y="1371598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字方塊 16">
                    <a:extLst>
                      <a:ext uri="{FF2B5EF4-FFF2-40B4-BE49-F238E27FC236}">
                        <a16:creationId xmlns:a16="http://schemas.microsoft.com/office/drawing/2014/main" id="{8260D335-230A-49E9-AE23-6645C28ED0EE}"/>
                      </a:ext>
                    </a:extLst>
                  </p:cNvPr>
                  <p:cNvSpPr txBox="1"/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7" name="文字方塊 16">
                    <a:extLst>
                      <a:ext uri="{FF2B5EF4-FFF2-40B4-BE49-F238E27FC236}">
                        <a16:creationId xmlns:a16="http://schemas.microsoft.com/office/drawing/2014/main" id="{8260D335-230A-49E9-AE23-6645C28ED0E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blipFill>
                    <a:blip r:embed="rId5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52C25C2D-0964-459F-9C68-02AF625E8E21}"/>
                  </a:ext>
                </a:extLst>
              </p:cNvPr>
              <p:cNvCxnSpPr/>
              <p:nvPr/>
            </p:nvCxnSpPr>
            <p:spPr>
              <a:xfrm>
                <a:off x="3321717" y="1363880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字方塊 18">
                    <a:extLst>
                      <a:ext uri="{FF2B5EF4-FFF2-40B4-BE49-F238E27FC236}">
                        <a16:creationId xmlns:a16="http://schemas.microsoft.com/office/drawing/2014/main" id="{14FCC76E-C0FE-4B1B-93D7-3918061FF28A}"/>
                      </a:ext>
                    </a:extLst>
                  </p:cNvPr>
                  <p:cNvSpPr txBox="1"/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9" name="文字方塊 18">
                    <a:extLst>
                      <a:ext uri="{FF2B5EF4-FFF2-40B4-BE49-F238E27FC236}">
                        <a16:creationId xmlns:a16="http://schemas.microsoft.com/office/drawing/2014/main" id="{14FCC76E-C0FE-4B1B-93D7-3918061FF28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blipFill>
                    <a:blip r:embed="rId6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字方塊 19">
                    <a:extLst>
                      <a:ext uri="{FF2B5EF4-FFF2-40B4-BE49-F238E27FC236}">
                        <a16:creationId xmlns:a16="http://schemas.microsoft.com/office/drawing/2014/main" id="{46B44451-C138-43BD-BACD-EC8920EA398B}"/>
                      </a:ext>
                    </a:extLst>
                  </p:cNvPr>
                  <p:cNvSpPr txBox="1"/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20" name="文字方塊 19">
                    <a:extLst>
                      <a:ext uri="{FF2B5EF4-FFF2-40B4-BE49-F238E27FC236}">
                        <a16:creationId xmlns:a16="http://schemas.microsoft.com/office/drawing/2014/main" id="{46B44451-C138-43BD-BACD-EC8920EA398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blipFill>
                    <a:blip r:embed="rId6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字方塊 20">
                    <a:extLst>
                      <a:ext uri="{FF2B5EF4-FFF2-40B4-BE49-F238E27FC236}">
                        <a16:creationId xmlns:a16="http://schemas.microsoft.com/office/drawing/2014/main" id="{BEAE61D5-065A-44B0-8827-B6F04CED6D4A}"/>
                      </a:ext>
                    </a:extLst>
                  </p:cNvPr>
                  <p:cNvSpPr txBox="1"/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21" name="文字方塊 20">
                    <a:extLst>
                      <a:ext uri="{FF2B5EF4-FFF2-40B4-BE49-F238E27FC236}">
                        <a16:creationId xmlns:a16="http://schemas.microsoft.com/office/drawing/2014/main" id="{BEAE61D5-065A-44B0-8827-B6F04CED6D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blipFill>
                    <a:blip r:embed="rId6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文字方塊 22">
                    <a:extLst>
                      <a:ext uri="{FF2B5EF4-FFF2-40B4-BE49-F238E27FC236}">
                        <a16:creationId xmlns:a16="http://schemas.microsoft.com/office/drawing/2014/main" id="{5BDE4113-FD6B-42F0-A412-C7D3E846746D}"/>
                      </a:ext>
                    </a:extLst>
                  </p:cNvPr>
                  <p:cNvSpPr txBox="1"/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⋯⋯⋯⋯⋯</m:t>
                          </m:r>
                        </m:oMath>
                      </m:oMathPara>
                    </a14:m>
                    <a:endParaRPr lang="zh-TW" altLang="en-US" sz="1200" dirty="0"/>
                  </a:p>
                </p:txBody>
              </p:sp>
            </mc:Choice>
            <mc:Fallback xmlns="">
              <p:sp>
                <p:nvSpPr>
                  <p:cNvPr id="23" name="文字方塊 22">
                    <a:extLst>
                      <a:ext uri="{FF2B5EF4-FFF2-40B4-BE49-F238E27FC236}">
                        <a16:creationId xmlns:a16="http://schemas.microsoft.com/office/drawing/2014/main" id="{5BDE4113-FD6B-42F0-A412-C7D3E846746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blipFill>
                    <a:blip r:embed="rId63"/>
                    <a:stretch>
                      <a:fillRect l="-1020" r="-102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558A0AD3-A99E-433B-BDBE-1B9CF6D90E3B}"/>
                  </a:ext>
                </a:extLst>
              </p:cNvPr>
              <p:cNvCxnSpPr/>
              <p:nvPr/>
            </p:nvCxnSpPr>
            <p:spPr>
              <a:xfrm>
                <a:off x="802433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箭號: 向左 46">
              <a:extLst>
                <a:ext uri="{FF2B5EF4-FFF2-40B4-BE49-F238E27FC236}">
                  <a16:creationId xmlns:a16="http://schemas.microsoft.com/office/drawing/2014/main" id="{5AF432B2-D848-47FA-B034-1BE940F28486}"/>
                </a:ext>
              </a:extLst>
            </p:cNvPr>
            <p:cNvSpPr/>
            <p:nvPr/>
          </p:nvSpPr>
          <p:spPr>
            <a:xfrm>
              <a:off x="1382725" y="3817160"/>
              <a:ext cx="3755874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箭號: 向左 47">
              <a:extLst>
                <a:ext uri="{FF2B5EF4-FFF2-40B4-BE49-F238E27FC236}">
                  <a16:creationId xmlns:a16="http://schemas.microsoft.com/office/drawing/2014/main" id="{AD3A9712-7E9A-4719-B5B2-988F481FCF55}"/>
                </a:ext>
              </a:extLst>
            </p:cNvPr>
            <p:cNvSpPr/>
            <p:nvPr/>
          </p:nvSpPr>
          <p:spPr>
            <a:xfrm>
              <a:off x="1382725" y="4268308"/>
              <a:ext cx="3193939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箭號: 向左 48">
              <a:extLst>
                <a:ext uri="{FF2B5EF4-FFF2-40B4-BE49-F238E27FC236}">
                  <a16:creationId xmlns:a16="http://schemas.microsoft.com/office/drawing/2014/main" id="{3132ED4B-311B-4E5C-B401-0AEB9C66FE06}"/>
                </a:ext>
              </a:extLst>
            </p:cNvPr>
            <p:cNvSpPr/>
            <p:nvPr/>
          </p:nvSpPr>
          <p:spPr>
            <a:xfrm>
              <a:off x="1379747" y="4722862"/>
              <a:ext cx="2758366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箭號: 向左 49">
              <a:extLst>
                <a:ext uri="{FF2B5EF4-FFF2-40B4-BE49-F238E27FC236}">
                  <a16:creationId xmlns:a16="http://schemas.microsoft.com/office/drawing/2014/main" id="{54CBDCAF-7205-4902-AFA9-45D66015A71D}"/>
                </a:ext>
              </a:extLst>
            </p:cNvPr>
            <p:cNvSpPr/>
            <p:nvPr/>
          </p:nvSpPr>
          <p:spPr>
            <a:xfrm>
              <a:off x="1397837" y="5522514"/>
              <a:ext cx="1328929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箭號: 向左 50">
              <a:extLst>
                <a:ext uri="{FF2B5EF4-FFF2-40B4-BE49-F238E27FC236}">
                  <a16:creationId xmlns:a16="http://schemas.microsoft.com/office/drawing/2014/main" id="{04371927-FB2A-407F-8279-3658429F0123}"/>
                </a:ext>
              </a:extLst>
            </p:cNvPr>
            <p:cNvSpPr/>
            <p:nvPr/>
          </p:nvSpPr>
          <p:spPr>
            <a:xfrm>
              <a:off x="1397838" y="5898904"/>
              <a:ext cx="610042" cy="333251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字方塊 51">
                  <a:extLst>
                    <a:ext uri="{FF2B5EF4-FFF2-40B4-BE49-F238E27FC236}">
                      <a16:creationId xmlns:a16="http://schemas.microsoft.com/office/drawing/2014/main" id="{4393EC32-DDC5-4F3A-A675-B7AAAF303081}"/>
                    </a:ext>
                  </a:extLst>
                </p:cNvPr>
                <p:cNvSpPr txBox="1"/>
                <p:nvPr/>
              </p:nvSpPr>
              <p:spPr>
                <a:xfrm>
                  <a:off x="2375427" y="5012315"/>
                  <a:ext cx="125034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⋮</m:t>
                        </m:r>
                      </m:oMath>
                      <m:oMath xmlns:m="http://schemas.openxmlformats.org/officeDocument/2006/math"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⋮</m:t>
                        </m:r>
                      </m:oMath>
                    </m:oMathPara>
                  </a14:m>
                  <a:endParaRPr lang="zh-TW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文字方塊 51">
                  <a:extLst>
                    <a:ext uri="{FF2B5EF4-FFF2-40B4-BE49-F238E27FC236}">
                      <a16:creationId xmlns:a16="http://schemas.microsoft.com/office/drawing/2014/main" id="{4393EC32-DDC5-4F3A-A675-B7AAAF3030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5427" y="5012315"/>
                  <a:ext cx="125034" cy="553998"/>
                </a:xfrm>
                <a:prstGeom prst="rect">
                  <a:avLst/>
                </a:prstGeom>
                <a:blipFill>
                  <a:blip r:embed="rId64"/>
                  <a:stretch>
                    <a:fillRect l="-42857" r="-38095" b="-219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文字方塊 52">
                  <a:extLst>
                    <a:ext uri="{FF2B5EF4-FFF2-40B4-BE49-F238E27FC236}">
                      <a16:creationId xmlns:a16="http://schemas.microsoft.com/office/drawing/2014/main" id="{46595C29-54FE-45E4-8BFE-492553AF37EF}"/>
                    </a:ext>
                  </a:extLst>
                </p:cNvPr>
                <p:cNvSpPr txBox="1"/>
                <p:nvPr/>
              </p:nvSpPr>
              <p:spPr>
                <a:xfrm>
                  <a:off x="4177281" y="4686781"/>
                  <a:ext cx="9274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b="0" dirty="0"/>
                    <a:t>u</a:t>
                  </a:r>
                  <a14:m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3" name="文字方塊 52">
                  <a:extLst>
                    <a:ext uri="{FF2B5EF4-FFF2-40B4-BE49-F238E27FC236}">
                      <a16:creationId xmlns:a16="http://schemas.microsoft.com/office/drawing/2014/main" id="{46595C29-54FE-45E4-8BFE-492553AF37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281" y="4686781"/>
                  <a:ext cx="927433" cy="369332"/>
                </a:xfrm>
                <a:prstGeom prst="rect">
                  <a:avLst/>
                </a:prstGeom>
                <a:blipFill>
                  <a:blip r:embed="rId65"/>
                  <a:stretch>
                    <a:fillRect l="-5921" t="-8197" r="-1974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文字方塊 53">
                  <a:extLst>
                    <a:ext uri="{FF2B5EF4-FFF2-40B4-BE49-F238E27FC236}">
                      <a16:creationId xmlns:a16="http://schemas.microsoft.com/office/drawing/2014/main" id="{EE6A0FE4-2593-4A4C-BFF7-F95B91F8B842}"/>
                    </a:ext>
                  </a:extLst>
                </p:cNvPr>
                <p:cNvSpPr txBox="1"/>
                <p:nvPr/>
              </p:nvSpPr>
              <p:spPr>
                <a:xfrm>
                  <a:off x="4576664" y="4205388"/>
                  <a:ext cx="9274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b="0" dirty="0"/>
                    <a:t>u</a:t>
                  </a:r>
                  <a14:m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4" name="文字方塊 53">
                  <a:extLst>
                    <a:ext uri="{FF2B5EF4-FFF2-40B4-BE49-F238E27FC236}">
                      <a16:creationId xmlns:a16="http://schemas.microsoft.com/office/drawing/2014/main" id="{EE6A0FE4-2593-4A4C-BFF7-F95B91F8B8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664" y="4205388"/>
                  <a:ext cx="927433" cy="369332"/>
                </a:xfrm>
                <a:prstGeom prst="rect">
                  <a:avLst/>
                </a:prstGeom>
                <a:blipFill>
                  <a:blip r:embed="rId66"/>
                  <a:stretch>
                    <a:fillRect l="-5229" t="-8197" r="-1307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8B7B5535-316E-4146-9F39-FBDBDF0D3126}"/>
                    </a:ext>
                  </a:extLst>
                </p:cNvPr>
                <p:cNvSpPr txBox="1"/>
                <p:nvPr/>
              </p:nvSpPr>
              <p:spPr>
                <a:xfrm>
                  <a:off x="5290999" y="3926710"/>
                  <a:ext cx="7078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b="0" dirty="0"/>
                    <a:t>u</a:t>
                  </a:r>
                  <a14:m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8B7B5535-316E-4146-9F39-FBDBDF0D31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0999" y="3926710"/>
                  <a:ext cx="707822" cy="369332"/>
                </a:xfrm>
                <a:prstGeom prst="rect">
                  <a:avLst/>
                </a:prstGeom>
                <a:blipFill>
                  <a:blip r:embed="rId67"/>
                  <a:stretch>
                    <a:fillRect l="-7759" t="-10000" r="-2586" b="-2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A7C4652D-DB26-4128-8DE9-A829D3A0A964}"/>
                    </a:ext>
                  </a:extLst>
                </p:cNvPr>
                <p:cNvSpPr txBox="1"/>
                <p:nvPr/>
              </p:nvSpPr>
              <p:spPr>
                <a:xfrm>
                  <a:off x="2788319" y="5504473"/>
                  <a:ext cx="7273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b="0" dirty="0"/>
                    <a:t>u</a:t>
                  </a:r>
                  <a14:m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A7C4652D-DB26-4128-8DE9-A829D3A0A9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8319" y="5504473"/>
                  <a:ext cx="727379" cy="369332"/>
                </a:xfrm>
                <a:prstGeom prst="rect">
                  <a:avLst/>
                </a:prstGeom>
                <a:blipFill>
                  <a:blip r:embed="rId68"/>
                  <a:stretch>
                    <a:fillRect l="-6723" t="-8197" r="-2521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922B1756-9C2E-4A94-AE39-FED80EDDB684}"/>
                    </a:ext>
                  </a:extLst>
                </p:cNvPr>
                <p:cNvSpPr txBox="1"/>
                <p:nvPr/>
              </p:nvSpPr>
              <p:spPr>
                <a:xfrm>
                  <a:off x="2012636" y="5862823"/>
                  <a:ext cx="7220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b="0" dirty="0"/>
                    <a:t>u</a:t>
                  </a:r>
                  <a14:m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922B1756-9C2E-4A94-AE39-FED80EDDB6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2636" y="5862823"/>
                  <a:ext cx="722057" cy="369332"/>
                </a:xfrm>
                <a:prstGeom prst="rect">
                  <a:avLst/>
                </a:prstGeom>
                <a:blipFill>
                  <a:blip r:embed="rId69"/>
                  <a:stretch>
                    <a:fillRect l="-7627" t="-8197" r="-2542" b="-245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7ADD9C0B-F7B7-44C3-AC39-4B69A5FE0DA3}"/>
                    </a:ext>
                  </a:extLst>
                </p:cNvPr>
                <p:cNvSpPr/>
                <p:nvPr/>
              </p:nvSpPr>
              <p:spPr>
                <a:xfrm>
                  <a:off x="1605858" y="3785863"/>
                  <a:ext cx="63927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7ADD9C0B-F7B7-44C3-AC39-4B69A5FE0DA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858" y="3785863"/>
                  <a:ext cx="639278" cy="400110"/>
                </a:xfrm>
                <a:prstGeom prst="rect">
                  <a:avLst/>
                </a:prstGeom>
                <a:blipFill>
                  <a:blip r:embed="rId70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矩形 58">
                  <a:extLst>
                    <a:ext uri="{FF2B5EF4-FFF2-40B4-BE49-F238E27FC236}">
                      <a16:creationId xmlns:a16="http://schemas.microsoft.com/office/drawing/2014/main" id="{44A694F9-6B8A-4ACA-A4B4-D33344030562}"/>
                    </a:ext>
                  </a:extLst>
                </p:cNvPr>
                <p:cNvSpPr/>
                <p:nvPr/>
              </p:nvSpPr>
              <p:spPr>
                <a:xfrm>
                  <a:off x="1593501" y="4180803"/>
                  <a:ext cx="1043299" cy="4129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9" name="矩形 58">
                  <a:extLst>
                    <a:ext uri="{FF2B5EF4-FFF2-40B4-BE49-F238E27FC236}">
                      <a16:creationId xmlns:a16="http://schemas.microsoft.com/office/drawing/2014/main" id="{44A694F9-6B8A-4ACA-A4B4-D333440305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3501" y="4180803"/>
                  <a:ext cx="1043299" cy="412934"/>
                </a:xfrm>
                <a:prstGeom prst="rect">
                  <a:avLst/>
                </a:prstGeom>
                <a:blipFill>
                  <a:blip r:embed="rId71"/>
                  <a:stretch>
                    <a:fillRect b="-1323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E3B55D99-F3B3-4ED0-80DC-282F66B1F198}"/>
                    </a:ext>
                  </a:extLst>
                </p:cNvPr>
                <p:cNvSpPr/>
                <p:nvPr/>
              </p:nvSpPr>
              <p:spPr>
                <a:xfrm>
                  <a:off x="1605858" y="4631035"/>
                  <a:ext cx="1043299" cy="4129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E3B55D99-F3B3-4ED0-80DC-282F66B1F19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858" y="4631035"/>
                  <a:ext cx="1043299" cy="412934"/>
                </a:xfrm>
                <a:prstGeom prst="rect">
                  <a:avLst/>
                </a:prstGeom>
                <a:blipFill>
                  <a:blip r:embed="rId72"/>
                  <a:stretch>
                    <a:fillRect b="-1323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6D105202-C2D2-44CA-BA78-5BFAB79F3D55}"/>
                    </a:ext>
                  </a:extLst>
                </p:cNvPr>
                <p:cNvSpPr/>
                <p:nvPr/>
              </p:nvSpPr>
              <p:spPr>
                <a:xfrm>
                  <a:off x="1605858" y="5479955"/>
                  <a:ext cx="674608" cy="4070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6D105202-C2D2-44CA-BA78-5BFAB79F3D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858" y="5479955"/>
                  <a:ext cx="674608" cy="407099"/>
                </a:xfrm>
                <a:prstGeom prst="rect">
                  <a:avLst/>
                </a:prstGeom>
                <a:blipFill>
                  <a:blip r:embed="rId73"/>
                  <a:stretch>
                    <a:fillRect b="-1492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矩形 61">
                  <a:extLst>
                    <a:ext uri="{FF2B5EF4-FFF2-40B4-BE49-F238E27FC236}">
                      <a16:creationId xmlns:a16="http://schemas.microsoft.com/office/drawing/2014/main" id="{0246A2D2-B5B6-4E29-98E6-2AB2FE15BB33}"/>
                    </a:ext>
                  </a:extLst>
                </p:cNvPr>
                <p:cNvSpPr/>
                <p:nvPr/>
              </p:nvSpPr>
              <p:spPr>
                <a:xfrm>
                  <a:off x="1567459" y="5819221"/>
                  <a:ext cx="674608" cy="4070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2" name="矩形 61">
                  <a:extLst>
                    <a:ext uri="{FF2B5EF4-FFF2-40B4-BE49-F238E27FC236}">
                      <a16:creationId xmlns:a16="http://schemas.microsoft.com/office/drawing/2014/main" id="{0246A2D2-B5B6-4E29-98E6-2AB2FE15BB3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7459" y="5819221"/>
                  <a:ext cx="674608" cy="407099"/>
                </a:xfrm>
                <a:prstGeom prst="rect">
                  <a:avLst/>
                </a:prstGeom>
                <a:blipFill>
                  <a:blip r:embed="rId74"/>
                  <a:stretch>
                    <a:fillRect b="-1492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字方塊 62">
                  <a:extLst>
                    <a:ext uri="{FF2B5EF4-FFF2-40B4-BE49-F238E27FC236}">
                      <a16:creationId xmlns:a16="http://schemas.microsoft.com/office/drawing/2014/main" id="{E0155963-C200-4A68-AFB7-BD3FC2B4B47C}"/>
                    </a:ext>
                  </a:extLst>
                </p:cNvPr>
                <p:cNvSpPr txBox="1"/>
                <p:nvPr/>
              </p:nvSpPr>
              <p:spPr>
                <a:xfrm>
                  <a:off x="155487" y="4790716"/>
                  <a:ext cx="1267335" cy="7755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3" name="文字方塊 62">
                  <a:extLst>
                    <a:ext uri="{FF2B5EF4-FFF2-40B4-BE49-F238E27FC236}">
                      <a16:creationId xmlns:a16="http://schemas.microsoft.com/office/drawing/2014/main" id="{E0155963-C200-4A68-AFB7-BD3FC2B4B4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487" y="4790716"/>
                  <a:ext cx="1267335" cy="775597"/>
                </a:xfrm>
                <a:prstGeom prst="rect">
                  <a:avLst/>
                </a:prstGeom>
                <a:blipFill>
                  <a:blip r:embed="rId7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6133FAF4-D32F-460D-A15B-12C96EEA1EB5}"/>
              </a:ext>
            </a:extLst>
          </p:cNvPr>
          <p:cNvSpPr txBox="1"/>
          <p:nvPr/>
        </p:nvSpPr>
        <p:spPr>
          <a:xfrm>
            <a:off x="94695" y="112813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離散時間</a:t>
            </a:r>
          </a:p>
        </p:txBody>
      </p:sp>
    </p:spTree>
    <p:extLst>
      <p:ext uri="{BB962C8B-B14F-4D97-AF65-F5344CB8AC3E}">
        <p14:creationId xmlns:p14="http://schemas.microsoft.com/office/powerpoint/2010/main" val="333816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241362FE-B46C-48A4-9CF1-17E52CAC5D65}"/>
              </a:ext>
            </a:extLst>
          </p:cNvPr>
          <p:cNvGrpSpPr/>
          <p:nvPr/>
        </p:nvGrpSpPr>
        <p:grpSpPr>
          <a:xfrm>
            <a:off x="977157" y="843751"/>
            <a:ext cx="6979765" cy="1491335"/>
            <a:chOff x="182379" y="1513049"/>
            <a:chExt cx="6979765" cy="14913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字方塊 2">
                  <a:extLst>
                    <a:ext uri="{FF2B5EF4-FFF2-40B4-BE49-F238E27FC236}">
                      <a16:creationId xmlns:a16="http://schemas.microsoft.com/office/drawing/2014/main" id="{60D75803-D36F-4986-A0AB-9A95F40AAE53}"/>
                    </a:ext>
                  </a:extLst>
                </p:cNvPr>
                <p:cNvSpPr txBox="1"/>
                <p:nvPr/>
              </p:nvSpPr>
              <p:spPr>
                <a:xfrm>
                  <a:off x="5217898" y="2076406"/>
                  <a:ext cx="1944246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b="1" dirty="0">
                      <a:latin typeface="+mj-lt"/>
                    </a:rPr>
                    <a:t>事件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a14:m>
                  <a:endParaRPr lang="en-US" altLang="zh-TW" b="1" i="1" dirty="0">
                    <a:latin typeface="+mj-lt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zh-TW" altLang="en-US" b="1" i="0">
                            <a:latin typeface="+mj-lt"/>
                          </a:rPr>
                          <m:t>帶入效用函數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𝒖</m:t>
                        </m:r>
                      </m:oMath>
                    </m:oMathPara>
                  </a14:m>
                  <a:endParaRPr lang="en-US" altLang="zh-TW" b="1" dirty="0">
                    <a:latin typeface="+mj-lt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TW" altLang="en-US" b="1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3" name="文字方塊 2">
                  <a:extLst>
                    <a:ext uri="{FF2B5EF4-FFF2-40B4-BE49-F238E27FC236}">
                      <a16:creationId xmlns:a16="http://schemas.microsoft.com/office/drawing/2014/main" id="{60D75803-D36F-4986-A0AB-9A95F40AAE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7898" y="2076406"/>
                  <a:ext cx="1944246" cy="923330"/>
                </a:xfrm>
                <a:prstGeom prst="rect">
                  <a:avLst/>
                </a:prstGeom>
                <a:blipFill>
                  <a:blip r:embed="rId26"/>
                  <a:stretch>
                    <a:fillRect l="-2508" t="-3974" b="-463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97A1EF6B-6DDB-4295-8644-B579890E30DD}"/>
                    </a:ext>
                  </a:extLst>
                </p:cNvPr>
                <p:cNvSpPr/>
                <p:nvPr/>
              </p:nvSpPr>
              <p:spPr>
                <a:xfrm>
                  <a:off x="182379" y="2622100"/>
                  <a:ext cx="1228991" cy="3822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TW" dirty="0">
                      <a:ea typeface="Cambria Math" panose="02040503050406030204" pitchFamily="18" charset="0"/>
                    </a:rPr>
                    <a:t> </a:t>
                  </a:r>
                  <a:endParaRPr lang="zh-TW" altLang="en-US" dirty="0"/>
                </a:p>
              </p:txBody>
            </p:sp>
          </mc:Choice>
          <mc:Fallback xmlns=""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97A1EF6B-6DDB-4295-8644-B579890E30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379" y="2622100"/>
                  <a:ext cx="1228991" cy="382284"/>
                </a:xfrm>
                <a:prstGeom prst="rect">
                  <a:avLst/>
                </a:prstGeom>
                <a:blipFill>
                  <a:blip r:embed="rId27"/>
                  <a:stretch>
                    <a:fillRect b="-1428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DAB4414E-455E-4D8E-8FFE-95E9465A436D}"/>
                </a:ext>
              </a:extLst>
            </p:cNvPr>
            <p:cNvGrpSpPr/>
            <p:nvPr/>
          </p:nvGrpSpPr>
          <p:grpSpPr>
            <a:xfrm>
              <a:off x="861535" y="1513049"/>
              <a:ext cx="4693204" cy="692677"/>
              <a:chOff x="270587" y="1362267"/>
              <a:chExt cx="4693204" cy="692677"/>
            </a:xfrm>
          </p:grpSpPr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D4575A8F-B601-4470-96CF-96A42F6B1E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587" y="1516222"/>
                <a:ext cx="4693204" cy="4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>
                <a:extLst>
                  <a:ext uri="{FF2B5EF4-FFF2-40B4-BE49-F238E27FC236}">
                    <a16:creationId xmlns:a16="http://schemas.microsoft.com/office/drawing/2014/main" id="{E0E0E57C-4B75-4C49-8F30-965F4F20402D}"/>
                  </a:ext>
                </a:extLst>
              </p:cNvPr>
              <p:cNvCxnSpPr/>
              <p:nvPr/>
            </p:nvCxnSpPr>
            <p:spPr>
              <a:xfrm>
                <a:off x="1427587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接點 9">
                <a:extLst>
                  <a:ext uri="{FF2B5EF4-FFF2-40B4-BE49-F238E27FC236}">
                    <a16:creationId xmlns:a16="http://schemas.microsoft.com/office/drawing/2014/main" id="{552E85AC-DD1E-49CF-B6DF-0C2C8AC5797B}"/>
                  </a:ext>
                </a:extLst>
              </p:cNvPr>
              <p:cNvCxnSpPr/>
              <p:nvPr/>
            </p:nvCxnSpPr>
            <p:spPr>
              <a:xfrm>
                <a:off x="2690338" y="1365372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80DD57CA-8FA1-4F4B-AFA3-5E80778936B7}"/>
                  </a:ext>
                </a:extLst>
              </p:cNvPr>
              <p:cNvCxnSpPr/>
              <p:nvPr/>
            </p:nvCxnSpPr>
            <p:spPr>
              <a:xfrm>
                <a:off x="4596900" y="1373211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接點 11">
                <a:extLst>
                  <a:ext uri="{FF2B5EF4-FFF2-40B4-BE49-F238E27FC236}">
                    <a16:creationId xmlns:a16="http://schemas.microsoft.com/office/drawing/2014/main" id="{43897D45-EE6C-490C-8341-2AA01E25476F}"/>
                  </a:ext>
                </a:extLst>
              </p:cNvPr>
              <p:cNvCxnSpPr/>
              <p:nvPr/>
            </p:nvCxnSpPr>
            <p:spPr>
              <a:xfrm>
                <a:off x="3971749" y="1371653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8BF46C80-58AC-44E9-82E8-75A89A8B9EBC}"/>
                  </a:ext>
                </a:extLst>
              </p:cNvPr>
              <p:cNvCxnSpPr/>
              <p:nvPr/>
            </p:nvCxnSpPr>
            <p:spPr>
              <a:xfrm>
                <a:off x="2152279" y="1371598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文字方塊 13">
                    <a:extLst>
                      <a:ext uri="{FF2B5EF4-FFF2-40B4-BE49-F238E27FC236}">
                        <a16:creationId xmlns:a16="http://schemas.microsoft.com/office/drawing/2014/main" id="{E2F8E05E-7AF7-4632-9861-28C9C0F13276}"/>
                      </a:ext>
                    </a:extLst>
                  </p:cNvPr>
                  <p:cNvSpPr txBox="1"/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4" name="文字方塊 13">
                    <a:extLst>
                      <a:ext uri="{FF2B5EF4-FFF2-40B4-BE49-F238E27FC236}">
                        <a16:creationId xmlns:a16="http://schemas.microsoft.com/office/drawing/2014/main" id="{E2F8E05E-7AF7-4632-9861-28C9C0F1327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33976" y="1654392"/>
                    <a:ext cx="375424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F87FF8E8-CDD7-4C8B-8601-DA5826AE6424}"/>
                  </a:ext>
                </a:extLst>
              </p:cNvPr>
              <p:cNvCxnSpPr/>
              <p:nvPr/>
            </p:nvCxnSpPr>
            <p:spPr>
              <a:xfrm>
                <a:off x="3321717" y="1363880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文字方塊 15">
                    <a:extLst>
                      <a:ext uri="{FF2B5EF4-FFF2-40B4-BE49-F238E27FC236}">
                        <a16:creationId xmlns:a16="http://schemas.microsoft.com/office/drawing/2014/main" id="{177F0E0C-7630-4952-AD94-8DA61DC6BC37}"/>
                      </a:ext>
                    </a:extLst>
                  </p:cNvPr>
                  <p:cNvSpPr txBox="1"/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6" name="文字方塊 15">
                    <a:extLst>
                      <a:ext uri="{FF2B5EF4-FFF2-40B4-BE49-F238E27FC236}">
                        <a16:creationId xmlns:a16="http://schemas.microsoft.com/office/drawing/2014/main" id="{177F0E0C-7630-4952-AD94-8DA61DC6BC3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743" y="1659235"/>
                    <a:ext cx="375424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字方塊 16">
                    <a:extLst>
                      <a:ext uri="{FF2B5EF4-FFF2-40B4-BE49-F238E27FC236}">
                        <a16:creationId xmlns:a16="http://schemas.microsoft.com/office/drawing/2014/main" id="{D82CA7C8-933B-4EBA-8469-AF37C6E31280}"/>
                      </a:ext>
                    </a:extLst>
                  </p:cNvPr>
                  <p:cNvSpPr txBox="1"/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7" name="文字方塊 16">
                    <a:extLst>
                      <a:ext uri="{FF2B5EF4-FFF2-40B4-BE49-F238E27FC236}">
                        <a16:creationId xmlns:a16="http://schemas.microsoft.com/office/drawing/2014/main" id="{D82CA7C8-933B-4EBA-8469-AF37C6E3128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8762" y="1659235"/>
                    <a:ext cx="375424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文字方塊 17">
                    <a:extLst>
                      <a:ext uri="{FF2B5EF4-FFF2-40B4-BE49-F238E27FC236}">
                        <a16:creationId xmlns:a16="http://schemas.microsoft.com/office/drawing/2014/main" id="{97D746D1-C3B5-4391-967E-8C90EB2C5AA6}"/>
                      </a:ext>
                    </a:extLst>
                  </p:cNvPr>
                  <p:cNvSpPr txBox="1"/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18" name="文字方塊 17">
                    <a:extLst>
                      <a:ext uri="{FF2B5EF4-FFF2-40B4-BE49-F238E27FC236}">
                        <a16:creationId xmlns:a16="http://schemas.microsoft.com/office/drawing/2014/main" id="{97D746D1-C3B5-4391-967E-8C90EB2C5AA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5522" y="1685612"/>
                    <a:ext cx="333746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字方塊 18">
                    <a:extLst>
                      <a:ext uri="{FF2B5EF4-FFF2-40B4-BE49-F238E27FC236}">
                        <a16:creationId xmlns:a16="http://schemas.microsoft.com/office/drawing/2014/main" id="{78D746C1-CDF2-402E-AC9C-F12634DEA630}"/>
                      </a:ext>
                    </a:extLst>
                  </p:cNvPr>
                  <p:cNvSpPr txBox="1"/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⋯⋯⋯⋯⋯</m:t>
                          </m:r>
                        </m:oMath>
                      </m:oMathPara>
                    </a14:m>
                    <a:endParaRPr lang="zh-TW" altLang="en-US" sz="1200" dirty="0"/>
                  </a:p>
                </p:txBody>
              </p:sp>
            </mc:Choice>
            <mc:Fallback xmlns="">
              <p:sp>
                <p:nvSpPr>
                  <p:cNvPr id="19" name="文字方塊 18">
                    <a:extLst>
                      <a:ext uri="{FF2B5EF4-FFF2-40B4-BE49-F238E27FC236}">
                        <a16:creationId xmlns:a16="http://schemas.microsoft.com/office/drawing/2014/main" id="{78D746C1-CDF2-402E-AC9C-F12634DEA63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58266" y="1696455"/>
                    <a:ext cx="119263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026" r="-1538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85244C0E-4498-4E70-B7D0-A21227A0228F}"/>
                  </a:ext>
                </a:extLst>
              </p:cNvPr>
              <p:cNvCxnSpPr/>
              <p:nvPr/>
            </p:nvCxnSpPr>
            <p:spPr>
              <a:xfrm>
                <a:off x="802433" y="1362267"/>
                <a:ext cx="0" cy="30791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199743E2-10E3-430B-AEAA-09D14AF0A690}"/>
              </a:ext>
            </a:extLst>
          </p:cNvPr>
          <p:cNvSpPr txBox="1"/>
          <p:nvPr/>
        </p:nvSpPr>
        <p:spPr>
          <a:xfrm>
            <a:off x="235156" y="44979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連續時間</a:t>
            </a:r>
          </a:p>
        </p:txBody>
      </p:sp>
      <p:sp>
        <p:nvSpPr>
          <p:cNvPr id="55" name="箭號: 向左 54">
            <a:extLst>
              <a:ext uri="{FF2B5EF4-FFF2-40B4-BE49-F238E27FC236}">
                <a16:creationId xmlns:a16="http://schemas.microsoft.com/office/drawing/2014/main" id="{CB72985F-93D8-4183-936D-CAD4D58929C5}"/>
              </a:ext>
            </a:extLst>
          </p:cNvPr>
          <p:cNvSpPr/>
          <p:nvPr/>
        </p:nvSpPr>
        <p:spPr>
          <a:xfrm>
            <a:off x="2835481" y="1973222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左 55">
            <a:extLst>
              <a:ext uri="{FF2B5EF4-FFF2-40B4-BE49-F238E27FC236}">
                <a16:creationId xmlns:a16="http://schemas.microsoft.com/office/drawing/2014/main" id="{8945241B-9FD5-41D7-BF74-CEB83668FE81}"/>
              </a:ext>
            </a:extLst>
          </p:cNvPr>
          <p:cNvSpPr/>
          <p:nvPr/>
        </p:nvSpPr>
        <p:spPr>
          <a:xfrm>
            <a:off x="2180284" y="1976970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箭號: 向左 56">
            <a:extLst>
              <a:ext uri="{FF2B5EF4-FFF2-40B4-BE49-F238E27FC236}">
                <a16:creationId xmlns:a16="http://schemas.microsoft.com/office/drawing/2014/main" id="{DD2E9DA2-D769-43A4-9BDC-C4BFF2D2DC38}"/>
              </a:ext>
            </a:extLst>
          </p:cNvPr>
          <p:cNvSpPr/>
          <p:nvPr/>
        </p:nvSpPr>
        <p:spPr>
          <a:xfrm>
            <a:off x="3479608" y="1979623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左 57">
            <a:extLst>
              <a:ext uri="{FF2B5EF4-FFF2-40B4-BE49-F238E27FC236}">
                <a16:creationId xmlns:a16="http://schemas.microsoft.com/office/drawing/2014/main" id="{0AE3D825-657F-42E7-A139-6881B2F7430F}"/>
              </a:ext>
            </a:extLst>
          </p:cNvPr>
          <p:cNvSpPr/>
          <p:nvPr/>
        </p:nvSpPr>
        <p:spPr>
          <a:xfrm>
            <a:off x="4121295" y="1973222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左 58">
            <a:extLst>
              <a:ext uri="{FF2B5EF4-FFF2-40B4-BE49-F238E27FC236}">
                <a16:creationId xmlns:a16="http://schemas.microsoft.com/office/drawing/2014/main" id="{9498BAB9-C42A-44F5-8235-B85FAD0597FC}"/>
              </a:ext>
            </a:extLst>
          </p:cNvPr>
          <p:cNvSpPr/>
          <p:nvPr/>
        </p:nvSpPr>
        <p:spPr>
          <a:xfrm>
            <a:off x="4765422" y="1964204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箭號: 向左 59">
            <a:extLst>
              <a:ext uri="{FF2B5EF4-FFF2-40B4-BE49-F238E27FC236}">
                <a16:creationId xmlns:a16="http://schemas.microsoft.com/office/drawing/2014/main" id="{A3776CA2-B333-4CD7-9785-718215F763AA}"/>
              </a:ext>
            </a:extLst>
          </p:cNvPr>
          <p:cNvSpPr/>
          <p:nvPr/>
        </p:nvSpPr>
        <p:spPr>
          <a:xfrm>
            <a:off x="5407109" y="1957803"/>
            <a:ext cx="605567" cy="264549"/>
          </a:xfrm>
          <a:prstGeom prst="leftArrow">
            <a:avLst>
              <a:gd name="adj1" fmla="val 29478"/>
              <a:gd name="adj2" fmla="val 412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6138548A-64B5-45A6-B77C-F323F89ABC6D}"/>
              </a:ext>
            </a:extLst>
          </p:cNvPr>
          <p:cNvGrpSpPr/>
          <p:nvPr/>
        </p:nvGrpSpPr>
        <p:grpSpPr>
          <a:xfrm>
            <a:off x="867437" y="3127444"/>
            <a:ext cx="5971139" cy="3280765"/>
            <a:chOff x="27682" y="3213477"/>
            <a:chExt cx="5971139" cy="3280765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6D1BB82-A35C-441D-962B-1092E95D345C}"/>
                </a:ext>
              </a:extLst>
            </p:cNvPr>
            <p:cNvGrpSpPr/>
            <p:nvPr/>
          </p:nvGrpSpPr>
          <p:grpSpPr>
            <a:xfrm>
              <a:off x="27682" y="3213477"/>
              <a:ext cx="5971139" cy="3280765"/>
              <a:chOff x="27682" y="3213477"/>
              <a:chExt cx="5971139" cy="3280765"/>
            </a:xfrm>
          </p:grpSpPr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id="{F5B932E7-F3A4-484B-965F-2FBB1A2369A0}"/>
                  </a:ext>
                </a:extLst>
              </p:cNvPr>
              <p:cNvGrpSpPr/>
              <p:nvPr/>
            </p:nvGrpSpPr>
            <p:grpSpPr>
              <a:xfrm>
                <a:off x="850879" y="3213477"/>
                <a:ext cx="4693204" cy="692677"/>
                <a:chOff x="270587" y="1362267"/>
                <a:chExt cx="4693204" cy="692677"/>
              </a:xfrm>
            </p:grpSpPr>
            <p:cxnSp>
              <p:nvCxnSpPr>
                <p:cNvPr id="40" name="直線接點 39">
                  <a:extLst>
                    <a:ext uri="{FF2B5EF4-FFF2-40B4-BE49-F238E27FC236}">
                      <a16:creationId xmlns:a16="http://schemas.microsoft.com/office/drawing/2014/main" id="{98EA25B3-0B14-4118-A392-7CA437742A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0587" y="1516222"/>
                  <a:ext cx="4693204" cy="466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線接點 40">
                  <a:extLst>
                    <a:ext uri="{FF2B5EF4-FFF2-40B4-BE49-F238E27FC236}">
                      <a16:creationId xmlns:a16="http://schemas.microsoft.com/office/drawing/2014/main" id="{0CE99DC4-7A21-4DE7-A7C0-85FC9A2BFB68}"/>
                    </a:ext>
                  </a:extLst>
                </p:cNvPr>
                <p:cNvCxnSpPr/>
                <p:nvPr/>
              </p:nvCxnSpPr>
              <p:spPr>
                <a:xfrm>
                  <a:off x="1427587" y="1362267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線接點 41">
                  <a:extLst>
                    <a:ext uri="{FF2B5EF4-FFF2-40B4-BE49-F238E27FC236}">
                      <a16:creationId xmlns:a16="http://schemas.microsoft.com/office/drawing/2014/main" id="{7C3119E9-D757-4C81-8CD8-19D87456C2B5}"/>
                    </a:ext>
                  </a:extLst>
                </p:cNvPr>
                <p:cNvCxnSpPr/>
                <p:nvPr/>
              </p:nvCxnSpPr>
              <p:spPr>
                <a:xfrm>
                  <a:off x="2690338" y="1365372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線接點 42">
                  <a:extLst>
                    <a:ext uri="{FF2B5EF4-FFF2-40B4-BE49-F238E27FC236}">
                      <a16:creationId xmlns:a16="http://schemas.microsoft.com/office/drawing/2014/main" id="{331E1B9D-FF92-4F96-A895-012960D30CC9}"/>
                    </a:ext>
                  </a:extLst>
                </p:cNvPr>
                <p:cNvCxnSpPr/>
                <p:nvPr/>
              </p:nvCxnSpPr>
              <p:spPr>
                <a:xfrm>
                  <a:off x="4596900" y="1373211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線接點 43">
                  <a:extLst>
                    <a:ext uri="{FF2B5EF4-FFF2-40B4-BE49-F238E27FC236}">
                      <a16:creationId xmlns:a16="http://schemas.microsoft.com/office/drawing/2014/main" id="{769B8501-2312-41EF-A7D0-D944B85A5EBD}"/>
                    </a:ext>
                  </a:extLst>
                </p:cNvPr>
                <p:cNvCxnSpPr/>
                <p:nvPr/>
              </p:nvCxnSpPr>
              <p:spPr>
                <a:xfrm>
                  <a:off x="3971749" y="1371653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線接點 44">
                  <a:extLst>
                    <a:ext uri="{FF2B5EF4-FFF2-40B4-BE49-F238E27FC236}">
                      <a16:creationId xmlns:a16="http://schemas.microsoft.com/office/drawing/2014/main" id="{8840E8F0-D2C3-4C1E-9AE8-73ECDA854F92}"/>
                    </a:ext>
                  </a:extLst>
                </p:cNvPr>
                <p:cNvCxnSpPr/>
                <p:nvPr/>
              </p:nvCxnSpPr>
              <p:spPr>
                <a:xfrm>
                  <a:off x="2152279" y="1371598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文字方塊 45">
                      <a:extLst>
                        <a:ext uri="{FF2B5EF4-FFF2-40B4-BE49-F238E27FC236}">
                          <a16:creationId xmlns:a16="http://schemas.microsoft.com/office/drawing/2014/main" id="{0934DE1A-0075-4A00-AD7F-F73111ED8B8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33976" y="1654392"/>
                      <a:ext cx="3754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oMath>
                        </m:oMathPara>
                      </a14:m>
                      <a:endParaRPr lang="zh-TW" altLang="en-US" b="1" dirty="0"/>
                    </a:p>
                  </p:txBody>
                </p:sp>
              </mc:Choice>
              <mc:Fallback xmlns="">
                <p:sp>
                  <p:nvSpPr>
                    <p:cNvPr id="46" name="文字方塊 45">
                      <a:extLst>
                        <a:ext uri="{FF2B5EF4-FFF2-40B4-BE49-F238E27FC236}">
                          <a16:creationId xmlns:a16="http://schemas.microsoft.com/office/drawing/2014/main" id="{0934DE1A-0075-4A00-AD7F-F73111ED8B8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33976" y="1654392"/>
                      <a:ext cx="375424" cy="369332"/>
                    </a:xfrm>
                    <a:prstGeom prst="rect">
                      <a:avLst/>
                    </a:prstGeom>
                    <a:blipFill>
                      <a:blip r:embed="rId3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7" name="直線接點 46">
                  <a:extLst>
                    <a:ext uri="{FF2B5EF4-FFF2-40B4-BE49-F238E27FC236}">
                      <a16:creationId xmlns:a16="http://schemas.microsoft.com/office/drawing/2014/main" id="{E3480137-A315-404E-8AB0-922D4F0B49D9}"/>
                    </a:ext>
                  </a:extLst>
                </p:cNvPr>
                <p:cNvCxnSpPr/>
                <p:nvPr/>
              </p:nvCxnSpPr>
              <p:spPr>
                <a:xfrm>
                  <a:off x="3321717" y="1363880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文字方塊 47">
                      <a:extLst>
                        <a:ext uri="{FF2B5EF4-FFF2-40B4-BE49-F238E27FC236}">
                          <a16:creationId xmlns:a16="http://schemas.microsoft.com/office/drawing/2014/main" id="{18F6B21D-BF57-48B1-B053-61959902F0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1743" y="1659235"/>
                      <a:ext cx="3754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zh-TW" altLang="en-US" b="1" dirty="0"/>
                    </a:p>
                  </p:txBody>
                </p:sp>
              </mc:Choice>
              <mc:Fallback xmlns="">
                <p:sp>
                  <p:nvSpPr>
                    <p:cNvPr id="48" name="文字方塊 47">
                      <a:extLst>
                        <a:ext uri="{FF2B5EF4-FFF2-40B4-BE49-F238E27FC236}">
                          <a16:creationId xmlns:a16="http://schemas.microsoft.com/office/drawing/2014/main" id="{18F6B21D-BF57-48B1-B053-61959902F0B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11743" y="1659235"/>
                      <a:ext cx="375424" cy="369332"/>
                    </a:xfrm>
                    <a:prstGeom prst="rect">
                      <a:avLst/>
                    </a:prstGeom>
                    <a:blipFill>
                      <a:blip r:embed="rId3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9" name="文字方塊 48">
                      <a:extLst>
                        <a:ext uri="{FF2B5EF4-FFF2-40B4-BE49-F238E27FC236}">
                          <a16:creationId xmlns:a16="http://schemas.microsoft.com/office/drawing/2014/main" id="{7390D3BA-E0DD-4B0E-9CE9-B3442FC03F7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58762" y="1659235"/>
                      <a:ext cx="3754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oMath>
                        </m:oMathPara>
                      </a14:m>
                      <a:endParaRPr lang="zh-TW" altLang="en-US" b="1" dirty="0"/>
                    </a:p>
                  </p:txBody>
                </p:sp>
              </mc:Choice>
              <mc:Fallback xmlns="">
                <p:sp>
                  <p:nvSpPr>
                    <p:cNvPr id="49" name="文字方塊 48">
                      <a:extLst>
                        <a:ext uri="{FF2B5EF4-FFF2-40B4-BE49-F238E27FC236}">
                          <a16:creationId xmlns:a16="http://schemas.microsoft.com/office/drawing/2014/main" id="{7390D3BA-E0DD-4B0E-9CE9-B3442FC03F7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58762" y="1659235"/>
                      <a:ext cx="375424" cy="369332"/>
                    </a:xfrm>
                    <a:prstGeom prst="rect">
                      <a:avLst/>
                    </a:prstGeom>
                    <a:blipFill>
                      <a:blip r:embed="rId3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0" name="文字方塊 49">
                      <a:extLst>
                        <a:ext uri="{FF2B5EF4-FFF2-40B4-BE49-F238E27FC236}">
                          <a16:creationId xmlns:a16="http://schemas.microsoft.com/office/drawing/2014/main" id="{2ED05D5C-43BF-4328-903F-92CAF815DA3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35522" y="1685612"/>
                      <a:ext cx="33374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oMath>
                        </m:oMathPara>
                      </a14:m>
                      <a:endParaRPr lang="zh-TW" altLang="en-US" b="1" dirty="0"/>
                    </a:p>
                  </p:txBody>
                </p:sp>
              </mc:Choice>
              <mc:Fallback xmlns="">
                <p:sp>
                  <p:nvSpPr>
                    <p:cNvPr id="50" name="文字方塊 49">
                      <a:extLst>
                        <a:ext uri="{FF2B5EF4-FFF2-40B4-BE49-F238E27FC236}">
                          <a16:creationId xmlns:a16="http://schemas.microsoft.com/office/drawing/2014/main" id="{2ED05D5C-43BF-4328-903F-92CAF815DA3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5522" y="1685612"/>
                      <a:ext cx="333746" cy="369332"/>
                    </a:xfrm>
                    <a:prstGeom prst="rect">
                      <a:avLst/>
                    </a:prstGeom>
                    <a:blipFill>
                      <a:blip r:embed="rId3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文字方塊 50">
                      <a:extLst>
                        <a:ext uri="{FF2B5EF4-FFF2-40B4-BE49-F238E27FC236}">
                          <a16:creationId xmlns:a16="http://schemas.microsoft.com/office/drawing/2014/main" id="{5AFD3FCB-5719-4445-891A-1D31412D608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58266" y="1696455"/>
                      <a:ext cx="119263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  <m:t>⋯⋯⋯⋯⋯</m:t>
                            </m:r>
                          </m:oMath>
                        </m:oMathPara>
                      </a14:m>
                      <a:endParaRPr lang="zh-TW" altLang="en-US" sz="1200" dirty="0"/>
                    </a:p>
                  </p:txBody>
                </p:sp>
              </mc:Choice>
              <mc:Fallback xmlns="">
                <p:sp>
                  <p:nvSpPr>
                    <p:cNvPr id="51" name="文字方塊 50">
                      <a:extLst>
                        <a:ext uri="{FF2B5EF4-FFF2-40B4-BE49-F238E27FC236}">
                          <a16:creationId xmlns:a16="http://schemas.microsoft.com/office/drawing/2014/main" id="{5AFD3FCB-5719-4445-891A-1D31412D608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58266" y="1696455"/>
                      <a:ext cx="1192634" cy="276999"/>
                    </a:xfrm>
                    <a:prstGeom prst="rect">
                      <a:avLst/>
                    </a:prstGeom>
                    <a:blipFill>
                      <a:blip r:embed="rId37"/>
                      <a:stretch>
                        <a:fillRect l="-1020" r="-102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2" name="直線接點 51">
                  <a:extLst>
                    <a:ext uri="{FF2B5EF4-FFF2-40B4-BE49-F238E27FC236}">
                      <a16:creationId xmlns:a16="http://schemas.microsoft.com/office/drawing/2014/main" id="{D64AC428-7857-422C-86C4-79F72527F2CD}"/>
                    </a:ext>
                  </a:extLst>
                </p:cNvPr>
                <p:cNvCxnSpPr/>
                <p:nvPr/>
              </p:nvCxnSpPr>
              <p:spPr>
                <a:xfrm>
                  <a:off x="802433" y="1362267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E436B1BE-F0C9-4533-8D40-D268E875A389}"/>
                      </a:ext>
                    </a:extLst>
                  </p:cNvPr>
                  <p:cNvSpPr txBox="1"/>
                  <p:nvPr/>
                </p:nvSpPr>
                <p:spPr>
                  <a:xfrm>
                    <a:off x="2365998" y="5199191"/>
                    <a:ext cx="125034" cy="5539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TW" alt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⋮</m:t>
                          </m:r>
                        </m:oMath>
                        <m:oMath xmlns:m="http://schemas.openxmlformats.org/officeDocument/2006/math"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⋮</m:t>
                          </m:r>
                        </m:oMath>
                      </m:oMathPara>
                    </a14:m>
                    <a:endParaRPr lang="zh-TW" alt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E436B1BE-F0C9-4533-8D40-D268E875A38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5998" y="5199191"/>
                    <a:ext cx="125034" cy="553998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 l="-45000" r="-45000" b="-2198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文字方塊 28">
                    <a:extLst>
                      <a:ext uri="{FF2B5EF4-FFF2-40B4-BE49-F238E27FC236}">
                        <a16:creationId xmlns:a16="http://schemas.microsoft.com/office/drawing/2014/main" id="{9B8C1904-705F-47FE-A12E-EFE6E17A87F5}"/>
                      </a:ext>
                    </a:extLst>
                  </p:cNvPr>
                  <p:cNvSpPr txBox="1"/>
                  <p:nvPr/>
                </p:nvSpPr>
                <p:spPr>
                  <a:xfrm>
                    <a:off x="3954293" y="4899691"/>
                    <a:ext cx="92743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TW" b="0" dirty="0"/>
                      <a:t>u</a:t>
                    </a:r>
                    <a14:m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29" name="文字方塊 28">
                    <a:extLst>
                      <a:ext uri="{FF2B5EF4-FFF2-40B4-BE49-F238E27FC236}">
                        <a16:creationId xmlns:a16="http://schemas.microsoft.com/office/drawing/2014/main" id="{9B8C1904-705F-47FE-A12E-EFE6E17A87F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4293" y="4899691"/>
                    <a:ext cx="927433" cy="369332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 l="-5229" t="-10000" r="-1307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文字方塊 29">
                    <a:extLst>
                      <a:ext uri="{FF2B5EF4-FFF2-40B4-BE49-F238E27FC236}">
                        <a16:creationId xmlns:a16="http://schemas.microsoft.com/office/drawing/2014/main" id="{BF6313ED-44E1-472E-9058-5E955A3F7EF7}"/>
                      </a:ext>
                    </a:extLst>
                  </p:cNvPr>
                  <p:cNvSpPr txBox="1"/>
                  <p:nvPr/>
                </p:nvSpPr>
                <p:spPr>
                  <a:xfrm>
                    <a:off x="4627640" y="4399271"/>
                    <a:ext cx="92743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TW" b="0" dirty="0"/>
                      <a:t>u</a:t>
                    </a:r>
                    <a14:m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0" name="文字方塊 29">
                    <a:extLst>
                      <a:ext uri="{FF2B5EF4-FFF2-40B4-BE49-F238E27FC236}">
                        <a16:creationId xmlns:a16="http://schemas.microsoft.com/office/drawing/2014/main" id="{BF6313ED-44E1-472E-9058-5E955A3F7EF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27640" y="4399271"/>
                    <a:ext cx="927433" cy="369332"/>
                  </a:xfrm>
                  <a:prstGeom prst="rect">
                    <a:avLst/>
                  </a:prstGeom>
                  <a:blipFill>
                    <a:blip r:embed="rId40"/>
                    <a:stretch>
                      <a:fillRect l="-5921" t="-10000" r="-1974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文字方塊 30">
                    <a:extLst>
                      <a:ext uri="{FF2B5EF4-FFF2-40B4-BE49-F238E27FC236}">
                        <a16:creationId xmlns:a16="http://schemas.microsoft.com/office/drawing/2014/main" id="{4C2B461E-3EE9-4E6B-9845-013D26815F38}"/>
                      </a:ext>
                    </a:extLst>
                  </p:cNvPr>
                  <p:cNvSpPr txBox="1"/>
                  <p:nvPr/>
                </p:nvSpPr>
                <p:spPr>
                  <a:xfrm>
                    <a:off x="5290999" y="3926710"/>
                    <a:ext cx="7078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TW" b="0" dirty="0"/>
                      <a:t>u</a:t>
                    </a:r>
                    <a14:m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1" name="文字方塊 30">
                    <a:extLst>
                      <a:ext uri="{FF2B5EF4-FFF2-40B4-BE49-F238E27FC236}">
                        <a16:creationId xmlns:a16="http://schemas.microsoft.com/office/drawing/2014/main" id="{4C2B461E-3EE9-4E6B-9845-013D26815F3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0999" y="3926710"/>
                    <a:ext cx="707822" cy="369332"/>
                  </a:xfrm>
                  <a:prstGeom prst="rect">
                    <a:avLst/>
                  </a:prstGeom>
                  <a:blipFill>
                    <a:blip r:embed="rId41"/>
                    <a:stretch>
                      <a:fillRect l="-7759" t="-8197" r="-2586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文字方塊 31">
                    <a:extLst>
                      <a:ext uri="{FF2B5EF4-FFF2-40B4-BE49-F238E27FC236}">
                        <a16:creationId xmlns:a16="http://schemas.microsoft.com/office/drawing/2014/main" id="{4CB4C6D6-573B-4FFA-B154-6C514BE630DD}"/>
                      </a:ext>
                    </a:extLst>
                  </p:cNvPr>
                  <p:cNvSpPr txBox="1"/>
                  <p:nvPr/>
                </p:nvSpPr>
                <p:spPr>
                  <a:xfrm>
                    <a:off x="2677810" y="5635635"/>
                    <a:ext cx="72737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TW" b="0" dirty="0"/>
                      <a:t>u</a:t>
                    </a:r>
                    <a14:m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2" name="文字方塊 31">
                    <a:extLst>
                      <a:ext uri="{FF2B5EF4-FFF2-40B4-BE49-F238E27FC236}">
                        <a16:creationId xmlns:a16="http://schemas.microsoft.com/office/drawing/2014/main" id="{4CB4C6D6-573B-4FFA-B154-6C514BE630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77810" y="5635635"/>
                    <a:ext cx="727379" cy="369332"/>
                  </a:xfrm>
                  <a:prstGeom prst="rect">
                    <a:avLst/>
                  </a:prstGeom>
                  <a:blipFill>
                    <a:blip r:embed="rId42"/>
                    <a:stretch>
                      <a:fillRect l="-6723" t="-8197" r="-2521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文字方塊 32">
                    <a:extLst>
                      <a:ext uri="{FF2B5EF4-FFF2-40B4-BE49-F238E27FC236}">
                        <a16:creationId xmlns:a16="http://schemas.microsoft.com/office/drawing/2014/main" id="{6184BD39-22BF-4421-89E8-59EFE25097A3}"/>
                      </a:ext>
                    </a:extLst>
                  </p:cNvPr>
                  <p:cNvSpPr txBox="1"/>
                  <p:nvPr/>
                </p:nvSpPr>
                <p:spPr>
                  <a:xfrm>
                    <a:off x="2004666" y="6124910"/>
                    <a:ext cx="72205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TW" b="0" dirty="0"/>
                      <a:t>u</a:t>
                    </a:r>
                    <a14:m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3" name="文字方塊 32">
                    <a:extLst>
                      <a:ext uri="{FF2B5EF4-FFF2-40B4-BE49-F238E27FC236}">
                        <a16:creationId xmlns:a16="http://schemas.microsoft.com/office/drawing/2014/main" id="{6184BD39-22BF-4421-89E8-59EFE25097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04666" y="6124910"/>
                    <a:ext cx="722057" cy="369332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 l="-7627" t="-10000" r="-2542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AA09EA53-254A-4DD1-AFAE-50D4DCD4B5B2}"/>
                  </a:ext>
                </a:extLst>
              </p:cNvPr>
              <p:cNvSpPr/>
              <p:nvPr/>
            </p:nvSpPr>
            <p:spPr>
              <a:xfrm>
                <a:off x="1605858" y="3785863"/>
                <a:ext cx="1847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zh-TW" altLang="en-US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50C2B0B3-8355-4B23-997E-A705843CBC51}"/>
                      </a:ext>
                    </a:extLst>
                  </p:cNvPr>
                  <p:cNvSpPr txBox="1"/>
                  <p:nvPr/>
                </p:nvSpPr>
                <p:spPr>
                  <a:xfrm>
                    <a:off x="27682" y="4809071"/>
                    <a:ext cx="1362489" cy="7755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∑"/>
                              <m:ctrlPr>
                                <a:rPr lang="zh-TW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50C2B0B3-8355-4B23-997E-A705843CBC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682" y="4809071"/>
                    <a:ext cx="1362489" cy="775597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1" name="箭號: 向左 60">
              <a:extLst>
                <a:ext uri="{FF2B5EF4-FFF2-40B4-BE49-F238E27FC236}">
                  <a16:creationId xmlns:a16="http://schemas.microsoft.com/office/drawing/2014/main" id="{5554AAEF-DF99-4C6D-8C61-7F3C8CF35449}"/>
                </a:ext>
              </a:extLst>
            </p:cNvPr>
            <p:cNvSpPr/>
            <p:nvPr/>
          </p:nvSpPr>
          <p:spPr>
            <a:xfrm>
              <a:off x="2062912" y="3982498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箭號: 向左 61">
              <a:extLst>
                <a:ext uri="{FF2B5EF4-FFF2-40B4-BE49-F238E27FC236}">
                  <a16:creationId xmlns:a16="http://schemas.microsoft.com/office/drawing/2014/main" id="{4B5C6A8A-7AEF-4EC4-830C-A48B890AE382}"/>
                </a:ext>
              </a:extLst>
            </p:cNvPr>
            <p:cNvSpPr/>
            <p:nvPr/>
          </p:nvSpPr>
          <p:spPr>
            <a:xfrm>
              <a:off x="1407715" y="3986246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箭號: 向左 62">
              <a:extLst>
                <a:ext uri="{FF2B5EF4-FFF2-40B4-BE49-F238E27FC236}">
                  <a16:creationId xmlns:a16="http://schemas.microsoft.com/office/drawing/2014/main" id="{024390A1-80D3-4AC1-90AB-538B791F573A}"/>
                </a:ext>
              </a:extLst>
            </p:cNvPr>
            <p:cNvSpPr/>
            <p:nvPr/>
          </p:nvSpPr>
          <p:spPr>
            <a:xfrm>
              <a:off x="2707039" y="3988899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箭號: 向左 63">
              <a:extLst>
                <a:ext uri="{FF2B5EF4-FFF2-40B4-BE49-F238E27FC236}">
                  <a16:creationId xmlns:a16="http://schemas.microsoft.com/office/drawing/2014/main" id="{0B7F5A7E-13A4-4CBE-92A8-693E8DA83EE0}"/>
                </a:ext>
              </a:extLst>
            </p:cNvPr>
            <p:cNvSpPr/>
            <p:nvPr/>
          </p:nvSpPr>
          <p:spPr>
            <a:xfrm>
              <a:off x="3348726" y="3982498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箭號: 向左 64">
              <a:extLst>
                <a:ext uri="{FF2B5EF4-FFF2-40B4-BE49-F238E27FC236}">
                  <a16:creationId xmlns:a16="http://schemas.microsoft.com/office/drawing/2014/main" id="{8D7EBF5B-5320-4668-93C3-8B72A51CFDA2}"/>
                </a:ext>
              </a:extLst>
            </p:cNvPr>
            <p:cNvSpPr/>
            <p:nvPr/>
          </p:nvSpPr>
          <p:spPr>
            <a:xfrm>
              <a:off x="3992853" y="3973480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箭號: 向左 65">
              <a:extLst>
                <a:ext uri="{FF2B5EF4-FFF2-40B4-BE49-F238E27FC236}">
                  <a16:creationId xmlns:a16="http://schemas.microsoft.com/office/drawing/2014/main" id="{4387F286-E6D7-49B6-BDB4-6939562BEE74}"/>
                </a:ext>
              </a:extLst>
            </p:cNvPr>
            <p:cNvSpPr/>
            <p:nvPr/>
          </p:nvSpPr>
          <p:spPr>
            <a:xfrm>
              <a:off x="4634540" y="3967079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矩形 66">
                  <a:extLst>
                    <a:ext uri="{FF2B5EF4-FFF2-40B4-BE49-F238E27FC236}">
                      <a16:creationId xmlns:a16="http://schemas.microsoft.com/office/drawing/2014/main" id="{05EFAA27-DA24-47AF-9CB1-B318C5C16C62}"/>
                    </a:ext>
                  </a:extLst>
                </p:cNvPr>
                <p:cNvSpPr/>
                <p:nvPr/>
              </p:nvSpPr>
              <p:spPr>
                <a:xfrm>
                  <a:off x="1688879" y="3731345"/>
                  <a:ext cx="744691" cy="41460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oMath>
                    </m:oMathPara>
                  </a14:m>
                  <a:endParaRPr lang="zh-TW" altLang="en-US" b="1" dirty="0"/>
                </a:p>
              </p:txBody>
            </p:sp>
          </mc:Choice>
          <mc:Fallback xmlns="">
            <p:sp>
              <p:nvSpPr>
                <p:cNvPr id="67" name="矩形 66">
                  <a:extLst>
                    <a:ext uri="{FF2B5EF4-FFF2-40B4-BE49-F238E27FC236}">
                      <a16:creationId xmlns:a16="http://schemas.microsoft.com/office/drawing/2014/main" id="{05EFAA27-DA24-47AF-9CB1-B318C5C16C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879" y="3731345"/>
                  <a:ext cx="744691" cy="414601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箭號: 向左 68">
              <a:extLst>
                <a:ext uri="{FF2B5EF4-FFF2-40B4-BE49-F238E27FC236}">
                  <a16:creationId xmlns:a16="http://schemas.microsoft.com/office/drawing/2014/main" id="{738ABE63-E5F4-48D3-858E-E815CD77B836}"/>
                </a:ext>
              </a:extLst>
            </p:cNvPr>
            <p:cNvSpPr/>
            <p:nvPr/>
          </p:nvSpPr>
          <p:spPr>
            <a:xfrm>
              <a:off x="2045368" y="4497653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箭號: 向左 69">
              <a:extLst>
                <a:ext uri="{FF2B5EF4-FFF2-40B4-BE49-F238E27FC236}">
                  <a16:creationId xmlns:a16="http://schemas.microsoft.com/office/drawing/2014/main" id="{38064425-F9C7-4A8D-8958-A7F9067A7747}"/>
                </a:ext>
              </a:extLst>
            </p:cNvPr>
            <p:cNvSpPr/>
            <p:nvPr/>
          </p:nvSpPr>
          <p:spPr>
            <a:xfrm>
              <a:off x="1390171" y="4501401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箭號: 向左 70">
              <a:extLst>
                <a:ext uri="{FF2B5EF4-FFF2-40B4-BE49-F238E27FC236}">
                  <a16:creationId xmlns:a16="http://schemas.microsoft.com/office/drawing/2014/main" id="{7B99C37B-871C-4FA9-A813-101D0BD2823A}"/>
                </a:ext>
              </a:extLst>
            </p:cNvPr>
            <p:cNvSpPr/>
            <p:nvPr/>
          </p:nvSpPr>
          <p:spPr>
            <a:xfrm>
              <a:off x="2689495" y="4504054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箭號: 向左 71">
              <a:extLst>
                <a:ext uri="{FF2B5EF4-FFF2-40B4-BE49-F238E27FC236}">
                  <a16:creationId xmlns:a16="http://schemas.microsoft.com/office/drawing/2014/main" id="{69615CA0-178E-4F31-86F3-C2904FC5C5AE}"/>
                </a:ext>
              </a:extLst>
            </p:cNvPr>
            <p:cNvSpPr/>
            <p:nvPr/>
          </p:nvSpPr>
          <p:spPr>
            <a:xfrm>
              <a:off x="3331182" y="4497653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箭號: 向左 72">
              <a:extLst>
                <a:ext uri="{FF2B5EF4-FFF2-40B4-BE49-F238E27FC236}">
                  <a16:creationId xmlns:a16="http://schemas.microsoft.com/office/drawing/2014/main" id="{9EFD3355-3D3B-4424-A4AE-A185D7E1444D}"/>
                </a:ext>
              </a:extLst>
            </p:cNvPr>
            <p:cNvSpPr/>
            <p:nvPr/>
          </p:nvSpPr>
          <p:spPr>
            <a:xfrm>
              <a:off x="3975309" y="4488635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箭號: 向左 73">
              <a:extLst>
                <a:ext uri="{FF2B5EF4-FFF2-40B4-BE49-F238E27FC236}">
                  <a16:creationId xmlns:a16="http://schemas.microsoft.com/office/drawing/2014/main" id="{5163C8DD-97E6-4F0E-BA1C-101E4F76F8CF}"/>
                </a:ext>
              </a:extLst>
            </p:cNvPr>
            <p:cNvSpPr/>
            <p:nvPr/>
          </p:nvSpPr>
          <p:spPr>
            <a:xfrm>
              <a:off x="2052744" y="4998073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箭號: 向左 74">
              <a:extLst>
                <a:ext uri="{FF2B5EF4-FFF2-40B4-BE49-F238E27FC236}">
                  <a16:creationId xmlns:a16="http://schemas.microsoft.com/office/drawing/2014/main" id="{725CDC74-CB2E-4191-87D4-9953D3DCA7A1}"/>
                </a:ext>
              </a:extLst>
            </p:cNvPr>
            <p:cNvSpPr/>
            <p:nvPr/>
          </p:nvSpPr>
          <p:spPr>
            <a:xfrm>
              <a:off x="1397547" y="5001821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箭號: 向左 75">
              <a:extLst>
                <a:ext uri="{FF2B5EF4-FFF2-40B4-BE49-F238E27FC236}">
                  <a16:creationId xmlns:a16="http://schemas.microsoft.com/office/drawing/2014/main" id="{515D2F08-3161-454E-B8AC-7DBEF318D00B}"/>
                </a:ext>
              </a:extLst>
            </p:cNvPr>
            <p:cNvSpPr/>
            <p:nvPr/>
          </p:nvSpPr>
          <p:spPr>
            <a:xfrm>
              <a:off x="2696871" y="5004474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箭號: 向左 76">
              <a:extLst>
                <a:ext uri="{FF2B5EF4-FFF2-40B4-BE49-F238E27FC236}">
                  <a16:creationId xmlns:a16="http://schemas.microsoft.com/office/drawing/2014/main" id="{D6ACF966-0D62-4DA1-8BF6-90B6221DCAEB}"/>
                </a:ext>
              </a:extLst>
            </p:cNvPr>
            <p:cNvSpPr/>
            <p:nvPr/>
          </p:nvSpPr>
          <p:spPr>
            <a:xfrm>
              <a:off x="3338558" y="4998073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7049B417-90A0-4D1F-9C0A-5C9FB4C4A367}"/>
                    </a:ext>
                  </a:extLst>
                </p:cNvPr>
                <p:cNvSpPr/>
                <p:nvPr/>
              </p:nvSpPr>
              <p:spPr>
                <a:xfrm>
                  <a:off x="1656313" y="4236087"/>
                  <a:ext cx="1043812" cy="3808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78" name="矩形 77">
                  <a:extLst>
                    <a:ext uri="{FF2B5EF4-FFF2-40B4-BE49-F238E27FC236}">
                      <a16:creationId xmlns:a16="http://schemas.microsoft.com/office/drawing/2014/main" id="{7049B417-90A0-4D1F-9C0A-5C9FB4C4A3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6313" y="4236087"/>
                  <a:ext cx="1043812" cy="38081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箭號: 向左 78">
              <a:extLst>
                <a:ext uri="{FF2B5EF4-FFF2-40B4-BE49-F238E27FC236}">
                  <a16:creationId xmlns:a16="http://schemas.microsoft.com/office/drawing/2014/main" id="{1A1B3BC3-63EE-48EB-B78E-93744C15D1BF}"/>
                </a:ext>
              </a:extLst>
            </p:cNvPr>
            <p:cNvSpPr/>
            <p:nvPr/>
          </p:nvSpPr>
          <p:spPr>
            <a:xfrm>
              <a:off x="2055404" y="5693542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箭號: 向左 79">
              <a:extLst>
                <a:ext uri="{FF2B5EF4-FFF2-40B4-BE49-F238E27FC236}">
                  <a16:creationId xmlns:a16="http://schemas.microsoft.com/office/drawing/2014/main" id="{6B031166-D983-4248-938E-33F0315546FA}"/>
                </a:ext>
              </a:extLst>
            </p:cNvPr>
            <p:cNvSpPr/>
            <p:nvPr/>
          </p:nvSpPr>
          <p:spPr>
            <a:xfrm>
              <a:off x="1400207" y="5697290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箭號: 向左 80">
              <a:extLst>
                <a:ext uri="{FF2B5EF4-FFF2-40B4-BE49-F238E27FC236}">
                  <a16:creationId xmlns:a16="http://schemas.microsoft.com/office/drawing/2014/main" id="{246BEAB4-1105-46C4-AF5C-C582BBD2CD04}"/>
                </a:ext>
              </a:extLst>
            </p:cNvPr>
            <p:cNvSpPr/>
            <p:nvPr/>
          </p:nvSpPr>
          <p:spPr>
            <a:xfrm>
              <a:off x="1417046" y="6168787"/>
              <a:ext cx="605567" cy="264549"/>
            </a:xfrm>
            <a:prstGeom prst="leftArrow">
              <a:avLst>
                <a:gd name="adj1" fmla="val 29478"/>
                <a:gd name="adj2" fmla="val 41293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F9B41FE2-909E-4E80-8FF8-7858CE7E8EDB}"/>
                    </a:ext>
                  </a:extLst>
                </p:cNvPr>
                <p:cNvSpPr/>
                <p:nvPr/>
              </p:nvSpPr>
              <p:spPr>
                <a:xfrm>
                  <a:off x="1649900" y="4754336"/>
                  <a:ext cx="1043812" cy="3808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82" name="矩形 81">
                  <a:extLst>
                    <a:ext uri="{FF2B5EF4-FFF2-40B4-BE49-F238E27FC236}">
                      <a16:creationId xmlns:a16="http://schemas.microsoft.com/office/drawing/2014/main" id="{F9B41FE2-909E-4E80-8FF8-7858CE7E8E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9900" y="4754336"/>
                  <a:ext cx="1043812" cy="38081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06A52882-48E0-47EF-B8BC-87F8CAD4FE6F}"/>
                    </a:ext>
                  </a:extLst>
                </p:cNvPr>
                <p:cNvSpPr/>
                <p:nvPr/>
              </p:nvSpPr>
              <p:spPr>
                <a:xfrm>
                  <a:off x="1647801" y="5333783"/>
                  <a:ext cx="710387" cy="3796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zh-TW" alt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83" name="矩形 82">
                  <a:extLst>
                    <a:ext uri="{FF2B5EF4-FFF2-40B4-BE49-F238E27FC236}">
                      <a16:creationId xmlns:a16="http://schemas.microsoft.com/office/drawing/2014/main" id="{06A52882-48E0-47EF-B8BC-87F8CAD4FE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7801" y="5333783"/>
                  <a:ext cx="710387" cy="379656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98A5839C-9DEC-4617-AF61-3BFB76285D68}"/>
                    </a:ext>
                  </a:extLst>
                </p:cNvPr>
                <p:cNvSpPr/>
                <p:nvPr/>
              </p:nvSpPr>
              <p:spPr>
                <a:xfrm>
                  <a:off x="1645671" y="5909283"/>
                  <a:ext cx="609398" cy="3796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98A5839C-9DEC-4617-AF61-3BFB76285D6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5671" y="5909283"/>
                  <a:ext cx="609398" cy="379656"/>
                </a:xfrm>
                <a:prstGeom prst="rect">
                  <a:avLst/>
                </a:prstGeom>
                <a:blipFill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054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E58E959-CEC5-4754-BBE8-1DDBD533FD20}"/>
              </a:ext>
            </a:extLst>
          </p:cNvPr>
          <p:cNvSpPr txBox="1"/>
          <p:nvPr/>
        </p:nvSpPr>
        <p:spPr>
          <a:xfrm>
            <a:off x="709126" y="289679"/>
            <a:ext cx="859349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Utility-based valuation method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3200" dirty="0"/>
              <a:t>N employee stock options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3200" dirty="0"/>
              <a:t>Exercise price: 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3200" dirty="0"/>
              <a:t>Maturity date: 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3200" dirty="0"/>
              <a:t>M</a:t>
            </a:r>
            <a:r>
              <a:rPr lang="zh-TW" altLang="en-US" sz="3200" dirty="0"/>
              <a:t>期 </a:t>
            </a:r>
            <a:endParaRPr lang="en-US" altLang="zh-TW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3200" dirty="0"/>
          </a:p>
          <a:p>
            <a:r>
              <a:rPr lang="en-US" altLang="zh-TW" sz="3200" dirty="0"/>
              <a:t>Assume</a:t>
            </a:r>
            <a:br>
              <a:rPr lang="en-US" altLang="zh-TW" sz="3200" dirty="0"/>
            </a:br>
            <a:r>
              <a:rPr lang="en-US" altLang="zh-TW" sz="3200" dirty="0"/>
              <a:t>No dividends</a:t>
            </a:r>
            <a:br>
              <a:rPr lang="en-US" altLang="zh-TW" sz="3200" dirty="0"/>
            </a:br>
            <a:r>
              <a:rPr lang="en-US" altLang="zh-TW" sz="3200" dirty="0"/>
              <a:t>No vesting period</a:t>
            </a:r>
            <a:br>
              <a:rPr lang="en-US" altLang="zh-TW" sz="3200" dirty="0"/>
            </a:br>
            <a:r>
              <a:rPr lang="en-US" altLang="zh-TW" sz="3200" dirty="0"/>
              <a:t>After exercising, sell the stocks directly</a:t>
            </a:r>
            <a:br>
              <a:rPr lang="en-US" altLang="zh-TW" sz="3200" dirty="0"/>
            </a:br>
            <a:r>
              <a:rPr lang="en-US" altLang="zh-TW" sz="3200" dirty="0"/>
              <a:t>Do not consider the diluted of stock price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53518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7DD05A9-915E-4FCE-9279-AD4E468EDFF0}"/>
                  </a:ext>
                </a:extLst>
              </p:cNvPr>
              <p:cNvSpPr txBox="1"/>
              <p:nvPr/>
            </p:nvSpPr>
            <p:spPr>
              <a:xfrm>
                <a:off x="569168" y="405882"/>
                <a:ext cx="5410007" cy="2899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dirty="0"/>
                  <a:t>Assume the utility function u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 err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 dirty="0" err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,0&lt;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7DD05A9-915E-4FCE-9279-AD4E468ED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68" y="405882"/>
                <a:ext cx="5410007" cy="289951"/>
              </a:xfrm>
              <a:prstGeom prst="rect">
                <a:avLst/>
              </a:prstGeom>
              <a:blipFill>
                <a:blip r:embed="rId16"/>
                <a:stretch>
                  <a:fillRect l="-2590" t="-21277" r="-563" b="-510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群組 9">
            <a:extLst>
              <a:ext uri="{FF2B5EF4-FFF2-40B4-BE49-F238E27FC236}">
                <a16:creationId xmlns:a16="http://schemas.microsoft.com/office/drawing/2014/main" id="{8F2CFACC-C7B5-43A3-8F27-F7CE73A52664}"/>
              </a:ext>
            </a:extLst>
          </p:cNvPr>
          <p:cNvGrpSpPr/>
          <p:nvPr/>
        </p:nvGrpSpPr>
        <p:grpSpPr>
          <a:xfrm>
            <a:off x="541176" y="2864557"/>
            <a:ext cx="6595687" cy="1609540"/>
            <a:chOff x="541176" y="1329621"/>
            <a:chExt cx="6595687" cy="16095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字方塊 2">
                  <a:extLst>
                    <a:ext uri="{FF2B5EF4-FFF2-40B4-BE49-F238E27FC236}">
                      <a16:creationId xmlns:a16="http://schemas.microsoft.com/office/drawing/2014/main" id="{1DC0465D-01E9-4A49-B6EC-E88F66AE1327}"/>
                    </a:ext>
                  </a:extLst>
                </p:cNvPr>
                <p:cNvSpPr txBox="1"/>
                <p:nvPr/>
              </p:nvSpPr>
              <p:spPr>
                <a:xfrm>
                  <a:off x="821095" y="1329621"/>
                  <a:ext cx="6315768" cy="8803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𝑀𝑎𝑥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   </m:t>
                        </m:r>
                        <m:sSub>
                          <m:sSub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d>
                                      <m:dPr>
                                        <m:ctrlP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</m:d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d>
                                      <m:dPr>
                                        <m:ctrlPr>
                                          <a:rPr lang="en-US" altLang="zh-TW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altLang="zh-TW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altLang="zh-TW" i="1" dirty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US" altLang="zh-TW" b="0" i="1" dirty="0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b="0" i="1" dirty="0" smtClean="0"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</m:e>
                                            </m:d>
                                            <m:r>
                                              <a:rPr lang="en-US" altLang="zh-TW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zh-TW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nary>
                          </m:e>
                        </m:d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" name="文字方塊 2">
                  <a:extLst>
                    <a:ext uri="{FF2B5EF4-FFF2-40B4-BE49-F238E27FC236}">
                      <a16:creationId xmlns:a16="http://schemas.microsoft.com/office/drawing/2014/main" id="{1DC0465D-01E9-4A49-B6EC-E88F66AE13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095" y="1329621"/>
                  <a:ext cx="6315768" cy="8803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4A5107D4-2CD6-48D1-B795-4E96EC28A508}"/>
                    </a:ext>
                  </a:extLst>
                </p:cNvPr>
                <p:cNvSpPr txBox="1"/>
                <p:nvPr/>
              </p:nvSpPr>
              <p:spPr>
                <a:xfrm>
                  <a:off x="821095" y="2160037"/>
                  <a:ext cx="1699055" cy="7791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. </m:t>
                        </m:r>
                        <m:nary>
                          <m:naryPr>
                            <m:chr m:val="∑"/>
                            <m:ctrlP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4A5107D4-2CD6-48D1-B795-4E96EC28A5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095" y="2160037"/>
                  <a:ext cx="1699055" cy="77912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左大括弧 7">
              <a:extLst>
                <a:ext uri="{FF2B5EF4-FFF2-40B4-BE49-F238E27FC236}">
                  <a16:creationId xmlns:a16="http://schemas.microsoft.com/office/drawing/2014/main" id="{68D115E5-BA83-4AE5-B180-6F661AE66447}"/>
                </a:ext>
              </a:extLst>
            </p:cNvPr>
            <p:cNvSpPr/>
            <p:nvPr/>
          </p:nvSpPr>
          <p:spPr>
            <a:xfrm>
              <a:off x="541176" y="1371599"/>
              <a:ext cx="242596" cy="1567561"/>
            </a:xfrm>
            <a:prstGeom prst="leftBrace">
              <a:avLst>
                <a:gd name="adj1" fmla="val 101924"/>
                <a:gd name="adj2" fmla="val 511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DB8CBBCF-E7CD-47BB-BF9A-E94F2F1FE812}"/>
              </a:ext>
            </a:extLst>
          </p:cNvPr>
          <p:cNvGrpSpPr/>
          <p:nvPr/>
        </p:nvGrpSpPr>
        <p:grpSpPr>
          <a:xfrm>
            <a:off x="541176" y="4881647"/>
            <a:ext cx="6595687" cy="1637515"/>
            <a:chOff x="541176" y="3873941"/>
            <a:chExt cx="6595687" cy="16375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ABD606AB-4999-46C1-B0B1-E33EF8DFD1CC}"/>
                    </a:ext>
                  </a:extLst>
                </p:cNvPr>
                <p:cNvSpPr txBox="1"/>
                <p:nvPr/>
              </p:nvSpPr>
              <p:spPr>
                <a:xfrm>
                  <a:off x="897143" y="3873941"/>
                  <a:ext cx="6239720" cy="8803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𝑀𝑎𝑥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   </m:t>
                        </m:r>
                        <m:sSub>
                          <m:sSub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d>
                                  <m:dPr>
                                    <m:ctrlP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e>
                                        </m:d>
                                        <m: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TW" altLang="en-US" i="1" dirty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nary>
                            <m:sSup>
                              <m:sSupPr>
                                <m:ctrlP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 dirty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d>
                                      <m:dPr>
                                        <m:ctrlP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US" altLang="zh-TW" i="1" dirty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i="1" dirty="0"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</m:e>
                                            </m:d>
                                            <m: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zh-TW" i="1" dirty="0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altLang="zh-TW" i="1" dirty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altLang="zh-TW" i="1" dirty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ABD606AB-4999-46C1-B0B1-E33EF8DFD1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143" y="3873941"/>
                  <a:ext cx="6239720" cy="8803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35085E0D-E331-4415-80A9-93E962FAE9C1}"/>
                    </a:ext>
                  </a:extLst>
                </p:cNvPr>
                <p:cNvSpPr txBox="1"/>
                <p:nvPr/>
              </p:nvSpPr>
              <p:spPr>
                <a:xfrm>
                  <a:off x="821095" y="4732332"/>
                  <a:ext cx="1699055" cy="7791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. </m:t>
                        </m:r>
                        <m:nary>
                          <m:naryPr>
                            <m:chr m:val="∑"/>
                            <m:ctrlP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35085E0D-E331-4415-80A9-93E962FAE9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095" y="4732332"/>
                  <a:ext cx="1699055" cy="77912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左大括弧 8">
              <a:extLst>
                <a:ext uri="{FF2B5EF4-FFF2-40B4-BE49-F238E27FC236}">
                  <a16:creationId xmlns:a16="http://schemas.microsoft.com/office/drawing/2014/main" id="{5508CD94-A709-4DBA-9316-12FD14FC6DD7}"/>
                </a:ext>
              </a:extLst>
            </p:cNvPr>
            <p:cNvSpPr/>
            <p:nvPr/>
          </p:nvSpPr>
          <p:spPr>
            <a:xfrm>
              <a:off x="541176" y="3916671"/>
              <a:ext cx="242596" cy="1567561"/>
            </a:xfrm>
            <a:prstGeom prst="leftBrace">
              <a:avLst>
                <a:gd name="adj1" fmla="val 101924"/>
                <a:gd name="adj2" fmla="val 511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4CB83450-0DFF-4B2E-BB21-BFFBAD759EDB}"/>
              </a:ext>
            </a:extLst>
          </p:cNvPr>
          <p:cNvGrpSpPr/>
          <p:nvPr/>
        </p:nvGrpSpPr>
        <p:grpSpPr>
          <a:xfrm>
            <a:off x="270587" y="1083548"/>
            <a:ext cx="8472101" cy="846565"/>
            <a:chOff x="270587" y="1362267"/>
            <a:chExt cx="8472101" cy="846565"/>
          </a:xfrm>
        </p:grpSpPr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A715921C-C7F6-4584-9B08-B321A24FA93A}"/>
                </a:ext>
              </a:extLst>
            </p:cNvPr>
            <p:cNvCxnSpPr/>
            <p:nvPr/>
          </p:nvCxnSpPr>
          <p:spPr>
            <a:xfrm>
              <a:off x="270587" y="1520888"/>
              <a:ext cx="824826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7804BF73-1F0B-47A1-9DD9-F05AF63A7DD0}"/>
                </a:ext>
              </a:extLst>
            </p:cNvPr>
            <p:cNvCxnSpPr/>
            <p:nvPr/>
          </p:nvCxnSpPr>
          <p:spPr>
            <a:xfrm>
              <a:off x="1427587" y="1362267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60FB6D0-3480-4E8F-AB0C-C29F54D237E4}"/>
                </a:ext>
              </a:extLst>
            </p:cNvPr>
            <p:cNvCxnSpPr/>
            <p:nvPr/>
          </p:nvCxnSpPr>
          <p:spPr>
            <a:xfrm>
              <a:off x="7644882" y="1362267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852128B0-79FC-44E8-9367-D6528251C2E2}"/>
                </a:ext>
              </a:extLst>
            </p:cNvPr>
            <p:cNvCxnSpPr/>
            <p:nvPr/>
          </p:nvCxnSpPr>
          <p:spPr>
            <a:xfrm>
              <a:off x="5302916" y="1362267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65D83220-474C-4EFE-B391-BB307398F588}"/>
                </a:ext>
              </a:extLst>
            </p:cNvPr>
            <p:cNvCxnSpPr/>
            <p:nvPr/>
          </p:nvCxnSpPr>
          <p:spPr>
            <a:xfrm>
              <a:off x="2690338" y="1374703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5275315-1FDE-4AFF-830D-EBF4B3B4CDC9}"/>
                </a:ext>
              </a:extLst>
            </p:cNvPr>
            <p:cNvCxnSpPr/>
            <p:nvPr/>
          </p:nvCxnSpPr>
          <p:spPr>
            <a:xfrm>
              <a:off x="6024483" y="1373211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2F299F8F-B87D-4CC8-B844-B68CC258E7B2}"/>
                </a:ext>
              </a:extLst>
            </p:cNvPr>
            <p:cNvCxnSpPr/>
            <p:nvPr/>
          </p:nvCxnSpPr>
          <p:spPr>
            <a:xfrm>
              <a:off x="4596900" y="1373211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E2C71E7-EBA7-407B-951C-415727BD169D}"/>
                </a:ext>
              </a:extLst>
            </p:cNvPr>
            <p:cNvCxnSpPr/>
            <p:nvPr/>
          </p:nvCxnSpPr>
          <p:spPr>
            <a:xfrm>
              <a:off x="3971749" y="1371653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F110CE39-8690-4931-A427-B323B5207D0E}"/>
                </a:ext>
              </a:extLst>
            </p:cNvPr>
            <p:cNvCxnSpPr/>
            <p:nvPr/>
          </p:nvCxnSpPr>
          <p:spPr>
            <a:xfrm>
              <a:off x="6789593" y="1371598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0E348169-CE77-4450-8E7A-A6C0A3B21AE7}"/>
                </a:ext>
              </a:extLst>
            </p:cNvPr>
            <p:cNvCxnSpPr/>
            <p:nvPr/>
          </p:nvCxnSpPr>
          <p:spPr>
            <a:xfrm>
              <a:off x="2152279" y="1371598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21">
                  <a:extLst>
                    <a:ext uri="{FF2B5EF4-FFF2-40B4-BE49-F238E27FC236}">
                      <a16:creationId xmlns:a16="http://schemas.microsoft.com/office/drawing/2014/main" id="{DA2FFB7D-DE4D-46FB-BD61-51E96BFC7E29}"/>
                    </a:ext>
                  </a:extLst>
                </p:cNvPr>
                <p:cNvSpPr txBox="1"/>
                <p:nvPr/>
              </p:nvSpPr>
              <p:spPr>
                <a:xfrm>
                  <a:off x="1196652" y="1682385"/>
                  <a:ext cx="48122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22" name="文字方塊 21">
                  <a:extLst>
                    <a:ext uri="{FF2B5EF4-FFF2-40B4-BE49-F238E27FC236}">
                      <a16:creationId xmlns:a16="http://schemas.microsoft.com/office/drawing/2014/main" id="{DA2FFB7D-DE4D-46FB-BD61-51E96BFC7E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6652" y="1682385"/>
                  <a:ext cx="481222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1E848216-DAD0-41C9-AD06-563B93B7C7B8}"/>
                </a:ext>
              </a:extLst>
            </p:cNvPr>
            <p:cNvCxnSpPr/>
            <p:nvPr/>
          </p:nvCxnSpPr>
          <p:spPr>
            <a:xfrm>
              <a:off x="3321717" y="1363880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字方塊 23">
                  <a:extLst>
                    <a:ext uri="{FF2B5EF4-FFF2-40B4-BE49-F238E27FC236}">
                      <a16:creationId xmlns:a16="http://schemas.microsoft.com/office/drawing/2014/main" id="{9BBB04BF-56E1-47F8-AD8E-FCFB69DD8BEE}"/>
                    </a:ext>
                  </a:extLst>
                </p:cNvPr>
                <p:cNvSpPr txBox="1"/>
                <p:nvPr/>
              </p:nvSpPr>
              <p:spPr>
                <a:xfrm>
                  <a:off x="546426" y="1677897"/>
                  <a:ext cx="48122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24" name="文字方塊 23">
                  <a:extLst>
                    <a:ext uri="{FF2B5EF4-FFF2-40B4-BE49-F238E27FC236}">
                      <a16:creationId xmlns:a16="http://schemas.microsoft.com/office/drawing/2014/main" id="{9BBB04BF-56E1-47F8-AD8E-FCFB69DD8B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426" y="1677897"/>
                  <a:ext cx="481222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F59FDA16-5BC9-4419-9B2A-001ABE6C1AA6}"/>
                    </a:ext>
                  </a:extLst>
                </p:cNvPr>
                <p:cNvSpPr txBox="1"/>
                <p:nvPr/>
              </p:nvSpPr>
              <p:spPr>
                <a:xfrm>
                  <a:off x="1921438" y="1677897"/>
                  <a:ext cx="48122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F59FDA16-5BC9-4419-9B2A-001ABE6C1A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1438" y="1677897"/>
                  <a:ext cx="481222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字方塊 25">
                  <a:extLst>
                    <a:ext uri="{FF2B5EF4-FFF2-40B4-BE49-F238E27FC236}">
                      <a16:creationId xmlns:a16="http://schemas.microsoft.com/office/drawing/2014/main" id="{AFA6FE88-07FA-46FE-A81A-4B1C8CC83884}"/>
                    </a:ext>
                  </a:extLst>
                </p:cNvPr>
                <p:cNvSpPr txBox="1"/>
                <p:nvPr/>
              </p:nvSpPr>
              <p:spPr>
                <a:xfrm>
                  <a:off x="4435522" y="1685612"/>
                  <a:ext cx="4171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26" name="文字方塊 25">
                  <a:extLst>
                    <a:ext uri="{FF2B5EF4-FFF2-40B4-BE49-F238E27FC236}">
                      <a16:creationId xmlns:a16="http://schemas.microsoft.com/office/drawing/2014/main" id="{AFA6FE88-07FA-46FE-A81A-4B1C8CC838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35522" y="1685612"/>
                  <a:ext cx="417101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60D72779-D048-4652-8758-8E2129ACA1D1}"/>
                    </a:ext>
                  </a:extLst>
                </p:cNvPr>
                <p:cNvSpPr txBox="1"/>
                <p:nvPr/>
              </p:nvSpPr>
              <p:spPr>
                <a:xfrm>
                  <a:off x="7380199" y="1677897"/>
                  <a:ext cx="136248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TW" sz="2800" b="1" i="1" dirty="0" smtClean="0"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b>
                        </m:sSub>
                        <m:r>
                          <a:rPr lang="en-US" altLang="zh-TW" sz="28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800" b="1" i="1" dirty="0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60D72779-D048-4652-8758-8E2129ACA1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0199" y="1677897"/>
                  <a:ext cx="1362489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字方塊 27">
                  <a:extLst>
                    <a:ext uri="{FF2B5EF4-FFF2-40B4-BE49-F238E27FC236}">
                      <a16:creationId xmlns:a16="http://schemas.microsoft.com/office/drawing/2014/main" id="{DBBFF46C-AD7B-4829-B99F-96BC892502A3}"/>
                    </a:ext>
                  </a:extLst>
                </p:cNvPr>
                <p:cNvSpPr txBox="1"/>
                <p:nvPr/>
              </p:nvSpPr>
              <p:spPr>
                <a:xfrm>
                  <a:off x="2509079" y="1752056"/>
                  <a:ext cx="185993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TW" altLang="en-US" sz="2800" i="1" smtClean="0">
                            <a:latin typeface="Cambria Math" panose="02040503050406030204" pitchFamily="18" charset="0"/>
                          </a:rPr>
                          <m:t>⋯⋯⋯⋯⋯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8" name="文字方塊 27">
                  <a:extLst>
                    <a:ext uri="{FF2B5EF4-FFF2-40B4-BE49-F238E27FC236}">
                      <a16:creationId xmlns:a16="http://schemas.microsoft.com/office/drawing/2014/main" id="{DBBFF46C-AD7B-4829-B99F-96BC892502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9079" y="1752056"/>
                  <a:ext cx="1859933" cy="43088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字方塊 28">
                  <a:extLst>
                    <a:ext uri="{FF2B5EF4-FFF2-40B4-BE49-F238E27FC236}">
                      <a16:creationId xmlns:a16="http://schemas.microsoft.com/office/drawing/2014/main" id="{33170F6E-61D7-4BBD-A666-E4E363DA2A3B}"/>
                    </a:ext>
                  </a:extLst>
                </p:cNvPr>
                <p:cNvSpPr txBox="1"/>
                <p:nvPr/>
              </p:nvSpPr>
              <p:spPr>
                <a:xfrm>
                  <a:off x="5825358" y="1768483"/>
                  <a:ext cx="149233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TW" altLang="en-US" sz="2800" i="1" smtClean="0">
                            <a:latin typeface="Cambria Math" panose="02040503050406030204" pitchFamily="18" charset="0"/>
                          </a:rPr>
                          <m:t>⋯⋯⋯⋯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9" name="文字方塊 28">
                  <a:extLst>
                    <a:ext uri="{FF2B5EF4-FFF2-40B4-BE49-F238E27FC236}">
                      <a16:creationId xmlns:a16="http://schemas.microsoft.com/office/drawing/2014/main" id="{33170F6E-61D7-4BBD-A666-E4E363DA2A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5358" y="1768483"/>
                  <a:ext cx="1492332" cy="43088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字方塊 29">
                  <a:extLst>
                    <a:ext uri="{FF2B5EF4-FFF2-40B4-BE49-F238E27FC236}">
                      <a16:creationId xmlns:a16="http://schemas.microsoft.com/office/drawing/2014/main" id="{4FF88685-7D80-44CD-BBB3-D4D321714823}"/>
                    </a:ext>
                  </a:extLst>
                </p:cNvPr>
                <p:cNvSpPr txBox="1"/>
                <p:nvPr/>
              </p:nvSpPr>
              <p:spPr>
                <a:xfrm>
                  <a:off x="4959617" y="1677897"/>
                  <a:ext cx="69762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a14:m>
                  <a:r>
                    <a:rPr lang="en-US" altLang="zh-TW" sz="2800" b="1" dirty="0"/>
                    <a:t>+1</a:t>
                  </a:r>
                  <a:endParaRPr lang="zh-TW" altLang="en-US" sz="2800" b="1" dirty="0"/>
                </a:p>
              </p:txBody>
            </p:sp>
          </mc:Choice>
          <mc:Fallback xmlns="">
            <p:sp>
              <p:nvSpPr>
                <p:cNvPr id="30" name="文字方塊 29">
                  <a:extLst>
                    <a:ext uri="{FF2B5EF4-FFF2-40B4-BE49-F238E27FC236}">
                      <a16:creationId xmlns:a16="http://schemas.microsoft.com/office/drawing/2014/main" id="{4FF88685-7D80-44CD-BBB3-D4D3217148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9617" y="1677897"/>
                  <a:ext cx="697627" cy="523220"/>
                </a:xfrm>
                <a:prstGeom prst="rect">
                  <a:avLst/>
                </a:prstGeom>
                <a:blipFill>
                  <a:blip r:embed="rId14"/>
                  <a:stretch>
                    <a:fillRect t="-11765" r="-15789" b="-3411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04912070-C4F4-48B4-856C-FFA2AC7101CC}"/>
                </a:ext>
              </a:extLst>
            </p:cNvPr>
            <p:cNvCxnSpPr/>
            <p:nvPr/>
          </p:nvCxnSpPr>
          <p:spPr>
            <a:xfrm>
              <a:off x="802433" y="1362267"/>
              <a:ext cx="0" cy="30791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C4ACBADF-1DE9-4687-AB86-473F672920BA}"/>
                  </a:ext>
                </a:extLst>
              </p:cNvPr>
              <p:cNvSpPr txBox="1"/>
              <p:nvPr/>
            </p:nvSpPr>
            <p:spPr>
              <a:xfrm>
                <a:off x="541176" y="2161280"/>
                <a:ext cx="505381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]+</m:t>
                      </m:r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⋯⋯+</m:t>
                      </m:r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C4ACBADF-1DE9-4687-AB86-473F67292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6" y="2161280"/>
                <a:ext cx="5053819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字方塊 33">
            <a:extLst>
              <a:ext uri="{FF2B5EF4-FFF2-40B4-BE49-F238E27FC236}">
                <a16:creationId xmlns:a16="http://schemas.microsoft.com/office/drawing/2014/main" id="{D3CED63F-D9D3-4CB8-A45D-C5A06ECB2509}"/>
              </a:ext>
            </a:extLst>
          </p:cNvPr>
          <p:cNvSpPr txBox="1"/>
          <p:nvPr/>
        </p:nvSpPr>
        <p:spPr>
          <a:xfrm>
            <a:off x="6106640" y="5944934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X(t): t</a:t>
            </a:r>
            <a:r>
              <a:rPr lang="zh-TW" altLang="en-US" dirty="0"/>
              <a:t> 時間點執行選擇權張數</a:t>
            </a:r>
          </a:p>
        </p:txBody>
      </p:sp>
    </p:spTree>
    <p:extLst>
      <p:ext uri="{BB962C8B-B14F-4D97-AF65-F5344CB8AC3E}">
        <p14:creationId xmlns:p14="http://schemas.microsoft.com/office/powerpoint/2010/main" val="112538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1BEDD1B-6B21-4060-84EA-4753B0A1D73A}"/>
              </a:ext>
            </a:extLst>
          </p:cNvPr>
          <p:cNvSpPr txBox="1"/>
          <p:nvPr/>
        </p:nvSpPr>
        <p:spPr>
          <a:xfrm>
            <a:off x="111967" y="54837"/>
            <a:ext cx="5830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more</a:t>
            </a:r>
            <a:r>
              <a:rPr lang="zh-TW" altLang="en-US" dirty="0"/>
              <a:t> </a:t>
            </a:r>
            <a:r>
              <a:rPr lang="en-US" altLang="zh-TW" dirty="0"/>
              <a:t>simple</a:t>
            </a:r>
          </a:p>
          <a:p>
            <a:r>
              <a:rPr lang="en-US" altLang="zh-TW" dirty="0"/>
              <a:t>assume the employee has the </a:t>
            </a:r>
            <a:r>
              <a:rPr lang="en-US" altLang="zh-TW" dirty="0">
                <a:latin typeface="Abadi" panose="020B0604020202020204" pitchFamily="34" charset="0"/>
              </a:rPr>
              <a:t>stock</a:t>
            </a:r>
            <a:r>
              <a:rPr lang="en-US" altLang="zh-TW" dirty="0"/>
              <a:t> option at anytime t &lt; T</a:t>
            </a:r>
            <a:endParaRPr lang="zh-TW" altLang="en-US" dirty="0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324FE202-6F99-4213-9D8B-183EC7828436}"/>
              </a:ext>
            </a:extLst>
          </p:cNvPr>
          <p:cNvCxnSpPr/>
          <p:nvPr/>
        </p:nvCxnSpPr>
        <p:spPr>
          <a:xfrm>
            <a:off x="270587" y="1520888"/>
            <a:ext cx="82482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E7C16F8-27CD-482E-ABC9-270BEC322995}"/>
              </a:ext>
            </a:extLst>
          </p:cNvPr>
          <p:cNvCxnSpPr/>
          <p:nvPr/>
        </p:nvCxnSpPr>
        <p:spPr>
          <a:xfrm>
            <a:off x="802433" y="1362267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A585E52-DEA1-4FD4-8C62-7E5BAF68B3A5}"/>
              </a:ext>
            </a:extLst>
          </p:cNvPr>
          <p:cNvCxnSpPr/>
          <p:nvPr/>
        </p:nvCxnSpPr>
        <p:spPr>
          <a:xfrm>
            <a:off x="1427587" y="1362267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F919B0CA-CF4A-4467-97C4-50719AE0DEAF}"/>
              </a:ext>
            </a:extLst>
          </p:cNvPr>
          <p:cNvCxnSpPr/>
          <p:nvPr/>
        </p:nvCxnSpPr>
        <p:spPr>
          <a:xfrm>
            <a:off x="7644882" y="1362267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5271C4D1-356C-4BF7-BDCC-BFC10B4693B5}"/>
              </a:ext>
            </a:extLst>
          </p:cNvPr>
          <p:cNvCxnSpPr/>
          <p:nvPr/>
        </p:nvCxnSpPr>
        <p:spPr>
          <a:xfrm>
            <a:off x="5302916" y="1362267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AB3F94F9-F3C8-446F-9FA7-3A9B72C55C43}"/>
              </a:ext>
            </a:extLst>
          </p:cNvPr>
          <p:cNvCxnSpPr/>
          <p:nvPr/>
        </p:nvCxnSpPr>
        <p:spPr>
          <a:xfrm>
            <a:off x="2690338" y="1374703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17F7353-3A0F-46B6-861B-DE0C64956E89}"/>
              </a:ext>
            </a:extLst>
          </p:cNvPr>
          <p:cNvCxnSpPr/>
          <p:nvPr/>
        </p:nvCxnSpPr>
        <p:spPr>
          <a:xfrm>
            <a:off x="6024483" y="1373211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3457F4A-529B-49FC-8E5D-48D79580A23F}"/>
              </a:ext>
            </a:extLst>
          </p:cNvPr>
          <p:cNvCxnSpPr/>
          <p:nvPr/>
        </p:nvCxnSpPr>
        <p:spPr>
          <a:xfrm>
            <a:off x="4596900" y="1373211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EFC10270-1723-4794-A496-E93F28E4476B}"/>
              </a:ext>
            </a:extLst>
          </p:cNvPr>
          <p:cNvCxnSpPr/>
          <p:nvPr/>
        </p:nvCxnSpPr>
        <p:spPr>
          <a:xfrm>
            <a:off x="3971749" y="1371653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4FDDF757-1399-47F7-BBFB-4706B976EF1E}"/>
              </a:ext>
            </a:extLst>
          </p:cNvPr>
          <p:cNvCxnSpPr/>
          <p:nvPr/>
        </p:nvCxnSpPr>
        <p:spPr>
          <a:xfrm>
            <a:off x="6789593" y="1371598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8442DD9-6A9D-4ED9-9CDD-9D348EDF0A63}"/>
              </a:ext>
            </a:extLst>
          </p:cNvPr>
          <p:cNvCxnSpPr/>
          <p:nvPr/>
        </p:nvCxnSpPr>
        <p:spPr>
          <a:xfrm>
            <a:off x="2152279" y="1371598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095D386-86E8-44A5-ADC0-05766F0FECCA}"/>
              </a:ext>
            </a:extLst>
          </p:cNvPr>
          <p:cNvSpPr txBox="1"/>
          <p:nvPr/>
        </p:nvSpPr>
        <p:spPr>
          <a:xfrm>
            <a:off x="1233976" y="168238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/>
              <a:t>1</a:t>
            </a:r>
            <a:endParaRPr lang="zh-TW" altLang="en-US" sz="2800" b="1" dirty="0"/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A7D106BF-C8DE-476B-9D0B-83CA9BC18615}"/>
              </a:ext>
            </a:extLst>
          </p:cNvPr>
          <p:cNvCxnSpPr/>
          <p:nvPr/>
        </p:nvCxnSpPr>
        <p:spPr>
          <a:xfrm>
            <a:off x="3321717" y="1363880"/>
            <a:ext cx="0" cy="3079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CAFFE27-B84E-46FC-9629-6927549C9AED}"/>
              </a:ext>
            </a:extLst>
          </p:cNvPr>
          <p:cNvSpPr txBox="1"/>
          <p:nvPr/>
        </p:nvSpPr>
        <p:spPr>
          <a:xfrm>
            <a:off x="611743" y="167789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/>
              <a:t>0</a:t>
            </a:r>
            <a:endParaRPr lang="zh-TW" altLang="en-US" sz="2800" b="1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3F04A23-C839-407A-B0A9-5947FB7F1E91}"/>
              </a:ext>
            </a:extLst>
          </p:cNvPr>
          <p:cNvSpPr txBox="1"/>
          <p:nvPr/>
        </p:nvSpPr>
        <p:spPr>
          <a:xfrm>
            <a:off x="1968093" y="167789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/>
              <a:t>2</a:t>
            </a:r>
            <a:endParaRPr lang="zh-TW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E5471D6-361C-40E8-816C-11475AC86A48}"/>
                  </a:ext>
                </a:extLst>
              </p:cNvPr>
              <p:cNvSpPr txBox="1"/>
              <p:nvPr/>
            </p:nvSpPr>
            <p:spPr>
              <a:xfrm>
                <a:off x="4435522" y="1685612"/>
                <a:ext cx="4171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zh-TW" altLang="en-US" sz="2800" b="1" dirty="0"/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E5471D6-361C-40E8-816C-11475AC86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522" y="1685612"/>
                <a:ext cx="417101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DD1EE942-8D65-4D84-9E43-CF329882B7D2}"/>
                  </a:ext>
                </a:extLst>
              </p:cNvPr>
              <p:cNvSpPr txBox="1"/>
              <p:nvPr/>
            </p:nvSpPr>
            <p:spPr>
              <a:xfrm>
                <a:off x="7380199" y="1677897"/>
                <a:ext cx="13624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zh-TW" sz="2800" b="1" i="1" dirty="0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</m:sSub>
                      <m:r>
                        <a:rPr lang="en-US" altLang="zh-TW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zh-TW" altLang="en-US" sz="2800" b="1" dirty="0"/>
              </a:p>
            </p:txBody>
          </p:sp>
        </mc:Choice>
        <mc:Fallback xmlns="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DD1EE942-8D65-4D84-9E43-CF329882B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199" y="1677897"/>
                <a:ext cx="136248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12EF35F-9760-4350-B5DF-2F705AFD70D0}"/>
                  </a:ext>
                </a:extLst>
              </p:cNvPr>
              <p:cNvSpPr txBox="1"/>
              <p:nvPr/>
            </p:nvSpPr>
            <p:spPr>
              <a:xfrm>
                <a:off x="2509079" y="1752056"/>
                <a:ext cx="185993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⋯⋯⋯⋯⋯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12EF35F-9760-4350-B5DF-2F705AFD7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79" y="1752056"/>
                <a:ext cx="185993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DDA58FDC-3F21-4000-A9A3-E20CD3524378}"/>
                  </a:ext>
                </a:extLst>
              </p:cNvPr>
              <p:cNvSpPr txBox="1"/>
              <p:nvPr/>
            </p:nvSpPr>
            <p:spPr>
              <a:xfrm>
                <a:off x="5825358" y="1768483"/>
                <a:ext cx="149233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⋯⋯⋯⋯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DDA58FDC-3F21-4000-A9A3-E20CD3524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358" y="1768483"/>
                <a:ext cx="149233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459B260A-73EC-4A1D-8CC0-97D9A8C2CCC8}"/>
              </a:ext>
            </a:extLst>
          </p:cNvPr>
          <p:cNvSpPr txBox="1"/>
          <p:nvPr/>
        </p:nvSpPr>
        <p:spPr>
          <a:xfrm>
            <a:off x="270587" y="2376786"/>
            <a:ext cx="2631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And his utility at time t is :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字方塊 29">
                <a:extLst>
                  <a:ext uri="{FF2B5EF4-FFF2-40B4-BE49-F238E27FC236}">
                    <a16:creationId xmlns:a16="http://schemas.microsoft.com/office/drawing/2014/main" id="{BD2C7422-FC4A-4565-BECC-AF8E6E048E7A}"/>
                  </a:ext>
                </a:extLst>
              </p:cNvPr>
              <p:cNvSpPr txBox="1"/>
              <p:nvPr/>
            </p:nvSpPr>
            <p:spPr>
              <a:xfrm>
                <a:off x="0" y="3279857"/>
                <a:ext cx="7641757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𝑀𝑎𝑥</m:t>
                      </m:r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= 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   +   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(1,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0" name="文字方塊 29">
                <a:extLst>
                  <a:ext uri="{FF2B5EF4-FFF2-40B4-BE49-F238E27FC236}">
                    <a16:creationId xmlns:a16="http://schemas.microsoft.com/office/drawing/2014/main" id="{BD2C7422-FC4A-4565-BECC-AF8E6E048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79857"/>
                <a:ext cx="7641757" cy="12311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B66956B5-62AB-4493-80E6-7B4528822816}"/>
                  </a:ext>
                </a:extLst>
              </p:cNvPr>
              <p:cNvSpPr txBox="1"/>
              <p:nvPr/>
            </p:nvSpPr>
            <p:spPr>
              <a:xfrm>
                <a:off x="111967" y="5494120"/>
                <a:ext cx="871479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i="1" dirty="0" smtClean="0"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zh-TW" altLang="en-US" sz="2400" dirty="0"/>
              </a:p>
              <a:p>
                <a:r>
                  <a:rPr lang="zh-TW" altLang="en-US" sz="2400" dirty="0"/>
                  <a:t>從 </a:t>
                </a:r>
                <a:r>
                  <a:rPr lang="en-US" altLang="zh-TW" sz="2400" dirty="0"/>
                  <a:t>t</a:t>
                </a:r>
                <a:r>
                  <a:rPr lang="zh-TW" altLang="en-US" sz="2400" dirty="0"/>
                  <a:t> 點到期末還握有 </a:t>
                </a:r>
                <a:r>
                  <a:rPr lang="en-US" altLang="zh-TW" sz="2400" dirty="0"/>
                  <a:t>x</a:t>
                </a:r>
                <a:r>
                  <a:rPr lang="zh-TW" altLang="en-US" sz="2400" dirty="0"/>
                  <a:t> 張選擇權，還剩 </a:t>
                </a:r>
                <a:r>
                  <a:rPr lang="en-US" altLang="zh-TW" sz="2400" dirty="0"/>
                  <a:t>M-t</a:t>
                </a:r>
                <a:r>
                  <a:rPr lang="zh-TW" altLang="en-US" sz="2400" dirty="0"/>
                  <a:t> 期，在這段期間執行選擇權所產生的效用折現到 </a:t>
                </a:r>
                <a:r>
                  <a:rPr lang="en-US" altLang="zh-TW" sz="2400" dirty="0"/>
                  <a:t>t </a:t>
                </a:r>
                <a:r>
                  <a:rPr lang="zh-TW" altLang="en-US" sz="2400" dirty="0"/>
                  <a:t>點的效用總合</a:t>
                </a:r>
              </a:p>
            </p:txBody>
          </p:sp>
        </mc:Choice>
        <mc:Fallback xmlns=""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B66956B5-62AB-4493-80E6-7B4528822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67" y="5494120"/>
                <a:ext cx="8714793" cy="1200329"/>
              </a:xfrm>
              <a:prstGeom prst="rect">
                <a:avLst/>
              </a:prstGeom>
              <a:blipFill>
                <a:blip r:embed="rId7"/>
                <a:stretch>
                  <a:fillRect l="-1049" b="-106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B769C7D1-21E8-494E-9D38-BE1C39F81EB8}"/>
                  </a:ext>
                </a:extLst>
              </p:cNvPr>
              <p:cNvSpPr txBox="1"/>
              <p:nvPr/>
            </p:nvSpPr>
            <p:spPr>
              <a:xfrm>
                <a:off x="4959617" y="1677897"/>
                <a:ext cx="697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altLang="zh-TW" sz="2800" b="1" dirty="0"/>
                  <a:t>+1</a:t>
                </a:r>
                <a:endParaRPr lang="zh-TW" altLang="en-US" sz="2800" b="1" dirty="0"/>
              </a:p>
            </p:txBody>
          </p:sp>
        </mc:Choice>
        <mc:Fallback xmlns="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B769C7D1-21E8-494E-9D38-BE1C39F81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617" y="1677897"/>
                <a:ext cx="697627" cy="523220"/>
              </a:xfrm>
              <a:prstGeom prst="rect">
                <a:avLst/>
              </a:prstGeom>
              <a:blipFill>
                <a:blip r:embed="rId8"/>
                <a:stretch>
                  <a:fillRect t="-10465" r="-15789" b="-3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右大括弧 32">
            <a:extLst>
              <a:ext uri="{FF2B5EF4-FFF2-40B4-BE49-F238E27FC236}">
                <a16:creationId xmlns:a16="http://schemas.microsoft.com/office/drawing/2014/main" id="{3935FAFA-90AF-4188-A943-06D8134B7CD8}"/>
              </a:ext>
            </a:extLst>
          </p:cNvPr>
          <p:cNvSpPr/>
          <p:nvPr/>
        </p:nvSpPr>
        <p:spPr>
          <a:xfrm rot="16200000">
            <a:off x="6000659" y="-313989"/>
            <a:ext cx="212437" cy="3069758"/>
          </a:xfrm>
          <a:prstGeom prst="rightBrace">
            <a:avLst>
              <a:gd name="adj1" fmla="val 245767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6279B11-64C0-4C90-AECD-9B4A50B302EE}"/>
              </a:ext>
            </a:extLst>
          </p:cNvPr>
          <p:cNvSpPr txBox="1"/>
          <p:nvPr/>
        </p:nvSpPr>
        <p:spPr>
          <a:xfrm>
            <a:off x="5842221" y="646342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M-t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1DAF5C6-3449-4BB6-B87A-20F87851108B}"/>
              </a:ext>
            </a:extLst>
          </p:cNvPr>
          <p:cNvSpPr txBox="1"/>
          <p:nvPr/>
        </p:nvSpPr>
        <p:spPr>
          <a:xfrm>
            <a:off x="1289954" y="305701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00B050"/>
                </a:solidFill>
              </a:rPr>
              <a:t>t</a:t>
            </a:r>
            <a:r>
              <a:rPr lang="zh-TW" altLang="en-US" b="1" dirty="0">
                <a:solidFill>
                  <a:srgbClr val="00B050"/>
                </a:solidFill>
              </a:rPr>
              <a:t>時間點執行選擇權的效用</a:t>
            </a: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C73ACC61-3379-486C-AB8E-92AB79D82C21}"/>
              </a:ext>
            </a:extLst>
          </p:cNvPr>
          <p:cNvCxnSpPr>
            <a:cxnSpLocks/>
          </p:cNvCxnSpPr>
          <p:nvPr/>
        </p:nvCxnSpPr>
        <p:spPr>
          <a:xfrm>
            <a:off x="1683083" y="3895410"/>
            <a:ext cx="2232680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F5B218B-8C95-4C4C-AD92-652CCF8F9D71}"/>
              </a:ext>
            </a:extLst>
          </p:cNvPr>
          <p:cNvCxnSpPr>
            <a:cxnSpLocks/>
          </p:cNvCxnSpPr>
          <p:nvPr/>
        </p:nvCxnSpPr>
        <p:spPr>
          <a:xfrm>
            <a:off x="4515773" y="3881293"/>
            <a:ext cx="2338928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9BECD0B-D3AE-4D65-88EA-723AF97D2169}"/>
              </a:ext>
            </a:extLst>
          </p:cNvPr>
          <p:cNvSpPr txBox="1"/>
          <p:nvPr/>
        </p:nvSpPr>
        <p:spPr>
          <a:xfrm>
            <a:off x="4271150" y="3057014"/>
            <a:ext cx="3958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</a:rPr>
              <a:t>時間點後執行選擇權的預期折現效用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3ECF256A-599F-4A24-B6F1-A777FA12417B}"/>
                  </a:ext>
                </a:extLst>
              </p:cNvPr>
              <p:cNvSpPr txBox="1"/>
              <p:nvPr/>
            </p:nvSpPr>
            <p:spPr>
              <a:xfrm>
                <a:off x="225741" y="4813892"/>
                <a:ext cx="4153638" cy="5034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𝑍</m:t>
                    </m:r>
                    <m:d>
                      <m:d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zh-TW" altLang="en-US" dirty="0"/>
                  <a:t>，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時間點執行選擇權的比例</a:t>
                </a:r>
              </a:p>
            </p:txBody>
          </p:sp>
        </mc:Choice>
        <mc:Fallback xmlns=""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3ECF256A-599F-4A24-B6F1-A777FA124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1" y="4813892"/>
                <a:ext cx="4153638" cy="503471"/>
              </a:xfrm>
              <a:prstGeom prst="rect">
                <a:avLst/>
              </a:prstGeom>
              <a:blipFill>
                <a:blip r:embed="rId9"/>
                <a:stretch>
                  <a:fillRect r="-881" b="-8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98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AC477C32-7603-4DB8-B902-663173F87DD8}"/>
                  </a:ext>
                </a:extLst>
              </p:cNvPr>
              <p:cNvSpPr txBox="1"/>
              <p:nvPr/>
            </p:nvSpPr>
            <p:spPr>
              <a:xfrm>
                <a:off x="108158" y="159323"/>
                <a:ext cx="5779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state</a:t>
                </a:r>
                <a:r>
                  <a:rPr lang="zh-TW" altLang="en-US" dirty="0"/>
                  <a:t>：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𝑍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(1,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AC477C32-7603-4DB8-B902-663173F87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8" y="159323"/>
                <a:ext cx="5779477" cy="369332"/>
              </a:xfrm>
              <a:prstGeom prst="rect">
                <a:avLst/>
              </a:prstGeom>
              <a:blipFill>
                <a:blip r:embed="rId2"/>
                <a:stretch>
                  <a:fillRect l="-949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59E351B3-17EA-4151-95DB-965195EAD4C7}"/>
                  </a:ext>
                </a:extLst>
              </p:cNvPr>
              <p:cNvSpPr/>
              <p:nvPr/>
            </p:nvSpPr>
            <p:spPr>
              <a:xfrm>
                <a:off x="108158" y="584375"/>
                <a:ext cx="3878424" cy="28446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.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59E351B3-17EA-4151-95DB-965195EAD4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8" y="584375"/>
                <a:ext cx="3878424" cy="2844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群組 31">
            <a:extLst>
              <a:ext uri="{FF2B5EF4-FFF2-40B4-BE49-F238E27FC236}">
                <a16:creationId xmlns:a16="http://schemas.microsoft.com/office/drawing/2014/main" id="{969C74B1-0705-41B5-A45E-CF0DCC122EB9}"/>
              </a:ext>
            </a:extLst>
          </p:cNvPr>
          <p:cNvGrpSpPr/>
          <p:nvPr/>
        </p:nvGrpSpPr>
        <p:grpSpPr>
          <a:xfrm>
            <a:off x="378354" y="3722825"/>
            <a:ext cx="4461542" cy="2101088"/>
            <a:chOff x="4203905" y="699706"/>
            <a:chExt cx="4461542" cy="21010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235D1688-3398-4793-ACC4-7D1E4EB40701}"/>
                    </a:ext>
                  </a:extLst>
                </p:cNvPr>
                <p:cNvSpPr txBox="1"/>
                <p:nvPr/>
              </p:nvSpPr>
              <p:spPr>
                <a:xfrm>
                  <a:off x="4203905" y="699706"/>
                  <a:ext cx="4461542" cy="21010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Z</m:t>
                            </m:r>
                            <m: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[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p>
                          </m:e>
                        </m:nary>
                      </m:oMath>
                      <m:oMath xmlns:m="http://schemas.openxmlformats.org/officeDocument/2006/math"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d>
                                  <m:dPr>
                                    <m:ctrlP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altLang="zh-TW" b="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235D1688-3398-4793-ACC4-7D1E4EB407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3905" y="699706"/>
                  <a:ext cx="4461542" cy="210108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6C2A8CC-3706-4F70-A411-47916F68315E}"/>
                </a:ext>
              </a:extLst>
            </p:cNvPr>
            <p:cNvSpPr/>
            <p:nvPr/>
          </p:nvSpPr>
          <p:spPr>
            <a:xfrm>
              <a:off x="4460052" y="1493889"/>
              <a:ext cx="1306267" cy="80494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23C79210-8C2D-4D1C-8666-415EBDDA0BA3}"/>
                </a:ext>
              </a:extLst>
            </p:cNvPr>
            <p:cNvSpPr/>
            <p:nvPr/>
          </p:nvSpPr>
          <p:spPr>
            <a:xfrm>
              <a:off x="6854900" y="1708658"/>
              <a:ext cx="1598636" cy="41987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3473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6FACCA3-D3EE-432C-BB8A-F4FBE69C56CA}"/>
                  </a:ext>
                </a:extLst>
              </p:cNvPr>
              <p:cNvSpPr/>
              <p:nvPr/>
            </p:nvSpPr>
            <p:spPr>
              <a:xfrm>
                <a:off x="275867" y="102636"/>
                <a:ext cx="6534507" cy="1148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求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, 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　</m:t>
                      </m:r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.</m:t>
                      </m:r>
                      <m:nary>
                        <m:naryPr>
                          <m:chr m:val="∑"/>
                          <m:ctrlPr>
                            <a:rPr lang="zh-TW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6FACCA3-D3EE-432C-BB8A-F4FBE69C56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67" y="102636"/>
                <a:ext cx="6534507" cy="1148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A888288-9F17-4D51-B328-CCD989B27A8A}"/>
                  </a:ext>
                </a:extLst>
              </p:cNvPr>
              <p:cNvSpPr/>
              <p:nvPr/>
            </p:nvSpPr>
            <p:spPr>
              <a:xfrm>
                <a:off x="275867" y="1443273"/>
                <a:ext cx="4572000" cy="65960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r>
                  <a:rPr lang="en-US" altLang="zh-TW" i="1" dirty="0">
                    <a:latin typeface="Cambria Math" panose="02040503050406030204" pitchFamily="18" charset="0"/>
                  </a:rPr>
                  <a:t>=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[1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A888288-9F17-4D51-B328-CCD989B27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67" y="1443273"/>
                <a:ext cx="4572000" cy="659604"/>
              </a:xfrm>
              <a:prstGeom prst="rect">
                <a:avLst/>
              </a:prstGeom>
              <a:blipFill>
                <a:blip r:embed="rId18"/>
                <a:stretch>
                  <a:fillRect l="-533" b="-12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90286A3-34FA-47E6-9467-4E0202F89FD6}"/>
                  </a:ext>
                </a:extLst>
              </p:cNvPr>
              <p:cNvSpPr/>
              <p:nvPr/>
            </p:nvSpPr>
            <p:spPr>
              <a:xfrm>
                <a:off x="275867" y="2070356"/>
                <a:ext cx="4572000" cy="241117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dirty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altLang="zh-TW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altLang="zh-TW" dirty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zh-TW" dirty="0">
                          <a:latin typeface="Cambria Math" panose="02040503050406030204" pitchFamily="18" charset="0"/>
                        </a:rPr>
                        <m:t>.</m:t>
                      </m:r>
                      <m:nary>
                        <m:naryPr>
                          <m:chr m:val="∑"/>
                          <m:ctrlPr>
                            <a:rPr lang="zh-TW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90286A3-34FA-47E6-9467-4E0202F89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67" y="2070356"/>
                <a:ext cx="4572000" cy="24111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E405532F-E8B9-43FE-9728-6388148FA070}"/>
              </a:ext>
            </a:extLst>
          </p:cNvPr>
          <p:cNvGrpSpPr/>
          <p:nvPr/>
        </p:nvGrpSpPr>
        <p:grpSpPr>
          <a:xfrm>
            <a:off x="4762500" y="1180968"/>
            <a:ext cx="3786338" cy="1088173"/>
            <a:chOff x="4762500" y="1371639"/>
            <a:chExt cx="3786338" cy="1088173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ED71AC97-5147-49C3-9496-C733F335749B}"/>
                </a:ext>
              </a:extLst>
            </p:cNvPr>
            <p:cNvGrpSpPr/>
            <p:nvPr/>
          </p:nvGrpSpPr>
          <p:grpSpPr>
            <a:xfrm>
              <a:off x="4762500" y="1692041"/>
              <a:ext cx="3786338" cy="767771"/>
              <a:chOff x="4333875" y="2592786"/>
              <a:chExt cx="3786338" cy="767771"/>
            </a:xfrm>
          </p:grpSpPr>
          <p:grpSp>
            <p:nvGrpSpPr>
              <p:cNvPr id="7" name="群組 6">
                <a:extLst>
                  <a:ext uri="{FF2B5EF4-FFF2-40B4-BE49-F238E27FC236}">
                    <a16:creationId xmlns:a16="http://schemas.microsoft.com/office/drawing/2014/main" id="{838C1481-57D1-4228-811C-1EB4025A52BF}"/>
                  </a:ext>
                </a:extLst>
              </p:cNvPr>
              <p:cNvGrpSpPr/>
              <p:nvPr/>
            </p:nvGrpSpPr>
            <p:grpSpPr>
              <a:xfrm>
                <a:off x="4333875" y="2592786"/>
                <a:ext cx="3786338" cy="767771"/>
                <a:chOff x="4275105" y="1362267"/>
                <a:chExt cx="3786338" cy="767771"/>
              </a:xfrm>
            </p:grpSpPr>
            <p:cxnSp>
              <p:nvCxnSpPr>
                <p:cNvPr id="8" name="直線接點 7">
                  <a:extLst>
                    <a:ext uri="{FF2B5EF4-FFF2-40B4-BE49-F238E27FC236}">
                      <a16:creationId xmlns:a16="http://schemas.microsoft.com/office/drawing/2014/main" id="{9037D0D3-34E3-4B89-B066-20594A71F7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75105" y="1525553"/>
                  <a:ext cx="3786338" cy="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線接點 9">
                  <a:extLst>
                    <a:ext uri="{FF2B5EF4-FFF2-40B4-BE49-F238E27FC236}">
                      <a16:creationId xmlns:a16="http://schemas.microsoft.com/office/drawing/2014/main" id="{822662B8-AA11-4DE6-ACFE-74A947EDE825}"/>
                    </a:ext>
                  </a:extLst>
                </p:cNvPr>
                <p:cNvCxnSpPr/>
                <p:nvPr/>
              </p:nvCxnSpPr>
              <p:spPr>
                <a:xfrm>
                  <a:off x="7644882" y="1362267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>
                  <a:extLst>
                    <a:ext uri="{FF2B5EF4-FFF2-40B4-BE49-F238E27FC236}">
                      <a16:creationId xmlns:a16="http://schemas.microsoft.com/office/drawing/2014/main" id="{28B76B49-0855-416B-8CC8-0FB3E1B37DB4}"/>
                    </a:ext>
                  </a:extLst>
                </p:cNvPr>
                <p:cNvCxnSpPr/>
                <p:nvPr/>
              </p:nvCxnSpPr>
              <p:spPr>
                <a:xfrm>
                  <a:off x="5302916" y="1362267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接點 12">
                  <a:extLst>
                    <a:ext uri="{FF2B5EF4-FFF2-40B4-BE49-F238E27FC236}">
                      <a16:creationId xmlns:a16="http://schemas.microsoft.com/office/drawing/2014/main" id="{C3C3E1E0-18D8-4D93-8056-CD05589DBBFF}"/>
                    </a:ext>
                  </a:extLst>
                </p:cNvPr>
                <p:cNvCxnSpPr/>
                <p:nvPr/>
              </p:nvCxnSpPr>
              <p:spPr>
                <a:xfrm>
                  <a:off x="6024483" y="1373211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7A46B971-C810-4FC3-9E53-11030D76E7A2}"/>
                    </a:ext>
                  </a:extLst>
                </p:cNvPr>
                <p:cNvCxnSpPr/>
                <p:nvPr/>
              </p:nvCxnSpPr>
              <p:spPr>
                <a:xfrm>
                  <a:off x="4596900" y="1373211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接點 15">
                  <a:extLst>
                    <a:ext uri="{FF2B5EF4-FFF2-40B4-BE49-F238E27FC236}">
                      <a16:creationId xmlns:a16="http://schemas.microsoft.com/office/drawing/2014/main" id="{03BD9AC5-B597-40B7-AB4A-1AACE381379D}"/>
                    </a:ext>
                  </a:extLst>
                </p:cNvPr>
                <p:cNvCxnSpPr/>
                <p:nvPr/>
              </p:nvCxnSpPr>
              <p:spPr>
                <a:xfrm>
                  <a:off x="6789593" y="1371598"/>
                  <a:ext cx="0" cy="30791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文字方塊 17">
                      <a:extLst>
                        <a:ext uri="{FF2B5EF4-FFF2-40B4-BE49-F238E27FC236}">
                          <a16:creationId xmlns:a16="http://schemas.microsoft.com/office/drawing/2014/main" id="{4886D597-859D-4EAC-AB85-41F7F5CBE6D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99833" y="1713080"/>
                      <a:ext cx="39626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0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oMath>
                        </m:oMathPara>
                      </a14:m>
                      <a:endParaRPr lang="zh-TW" altLang="en-US" sz="2000" b="1" dirty="0"/>
                    </a:p>
                  </p:txBody>
                </p:sp>
              </mc:Choice>
              <mc:Fallback xmlns="">
                <p:sp>
                  <p:nvSpPr>
                    <p:cNvPr id="18" name="文字方塊 17">
                      <a:extLst>
                        <a:ext uri="{FF2B5EF4-FFF2-40B4-BE49-F238E27FC236}">
                          <a16:creationId xmlns:a16="http://schemas.microsoft.com/office/drawing/2014/main" id="{4886D597-859D-4EAC-AB85-41F7F5CBE6D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99833" y="1713080"/>
                      <a:ext cx="396262" cy="40011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文字方塊 19">
                      <a:extLst>
                        <a:ext uri="{FF2B5EF4-FFF2-40B4-BE49-F238E27FC236}">
                          <a16:creationId xmlns:a16="http://schemas.microsoft.com/office/drawing/2014/main" id="{F6D3D728-A06F-4AF7-B569-11294A2989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84864" y="1729928"/>
                      <a:ext cx="39626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zh-TW" altLang="en-US" sz="2000" b="1" dirty="0"/>
                    </a:p>
                  </p:txBody>
                </p:sp>
              </mc:Choice>
              <mc:Fallback xmlns="">
                <p:sp>
                  <p:nvSpPr>
                    <p:cNvPr id="20" name="文字方塊 19">
                      <a:extLst>
                        <a:ext uri="{FF2B5EF4-FFF2-40B4-BE49-F238E27FC236}">
                          <a16:creationId xmlns:a16="http://schemas.microsoft.com/office/drawing/2014/main" id="{F6D3D728-A06F-4AF7-B569-11294A2989B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84864" y="1729928"/>
                      <a:ext cx="396262" cy="400110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文字方塊 22">
                      <a:extLst>
                        <a:ext uri="{FF2B5EF4-FFF2-40B4-BE49-F238E27FC236}">
                          <a16:creationId xmlns:a16="http://schemas.microsoft.com/office/drawing/2014/main" id="{7C94A649-196A-4128-A7AA-3557840539A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396976" y="1695003"/>
                      <a:ext cx="481223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𝑴</m:t>
                            </m:r>
                          </m:oMath>
                        </m:oMathPara>
                      </a14:m>
                      <a:endParaRPr lang="zh-TW" altLang="en-US" sz="2000" b="1" dirty="0">
                        <a:latin typeface="Cambria Math" panose="020405030504060302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文字方塊 22">
                      <a:extLst>
                        <a:ext uri="{FF2B5EF4-FFF2-40B4-BE49-F238E27FC236}">
                          <a16:creationId xmlns:a16="http://schemas.microsoft.com/office/drawing/2014/main" id="{7C94A649-196A-4128-A7AA-3557840539A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96976" y="1695003"/>
                      <a:ext cx="481223" cy="400110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文字方塊 24">
                      <a:extLst>
                        <a:ext uri="{FF2B5EF4-FFF2-40B4-BE49-F238E27FC236}">
                          <a16:creationId xmlns:a16="http://schemas.microsoft.com/office/drawing/2014/main" id="{E8C3D37E-ACC7-4C6E-852F-ABC02293987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31861" y="1736183"/>
                      <a:ext cx="80207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</a:rPr>
                              <m:t>⋯⋯⋯</m:t>
                            </m:r>
                          </m:oMath>
                        </m:oMathPara>
                      </a14:m>
                      <a:endParaRPr lang="zh-TW" altLang="en-US" sz="1400" dirty="0"/>
                    </a:p>
                  </p:txBody>
                </p:sp>
              </mc:Choice>
              <mc:Fallback xmlns="">
                <p:sp>
                  <p:nvSpPr>
                    <p:cNvPr id="25" name="文字方塊 24">
                      <a:extLst>
                        <a:ext uri="{FF2B5EF4-FFF2-40B4-BE49-F238E27FC236}">
                          <a16:creationId xmlns:a16="http://schemas.microsoft.com/office/drawing/2014/main" id="{E8C3D37E-ACC7-4C6E-852F-ABC02293987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31861" y="1736183"/>
                      <a:ext cx="802078" cy="307777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2290" r="-229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文字方塊 29">
                    <a:extLst>
                      <a:ext uri="{FF2B5EF4-FFF2-40B4-BE49-F238E27FC236}">
                        <a16:creationId xmlns:a16="http://schemas.microsoft.com/office/drawing/2014/main" id="{FE52CEB0-AA94-4984-9C3D-D3171DD656A3}"/>
                      </a:ext>
                    </a:extLst>
                  </p:cNvPr>
                  <p:cNvSpPr txBox="1"/>
                  <p:nvPr/>
                </p:nvSpPr>
                <p:spPr>
                  <a:xfrm>
                    <a:off x="6607382" y="2926689"/>
                    <a:ext cx="82894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TW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a14:m>
                    <a:r>
                      <a:rPr lang="en-US" altLang="zh-TW" sz="20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a:t>-1</a:t>
                    </a:r>
                    <a:endParaRPr lang="zh-TW" altLang="en-US" sz="2000" b="1" dirty="0">
                      <a:solidFill>
                        <a:srgbClr val="FF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0" name="文字方塊 29">
                    <a:extLst>
                      <a:ext uri="{FF2B5EF4-FFF2-40B4-BE49-F238E27FC236}">
                        <a16:creationId xmlns:a16="http://schemas.microsoft.com/office/drawing/2014/main" id="{FE52CEB0-AA94-4984-9C3D-D3171DD656A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07382" y="2926689"/>
                    <a:ext cx="828941" cy="4001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箭號: 迴轉箭號 33">
              <a:extLst>
                <a:ext uri="{FF2B5EF4-FFF2-40B4-BE49-F238E27FC236}">
                  <a16:creationId xmlns:a16="http://schemas.microsoft.com/office/drawing/2014/main" id="{DA2D8F5B-6594-4F5E-B230-F0F52B7AF754}"/>
                </a:ext>
              </a:extLst>
            </p:cNvPr>
            <p:cNvSpPr/>
            <p:nvPr/>
          </p:nvSpPr>
          <p:spPr>
            <a:xfrm flipH="1">
              <a:off x="7191374" y="1371639"/>
              <a:ext cx="970981" cy="252756"/>
            </a:xfrm>
            <a:prstGeom prst="uturnArrow">
              <a:avLst>
                <a:gd name="adj1" fmla="val 7037"/>
                <a:gd name="adj2" fmla="val 25000"/>
                <a:gd name="adj3" fmla="val 19611"/>
                <a:gd name="adj4" fmla="val 75000"/>
                <a:gd name="adj5" fmla="val 100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CA0F2519-395B-4091-B14E-3E2E5C9E5560}"/>
              </a:ext>
            </a:extLst>
          </p:cNvPr>
          <p:cNvGrpSpPr/>
          <p:nvPr/>
        </p:nvGrpSpPr>
        <p:grpSpPr>
          <a:xfrm>
            <a:off x="4749634" y="2198991"/>
            <a:ext cx="3786338" cy="1146797"/>
            <a:chOff x="4749634" y="2198991"/>
            <a:chExt cx="3786338" cy="11467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02C2D533-5201-4AB9-9900-D4AC6FE327F8}"/>
                    </a:ext>
                  </a:extLst>
                </p:cNvPr>
                <p:cNvSpPr/>
                <p:nvPr/>
              </p:nvSpPr>
              <p:spPr>
                <a:xfrm>
                  <a:off x="5795519" y="2940027"/>
                  <a:ext cx="4347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02C2D533-5201-4AB9-9900-D4AC6FE327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5519" y="2940027"/>
                  <a:ext cx="43473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710BC885-97A3-47D9-B386-F2F1BB258EC1}"/>
                </a:ext>
              </a:extLst>
            </p:cNvPr>
            <p:cNvGrpSpPr/>
            <p:nvPr/>
          </p:nvGrpSpPr>
          <p:grpSpPr>
            <a:xfrm>
              <a:off x="4749634" y="2198991"/>
              <a:ext cx="3786338" cy="1146797"/>
              <a:chOff x="4730584" y="2379966"/>
              <a:chExt cx="3786338" cy="114679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矩形 51">
                    <a:extLst>
                      <a:ext uri="{FF2B5EF4-FFF2-40B4-BE49-F238E27FC236}">
                        <a16:creationId xmlns:a16="http://schemas.microsoft.com/office/drawing/2014/main" id="{558F8042-4B1D-4073-B7A6-2F173441405D}"/>
                      </a:ext>
                    </a:extLst>
                  </p:cNvPr>
                  <p:cNvSpPr/>
                  <p:nvPr/>
                </p:nvSpPr>
                <p:spPr>
                  <a:xfrm>
                    <a:off x="6026634" y="3128615"/>
                    <a:ext cx="80021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52" name="矩形 51">
                    <a:extLst>
                      <a:ext uri="{FF2B5EF4-FFF2-40B4-BE49-F238E27FC236}">
                        <a16:creationId xmlns:a16="http://schemas.microsoft.com/office/drawing/2014/main" id="{558F8042-4B1D-4073-B7A6-2F173441405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26634" y="3128615"/>
                    <a:ext cx="800219" cy="369332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矩形 52">
                    <a:extLst>
                      <a:ext uri="{FF2B5EF4-FFF2-40B4-BE49-F238E27FC236}">
                        <a16:creationId xmlns:a16="http://schemas.microsoft.com/office/drawing/2014/main" id="{67FE8859-9B2C-4162-A1F2-8121A4906C86}"/>
                      </a:ext>
                    </a:extLst>
                  </p:cNvPr>
                  <p:cNvSpPr/>
                  <p:nvPr/>
                </p:nvSpPr>
                <p:spPr>
                  <a:xfrm>
                    <a:off x="6863066" y="3118748"/>
                    <a:ext cx="38664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1" i="1" dirty="0" smtClean="0">
                              <a:latin typeface="Cambria Math" panose="02040503050406030204" pitchFamily="18" charset="0"/>
                            </a:rPr>
                            <m:t>𝒖</m:t>
                          </m:r>
                        </m:oMath>
                      </m:oMathPara>
                    </a14:m>
                    <a:endParaRPr lang="zh-TW" altLang="en-US" b="1" dirty="0"/>
                  </a:p>
                </p:txBody>
              </p:sp>
            </mc:Choice>
            <mc:Fallback xmlns="">
              <p:sp>
                <p:nvSpPr>
                  <p:cNvPr id="53" name="矩形 52">
                    <a:extLst>
                      <a:ext uri="{FF2B5EF4-FFF2-40B4-BE49-F238E27FC236}">
                        <a16:creationId xmlns:a16="http://schemas.microsoft.com/office/drawing/2014/main" id="{67FE8859-9B2C-4162-A1F2-8121A4906C8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63066" y="3118748"/>
                    <a:ext cx="386644" cy="369332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9" name="群組 68">
                <a:extLst>
                  <a:ext uri="{FF2B5EF4-FFF2-40B4-BE49-F238E27FC236}">
                    <a16:creationId xmlns:a16="http://schemas.microsoft.com/office/drawing/2014/main" id="{3C7197EF-BB53-42D1-89A3-0EA1ADD29DED}"/>
                  </a:ext>
                </a:extLst>
              </p:cNvPr>
              <p:cNvGrpSpPr/>
              <p:nvPr/>
            </p:nvGrpSpPr>
            <p:grpSpPr>
              <a:xfrm>
                <a:off x="4730584" y="2379966"/>
                <a:ext cx="3786338" cy="1146797"/>
                <a:chOff x="4730584" y="2379966"/>
                <a:chExt cx="3786338" cy="1146797"/>
              </a:xfrm>
            </p:grpSpPr>
            <p:grpSp>
              <p:nvGrpSpPr>
                <p:cNvPr id="36" name="群組 35">
                  <a:extLst>
                    <a:ext uri="{FF2B5EF4-FFF2-40B4-BE49-F238E27FC236}">
                      <a16:creationId xmlns:a16="http://schemas.microsoft.com/office/drawing/2014/main" id="{21ADA369-90D7-499D-B30B-2C0CD5BBE61F}"/>
                    </a:ext>
                  </a:extLst>
                </p:cNvPr>
                <p:cNvGrpSpPr/>
                <p:nvPr/>
              </p:nvGrpSpPr>
              <p:grpSpPr>
                <a:xfrm>
                  <a:off x="4730584" y="2503252"/>
                  <a:ext cx="3786338" cy="1023511"/>
                  <a:chOff x="4762500" y="1436301"/>
                  <a:chExt cx="3786338" cy="1023511"/>
                </a:xfrm>
              </p:grpSpPr>
              <p:grpSp>
                <p:nvGrpSpPr>
                  <p:cNvPr id="39" name="群組 38">
                    <a:extLst>
                      <a:ext uri="{FF2B5EF4-FFF2-40B4-BE49-F238E27FC236}">
                        <a16:creationId xmlns:a16="http://schemas.microsoft.com/office/drawing/2014/main" id="{C5C02AC1-75A2-449D-8412-3DAE8DF7430B}"/>
                      </a:ext>
                    </a:extLst>
                  </p:cNvPr>
                  <p:cNvGrpSpPr/>
                  <p:nvPr/>
                </p:nvGrpSpPr>
                <p:grpSpPr>
                  <a:xfrm>
                    <a:off x="4762500" y="1692041"/>
                    <a:ext cx="3786338" cy="767771"/>
                    <a:chOff x="4275105" y="1362267"/>
                    <a:chExt cx="3786338" cy="767771"/>
                  </a:xfrm>
                </p:grpSpPr>
                <p:cxnSp>
                  <p:nvCxnSpPr>
                    <p:cNvPr id="41" name="直線接點 40">
                      <a:extLst>
                        <a:ext uri="{FF2B5EF4-FFF2-40B4-BE49-F238E27FC236}">
                          <a16:creationId xmlns:a16="http://schemas.microsoft.com/office/drawing/2014/main" id="{EF2BECE1-B829-4AE8-A817-2C461CD656D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275105" y="1525553"/>
                      <a:ext cx="3786338" cy="1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直線接點 41">
                      <a:extLst>
                        <a:ext uri="{FF2B5EF4-FFF2-40B4-BE49-F238E27FC236}">
                          <a16:creationId xmlns:a16="http://schemas.microsoft.com/office/drawing/2014/main" id="{DBAC3B2C-46C7-49D2-807A-A2E8AB76CD8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644882" y="1362267"/>
                      <a:ext cx="0" cy="30791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直線接點 42">
                      <a:extLst>
                        <a:ext uri="{FF2B5EF4-FFF2-40B4-BE49-F238E27FC236}">
                          <a16:creationId xmlns:a16="http://schemas.microsoft.com/office/drawing/2014/main" id="{7815EEF3-5ED8-4EE9-9062-2D3E018518D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302916" y="1362267"/>
                      <a:ext cx="0" cy="30791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直線接點 43">
                      <a:extLst>
                        <a:ext uri="{FF2B5EF4-FFF2-40B4-BE49-F238E27FC236}">
                          <a16:creationId xmlns:a16="http://schemas.microsoft.com/office/drawing/2014/main" id="{D93DB8F2-8B19-45DC-801E-DF81593C0BC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948283" y="1382736"/>
                      <a:ext cx="0" cy="30791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直線接點 44">
                      <a:extLst>
                        <a:ext uri="{FF2B5EF4-FFF2-40B4-BE49-F238E27FC236}">
                          <a16:creationId xmlns:a16="http://schemas.microsoft.com/office/drawing/2014/main" id="{BDF3E80D-EC67-40FD-BA2E-957E1CB8D17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596900" y="1373211"/>
                      <a:ext cx="0" cy="30791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直線接點 45">
                      <a:extLst>
                        <a:ext uri="{FF2B5EF4-FFF2-40B4-BE49-F238E27FC236}">
                          <a16:creationId xmlns:a16="http://schemas.microsoft.com/office/drawing/2014/main" id="{5D0C7736-7D40-4DA9-B3FB-AB67E7B1C77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605650" y="1405170"/>
                      <a:ext cx="0" cy="30791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7" name="文字方塊 46">
                          <a:extLst>
                            <a:ext uri="{FF2B5EF4-FFF2-40B4-BE49-F238E27FC236}">
                              <a16:creationId xmlns:a16="http://schemas.microsoft.com/office/drawing/2014/main" id="{9535080A-6415-42E6-9630-C0666378E74D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099833" y="1713080"/>
                          <a:ext cx="39626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zh-TW" altLang="en-US" sz="2000" b="1" dirty="0"/>
                        </a:p>
                      </p:txBody>
                    </p:sp>
                  </mc:Choice>
                  <mc:Fallback xmlns="">
                    <p:sp>
                      <p:nvSpPr>
                        <p:cNvPr id="47" name="文字方塊 46">
                          <a:extLst>
                            <a:ext uri="{FF2B5EF4-FFF2-40B4-BE49-F238E27FC236}">
                              <a16:creationId xmlns:a16="http://schemas.microsoft.com/office/drawing/2014/main" id="{9535080A-6415-42E6-9630-C0666378E74D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099833" y="1713080"/>
                          <a:ext cx="396262" cy="400110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8" name="文字方塊 47">
                          <a:extLst>
                            <a:ext uri="{FF2B5EF4-FFF2-40B4-BE49-F238E27FC236}">
                              <a16:creationId xmlns:a16="http://schemas.microsoft.com/office/drawing/2014/main" id="{B6D6F3B0-78A9-4E9B-98D7-9BB20823FC1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384864" y="1729928"/>
                          <a:ext cx="39626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zh-TW" altLang="en-US" sz="2000" b="1" dirty="0"/>
                        </a:p>
                      </p:txBody>
                    </p:sp>
                  </mc:Choice>
                  <mc:Fallback xmlns="">
                    <p:sp>
                      <p:nvSpPr>
                        <p:cNvPr id="48" name="文字方塊 47">
                          <a:extLst>
                            <a:ext uri="{FF2B5EF4-FFF2-40B4-BE49-F238E27FC236}">
                              <a16:creationId xmlns:a16="http://schemas.microsoft.com/office/drawing/2014/main" id="{B6D6F3B0-78A9-4E9B-98D7-9BB20823FC1E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384864" y="1729928"/>
                          <a:ext cx="396262" cy="400110"/>
                        </a:xfrm>
                        <a:prstGeom prst="rect">
                          <a:avLst/>
                        </a:prstGeom>
                        <a:blipFill>
                          <a:blip r:embed="rId14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9" name="文字方塊 48">
                          <a:extLst>
                            <a:ext uri="{FF2B5EF4-FFF2-40B4-BE49-F238E27FC236}">
                              <a16:creationId xmlns:a16="http://schemas.microsoft.com/office/drawing/2014/main" id="{111F63DF-0FFD-465C-B7C3-76FA2AEB708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7396976" y="1695003"/>
                          <a:ext cx="481223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Cambria Math" panose="020405030504060302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9" name="文字方塊 48">
                          <a:extLst>
                            <a:ext uri="{FF2B5EF4-FFF2-40B4-BE49-F238E27FC236}">
                              <a16:creationId xmlns:a16="http://schemas.microsoft.com/office/drawing/2014/main" id="{111F63DF-0FFD-465C-B7C3-76FA2AEB708F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396976" y="1695003"/>
                          <a:ext cx="481223" cy="400110"/>
                        </a:xfrm>
                        <a:prstGeom prst="rect">
                          <a:avLst/>
                        </a:prstGeom>
                        <a:blipFill>
                          <a:blip r:embed="rId1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0" name="文字方塊 49">
                          <a:extLst>
                            <a:ext uri="{FF2B5EF4-FFF2-40B4-BE49-F238E27FC236}">
                              <a16:creationId xmlns:a16="http://schemas.microsoft.com/office/drawing/2014/main" id="{440013FF-EC17-4EE8-9FB4-ADFC60705B1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772533" y="1732013"/>
                          <a:ext cx="825868" cy="30777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  <m:r>
                                  <a:rPr lang="zh-TW" altLang="en-US" sz="2000" i="1" smtClean="0">
                                    <a:latin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1050" dirty="0"/>
                        </a:p>
                      </p:txBody>
                    </p:sp>
                  </mc:Choice>
                  <mc:Fallback xmlns="">
                    <p:sp>
                      <p:nvSpPr>
                        <p:cNvPr id="50" name="文字方塊 49">
                          <a:extLst>
                            <a:ext uri="{FF2B5EF4-FFF2-40B4-BE49-F238E27FC236}">
                              <a16:creationId xmlns:a16="http://schemas.microsoft.com/office/drawing/2014/main" id="{440013FF-EC17-4EE8-9FB4-ADFC60705B15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772533" y="1732013"/>
                          <a:ext cx="825868" cy="307777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38" name="箭號: 迴轉箭號 37">
                    <a:extLst>
                      <a:ext uri="{FF2B5EF4-FFF2-40B4-BE49-F238E27FC236}">
                        <a16:creationId xmlns:a16="http://schemas.microsoft.com/office/drawing/2014/main" id="{F0F56610-E6BB-4BC6-AD1F-D4AFE614F85E}"/>
                      </a:ext>
                    </a:extLst>
                  </p:cNvPr>
                  <p:cNvSpPr/>
                  <p:nvPr/>
                </p:nvSpPr>
                <p:spPr>
                  <a:xfrm flipH="1">
                    <a:off x="6356516" y="1436301"/>
                    <a:ext cx="736528" cy="249573"/>
                  </a:xfrm>
                  <a:prstGeom prst="uturnArrow">
                    <a:avLst>
                      <a:gd name="adj1" fmla="val 7037"/>
                      <a:gd name="adj2" fmla="val 25000"/>
                      <a:gd name="adj3" fmla="val 19611"/>
                      <a:gd name="adj4" fmla="val 75000"/>
                      <a:gd name="adj5" fmla="val 100000"/>
                    </a:avLst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54" name="箭號: 迴轉箭號 53">
                  <a:extLst>
                    <a:ext uri="{FF2B5EF4-FFF2-40B4-BE49-F238E27FC236}">
                      <a16:creationId xmlns:a16="http://schemas.microsoft.com/office/drawing/2014/main" id="{79FAE86C-F315-4691-8B37-9E47060F98C3}"/>
                    </a:ext>
                  </a:extLst>
                </p:cNvPr>
                <p:cNvSpPr/>
                <p:nvPr/>
              </p:nvSpPr>
              <p:spPr>
                <a:xfrm flipH="1">
                  <a:off x="6283147" y="2379966"/>
                  <a:ext cx="1809914" cy="361278"/>
                </a:xfrm>
                <a:prstGeom prst="uturnArrow">
                  <a:avLst>
                    <a:gd name="adj1" fmla="val 3222"/>
                    <a:gd name="adj2" fmla="val 25000"/>
                    <a:gd name="adj3" fmla="val 19611"/>
                    <a:gd name="adj4" fmla="val 75000"/>
                    <a:gd name="adj5" fmla="val 100000"/>
                  </a:avLst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文字方塊 70">
                <a:extLst>
                  <a:ext uri="{FF2B5EF4-FFF2-40B4-BE49-F238E27FC236}">
                    <a16:creationId xmlns:a16="http://schemas.microsoft.com/office/drawing/2014/main" id="{93DC54D7-3678-447F-AABA-FE1896BB79A7}"/>
                  </a:ext>
                </a:extLst>
              </p:cNvPr>
              <p:cNvSpPr txBox="1"/>
              <p:nvPr/>
            </p:nvSpPr>
            <p:spPr>
              <a:xfrm>
                <a:off x="266536" y="4401365"/>
                <a:ext cx="7954357" cy="245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(1,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1" name="文字方塊 70">
                <a:extLst>
                  <a:ext uri="{FF2B5EF4-FFF2-40B4-BE49-F238E27FC236}">
                    <a16:creationId xmlns:a16="http://schemas.microsoft.com/office/drawing/2014/main" id="{93DC54D7-3678-447F-AABA-FE1896BB7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36" y="4401365"/>
                <a:ext cx="7954357" cy="2456635"/>
              </a:xfrm>
              <a:prstGeom prst="rect">
                <a:avLst/>
              </a:prstGeom>
              <a:blipFill>
                <a:blip r:embed="rId17"/>
                <a:stretch>
                  <a:fillRect t="-1241" b="-29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635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628</Words>
  <Application>Microsoft Office PowerPoint</Application>
  <PresentationFormat>如螢幕大小 (4:3)</PresentationFormat>
  <Paragraphs>154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Microsoft JhengHei</vt:lpstr>
      <vt:lpstr>Abadi</vt:lpstr>
      <vt:lpstr>Arial</vt:lpstr>
      <vt:lpstr>Calibri</vt:lpstr>
      <vt:lpstr>Calibri Light</vt:lpstr>
      <vt:lpstr>Cambria Math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Chun-Kai Chen</dc:creator>
  <cp:lastModifiedBy>akai chen</cp:lastModifiedBy>
  <cp:revision>73</cp:revision>
  <dcterms:created xsi:type="dcterms:W3CDTF">2018-10-20T07:47:48Z</dcterms:created>
  <dcterms:modified xsi:type="dcterms:W3CDTF">2019-01-14T09:46:09Z</dcterms:modified>
</cp:coreProperties>
</file>