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7" r:id="rId4"/>
    <p:sldId id="259" r:id="rId5"/>
    <p:sldId id="265" r:id="rId6"/>
    <p:sldId id="263" r:id="rId7"/>
    <p:sldId id="260" r:id="rId8"/>
    <p:sldId id="262" r:id="rId9"/>
    <p:sldId id="261" r:id="rId1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5226" autoAdjust="0"/>
  </p:normalViewPr>
  <p:slideViewPr>
    <p:cSldViewPr snapToGrid="0">
      <p:cViewPr varScale="1">
        <p:scale>
          <a:sx n="76" d="100"/>
          <a:sy n="76" d="100"/>
        </p:scale>
        <p:origin x="72"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92B714-69B8-464C-A6C8-0726EEB469A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TW" altLang="en-US"/>
        </a:p>
      </dgm:t>
    </dgm:pt>
    <dgm:pt modelId="{23B4796F-9F94-4860-A050-743D4B56F56A}">
      <dgm:prSet phldrT="[文字]"/>
      <dgm:spPr/>
      <dgm:t>
        <a:bodyPr/>
        <a:lstStyle/>
        <a:p>
          <a:r>
            <a:rPr lang="zh-TW" altLang="en-US" dirty="0">
              <a:latin typeface="DFKai-SB" panose="03000509000000000000" pitchFamily="65" charset="-120"/>
              <a:ea typeface="DFKai-SB" panose="03000509000000000000" pitchFamily="65" charset="-120"/>
            </a:rPr>
            <a:t>員工選擇權證</a:t>
          </a:r>
          <a:endParaRPr lang="zh-TW" altLang="en-US" dirty="0"/>
        </a:p>
      </dgm:t>
    </dgm:pt>
    <dgm:pt modelId="{C19F213A-18AE-43F5-9A0C-495AA7FFD830}" type="parTrans" cxnId="{E313C819-102D-4145-BD4A-08ADD7BD8951}">
      <dgm:prSet/>
      <dgm:spPr/>
      <dgm:t>
        <a:bodyPr/>
        <a:lstStyle/>
        <a:p>
          <a:endParaRPr lang="zh-TW" altLang="en-US"/>
        </a:p>
      </dgm:t>
    </dgm:pt>
    <dgm:pt modelId="{4A2C963E-DB40-40FC-84B6-D87AB7999E73}" type="sibTrans" cxnId="{E313C819-102D-4145-BD4A-08ADD7BD8951}">
      <dgm:prSet/>
      <dgm:spPr/>
      <dgm:t>
        <a:bodyPr/>
        <a:lstStyle/>
        <a:p>
          <a:endParaRPr lang="zh-TW" altLang="en-US"/>
        </a:p>
      </dgm:t>
    </dgm:pt>
    <dgm:pt modelId="{D8430711-F919-4A7C-9747-C0624E94E20F}">
      <dgm:prSet phldrT="[文字]"/>
      <dgm:spPr/>
      <dgm:t>
        <a:bodyPr/>
        <a:lstStyle/>
        <a:p>
          <a:r>
            <a:rPr lang="zh-TW" altLang="en-US" dirty="0">
              <a:latin typeface="DFKai-SB" panose="03000509000000000000" pitchFamily="65" charset="-120"/>
              <a:ea typeface="DFKai-SB" panose="03000509000000000000" pitchFamily="65" charset="-120"/>
            </a:rPr>
            <a:t>限制條件員工認股權證</a:t>
          </a:r>
          <a:endParaRPr lang="en-US" altLang="zh-TW" dirty="0">
            <a:latin typeface="DFKai-SB" panose="03000509000000000000" pitchFamily="65" charset="-120"/>
            <a:ea typeface="DFKai-SB" panose="03000509000000000000" pitchFamily="65" charset="-120"/>
          </a:endParaRPr>
        </a:p>
        <a:p>
          <a:r>
            <a:rPr lang="en-US" altLang="zh-TW"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Qualified Stock Option</a:t>
          </a:r>
          <a:r>
            <a:rPr lang="en-US" altLang="zh-TW" dirty="0">
              <a:latin typeface="DFKai-SB" panose="03000509000000000000" pitchFamily="65" charset="-120"/>
              <a:ea typeface="DFKai-SB" panose="03000509000000000000" pitchFamily="65" charset="-120"/>
            </a:rPr>
            <a:t>)</a:t>
          </a:r>
          <a:endParaRPr lang="zh-TW" altLang="en-US" dirty="0"/>
        </a:p>
      </dgm:t>
    </dgm:pt>
    <dgm:pt modelId="{FD83C5E3-8300-438F-B6F1-CD0B9C1B4B3B}" type="parTrans" cxnId="{C048072E-DA30-4036-A126-910D92E423CA}">
      <dgm:prSet/>
      <dgm:spPr/>
      <dgm:t>
        <a:bodyPr/>
        <a:lstStyle/>
        <a:p>
          <a:endParaRPr lang="zh-TW" altLang="en-US"/>
        </a:p>
      </dgm:t>
    </dgm:pt>
    <dgm:pt modelId="{80904B3A-D386-4B81-A8D5-BA38F48622DD}" type="sibTrans" cxnId="{C048072E-DA30-4036-A126-910D92E423CA}">
      <dgm:prSet/>
      <dgm:spPr/>
      <dgm:t>
        <a:bodyPr/>
        <a:lstStyle/>
        <a:p>
          <a:endParaRPr lang="zh-TW" altLang="en-US"/>
        </a:p>
      </dgm:t>
    </dgm:pt>
    <dgm:pt modelId="{B94BE70E-C6B6-42E1-A9EA-A7235EFE0B78}">
      <dgm:prSet phldrT="[文字]"/>
      <dgm:spPr/>
      <dgm:t>
        <a:bodyPr/>
        <a:lstStyle/>
        <a:p>
          <a:r>
            <a:rPr lang="zh-TW" altLang="en-US" dirty="0">
              <a:latin typeface="DFKai-SB" panose="03000509000000000000" pitchFamily="65" charset="-120"/>
              <a:ea typeface="DFKai-SB" panose="03000509000000000000" pitchFamily="65" charset="-120"/>
            </a:rPr>
            <a:t>獎勵性質員工認股權</a:t>
          </a:r>
        </a:p>
        <a:p>
          <a:r>
            <a:rPr lang="en-US" altLang="zh-TW"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Incentive Stock Option</a:t>
          </a:r>
          <a:r>
            <a:rPr lang="zh-TW" altLang="af-ZA"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ISO</a:t>
          </a:r>
          <a:r>
            <a:rPr lang="en-US" altLang="zh-TW" dirty="0">
              <a:latin typeface="DFKai-SB" panose="03000509000000000000" pitchFamily="65" charset="-120"/>
              <a:ea typeface="DFKai-SB" panose="03000509000000000000" pitchFamily="65" charset="-120"/>
            </a:rPr>
            <a:t>)</a:t>
          </a:r>
          <a:endParaRPr lang="zh-TW" altLang="en-US" dirty="0"/>
        </a:p>
      </dgm:t>
    </dgm:pt>
    <dgm:pt modelId="{A0270C0E-F942-4B84-A7FB-453A6870B04F}" type="parTrans" cxnId="{D33BA57C-8447-45C3-9E99-292EAB3DD0AD}">
      <dgm:prSet/>
      <dgm:spPr/>
      <dgm:t>
        <a:bodyPr/>
        <a:lstStyle/>
        <a:p>
          <a:endParaRPr lang="zh-TW" altLang="en-US"/>
        </a:p>
      </dgm:t>
    </dgm:pt>
    <dgm:pt modelId="{13A5F8EF-73A5-461E-B72F-B663FF81158A}" type="sibTrans" cxnId="{D33BA57C-8447-45C3-9E99-292EAB3DD0AD}">
      <dgm:prSet/>
      <dgm:spPr/>
      <dgm:t>
        <a:bodyPr/>
        <a:lstStyle/>
        <a:p>
          <a:endParaRPr lang="zh-TW" altLang="en-US"/>
        </a:p>
      </dgm:t>
    </dgm:pt>
    <dgm:pt modelId="{3A549EF3-0233-481E-AC3F-1E33FCA3F0CA}">
      <dgm:prSet phldrT="[文字]"/>
      <dgm:spPr/>
      <dgm:t>
        <a:bodyPr/>
        <a:lstStyle/>
        <a:p>
          <a:r>
            <a:rPr lang="zh-TW" altLang="en-US" dirty="0">
              <a:latin typeface="DFKai-SB" panose="03000509000000000000" pitchFamily="65" charset="-120"/>
              <a:ea typeface="DFKai-SB" panose="03000509000000000000" pitchFamily="65" charset="-120"/>
            </a:rPr>
            <a:t>員工股票購買計畫</a:t>
          </a:r>
          <a:endParaRPr lang="en-US" altLang="zh-TW" dirty="0">
            <a:latin typeface="DFKai-SB" panose="03000509000000000000" pitchFamily="65" charset="-120"/>
            <a:ea typeface="DFKai-SB" panose="03000509000000000000" pitchFamily="65" charset="-120"/>
          </a:endParaRPr>
        </a:p>
        <a:p>
          <a:r>
            <a:rPr lang="en-US" altLang="zh-TW"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Employee Stock</a:t>
          </a:r>
          <a:r>
            <a:rPr lang="zh-TW" altLang="en-US" dirty="0">
              <a:latin typeface="DFKai-SB" panose="03000509000000000000" pitchFamily="65" charset="-120"/>
              <a:ea typeface="DFKai-SB" panose="03000509000000000000" pitchFamily="65" charset="-120"/>
            </a:rPr>
            <a:t> </a:t>
          </a:r>
          <a:r>
            <a:rPr lang="af-ZA" altLang="zh-TW" dirty="0">
              <a:latin typeface="DFKai-SB" panose="03000509000000000000" pitchFamily="65" charset="-120"/>
              <a:ea typeface="DFKai-SB" panose="03000509000000000000" pitchFamily="65" charset="-120"/>
            </a:rPr>
            <a:t>Purchase Plan</a:t>
          </a:r>
          <a:r>
            <a:rPr lang="zh-TW" altLang="af-ZA"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ESPP</a:t>
          </a:r>
          <a:r>
            <a:rPr lang="en-US" altLang="zh-TW" dirty="0">
              <a:latin typeface="DFKai-SB" panose="03000509000000000000" pitchFamily="65" charset="-120"/>
              <a:ea typeface="DFKai-SB" panose="03000509000000000000" pitchFamily="65" charset="-120"/>
            </a:rPr>
            <a:t>)</a:t>
          </a:r>
          <a:endParaRPr lang="zh-TW" altLang="en-US" dirty="0"/>
        </a:p>
      </dgm:t>
    </dgm:pt>
    <dgm:pt modelId="{7C0764CB-877B-46F2-98EE-21EDB557AA3F}" type="parTrans" cxnId="{FC63438D-BDF5-4AAB-A18C-6B38CFF74B1A}">
      <dgm:prSet/>
      <dgm:spPr/>
      <dgm:t>
        <a:bodyPr/>
        <a:lstStyle/>
        <a:p>
          <a:endParaRPr lang="zh-TW" altLang="en-US"/>
        </a:p>
      </dgm:t>
    </dgm:pt>
    <dgm:pt modelId="{B9411F63-FD01-4455-A9BC-40B94D219F51}" type="sibTrans" cxnId="{FC63438D-BDF5-4AAB-A18C-6B38CFF74B1A}">
      <dgm:prSet/>
      <dgm:spPr/>
      <dgm:t>
        <a:bodyPr/>
        <a:lstStyle/>
        <a:p>
          <a:endParaRPr lang="zh-TW" altLang="en-US"/>
        </a:p>
      </dgm:t>
    </dgm:pt>
    <dgm:pt modelId="{A73F00CF-D149-408B-A482-C7CE9D361274}">
      <dgm:prSet phldrT="[文字]"/>
      <dgm:spPr/>
      <dgm:t>
        <a:bodyPr/>
        <a:lstStyle/>
        <a:p>
          <a:r>
            <a:rPr lang="zh-TW" altLang="en-US" dirty="0">
              <a:latin typeface="DFKai-SB" panose="03000509000000000000" pitchFamily="65" charset="-120"/>
              <a:ea typeface="DFKai-SB" panose="03000509000000000000" pitchFamily="65" charset="-120"/>
            </a:rPr>
            <a:t>非限制條件員工認股權證</a:t>
          </a:r>
          <a:endParaRPr lang="en-US" altLang="zh-TW" dirty="0">
            <a:latin typeface="DFKai-SB" panose="03000509000000000000" pitchFamily="65" charset="-120"/>
            <a:ea typeface="DFKai-SB" panose="03000509000000000000" pitchFamily="65" charset="-120"/>
          </a:endParaRPr>
        </a:p>
        <a:p>
          <a:r>
            <a:rPr lang="en-US" altLang="zh-TW" dirty="0">
              <a:latin typeface="DFKai-SB" panose="03000509000000000000" pitchFamily="65" charset="-120"/>
              <a:ea typeface="DFKai-SB" panose="03000509000000000000" pitchFamily="65" charset="-120"/>
            </a:rPr>
            <a:t>(</a:t>
          </a:r>
          <a:r>
            <a:rPr lang="af-ZA" altLang="zh-TW" dirty="0">
              <a:latin typeface="DFKai-SB" panose="03000509000000000000" pitchFamily="65" charset="-120"/>
              <a:ea typeface="DFKai-SB" panose="03000509000000000000" pitchFamily="65" charset="-120"/>
            </a:rPr>
            <a:t>Non-qualified StockOption</a:t>
          </a:r>
          <a:r>
            <a:rPr lang="en-US" altLang="zh-TW" dirty="0">
              <a:latin typeface="DFKai-SB" panose="03000509000000000000" pitchFamily="65" charset="-120"/>
              <a:ea typeface="DFKai-SB" panose="03000509000000000000" pitchFamily="65" charset="-120"/>
            </a:rPr>
            <a:t>)</a:t>
          </a:r>
          <a:endParaRPr lang="zh-TW" altLang="en-US" dirty="0"/>
        </a:p>
      </dgm:t>
    </dgm:pt>
    <dgm:pt modelId="{DCE4DE74-3092-42DB-B626-D1B81853FB22}" type="parTrans" cxnId="{C1139871-1B55-4011-A8FC-4F6DC1A07E3B}">
      <dgm:prSet/>
      <dgm:spPr/>
      <dgm:t>
        <a:bodyPr/>
        <a:lstStyle/>
        <a:p>
          <a:endParaRPr lang="zh-TW" altLang="en-US"/>
        </a:p>
      </dgm:t>
    </dgm:pt>
    <dgm:pt modelId="{95987216-B771-4805-A754-EDB8411985B0}" type="sibTrans" cxnId="{C1139871-1B55-4011-A8FC-4F6DC1A07E3B}">
      <dgm:prSet/>
      <dgm:spPr/>
      <dgm:t>
        <a:bodyPr/>
        <a:lstStyle/>
        <a:p>
          <a:endParaRPr lang="zh-TW" altLang="en-US"/>
        </a:p>
      </dgm:t>
    </dgm:pt>
    <dgm:pt modelId="{59691DA4-9333-403F-AFE3-64ACCD75A8C7}" type="pres">
      <dgm:prSet presAssocID="{5992B714-69B8-464C-A6C8-0726EEB469AE}" presName="diagram" presStyleCnt="0">
        <dgm:presLayoutVars>
          <dgm:chPref val="1"/>
          <dgm:dir/>
          <dgm:animOne val="branch"/>
          <dgm:animLvl val="lvl"/>
          <dgm:resizeHandles val="exact"/>
        </dgm:presLayoutVars>
      </dgm:prSet>
      <dgm:spPr/>
    </dgm:pt>
    <dgm:pt modelId="{ECB69B9B-B8A5-40A0-A258-55F31A2BBA2E}" type="pres">
      <dgm:prSet presAssocID="{23B4796F-9F94-4860-A050-743D4B56F56A}" presName="root1" presStyleCnt="0"/>
      <dgm:spPr/>
    </dgm:pt>
    <dgm:pt modelId="{9942B50A-0C69-4653-BC53-9750AC16A786}" type="pres">
      <dgm:prSet presAssocID="{23B4796F-9F94-4860-A050-743D4B56F56A}" presName="LevelOneTextNode" presStyleLbl="node0" presStyleIdx="0" presStyleCnt="1">
        <dgm:presLayoutVars>
          <dgm:chPref val="3"/>
        </dgm:presLayoutVars>
      </dgm:prSet>
      <dgm:spPr/>
    </dgm:pt>
    <dgm:pt modelId="{F8A1603F-4F45-4317-9F15-E420D030B185}" type="pres">
      <dgm:prSet presAssocID="{23B4796F-9F94-4860-A050-743D4B56F56A}" presName="level2hierChild" presStyleCnt="0"/>
      <dgm:spPr/>
    </dgm:pt>
    <dgm:pt modelId="{875C052F-2272-4A82-B2C8-F531F8DBDDC5}" type="pres">
      <dgm:prSet presAssocID="{FD83C5E3-8300-438F-B6F1-CD0B9C1B4B3B}" presName="conn2-1" presStyleLbl="parChTrans1D2" presStyleIdx="0" presStyleCnt="2"/>
      <dgm:spPr/>
    </dgm:pt>
    <dgm:pt modelId="{47633289-E27E-426D-A764-22634E7E8CBF}" type="pres">
      <dgm:prSet presAssocID="{FD83C5E3-8300-438F-B6F1-CD0B9C1B4B3B}" presName="connTx" presStyleLbl="parChTrans1D2" presStyleIdx="0" presStyleCnt="2"/>
      <dgm:spPr/>
    </dgm:pt>
    <dgm:pt modelId="{B94D6FCF-3B1B-4F7B-8576-76E56E96B469}" type="pres">
      <dgm:prSet presAssocID="{D8430711-F919-4A7C-9747-C0624E94E20F}" presName="root2" presStyleCnt="0"/>
      <dgm:spPr/>
    </dgm:pt>
    <dgm:pt modelId="{54AB1AA1-E877-4B97-AD22-0EDEA721F8D3}" type="pres">
      <dgm:prSet presAssocID="{D8430711-F919-4A7C-9747-C0624E94E20F}" presName="LevelTwoTextNode" presStyleLbl="node2" presStyleIdx="0" presStyleCnt="2" custLinFactNeighborY="-14283">
        <dgm:presLayoutVars>
          <dgm:chPref val="3"/>
        </dgm:presLayoutVars>
      </dgm:prSet>
      <dgm:spPr/>
    </dgm:pt>
    <dgm:pt modelId="{4BEFC890-4A4F-41B8-BBCF-5472A6C27C9D}" type="pres">
      <dgm:prSet presAssocID="{D8430711-F919-4A7C-9747-C0624E94E20F}" presName="level3hierChild" presStyleCnt="0"/>
      <dgm:spPr/>
    </dgm:pt>
    <dgm:pt modelId="{3F4071F8-6C7F-4D8C-A0B1-11D15E69CEA6}" type="pres">
      <dgm:prSet presAssocID="{A0270C0E-F942-4B84-A7FB-453A6870B04F}" presName="conn2-1" presStyleLbl="parChTrans1D3" presStyleIdx="0" presStyleCnt="2"/>
      <dgm:spPr/>
    </dgm:pt>
    <dgm:pt modelId="{D6C05EEC-7F56-4D32-8A7F-DBB1B4E5E8E6}" type="pres">
      <dgm:prSet presAssocID="{A0270C0E-F942-4B84-A7FB-453A6870B04F}" presName="connTx" presStyleLbl="parChTrans1D3" presStyleIdx="0" presStyleCnt="2"/>
      <dgm:spPr/>
    </dgm:pt>
    <dgm:pt modelId="{FED1F2A9-2208-4B9D-A578-89BB1F98DB3E}" type="pres">
      <dgm:prSet presAssocID="{B94BE70E-C6B6-42E1-A9EA-A7235EFE0B78}" presName="root2" presStyleCnt="0"/>
      <dgm:spPr/>
    </dgm:pt>
    <dgm:pt modelId="{48D878E2-28BC-4338-A536-E87B7C1F95C6}" type="pres">
      <dgm:prSet presAssocID="{B94BE70E-C6B6-42E1-A9EA-A7235EFE0B78}" presName="LevelTwoTextNode" presStyleLbl="node3" presStyleIdx="0" presStyleCnt="2">
        <dgm:presLayoutVars>
          <dgm:chPref val="3"/>
        </dgm:presLayoutVars>
      </dgm:prSet>
      <dgm:spPr/>
    </dgm:pt>
    <dgm:pt modelId="{592640B7-166F-476C-9256-4C7CAB6479A6}" type="pres">
      <dgm:prSet presAssocID="{B94BE70E-C6B6-42E1-A9EA-A7235EFE0B78}" presName="level3hierChild" presStyleCnt="0"/>
      <dgm:spPr/>
    </dgm:pt>
    <dgm:pt modelId="{311CD17B-1085-4FAC-86E1-2B5BFF89C584}" type="pres">
      <dgm:prSet presAssocID="{7C0764CB-877B-46F2-98EE-21EDB557AA3F}" presName="conn2-1" presStyleLbl="parChTrans1D3" presStyleIdx="1" presStyleCnt="2"/>
      <dgm:spPr/>
    </dgm:pt>
    <dgm:pt modelId="{782F9AC1-6FF2-41FC-9592-9C4B61EAADF9}" type="pres">
      <dgm:prSet presAssocID="{7C0764CB-877B-46F2-98EE-21EDB557AA3F}" presName="connTx" presStyleLbl="parChTrans1D3" presStyleIdx="1" presStyleCnt="2"/>
      <dgm:spPr/>
    </dgm:pt>
    <dgm:pt modelId="{1A2F5461-F34F-4823-9D85-132D6EB8D266}" type="pres">
      <dgm:prSet presAssocID="{3A549EF3-0233-481E-AC3F-1E33FCA3F0CA}" presName="root2" presStyleCnt="0"/>
      <dgm:spPr/>
    </dgm:pt>
    <dgm:pt modelId="{4B3694BF-4323-4B4E-8747-962FEDBAA4F5}" type="pres">
      <dgm:prSet presAssocID="{3A549EF3-0233-481E-AC3F-1E33FCA3F0CA}" presName="LevelTwoTextNode" presStyleLbl="node3" presStyleIdx="1" presStyleCnt="2">
        <dgm:presLayoutVars>
          <dgm:chPref val="3"/>
        </dgm:presLayoutVars>
      </dgm:prSet>
      <dgm:spPr/>
    </dgm:pt>
    <dgm:pt modelId="{2715F65A-DE34-4C1E-B8AD-51DC16A65431}" type="pres">
      <dgm:prSet presAssocID="{3A549EF3-0233-481E-AC3F-1E33FCA3F0CA}" presName="level3hierChild" presStyleCnt="0"/>
      <dgm:spPr/>
    </dgm:pt>
    <dgm:pt modelId="{C7370041-EF2A-43D2-B6DE-38091AAFE185}" type="pres">
      <dgm:prSet presAssocID="{DCE4DE74-3092-42DB-B626-D1B81853FB22}" presName="conn2-1" presStyleLbl="parChTrans1D2" presStyleIdx="1" presStyleCnt="2"/>
      <dgm:spPr/>
    </dgm:pt>
    <dgm:pt modelId="{9BDD41B8-472F-4013-B2F6-2295EFC59795}" type="pres">
      <dgm:prSet presAssocID="{DCE4DE74-3092-42DB-B626-D1B81853FB22}" presName="connTx" presStyleLbl="parChTrans1D2" presStyleIdx="1" presStyleCnt="2"/>
      <dgm:spPr/>
    </dgm:pt>
    <dgm:pt modelId="{210B0D7B-1ADA-4057-A69F-F9D68BD13173}" type="pres">
      <dgm:prSet presAssocID="{A73F00CF-D149-408B-A482-C7CE9D361274}" presName="root2" presStyleCnt="0"/>
      <dgm:spPr/>
    </dgm:pt>
    <dgm:pt modelId="{ECD2AB41-30FA-4D7E-B8F4-70DCCB140251}" type="pres">
      <dgm:prSet presAssocID="{A73F00CF-D149-408B-A482-C7CE9D361274}" presName="LevelTwoTextNode" presStyleLbl="node2" presStyleIdx="1" presStyleCnt="2" custLinFactNeighborY="8073">
        <dgm:presLayoutVars>
          <dgm:chPref val="3"/>
        </dgm:presLayoutVars>
      </dgm:prSet>
      <dgm:spPr/>
    </dgm:pt>
    <dgm:pt modelId="{A6C103ED-7771-46D6-99E1-747E95DACA3E}" type="pres">
      <dgm:prSet presAssocID="{A73F00CF-D149-408B-A482-C7CE9D361274}" presName="level3hierChild" presStyleCnt="0"/>
      <dgm:spPr/>
    </dgm:pt>
  </dgm:ptLst>
  <dgm:cxnLst>
    <dgm:cxn modelId="{0DB8FE08-409C-4BC3-99E6-0ACD8A8256B3}" type="presOf" srcId="{B94BE70E-C6B6-42E1-A9EA-A7235EFE0B78}" destId="{48D878E2-28BC-4338-A536-E87B7C1F95C6}" srcOrd="0" destOrd="0" presId="urn:microsoft.com/office/officeart/2005/8/layout/hierarchy2"/>
    <dgm:cxn modelId="{2B11CB18-40C6-4767-AEC7-57FEAD7DA7F7}" type="presOf" srcId="{D8430711-F919-4A7C-9747-C0624E94E20F}" destId="{54AB1AA1-E877-4B97-AD22-0EDEA721F8D3}" srcOrd="0" destOrd="0" presId="urn:microsoft.com/office/officeart/2005/8/layout/hierarchy2"/>
    <dgm:cxn modelId="{E313C819-102D-4145-BD4A-08ADD7BD8951}" srcId="{5992B714-69B8-464C-A6C8-0726EEB469AE}" destId="{23B4796F-9F94-4860-A050-743D4B56F56A}" srcOrd="0" destOrd="0" parTransId="{C19F213A-18AE-43F5-9A0C-495AA7FFD830}" sibTransId="{4A2C963E-DB40-40FC-84B6-D87AB7999E73}"/>
    <dgm:cxn modelId="{C048072E-DA30-4036-A126-910D92E423CA}" srcId="{23B4796F-9F94-4860-A050-743D4B56F56A}" destId="{D8430711-F919-4A7C-9747-C0624E94E20F}" srcOrd="0" destOrd="0" parTransId="{FD83C5E3-8300-438F-B6F1-CD0B9C1B4B3B}" sibTransId="{80904B3A-D386-4B81-A8D5-BA38F48622DD}"/>
    <dgm:cxn modelId="{92B97632-1FED-4E87-9657-69EFC1D9AE6A}" type="presOf" srcId="{3A549EF3-0233-481E-AC3F-1E33FCA3F0CA}" destId="{4B3694BF-4323-4B4E-8747-962FEDBAA4F5}" srcOrd="0" destOrd="0" presId="urn:microsoft.com/office/officeart/2005/8/layout/hierarchy2"/>
    <dgm:cxn modelId="{4E9FA565-7EDC-4228-9FEB-26C654BB0AF4}" type="presOf" srcId="{7C0764CB-877B-46F2-98EE-21EDB557AA3F}" destId="{311CD17B-1085-4FAC-86E1-2B5BFF89C584}" srcOrd="0" destOrd="0" presId="urn:microsoft.com/office/officeart/2005/8/layout/hierarchy2"/>
    <dgm:cxn modelId="{72585B4D-64F5-4B57-BB00-6DFBF34C6583}" type="presOf" srcId="{5992B714-69B8-464C-A6C8-0726EEB469AE}" destId="{59691DA4-9333-403F-AFE3-64ACCD75A8C7}" srcOrd="0" destOrd="0" presId="urn:microsoft.com/office/officeart/2005/8/layout/hierarchy2"/>
    <dgm:cxn modelId="{C1139871-1B55-4011-A8FC-4F6DC1A07E3B}" srcId="{23B4796F-9F94-4860-A050-743D4B56F56A}" destId="{A73F00CF-D149-408B-A482-C7CE9D361274}" srcOrd="1" destOrd="0" parTransId="{DCE4DE74-3092-42DB-B626-D1B81853FB22}" sibTransId="{95987216-B771-4805-A754-EDB8411985B0}"/>
    <dgm:cxn modelId="{C93ABF52-B4C4-4314-9392-F2263C3A6420}" type="presOf" srcId="{7C0764CB-877B-46F2-98EE-21EDB557AA3F}" destId="{782F9AC1-6FF2-41FC-9592-9C4B61EAADF9}" srcOrd="1" destOrd="0" presId="urn:microsoft.com/office/officeart/2005/8/layout/hierarchy2"/>
    <dgm:cxn modelId="{CDD97279-2DB6-4F7B-AB37-C224F0C2ECFD}" type="presOf" srcId="{DCE4DE74-3092-42DB-B626-D1B81853FB22}" destId="{9BDD41B8-472F-4013-B2F6-2295EFC59795}" srcOrd="1" destOrd="0" presId="urn:microsoft.com/office/officeart/2005/8/layout/hierarchy2"/>
    <dgm:cxn modelId="{D33BA57C-8447-45C3-9E99-292EAB3DD0AD}" srcId="{D8430711-F919-4A7C-9747-C0624E94E20F}" destId="{B94BE70E-C6B6-42E1-A9EA-A7235EFE0B78}" srcOrd="0" destOrd="0" parTransId="{A0270C0E-F942-4B84-A7FB-453A6870B04F}" sibTransId="{13A5F8EF-73A5-461E-B72F-B663FF81158A}"/>
    <dgm:cxn modelId="{FC63438D-BDF5-4AAB-A18C-6B38CFF74B1A}" srcId="{D8430711-F919-4A7C-9747-C0624E94E20F}" destId="{3A549EF3-0233-481E-AC3F-1E33FCA3F0CA}" srcOrd="1" destOrd="0" parTransId="{7C0764CB-877B-46F2-98EE-21EDB557AA3F}" sibTransId="{B9411F63-FD01-4455-A9BC-40B94D219F51}"/>
    <dgm:cxn modelId="{34AC59C3-FAEC-454F-B556-1F62BB284EFF}" type="presOf" srcId="{A0270C0E-F942-4B84-A7FB-453A6870B04F}" destId="{D6C05EEC-7F56-4D32-8A7F-DBB1B4E5E8E6}" srcOrd="1" destOrd="0" presId="urn:microsoft.com/office/officeart/2005/8/layout/hierarchy2"/>
    <dgm:cxn modelId="{6B2097CA-0F82-4D04-9EB0-1CBBD91E6DF6}" type="presOf" srcId="{A73F00CF-D149-408B-A482-C7CE9D361274}" destId="{ECD2AB41-30FA-4D7E-B8F4-70DCCB140251}" srcOrd="0" destOrd="0" presId="urn:microsoft.com/office/officeart/2005/8/layout/hierarchy2"/>
    <dgm:cxn modelId="{37DFE5CD-85F6-4D8A-B247-8601081B6AD4}" type="presOf" srcId="{DCE4DE74-3092-42DB-B626-D1B81853FB22}" destId="{C7370041-EF2A-43D2-B6DE-38091AAFE185}" srcOrd="0" destOrd="0" presId="urn:microsoft.com/office/officeart/2005/8/layout/hierarchy2"/>
    <dgm:cxn modelId="{CFA06DD4-54B4-4846-BAB5-5B0EE3F48445}" type="presOf" srcId="{FD83C5E3-8300-438F-B6F1-CD0B9C1B4B3B}" destId="{875C052F-2272-4A82-B2C8-F531F8DBDDC5}" srcOrd="0" destOrd="0" presId="urn:microsoft.com/office/officeart/2005/8/layout/hierarchy2"/>
    <dgm:cxn modelId="{D20B8BD6-2A3B-4068-B726-DF9560DF6B77}" type="presOf" srcId="{FD83C5E3-8300-438F-B6F1-CD0B9C1B4B3B}" destId="{47633289-E27E-426D-A764-22634E7E8CBF}" srcOrd="1" destOrd="0" presId="urn:microsoft.com/office/officeart/2005/8/layout/hierarchy2"/>
    <dgm:cxn modelId="{17D07DD8-EF18-47C6-BD78-35181608D871}" type="presOf" srcId="{23B4796F-9F94-4860-A050-743D4B56F56A}" destId="{9942B50A-0C69-4653-BC53-9750AC16A786}" srcOrd="0" destOrd="0" presId="urn:microsoft.com/office/officeart/2005/8/layout/hierarchy2"/>
    <dgm:cxn modelId="{BEA128F6-75B5-4FE8-A995-FD8620D28C77}" type="presOf" srcId="{A0270C0E-F942-4B84-A7FB-453A6870B04F}" destId="{3F4071F8-6C7F-4D8C-A0B1-11D15E69CEA6}" srcOrd="0" destOrd="0" presId="urn:microsoft.com/office/officeart/2005/8/layout/hierarchy2"/>
    <dgm:cxn modelId="{4E1E033A-99BB-4727-9DDB-DB27845D19DD}" type="presParOf" srcId="{59691DA4-9333-403F-AFE3-64ACCD75A8C7}" destId="{ECB69B9B-B8A5-40A0-A258-55F31A2BBA2E}" srcOrd="0" destOrd="0" presId="urn:microsoft.com/office/officeart/2005/8/layout/hierarchy2"/>
    <dgm:cxn modelId="{4B9998D3-0CEC-43EC-A205-87A946F3F751}" type="presParOf" srcId="{ECB69B9B-B8A5-40A0-A258-55F31A2BBA2E}" destId="{9942B50A-0C69-4653-BC53-9750AC16A786}" srcOrd="0" destOrd="0" presId="urn:microsoft.com/office/officeart/2005/8/layout/hierarchy2"/>
    <dgm:cxn modelId="{2452C3B6-5CCB-4589-A54C-CCC24736ECE3}" type="presParOf" srcId="{ECB69B9B-B8A5-40A0-A258-55F31A2BBA2E}" destId="{F8A1603F-4F45-4317-9F15-E420D030B185}" srcOrd="1" destOrd="0" presId="urn:microsoft.com/office/officeart/2005/8/layout/hierarchy2"/>
    <dgm:cxn modelId="{1294280C-06FC-4379-ABAD-7AF4DDA0E485}" type="presParOf" srcId="{F8A1603F-4F45-4317-9F15-E420D030B185}" destId="{875C052F-2272-4A82-B2C8-F531F8DBDDC5}" srcOrd="0" destOrd="0" presId="urn:microsoft.com/office/officeart/2005/8/layout/hierarchy2"/>
    <dgm:cxn modelId="{905BE865-BEBD-418B-A6CC-BED5048E7D54}" type="presParOf" srcId="{875C052F-2272-4A82-B2C8-F531F8DBDDC5}" destId="{47633289-E27E-426D-A764-22634E7E8CBF}" srcOrd="0" destOrd="0" presId="urn:microsoft.com/office/officeart/2005/8/layout/hierarchy2"/>
    <dgm:cxn modelId="{D10BCED6-0AFC-4AC1-BC85-D6F40788B46F}" type="presParOf" srcId="{F8A1603F-4F45-4317-9F15-E420D030B185}" destId="{B94D6FCF-3B1B-4F7B-8576-76E56E96B469}" srcOrd="1" destOrd="0" presId="urn:microsoft.com/office/officeart/2005/8/layout/hierarchy2"/>
    <dgm:cxn modelId="{8D3A8581-084B-4428-A3F9-A901638D7261}" type="presParOf" srcId="{B94D6FCF-3B1B-4F7B-8576-76E56E96B469}" destId="{54AB1AA1-E877-4B97-AD22-0EDEA721F8D3}" srcOrd="0" destOrd="0" presId="urn:microsoft.com/office/officeart/2005/8/layout/hierarchy2"/>
    <dgm:cxn modelId="{9AEFF399-5006-4CF0-91F2-47E0EDBA59F1}" type="presParOf" srcId="{B94D6FCF-3B1B-4F7B-8576-76E56E96B469}" destId="{4BEFC890-4A4F-41B8-BBCF-5472A6C27C9D}" srcOrd="1" destOrd="0" presId="urn:microsoft.com/office/officeart/2005/8/layout/hierarchy2"/>
    <dgm:cxn modelId="{7E323BAD-3A2C-4470-944A-4A2A1AE07B06}" type="presParOf" srcId="{4BEFC890-4A4F-41B8-BBCF-5472A6C27C9D}" destId="{3F4071F8-6C7F-4D8C-A0B1-11D15E69CEA6}" srcOrd="0" destOrd="0" presId="urn:microsoft.com/office/officeart/2005/8/layout/hierarchy2"/>
    <dgm:cxn modelId="{571D494A-E984-4639-B9F3-B561AB4D0919}" type="presParOf" srcId="{3F4071F8-6C7F-4D8C-A0B1-11D15E69CEA6}" destId="{D6C05EEC-7F56-4D32-8A7F-DBB1B4E5E8E6}" srcOrd="0" destOrd="0" presId="urn:microsoft.com/office/officeart/2005/8/layout/hierarchy2"/>
    <dgm:cxn modelId="{01965BCC-ABFA-44CF-BB6F-C5261067115F}" type="presParOf" srcId="{4BEFC890-4A4F-41B8-BBCF-5472A6C27C9D}" destId="{FED1F2A9-2208-4B9D-A578-89BB1F98DB3E}" srcOrd="1" destOrd="0" presId="urn:microsoft.com/office/officeart/2005/8/layout/hierarchy2"/>
    <dgm:cxn modelId="{AE166E36-BFB9-44D9-BFBD-B7280A2CAAD2}" type="presParOf" srcId="{FED1F2A9-2208-4B9D-A578-89BB1F98DB3E}" destId="{48D878E2-28BC-4338-A536-E87B7C1F95C6}" srcOrd="0" destOrd="0" presId="urn:microsoft.com/office/officeart/2005/8/layout/hierarchy2"/>
    <dgm:cxn modelId="{0E485E1A-2DA2-4EB8-96D9-86D89AB0836F}" type="presParOf" srcId="{FED1F2A9-2208-4B9D-A578-89BB1F98DB3E}" destId="{592640B7-166F-476C-9256-4C7CAB6479A6}" srcOrd="1" destOrd="0" presId="urn:microsoft.com/office/officeart/2005/8/layout/hierarchy2"/>
    <dgm:cxn modelId="{164F6493-92C8-4AF7-ADF2-31938ECAD70E}" type="presParOf" srcId="{4BEFC890-4A4F-41B8-BBCF-5472A6C27C9D}" destId="{311CD17B-1085-4FAC-86E1-2B5BFF89C584}" srcOrd="2" destOrd="0" presId="urn:microsoft.com/office/officeart/2005/8/layout/hierarchy2"/>
    <dgm:cxn modelId="{7CBEB23C-B939-4D19-8F0C-F47D90BF5E59}" type="presParOf" srcId="{311CD17B-1085-4FAC-86E1-2B5BFF89C584}" destId="{782F9AC1-6FF2-41FC-9592-9C4B61EAADF9}" srcOrd="0" destOrd="0" presId="urn:microsoft.com/office/officeart/2005/8/layout/hierarchy2"/>
    <dgm:cxn modelId="{0C7282C4-7FDB-4EE4-8183-7094C6C69964}" type="presParOf" srcId="{4BEFC890-4A4F-41B8-BBCF-5472A6C27C9D}" destId="{1A2F5461-F34F-4823-9D85-132D6EB8D266}" srcOrd="3" destOrd="0" presId="urn:microsoft.com/office/officeart/2005/8/layout/hierarchy2"/>
    <dgm:cxn modelId="{A072F3A4-5349-4C5D-8CD7-46499B308A89}" type="presParOf" srcId="{1A2F5461-F34F-4823-9D85-132D6EB8D266}" destId="{4B3694BF-4323-4B4E-8747-962FEDBAA4F5}" srcOrd="0" destOrd="0" presId="urn:microsoft.com/office/officeart/2005/8/layout/hierarchy2"/>
    <dgm:cxn modelId="{37F5A323-5EC8-47CA-8D74-38FA52A998CA}" type="presParOf" srcId="{1A2F5461-F34F-4823-9D85-132D6EB8D266}" destId="{2715F65A-DE34-4C1E-B8AD-51DC16A65431}" srcOrd="1" destOrd="0" presId="urn:microsoft.com/office/officeart/2005/8/layout/hierarchy2"/>
    <dgm:cxn modelId="{DBF644F5-34C2-436B-AB19-9E6B41EF5061}" type="presParOf" srcId="{F8A1603F-4F45-4317-9F15-E420D030B185}" destId="{C7370041-EF2A-43D2-B6DE-38091AAFE185}" srcOrd="2" destOrd="0" presId="urn:microsoft.com/office/officeart/2005/8/layout/hierarchy2"/>
    <dgm:cxn modelId="{88DE0F1F-5DB4-4CA4-8F3B-8DEECF337725}" type="presParOf" srcId="{C7370041-EF2A-43D2-B6DE-38091AAFE185}" destId="{9BDD41B8-472F-4013-B2F6-2295EFC59795}" srcOrd="0" destOrd="0" presId="urn:microsoft.com/office/officeart/2005/8/layout/hierarchy2"/>
    <dgm:cxn modelId="{249534B0-E81A-4487-98D0-4F3F9965A2D7}" type="presParOf" srcId="{F8A1603F-4F45-4317-9F15-E420D030B185}" destId="{210B0D7B-1ADA-4057-A69F-F9D68BD13173}" srcOrd="3" destOrd="0" presId="urn:microsoft.com/office/officeart/2005/8/layout/hierarchy2"/>
    <dgm:cxn modelId="{98411686-6056-40F1-9E12-E516D14FC21E}" type="presParOf" srcId="{210B0D7B-1ADA-4057-A69F-F9D68BD13173}" destId="{ECD2AB41-30FA-4D7E-B8F4-70DCCB140251}" srcOrd="0" destOrd="0" presId="urn:microsoft.com/office/officeart/2005/8/layout/hierarchy2"/>
    <dgm:cxn modelId="{49B6B1BB-2882-41C2-88F0-A2EDBCE48807}" type="presParOf" srcId="{210B0D7B-1ADA-4057-A69F-F9D68BD13173}" destId="{A6C103ED-7771-46D6-99E1-747E95DACA3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2B50A-0C69-4653-BC53-9750AC16A786}">
      <dsp:nvSpPr>
        <dsp:cNvPr id="0" name=""/>
        <dsp:cNvSpPr/>
      </dsp:nvSpPr>
      <dsp:spPr>
        <a:xfrm>
          <a:off x="334" y="2834448"/>
          <a:ext cx="2859368" cy="1429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DFKai-SB" panose="03000509000000000000" pitchFamily="65" charset="-120"/>
              <a:ea typeface="DFKai-SB" panose="03000509000000000000" pitchFamily="65" charset="-120"/>
            </a:rPr>
            <a:t>員工選擇權證</a:t>
          </a:r>
          <a:endParaRPr lang="zh-TW" altLang="en-US" sz="2000" kern="1200" dirty="0"/>
        </a:p>
      </dsp:txBody>
      <dsp:txXfrm>
        <a:off x="42208" y="2876322"/>
        <a:ext cx="2775620" cy="1345936"/>
      </dsp:txXfrm>
    </dsp:sp>
    <dsp:sp modelId="{875C052F-2272-4A82-B2C8-F531F8DBDDC5}">
      <dsp:nvSpPr>
        <dsp:cNvPr id="0" name=""/>
        <dsp:cNvSpPr/>
      </dsp:nvSpPr>
      <dsp:spPr>
        <a:xfrm rot="19085926">
          <a:off x="2663235" y="3015654"/>
          <a:ext cx="1536680" cy="41000"/>
        </a:xfrm>
        <a:custGeom>
          <a:avLst/>
          <a:gdLst/>
          <a:ahLst/>
          <a:cxnLst/>
          <a:rect l="0" t="0" r="0" b="0"/>
          <a:pathLst>
            <a:path>
              <a:moveTo>
                <a:pt x="0" y="20500"/>
              </a:moveTo>
              <a:lnTo>
                <a:pt x="1536680" y="20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93159" y="2997738"/>
        <a:ext cx="76834" cy="76834"/>
      </dsp:txXfrm>
    </dsp:sp>
    <dsp:sp modelId="{54AB1AA1-E877-4B97-AD22-0EDEA721F8D3}">
      <dsp:nvSpPr>
        <dsp:cNvPr id="0" name=""/>
        <dsp:cNvSpPr/>
      </dsp:nvSpPr>
      <dsp:spPr>
        <a:xfrm>
          <a:off x="4003449" y="1808178"/>
          <a:ext cx="2859368" cy="1429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DFKai-SB" panose="03000509000000000000" pitchFamily="65" charset="-120"/>
              <a:ea typeface="DFKai-SB" panose="03000509000000000000" pitchFamily="65" charset="-120"/>
            </a:rPr>
            <a:t>限制條件員工認股權證</a:t>
          </a:r>
          <a:endParaRPr lang="en-US" altLang="zh-TW" sz="2000" kern="1200" dirty="0">
            <a:latin typeface="DFKai-SB" panose="03000509000000000000" pitchFamily="65" charset="-120"/>
            <a:ea typeface="DFKai-SB" panose="03000509000000000000" pitchFamily="65" charset="-120"/>
          </a:endParaRPr>
        </a:p>
        <a:p>
          <a:pPr marL="0" lvl="0" indent="0" algn="ctr" defTabSz="889000">
            <a:lnSpc>
              <a:spcPct val="90000"/>
            </a:lnSpc>
            <a:spcBef>
              <a:spcPct val="0"/>
            </a:spcBef>
            <a:spcAft>
              <a:spcPct val="35000"/>
            </a:spcAft>
            <a:buNone/>
          </a:pPr>
          <a:r>
            <a:rPr lang="en-US" altLang="zh-TW"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Qualified Stock Option</a:t>
          </a:r>
          <a:r>
            <a:rPr lang="en-US" altLang="zh-TW" sz="2000" kern="1200" dirty="0">
              <a:latin typeface="DFKai-SB" panose="03000509000000000000" pitchFamily="65" charset="-120"/>
              <a:ea typeface="DFKai-SB" panose="03000509000000000000" pitchFamily="65" charset="-120"/>
            </a:rPr>
            <a:t>)</a:t>
          </a:r>
          <a:endParaRPr lang="zh-TW" altLang="en-US" sz="2000" kern="1200" dirty="0"/>
        </a:p>
      </dsp:txBody>
      <dsp:txXfrm>
        <a:off x="4045323" y="1850052"/>
        <a:ext cx="2775620" cy="1345936"/>
      </dsp:txXfrm>
    </dsp:sp>
    <dsp:sp modelId="{3F4071F8-6C7F-4D8C-A0B1-11D15E69CEA6}">
      <dsp:nvSpPr>
        <dsp:cNvPr id="0" name=""/>
        <dsp:cNvSpPr/>
      </dsp:nvSpPr>
      <dsp:spPr>
        <a:xfrm rot="19897292">
          <a:off x="6784707" y="2193586"/>
          <a:ext cx="1299967" cy="41000"/>
        </a:xfrm>
        <a:custGeom>
          <a:avLst/>
          <a:gdLst/>
          <a:ahLst/>
          <a:cxnLst/>
          <a:rect l="0" t="0" r="0" b="0"/>
          <a:pathLst>
            <a:path>
              <a:moveTo>
                <a:pt x="0" y="20500"/>
              </a:moveTo>
              <a:lnTo>
                <a:pt x="1299967" y="205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7402192" y="2181587"/>
        <a:ext cx="64998" cy="64998"/>
      </dsp:txXfrm>
    </dsp:sp>
    <dsp:sp modelId="{48D878E2-28BC-4338-A536-E87B7C1F95C6}">
      <dsp:nvSpPr>
        <dsp:cNvPr id="0" name=""/>
        <dsp:cNvSpPr/>
      </dsp:nvSpPr>
      <dsp:spPr>
        <a:xfrm>
          <a:off x="8006565" y="1190311"/>
          <a:ext cx="2859368" cy="1429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DFKai-SB" panose="03000509000000000000" pitchFamily="65" charset="-120"/>
              <a:ea typeface="DFKai-SB" panose="03000509000000000000" pitchFamily="65" charset="-120"/>
            </a:rPr>
            <a:t>獎勵性質員工認股權</a:t>
          </a:r>
        </a:p>
        <a:p>
          <a:pPr marL="0" lvl="0" indent="0" algn="ctr" defTabSz="889000">
            <a:lnSpc>
              <a:spcPct val="90000"/>
            </a:lnSpc>
            <a:spcBef>
              <a:spcPct val="0"/>
            </a:spcBef>
            <a:spcAft>
              <a:spcPct val="35000"/>
            </a:spcAft>
            <a:buNone/>
          </a:pPr>
          <a:r>
            <a:rPr lang="en-US" altLang="zh-TW"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Incentive Stock Option</a:t>
          </a:r>
          <a:r>
            <a:rPr lang="zh-TW" altLang="af-ZA"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ISO</a:t>
          </a:r>
          <a:r>
            <a:rPr lang="en-US" altLang="zh-TW" sz="2000" kern="1200" dirty="0">
              <a:latin typeface="DFKai-SB" panose="03000509000000000000" pitchFamily="65" charset="-120"/>
              <a:ea typeface="DFKai-SB" panose="03000509000000000000" pitchFamily="65" charset="-120"/>
            </a:rPr>
            <a:t>)</a:t>
          </a:r>
          <a:endParaRPr lang="zh-TW" altLang="en-US" sz="2000" kern="1200" dirty="0"/>
        </a:p>
      </dsp:txBody>
      <dsp:txXfrm>
        <a:off x="8048439" y="1232185"/>
        <a:ext cx="2775620" cy="1345936"/>
      </dsp:txXfrm>
    </dsp:sp>
    <dsp:sp modelId="{311CD17B-1085-4FAC-86E1-2B5BFF89C584}">
      <dsp:nvSpPr>
        <dsp:cNvPr id="0" name=""/>
        <dsp:cNvSpPr/>
      </dsp:nvSpPr>
      <dsp:spPr>
        <a:xfrm rot="2514074">
          <a:off x="6666351" y="3015654"/>
          <a:ext cx="1536680" cy="41000"/>
        </a:xfrm>
        <a:custGeom>
          <a:avLst/>
          <a:gdLst/>
          <a:ahLst/>
          <a:cxnLst/>
          <a:rect l="0" t="0" r="0" b="0"/>
          <a:pathLst>
            <a:path>
              <a:moveTo>
                <a:pt x="0" y="20500"/>
              </a:moveTo>
              <a:lnTo>
                <a:pt x="1536680" y="205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7396274" y="2997738"/>
        <a:ext cx="76834" cy="76834"/>
      </dsp:txXfrm>
    </dsp:sp>
    <dsp:sp modelId="{4B3694BF-4323-4B4E-8747-962FEDBAA4F5}">
      <dsp:nvSpPr>
        <dsp:cNvPr id="0" name=""/>
        <dsp:cNvSpPr/>
      </dsp:nvSpPr>
      <dsp:spPr>
        <a:xfrm>
          <a:off x="8006565" y="2834448"/>
          <a:ext cx="2859368" cy="1429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DFKai-SB" panose="03000509000000000000" pitchFamily="65" charset="-120"/>
              <a:ea typeface="DFKai-SB" panose="03000509000000000000" pitchFamily="65" charset="-120"/>
            </a:rPr>
            <a:t>員工股票購買計畫</a:t>
          </a:r>
          <a:endParaRPr lang="en-US" altLang="zh-TW" sz="2000" kern="1200" dirty="0">
            <a:latin typeface="DFKai-SB" panose="03000509000000000000" pitchFamily="65" charset="-120"/>
            <a:ea typeface="DFKai-SB" panose="03000509000000000000" pitchFamily="65" charset="-120"/>
          </a:endParaRPr>
        </a:p>
        <a:p>
          <a:pPr marL="0" lvl="0" indent="0" algn="ctr" defTabSz="889000">
            <a:lnSpc>
              <a:spcPct val="90000"/>
            </a:lnSpc>
            <a:spcBef>
              <a:spcPct val="0"/>
            </a:spcBef>
            <a:spcAft>
              <a:spcPct val="35000"/>
            </a:spcAft>
            <a:buNone/>
          </a:pPr>
          <a:r>
            <a:rPr lang="en-US" altLang="zh-TW"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Employee Stock</a:t>
          </a:r>
          <a:r>
            <a:rPr lang="zh-TW" altLang="en-US" sz="2000" kern="1200" dirty="0">
              <a:latin typeface="DFKai-SB" panose="03000509000000000000" pitchFamily="65" charset="-120"/>
              <a:ea typeface="DFKai-SB" panose="03000509000000000000" pitchFamily="65" charset="-120"/>
            </a:rPr>
            <a:t> </a:t>
          </a:r>
          <a:r>
            <a:rPr lang="af-ZA" altLang="zh-TW" sz="2000" kern="1200" dirty="0">
              <a:latin typeface="DFKai-SB" panose="03000509000000000000" pitchFamily="65" charset="-120"/>
              <a:ea typeface="DFKai-SB" panose="03000509000000000000" pitchFamily="65" charset="-120"/>
            </a:rPr>
            <a:t>Purchase Plan</a:t>
          </a:r>
          <a:r>
            <a:rPr lang="zh-TW" altLang="af-ZA"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ESPP</a:t>
          </a:r>
          <a:r>
            <a:rPr lang="en-US" altLang="zh-TW" sz="2000" kern="1200" dirty="0">
              <a:latin typeface="DFKai-SB" panose="03000509000000000000" pitchFamily="65" charset="-120"/>
              <a:ea typeface="DFKai-SB" panose="03000509000000000000" pitchFamily="65" charset="-120"/>
            </a:rPr>
            <a:t>)</a:t>
          </a:r>
          <a:endParaRPr lang="zh-TW" altLang="en-US" sz="2000" kern="1200" dirty="0"/>
        </a:p>
      </dsp:txBody>
      <dsp:txXfrm>
        <a:off x="8048439" y="2876322"/>
        <a:ext cx="2775620" cy="1345936"/>
      </dsp:txXfrm>
    </dsp:sp>
    <dsp:sp modelId="{C7370041-EF2A-43D2-B6DE-38091AAFE185}">
      <dsp:nvSpPr>
        <dsp:cNvPr id="0" name=""/>
        <dsp:cNvSpPr/>
      </dsp:nvSpPr>
      <dsp:spPr>
        <a:xfrm rot="2360411">
          <a:off x="2692144" y="3997533"/>
          <a:ext cx="1478864" cy="41000"/>
        </a:xfrm>
        <a:custGeom>
          <a:avLst/>
          <a:gdLst/>
          <a:ahLst/>
          <a:cxnLst/>
          <a:rect l="0" t="0" r="0" b="0"/>
          <a:pathLst>
            <a:path>
              <a:moveTo>
                <a:pt x="0" y="20500"/>
              </a:moveTo>
              <a:lnTo>
                <a:pt x="1478864" y="205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94604" y="3981061"/>
        <a:ext cx="73943" cy="73943"/>
      </dsp:txXfrm>
    </dsp:sp>
    <dsp:sp modelId="{ECD2AB41-30FA-4D7E-B8F4-70DCCB140251}">
      <dsp:nvSpPr>
        <dsp:cNvPr id="0" name=""/>
        <dsp:cNvSpPr/>
      </dsp:nvSpPr>
      <dsp:spPr>
        <a:xfrm>
          <a:off x="4003449" y="3771934"/>
          <a:ext cx="2859368" cy="14296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latin typeface="DFKai-SB" panose="03000509000000000000" pitchFamily="65" charset="-120"/>
              <a:ea typeface="DFKai-SB" panose="03000509000000000000" pitchFamily="65" charset="-120"/>
            </a:rPr>
            <a:t>非限制條件員工認股權證</a:t>
          </a:r>
          <a:endParaRPr lang="en-US" altLang="zh-TW" sz="2000" kern="1200" dirty="0">
            <a:latin typeface="DFKai-SB" panose="03000509000000000000" pitchFamily="65" charset="-120"/>
            <a:ea typeface="DFKai-SB" panose="03000509000000000000" pitchFamily="65" charset="-120"/>
          </a:endParaRPr>
        </a:p>
        <a:p>
          <a:pPr marL="0" lvl="0" indent="0" algn="ctr" defTabSz="889000">
            <a:lnSpc>
              <a:spcPct val="90000"/>
            </a:lnSpc>
            <a:spcBef>
              <a:spcPct val="0"/>
            </a:spcBef>
            <a:spcAft>
              <a:spcPct val="35000"/>
            </a:spcAft>
            <a:buNone/>
          </a:pPr>
          <a:r>
            <a:rPr lang="en-US" altLang="zh-TW" sz="2000" kern="1200" dirty="0">
              <a:latin typeface="DFKai-SB" panose="03000509000000000000" pitchFamily="65" charset="-120"/>
              <a:ea typeface="DFKai-SB" panose="03000509000000000000" pitchFamily="65" charset="-120"/>
            </a:rPr>
            <a:t>(</a:t>
          </a:r>
          <a:r>
            <a:rPr lang="af-ZA" altLang="zh-TW" sz="2000" kern="1200" dirty="0">
              <a:latin typeface="DFKai-SB" panose="03000509000000000000" pitchFamily="65" charset="-120"/>
              <a:ea typeface="DFKai-SB" panose="03000509000000000000" pitchFamily="65" charset="-120"/>
            </a:rPr>
            <a:t>Non-qualified StockOption</a:t>
          </a:r>
          <a:r>
            <a:rPr lang="en-US" altLang="zh-TW" sz="2000" kern="1200" dirty="0">
              <a:latin typeface="DFKai-SB" panose="03000509000000000000" pitchFamily="65" charset="-120"/>
              <a:ea typeface="DFKai-SB" panose="03000509000000000000" pitchFamily="65" charset="-120"/>
            </a:rPr>
            <a:t>)</a:t>
          </a:r>
          <a:endParaRPr lang="zh-TW" altLang="en-US" sz="2000" kern="1200" dirty="0"/>
        </a:p>
      </dsp:txBody>
      <dsp:txXfrm>
        <a:off x="4045323" y="3813808"/>
        <a:ext cx="2775620" cy="13459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2BC89A-B731-4DF0-9E04-C77706FDD888}" type="datetimeFigureOut">
              <a:rPr lang="zh-TW" altLang="en-US" smtClean="0"/>
              <a:t>2018/12/25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F6556-D5A6-48E3-8087-C016256EB7A0}" type="slidenum">
              <a:rPr lang="zh-TW" altLang="en-US" smtClean="0"/>
              <a:t>‹#›</a:t>
            </a:fld>
            <a:endParaRPr lang="zh-TW" altLang="en-US"/>
          </a:p>
        </p:txBody>
      </p:sp>
    </p:spTree>
    <p:extLst>
      <p:ext uri="{BB962C8B-B14F-4D97-AF65-F5344CB8AC3E}">
        <p14:creationId xmlns:p14="http://schemas.microsoft.com/office/powerpoint/2010/main" val="2385998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ACF6556-D5A6-48E3-8087-C016256EB7A0}" type="slidenum">
              <a:rPr lang="zh-TW" altLang="en-US" smtClean="0"/>
              <a:t>2</a:t>
            </a:fld>
            <a:endParaRPr lang="zh-TW" altLang="en-US"/>
          </a:p>
        </p:txBody>
      </p:sp>
    </p:spTree>
    <p:extLst>
      <p:ext uri="{BB962C8B-B14F-4D97-AF65-F5344CB8AC3E}">
        <p14:creationId xmlns:p14="http://schemas.microsoft.com/office/powerpoint/2010/main" val="2227818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D020C2-83CA-4AE4-A4C0-8DC451FD31A4}"/>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5717A41C-F907-44E9-821C-1793937652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58B2E552-D018-4390-B2A5-409AF42816C4}"/>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A7E87026-8F76-4BF5-AB6B-09036560403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9123A2E-6138-4B7D-A9F1-36848F0CB34C}"/>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29112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BCACF2-5426-4C1A-8F4D-60F63879EBA6}"/>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13F7B36A-9335-463B-97DE-7E2016A0B2BA}"/>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EEEE302-F637-43D4-91DA-4072C71BFDFD}"/>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F7A4F4F5-522B-4FF4-99F5-C639BDD0024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81E3C06-E67C-414A-A2A3-772236E6E265}"/>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15007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96C895F1-A171-4843-A727-50086B27B96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03A9B87D-705E-489C-B0E9-8EA04F03DB3A}"/>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CC13EDB-4869-4A0E-AA60-F8F666F5BA78}"/>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662F1D10-4C95-4299-A63F-77E8967D7F1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E0B4914-1A57-404F-98FA-9CB03EF2D6A0}"/>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622682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EEBFF8-9E5C-4B23-8206-ACDD3BD7122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B8A78FEC-C6FD-414D-99AA-F0B4692497DE}"/>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90FAEBE-74ED-4548-8F0A-01796B4AB43F}"/>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6F731874-84AC-4366-B721-2719C17FFD7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5B616CB-2DBC-4894-A36C-53894079BB98}"/>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12452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30D92-578B-4B29-A8F3-84B8858ADEAB}"/>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69487435-0F76-4281-BCAD-28C92B7CFA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7B0A8FAF-BF5A-4295-A786-BE2A1A450296}"/>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307910BB-A46F-4A2C-AEBA-EF716C7BF13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A6D8BAD-E26D-409B-B8FE-75EB629CC376}"/>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177320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593396-71BE-4A05-AFAA-8F81C06A9C08}"/>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B32C788-2874-4566-939C-C7CCD266B935}"/>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DA63D8E7-40EE-41BE-996D-2DC382D3D9C0}"/>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2DC30C5A-9219-4A5C-9515-6BA64F987612}"/>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6" name="頁尾版面配置區 5">
            <a:extLst>
              <a:ext uri="{FF2B5EF4-FFF2-40B4-BE49-F238E27FC236}">
                <a16:creationId xmlns:a16="http://schemas.microsoft.com/office/drawing/2014/main" id="{136BDBAD-9921-4FBD-989F-76882C812B6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7559149-C557-4D7A-A331-3A1A1E5CA062}"/>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20654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45DAA8-CEC0-4F03-B172-D198DADF4EC0}"/>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D5D175C-8141-4996-ABDA-19A4A00330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9EC91AB3-25C0-445C-B975-FA57F38CBE2A}"/>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A62D6553-13E7-409A-8C75-E208E26F3E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9A493104-F912-49EF-856B-5D9CA30199D6}"/>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8604A919-9A53-4D71-92C5-B2CAD4381F12}"/>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8" name="頁尾版面配置區 7">
            <a:extLst>
              <a:ext uri="{FF2B5EF4-FFF2-40B4-BE49-F238E27FC236}">
                <a16:creationId xmlns:a16="http://schemas.microsoft.com/office/drawing/2014/main" id="{C50A7471-76F9-412E-86B6-6E24B8F5BB6D}"/>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92DFE4DB-C352-4D5F-AC75-E2426D282083}"/>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265722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FD7B5A-9A77-4893-998B-BD261305CE88}"/>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1E93B6B-55F5-496D-B8FD-24932231157D}"/>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4" name="頁尾版面配置區 3">
            <a:extLst>
              <a:ext uri="{FF2B5EF4-FFF2-40B4-BE49-F238E27FC236}">
                <a16:creationId xmlns:a16="http://schemas.microsoft.com/office/drawing/2014/main" id="{18EA35FF-6B0E-41BB-8BF1-F29398E4EF5B}"/>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0D5FCBF3-2A3A-4C29-A5E7-8928D18C20B4}"/>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106944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1A9CEE9C-88CF-4EE0-96AD-78EB4BBEACE6}"/>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3" name="頁尾版面配置區 2">
            <a:extLst>
              <a:ext uri="{FF2B5EF4-FFF2-40B4-BE49-F238E27FC236}">
                <a16:creationId xmlns:a16="http://schemas.microsoft.com/office/drawing/2014/main" id="{B6892CDA-4953-42B4-9433-289386C3D22B}"/>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58E4EFF3-182F-4543-A7B1-1303A83525F2}"/>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612784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CA9A92-F27D-4FD6-B677-2609094CF4E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E878843B-CE4E-4235-96E2-EB4144B692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EB31803-DB98-4AD9-A52C-4718C6CEF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7323AAE0-A6FA-4C28-BF6F-C570B7121722}"/>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6" name="頁尾版面配置區 5">
            <a:extLst>
              <a:ext uri="{FF2B5EF4-FFF2-40B4-BE49-F238E27FC236}">
                <a16:creationId xmlns:a16="http://schemas.microsoft.com/office/drawing/2014/main" id="{08ED520C-A9C1-410A-8AE2-1A215E4441E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93E3B71-E804-408D-89EC-47A3AE414938}"/>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18365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AA5869-3766-4F1E-B5A3-1CEB1E4F29BB}"/>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B39B73E1-CF7D-417F-9CEE-71CFDE158A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9457CAA-A627-4F4B-A03A-10A0265E90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567CB4C1-760E-423E-9317-928DD10FEB1A}"/>
              </a:ext>
            </a:extLst>
          </p:cNvPr>
          <p:cNvSpPr>
            <a:spLocks noGrp="1"/>
          </p:cNvSpPr>
          <p:nvPr>
            <p:ph type="dt" sz="half" idx="10"/>
          </p:nvPr>
        </p:nvSpPr>
        <p:spPr/>
        <p:txBody>
          <a:bodyPr/>
          <a:lstStyle/>
          <a:p>
            <a:fld id="{1B03C340-A4E6-40C2-A495-DA3CBB6B19F6}" type="datetimeFigureOut">
              <a:rPr lang="zh-TW" altLang="en-US" smtClean="0"/>
              <a:t>2018/12/25</a:t>
            </a:fld>
            <a:endParaRPr lang="zh-TW" altLang="en-US"/>
          </a:p>
        </p:txBody>
      </p:sp>
      <p:sp>
        <p:nvSpPr>
          <p:cNvPr id="6" name="頁尾版面配置區 5">
            <a:extLst>
              <a:ext uri="{FF2B5EF4-FFF2-40B4-BE49-F238E27FC236}">
                <a16:creationId xmlns:a16="http://schemas.microsoft.com/office/drawing/2014/main" id="{79137E0E-6353-494E-ABA1-A522A6A079A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B76AF0D-1B37-4E98-92F0-D6870A25BBD1}"/>
              </a:ext>
            </a:extLst>
          </p:cNvPr>
          <p:cNvSpPr>
            <a:spLocks noGrp="1"/>
          </p:cNvSpPr>
          <p:nvPr>
            <p:ph type="sldNum" sz="quarter" idx="12"/>
          </p:nvPr>
        </p:nvSpPr>
        <p:spPr/>
        <p:txBody>
          <a:body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487806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23D2366-FEBF-4ADF-B3D0-DB5D470F90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9D9C1FB-F610-4ADE-AD96-8C6656812C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73897D7-22E0-4FE5-9D61-E274B5E9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3C340-A4E6-40C2-A495-DA3CBB6B19F6}" type="datetimeFigureOut">
              <a:rPr lang="zh-TW" altLang="en-US" smtClean="0"/>
              <a:t>2018/12/25</a:t>
            </a:fld>
            <a:endParaRPr lang="zh-TW" altLang="en-US"/>
          </a:p>
        </p:txBody>
      </p:sp>
      <p:sp>
        <p:nvSpPr>
          <p:cNvPr id="5" name="頁尾版面配置區 4">
            <a:extLst>
              <a:ext uri="{FF2B5EF4-FFF2-40B4-BE49-F238E27FC236}">
                <a16:creationId xmlns:a16="http://schemas.microsoft.com/office/drawing/2014/main" id="{33F5BF57-23DE-4CC1-B6B0-C669B62758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6A52043-9E75-472B-BE60-F425DD13DE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82461-C894-49AF-A763-D12A7CEAA0B6}" type="slidenum">
              <a:rPr lang="zh-TW" altLang="en-US" smtClean="0"/>
              <a:t>‹#›</a:t>
            </a:fld>
            <a:endParaRPr lang="zh-TW" altLang="en-US"/>
          </a:p>
        </p:txBody>
      </p:sp>
    </p:spTree>
    <p:extLst>
      <p:ext uri="{BB962C8B-B14F-4D97-AF65-F5344CB8AC3E}">
        <p14:creationId xmlns:p14="http://schemas.microsoft.com/office/powerpoint/2010/main" val="304563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6"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id="{516F7EAB-23D4-4BE7-8474-D6B9CE8A9DF3}"/>
              </a:ext>
            </a:extLst>
          </p:cNvPr>
          <p:cNvSpPr>
            <a:spLocks noGrp="1"/>
          </p:cNvSpPr>
          <p:nvPr>
            <p:ph type="ctrTitle"/>
          </p:nvPr>
        </p:nvSpPr>
        <p:spPr>
          <a:xfrm>
            <a:off x="1524000" y="1122363"/>
            <a:ext cx="9144000" cy="2387600"/>
          </a:xfrm>
        </p:spPr>
        <p:txBody>
          <a:bodyPr/>
          <a:lstStyle/>
          <a:p>
            <a:r>
              <a:rPr lang="zh-TW" altLang="en-US"/>
              <a:t>員工認股權法規</a:t>
            </a:r>
            <a:endParaRPr lang="zh-TW" altLang="en-US" dirty="0"/>
          </a:p>
        </p:txBody>
      </p:sp>
      <p:sp>
        <p:nvSpPr>
          <p:cNvPr id="9" name="副標題 8">
            <a:extLst>
              <a:ext uri="{FF2B5EF4-FFF2-40B4-BE49-F238E27FC236}">
                <a16:creationId xmlns:a16="http://schemas.microsoft.com/office/drawing/2014/main" id="{3900E3EE-909B-45DB-AF0E-258C16540C82}"/>
              </a:ext>
            </a:extLst>
          </p:cNvPr>
          <p:cNvSpPr>
            <a:spLocks noGrp="1"/>
          </p:cNvSpPr>
          <p:nvPr>
            <p:ph type="subTitle" idx="1"/>
          </p:nvPr>
        </p:nvSpPr>
        <p:spPr>
          <a:xfrm>
            <a:off x="1524000" y="3602038"/>
            <a:ext cx="9144000" cy="1655762"/>
          </a:xfrm>
        </p:spPr>
        <p:txBody>
          <a:bodyPr/>
          <a:lstStyle/>
          <a:p>
            <a:r>
              <a:rPr lang="zh-TW" altLang="en-US"/>
              <a:t>陳俊愷</a:t>
            </a:r>
          </a:p>
        </p:txBody>
      </p:sp>
    </p:spTree>
    <p:extLst>
      <p:ext uri="{BB962C8B-B14F-4D97-AF65-F5344CB8AC3E}">
        <p14:creationId xmlns:p14="http://schemas.microsoft.com/office/powerpoint/2010/main" val="286347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a:extLst>
              <a:ext uri="{FF2B5EF4-FFF2-40B4-BE49-F238E27FC236}">
                <a16:creationId xmlns:a16="http://schemas.microsoft.com/office/drawing/2014/main" id="{AC433B8D-4A39-4B34-8820-9E922AB7BE7A}"/>
              </a:ext>
            </a:extLst>
          </p:cNvPr>
          <p:cNvGraphicFramePr/>
          <p:nvPr>
            <p:extLst>
              <p:ext uri="{D42A27DB-BD31-4B8C-83A1-F6EECF244321}">
                <p14:modId xmlns:p14="http://schemas.microsoft.com/office/powerpoint/2010/main" val="810762819"/>
              </p:ext>
            </p:extLst>
          </p:nvPr>
        </p:nvGraphicFramePr>
        <p:xfrm>
          <a:off x="662866" y="1213945"/>
          <a:ext cx="10866268" cy="6276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文字方塊 10">
            <a:extLst>
              <a:ext uri="{FF2B5EF4-FFF2-40B4-BE49-F238E27FC236}">
                <a16:creationId xmlns:a16="http://schemas.microsoft.com/office/drawing/2014/main" id="{6D1E4F7B-BDB7-49F4-9B56-66EC77F53090}"/>
              </a:ext>
            </a:extLst>
          </p:cNvPr>
          <p:cNvSpPr txBox="1"/>
          <p:nvPr/>
        </p:nvSpPr>
        <p:spPr>
          <a:xfrm>
            <a:off x="211514" y="998740"/>
            <a:ext cx="11980486" cy="1323439"/>
          </a:xfrm>
          <a:prstGeom prst="rect">
            <a:avLst/>
          </a:prstGeom>
          <a:noFill/>
        </p:spPr>
        <p:txBody>
          <a:bodyPr wrap="square" rtlCol="0">
            <a:spAutoFit/>
          </a:bodyPr>
          <a:lstStyle/>
          <a:p>
            <a:pPr marL="285750" indent="-285750">
              <a:buFont typeface="Arial" panose="020B0604020202020204" pitchFamily="34" charset="0"/>
              <a:buChar char="•"/>
            </a:pPr>
            <a:r>
              <a:rPr lang="zh-TW" altLang="en-US" sz="2000" dirty="0"/>
              <a:t>美國公司常見的員工認股權證分為符合稅法規定之「限制條件員工認股權證（</a:t>
            </a:r>
            <a:r>
              <a:rPr lang="af-ZA" altLang="zh-TW" sz="2000" dirty="0"/>
              <a:t>Qualified Stock Option</a:t>
            </a:r>
            <a:r>
              <a:rPr lang="zh-TW" altLang="af-ZA" sz="2000" dirty="0"/>
              <a:t>）」</a:t>
            </a:r>
            <a:r>
              <a:rPr lang="zh-TW" altLang="en-US" sz="2000" dirty="0"/>
              <a:t>及非依稅法規定發行之「非限制條件員工認股權證（</a:t>
            </a:r>
            <a:r>
              <a:rPr lang="af-ZA" altLang="zh-TW" sz="2000" dirty="0"/>
              <a:t>Non-qualified StockOption</a:t>
            </a:r>
            <a:r>
              <a:rPr lang="zh-TW" altLang="af-ZA" sz="2000" dirty="0"/>
              <a:t>）」</a:t>
            </a:r>
            <a:r>
              <a:rPr lang="zh-TW" altLang="en-US" sz="2000" dirty="0"/>
              <a:t>兩種。</a:t>
            </a:r>
            <a:endParaRPr lang="en-US" altLang="zh-TW" sz="2000" dirty="0"/>
          </a:p>
          <a:p>
            <a:pPr marL="285750" indent="-285750">
              <a:buFont typeface="Arial" panose="020B0604020202020204" pitchFamily="34" charset="0"/>
              <a:buChar char="•"/>
            </a:pPr>
            <a:r>
              <a:rPr lang="zh-TW" altLang="en-US" sz="2000" dirty="0"/>
              <a:t>從會計角度觀之，依員工能否從取得權證獲利，分為酬勞性（</a:t>
            </a:r>
            <a:r>
              <a:rPr lang="af-ZA" altLang="zh-TW" sz="2000" dirty="0"/>
              <a:t>Compensatory Stock Option Plan</a:t>
            </a:r>
            <a:r>
              <a:rPr lang="zh-TW" altLang="af-ZA" sz="2000" dirty="0"/>
              <a:t>）</a:t>
            </a:r>
            <a:r>
              <a:rPr lang="zh-TW" altLang="en-US" sz="2000" dirty="0"/>
              <a:t>及非酬勞性認股計畫</a:t>
            </a:r>
            <a:r>
              <a:rPr lang="zh-TW" altLang="af-ZA" sz="2000" dirty="0"/>
              <a:t>（</a:t>
            </a:r>
            <a:r>
              <a:rPr lang="af-ZA" altLang="zh-TW" sz="2000" dirty="0"/>
              <a:t>Noncompensatory Stock Option Plan</a:t>
            </a:r>
            <a:r>
              <a:rPr lang="zh-TW" altLang="af-ZA" sz="2000" dirty="0"/>
              <a:t>）</a:t>
            </a:r>
            <a:r>
              <a:rPr lang="zh-TW" altLang="en-US" sz="2000" dirty="0"/>
              <a:t>兩種。</a:t>
            </a:r>
          </a:p>
        </p:txBody>
      </p:sp>
      <p:sp>
        <p:nvSpPr>
          <p:cNvPr id="12" name="矩形 11">
            <a:extLst>
              <a:ext uri="{FF2B5EF4-FFF2-40B4-BE49-F238E27FC236}">
                <a16:creationId xmlns:a16="http://schemas.microsoft.com/office/drawing/2014/main" id="{5E4884C7-2417-4A02-A21C-7120C8AF3945}"/>
              </a:ext>
            </a:extLst>
          </p:cNvPr>
          <p:cNvSpPr/>
          <p:nvPr/>
        </p:nvSpPr>
        <p:spPr>
          <a:xfrm>
            <a:off x="211514" y="229180"/>
            <a:ext cx="6340197" cy="584775"/>
          </a:xfrm>
          <a:prstGeom prst="rect">
            <a:avLst/>
          </a:prstGeom>
        </p:spPr>
        <p:txBody>
          <a:bodyPr wrap="none">
            <a:spAutoFit/>
          </a:bodyPr>
          <a:lstStyle/>
          <a:p>
            <a:r>
              <a:rPr lang="zh-TW" altLang="en-US" sz="3200" b="1" dirty="0">
                <a:latin typeface="DFKai-SB" panose="03000509000000000000" pitchFamily="65" charset="-120"/>
                <a:ea typeface="DFKai-SB" panose="03000509000000000000" pitchFamily="65" charset="-120"/>
              </a:rPr>
              <a:t>美國員工認股選擇權相關法令規定</a:t>
            </a:r>
            <a:endParaRPr lang="zh-TW" altLang="en-US" sz="3200" b="1" dirty="0"/>
          </a:p>
        </p:txBody>
      </p:sp>
    </p:spTree>
    <p:extLst>
      <p:ext uri="{BB962C8B-B14F-4D97-AF65-F5344CB8AC3E}">
        <p14:creationId xmlns:p14="http://schemas.microsoft.com/office/powerpoint/2010/main" val="3499038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5810AD8-FE6A-42D1-BEF5-2C1B8192FBD8}"/>
              </a:ext>
            </a:extLst>
          </p:cNvPr>
          <p:cNvSpPr>
            <a:spLocks noGrp="1"/>
          </p:cNvSpPr>
          <p:nvPr>
            <p:ph type="title"/>
          </p:nvPr>
        </p:nvSpPr>
        <p:spPr>
          <a:xfrm>
            <a:off x="518603" y="196449"/>
            <a:ext cx="11466250" cy="1325563"/>
          </a:xfrm>
        </p:spPr>
        <p:txBody>
          <a:bodyPr>
            <a:normAutofit/>
          </a:bodyPr>
          <a:lstStyle/>
          <a:p>
            <a:r>
              <a:rPr lang="zh-TW" altLang="en-US" sz="3600" dirty="0">
                <a:latin typeface="DFKai-SB" panose="03000509000000000000" pitchFamily="65" charset="-120"/>
                <a:ea typeface="DFKai-SB" panose="03000509000000000000" pitchFamily="65" charset="-120"/>
              </a:rPr>
              <a:t>「限制條件員工認股權證（</a:t>
            </a:r>
            <a:r>
              <a:rPr lang="af-ZA" altLang="zh-TW" sz="3600" dirty="0">
                <a:latin typeface="DFKai-SB" panose="03000509000000000000" pitchFamily="65" charset="-120"/>
                <a:ea typeface="DFKai-SB" panose="03000509000000000000" pitchFamily="65" charset="-120"/>
              </a:rPr>
              <a:t>Qualified Stock Option</a:t>
            </a:r>
            <a:r>
              <a:rPr lang="zh-TW" altLang="af-ZA" sz="3600" dirty="0">
                <a:latin typeface="DFKai-SB" panose="03000509000000000000" pitchFamily="65" charset="-120"/>
                <a:ea typeface="DFKai-SB" panose="03000509000000000000" pitchFamily="65" charset="-120"/>
              </a:rPr>
              <a:t>）」</a:t>
            </a:r>
            <a:endParaRPr lang="zh-TW" altLang="en-US" sz="3600" dirty="0">
              <a:latin typeface="DFKai-SB" panose="03000509000000000000" pitchFamily="65" charset="-120"/>
              <a:ea typeface="DFKai-SB" panose="03000509000000000000" pitchFamily="65" charset="-120"/>
            </a:endParaRPr>
          </a:p>
        </p:txBody>
      </p:sp>
      <p:sp>
        <p:nvSpPr>
          <p:cNvPr id="3" name="內容版面配置區 2">
            <a:extLst>
              <a:ext uri="{FF2B5EF4-FFF2-40B4-BE49-F238E27FC236}">
                <a16:creationId xmlns:a16="http://schemas.microsoft.com/office/drawing/2014/main" id="{202EF000-1E37-4D10-BD62-2783C8698280}"/>
              </a:ext>
            </a:extLst>
          </p:cNvPr>
          <p:cNvSpPr>
            <a:spLocks noGrp="1"/>
          </p:cNvSpPr>
          <p:nvPr>
            <p:ph idx="1"/>
          </p:nvPr>
        </p:nvSpPr>
        <p:spPr/>
        <p:txBody>
          <a:bodyPr/>
          <a:lstStyle/>
          <a:p>
            <a:r>
              <a:rPr lang="zh-TW" altLang="en-US" dirty="0">
                <a:latin typeface="DFKai-SB" panose="03000509000000000000" pitchFamily="65" charset="-120"/>
                <a:ea typeface="DFKai-SB" panose="03000509000000000000" pitchFamily="65" charset="-120"/>
                <a:cs typeface="Microsoft Uighur" panose="020B0604020202020204" pitchFamily="2" charset="-78"/>
              </a:rPr>
              <a:t>在員工取得及行使認股權證時無任何稅賦負擔問題，且所得稅賦可遞延至實際出售標的股票時。</a:t>
            </a:r>
            <a:endParaRPr lang="en-US" altLang="zh-TW" dirty="0">
              <a:latin typeface="DFKai-SB" panose="03000509000000000000" pitchFamily="65" charset="-120"/>
              <a:ea typeface="DFKai-SB" panose="03000509000000000000" pitchFamily="65" charset="-120"/>
              <a:cs typeface="Microsoft Uighur" panose="020B0604020202020204" pitchFamily="2" charset="-78"/>
            </a:endParaRPr>
          </a:p>
          <a:p>
            <a:r>
              <a:rPr lang="zh-TW" altLang="en-US" dirty="0">
                <a:latin typeface="DFKai-SB" panose="03000509000000000000" pitchFamily="65" charset="-120"/>
                <a:ea typeface="DFKai-SB" panose="03000509000000000000" pitchFamily="65" charset="-120"/>
                <a:cs typeface="Microsoft Uighur" panose="020B0604020202020204" pitchFamily="2" charset="-78"/>
              </a:rPr>
              <a:t>企業採行此種權證計畫之主要目的在於增加員工向心力，並非作為額外報酬之手段，故屬於非酬勞性認股計畫，在會計的處理上亦並未認列任何薪酬成本。</a:t>
            </a:r>
            <a:endParaRPr lang="en-US" altLang="zh-TW" dirty="0">
              <a:latin typeface="DFKai-SB" panose="03000509000000000000" pitchFamily="65" charset="-120"/>
              <a:ea typeface="DFKai-SB" panose="03000509000000000000" pitchFamily="65" charset="-120"/>
              <a:cs typeface="Microsoft Uighur" panose="020B0604020202020204" pitchFamily="2" charset="-78"/>
            </a:endParaRPr>
          </a:p>
        </p:txBody>
      </p:sp>
    </p:spTree>
    <p:extLst>
      <p:ext uri="{BB962C8B-B14F-4D97-AF65-F5344CB8AC3E}">
        <p14:creationId xmlns:p14="http://schemas.microsoft.com/office/powerpoint/2010/main" val="2864292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EA17D5D-E219-47A9-8437-0E8B6AFF69C6}"/>
              </a:ext>
            </a:extLst>
          </p:cNvPr>
          <p:cNvSpPr/>
          <p:nvPr/>
        </p:nvSpPr>
        <p:spPr>
          <a:xfrm>
            <a:off x="465903" y="365473"/>
            <a:ext cx="5724644" cy="584775"/>
          </a:xfrm>
          <a:prstGeom prst="rect">
            <a:avLst/>
          </a:prstGeom>
        </p:spPr>
        <p:txBody>
          <a:bodyPr wrap="none">
            <a:spAutoFit/>
          </a:bodyPr>
          <a:lstStyle/>
          <a:p>
            <a:r>
              <a:rPr lang="zh-TW" altLang="en-US" sz="3200" b="1" dirty="0">
                <a:latin typeface="DFKai-SB" panose="03000509000000000000" pitchFamily="65" charset="-120"/>
                <a:ea typeface="DFKai-SB" panose="03000509000000000000" pitchFamily="65" charset="-120"/>
              </a:rPr>
              <a:t>獎勵性質員工認股權證（</a:t>
            </a:r>
            <a:r>
              <a:rPr lang="en-US" altLang="zh-TW" sz="3200" b="1" dirty="0">
                <a:latin typeface="DFKai-SB" panose="03000509000000000000" pitchFamily="65" charset="-120"/>
                <a:ea typeface="DFKai-SB" panose="03000509000000000000" pitchFamily="65" charset="-120"/>
              </a:rPr>
              <a:t>ISO</a:t>
            </a:r>
            <a:r>
              <a:rPr lang="zh-TW" altLang="en-US" sz="3200" b="1" dirty="0">
                <a:latin typeface="DFKai-SB" panose="03000509000000000000" pitchFamily="65" charset="-120"/>
                <a:ea typeface="DFKai-SB" panose="03000509000000000000" pitchFamily="65" charset="-120"/>
              </a:rPr>
              <a:t>）</a:t>
            </a:r>
            <a:endParaRPr lang="zh-TW" altLang="en-US" sz="3200" b="1" dirty="0"/>
          </a:p>
        </p:txBody>
      </p:sp>
      <p:sp>
        <p:nvSpPr>
          <p:cNvPr id="3" name="矩形 2">
            <a:extLst>
              <a:ext uri="{FF2B5EF4-FFF2-40B4-BE49-F238E27FC236}">
                <a16:creationId xmlns:a16="http://schemas.microsoft.com/office/drawing/2014/main" id="{499ED6CC-5C40-4E02-A8EC-C387B650EDED}"/>
              </a:ext>
            </a:extLst>
          </p:cNvPr>
          <p:cNvSpPr/>
          <p:nvPr/>
        </p:nvSpPr>
        <p:spPr>
          <a:xfrm>
            <a:off x="652332" y="1358620"/>
            <a:ext cx="10071891" cy="3785652"/>
          </a:xfrm>
          <a:prstGeom prst="rect">
            <a:avLst/>
          </a:prstGeom>
        </p:spPr>
        <p:txBody>
          <a:bodyPr wrap="square">
            <a:spAutoFit/>
          </a:bodyPr>
          <a:lstStyle/>
          <a:p>
            <a:pPr marL="285750" indent="-285750">
              <a:buFont typeface="Arial" panose="020B0604020202020204" pitchFamily="34" charset="0"/>
              <a:buChar char="•"/>
            </a:pPr>
            <a:r>
              <a:rPr lang="zh-TW" altLang="en-US" sz="2400" dirty="0">
                <a:latin typeface="DFKai-SB" panose="03000509000000000000" pitchFamily="65" charset="-120"/>
                <a:ea typeface="DFKai-SB" panose="03000509000000000000" pitchFamily="65" charset="-120"/>
              </a:rPr>
              <a:t>員工取得及行使獎勵性質員工認股權時均無需認列員工之所得收入，只有當員工出售股票後，才依「資本利得」申報收入。</a:t>
            </a:r>
            <a:endParaRPr lang="en-US" altLang="zh-TW" sz="2400"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400" dirty="0">
                <a:latin typeface="DFKai-SB" panose="03000509000000000000" pitchFamily="65" charset="-120"/>
                <a:ea typeface="DFKai-SB" panose="03000509000000000000" pitchFamily="65" charset="-120"/>
              </a:rPr>
              <a:t>取得公司股票後，在一定期間內不得出售（自取得認股權證後二年或行使認股權取得股票後一年）</a:t>
            </a:r>
            <a:br>
              <a:rPr lang="en-US" altLang="zh-TW" sz="2400" dirty="0">
                <a:latin typeface="DFKai-SB" panose="03000509000000000000" pitchFamily="65" charset="-120"/>
                <a:ea typeface="DFKai-SB" panose="03000509000000000000" pitchFamily="65" charset="-120"/>
              </a:rPr>
            </a:br>
            <a:r>
              <a:rPr lang="zh-TW" altLang="en-US" sz="2400" dirty="0">
                <a:latin typeface="DFKai-SB" panose="03000509000000000000" pitchFamily="65" charset="-120"/>
                <a:ea typeface="DFKai-SB" panose="03000509000000000000" pitchFamily="65" charset="-120"/>
              </a:rPr>
              <a:t>否則出售股票之利得將被視為薪資所得，而依一般稅率課徵稅金。</a:t>
            </a:r>
            <a:endParaRPr lang="en-US" altLang="zh-TW" sz="2400"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400" dirty="0">
                <a:latin typeface="DFKai-SB" panose="03000509000000000000" pitchFamily="65" charset="-120"/>
                <a:ea typeface="DFKai-SB" panose="03000509000000000000" pitchFamily="65" charset="-120"/>
              </a:rPr>
              <a:t>此種權證之發行額度雖不列入企業薪資費用之扣抵項，無法為公司節稅。對員工而言，其優點為在權證取得日及履約日均無稅賦，亦即該項收入不列入所得稅中計算，權證持有人可享租稅優惠。</a:t>
            </a:r>
            <a:r>
              <a:rPr lang="en-US" altLang="zh-TW" sz="2400" dirty="0">
                <a:latin typeface="DFKai-SB" panose="03000509000000000000" pitchFamily="65" charset="-120"/>
                <a:ea typeface="DFKai-SB" panose="03000509000000000000" pitchFamily="65" charset="-120"/>
              </a:rPr>
              <a:t>(</a:t>
            </a:r>
            <a:r>
              <a:rPr lang="zh-TW" altLang="en-US" sz="2400" dirty="0">
                <a:latin typeface="DFKai-SB" panose="03000509000000000000" pitchFamily="65" charset="-120"/>
                <a:ea typeface="DFKai-SB" panose="03000509000000000000" pitchFamily="65" charset="-120"/>
              </a:rPr>
              <a:t>依較優惠之聯邦稅率</a:t>
            </a:r>
            <a:r>
              <a:rPr lang="en-US" altLang="zh-TW" sz="2400" dirty="0">
                <a:latin typeface="DFKai-SB" panose="03000509000000000000" pitchFamily="65" charset="-120"/>
                <a:ea typeface="DFKai-SB" panose="03000509000000000000" pitchFamily="65" charset="-120"/>
              </a:rPr>
              <a:t>20%</a:t>
            </a:r>
            <a:r>
              <a:rPr lang="zh-TW" altLang="en-US" sz="2400" dirty="0">
                <a:latin typeface="DFKai-SB" panose="03000509000000000000" pitchFamily="65" charset="-120"/>
                <a:ea typeface="DFKai-SB" panose="03000509000000000000" pitchFamily="65" charset="-120"/>
              </a:rPr>
              <a:t>課稅，比一般美國聯邦個人所得稅之最高稅率</a:t>
            </a:r>
            <a:r>
              <a:rPr lang="en-US" altLang="zh-TW" sz="2400" dirty="0">
                <a:latin typeface="DFKai-SB" panose="03000509000000000000" pitchFamily="65" charset="-120"/>
                <a:ea typeface="DFKai-SB" panose="03000509000000000000" pitchFamily="65" charset="-120"/>
              </a:rPr>
              <a:t>37%</a:t>
            </a:r>
            <a:r>
              <a:rPr lang="zh-TW" altLang="en-US" sz="2400" dirty="0">
                <a:latin typeface="DFKai-SB" panose="03000509000000000000" pitchFamily="65" charset="-120"/>
                <a:ea typeface="DFKai-SB" panose="03000509000000000000" pitchFamily="65" charset="-120"/>
              </a:rPr>
              <a:t>還優惠</a:t>
            </a:r>
            <a:r>
              <a:rPr lang="en-US" altLang="zh-TW" sz="2400" dirty="0">
                <a:latin typeface="DFKai-SB" panose="03000509000000000000" pitchFamily="65" charset="-120"/>
                <a:ea typeface="DFKai-SB" panose="03000509000000000000" pitchFamily="65" charset="-120"/>
              </a:rPr>
              <a:t>)</a:t>
            </a:r>
          </a:p>
          <a:p>
            <a:pPr marL="285750" indent="-285750">
              <a:buFont typeface="Arial" panose="020B0604020202020204" pitchFamily="34" charset="0"/>
              <a:buChar char="•"/>
            </a:pPr>
            <a:r>
              <a:rPr lang="zh-TW" altLang="en-US" sz="2400" dirty="0">
                <a:latin typeface="DFKai-SB" panose="03000509000000000000" pitchFamily="65" charset="-120"/>
                <a:ea typeface="DFKai-SB" panose="03000509000000000000" pitchFamily="65" charset="-120"/>
              </a:rPr>
              <a:t>認股價格不得低於受予日之標的股票之公平市價。</a:t>
            </a:r>
            <a:endParaRPr lang="en-US" altLang="zh-TW" sz="2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85778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021DE29-5E26-4303-BC39-075A672489D7}"/>
              </a:ext>
            </a:extLst>
          </p:cNvPr>
          <p:cNvSpPr/>
          <p:nvPr/>
        </p:nvSpPr>
        <p:spPr>
          <a:xfrm>
            <a:off x="394881" y="205491"/>
            <a:ext cx="11264622" cy="584775"/>
          </a:xfrm>
          <a:prstGeom prst="rect">
            <a:avLst/>
          </a:prstGeom>
        </p:spPr>
        <p:txBody>
          <a:bodyPr wrap="none">
            <a:spAutoFit/>
          </a:bodyPr>
          <a:lstStyle/>
          <a:p>
            <a:r>
              <a:rPr lang="zh-TW" altLang="en-US" sz="3200" b="1" dirty="0">
                <a:latin typeface="DFKai-SB" panose="03000509000000000000" pitchFamily="65" charset="-120"/>
                <a:ea typeface="DFKai-SB" panose="03000509000000000000" pitchFamily="65" charset="-120"/>
              </a:rPr>
              <a:t>員工股票購買計畫</a:t>
            </a:r>
            <a:r>
              <a:rPr lang="en-US" altLang="zh-TW" sz="3200" dirty="0">
                <a:latin typeface="DFKai-SB" panose="03000509000000000000" pitchFamily="65" charset="-120"/>
                <a:ea typeface="DFKai-SB" panose="03000509000000000000" pitchFamily="65" charset="-120"/>
              </a:rPr>
              <a:t>(</a:t>
            </a:r>
            <a:r>
              <a:rPr lang="af-ZA" altLang="zh-TW" sz="3200" dirty="0">
                <a:latin typeface="DFKai-SB" panose="03000509000000000000" pitchFamily="65" charset="-120"/>
                <a:ea typeface="DFKai-SB" panose="03000509000000000000" pitchFamily="65" charset="-120"/>
              </a:rPr>
              <a:t>Employee Stock</a:t>
            </a:r>
            <a:r>
              <a:rPr lang="zh-TW" altLang="en-US" sz="3200" dirty="0">
                <a:latin typeface="DFKai-SB" panose="03000509000000000000" pitchFamily="65" charset="-120"/>
                <a:ea typeface="DFKai-SB" panose="03000509000000000000" pitchFamily="65" charset="-120"/>
              </a:rPr>
              <a:t> </a:t>
            </a:r>
            <a:r>
              <a:rPr lang="af-ZA" altLang="zh-TW" sz="3200" dirty="0">
                <a:latin typeface="DFKai-SB" panose="03000509000000000000" pitchFamily="65" charset="-120"/>
                <a:ea typeface="DFKai-SB" panose="03000509000000000000" pitchFamily="65" charset="-120"/>
              </a:rPr>
              <a:t>Purchase Plan</a:t>
            </a:r>
            <a:r>
              <a:rPr lang="zh-TW" altLang="af-ZA" sz="3200" dirty="0">
                <a:latin typeface="DFKai-SB" panose="03000509000000000000" pitchFamily="65" charset="-120"/>
                <a:ea typeface="DFKai-SB" panose="03000509000000000000" pitchFamily="65" charset="-120"/>
              </a:rPr>
              <a:t>，</a:t>
            </a:r>
            <a:r>
              <a:rPr lang="af-ZA" altLang="zh-TW" sz="3200" dirty="0">
                <a:latin typeface="DFKai-SB" panose="03000509000000000000" pitchFamily="65" charset="-120"/>
                <a:ea typeface="DFKai-SB" panose="03000509000000000000" pitchFamily="65" charset="-120"/>
              </a:rPr>
              <a:t>ESPP</a:t>
            </a:r>
            <a:r>
              <a:rPr lang="en-US" altLang="zh-TW" sz="3200" dirty="0">
                <a:latin typeface="DFKai-SB" panose="03000509000000000000" pitchFamily="65" charset="-120"/>
                <a:ea typeface="DFKai-SB" panose="03000509000000000000" pitchFamily="65" charset="-120"/>
              </a:rPr>
              <a:t>)</a:t>
            </a:r>
            <a:endParaRPr lang="zh-TW" altLang="en-US" sz="3200" dirty="0">
              <a:latin typeface="DFKai-SB" panose="03000509000000000000" pitchFamily="65" charset="-120"/>
              <a:ea typeface="DFKai-SB" panose="03000509000000000000" pitchFamily="65" charset="-120"/>
            </a:endParaRPr>
          </a:p>
        </p:txBody>
      </p:sp>
      <p:sp>
        <p:nvSpPr>
          <p:cNvPr id="3" name="矩形 2">
            <a:extLst>
              <a:ext uri="{FF2B5EF4-FFF2-40B4-BE49-F238E27FC236}">
                <a16:creationId xmlns:a16="http://schemas.microsoft.com/office/drawing/2014/main" id="{ADF9C58A-F08B-43D1-9B5F-8B8715A7BEA3}"/>
              </a:ext>
            </a:extLst>
          </p:cNvPr>
          <p:cNvSpPr/>
          <p:nvPr/>
        </p:nvSpPr>
        <p:spPr>
          <a:xfrm>
            <a:off x="252840" y="820248"/>
            <a:ext cx="11128334" cy="4832092"/>
          </a:xfrm>
          <a:prstGeom prst="rect">
            <a:avLst/>
          </a:prstGeom>
        </p:spPr>
        <p:txBody>
          <a:bodyPr wrap="square">
            <a:spAutoFit/>
          </a:bodyPr>
          <a:lstStyle/>
          <a:p>
            <a:pPr marL="285750" indent="-285750">
              <a:buFont typeface="Arial" panose="020B0604020202020204" pitchFamily="34" charset="0"/>
              <a:buChar char="•"/>
            </a:pPr>
            <a:r>
              <a:rPr lang="zh-TW" altLang="en-US" sz="2200" dirty="0">
                <a:latin typeface="DFKai-SB" panose="03000509000000000000" pitchFamily="65" charset="-120"/>
                <a:ea typeface="DFKai-SB" panose="03000509000000000000" pitchFamily="65" charset="-120"/>
              </a:rPr>
              <a:t>賦予員工以折扣價格購買公司或其母公司、子公司股票之權利。</a:t>
            </a:r>
            <a:endParaRPr lang="en-US" altLang="zh-TW" sz="2200"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200" dirty="0">
                <a:latin typeface="DFKai-SB" panose="03000509000000000000" pitchFamily="65" charset="-120"/>
                <a:ea typeface="DFKai-SB" panose="03000509000000000000" pitchFamily="65" charset="-120"/>
              </a:rPr>
              <a:t>賦予對象為公司之全職員工，但可排除</a:t>
            </a:r>
            <a:r>
              <a:rPr lang="en-US" altLang="zh-TW" sz="2200" dirty="0">
                <a:latin typeface="DFKai-SB" panose="03000509000000000000" pitchFamily="65" charset="-120"/>
                <a:ea typeface="DFKai-SB" panose="03000509000000000000" pitchFamily="65" charset="-120"/>
              </a:rPr>
              <a:t>(1)</a:t>
            </a:r>
            <a:r>
              <a:rPr lang="zh-TW" altLang="en-US" sz="2200" dirty="0">
                <a:latin typeface="DFKai-SB" panose="03000509000000000000" pitchFamily="65" charset="-120"/>
                <a:ea typeface="DFKai-SB" panose="03000509000000000000" pitchFamily="65" charset="-120"/>
              </a:rPr>
              <a:t>服務未滿兩年的員工；</a:t>
            </a:r>
            <a:r>
              <a:rPr lang="en-US" altLang="zh-TW" sz="2200" dirty="0">
                <a:latin typeface="DFKai-SB" panose="03000509000000000000" pitchFamily="65" charset="-120"/>
                <a:ea typeface="DFKai-SB" panose="03000509000000000000" pitchFamily="65" charset="-120"/>
              </a:rPr>
              <a:t>(2)</a:t>
            </a:r>
            <a:r>
              <a:rPr lang="zh-TW" altLang="en-US" sz="2200" dirty="0">
                <a:latin typeface="DFKai-SB" panose="03000509000000000000" pitchFamily="65" charset="-120"/>
                <a:ea typeface="DFKai-SB" panose="03000509000000000000" pitchFamily="65" charset="-120"/>
              </a:rPr>
              <a:t>每週工時小於</a:t>
            </a:r>
            <a:r>
              <a:rPr lang="en-US" altLang="zh-TW" sz="2200" dirty="0">
                <a:latin typeface="DFKai-SB" panose="03000509000000000000" pitchFamily="65" charset="-120"/>
                <a:ea typeface="DFKai-SB" panose="03000509000000000000" pitchFamily="65" charset="-120"/>
              </a:rPr>
              <a:t>20</a:t>
            </a:r>
            <a:r>
              <a:rPr lang="zh-TW" altLang="en-US" sz="2200" dirty="0">
                <a:latin typeface="DFKai-SB" panose="03000509000000000000" pitchFamily="65" charset="-120"/>
                <a:ea typeface="DFKai-SB" panose="03000509000000000000" pitchFamily="65" charset="-120"/>
              </a:rPr>
              <a:t>小時的員工；</a:t>
            </a:r>
            <a:r>
              <a:rPr lang="en-US" altLang="zh-TW" sz="2200" dirty="0">
                <a:latin typeface="DFKai-SB" panose="03000509000000000000" pitchFamily="65" charset="-120"/>
                <a:ea typeface="DFKai-SB" panose="03000509000000000000" pitchFamily="65" charset="-120"/>
              </a:rPr>
              <a:t>(3)</a:t>
            </a:r>
            <a:r>
              <a:rPr lang="zh-TW" altLang="en-US" sz="2200" dirty="0">
                <a:latin typeface="DFKai-SB" panose="03000509000000000000" pitchFamily="65" charset="-120"/>
                <a:ea typeface="DFKai-SB" panose="03000509000000000000" pitchFamily="65" charset="-120"/>
              </a:rPr>
              <a:t>全年服務期間少於</a:t>
            </a:r>
            <a:r>
              <a:rPr lang="en-US" altLang="zh-TW" sz="2200" dirty="0">
                <a:latin typeface="DFKai-SB" panose="03000509000000000000" pitchFamily="65" charset="-120"/>
                <a:ea typeface="DFKai-SB" panose="03000509000000000000" pitchFamily="65" charset="-120"/>
              </a:rPr>
              <a:t>5</a:t>
            </a:r>
            <a:r>
              <a:rPr lang="zh-TW" altLang="en-US" sz="2200" dirty="0">
                <a:latin typeface="DFKai-SB" panose="03000509000000000000" pitchFamily="65" charset="-120"/>
                <a:ea typeface="DFKai-SB" panose="03000509000000000000" pitchFamily="65" charset="-120"/>
              </a:rPr>
              <a:t>個月的員工；</a:t>
            </a:r>
            <a:r>
              <a:rPr lang="en-US" altLang="zh-TW" sz="2200" dirty="0">
                <a:latin typeface="DFKai-SB" panose="03000509000000000000" pitchFamily="65" charset="-120"/>
                <a:ea typeface="DFKai-SB" panose="03000509000000000000" pitchFamily="65" charset="-120"/>
              </a:rPr>
              <a:t>(4)</a:t>
            </a:r>
            <a:r>
              <a:rPr lang="zh-TW" altLang="en-US" sz="2200" dirty="0">
                <a:latin typeface="DFKai-SB" panose="03000509000000000000" pitchFamily="65" charset="-120"/>
                <a:ea typeface="DFKai-SB" panose="03000509000000000000" pitchFamily="65" charset="-120"/>
              </a:rPr>
              <a:t>根據</a:t>
            </a:r>
            <a:r>
              <a:rPr lang="en-US" altLang="zh-TW" sz="2200" dirty="0">
                <a:latin typeface="DFKai-SB" panose="03000509000000000000" pitchFamily="65" charset="-120"/>
                <a:ea typeface="DFKai-SB" panose="03000509000000000000" pitchFamily="65" charset="-120"/>
              </a:rPr>
              <a:t>IRC Sec.414(q)</a:t>
            </a:r>
            <a:r>
              <a:rPr lang="zh-TW" altLang="en-US" sz="2200" dirty="0">
                <a:latin typeface="DFKai-SB" panose="03000509000000000000" pitchFamily="65" charset="-120"/>
                <a:ea typeface="DFKai-SB" panose="03000509000000000000" pitchFamily="65" charset="-120"/>
              </a:rPr>
              <a:t>定益的高酬勞員工</a:t>
            </a:r>
            <a:r>
              <a:rPr lang="en-US" altLang="zh-TW" sz="2200" dirty="0">
                <a:latin typeface="DFKai-SB" panose="03000509000000000000" pitchFamily="65" charset="-120"/>
                <a:ea typeface="DFKai-SB" panose="03000509000000000000" pitchFamily="65" charset="-120"/>
              </a:rPr>
              <a:t>(</a:t>
            </a:r>
            <a:r>
              <a:rPr lang="zh-TW" altLang="en-US" sz="2200" dirty="0">
                <a:latin typeface="DFKai-SB" panose="03000509000000000000" pitchFamily="65" charset="-120"/>
                <a:ea typeface="DFKai-SB" panose="03000509000000000000" pitchFamily="65" charset="-120"/>
              </a:rPr>
              <a:t>即持股百分之五以上或年薪超過美金</a:t>
            </a:r>
            <a:r>
              <a:rPr lang="en-US" altLang="zh-TW" sz="2200" dirty="0">
                <a:latin typeface="DFKai-SB" panose="03000509000000000000" pitchFamily="65" charset="-120"/>
                <a:ea typeface="DFKai-SB" panose="03000509000000000000" pitchFamily="65" charset="-120"/>
              </a:rPr>
              <a:t>75000</a:t>
            </a:r>
            <a:r>
              <a:rPr lang="zh-TW" altLang="en-US" sz="2200" dirty="0">
                <a:latin typeface="DFKai-SB" panose="03000509000000000000" pitchFamily="65" charset="-120"/>
                <a:ea typeface="DFKai-SB" panose="03000509000000000000" pitchFamily="65" charset="-120"/>
              </a:rPr>
              <a:t>或年薪超過美金</a:t>
            </a:r>
            <a:r>
              <a:rPr lang="en-US" altLang="zh-TW" sz="2200" dirty="0">
                <a:latin typeface="DFKai-SB" panose="03000509000000000000" pitchFamily="65" charset="-120"/>
                <a:ea typeface="DFKai-SB" panose="03000509000000000000" pitchFamily="65" charset="-120"/>
              </a:rPr>
              <a:t>50000</a:t>
            </a:r>
            <a:r>
              <a:rPr lang="zh-TW" altLang="en-US" sz="2200" dirty="0">
                <a:latin typeface="DFKai-SB" panose="03000509000000000000" pitchFamily="65" charset="-120"/>
                <a:ea typeface="DFKai-SB" panose="03000509000000000000" pitchFamily="65" charset="-120"/>
              </a:rPr>
              <a:t>且佔公司薪資結構的頂層員工。</a:t>
            </a:r>
            <a:endParaRPr lang="en-US" altLang="zh-TW" sz="2200"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200" dirty="0">
                <a:latin typeface="DFKai-SB" panose="03000509000000000000" pitchFamily="65" charset="-120"/>
                <a:ea typeface="DFKai-SB" panose="03000509000000000000" pitchFamily="65" charset="-120"/>
              </a:rPr>
              <a:t>購股價格不得低於付予日或認購日股票市價其中較低者之百分之</a:t>
            </a:r>
            <a:r>
              <a:rPr lang="en-US" altLang="zh-TW" sz="2200" dirty="0">
                <a:latin typeface="DFKai-SB" panose="03000509000000000000" pitchFamily="65" charset="-120"/>
                <a:ea typeface="DFKai-SB" panose="03000509000000000000" pitchFamily="65" charset="-120"/>
              </a:rPr>
              <a:t>85</a:t>
            </a:r>
            <a:r>
              <a:rPr lang="zh-TW" altLang="en-US" sz="2200" dirty="0">
                <a:latin typeface="DFKai-SB" panose="03000509000000000000" pitchFamily="65" charset="-120"/>
                <a:ea typeface="DFKai-SB" panose="03000509000000000000" pitchFamily="65" charset="-120"/>
              </a:rPr>
              <a:t>。</a:t>
            </a:r>
            <a:endParaRPr lang="en-US" altLang="zh-TW" sz="2200" dirty="0">
              <a:latin typeface="DFKai-SB" panose="03000509000000000000" pitchFamily="65" charset="-120"/>
              <a:ea typeface="DFKai-SB" panose="03000509000000000000" pitchFamily="65" charset="-120"/>
            </a:endParaRPr>
          </a:p>
          <a:p>
            <a:pPr marL="285750" indent="-285750">
              <a:buFont typeface="Arial" panose="020B0604020202020204" pitchFamily="34" charset="0"/>
              <a:buChar char="•"/>
            </a:pPr>
            <a:r>
              <a:rPr lang="zh-TW" altLang="en-US" sz="2200" dirty="0">
                <a:latin typeface="DFKai-SB" panose="03000509000000000000" pitchFamily="65" charset="-120"/>
                <a:ea typeface="DFKai-SB" panose="03000509000000000000" pitchFamily="65" charset="-120"/>
              </a:rPr>
              <a:t>課稅規定</a:t>
            </a:r>
            <a:r>
              <a:rPr lang="en-US" altLang="zh-TW" sz="2200" dirty="0">
                <a:latin typeface="DFKai-SB" panose="03000509000000000000" pitchFamily="65" charset="-120"/>
                <a:ea typeface="DFKai-SB" panose="03000509000000000000" pitchFamily="65" charset="-120"/>
              </a:rPr>
              <a:t>:</a:t>
            </a:r>
            <a:r>
              <a:rPr lang="zh-TW" altLang="en-US" sz="2200" dirty="0">
                <a:latin typeface="DFKai-SB" panose="03000509000000000000" pitchFamily="65" charset="-120"/>
                <a:ea typeface="DFKai-SB" panose="03000509000000000000" pitchFamily="65" charset="-120"/>
              </a:rPr>
              <a:t>員工購買股票時不用繳稅，出售股票時會因認購價格是否低於</a:t>
            </a:r>
            <a:r>
              <a:rPr lang="en-US" altLang="zh-TW" sz="2200" dirty="0">
                <a:latin typeface="DFKai-SB" panose="03000509000000000000" pitchFamily="65" charset="-120"/>
                <a:ea typeface="DFKai-SB" panose="03000509000000000000" pitchFamily="65" charset="-120"/>
              </a:rPr>
              <a:t>ESPP</a:t>
            </a:r>
            <a:r>
              <a:rPr lang="zh-TW" altLang="en-US" sz="2200" dirty="0">
                <a:latin typeface="DFKai-SB" panose="03000509000000000000" pitchFamily="65" charset="-120"/>
                <a:ea typeface="DFKai-SB" panose="03000509000000000000" pitchFamily="65" charset="-120"/>
              </a:rPr>
              <a:t>付予日股票之公平市價而不同</a:t>
            </a:r>
            <a:br>
              <a:rPr lang="en-US" altLang="zh-TW" sz="2200" dirty="0">
                <a:latin typeface="DFKai-SB" panose="03000509000000000000" pitchFamily="65" charset="-120"/>
                <a:ea typeface="DFKai-SB" panose="03000509000000000000" pitchFamily="65" charset="-120"/>
              </a:rPr>
            </a:br>
            <a:r>
              <a:rPr lang="en-US" altLang="zh-TW" sz="2200" dirty="0">
                <a:latin typeface="DFKai-SB" panose="03000509000000000000" pitchFamily="65" charset="-120"/>
                <a:ea typeface="DFKai-SB" panose="03000509000000000000" pitchFamily="65" charset="-120"/>
              </a:rPr>
              <a:t>(1)</a:t>
            </a:r>
            <a:r>
              <a:rPr lang="zh-TW" altLang="en-US" sz="2200" dirty="0">
                <a:latin typeface="DFKai-SB" panose="03000509000000000000" pitchFamily="65" charset="-120"/>
                <a:ea typeface="DFKai-SB" panose="03000509000000000000" pitchFamily="65" charset="-120"/>
              </a:rPr>
              <a:t>若</a:t>
            </a:r>
            <a:r>
              <a:rPr lang="en-US" altLang="zh-TW" sz="2200" dirty="0">
                <a:latin typeface="DFKai-SB" panose="03000509000000000000" pitchFamily="65" charset="-120"/>
                <a:ea typeface="DFKai-SB" panose="03000509000000000000" pitchFamily="65" charset="-120"/>
              </a:rPr>
              <a:t>ESPP</a:t>
            </a:r>
            <a:r>
              <a:rPr lang="zh-TW" altLang="en-US" sz="2200" dirty="0">
                <a:latin typeface="DFKai-SB" panose="03000509000000000000" pitchFamily="65" charset="-120"/>
                <a:ea typeface="DFKai-SB" panose="03000509000000000000" pitchFamily="65" charset="-120"/>
              </a:rPr>
              <a:t>之認購價格不低於付予日股票市價，則出售股票時之股價與認購價格之差價需認列為資本利得。</a:t>
            </a:r>
            <a:br>
              <a:rPr lang="en-US" altLang="zh-TW" sz="2200" dirty="0">
                <a:latin typeface="DFKai-SB" panose="03000509000000000000" pitchFamily="65" charset="-120"/>
                <a:ea typeface="DFKai-SB" panose="03000509000000000000" pitchFamily="65" charset="-120"/>
              </a:rPr>
            </a:br>
            <a:r>
              <a:rPr lang="en-US" altLang="zh-TW" sz="2200" dirty="0">
                <a:latin typeface="DFKai-SB" panose="03000509000000000000" pitchFamily="65" charset="-120"/>
                <a:ea typeface="DFKai-SB" panose="03000509000000000000" pitchFamily="65" charset="-120"/>
              </a:rPr>
              <a:t>(2)</a:t>
            </a:r>
            <a:r>
              <a:rPr lang="zh-TW" altLang="en-US" sz="2200" dirty="0">
                <a:latin typeface="DFKai-SB" panose="03000509000000000000" pitchFamily="65" charset="-120"/>
                <a:ea typeface="DFKai-SB" panose="03000509000000000000" pitchFamily="65" charset="-120"/>
              </a:rPr>
              <a:t>若</a:t>
            </a:r>
            <a:r>
              <a:rPr lang="en-US" altLang="zh-TW" sz="2200" dirty="0">
                <a:latin typeface="DFKai-SB" panose="03000509000000000000" pitchFamily="65" charset="-120"/>
                <a:ea typeface="DFKai-SB" panose="03000509000000000000" pitchFamily="65" charset="-120"/>
              </a:rPr>
              <a:t>ESPP</a:t>
            </a:r>
            <a:r>
              <a:rPr lang="zh-TW" altLang="en-US" sz="2200" dirty="0">
                <a:latin typeface="DFKai-SB" panose="03000509000000000000" pitchFamily="65" charset="-120"/>
                <a:ea typeface="DFKai-SB" panose="03000509000000000000" pitchFamily="65" charset="-120"/>
              </a:rPr>
              <a:t>之認購價格為付予日股票市價之</a:t>
            </a:r>
            <a:r>
              <a:rPr lang="en-US" altLang="zh-TW" sz="2200" dirty="0">
                <a:latin typeface="DFKai-SB" panose="03000509000000000000" pitchFamily="65" charset="-120"/>
                <a:ea typeface="DFKai-SB" panose="03000509000000000000" pitchFamily="65" charset="-120"/>
              </a:rPr>
              <a:t>85~100%</a:t>
            </a:r>
            <a:r>
              <a:rPr lang="zh-TW" altLang="en-US" sz="2200" dirty="0">
                <a:latin typeface="DFKai-SB" panose="03000509000000000000" pitchFamily="65" charset="-120"/>
                <a:ea typeface="DFKai-SB" panose="03000509000000000000" pitchFamily="65" charset="-120"/>
              </a:rPr>
              <a:t>，則出售股票時，以下列金額較低者認列為薪資所得</a:t>
            </a:r>
            <a:br>
              <a:rPr lang="en-US" altLang="zh-TW" sz="2200" dirty="0">
                <a:latin typeface="DFKai-SB" panose="03000509000000000000" pitchFamily="65" charset="-120"/>
                <a:ea typeface="DFKai-SB" panose="03000509000000000000" pitchFamily="65" charset="-120"/>
              </a:rPr>
            </a:br>
            <a:r>
              <a:rPr lang="en-US" altLang="zh-TW" sz="2200" dirty="0">
                <a:latin typeface="DFKai-SB" panose="03000509000000000000" pitchFamily="65" charset="-120"/>
                <a:ea typeface="DFKai-SB" panose="03000509000000000000" pitchFamily="65" charset="-120"/>
              </a:rPr>
              <a:t>a.</a:t>
            </a:r>
            <a:r>
              <a:rPr lang="zh-TW" altLang="en-US" sz="2200" dirty="0">
                <a:latin typeface="DFKai-SB" panose="03000509000000000000" pitchFamily="65" charset="-120"/>
                <a:ea typeface="DFKai-SB" panose="03000509000000000000" pitchFamily="65" charset="-120"/>
              </a:rPr>
              <a:t>出售股票日之股價市值超過認購價格的部分</a:t>
            </a:r>
            <a:br>
              <a:rPr lang="en-US" altLang="zh-TW" sz="2200" dirty="0">
                <a:latin typeface="DFKai-SB" panose="03000509000000000000" pitchFamily="65" charset="-120"/>
                <a:ea typeface="DFKai-SB" panose="03000509000000000000" pitchFamily="65" charset="-120"/>
              </a:rPr>
            </a:br>
            <a:r>
              <a:rPr lang="en-US" altLang="zh-TW" sz="2200" dirty="0">
                <a:latin typeface="DFKai-SB" panose="03000509000000000000" pitchFamily="65" charset="-120"/>
                <a:ea typeface="DFKai-SB" panose="03000509000000000000" pitchFamily="65" charset="-120"/>
              </a:rPr>
              <a:t>b.</a:t>
            </a:r>
            <a:r>
              <a:rPr lang="zh-TW" altLang="en-US" sz="2200" dirty="0">
                <a:latin typeface="DFKai-SB" panose="03000509000000000000" pitchFamily="65" charset="-120"/>
                <a:ea typeface="DFKai-SB" panose="03000509000000000000" pitchFamily="65" charset="-120"/>
              </a:rPr>
              <a:t>認股權付予日股價市值超過認購價格的部分</a:t>
            </a:r>
          </a:p>
        </p:txBody>
      </p:sp>
      <p:cxnSp>
        <p:nvCxnSpPr>
          <p:cNvPr id="5" name="直線接點 4">
            <a:extLst>
              <a:ext uri="{FF2B5EF4-FFF2-40B4-BE49-F238E27FC236}">
                <a16:creationId xmlns:a16="http://schemas.microsoft.com/office/drawing/2014/main" id="{E35A9F3E-AEDB-45F1-B39E-FDC0E5DEAF90}"/>
              </a:ext>
            </a:extLst>
          </p:cNvPr>
          <p:cNvCxnSpPr/>
          <p:nvPr/>
        </p:nvCxnSpPr>
        <p:spPr>
          <a:xfrm>
            <a:off x="6921467" y="5704467"/>
            <a:ext cx="2379216" cy="0"/>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A51848EB-4574-43C4-86C7-48246F38F254}"/>
              </a:ext>
            </a:extLst>
          </p:cNvPr>
          <p:cNvCxnSpPr/>
          <p:nvPr/>
        </p:nvCxnSpPr>
        <p:spPr>
          <a:xfrm>
            <a:off x="6921467" y="5009819"/>
            <a:ext cx="237921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C858DAC0-D5F5-40B1-8B54-9F45E86EF735}"/>
              </a:ext>
            </a:extLst>
          </p:cNvPr>
          <p:cNvCxnSpPr/>
          <p:nvPr/>
        </p:nvCxnSpPr>
        <p:spPr>
          <a:xfrm>
            <a:off x="6921467" y="5353366"/>
            <a:ext cx="2379216"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0576C832-36D7-4177-B3C9-894DE6C2060A}"/>
              </a:ext>
            </a:extLst>
          </p:cNvPr>
          <p:cNvSpPr txBox="1"/>
          <p:nvPr/>
        </p:nvSpPr>
        <p:spPr>
          <a:xfrm>
            <a:off x="9300683" y="5519801"/>
            <a:ext cx="2382255" cy="369332"/>
          </a:xfrm>
          <a:prstGeom prst="rect">
            <a:avLst/>
          </a:prstGeom>
          <a:noFill/>
        </p:spPr>
        <p:txBody>
          <a:bodyPr wrap="none" rtlCol="0">
            <a:spAutoFit/>
          </a:bodyPr>
          <a:lstStyle/>
          <a:p>
            <a:r>
              <a:rPr lang="zh-TW" altLang="en-US" dirty="0">
                <a:solidFill>
                  <a:schemeClr val="accent1">
                    <a:lumMod val="75000"/>
                  </a:schemeClr>
                </a:solidFill>
              </a:rPr>
              <a:t>認購價格</a:t>
            </a:r>
            <a:r>
              <a:rPr lang="en-US" altLang="zh-TW" dirty="0">
                <a:solidFill>
                  <a:schemeClr val="accent1">
                    <a:lumMod val="75000"/>
                  </a:schemeClr>
                </a:solidFill>
              </a:rPr>
              <a:t>exercise price</a:t>
            </a:r>
            <a:endParaRPr lang="zh-TW" altLang="en-US" dirty="0">
              <a:solidFill>
                <a:schemeClr val="accent1">
                  <a:lumMod val="75000"/>
                </a:schemeClr>
              </a:solidFill>
            </a:endParaRPr>
          </a:p>
        </p:txBody>
      </p:sp>
      <p:sp>
        <p:nvSpPr>
          <p:cNvPr id="9" name="文字方塊 8">
            <a:extLst>
              <a:ext uri="{FF2B5EF4-FFF2-40B4-BE49-F238E27FC236}">
                <a16:creationId xmlns:a16="http://schemas.microsoft.com/office/drawing/2014/main" id="{2FFF68BB-9ABC-4795-B4EB-ABEA0F91B162}"/>
              </a:ext>
            </a:extLst>
          </p:cNvPr>
          <p:cNvSpPr txBox="1"/>
          <p:nvPr/>
        </p:nvSpPr>
        <p:spPr>
          <a:xfrm>
            <a:off x="9300683" y="5177293"/>
            <a:ext cx="2345514" cy="369332"/>
          </a:xfrm>
          <a:prstGeom prst="rect">
            <a:avLst/>
          </a:prstGeom>
          <a:noFill/>
        </p:spPr>
        <p:txBody>
          <a:bodyPr wrap="none" rtlCol="0">
            <a:spAutoFit/>
          </a:bodyPr>
          <a:lstStyle/>
          <a:p>
            <a:r>
              <a:rPr lang="zh-TW" altLang="en-US" dirty="0"/>
              <a:t>認購日價格</a:t>
            </a:r>
            <a:r>
              <a:rPr lang="en-US" altLang="zh-TW" dirty="0"/>
              <a:t>stock price</a:t>
            </a:r>
            <a:endParaRPr lang="zh-TW" altLang="en-US" dirty="0"/>
          </a:p>
        </p:txBody>
      </p:sp>
      <p:sp>
        <p:nvSpPr>
          <p:cNvPr id="10" name="文字方塊 9">
            <a:extLst>
              <a:ext uri="{FF2B5EF4-FFF2-40B4-BE49-F238E27FC236}">
                <a16:creationId xmlns:a16="http://schemas.microsoft.com/office/drawing/2014/main" id="{E6D5E36B-3EF4-4EBD-AE8F-ADC691E15588}"/>
              </a:ext>
            </a:extLst>
          </p:cNvPr>
          <p:cNvSpPr txBox="1"/>
          <p:nvPr/>
        </p:nvSpPr>
        <p:spPr>
          <a:xfrm>
            <a:off x="9300683" y="4798390"/>
            <a:ext cx="2170787" cy="369332"/>
          </a:xfrm>
          <a:prstGeom prst="rect">
            <a:avLst/>
          </a:prstGeom>
          <a:noFill/>
        </p:spPr>
        <p:txBody>
          <a:bodyPr wrap="none" rtlCol="0">
            <a:spAutoFit/>
          </a:bodyPr>
          <a:lstStyle/>
          <a:p>
            <a:r>
              <a:rPr lang="zh-TW" altLang="en-US" dirty="0"/>
              <a:t>出售日價格</a:t>
            </a:r>
            <a:r>
              <a:rPr lang="en-US" altLang="zh-TW" dirty="0"/>
              <a:t>sell price</a:t>
            </a:r>
            <a:endParaRPr lang="zh-TW" altLang="en-US" dirty="0"/>
          </a:p>
        </p:txBody>
      </p:sp>
      <p:cxnSp>
        <p:nvCxnSpPr>
          <p:cNvPr id="11" name="直線接點 10">
            <a:extLst>
              <a:ext uri="{FF2B5EF4-FFF2-40B4-BE49-F238E27FC236}">
                <a16:creationId xmlns:a16="http://schemas.microsoft.com/office/drawing/2014/main" id="{4AABA592-1016-4698-9E48-7CF69964EA39}"/>
              </a:ext>
            </a:extLst>
          </p:cNvPr>
          <p:cNvCxnSpPr/>
          <p:nvPr/>
        </p:nvCxnSpPr>
        <p:spPr>
          <a:xfrm>
            <a:off x="6921467" y="6111524"/>
            <a:ext cx="2379216" cy="0"/>
          </a:xfrm>
          <a:prstGeom prst="line">
            <a:avLst/>
          </a:prstGeom>
          <a:ln w="28575">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FDC854EC-2E6F-4E69-A019-286BE194341C}"/>
              </a:ext>
            </a:extLst>
          </p:cNvPr>
          <p:cNvSpPr txBox="1"/>
          <p:nvPr/>
        </p:nvSpPr>
        <p:spPr>
          <a:xfrm>
            <a:off x="9300683" y="5902885"/>
            <a:ext cx="2345514" cy="369332"/>
          </a:xfrm>
          <a:prstGeom prst="rect">
            <a:avLst/>
          </a:prstGeom>
          <a:noFill/>
        </p:spPr>
        <p:txBody>
          <a:bodyPr wrap="none" rtlCol="0">
            <a:spAutoFit/>
          </a:bodyPr>
          <a:lstStyle/>
          <a:p>
            <a:r>
              <a:rPr lang="zh-TW" altLang="en-US" dirty="0"/>
              <a:t>付予日價格</a:t>
            </a:r>
            <a:r>
              <a:rPr lang="en-US" altLang="zh-TW" dirty="0"/>
              <a:t>stock price</a:t>
            </a:r>
            <a:endParaRPr lang="zh-TW" altLang="en-US" dirty="0"/>
          </a:p>
        </p:txBody>
      </p:sp>
      <p:cxnSp>
        <p:nvCxnSpPr>
          <p:cNvPr id="13" name="直線接點 12">
            <a:extLst>
              <a:ext uri="{FF2B5EF4-FFF2-40B4-BE49-F238E27FC236}">
                <a16:creationId xmlns:a16="http://schemas.microsoft.com/office/drawing/2014/main" id="{3B18C6BB-2876-4F59-9DC1-66B9292E5664}"/>
              </a:ext>
            </a:extLst>
          </p:cNvPr>
          <p:cNvCxnSpPr/>
          <p:nvPr/>
        </p:nvCxnSpPr>
        <p:spPr>
          <a:xfrm>
            <a:off x="6921467" y="6502507"/>
            <a:ext cx="2379216" cy="0"/>
          </a:xfrm>
          <a:prstGeom prst="line">
            <a:avLst/>
          </a:prstGeom>
          <a:ln w="28575">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AD09D1E7-DE1C-4A36-BFC2-4451B1E16628}"/>
              </a:ext>
            </a:extLst>
          </p:cNvPr>
          <p:cNvSpPr txBox="1"/>
          <p:nvPr/>
        </p:nvSpPr>
        <p:spPr>
          <a:xfrm>
            <a:off x="9300683" y="6317841"/>
            <a:ext cx="2382255" cy="369332"/>
          </a:xfrm>
          <a:prstGeom prst="rect">
            <a:avLst/>
          </a:prstGeom>
          <a:noFill/>
        </p:spPr>
        <p:txBody>
          <a:bodyPr wrap="none" rtlCol="0">
            <a:spAutoFit/>
          </a:bodyPr>
          <a:lstStyle/>
          <a:p>
            <a:r>
              <a:rPr lang="zh-TW" altLang="en-US" dirty="0">
                <a:solidFill>
                  <a:srgbClr val="FF0000"/>
                </a:solidFill>
              </a:rPr>
              <a:t>認購價格</a:t>
            </a:r>
            <a:r>
              <a:rPr lang="en-US" altLang="zh-TW" dirty="0">
                <a:solidFill>
                  <a:srgbClr val="FF0000"/>
                </a:solidFill>
              </a:rPr>
              <a:t>exercise price</a:t>
            </a:r>
            <a:endParaRPr lang="zh-TW" altLang="en-US" dirty="0">
              <a:solidFill>
                <a:srgbClr val="FF0000"/>
              </a:solidFill>
            </a:endParaRPr>
          </a:p>
        </p:txBody>
      </p:sp>
    </p:spTree>
    <p:extLst>
      <p:ext uri="{BB962C8B-B14F-4D97-AF65-F5344CB8AC3E}">
        <p14:creationId xmlns:p14="http://schemas.microsoft.com/office/powerpoint/2010/main" val="67809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2363A383-EEA6-4F8C-B74E-C91934F33315}"/>
                  </a:ext>
                </a:extLst>
              </p:cNvPr>
              <p:cNvGraphicFramePr>
                <a:graphicFrameLocks noGrp="1"/>
              </p:cNvGraphicFramePr>
              <p:nvPr>
                <p:extLst>
                  <p:ext uri="{D42A27DB-BD31-4B8C-83A1-F6EECF244321}">
                    <p14:modId xmlns:p14="http://schemas.microsoft.com/office/powerpoint/2010/main" val="3671587134"/>
                  </p:ext>
                </p:extLst>
              </p:nvPr>
            </p:nvGraphicFramePr>
            <p:xfrm>
              <a:off x="89706" y="1350762"/>
              <a:ext cx="12012588" cy="4351336"/>
            </p:xfrm>
            <a:graphic>
              <a:graphicData uri="http://schemas.openxmlformats.org/drawingml/2006/table">
                <a:tbl>
                  <a:tblPr>
                    <a:tableStyleId>{22838BEF-8BB2-4498-84A7-C5851F593DF1}</a:tableStyleId>
                  </a:tblPr>
                  <a:tblGrid>
                    <a:gridCol w="1082146">
                      <a:extLst>
                        <a:ext uri="{9D8B030D-6E8A-4147-A177-3AD203B41FA5}">
                          <a16:colId xmlns:a16="http://schemas.microsoft.com/office/drawing/2014/main" val="3221744606"/>
                        </a:ext>
                      </a:extLst>
                    </a:gridCol>
                    <a:gridCol w="2396971">
                      <a:extLst>
                        <a:ext uri="{9D8B030D-6E8A-4147-A177-3AD203B41FA5}">
                          <a16:colId xmlns:a16="http://schemas.microsoft.com/office/drawing/2014/main" val="1984396230"/>
                        </a:ext>
                      </a:extLst>
                    </a:gridCol>
                    <a:gridCol w="4785064">
                      <a:extLst>
                        <a:ext uri="{9D8B030D-6E8A-4147-A177-3AD203B41FA5}">
                          <a16:colId xmlns:a16="http://schemas.microsoft.com/office/drawing/2014/main" val="2870508761"/>
                        </a:ext>
                      </a:extLst>
                    </a:gridCol>
                    <a:gridCol w="3748407">
                      <a:extLst>
                        <a:ext uri="{9D8B030D-6E8A-4147-A177-3AD203B41FA5}">
                          <a16:colId xmlns:a16="http://schemas.microsoft.com/office/drawing/2014/main" val="2906836819"/>
                        </a:ext>
                      </a:extLst>
                    </a:gridCol>
                  </a:tblGrid>
                  <a:tr h="348107">
                    <a:tc>
                      <a:txBody>
                        <a:bodyPr/>
                        <a:lstStyle/>
                        <a:p>
                          <a:pPr algn="ctr"/>
                          <a:r>
                            <a:rPr lang="af-ZA" sz="1700" dirty="0"/>
                            <a:t>Rate</a:t>
                          </a:r>
                        </a:p>
                      </a:txBody>
                      <a:tcPr marL="87027" marR="87027" marT="43513" marB="43513" anchor="ctr"/>
                    </a:tc>
                    <a:tc>
                      <a:txBody>
                        <a:bodyPr/>
                        <a:lstStyle/>
                        <a:p>
                          <a:pPr algn="ctr"/>
                          <a:r>
                            <a:rPr lang="af-ZA" sz="1700"/>
                            <a:t>Taxable Income Bracket</a:t>
                          </a:r>
                        </a:p>
                      </a:txBody>
                      <a:tcPr marL="87027" marR="87027" marT="43513" marB="43513" anchor="ctr"/>
                    </a:tc>
                    <a:tc>
                      <a:txBody>
                        <a:bodyPr/>
                        <a:lstStyle/>
                        <a:p>
                          <a:pPr algn="ctr"/>
                          <a:r>
                            <a:rPr lang="af-ZA" sz="1700"/>
                            <a:t>Tax Owed</a:t>
                          </a:r>
                        </a:p>
                      </a:txBody>
                      <a:tcPr marL="87027" marR="87027" marT="43513" marB="43513" anchor="ctr"/>
                    </a:tc>
                    <a:tc>
                      <a:txBody>
                        <a:bodyPr/>
                        <a:lstStyle/>
                        <a:p>
                          <a:pPr algn="ctr"/>
                          <a:r>
                            <a:rPr lang="af-ZA" sz="1700" dirty="0"/>
                            <a:t>Tax</a:t>
                          </a:r>
                        </a:p>
                      </a:txBody>
                      <a:tcPr marL="87027" marR="87027" marT="43513" marB="43513" anchor="ctr"/>
                    </a:tc>
                    <a:extLst>
                      <a:ext uri="{0D108BD9-81ED-4DB2-BD59-A6C34878D82A}">
                        <a16:rowId xmlns:a16="http://schemas.microsoft.com/office/drawing/2014/main" val="2215339797"/>
                      </a:ext>
                    </a:extLst>
                  </a:tr>
                  <a:tr h="348107">
                    <a:tc>
                      <a:txBody>
                        <a:bodyPr/>
                        <a:lstStyle/>
                        <a:p>
                          <a:pPr algn="ctr"/>
                          <a:r>
                            <a:rPr lang="en-US" altLang="zh-TW" sz="1700">
                              <a:effectLst/>
                            </a:rPr>
                            <a:t>10%</a:t>
                          </a:r>
                        </a:p>
                      </a:txBody>
                      <a:tcPr marL="87027" marR="87027" marT="43513" marB="43513" anchor="ctr"/>
                    </a:tc>
                    <a:tc>
                      <a:txBody>
                        <a:bodyPr/>
                        <a:lstStyle/>
                        <a:p>
                          <a:r>
                            <a:rPr lang="af-ZA" sz="1700"/>
                            <a:t>$0 to $9,325</a:t>
                          </a:r>
                        </a:p>
                      </a:txBody>
                      <a:tcPr marL="87027" marR="87027" marT="43513" marB="43513" anchor="ctr"/>
                    </a:tc>
                    <a:tc>
                      <a:txBody>
                        <a:bodyPr/>
                        <a:lstStyle/>
                        <a:p>
                          <a:r>
                            <a:rPr lang="af-ZA" sz="1700" dirty="0"/>
                            <a:t>10% of Taxable Income</a:t>
                          </a:r>
                        </a:p>
                      </a:txBody>
                      <a:tcPr marL="87027" marR="87027" marT="43513" marB="43513" anchor="ctr"/>
                    </a:tc>
                    <a:tc>
                      <a:txBody>
                        <a:bodyPr/>
                        <a:lstStyle/>
                        <a:p>
                          <a:pPr/>
                          <a14:m>
                            <m:oMathPara xmlns:m="http://schemas.openxmlformats.org/officeDocument/2006/math">
                              <m:oMathParaPr>
                                <m:jc m:val="centerGroup"/>
                              </m:oMathParaPr>
                              <m:oMath xmlns:m="http://schemas.openxmlformats.org/officeDocument/2006/math">
                                <m:r>
                                  <a:rPr lang="en-US" sz="1700" b="0" i="1" smtClean="0">
                                    <a:latin typeface="Cambria Math" panose="02040503050406030204" pitchFamily="18" charset="0"/>
                                  </a:rPr>
                                  <m:t>𝑋</m:t>
                                </m:r>
                                <m:r>
                                  <a:rPr lang="en-US" sz="1700" b="0" i="1" smtClean="0">
                                    <a:latin typeface="Cambria Math" panose="02040503050406030204" pitchFamily="18" charset="0"/>
                                    <a:ea typeface="Cambria Math" panose="02040503050406030204" pitchFamily="18" charset="0"/>
                                  </a:rPr>
                                  <m:t>×10%</m:t>
                                </m:r>
                              </m:oMath>
                            </m:oMathPara>
                          </a14:m>
                          <a:endParaRPr lang="af-ZA" sz="1700" dirty="0"/>
                        </a:p>
                      </a:txBody>
                      <a:tcPr marL="87027" marR="87027" marT="43513" marB="43513" anchor="ctr"/>
                    </a:tc>
                    <a:extLst>
                      <a:ext uri="{0D108BD9-81ED-4DB2-BD59-A6C34878D82A}">
                        <a16:rowId xmlns:a16="http://schemas.microsoft.com/office/drawing/2014/main" val="3945439465"/>
                      </a:ext>
                    </a:extLst>
                  </a:tr>
                  <a:tr h="609187">
                    <a:tc>
                      <a:txBody>
                        <a:bodyPr/>
                        <a:lstStyle/>
                        <a:p>
                          <a:pPr algn="ctr"/>
                          <a:r>
                            <a:rPr lang="en-US" altLang="zh-TW" sz="1700">
                              <a:effectLst/>
                            </a:rPr>
                            <a:t>15%</a:t>
                          </a:r>
                        </a:p>
                      </a:txBody>
                      <a:tcPr marL="87027" marR="87027" marT="43513" marB="43513" anchor="ctr"/>
                    </a:tc>
                    <a:tc>
                      <a:txBody>
                        <a:bodyPr/>
                        <a:lstStyle/>
                        <a:p>
                          <a:r>
                            <a:rPr lang="af-ZA" sz="1700"/>
                            <a:t>$9,325 to $37,950</a:t>
                          </a:r>
                        </a:p>
                      </a:txBody>
                      <a:tcPr marL="87027" marR="87027" marT="43513" marB="43513" anchor="ctr"/>
                    </a:tc>
                    <a:tc>
                      <a:txBody>
                        <a:bodyPr/>
                        <a:lstStyle/>
                        <a:p>
                          <a:r>
                            <a:rPr lang="en-US" sz="1700" dirty="0"/>
                            <a:t>$932.50 plus 15% of the excess over $9,325</a:t>
                          </a:r>
                        </a:p>
                      </a:txBody>
                      <a:tcPr marL="87027" marR="87027" marT="43513" marB="43513" anchor="ctr"/>
                    </a:tc>
                    <a:tc>
                      <a:txBody>
                        <a:bodyPr/>
                        <a:lstStyle/>
                        <a:p>
                          <a:pPr/>
                          <a14:m>
                            <m:oMathPara xmlns:m="http://schemas.openxmlformats.org/officeDocument/2006/math">
                              <m:oMathParaPr>
                                <m:jc m:val="centerGroup"/>
                              </m:oMathParaPr>
                              <m:oMath xmlns:m="http://schemas.openxmlformats.org/officeDocument/2006/math">
                                <m:d>
                                  <m:dPr>
                                    <m:ctrlPr>
                                      <a:rPr lang="en-US" sz="1700" b="0" i="1" smtClean="0">
                                        <a:latin typeface="Cambria Math" panose="02040503050406030204" pitchFamily="18" charset="0"/>
                                      </a:rPr>
                                    </m:ctrlPr>
                                  </m:dPr>
                                  <m:e>
                                    <m:r>
                                      <a:rPr lang="en-US" sz="1700" b="0" i="1" smtClean="0">
                                        <a:latin typeface="Cambria Math" panose="02040503050406030204" pitchFamily="18" charset="0"/>
                                      </a:rPr>
                                      <m:t>𝑋</m:t>
                                    </m:r>
                                    <m:r>
                                      <a:rPr lang="en-US" sz="1700" b="0" i="1" smtClean="0">
                                        <a:latin typeface="Cambria Math" panose="02040503050406030204" pitchFamily="18" charset="0"/>
                                      </a:rPr>
                                      <m:t>−9,325</m:t>
                                    </m:r>
                                  </m:e>
                                </m:d>
                                <m:r>
                                  <a:rPr lang="en-US" sz="1700" b="0" i="1" smtClean="0">
                                    <a:latin typeface="Cambria Math" panose="02040503050406030204" pitchFamily="18" charset="0"/>
                                    <a:ea typeface="Cambria Math" panose="02040503050406030204" pitchFamily="18" charset="0"/>
                                  </a:rPr>
                                  <m:t>×15%+932.5</m:t>
                                </m:r>
                              </m:oMath>
                            </m:oMathPara>
                          </a14:m>
                          <a:endParaRPr lang="en-US" sz="1700" dirty="0"/>
                        </a:p>
                      </a:txBody>
                      <a:tcPr marL="87027" marR="87027" marT="43513" marB="43513" anchor="ctr"/>
                    </a:tc>
                    <a:extLst>
                      <a:ext uri="{0D108BD9-81ED-4DB2-BD59-A6C34878D82A}">
                        <a16:rowId xmlns:a16="http://schemas.microsoft.com/office/drawing/2014/main" val="2180247808"/>
                      </a:ext>
                    </a:extLst>
                  </a:tr>
                  <a:tr h="609187">
                    <a:tc>
                      <a:txBody>
                        <a:bodyPr/>
                        <a:lstStyle/>
                        <a:p>
                          <a:pPr algn="ctr"/>
                          <a:r>
                            <a:rPr lang="en-US" altLang="zh-TW" sz="1700">
                              <a:effectLst/>
                            </a:rPr>
                            <a:t>25%</a:t>
                          </a:r>
                        </a:p>
                      </a:txBody>
                      <a:tcPr marL="87027" marR="87027" marT="43513" marB="43513" anchor="ctr"/>
                    </a:tc>
                    <a:tc>
                      <a:txBody>
                        <a:bodyPr/>
                        <a:lstStyle/>
                        <a:p>
                          <a:r>
                            <a:rPr lang="af-ZA" sz="1700"/>
                            <a:t>$37,950 to $91,900</a:t>
                          </a:r>
                        </a:p>
                      </a:txBody>
                      <a:tcPr marL="87027" marR="87027" marT="43513" marB="43513" anchor="ctr"/>
                    </a:tc>
                    <a:tc>
                      <a:txBody>
                        <a:bodyPr/>
                        <a:lstStyle/>
                        <a:p>
                          <a:r>
                            <a:rPr lang="en-US" sz="1700"/>
                            <a:t>$5,226.25 plus 25% of the excess over $37,950</a:t>
                          </a:r>
                        </a:p>
                      </a:txBody>
                      <a:tcPr marL="87027" marR="87027" marT="43513" marB="4351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1700" b="0" i="1" smtClean="0">
                                        <a:latin typeface="Cambria Math" panose="02040503050406030204" pitchFamily="18" charset="0"/>
                                      </a:rPr>
                                    </m:ctrlPr>
                                  </m:dPr>
                                  <m:e>
                                    <m:r>
                                      <a:rPr lang="en-US" altLang="zh-TW" sz="1700" b="0" i="1" smtClean="0">
                                        <a:latin typeface="Cambria Math" panose="02040503050406030204" pitchFamily="18" charset="0"/>
                                      </a:rPr>
                                      <m:t>𝑋</m:t>
                                    </m:r>
                                    <m:r>
                                      <a:rPr lang="en-US" altLang="zh-TW" sz="1700" b="0" i="1" smtClean="0">
                                        <a:latin typeface="Cambria Math" panose="02040503050406030204" pitchFamily="18" charset="0"/>
                                      </a:rPr>
                                      <m:t>−37,925</m:t>
                                    </m:r>
                                  </m:e>
                                </m:d>
                                <m:r>
                                  <a:rPr lang="en-US" altLang="zh-TW" sz="1700" b="0" i="1" smtClean="0">
                                    <a:latin typeface="Cambria Math" panose="02040503050406030204" pitchFamily="18" charset="0"/>
                                    <a:ea typeface="Cambria Math" panose="02040503050406030204" pitchFamily="18" charset="0"/>
                                  </a:rPr>
                                  <m:t>×25%+5,226.25</m:t>
                                </m:r>
                              </m:oMath>
                            </m:oMathPara>
                          </a14:m>
                          <a:endParaRPr lang="en-US" altLang="zh-TW" sz="1700" dirty="0"/>
                        </a:p>
                      </a:txBody>
                      <a:tcPr marL="87027" marR="87027" marT="43513" marB="43513" anchor="ctr"/>
                    </a:tc>
                    <a:extLst>
                      <a:ext uri="{0D108BD9-81ED-4DB2-BD59-A6C34878D82A}">
                        <a16:rowId xmlns:a16="http://schemas.microsoft.com/office/drawing/2014/main" val="2633137252"/>
                      </a:ext>
                    </a:extLst>
                  </a:tr>
                  <a:tr h="609187">
                    <a:tc>
                      <a:txBody>
                        <a:bodyPr/>
                        <a:lstStyle/>
                        <a:p>
                          <a:pPr algn="ctr"/>
                          <a:r>
                            <a:rPr lang="en-US" altLang="zh-TW" sz="1700">
                              <a:effectLst/>
                            </a:rPr>
                            <a:t>28%</a:t>
                          </a:r>
                        </a:p>
                      </a:txBody>
                      <a:tcPr marL="87027" marR="87027" marT="43513" marB="43513" anchor="ctr"/>
                    </a:tc>
                    <a:tc>
                      <a:txBody>
                        <a:bodyPr/>
                        <a:lstStyle/>
                        <a:p>
                          <a:r>
                            <a:rPr lang="af-ZA" sz="1700"/>
                            <a:t>$91,900 to $191,650</a:t>
                          </a:r>
                        </a:p>
                      </a:txBody>
                      <a:tcPr marL="87027" marR="87027" marT="43513" marB="43513" anchor="ctr"/>
                    </a:tc>
                    <a:tc>
                      <a:txBody>
                        <a:bodyPr/>
                        <a:lstStyle/>
                        <a:p>
                          <a:r>
                            <a:rPr lang="en-US" sz="1700"/>
                            <a:t>$18,713.75 plus 28% of the excess over $91,900</a:t>
                          </a:r>
                        </a:p>
                      </a:txBody>
                      <a:tcPr marL="87027" marR="87027" marT="43513" marB="4351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1700" b="0" i="1" smtClean="0">
                                        <a:latin typeface="Cambria Math" panose="02040503050406030204" pitchFamily="18" charset="0"/>
                                      </a:rPr>
                                    </m:ctrlPr>
                                  </m:dPr>
                                  <m:e>
                                    <m:r>
                                      <a:rPr lang="en-US" altLang="zh-TW" sz="1700" b="0" i="1" smtClean="0">
                                        <a:latin typeface="Cambria Math" panose="02040503050406030204" pitchFamily="18" charset="0"/>
                                      </a:rPr>
                                      <m:t>𝑋</m:t>
                                    </m:r>
                                    <m:r>
                                      <a:rPr lang="en-US" altLang="zh-TW" sz="1700" b="0" i="1" smtClean="0">
                                        <a:latin typeface="Cambria Math" panose="02040503050406030204" pitchFamily="18" charset="0"/>
                                      </a:rPr>
                                      <m:t>−91,900</m:t>
                                    </m:r>
                                  </m:e>
                                </m:d>
                                <m:r>
                                  <a:rPr lang="en-US" altLang="zh-TW" sz="1700" b="0" i="1" smtClean="0">
                                    <a:latin typeface="Cambria Math" panose="02040503050406030204" pitchFamily="18" charset="0"/>
                                    <a:ea typeface="Cambria Math" panose="02040503050406030204" pitchFamily="18" charset="0"/>
                                  </a:rPr>
                                  <m:t>×28%+18,713.75</m:t>
                                </m:r>
                              </m:oMath>
                            </m:oMathPara>
                          </a14:m>
                          <a:endParaRPr lang="en-US" altLang="zh-TW" sz="1700" dirty="0"/>
                        </a:p>
                      </a:txBody>
                      <a:tcPr marL="87027" marR="87027" marT="43513" marB="43513" anchor="ctr"/>
                    </a:tc>
                    <a:extLst>
                      <a:ext uri="{0D108BD9-81ED-4DB2-BD59-A6C34878D82A}">
                        <a16:rowId xmlns:a16="http://schemas.microsoft.com/office/drawing/2014/main" val="438627481"/>
                      </a:ext>
                    </a:extLst>
                  </a:tr>
                  <a:tr h="609187">
                    <a:tc>
                      <a:txBody>
                        <a:bodyPr/>
                        <a:lstStyle/>
                        <a:p>
                          <a:pPr algn="ctr"/>
                          <a:r>
                            <a:rPr lang="en-US" altLang="zh-TW" sz="1700">
                              <a:effectLst/>
                            </a:rPr>
                            <a:t>33%</a:t>
                          </a:r>
                        </a:p>
                      </a:txBody>
                      <a:tcPr marL="87027" marR="87027" marT="43513" marB="43513" anchor="ctr"/>
                    </a:tc>
                    <a:tc>
                      <a:txBody>
                        <a:bodyPr/>
                        <a:lstStyle/>
                        <a:p>
                          <a:r>
                            <a:rPr lang="af-ZA" sz="1700"/>
                            <a:t>$191,650 to $416,700</a:t>
                          </a:r>
                        </a:p>
                      </a:txBody>
                      <a:tcPr marL="87027" marR="87027" marT="43513" marB="43513" anchor="ctr"/>
                    </a:tc>
                    <a:tc>
                      <a:txBody>
                        <a:bodyPr/>
                        <a:lstStyle/>
                        <a:p>
                          <a:r>
                            <a:rPr lang="en-US" sz="1700"/>
                            <a:t>$46,643.75 plus 33% of the excess over $191,650</a:t>
                          </a:r>
                        </a:p>
                      </a:txBody>
                      <a:tcPr marL="87027" marR="87027" marT="43513" marB="4351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1700" b="0" i="1" smtClean="0">
                                        <a:latin typeface="Cambria Math" panose="02040503050406030204" pitchFamily="18" charset="0"/>
                                      </a:rPr>
                                    </m:ctrlPr>
                                  </m:dPr>
                                  <m:e>
                                    <m:r>
                                      <a:rPr lang="en-US" altLang="zh-TW" sz="1700" b="0" i="1" smtClean="0">
                                        <a:latin typeface="Cambria Math" panose="02040503050406030204" pitchFamily="18" charset="0"/>
                                      </a:rPr>
                                      <m:t>𝑋</m:t>
                                    </m:r>
                                    <m:r>
                                      <a:rPr lang="en-US" altLang="zh-TW" sz="1700" b="0" i="1" smtClean="0">
                                        <a:latin typeface="Cambria Math" panose="02040503050406030204" pitchFamily="18" charset="0"/>
                                      </a:rPr>
                                      <m:t>−191,650</m:t>
                                    </m:r>
                                  </m:e>
                                </m:d>
                                <m:r>
                                  <a:rPr lang="en-US" altLang="zh-TW" sz="1700" b="0" i="1" smtClean="0">
                                    <a:latin typeface="Cambria Math" panose="02040503050406030204" pitchFamily="18" charset="0"/>
                                    <a:ea typeface="Cambria Math" panose="02040503050406030204" pitchFamily="18" charset="0"/>
                                  </a:rPr>
                                  <m:t>×33%+46,643.75</m:t>
                                </m:r>
                              </m:oMath>
                            </m:oMathPara>
                          </a14:m>
                          <a:endParaRPr lang="en-US" altLang="zh-TW" sz="1700" dirty="0"/>
                        </a:p>
                      </a:txBody>
                      <a:tcPr marL="87027" marR="87027" marT="43513" marB="43513" anchor="ctr"/>
                    </a:tc>
                    <a:extLst>
                      <a:ext uri="{0D108BD9-81ED-4DB2-BD59-A6C34878D82A}">
                        <a16:rowId xmlns:a16="http://schemas.microsoft.com/office/drawing/2014/main" val="350791579"/>
                      </a:ext>
                    </a:extLst>
                  </a:tr>
                  <a:tr h="609187">
                    <a:tc>
                      <a:txBody>
                        <a:bodyPr/>
                        <a:lstStyle/>
                        <a:p>
                          <a:pPr algn="ctr"/>
                          <a:r>
                            <a:rPr lang="en-US" altLang="zh-TW" sz="1700">
                              <a:effectLst/>
                            </a:rPr>
                            <a:t>35%</a:t>
                          </a:r>
                        </a:p>
                      </a:txBody>
                      <a:tcPr marL="87027" marR="87027" marT="43513" marB="43513" anchor="ctr"/>
                    </a:tc>
                    <a:tc>
                      <a:txBody>
                        <a:bodyPr/>
                        <a:lstStyle/>
                        <a:p>
                          <a:r>
                            <a:rPr lang="af-ZA" sz="1700"/>
                            <a:t>$416,700 to $418,400</a:t>
                          </a:r>
                        </a:p>
                      </a:txBody>
                      <a:tcPr marL="87027" marR="87027" marT="43513" marB="43513" anchor="ctr"/>
                    </a:tc>
                    <a:tc>
                      <a:txBody>
                        <a:bodyPr/>
                        <a:lstStyle/>
                        <a:p>
                          <a:r>
                            <a:rPr lang="en-US" sz="1700"/>
                            <a:t>$120,910.25 plus 35% of the excess over $416,700</a:t>
                          </a:r>
                        </a:p>
                      </a:txBody>
                      <a:tcPr marL="87027" marR="87027" marT="43513" marB="4351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1700" b="0" i="1" smtClean="0">
                                        <a:latin typeface="Cambria Math" panose="02040503050406030204" pitchFamily="18" charset="0"/>
                                      </a:rPr>
                                    </m:ctrlPr>
                                  </m:dPr>
                                  <m:e>
                                    <m:r>
                                      <a:rPr lang="en-US" altLang="zh-TW" sz="1700" b="0" i="1" smtClean="0">
                                        <a:latin typeface="Cambria Math" panose="02040503050406030204" pitchFamily="18" charset="0"/>
                                      </a:rPr>
                                      <m:t>𝑋</m:t>
                                    </m:r>
                                    <m:r>
                                      <a:rPr lang="en-US" altLang="zh-TW" sz="1700" b="0" i="1" smtClean="0">
                                        <a:latin typeface="Cambria Math" panose="02040503050406030204" pitchFamily="18" charset="0"/>
                                      </a:rPr>
                                      <m:t>−416,700</m:t>
                                    </m:r>
                                  </m:e>
                                </m:d>
                                <m:r>
                                  <a:rPr lang="en-US" altLang="zh-TW" sz="1700" b="0" i="1" smtClean="0">
                                    <a:latin typeface="Cambria Math" panose="02040503050406030204" pitchFamily="18" charset="0"/>
                                    <a:ea typeface="Cambria Math" panose="02040503050406030204" pitchFamily="18" charset="0"/>
                                  </a:rPr>
                                  <m:t>×35%+120,910.25</m:t>
                                </m:r>
                              </m:oMath>
                            </m:oMathPara>
                          </a14:m>
                          <a:endParaRPr lang="en-US" altLang="zh-TW" sz="1700" dirty="0"/>
                        </a:p>
                      </a:txBody>
                      <a:tcPr marL="87027" marR="87027" marT="43513" marB="43513" anchor="ctr"/>
                    </a:tc>
                    <a:extLst>
                      <a:ext uri="{0D108BD9-81ED-4DB2-BD59-A6C34878D82A}">
                        <a16:rowId xmlns:a16="http://schemas.microsoft.com/office/drawing/2014/main" val="2148290679"/>
                      </a:ext>
                    </a:extLst>
                  </a:tr>
                  <a:tr h="609187">
                    <a:tc>
                      <a:txBody>
                        <a:bodyPr/>
                        <a:lstStyle/>
                        <a:p>
                          <a:pPr algn="ctr"/>
                          <a:r>
                            <a:rPr lang="en-US" altLang="zh-TW" sz="1700" dirty="0">
                              <a:effectLst/>
                            </a:rPr>
                            <a:t>37%</a:t>
                          </a:r>
                        </a:p>
                      </a:txBody>
                      <a:tcPr marL="87027" marR="87027" marT="43513" marB="43513" anchor="ctr"/>
                    </a:tc>
                    <a:tc>
                      <a:txBody>
                        <a:bodyPr/>
                        <a:lstStyle/>
                        <a:p>
                          <a:r>
                            <a:rPr lang="en-US" altLang="zh-TW" sz="1700" dirty="0"/>
                            <a:t>$418,400+</a:t>
                          </a:r>
                        </a:p>
                      </a:txBody>
                      <a:tcPr marL="87027" marR="87027" marT="43513" marB="43513" anchor="ctr"/>
                    </a:tc>
                    <a:tc>
                      <a:txBody>
                        <a:bodyPr/>
                        <a:lstStyle/>
                        <a:p>
                          <a:r>
                            <a:rPr lang="en-US" sz="1700" dirty="0"/>
                            <a:t>$121,505.25 plus 37% of the excess over $418,400</a:t>
                          </a:r>
                        </a:p>
                      </a:txBody>
                      <a:tcPr marL="87027" marR="87027" marT="43513" marB="4351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lang="en-US" altLang="zh-TW" sz="1700" b="0" i="1" smtClean="0">
                                        <a:latin typeface="Cambria Math" panose="02040503050406030204" pitchFamily="18" charset="0"/>
                                      </a:rPr>
                                    </m:ctrlPr>
                                  </m:dPr>
                                  <m:e>
                                    <m:r>
                                      <a:rPr lang="en-US" altLang="zh-TW" sz="1700" b="0" i="1" smtClean="0">
                                        <a:latin typeface="Cambria Math" panose="02040503050406030204" pitchFamily="18" charset="0"/>
                                      </a:rPr>
                                      <m:t>𝑋</m:t>
                                    </m:r>
                                    <m:r>
                                      <a:rPr lang="en-US" altLang="zh-TW" sz="1700" b="0" i="1" smtClean="0">
                                        <a:latin typeface="Cambria Math" panose="02040503050406030204" pitchFamily="18" charset="0"/>
                                      </a:rPr>
                                      <m:t>−418,400</m:t>
                                    </m:r>
                                  </m:e>
                                </m:d>
                                <m:r>
                                  <a:rPr lang="en-US" altLang="zh-TW" sz="1700" b="0" i="1" smtClean="0">
                                    <a:latin typeface="Cambria Math" panose="02040503050406030204" pitchFamily="18" charset="0"/>
                                    <a:ea typeface="Cambria Math" panose="02040503050406030204" pitchFamily="18" charset="0"/>
                                  </a:rPr>
                                  <m:t>×37%+121,505.25</m:t>
                                </m:r>
                              </m:oMath>
                            </m:oMathPara>
                          </a14:m>
                          <a:endParaRPr lang="en-US" altLang="zh-TW" sz="1700" dirty="0"/>
                        </a:p>
                      </a:txBody>
                      <a:tcPr marL="87027" marR="87027" marT="43513" marB="43513" anchor="ctr"/>
                    </a:tc>
                    <a:extLst>
                      <a:ext uri="{0D108BD9-81ED-4DB2-BD59-A6C34878D82A}">
                        <a16:rowId xmlns:a16="http://schemas.microsoft.com/office/drawing/2014/main" val="1889284691"/>
                      </a:ext>
                    </a:extLst>
                  </a:tr>
                </a:tbl>
              </a:graphicData>
            </a:graphic>
          </p:graphicFrame>
        </mc:Choice>
        <mc:Fallback xmlns="">
          <p:graphicFrame>
            <p:nvGraphicFramePr>
              <p:cNvPr id="3" name="表格 2">
                <a:extLst>
                  <a:ext uri="{FF2B5EF4-FFF2-40B4-BE49-F238E27FC236}">
                    <a16:creationId xmlns:a16="http://schemas.microsoft.com/office/drawing/2014/main" id="{2363A383-EEA6-4F8C-B74E-C91934F33315}"/>
                  </a:ext>
                </a:extLst>
              </p:cNvPr>
              <p:cNvGraphicFramePr>
                <a:graphicFrameLocks noGrp="1"/>
              </p:cNvGraphicFramePr>
              <p:nvPr>
                <p:extLst>
                  <p:ext uri="{D42A27DB-BD31-4B8C-83A1-F6EECF244321}">
                    <p14:modId xmlns:p14="http://schemas.microsoft.com/office/powerpoint/2010/main" val="3671587134"/>
                  </p:ext>
                </p:extLst>
              </p:nvPr>
            </p:nvGraphicFramePr>
            <p:xfrm>
              <a:off x="89706" y="1350762"/>
              <a:ext cx="12012588" cy="4351336"/>
            </p:xfrm>
            <a:graphic>
              <a:graphicData uri="http://schemas.openxmlformats.org/drawingml/2006/table">
                <a:tbl>
                  <a:tblPr>
                    <a:tableStyleId>{22838BEF-8BB2-4498-84A7-C5851F593DF1}</a:tableStyleId>
                  </a:tblPr>
                  <a:tblGrid>
                    <a:gridCol w="1082146">
                      <a:extLst>
                        <a:ext uri="{9D8B030D-6E8A-4147-A177-3AD203B41FA5}">
                          <a16:colId xmlns:a16="http://schemas.microsoft.com/office/drawing/2014/main" val="3221744606"/>
                        </a:ext>
                      </a:extLst>
                    </a:gridCol>
                    <a:gridCol w="2396971">
                      <a:extLst>
                        <a:ext uri="{9D8B030D-6E8A-4147-A177-3AD203B41FA5}">
                          <a16:colId xmlns:a16="http://schemas.microsoft.com/office/drawing/2014/main" val="1984396230"/>
                        </a:ext>
                      </a:extLst>
                    </a:gridCol>
                    <a:gridCol w="4785064">
                      <a:extLst>
                        <a:ext uri="{9D8B030D-6E8A-4147-A177-3AD203B41FA5}">
                          <a16:colId xmlns:a16="http://schemas.microsoft.com/office/drawing/2014/main" val="2870508761"/>
                        </a:ext>
                      </a:extLst>
                    </a:gridCol>
                    <a:gridCol w="3748407">
                      <a:extLst>
                        <a:ext uri="{9D8B030D-6E8A-4147-A177-3AD203B41FA5}">
                          <a16:colId xmlns:a16="http://schemas.microsoft.com/office/drawing/2014/main" val="2906836819"/>
                        </a:ext>
                      </a:extLst>
                    </a:gridCol>
                  </a:tblGrid>
                  <a:tr h="348107">
                    <a:tc>
                      <a:txBody>
                        <a:bodyPr/>
                        <a:lstStyle/>
                        <a:p>
                          <a:pPr algn="ctr"/>
                          <a:r>
                            <a:rPr lang="af-ZA" sz="1700" dirty="0"/>
                            <a:t>Rate</a:t>
                          </a:r>
                        </a:p>
                      </a:txBody>
                      <a:tcPr marL="87027" marR="87027" marT="43513" marB="43513" anchor="ctr"/>
                    </a:tc>
                    <a:tc>
                      <a:txBody>
                        <a:bodyPr/>
                        <a:lstStyle/>
                        <a:p>
                          <a:pPr algn="ctr"/>
                          <a:r>
                            <a:rPr lang="af-ZA" sz="1700"/>
                            <a:t>Taxable Income Bracket</a:t>
                          </a:r>
                        </a:p>
                      </a:txBody>
                      <a:tcPr marL="87027" marR="87027" marT="43513" marB="43513" anchor="ctr"/>
                    </a:tc>
                    <a:tc>
                      <a:txBody>
                        <a:bodyPr/>
                        <a:lstStyle/>
                        <a:p>
                          <a:pPr algn="ctr"/>
                          <a:r>
                            <a:rPr lang="af-ZA" sz="1700"/>
                            <a:t>Tax Owed</a:t>
                          </a:r>
                        </a:p>
                      </a:txBody>
                      <a:tcPr marL="87027" marR="87027" marT="43513" marB="43513" anchor="ctr"/>
                    </a:tc>
                    <a:tc>
                      <a:txBody>
                        <a:bodyPr/>
                        <a:lstStyle/>
                        <a:p>
                          <a:pPr algn="ctr"/>
                          <a:r>
                            <a:rPr lang="af-ZA" sz="1700" dirty="0"/>
                            <a:t>Tax</a:t>
                          </a:r>
                        </a:p>
                      </a:txBody>
                      <a:tcPr marL="87027" marR="87027" marT="43513" marB="43513" anchor="ctr"/>
                    </a:tc>
                    <a:extLst>
                      <a:ext uri="{0D108BD9-81ED-4DB2-BD59-A6C34878D82A}">
                        <a16:rowId xmlns:a16="http://schemas.microsoft.com/office/drawing/2014/main" val="2215339797"/>
                      </a:ext>
                    </a:extLst>
                  </a:tr>
                  <a:tr h="348107">
                    <a:tc>
                      <a:txBody>
                        <a:bodyPr/>
                        <a:lstStyle/>
                        <a:p>
                          <a:pPr algn="ctr"/>
                          <a:r>
                            <a:rPr lang="en-US" altLang="zh-TW" sz="1700">
                              <a:effectLst/>
                            </a:rPr>
                            <a:t>10%</a:t>
                          </a:r>
                        </a:p>
                      </a:txBody>
                      <a:tcPr marL="87027" marR="87027" marT="43513" marB="43513" anchor="ctr"/>
                    </a:tc>
                    <a:tc>
                      <a:txBody>
                        <a:bodyPr/>
                        <a:lstStyle/>
                        <a:p>
                          <a:r>
                            <a:rPr lang="af-ZA" sz="1700"/>
                            <a:t>$0 to $9,325</a:t>
                          </a:r>
                        </a:p>
                      </a:txBody>
                      <a:tcPr marL="87027" marR="87027" marT="43513" marB="43513" anchor="ctr"/>
                    </a:tc>
                    <a:tc>
                      <a:txBody>
                        <a:bodyPr/>
                        <a:lstStyle/>
                        <a:p>
                          <a:r>
                            <a:rPr lang="af-ZA" sz="1700" dirty="0"/>
                            <a:t>10% of Taxable Income</a:t>
                          </a:r>
                        </a:p>
                      </a:txBody>
                      <a:tcPr marL="87027" marR="87027" marT="43513" marB="43513" anchor="ctr"/>
                    </a:tc>
                    <a:tc>
                      <a:txBody>
                        <a:bodyPr/>
                        <a:lstStyle/>
                        <a:p>
                          <a:endParaRPr lang="zh-TW"/>
                        </a:p>
                      </a:txBody>
                      <a:tcPr marL="87027" marR="87027" marT="43513" marB="43513" anchor="ctr">
                        <a:blipFill>
                          <a:blip r:embed="rId4"/>
                          <a:stretch>
                            <a:fillRect l="-220813" t="-105263" r="-325" b="-1057895"/>
                          </a:stretch>
                        </a:blipFill>
                      </a:tcPr>
                    </a:tc>
                    <a:extLst>
                      <a:ext uri="{0D108BD9-81ED-4DB2-BD59-A6C34878D82A}">
                        <a16:rowId xmlns:a16="http://schemas.microsoft.com/office/drawing/2014/main" val="3945439465"/>
                      </a:ext>
                    </a:extLst>
                  </a:tr>
                  <a:tr h="609187">
                    <a:tc>
                      <a:txBody>
                        <a:bodyPr/>
                        <a:lstStyle/>
                        <a:p>
                          <a:pPr algn="ctr"/>
                          <a:r>
                            <a:rPr lang="en-US" altLang="zh-TW" sz="1700">
                              <a:effectLst/>
                            </a:rPr>
                            <a:t>15%</a:t>
                          </a:r>
                        </a:p>
                      </a:txBody>
                      <a:tcPr marL="87027" marR="87027" marT="43513" marB="43513" anchor="ctr"/>
                    </a:tc>
                    <a:tc>
                      <a:txBody>
                        <a:bodyPr/>
                        <a:lstStyle/>
                        <a:p>
                          <a:r>
                            <a:rPr lang="af-ZA" sz="1700"/>
                            <a:t>$9,325 to $37,950</a:t>
                          </a:r>
                        </a:p>
                      </a:txBody>
                      <a:tcPr marL="87027" marR="87027" marT="43513" marB="43513" anchor="ctr"/>
                    </a:tc>
                    <a:tc>
                      <a:txBody>
                        <a:bodyPr/>
                        <a:lstStyle/>
                        <a:p>
                          <a:r>
                            <a:rPr lang="en-US" sz="1700" dirty="0"/>
                            <a:t>$932.50 plus 15% of the excess over $9,325</a:t>
                          </a:r>
                        </a:p>
                      </a:txBody>
                      <a:tcPr marL="87027" marR="87027" marT="43513" marB="43513" anchor="ctr"/>
                    </a:tc>
                    <a:tc>
                      <a:txBody>
                        <a:bodyPr/>
                        <a:lstStyle/>
                        <a:p>
                          <a:endParaRPr lang="zh-TW"/>
                        </a:p>
                      </a:txBody>
                      <a:tcPr marL="87027" marR="87027" marT="43513" marB="43513" anchor="ctr">
                        <a:blipFill>
                          <a:blip r:embed="rId4"/>
                          <a:stretch>
                            <a:fillRect l="-220813" t="-115842" r="-325" b="-497030"/>
                          </a:stretch>
                        </a:blipFill>
                      </a:tcPr>
                    </a:tc>
                    <a:extLst>
                      <a:ext uri="{0D108BD9-81ED-4DB2-BD59-A6C34878D82A}">
                        <a16:rowId xmlns:a16="http://schemas.microsoft.com/office/drawing/2014/main" val="2180247808"/>
                      </a:ext>
                    </a:extLst>
                  </a:tr>
                  <a:tr h="609187">
                    <a:tc>
                      <a:txBody>
                        <a:bodyPr/>
                        <a:lstStyle/>
                        <a:p>
                          <a:pPr algn="ctr"/>
                          <a:r>
                            <a:rPr lang="en-US" altLang="zh-TW" sz="1700">
                              <a:effectLst/>
                            </a:rPr>
                            <a:t>25%</a:t>
                          </a:r>
                        </a:p>
                      </a:txBody>
                      <a:tcPr marL="87027" marR="87027" marT="43513" marB="43513" anchor="ctr"/>
                    </a:tc>
                    <a:tc>
                      <a:txBody>
                        <a:bodyPr/>
                        <a:lstStyle/>
                        <a:p>
                          <a:r>
                            <a:rPr lang="af-ZA" sz="1700"/>
                            <a:t>$37,950 to $91,900</a:t>
                          </a:r>
                        </a:p>
                      </a:txBody>
                      <a:tcPr marL="87027" marR="87027" marT="43513" marB="43513" anchor="ctr"/>
                    </a:tc>
                    <a:tc>
                      <a:txBody>
                        <a:bodyPr/>
                        <a:lstStyle/>
                        <a:p>
                          <a:r>
                            <a:rPr lang="en-US" sz="1700"/>
                            <a:t>$5,226.25 plus 25% of the excess over $37,950</a:t>
                          </a:r>
                        </a:p>
                      </a:txBody>
                      <a:tcPr marL="87027" marR="87027" marT="43513" marB="43513" anchor="ctr"/>
                    </a:tc>
                    <a:tc>
                      <a:txBody>
                        <a:bodyPr/>
                        <a:lstStyle/>
                        <a:p>
                          <a:endParaRPr lang="zh-TW"/>
                        </a:p>
                      </a:txBody>
                      <a:tcPr marL="87027" marR="87027" marT="43513" marB="43513" anchor="ctr">
                        <a:blipFill>
                          <a:blip r:embed="rId4"/>
                          <a:stretch>
                            <a:fillRect l="-220813" t="-218000" r="-325" b="-402000"/>
                          </a:stretch>
                        </a:blipFill>
                      </a:tcPr>
                    </a:tc>
                    <a:extLst>
                      <a:ext uri="{0D108BD9-81ED-4DB2-BD59-A6C34878D82A}">
                        <a16:rowId xmlns:a16="http://schemas.microsoft.com/office/drawing/2014/main" val="2633137252"/>
                      </a:ext>
                    </a:extLst>
                  </a:tr>
                  <a:tr h="609187">
                    <a:tc>
                      <a:txBody>
                        <a:bodyPr/>
                        <a:lstStyle/>
                        <a:p>
                          <a:pPr algn="ctr"/>
                          <a:r>
                            <a:rPr lang="en-US" altLang="zh-TW" sz="1700">
                              <a:effectLst/>
                            </a:rPr>
                            <a:t>28%</a:t>
                          </a:r>
                        </a:p>
                      </a:txBody>
                      <a:tcPr marL="87027" marR="87027" marT="43513" marB="43513" anchor="ctr"/>
                    </a:tc>
                    <a:tc>
                      <a:txBody>
                        <a:bodyPr/>
                        <a:lstStyle/>
                        <a:p>
                          <a:r>
                            <a:rPr lang="af-ZA" sz="1700"/>
                            <a:t>$91,900 to $191,650</a:t>
                          </a:r>
                        </a:p>
                      </a:txBody>
                      <a:tcPr marL="87027" marR="87027" marT="43513" marB="43513" anchor="ctr"/>
                    </a:tc>
                    <a:tc>
                      <a:txBody>
                        <a:bodyPr/>
                        <a:lstStyle/>
                        <a:p>
                          <a:r>
                            <a:rPr lang="en-US" sz="1700"/>
                            <a:t>$18,713.75 plus 28% of the excess over $91,900</a:t>
                          </a:r>
                        </a:p>
                      </a:txBody>
                      <a:tcPr marL="87027" marR="87027" marT="43513" marB="43513" anchor="ctr"/>
                    </a:tc>
                    <a:tc>
                      <a:txBody>
                        <a:bodyPr/>
                        <a:lstStyle/>
                        <a:p>
                          <a:endParaRPr lang="zh-TW"/>
                        </a:p>
                      </a:txBody>
                      <a:tcPr marL="87027" marR="87027" marT="43513" marB="43513" anchor="ctr">
                        <a:blipFill>
                          <a:blip r:embed="rId4"/>
                          <a:stretch>
                            <a:fillRect l="-220813" t="-318000" r="-325" b="-302000"/>
                          </a:stretch>
                        </a:blipFill>
                      </a:tcPr>
                    </a:tc>
                    <a:extLst>
                      <a:ext uri="{0D108BD9-81ED-4DB2-BD59-A6C34878D82A}">
                        <a16:rowId xmlns:a16="http://schemas.microsoft.com/office/drawing/2014/main" val="438627481"/>
                      </a:ext>
                    </a:extLst>
                  </a:tr>
                  <a:tr h="609187">
                    <a:tc>
                      <a:txBody>
                        <a:bodyPr/>
                        <a:lstStyle/>
                        <a:p>
                          <a:pPr algn="ctr"/>
                          <a:r>
                            <a:rPr lang="en-US" altLang="zh-TW" sz="1700">
                              <a:effectLst/>
                            </a:rPr>
                            <a:t>33%</a:t>
                          </a:r>
                        </a:p>
                      </a:txBody>
                      <a:tcPr marL="87027" marR="87027" marT="43513" marB="43513" anchor="ctr"/>
                    </a:tc>
                    <a:tc>
                      <a:txBody>
                        <a:bodyPr/>
                        <a:lstStyle/>
                        <a:p>
                          <a:r>
                            <a:rPr lang="af-ZA" sz="1700"/>
                            <a:t>$191,650 to $416,700</a:t>
                          </a:r>
                        </a:p>
                      </a:txBody>
                      <a:tcPr marL="87027" marR="87027" marT="43513" marB="43513" anchor="ctr"/>
                    </a:tc>
                    <a:tc>
                      <a:txBody>
                        <a:bodyPr/>
                        <a:lstStyle/>
                        <a:p>
                          <a:r>
                            <a:rPr lang="en-US" sz="1700"/>
                            <a:t>$46,643.75 plus 33% of the excess over $191,650</a:t>
                          </a:r>
                        </a:p>
                      </a:txBody>
                      <a:tcPr marL="87027" marR="87027" marT="43513" marB="43513" anchor="ctr"/>
                    </a:tc>
                    <a:tc>
                      <a:txBody>
                        <a:bodyPr/>
                        <a:lstStyle/>
                        <a:p>
                          <a:endParaRPr lang="zh-TW"/>
                        </a:p>
                      </a:txBody>
                      <a:tcPr marL="87027" marR="87027" marT="43513" marB="43513" anchor="ctr">
                        <a:blipFill>
                          <a:blip r:embed="rId4"/>
                          <a:stretch>
                            <a:fillRect l="-220813" t="-418000" r="-325" b="-202000"/>
                          </a:stretch>
                        </a:blipFill>
                      </a:tcPr>
                    </a:tc>
                    <a:extLst>
                      <a:ext uri="{0D108BD9-81ED-4DB2-BD59-A6C34878D82A}">
                        <a16:rowId xmlns:a16="http://schemas.microsoft.com/office/drawing/2014/main" val="350791579"/>
                      </a:ext>
                    </a:extLst>
                  </a:tr>
                  <a:tr h="609187">
                    <a:tc>
                      <a:txBody>
                        <a:bodyPr/>
                        <a:lstStyle/>
                        <a:p>
                          <a:pPr algn="ctr"/>
                          <a:r>
                            <a:rPr lang="en-US" altLang="zh-TW" sz="1700">
                              <a:effectLst/>
                            </a:rPr>
                            <a:t>35%</a:t>
                          </a:r>
                        </a:p>
                      </a:txBody>
                      <a:tcPr marL="87027" marR="87027" marT="43513" marB="43513" anchor="ctr"/>
                    </a:tc>
                    <a:tc>
                      <a:txBody>
                        <a:bodyPr/>
                        <a:lstStyle/>
                        <a:p>
                          <a:r>
                            <a:rPr lang="af-ZA" sz="1700"/>
                            <a:t>$416,700 to $418,400</a:t>
                          </a:r>
                        </a:p>
                      </a:txBody>
                      <a:tcPr marL="87027" marR="87027" marT="43513" marB="43513" anchor="ctr"/>
                    </a:tc>
                    <a:tc>
                      <a:txBody>
                        <a:bodyPr/>
                        <a:lstStyle/>
                        <a:p>
                          <a:r>
                            <a:rPr lang="en-US" sz="1700"/>
                            <a:t>$120,910.25 plus 35% of the excess over $416,700</a:t>
                          </a:r>
                        </a:p>
                      </a:txBody>
                      <a:tcPr marL="87027" marR="87027" marT="43513" marB="43513" anchor="ctr"/>
                    </a:tc>
                    <a:tc>
                      <a:txBody>
                        <a:bodyPr/>
                        <a:lstStyle/>
                        <a:p>
                          <a:endParaRPr lang="zh-TW"/>
                        </a:p>
                      </a:txBody>
                      <a:tcPr marL="87027" marR="87027" marT="43513" marB="43513" anchor="ctr">
                        <a:blipFill>
                          <a:blip r:embed="rId4"/>
                          <a:stretch>
                            <a:fillRect l="-220813" t="-518000" r="-325" b="-102000"/>
                          </a:stretch>
                        </a:blipFill>
                      </a:tcPr>
                    </a:tc>
                    <a:extLst>
                      <a:ext uri="{0D108BD9-81ED-4DB2-BD59-A6C34878D82A}">
                        <a16:rowId xmlns:a16="http://schemas.microsoft.com/office/drawing/2014/main" val="2148290679"/>
                      </a:ext>
                    </a:extLst>
                  </a:tr>
                  <a:tr h="609187">
                    <a:tc>
                      <a:txBody>
                        <a:bodyPr/>
                        <a:lstStyle/>
                        <a:p>
                          <a:pPr algn="ctr"/>
                          <a:r>
                            <a:rPr lang="en-US" altLang="zh-TW" sz="1700" dirty="0">
                              <a:effectLst/>
                            </a:rPr>
                            <a:t>37%</a:t>
                          </a:r>
                        </a:p>
                      </a:txBody>
                      <a:tcPr marL="87027" marR="87027" marT="43513" marB="43513" anchor="ctr"/>
                    </a:tc>
                    <a:tc>
                      <a:txBody>
                        <a:bodyPr/>
                        <a:lstStyle/>
                        <a:p>
                          <a:r>
                            <a:rPr lang="en-US" altLang="zh-TW" sz="1700" dirty="0"/>
                            <a:t>$418,400+</a:t>
                          </a:r>
                        </a:p>
                      </a:txBody>
                      <a:tcPr marL="87027" marR="87027" marT="43513" marB="43513" anchor="ctr"/>
                    </a:tc>
                    <a:tc>
                      <a:txBody>
                        <a:bodyPr/>
                        <a:lstStyle/>
                        <a:p>
                          <a:r>
                            <a:rPr lang="en-US" sz="1700" dirty="0"/>
                            <a:t>$121,505.25 plus 37% of the excess over $418,400</a:t>
                          </a:r>
                        </a:p>
                      </a:txBody>
                      <a:tcPr marL="87027" marR="87027" marT="43513" marB="43513" anchor="ctr"/>
                    </a:tc>
                    <a:tc>
                      <a:txBody>
                        <a:bodyPr/>
                        <a:lstStyle/>
                        <a:p>
                          <a:endParaRPr lang="zh-TW"/>
                        </a:p>
                      </a:txBody>
                      <a:tcPr marL="87027" marR="87027" marT="43513" marB="43513" anchor="ctr">
                        <a:blipFill>
                          <a:blip r:embed="rId4"/>
                          <a:stretch>
                            <a:fillRect l="-220813" t="-618000" r="-325" b="-2000"/>
                          </a:stretch>
                        </a:blipFill>
                      </a:tcPr>
                    </a:tc>
                    <a:extLst>
                      <a:ext uri="{0D108BD9-81ED-4DB2-BD59-A6C34878D82A}">
                        <a16:rowId xmlns:a16="http://schemas.microsoft.com/office/drawing/2014/main" val="1889284691"/>
                      </a:ext>
                    </a:extLst>
                  </a:tr>
                </a:tbl>
              </a:graphicData>
            </a:graphic>
          </p:graphicFrame>
        </mc:Fallback>
      </mc:AlternateContent>
      <p:sp>
        <p:nvSpPr>
          <p:cNvPr id="4" name="文字方塊 3">
            <a:extLst>
              <a:ext uri="{FF2B5EF4-FFF2-40B4-BE49-F238E27FC236}">
                <a16:creationId xmlns:a16="http://schemas.microsoft.com/office/drawing/2014/main" id="{D6BD928A-73B4-46EF-84A3-C6188214B0C6}"/>
              </a:ext>
            </a:extLst>
          </p:cNvPr>
          <p:cNvSpPr txBox="1"/>
          <p:nvPr/>
        </p:nvSpPr>
        <p:spPr>
          <a:xfrm>
            <a:off x="89706" y="488272"/>
            <a:ext cx="5820311" cy="523220"/>
          </a:xfrm>
          <a:prstGeom prst="rect">
            <a:avLst/>
          </a:prstGeom>
          <a:noFill/>
        </p:spPr>
        <p:txBody>
          <a:bodyPr wrap="none" rtlCol="0">
            <a:spAutoFit/>
          </a:bodyPr>
          <a:lstStyle/>
          <a:p>
            <a:r>
              <a:rPr lang="en-US" altLang="zh-TW" sz="2800" dirty="0"/>
              <a:t>Progressive income tax rate in America</a:t>
            </a:r>
            <a:endParaRPr lang="zh-TW" altLang="en-US" sz="2800" dirty="0"/>
          </a:p>
        </p:txBody>
      </p:sp>
    </p:spTree>
    <p:extLst>
      <p:ext uri="{BB962C8B-B14F-4D97-AF65-F5344CB8AC3E}">
        <p14:creationId xmlns:p14="http://schemas.microsoft.com/office/powerpoint/2010/main" val="874095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86AB898B-6B6F-4D0E-8701-E6FD3CC5DC36}"/>
              </a:ext>
            </a:extLst>
          </p:cNvPr>
          <p:cNvSpPr>
            <a:spLocks noGrp="1"/>
          </p:cNvSpPr>
          <p:nvPr>
            <p:ph type="title"/>
          </p:nvPr>
        </p:nvSpPr>
        <p:spPr>
          <a:xfrm>
            <a:off x="412072" y="115410"/>
            <a:ext cx="10515600" cy="909453"/>
          </a:xfrm>
        </p:spPr>
        <p:txBody>
          <a:bodyPr>
            <a:normAutofit/>
          </a:bodyPr>
          <a:lstStyle/>
          <a:p>
            <a:r>
              <a:rPr lang="zh-TW" altLang="en-US" sz="3200" dirty="0">
                <a:latin typeface="DFKai-SB" panose="03000509000000000000" pitchFamily="65" charset="-120"/>
                <a:ea typeface="DFKai-SB" panose="03000509000000000000" pitchFamily="65" charset="-120"/>
              </a:rPr>
              <a:t>非限制條件員工認股權證</a:t>
            </a:r>
            <a:r>
              <a:rPr lang="en-US" altLang="zh-TW" sz="3200" dirty="0">
                <a:latin typeface="DFKai-SB" panose="03000509000000000000" pitchFamily="65" charset="-120"/>
                <a:ea typeface="DFKai-SB" panose="03000509000000000000" pitchFamily="65" charset="-120"/>
              </a:rPr>
              <a:t>(</a:t>
            </a:r>
            <a:r>
              <a:rPr lang="af-ZA" altLang="zh-TW" sz="3200" dirty="0">
                <a:latin typeface="DFKai-SB" panose="03000509000000000000" pitchFamily="65" charset="-120"/>
                <a:ea typeface="DFKai-SB" panose="03000509000000000000" pitchFamily="65" charset="-120"/>
              </a:rPr>
              <a:t>Non-qualified Stock</a:t>
            </a:r>
            <a:r>
              <a:rPr lang="zh-TW" altLang="en-US" sz="3200" dirty="0">
                <a:latin typeface="DFKai-SB" panose="03000509000000000000" pitchFamily="65" charset="-120"/>
                <a:ea typeface="DFKai-SB" panose="03000509000000000000" pitchFamily="65" charset="-120"/>
              </a:rPr>
              <a:t> </a:t>
            </a:r>
            <a:r>
              <a:rPr lang="af-ZA" altLang="zh-TW" sz="3200" dirty="0">
                <a:latin typeface="DFKai-SB" panose="03000509000000000000" pitchFamily="65" charset="-120"/>
                <a:ea typeface="DFKai-SB" panose="03000509000000000000" pitchFamily="65" charset="-120"/>
              </a:rPr>
              <a:t>Option</a:t>
            </a:r>
            <a:r>
              <a:rPr lang="en-US" altLang="zh-TW" sz="3200" dirty="0">
                <a:latin typeface="DFKai-SB" panose="03000509000000000000" pitchFamily="65" charset="-120"/>
                <a:ea typeface="DFKai-SB" panose="03000509000000000000" pitchFamily="65" charset="-120"/>
              </a:rPr>
              <a:t>)</a:t>
            </a:r>
            <a:endParaRPr lang="zh-TW" altLang="en-US" sz="3200" dirty="0"/>
          </a:p>
        </p:txBody>
      </p:sp>
      <p:sp>
        <p:nvSpPr>
          <p:cNvPr id="8" name="內容版面配置區 7">
            <a:extLst>
              <a:ext uri="{FF2B5EF4-FFF2-40B4-BE49-F238E27FC236}">
                <a16:creationId xmlns:a16="http://schemas.microsoft.com/office/drawing/2014/main" id="{9CF6C5BD-37ED-4D6F-8514-82391EFC2408}"/>
              </a:ext>
            </a:extLst>
          </p:cNvPr>
          <p:cNvSpPr>
            <a:spLocks noGrp="1"/>
          </p:cNvSpPr>
          <p:nvPr>
            <p:ph idx="1"/>
          </p:nvPr>
        </p:nvSpPr>
        <p:spPr>
          <a:xfrm>
            <a:off x="0" y="1024863"/>
            <a:ext cx="12192000" cy="5833137"/>
          </a:xfrm>
        </p:spPr>
        <p:txBody>
          <a:bodyPr>
            <a:normAutofit/>
          </a:bodyPr>
          <a:lstStyle/>
          <a:p>
            <a:r>
              <a:rPr lang="zh-TW" altLang="en-US" sz="2000" dirty="0">
                <a:latin typeface="DFKai-SB" panose="03000509000000000000" pitchFamily="65" charset="-120"/>
                <a:ea typeface="DFKai-SB" panose="03000509000000000000" pitchFamily="65" charset="-120"/>
              </a:rPr>
              <a:t>所有非依美國稅法規定而發行之股票認股權證即屬非限制條件員工認股權證。</a:t>
            </a:r>
            <a:endParaRPr lang="en-US" altLang="zh-TW" sz="2000" dirty="0">
              <a:latin typeface="DFKai-SB" panose="03000509000000000000" pitchFamily="65" charset="-120"/>
              <a:ea typeface="DFKai-SB" panose="03000509000000000000" pitchFamily="65" charset="-120"/>
            </a:endParaRPr>
          </a:p>
          <a:p>
            <a:r>
              <a:rPr lang="zh-TW" altLang="en-US" sz="2000" dirty="0">
                <a:latin typeface="DFKai-SB" panose="03000509000000000000" pitchFamily="65" charset="-120"/>
                <a:ea typeface="DFKai-SB" panose="03000509000000000000" pitchFamily="65" charset="-120"/>
              </a:rPr>
              <a:t>授予人包含公司員工、董事、顧問、律師等與公司有關的人皆可。</a:t>
            </a:r>
            <a:endParaRPr lang="en-US" altLang="zh-TW" sz="2000" dirty="0">
              <a:latin typeface="DFKai-SB" panose="03000509000000000000" pitchFamily="65" charset="-120"/>
              <a:ea typeface="DFKai-SB" panose="03000509000000000000" pitchFamily="65" charset="-120"/>
            </a:endParaRPr>
          </a:p>
          <a:p>
            <a:r>
              <a:rPr lang="zh-TW" altLang="en-US" sz="2000" dirty="0">
                <a:latin typeface="DFKai-SB" panose="03000509000000000000" pitchFamily="65" charset="-120"/>
                <a:ea typeface="DFKai-SB" panose="03000509000000000000" pitchFamily="65" charset="-120"/>
              </a:rPr>
              <a:t>權力行使價格多為付予日之市場價格。</a:t>
            </a:r>
            <a:endParaRPr lang="en-US" altLang="zh-TW" sz="2000" dirty="0">
              <a:latin typeface="DFKai-SB" panose="03000509000000000000" pitchFamily="65" charset="-120"/>
              <a:ea typeface="DFKai-SB" panose="03000509000000000000" pitchFamily="65" charset="-120"/>
            </a:endParaRPr>
          </a:p>
          <a:p>
            <a:r>
              <a:rPr lang="zh-TW" altLang="en-US" sz="2000" dirty="0">
                <a:latin typeface="DFKai-SB" panose="03000509000000000000" pitchFamily="65" charset="-120"/>
                <a:ea typeface="DFKai-SB" panose="03000509000000000000" pitchFamily="65" charset="-120"/>
              </a:rPr>
              <a:t>有規定權力行使之條件</a:t>
            </a:r>
            <a:r>
              <a:rPr lang="en-US" altLang="zh-TW" sz="2000" dirty="0">
                <a:latin typeface="DFKai-SB" panose="03000509000000000000" pitchFamily="65" charset="-120"/>
                <a:ea typeface="DFKai-SB" panose="03000509000000000000" pitchFamily="65" charset="-120"/>
              </a:rPr>
              <a:t>:</a:t>
            </a:r>
            <a:r>
              <a:rPr lang="zh-TW" altLang="en-US" sz="2000" dirty="0">
                <a:latin typeface="DFKai-SB" panose="03000509000000000000" pitchFamily="65" charset="-120"/>
                <a:ea typeface="DFKai-SB" panose="03000509000000000000" pitchFamily="65" charset="-120"/>
              </a:rPr>
              <a:t>股價比認股價格上漲一定幅度以上者，例如為股價比認股價格上漲達百分之二十以上或連續二十個營業日股價超過一定標準。</a:t>
            </a:r>
            <a:r>
              <a:rPr lang="en-US" altLang="zh-TW" sz="2000" dirty="0">
                <a:latin typeface="DFKai-SB" panose="03000509000000000000" pitchFamily="65" charset="-120"/>
                <a:ea typeface="DFKai-SB" panose="03000509000000000000" pitchFamily="65" charset="-120"/>
              </a:rPr>
              <a:t>(</a:t>
            </a:r>
            <a:r>
              <a:rPr lang="zh-TW" altLang="en-US" sz="2000" dirty="0">
                <a:latin typeface="DFKai-SB" panose="03000509000000000000" pitchFamily="65" charset="-120"/>
                <a:ea typeface="DFKai-SB" panose="03000509000000000000" pitchFamily="65" charset="-120"/>
              </a:rPr>
              <a:t>員工取得</a:t>
            </a:r>
            <a:r>
              <a:rPr lang="en-US" altLang="zh-TW" sz="2000" dirty="0">
                <a:latin typeface="DFKai-SB" panose="03000509000000000000" pitchFamily="65" charset="-120"/>
                <a:ea typeface="DFKai-SB" panose="03000509000000000000" pitchFamily="65" charset="-120"/>
              </a:rPr>
              <a:t>NQSO</a:t>
            </a:r>
            <a:r>
              <a:rPr lang="zh-TW" altLang="en-US" sz="2000" dirty="0">
                <a:latin typeface="DFKai-SB" panose="03000509000000000000" pitchFamily="65" charset="-120"/>
                <a:ea typeface="DFKai-SB" panose="03000509000000000000" pitchFamily="65" charset="-120"/>
              </a:rPr>
              <a:t>者應依照</a:t>
            </a:r>
            <a:r>
              <a:rPr lang="en-US" altLang="zh-TW" sz="2000" dirty="0">
                <a:latin typeface="DFKai-SB" panose="03000509000000000000" pitchFamily="65" charset="-120"/>
                <a:ea typeface="DFKai-SB" panose="03000509000000000000" pitchFamily="65" charset="-120"/>
              </a:rPr>
              <a:t>IRC</a:t>
            </a:r>
            <a:r>
              <a:rPr lang="zh-TW" altLang="en-US" sz="2000" dirty="0">
                <a:latin typeface="DFKai-SB" panose="03000509000000000000" pitchFamily="65" charset="-120"/>
                <a:ea typeface="DFKai-SB" panose="03000509000000000000" pitchFamily="65" charset="-120"/>
              </a:rPr>
              <a:t> </a:t>
            </a:r>
            <a:r>
              <a:rPr lang="en-US" altLang="zh-TW" sz="2000" dirty="0">
                <a:latin typeface="DFKai-SB" panose="03000509000000000000" pitchFamily="65" charset="-120"/>
                <a:ea typeface="DFKai-SB" panose="03000509000000000000" pitchFamily="65" charset="-120"/>
              </a:rPr>
              <a:t>sec.83(a)Property</a:t>
            </a:r>
            <a:r>
              <a:rPr lang="zh-TW" altLang="en-US" sz="2000" dirty="0">
                <a:latin typeface="DFKai-SB" panose="03000509000000000000" pitchFamily="65" charset="-120"/>
                <a:ea typeface="DFKai-SB" panose="03000509000000000000" pitchFamily="65" charset="-120"/>
              </a:rPr>
              <a:t> </a:t>
            </a:r>
            <a:r>
              <a:rPr lang="en-US" altLang="zh-TW" sz="2000" dirty="0">
                <a:latin typeface="DFKai-SB" panose="03000509000000000000" pitchFamily="65" charset="-120"/>
                <a:ea typeface="DFKai-SB" panose="03000509000000000000" pitchFamily="65" charset="-120"/>
              </a:rPr>
              <a:t>Transferred in Connection with Performance of Service</a:t>
            </a:r>
            <a:r>
              <a:rPr lang="zh-TW" altLang="en-US" sz="2000" dirty="0">
                <a:latin typeface="DFKai-SB" panose="03000509000000000000" pitchFamily="65" charset="-120"/>
                <a:ea typeface="DFKai-SB" panose="03000509000000000000" pitchFamily="65" charset="-120"/>
              </a:rPr>
              <a:t>之規定課稅，各人因提供服務所取得之財產，必須依照該財產之市價與所支出金額之差額，計入所得總額課稅。由於課稅的基礎為員工所取得之財產之市價，故</a:t>
            </a:r>
            <a:r>
              <a:rPr lang="en-US" altLang="zh-TW" sz="2000" dirty="0">
                <a:latin typeface="DFKai-SB" panose="03000509000000000000" pitchFamily="65" charset="-120"/>
                <a:ea typeface="DFKai-SB" panose="03000509000000000000" pitchFamily="65" charset="-120"/>
              </a:rPr>
              <a:t>NQSO</a:t>
            </a:r>
            <a:r>
              <a:rPr lang="zh-TW" altLang="en-US" sz="2000" dirty="0">
                <a:latin typeface="DFKai-SB" panose="03000509000000000000" pitchFamily="65" charset="-120"/>
                <a:ea typeface="DFKai-SB" panose="03000509000000000000" pitchFamily="65" charset="-120"/>
              </a:rPr>
              <a:t>的課稅方式，會依該認股權是否有可確定之公平市價</a:t>
            </a:r>
            <a:r>
              <a:rPr lang="en-US" altLang="zh-TW" sz="2000" dirty="0">
                <a:latin typeface="DFKai-SB" panose="03000509000000000000" pitchFamily="65" charset="-120"/>
                <a:ea typeface="DFKai-SB" panose="03000509000000000000" pitchFamily="65" charset="-120"/>
              </a:rPr>
              <a:t>(Readily Ascertainable Fair Market Value)</a:t>
            </a:r>
            <a:r>
              <a:rPr lang="zh-TW" altLang="en-US" sz="2000" dirty="0">
                <a:latin typeface="DFKai-SB" panose="03000509000000000000" pitchFamily="65" charset="-120"/>
                <a:ea typeface="DFKai-SB" panose="03000509000000000000" pitchFamily="65" charset="-120"/>
              </a:rPr>
              <a:t>而不同。</a:t>
            </a:r>
            <a:br>
              <a:rPr lang="en-US" altLang="zh-TW" sz="2000" dirty="0">
                <a:latin typeface="DFKai-SB" panose="03000509000000000000" pitchFamily="65" charset="-120"/>
                <a:ea typeface="DFKai-SB" panose="03000509000000000000" pitchFamily="65" charset="-120"/>
              </a:rPr>
            </a:br>
            <a:r>
              <a:rPr lang="en-US" altLang="zh-TW" sz="2000" dirty="0">
                <a:latin typeface="DFKai-SB" panose="03000509000000000000" pitchFamily="65" charset="-120"/>
                <a:ea typeface="DFKai-SB" panose="03000509000000000000" pitchFamily="65" charset="-120"/>
              </a:rPr>
              <a:t>(1)</a:t>
            </a:r>
            <a:r>
              <a:rPr lang="zh-TW" altLang="en-US" sz="2000" dirty="0">
                <a:latin typeface="DFKai-SB" panose="03000509000000000000" pitchFamily="65" charset="-120"/>
                <a:ea typeface="DFKai-SB" panose="03000509000000000000" pitchFamily="65" charset="-120"/>
              </a:rPr>
              <a:t>有可確認之公平市價</a:t>
            </a:r>
            <a:r>
              <a:rPr lang="en-US" altLang="zh-TW" sz="2000" dirty="0">
                <a:latin typeface="DFKai-SB" panose="03000509000000000000" pitchFamily="65" charset="-120"/>
                <a:ea typeface="DFKai-SB" panose="03000509000000000000" pitchFamily="65" charset="-120"/>
              </a:rPr>
              <a:t>*</a:t>
            </a:r>
            <a:br>
              <a:rPr lang="en-US" altLang="zh-TW" sz="2000" dirty="0">
                <a:latin typeface="DFKai-SB" panose="03000509000000000000" pitchFamily="65" charset="-120"/>
                <a:ea typeface="DFKai-SB" panose="03000509000000000000" pitchFamily="65" charset="-120"/>
              </a:rPr>
            </a:br>
            <a:r>
              <a:rPr lang="en-US" altLang="zh-TW" sz="2000" dirty="0">
                <a:latin typeface="DFKai-SB" panose="03000509000000000000" pitchFamily="65" charset="-120"/>
                <a:ea typeface="DFKai-SB" panose="03000509000000000000" pitchFamily="65" charset="-120"/>
              </a:rPr>
              <a:t>(2)</a:t>
            </a:r>
            <a:r>
              <a:rPr lang="zh-TW" altLang="en-US" sz="2000" dirty="0">
                <a:latin typeface="DFKai-SB" panose="03000509000000000000" pitchFamily="65" charset="-120"/>
                <a:ea typeface="DFKai-SB" panose="03000509000000000000" pitchFamily="65" charset="-120"/>
              </a:rPr>
              <a:t>無可確認之公平市價</a:t>
            </a:r>
            <a:r>
              <a:rPr lang="en-US" altLang="zh-TW" sz="2000" dirty="0">
                <a:latin typeface="DFKai-SB" panose="03000509000000000000" pitchFamily="65" charset="-120"/>
                <a:ea typeface="DFKai-SB" panose="03000509000000000000" pitchFamily="65" charset="-120"/>
              </a:rPr>
              <a:t>:</a:t>
            </a:r>
            <a:r>
              <a:rPr lang="zh-TW" altLang="en-US" sz="2000" dirty="0">
                <a:latin typeface="DFKai-SB" panose="03000509000000000000" pitchFamily="65" charset="-120"/>
                <a:ea typeface="DFKai-SB" panose="03000509000000000000" pitchFamily="65" charset="-120"/>
              </a:rPr>
              <a:t>員工</a:t>
            </a:r>
            <a:r>
              <a:rPr lang="en-US" altLang="zh-TW" sz="2000" dirty="0">
                <a:latin typeface="DFKai-SB" panose="03000509000000000000" pitchFamily="65" charset="-120"/>
                <a:ea typeface="DFKai-SB" panose="03000509000000000000" pitchFamily="65" charset="-120"/>
              </a:rPr>
              <a:t>NQSO</a:t>
            </a:r>
            <a:r>
              <a:rPr lang="zh-TW" altLang="en-US" sz="2000" dirty="0">
                <a:latin typeface="DFKai-SB" panose="03000509000000000000" pitchFamily="65" charset="-120"/>
                <a:ea typeface="DFKai-SB" panose="03000509000000000000" pitchFamily="65" charset="-120"/>
              </a:rPr>
              <a:t>課稅時點為權力行使日，股票公平市價與認購價格之差價須計入行使日當年之薪資所得課稅。員工出售該股票後，出售日與行使日股票市價之差額列為資本利得或損失，發行</a:t>
            </a:r>
            <a:r>
              <a:rPr lang="en-US" altLang="zh-TW" sz="2000" dirty="0">
                <a:latin typeface="DFKai-SB" panose="03000509000000000000" pitchFamily="65" charset="-120"/>
                <a:ea typeface="DFKai-SB" panose="03000509000000000000" pitchFamily="65" charset="-120"/>
              </a:rPr>
              <a:t>NQSO</a:t>
            </a:r>
            <a:r>
              <a:rPr lang="zh-TW" altLang="en-US" sz="2000" dirty="0">
                <a:latin typeface="DFKai-SB" panose="03000509000000000000" pitchFamily="65" charset="-120"/>
                <a:ea typeface="DFKai-SB" panose="03000509000000000000" pitchFamily="65" charset="-120"/>
              </a:rPr>
              <a:t>的公司，其認列扣除額的時點與金額，與員工認列薪資所得之時點與金額相同。</a:t>
            </a:r>
            <a:endParaRPr lang="en-US" altLang="zh-TW" sz="2000" dirty="0">
              <a:latin typeface="DFKai-SB" panose="03000509000000000000" pitchFamily="65" charset="-120"/>
              <a:ea typeface="DFKai-SB" panose="03000509000000000000" pitchFamily="65" charset="-120"/>
            </a:endParaRPr>
          </a:p>
          <a:p>
            <a:r>
              <a:rPr lang="zh-TW" altLang="en-US" sz="2000" dirty="0">
                <a:latin typeface="DFKai-SB" panose="03000509000000000000" pitchFamily="65" charset="-120"/>
                <a:ea typeface="DFKai-SB" panose="03000509000000000000" pitchFamily="65" charset="-120"/>
              </a:rPr>
              <a:t>對企業而言，若員工以薪資所得課稅，企業益得薪資費用於稅上的抵減，故意為酬勞性認股計畫。</a:t>
            </a:r>
            <a:endParaRPr lang="en-US" altLang="zh-TW" sz="2000" dirty="0">
              <a:latin typeface="DFKai-SB" panose="03000509000000000000" pitchFamily="65" charset="-120"/>
              <a:ea typeface="DFKai-SB" panose="03000509000000000000" pitchFamily="65" charset="-120"/>
            </a:endParaRPr>
          </a:p>
          <a:p>
            <a:pPr marL="0" indent="0">
              <a:buNone/>
            </a:pPr>
            <a:r>
              <a:rPr lang="en-US" altLang="zh-TW" sz="1400" dirty="0">
                <a:latin typeface="DFKai-SB" panose="03000509000000000000" pitchFamily="65" charset="-120"/>
                <a:ea typeface="DFKai-SB" panose="03000509000000000000" pitchFamily="65" charset="-120"/>
              </a:rPr>
              <a:t>*</a:t>
            </a:r>
            <a:r>
              <a:rPr lang="zh-TW" altLang="en-US" sz="1400" dirty="0">
                <a:latin typeface="DFKai-SB" panose="03000509000000000000" pitchFamily="65" charset="-120"/>
                <a:ea typeface="DFKai-SB" panose="03000509000000000000" pitchFamily="65" charset="-120"/>
              </a:rPr>
              <a:t>有可確認之公平市價</a:t>
            </a:r>
          </a:p>
          <a:p>
            <a:pPr marL="0" indent="0">
              <a:buNone/>
            </a:pPr>
            <a:r>
              <a:rPr lang="zh-TW" altLang="en-US" sz="1400" dirty="0">
                <a:latin typeface="DFKai-SB" panose="03000509000000000000" pitchFamily="65" charset="-120"/>
                <a:ea typeface="DFKai-SB" panose="03000509000000000000" pitchFamily="65" charset="-120"/>
              </a:rPr>
              <a:t>假設認股權在集中市場交易而有確定之公平市價，例如在</a:t>
            </a:r>
            <a:r>
              <a:rPr lang="en-US" altLang="zh-TW" sz="1400" dirty="0">
                <a:latin typeface="DFKai-SB" panose="03000509000000000000" pitchFamily="65" charset="-120"/>
                <a:ea typeface="DFKai-SB" panose="03000509000000000000" pitchFamily="65" charset="-120"/>
              </a:rPr>
              <a:t>American stock exchange</a:t>
            </a:r>
            <a:r>
              <a:rPr lang="zh-TW" altLang="en-US" sz="1400" dirty="0">
                <a:latin typeface="DFKai-SB" panose="03000509000000000000" pitchFamily="65" charset="-120"/>
                <a:ea typeface="DFKai-SB" panose="03000509000000000000" pitchFamily="65" charset="-120"/>
              </a:rPr>
              <a:t>或</a:t>
            </a:r>
            <a:r>
              <a:rPr lang="en-US" altLang="zh-TW" sz="1400" dirty="0">
                <a:latin typeface="DFKai-SB" panose="03000509000000000000" pitchFamily="65" charset="-120"/>
                <a:ea typeface="DFKai-SB" panose="03000509000000000000" pitchFamily="65" charset="-120"/>
              </a:rPr>
              <a:t>Chicago stock exchange</a:t>
            </a:r>
            <a:r>
              <a:rPr lang="zh-TW" altLang="en-US" sz="1400" dirty="0">
                <a:latin typeface="DFKai-SB" panose="03000509000000000000" pitchFamily="65" charset="-120"/>
                <a:ea typeface="DFKai-SB" panose="03000509000000000000" pitchFamily="65" charset="-120"/>
              </a:rPr>
              <a:t>交易，被視為有可確認之公平市價。</a:t>
            </a:r>
          </a:p>
          <a:p>
            <a:pPr marL="0" indent="0">
              <a:buNone/>
            </a:pPr>
            <a:r>
              <a:rPr lang="zh-TW" altLang="en-US" sz="1400" dirty="0">
                <a:latin typeface="DFKai-SB" panose="03000509000000000000" pitchFamily="65" charset="-120"/>
                <a:ea typeface="DFKai-SB" panose="03000509000000000000" pitchFamily="65" charset="-120"/>
              </a:rPr>
              <a:t>若認股權不在集中市場交易，但符合</a:t>
            </a:r>
            <a:r>
              <a:rPr lang="en-US" altLang="zh-TW" sz="1400" dirty="0">
                <a:latin typeface="DFKai-SB" panose="03000509000000000000" pitchFamily="65" charset="-120"/>
                <a:ea typeface="DFKai-SB" panose="03000509000000000000" pitchFamily="65" charset="-120"/>
              </a:rPr>
              <a:t>Regulation 1.83-7(b)(2)</a:t>
            </a:r>
            <a:r>
              <a:rPr lang="zh-TW" altLang="en-US" sz="1400" dirty="0">
                <a:latin typeface="DFKai-SB" panose="03000509000000000000" pitchFamily="65" charset="-120"/>
                <a:ea typeface="DFKai-SB" panose="03000509000000000000" pitchFamily="65" charset="-120"/>
              </a:rPr>
              <a:t>的標準，能合理的正確衡量其價值，該認股權也被視為擁有可確定的公平市價，</a:t>
            </a:r>
            <a:r>
              <a:rPr lang="en-US" altLang="zh-TW" sz="1400" dirty="0">
                <a:latin typeface="DFKai-SB" panose="03000509000000000000" pitchFamily="65" charset="-120"/>
                <a:ea typeface="DFKai-SB" panose="03000509000000000000" pitchFamily="65" charset="-120"/>
              </a:rPr>
              <a:t>Regulation 1.83-7(b)(2)</a:t>
            </a:r>
            <a:r>
              <a:rPr lang="zh-TW" altLang="en-US" sz="1400" dirty="0">
                <a:latin typeface="DFKai-SB" panose="03000509000000000000" pitchFamily="65" charset="-120"/>
                <a:ea typeface="DFKai-SB" panose="03000509000000000000" pitchFamily="65" charset="-120"/>
              </a:rPr>
              <a:t>的標準為</a:t>
            </a:r>
            <a:r>
              <a:rPr lang="en-US" altLang="zh-TW" sz="1400" dirty="0">
                <a:latin typeface="DFKai-SB" panose="03000509000000000000" pitchFamily="65" charset="-120"/>
                <a:ea typeface="DFKai-SB" panose="03000509000000000000" pitchFamily="65" charset="-120"/>
              </a:rPr>
              <a:t>:(a)</a:t>
            </a:r>
            <a:r>
              <a:rPr lang="zh-TW" altLang="en-US" sz="1400" dirty="0">
                <a:latin typeface="DFKai-SB" panose="03000509000000000000" pitchFamily="65" charset="-120"/>
                <a:ea typeface="DFKai-SB" panose="03000509000000000000" pitchFamily="65" charset="-120"/>
              </a:rPr>
              <a:t>認股權可自由轉移</a:t>
            </a:r>
            <a:r>
              <a:rPr lang="en-US" altLang="zh-TW" sz="1400" dirty="0">
                <a:latin typeface="DFKai-SB" panose="03000509000000000000" pitchFamily="65" charset="-120"/>
                <a:ea typeface="DFKai-SB" panose="03000509000000000000" pitchFamily="65" charset="-120"/>
              </a:rPr>
              <a:t>(b)</a:t>
            </a:r>
            <a:r>
              <a:rPr lang="zh-TW" altLang="en-US" sz="1400" dirty="0">
                <a:latin typeface="DFKai-SB" panose="03000509000000000000" pitchFamily="65" charset="-120"/>
                <a:ea typeface="DFKai-SB" panose="03000509000000000000" pitchFamily="65" charset="-120"/>
              </a:rPr>
              <a:t>認股權可立即行駛</a:t>
            </a:r>
            <a:r>
              <a:rPr lang="en-US" altLang="zh-TW" sz="1400" dirty="0">
                <a:latin typeface="DFKai-SB" panose="03000509000000000000" pitchFamily="65" charset="-120"/>
                <a:ea typeface="DFKai-SB" panose="03000509000000000000" pitchFamily="65" charset="-120"/>
              </a:rPr>
              <a:t>(c)</a:t>
            </a:r>
            <a:r>
              <a:rPr lang="zh-TW" altLang="en-US" sz="1400" dirty="0">
                <a:latin typeface="DFKai-SB" panose="03000509000000000000" pitchFamily="65" charset="-120"/>
                <a:ea typeface="DFKai-SB" panose="03000509000000000000" pitchFamily="65" charset="-120"/>
              </a:rPr>
              <a:t>認股權不會有任何重大影響其公平價值之限制</a:t>
            </a:r>
            <a:r>
              <a:rPr lang="en-US" altLang="zh-TW" sz="1400" dirty="0">
                <a:latin typeface="DFKai-SB" panose="03000509000000000000" pitchFamily="65" charset="-120"/>
                <a:ea typeface="DFKai-SB" panose="03000509000000000000" pitchFamily="65" charset="-120"/>
              </a:rPr>
              <a:t>(d)</a:t>
            </a:r>
            <a:r>
              <a:rPr lang="zh-TW" altLang="en-US" sz="1400" dirty="0">
                <a:latin typeface="DFKai-SB" panose="03000509000000000000" pitchFamily="65" charset="-120"/>
                <a:ea typeface="DFKai-SB" panose="03000509000000000000" pitchFamily="65" charset="-120"/>
              </a:rPr>
              <a:t>認股權權力之公平價值可以確定</a:t>
            </a:r>
          </a:p>
        </p:txBody>
      </p:sp>
    </p:spTree>
    <p:extLst>
      <p:ext uri="{BB962C8B-B14F-4D97-AF65-F5344CB8AC3E}">
        <p14:creationId xmlns:p14="http://schemas.microsoft.com/office/powerpoint/2010/main" val="306462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73A9604A-1A38-4A0C-9048-BA31893FD465}"/>
              </a:ext>
            </a:extLst>
          </p:cNvPr>
          <p:cNvGrpSpPr/>
          <p:nvPr/>
        </p:nvGrpSpPr>
        <p:grpSpPr>
          <a:xfrm>
            <a:off x="1621973" y="141542"/>
            <a:ext cx="8605107" cy="4479255"/>
            <a:chOff x="5643409" y="1971564"/>
            <a:chExt cx="5088538" cy="2243327"/>
          </a:xfrm>
        </p:grpSpPr>
        <p:cxnSp>
          <p:nvCxnSpPr>
            <p:cNvPr id="3" name="直線單箭頭接點 2">
              <a:extLst>
                <a:ext uri="{FF2B5EF4-FFF2-40B4-BE49-F238E27FC236}">
                  <a16:creationId xmlns:a16="http://schemas.microsoft.com/office/drawing/2014/main" id="{811D429B-4A79-4B12-9194-73D716C032CB}"/>
                </a:ext>
              </a:extLst>
            </p:cNvPr>
            <p:cNvCxnSpPr/>
            <p:nvPr/>
          </p:nvCxnSpPr>
          <p:spPr>
            <a:xfrm>
              <a:off x="7256207" y="2569037"/>
              <a:ext cx="0" cy="148533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直線單箭頭接點 3">
              <a:extLst>
                <a:ext uri="{FF2B5EF4-FFF2-40B4-BE49-F238E27FC236}">
                  <a16:creationId xmlns:a16="http://schemas.microsoft.com/office/drawing/2014/main" id="{01FA3F1C-E2B0-4FA1-9273-81CBF5BE56B2}"/>
                </a:ext>
              </a:extLst>
            </p:cNvPr>
            <p:cNvCxnSpPr>
              <a:cxnSpLocks/>
            </p:cNvCxnSpPr>
            <p:nvPr/>
          </p:nvCxnSpPr>
          <p:spPr>
            <a:xfrm>
              <a:off x="9502878" y="2569037"/>
              <a:ext cx="0" cy="722669"/>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 name="直線單箭頭接點 4">
              <a:extLst>
                <a:ext uri="{FF2B5EF4-FFF2-40B4-BE49-F238E27FC236}">
                  <a16:creationId xmlns:a16="http://schemas.microsoft.com/office/drawing/2014/main" id="{5C873A8C-59D3-43D6-A42F-9A11729B7571}"/>
                </a:ext>
              </a:extLst>
            </p:cNvPr>
            <p:cNvCxnSpPr>
              <a:cxnSpLocks/>
            </p:cNvCxnSpPr>
            <p:nvPr/>
          </p:nvCxnSpPr>
          <p:spPr>
            <a:xfrm>
              <a:off x="8844117" y="3291707"/>
              <a:ext cx="0" cy="776749"/>
            </a:xfrm>
            <a:prstGeom prst="straightConnector1">
              <a:avLst/>
            </a:prstGeom>
            <a:ln w="5715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398D47C7-3672-415E-A1A7-5D09CF6C7E2E}"/>
                </a:ext>
              </a:extLst>
            </p:cNvPr>
            <p:cNvSpPr txBox="1"/>
            <p:nvPr/>
          </p:nvSpPr>
          <p:spPr>
            <a:xfrm>
              <a:off x="7298457" y="3515552"/>
              <a:ext cx="239065" cy="323699"/>
            </a:xfrm>
            <a:prstGeom prst="rect">
              <a:avLst/>
            </a:prstGeom>
            <a:noFill/>
          </p:spPr>
          <p:txBody>
            <a:bodyPr wrap="none" rtlCol="0">
              <a:spAutoFit/>
            </a:bodyPr>
            <a:lstStyle/>
            <a:p>
              <a:r>
                <a:rPr lang="en-US" altLang="zh-TW" sz="3600" b="1" dirty="0">
                  <a:solidFill>
                    <a:srgbClr val="FF0000"/>
                  </a:solidFill>
                </a:rPr>
                <a:t>g</a:t>
              </a:r>
              <a:endParaRPr lang="zh-TW" altLang="en-US" sz="3600" b="1" dirty="0">
                <a:solidFill>
                  <a:srgbClr val="FF0000"/>
                </a:solidFill>
              </a:endParaRPr>
            </a:p>
          </p:txBody>
        </p:sp>
        <p:sp>
          <p:nvSpPr>
            <p:cNvPr id="7" name="文字方塊 6">
              <a:extLst>
                <a:ext uri="{FF2B5EF4-FFF2-40B4-BE49-F238E27FC236}">
                  <a16:creationId xmlns:a16="http://schemas.microsoft.com/office/drawing/2014/main" id="{A63A3CDC-D3DC-44F1-AE68-FC213280BBB8}"/>
                </a:ext>
              </a:extLst>
            </p:cNvPr>
            <p:cNvSpPr txBox="1"/>
            <p:nvPr/>
          </p:nvSpPr>
          <p:spPr>
            <a:xfrm>
              <a:off x="9595975" y="2654102"/>
              <a:ext cx="239065" cy="323699"/>
            </a:xfrm>
            <a:prstGeom prst="rect">
              <a:avLst/>
            </a:prstGeom>
            <a:noFill/>
          </p:spPr>
          <p:txBody>
            <a:bodyPr wrap="none" rtlCol="0">
              <a:spAutoFit/>
            </a:bodyPr>
            <a:lstStyle/>
            <a:p>
              <a:r>
                <a:rPr lang="en-US" altLang="zh-TW" sz="3600" b="1" dirty="0">
                  <a:solidFill>
                    <a:srgbClr val="FF0000"/>
                  </a:solidFill>
                </a:rPr>
                <a:t>g</a:t>
              </a:r>
              <a:endParaRPr lang="zh-TW" altLang="en-US" sz="3600" b="1" dirty="0">
                <a:solidFill>
                  <a:srgbClr val="FF0000"/>
                </a:solidFill>
              </a:endParaRPr>
            </a:p>
          </p:txBody>
        </p:sp>
        <p:sp>
          <p:nvSpPr>
            <p:cNvPr id="8" name="文字方塊 7">
              <a:extLst>
                <a:ext uri="{FF2B5EF4-FFF2-40B4-BE49-F238E27FC236}">
                  <a16:creationId xmlns:a16="http://schemas.microsoft.com/office/drawing/2014/main" id="{7FC137B9-AA7C-4A37-B8F5-DC11EC61D297}"/>
                </a:ext>
              </a:extLst>
            </p:cNvPr>
            <p:cNvSpPr txBox="1"/>
            <p:nvPr/>
          </p:nvSpPr>
          <p:spPr>
            <a:xfrm>
              <a:off x="8926105" y="3494864"/>
              <a:ext cx="203992" cy="323699"/>
            </a:xfrm>
            <a:prstGeom prst="rect">
              <a:avLst/>
            </a:prstGeom>
            <a:noFill/>
          </p:spPr>
          <p:txBody>
            <a:bodyPr wrap="none" rtlCol="0">
              <a:spAutoFit/>
            </a:bodyPr>
            <a:lstStyle/>
            <a:p>
              <a:r>
                <a:rPr lang="en-US" altLang="zh-TW" sz="3600" b="1" dirty="0">
                  <a:solidFill>
                    <a:schemeClr val="accent6">
                      <a:lumMod val="75000"/>
                    </a:schemeClr>
                  </a:solidFill>
                </a:rPr>
                <a:t>t</a:t>
              </a:r>
              <a:endParaRPr lang="zh-TW" altLang="en-US" sz="3600" b="1" dirty="0">
                <a:solidFill>
                  <a:schemeClr val="accent6">
                    <a:lumMod val="75000"/>
                  </a:schemeClr>
                </a:solidFill>
              </a:endParaRPr>
            </a:p>
          </p:txBody>
        </p:sp>
        <p:grpSp>
          <p:nvGrpSpPr>
            <p:cNvPr id="9" name="群組 8">
              <a:extLst>
                <a:ext uri="{FF2B5EF4-FFF2-40B4-BE49-F238E27FC236}">
                  <a16:creationId xmlns:a16="http://schemas.microsoft.com/office/drawing/2014/main" id="{DE20A619-C433-4E89-ADB8-D97F75882908}"/>
                </a:ext>
              </a:extLst>
            </p:cNvPr>
            <p:cNvGrpSpPr/>
            <p:nvPr/>
          </p:nvGrpSpPr>
          <p:grpSpPr>
            <a:xfrm>
              <a:off x="5643409" y="1971564"/>
              <a:ext cx="5088538" cy="2243327"/>
              <a:chOff x="5643409" y="1971564"/>
              <a:chExt cx="5088538" cy="2243327"/>
            </a:xfrm>
          </p:grpSpPr>
          <p:grpSp>
            <p:nvGrpSpPr>
              <p:cNvPr id="10" name="群組 9">
                <a:extLst>
                  <a:ext uri="{FF2B5EF4-FFF2-40B4-BE49-F238E27FC236}">
                    <a16:creationId xmlns:a16="http://schemas.microsoft.com/office/drawing/2014/main" id="{B9D4E08E-9014-45CC-8549-477963063046}"/>
                  </a:ext>
                </a:extLst>
              </p:cNvPr>
              <p:cNvGrpSpPr/>
              <p:nvPr/>
            </p:nvGrpSpPr>
            <p:grpSpPr>
              <a:xfrm>
                <a:off x="5643409" y="2127312"/>
                <a:ext cx="5088538" cy="2087579"/>
                <a:chOff x="8710098" y="1728585"/>
                <a:chExt cx="2459691" cy="2087579"/>
              </a:xfrm>
            </p:grpSpPr>
            <p:cxnSp>
              <p:nvCxnSpPr>
                <p:cNvPr id="13" name="直線接點 12">
                  <a:extLst>
                    <a:ext uri="{FF2B5EF4-FFF2-40B4-BE49-F238E27FC236}">
                      <a16:creationId xmlns:a16="http://schemas.microsoft.com/office/drawing/2014/main" id="{D49FF646-7B21-45B1-8EB1-66CB58749166}"/>
                    </a:ext>
                  </a:extLst>
                </p:cNvPr>
                <p:cNvCxnSpPr>
                  <a:cxnSpLocks/>
                </p:cNvCxnSpPr>
                <p:nvPr/>
              </p:nvCxnSpPr>
              <p:spPr>
                <a:xfrm>
                  <a:off x="9966928" y="1872524"/>
                  <a:ext cx="0" cy="194364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77B5B960-2A86-4582-925D-CCA6742AEA7C}"/>
                    </a:ext>
                  </a:extLst>
                </p:cNvPr>
                <p:cNvCxnSpPr>
                  <a:cxnSpLocks/>
                </p:cNvCxnSpPr>
                <p:nvPr/>
              </p:nvCxnSpPr>
              <p:spPr>
                <a:xfrm>
                  <a:off x="9232493" y="3655650"/>
                  <a:ext cx="1578076" cy="14080"/>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4BC5BD76-AFB3-40A5-8ACB-7A1E4E50D6DC}"/>
                    </a:ext>
                  </a:extLst>
                </p:cNvPr>
                <p:cNvCxnSpPr>
                  <a:cxnSpLocks/>
                </p:cNvCxnSpPr>
                <p:nvPr/>
              </p:nvCxnSpPr>
              <p:spPr>
                <a:xfrm>
                  <a:off x="9232493" y="2892980"/>
                  <a:ext cx="1578076" cy="0"/>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4B9ED175-5413-4EB1-910E-A77E26FB31D1}"/>
                    </a:ext>
                  </a:extLst>
                </p:cNvPr>
                <p:cNvCxnSpPr>
                  <a:cxnSpLocks/>
                </p:cNvCxnSpPr>
                <p:nvPr/>
              </p:nvCxnSpPr>
              <p:spPr>
                <a:xfrm>
                  <a:off x="9232493" y="2164901"/>
                  <a:ext cx="1578076" cy="0"/>
                </a:xfrm>
                <a:prstGeom prst="line">
                  <a:avLst/>
                </a:prstGeom>
                <a:ln w="76200">
                  <a:prstDash val="sysDash"/>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29A18EB1-E796-49D5-82D4-6AFEFD2A58A2}"/>
                    </a:ext>
                  </a:extLst>
                </p:cNvPr>
                <p:cNvSpPr txBox="1"/>
                <p:nvPr/>
              </p:nvSpPr>
              <p:spPr>
                <a:xfrm>
                  <a:off x="10792085" y="1728585"/>
                  <a:ext cx="377704" cy="200386"/>
                </a:xfrm>
                <a:prstGeom prst="rect">
                  <a:avLst/>
                </a:prstGeom>
                <a:noFill/>
              </p:spPr>
              <p:txBody>
                <a:bodyPr wrap="square" rtlCol="0">
                  <a:spAutoFit/>
                </a:bodyPr>
                <a:lstStyle/>
                <a:p>
                  <a:r>
                    <a:rPr lang="en-US" altLang="zh-TW" sz="2000" dirty="0"/>
                    <a:t>Stock price</a:t>
                  </a:r>
                  <a:endParaRPr lang="zh-TW" altLang="en-US" sz="2000" dirty="0"/>
                </a:p>
              </p:txBody>
            </p:sp>
            <p:sp>
              <p:nvSpPr>
                <p:cNvPr id="18" name="文字方塊 17">
                  <a:extLst>
                    <a:ext uri="{FF2B5EF4-FFF2-40B4-BE49-F238E27FC236}">
                      <a16:creationId xmlns:a16="http://schemas.microsoft.com/office/drawing/2014/main" id="{C250C993-BEF6-4755-BC61-9B776E003C4F}"/>
                    </a:ext>
                  </a:extLst>
                </p:cNvPr>
                <p:cNvSpPr txBox="1"/>
                <p:nvPr/>
              </p:nvSpPr>
              <p:spPr>
                <a:xfrm>
                  <a:off x="10855570" y="1988278"/>
                  <a:ext cx="270746" cy="292871"/>
                </a:xfrm>
                <a:prstGeom prst="rect">
                  <a:avLst/>
                </a:prstGeom>
                <a:noFill/>
              </p:spPr>
              <p:txBody>
                <a:bodyPr wrap="square" rtlCol="0">
                  <a:spAutoFit/>
                </a:bodyPr>
                <a:lstStyle/>
                <a:p>
                  <a:r>
                    <a:rPr lang="en-US" altLang="zh-TW" sz="3200" dirty="0"/>
                    <a:t>100</a:t>
                  </a:r>
                  <a:endParaRPr lang="zh-TW" altLang="en-US" sz="3200" dirty="0"/>
                </a:p>
              </p:txBody>
            </p:sp>
            <p:sp>
              <p:nvSpPr>
                <p:cNvPr id="19" name="文字方塊 18">
                  <a:extLst>
                    <a:ext uri="{FF2B5EF4-FFF2-40B4-BE49-F238E27FC236}">
                      <a16:creationId xmlns:a16="http://schemas.microsoft.com/office/drawing/2014/main" id="{C15C92BC-0798-403E-B492-55AD5D957793}"/>
                    </a:ext>
                  </a:extLst>
                </p:cNvPr>
                <p:cNvSpPr txBox="1"/>
                <p:nvPr/>
              </p:nvSpPr>
              <p:spPr>
                <a:xfrm>
                  <a:off x="10886972" y="2736966"/>
                  <a:ext cx="225796" cy="292871"/>
                </a:xfrm>
                <a:prstGeom prst="rect">
                  <a:avLst/>
                </a:prstGeom>
                <a:noFill/>
              </p:spPr>
              <p:txBody>
                <a:bodyPr wrap="square" rtlCol="0">
                  <a:spAutoFit/>
                </a:bodyPr>
                <a:lstStyle/>
                <a:p>
                  <a:r>
                    <a:rPr lang="en-US" altLang="zh-TW" sz="3200" dirty="0"/>
                    <a:t>75</a:t>
                  </a:r>
                  <a:endParaRPr lang="zh-TW" altLang="en-US" sz="3200" dirty="0"/>
                </a:p>
              </p:txBody>
            </p:sp>
            <p:sp>
              <p:nvSpPr>
                <p:cNvPr id="20" name="文字方塊 19">
                  <a:extLst>
                    <a:ext uri="{FF2B5EF4-FFF2-40B4-BE49-F238E27FC236}">
                      <a16:creationId xmlns:a16="http://schemas.microsoft.com/office/drawing/2014/main" id="{2FC99990-0301-4587-A29A-C47407D12A71}"/>
                    </a:ext>
                  </a:extLst>
                </p:cNvPr>
                <p:cNvSpPr txBox="1"/>
                <p:nvPr/>
              </p:nvSpPr>
              <p:spPr>
                <a:xfrm>
                  <a:off x="10896249" y="3523293"/>
                  <a:ext cx="225796" cy="292871"/>
                </a:xfrm>
                <a:prstGeom prst="rect">
                  <a:avLst/>
                </a:prstGeom>
                <a:noFill/>
              </p:spPr>
              <p:txBody>
                <a:bodyPr wrap="square" rtlCol="0">
                  <a:spAutoFit/>
                </a:bodyPr>
                <a:lstStyle/>
                <a:p>
                  <a:r>
                    <a:rPr lang="en-US" altLang="zh-TW" sz="3200" dirty="0"/>
                    <a:t>50</a:t>
                  </a:r>
                  <a:endParaRPr lang="zh-TW" altLang="en-US" sz="3200" dirty="0"/>
                </a:p>
              </p:txBody>
            </p:sp>
            <p:sp>
              <p:nvSpPr>
                <p:cNvPr id="21" name="文字方塊 20">
                  <a:extLst>
                    <a:ext uri="{FF2B5EF4-FFF2-40B4-BE49-F238E27FC236}">
                      <a16:creationId xmlns:a16="http://schemas.microsoft.com/office/drawing/2014/main" id="{5C5B19CC-ADB0-4410-87CF-133E065FE44F}"/>
                    </a:ext>
                  </a:extLst>
                </p:cNvPr>
                <p:cNvSpPr txBox="1"/>
                <p:nvPr/>
              </p:nvSpPr>
              <p:spPr>
                <a:xfrm>
                  <a:off x="8710098" y="1957449"/>
                  <a:ext cx="500195" cy="354528"/>
                </a:xfrm>
                <a:prstGeom prst="rect">
                  <a:avLst/>
                </a:prstGeom>
                <a:noFill/>
              </p:spPr>
              <p:txBody>
                <a:bodyPr wrap="square" rtlCol="0">
                  <a:spAutoFit/>
                </a:bodyPr>
                <a:lstStyle/>
                <a:p>
                  <a:pPr algn="ctr"/>
                  <a:r>
                    <a:rPr lang="en-US" altLang="zh-TW" sz="2000" dirty="0"/>
                    <a:t>Market price</a:t>
                  </a:r>
                </a:p>
                <a:p>
                  <a:pPr algn="ctr"/>
                  <a:r>
                    <a:rPr lang="en-US" altLang="zh-TW" sz="2000" dirty="0"/>
                    <a:t>(sell)</a:t>
                  </a:r>
                  <a:endParaRPr lang="zh-TW" altLang="en-US" sz="2000" dirty="0"/>
                </a:p>
              </p:txBody>
            </p:sp>
            <p:sp>
              <p:nvSpPr>
                <p:cNvPr id="22" name="文字方塊 21">
                  <a:extLst>
                    <a:ext uri="{FF2B5EF4-FFF2-40B4-BE49-F238E27FC236}">
                      <a16:creationId xmlns:a16="http://schemas.microsoft.com/office/drawing/2014/main" id="{F34DFEFC-C3AE-4611-9B48-73855375DE6F}"/>
                    </a:ext>
                  </a:extLst>
                </p:cNvPr>
                <p:cNvSpPr txBox="1"/>
                <p:nvPr/>
              </p:nvSpPr>
              <p:spPr>
                <a:xfrm>
                  <a:off x="8728805" y="3452492"/>
                  <a:ext cx="502660" cy="354528"/>
                </a:xfrm>
                <a:prstGeom prst="rect">
                  <a:avLst/>
                </a:prstGeom>
                <a:noFill/>
              </p:spPr>
              <p:txBody>
                <a:bodyPr wrap="square" rtlCol="0">
                  <a:spAutoFit/>
                </a:bodyPr>
                <a:lstStyle/>
                <a:p>
                  <a:pPr algn="ctr"/>
                  <a:r>
                    <a:rPr lang="en-US" altLang="zh-TW" sz="2000" dirty="0"/>
                    <a:t>Grant day</a:t>
                  </a:r>
                </a:p>
                <a:p>
                  <a:pPr algn="ctr"/>
                  <a:r>
                    <a:rPr lang="en-US" altLang="zh-TW" sz="2000" dirty="0"/>
                    <a:t>exercise price</a:t>
                  </a:r>
                </a:p>
              </p:txBody>
            </p:sp>
            <p:sp>
              <p:nvSpPr>
                <p:cNvPr id="23" name="文字方塊 22">
                  <a:extLst>
                    <a:ext uri="{FF2B5EF4-FFF2-40B4-BE49-F238E27FC236}">
                      <a16:creationId xmlns:a16="http://schemas.microsoft.com/office/drawing/2014/main" id="{84052460-976C-47D0-B23D-072D63ECA7AD}"/>
                    </a:ext>
                  </a:extLst>
                </p:cNvPr>
                <p:cNvSpPr txBox="1"/>
                <p:nvPr/>
              </p:nvSpPr>
              <p:spPr>
                <a:xfrm>
                  <a:off x="8728805" y="2700302"/>
                  <a:ext cx="458687" cy="354528"/>
                </a:xfrm>
                <a:prstGeom prst="rect">
                  <a:avLst/>
                </a:prstGeom>
                <a:noFill/>
              </p:spPr>
              <p:txBody>
                <a:bodyPr wrap="square" rtlCol="0">
                  <a:spAutoFit/>
                </a:bodyPr>
                <a:lstStyle/>
                <a:p>
                  <a:pPr algn="ctr"/>
                  <a:r>
                    <a:rPr lang="en-US" altLang="zh-TW" sz="2000" dirty="0"/>
                    <a:t>Exercise day</a:t>
                  </a:r>
                </a:p>
                <a:p>
                  <a:pPr algn="ctr"/>
                  <a:r>
                    <a:rPr lang="en-US" altLang="zh-TW" sz="2000" dirty="0"/>
                    <a:t> stock price</a:t>
                  </a:r>
                  <a:endParaRPr lang="zh-TW" altLang="en-US" sz="2000" dirty="0"/>
                </a:p>
              </p:txBody>
            </p:sp>
          </p:grpSp>
          <p:sp>
            <p:nvSpPr>
              <p:cNvPr id="11" name="文字方塊 10">
                <a:extLst>
                  <a:ext uri="{FF2B5EF4-FFF2-40B4-BE49-F238E27FC236}">
                    <a16:creationId xmlns:a16="http://schemas.microsoft.com/office/drawing/2014/main" id="{3F8DD0AB-90E0-4936-809F-25501819C097}"/>
                  </a:ext>
                </a:extLst>
              </p:cNvPr>
              <p:cNvSpPr txBox="1"/>
              <p:nvPr/>
            </p:nvSpPr>
            <p:spPr>
              <a:xfrm>
                <a:off x="6893931" y="1988702"/>
                <a:ext cx="859952" cy="462428"/>
              </a:xfrm>
              <a:prstGeom prst="rect">
                <a:avLst/>
              </a:prstGeom>
              <a:noFill/>
            </p:spPr>
            <p:txBody>
              <a:bodyPr wrap="none" rtlCol="0">
                <a:spAutoFit/>
              </a:bodyPr>
              <a:lstStyle/>
              <a:p>
                <a:r>
                  <a:rPr lang="en-US" altLang="zh-TW" sz="5400" b="1" dirty="0"/>
                  <a:t>QSO</a:t>
                </a:r>
                <a:endParaRPr lang="zh-TW" altLang="en-US" sz="5400" b="1" dirty="0"/>
              </a:p>
            </p:txBody>
          </p:sp>
          <p:sp>
            <p:nvSpPr>
              <p:cNvPr id="12" name="文字方塊 11">
                <a:extLst>
                  <a:ext uri="{FF2B5EF4-FFF2-40B4-BE49-F238E27FC236}">
                    <a16:creationId xmlns:a16="http://schemas.microsoft.com/office/drawing/2014/main" id="{DF8A1D38-F5E6-48D9-9985-E6740E95A9BB}"/>
                  </a:ext>
                </a:extLst>
              </p:cNvPr>
              <p:cNvSpPr txBox="1"/>
              <p:nvPr/>
            </p:nvSpPr>
            <p:spPr>
              <a:xfrm>
                <a:off x="8622556" y="1971564"/>
                <a:ext cx="1130109" cy="462428"/>
              </a:xfrm>
              <a:prstGeom prst="rect">
                <a:avLst/>
              </a:prstGeom>
              <a:noFill/>
            </p:spPr>
            <p:txBody>
              <a:bodyPr wrap="none" rtlCol="0">
                <a:spAutoFit/>
              </a:bodyPr>
              <a:lstStyle/>
              <a:p>
                <a:r>
                  <a:rPr lang="en-US" altLang="zh-TW" sz="5400" b="1" dirty="0"/>
                  <a:t>NQSO</a:t>
                </a:r>
                <a:endParaRPr lang="zh-TW" altLang="en-US" sz="5400" b="1" dirty="0"/>
              </a:p>
            </p:txBody>
          </p:sp>
        </p:grpSp>
      </p:grpSp>
      <mc:AlternateContent xmlns:mc="http://schemas.openxmlformats.org/markup-compatibility/2006" xmlns:a14="http://schemas.microsoft.com/office/drawing/2010/main">
        <mc:Choice Requires="a14">
          <p:sp>
            <p:nvSpPr>
              <p:cNvPr id="26" name="文字方塊 25">
                <a:extLst>
                  <a:ext uri="{FF2B5EF4-FFF2-40B4-BE49-F238E27FC236}">
                    <a16:creationId xmlns:a16="http://schemas.microsoft.com/office/drawing/2014/main" id="{785BCB85-7EFD-4456-BDA9-68C34F88DE2B}"/>
                  </a:ext>
                </a:extLst>
              </p:cNvPr>
              <p:cNvSpPr txBox="1"/>
              <p:nvPr/>
            </p:nvSpPr>
            <p:spPr>
              <a:xfrm>
                <a:off x="518043" y="4637253"/>
                <a:ext cx="3561424" cy="1200329"/>
              </a:xfrm>
              <a:prstGeom prst="rect">
                <a:avLst/>
              </a:prstGeom>
              <a:noFill/>
            </p:spPr>
            <p:txBody>
              <a:bodyPr wrap="none" rtlCol="0">
                <a:spAutoFit/>
              </a:bodyPr>
              <a:lstStyle/>
              <a:p>
                <a:r>
                  <a:rPr lang="en-US" altLang="zh-TW" dirty="0"/>
                  <a:t>Tax</a:t>
                </a:r>
              </a:p>
              <a:p>
                <a:r>
                  <a:rPr lang="en-US" altLang="zh-TW" dirty="0"/>
                  <a:t>Individual:</a:t>
                </a:r>
                <a14:m>
                  <m:oMath xmlns:m="http://schemas.openxmlformats.org/officeDocument/2006/math">
                    <m:d>
                      <m:dPr>
                        <m:ctrlPr>
                          <a:rPr lang="en-US" altLang="zh-TW" i="1" dirty="0" smtClean="0">
                            <a:latin typeface="Cambria Math" panose="02040503050406030204" pitchFamily="18" charset="0"/>
                          </a:rPr>
                        </m:ctrlPr>
                      </m:dPr>
                      <m:e>
                        <m:r>
                          <a:rPr lang="en-US" altLang="zh-TW" i="1" dirty="0" smtClean="0">
                            <a:latin typeface="Cambria Math" panose="02040503050406030204" pitchFamily="18" charset="0"/>
                          </a:rPr>
                          <m:t>100−50</m:t>
                        </m:r>
                      </m:e>
                    </m:d>
                    <m:r>
                      <a:rPr lang="en-US" altLang="zh-TW"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20%=10</m:t>
                    </m:r>
                  </m:oMath>
                </a14:m>
                <a:endParaRPr lang="en-US" altLang="zh-TW" dirty="0"/>
              </a:p>
              <a:p>
                <a:r>
                  <a:rPr lang="en-US" altLang="zh-TW" dirty="0"/>
                  <a:t>Corp: none</a:t>
                </a:r>
              </a:p>
              <a:p>
                <a:endParaRPr lang="zh-TW" altLang="en-US" dirty="0"/>
              </a:p>
            </p:txBody>
          </p:sp>
        </mc:Choice>
        <mc:Fallback xmlns="">
          <p:sp>
            <p:nvSpPr>
              <p:cNvPr id="26" name="文字方塊 25">
                <a:extLst>
                  <a:ext uri="{FF2B5EF4-FFF2-40B4-BE49-F238E27FC236}">
                    <a16:creationId xmlns:a16="http://schemas.microsoft.com/office/drawing/2014/main" id="{785BCB85-7EFD-4456-BDA9-68C34F88DE2B}"/>
                  </a:ext>
                </a:extLst>
              </p:cNvPr>
              <p:cNvSpPr txBox="1">
                <a:spLocks noRot="1" noChangeAspect="1" noMove="1" noResize="1" noEditPoints="1" noAdjustHandles="1" noChangeArrowheads="1" noChangeShapeType="1" noTextEdit="1"/>
              </p:cNvSpPr>
              <p:nvPr/>
            </p:nvSpPr>
            <p:spPr>
              <a:xfrm>
                <a:off x="518043" y="4637253"/>
                <a:ext cx="3561424" cy="1200329"/>
              </a:xfrm>
              <a:prstGeom prst="rect">
                <a:avLst/>
              </a:prstGeom>
              <a:blipFill>
                <a:blip r:embed="rId4"/>
                <a:stretch>
                  <a:fillRect l="-1541" t="-304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7" name="文字方塊 26">
                <a:extLst>
                  <a:ext uri="{FF2B5EF4-FFF2-40B4-BE49-F238E27FC236}">
                    <a16:creationId xmlns:a16="http://schemas.microsoft.com/office/drawing/2014/main" id="{0C9812CF-3BC3-43A0-88B1-77A45F3503E9}"/>
                  </a:ext>
                </a:extLst>
              </p:cNvPr>
              <p:cNvSpPr txBox="1"/>
              <p:nvPr/>
            </p:nvSpPr>
            <p:spPr>
              <a:xfrm>
                <a:off x="6306837" y="4712151"/>
                <a:ext cx="5908797" cy="2308324"/>
              </a:xfrm>
              <a:prstGeom prst="rect">
                <a:avLst/>
              </a:prstGeom>
              <a:noFill/>
            </p:spPr>
            <p:txBody>
              <a:bodyPr wrap="none" rtlCol="0">
                <a:spAutoFit/>
              </a:bodyPr>
              <a:lstStyle/>
              <a:p>
                <a:r>
                  <a:rPr lang="en-US" altLang="zh-TW" dirty="0"/>
                  <a:t>Tax</a:t>
                </a:r>
              </a:p>
              <a:p>
                <a:r>
                  <a:rPr lang="en-US" altLang="zh-TW" dirty="0"/>
                  <a:t>Individual:</a:t>
                </a:r>
              </a:p>
              <a:p>
                <a:pPr/>
                <a14:m>
                  <m:oMathPara xmlns:m="http://schemas.openxmlformats.org/officeDocument/2006/math">
                    <m:oMathParaPr>
                      <m:jc m:val="left"/>
                    </m:oMathParaPr>
                    <m:oMath xmlns:m="http://schemas.openxmlformats.org/officeDocument/2006/math">
                      <m:d>
                        <m:dPr>
                          <m:ctrlPr>
                            <a:rPr lang="en-US" altLang="zh-TW" i="1" dirty="0" smtClean="0">
                              <a:latin typeface="Cambria Math" panose="02040503050406030204" pitchFamily="18" charset="0"/>
                            </a:rPr>
                          </m:ctrlPr>
                        </m:dPr>
                        <m:e>
                          <m:r>
                            <a:rPr lang="en-US" altLang="zh-TW" b="0" i="1" dirty="0" smtClean="0">
                              <a:latin typeface="Cambria Math" panose="02040503050406030204" pitchFamily="18" charset="0"/>
                            </a:rPr>
                            <m:t>75</m:t>
                          </m:r>
                          <m:r>
                            <a:rPr lang="en-US" altLang="zh-TW" i="1" dirty="0" smtClean="0">
                              <a:latin typeface="Cambria Math" panose="02040503050406030204" pitchFamily="18" charset="0"/>
                            </a:rPr>
                            <m:t>−50</m:t>
                          </m:r>
                        </m:e>
                      </m:d>
                      <m:r>
                        <a:rPr lang="en-US" altLang="zh-TW"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𝑝𝑟𝑜𝑔𝑟𝑒𝑠𝑠𝑖𝑣𝑒</m:t>
                      </m:r>
                      <m:r>
                        <a:rPr lang="en-US" altLang="zh-TW" b="0" i="1" dirty="0" smtClean="0">
                          <a:latin typeface="Cambria Math" panose="02040503050406030204" pitchFamily="18" charset="0"/>
                          <a:ea typeface="Cambria Math" panose="02040503050406030204" pitchFamily="18" charset="0"/>
                        </a:rPr>
                        <m:t> </m:t>
                      </m:r>
                      <m:r>
                        <a:rPr lang="en-US" altLang="zh-TW" b="0" i="1" dirty="0" smtClean="0">
                          <a:latin typeface="Cambria Math" panose="02040503050406030204" pitchFamily="18" charset="0"/>
                          <a:ea typeface="Cambria Math" panose="02040503050406030204" pitchFamily="18" charset="0"/>
                        </a:rPr>
                        <m:t>𝐼𝑛𝑐𝑜𝑚𝑒</m:t>
                      </m:r>
                      <m:r>
                        <a:rPr lang="en-US" altLang="zh-TW" b="0" i="1" dirty="0" smtClean="0">
                          <a:latin typeface="Cambria Math" panose="02040503050406030204" pitchFamily="18" charset="0"/>
                          <a:ea typeface="Cambria Math" panose="02040503050406030204" pitchFamily="18" charset="0"/>
                        </a:rPr>
                        <m:t> </m:t>
                      </m:r>
                      <m:r>
                        <a:rPr lang="en-US" altLang="zh-TW" b="0" i="1" dirty="0" smtClean="0">
                          <a:latin typeface="Cambria Math" panose="02040503050406030204" pitchFamily="18" charset="0"/>
                          <a:ea typeface="Cambria Math" panose="02040503050406030204" pitchFamily="18" charset="0"/>
                        </a:rPr>
                        <m:t>𝑡𝑎𝑥</m:t>
                      </m:r>
                      <m:r>
                        <a:rPr lang="en-US" altLang="zh-TW" b="0" i="1" dirty="0" smtClean="0">
                          <a:latin typeface="Cambria Math" panose="02040503050406030204" pitchFamily="18" charset="0"/>
                          <a:ea typeface="Cambria Math" panose="02040503050406030204" pitchFamily="18" charset="0"/>
                        </a:rPr>
                        <m:t> </m:t>
                      </m:r>
                      <m:r>
                        <a:rPr lang="en-US" altLang="zh-TW" b="0" i="1" dirty="0" smtClean="0">
                          <a:latin typeface="Cambria Math" panose="02040503050406030204" pitchFamily="18" charset="0"/>
                          <a:ea typeface="Cambria Math" panose="02040503050406030204" pitchFamily="18" charset="0"/>
                        </a:rPr>
                        <m:t>𝑟𝑎𝑡𝑒</m:t>
                      </m:r>
                      <m:r>
                        <a:rPr lang="en-US" altLang="zh-TW" b="0"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𝑖𝑛𝑐𝑜𝑚𝑒</m:t>
                      </m:r>
                      <m:r>
                        <a:rPr lang="en-US" altLang="zh-TW" b="0" i="1" dirty="0" smtClean="0">
                          <a:latin typeface="Cambria Math" panose="02040503050406030204" pitchFamily="18" charset="0"/>
                          <a:ea typeface="Cambria Math" panose="02040503050406030204" pitchFamily="18" charset="0"/>
                        </a:rPr>
                        <m:t> </m:t>
                      </m:r>
                      <m:r>
                        <a:rPr lang="en-US" altLang="zh-TW" b="0" i="1" dirty="0" smtClean="0">
                          <a:latin typeface="Cambria Math" panose="02040503050406030204" pitchFamily="18" charset="0"/>
                          <a:ea typeface="Cambria Math" panose="02040503050406030204" pitchFamily="18" charset="0"/>
                        </a:rPr>
                        <m:t>𝑡𝑎𝑥</m:t>
                      </m:r>
                    </m:oMath>
                  </m:oMathPara>
                </a14:m>
                <a:br>
                  <a:rPr lang="en-US" altLang="zh-TW" b="0" dirty="0">
                    <a:ea typeface="Cambria Math" panose="02040503050406030204" pitchFamily="18" charset="0"/>
                  </a:rPr>
                </a:br>
                <a:endParaRPr lang="en-US" altLang="zh-TW" b="0" dirty="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dirty="0" smtClean="0">
                          <a:latin typeface="Cambria Math" panose="02040503050406030204" pitchFamily="18" charset="0"/>
                          <a:ea typeface="Cambria Math" panose="02040503050406030204" pitchFamily="18" charset="0"/>
                        </a:rPr>
                        <m:t>(100−75)×20%=$5</m:t>
                      </m:r>
                      <m:r>
                        <a:rPr lang="en-US" altLang="zh-TW" i="1" dirty="0">
                          <a:latin typeface="Cambria Math" panose="02040503050406030204" pitchFamily="18" charset="0"/>
                        </a:rPr>
                        <m:t> (</m:t>
                      </m:r>
                      <m:r>
                        <a:rPr lang="en-US" altLang="zh-TW" i="1" dirty="0">
                          <a:latin typeface="Cambria Math" panose="02040503050406030204" pitchFamily="18" charset="0"/>
                        </a:rPr>
                        <m:t>𝑐𝑎𝑝𝑖𝑡𝑎𝑙</m:t>
                      </m:r>
                      <m:r>
                        <a:rPr lang="en-US" altLang="zh-TW" i="1" dirty="0">
                          <a:latin typeface="Cambria Math" panose="02040503050406030204" pitchFamily="18" charset="0"/>
                        </a:rPr>
                        <m:t> </m:t>
                      </m:r>
                      <m:r>
                        <a:rPr lang="en-US" altLang="zh-TW" i="1" dirty="0">
                          <a:latin typeface="Cambria Math" panose="02040503050406030204" pitchFamily="18" charset="0"/>
                        </a:rPr>
                        <m:t>𝑔𝑎𝑖𝑛</m:t>
                      </m:r>
                      <m:r>
                        <a:rPr lang="en-US" altLang="zh-TW" i="1" dirty="0">
                          <a:latin typeface="Cambria Math" panose="02040503050406030204" pitchFamily="18" charset="0"/>
                        </a:rPr>
                        <m:t> </m:t>
                      </m:r>
                      <m:r>
                        <a:rPr lang="en-US" altLang="zh-TW" i="1" dirty="0">
                          <a:latin typeface="Cambria Math" panose="02040503050406030204" pitchFamily="18" charset="0"/>
                        </a:rPr>
                        <m:t>𝑡𝑎𝑥</m:t>
                      </m:r>
                      <m:r>
                        <a:rPr lang="en-US" altLang="zh-TW" i="1" dirty="0" smtClean="0">
                          <a:latin typeface="Cambria Math" panose="02040503050406030204" pitchFamily="18" charset="0"/>
                        </a:rPr>
                        <m:t>)</m:t>
                      </m:r>
                    </m:oMath>
                  </m:oMathPara>
                </a14:m>
                <a:endParaRPr lang="en-US" altLang="zh-TW" b="0" dirty="0">
                  <a:ea typeface="Cambria Math" panose="02040503050406030204" pitchFamily="18" charset="0"/>
                </a:endParaRPr>
              </a:p>
              <a:p>
                <a:r>
                  <a:rPr lang="en-US" altLang="zh-TW" dirty="0"/>
                  <a:t>Corp: </a:t>
                </a:r>
              </a:p>
              <a:p>
                <a:r>
                  <a:rPr lang="en-US" altLang="zh-TW" dirty="0"/>
                  <a:t>$25 in salary expense</a:t>
                </a:r>
              </a:p>
              <a:p>
                <a:r>
                  <a:rPr lang="en-US" altLang="zh-TW" dirty="0"/>
                  <a:t>Tax benefit:</a:t>
                </a:r>
                <a14:m>
                  <m:oMath xmlns:m="http://schemas.openxmlformats.org/officeDocument/2006/math">
                    <m:r>
                      <a:rPr lang="en-US" altLang="zh-TW" i="1" dirty="0" smtClean="0">
                        <a:latin typeface="Cambria Math" panose="02040503050406030204" pitchFamily="18" charset="0"/>
                      </a:rPr>
                      <m:t>$25</m:t>
                    </m:r>
                    <m:r>
                      <a:rPr lang="en-US" altLang="zh-TW"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21%=$5.25</m:t>
                    </m:r>
                  </m:oMath>
                </a14:m>
                <a:endParaRPr lang="en-US" altLang="zh-TW" dirty="0"/>
              </a:p>
              <a:p>
                <a:endParaRPr lang="zh-TW" altLang="en-US" dirty="0"/>
              </a:p>
            </p:txBody>
          </p:sp>
        </mc:Choice>
        <mc:Fallback xmlns="">
          <p:sp>
            <p:nvSpPr>
              <p:cNvPr id="27" name="文字方塊 26">
                <a:extLst>
                  <a:ext uri="{FF2B5EF4-FFF2-40B4-BE49-F238E27FC236}">
                    <a16:creationId xmlns:a16="http://schemas.microsoft.com/office/drawing/2014/main" id="{0C9812CF-3BC3-43A0-88B1-77A45F3503E9}"/>
                  </a:ext>
                </a:extLst>
              </p:cNvPr>
              <p:cNvSpPr txBox="1">
                <a:spLocks noRot="1" noChangeAspect="1" noMove="1" noResize="1" noEditPoints="1" noAdjustHandles="1" noChangeArrowheads="1" noChangeShapeType="1" noTextEdit="1"/>
              </p:cNvSpPr>
              <p:nvPr/>
            </p:nvSpPr>
            <p:spPr>
              <a:xfrm>
                <a:off x="6306837" y="4712151"/>
                <a:ext cx="5908797" cy="2308324"/>
              </a:xfrm>
              <a:prstGeom prst="rect">
                <a:avLst/>
              </a:prstGeom>
              <a:blipFill>
                <a:blip r:embed="rId6"/>
                <a:stretch>
                  <a:fillRect l="-929" t="-158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98904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表格 6">
                <a:extLst>
                  <a:ext uri="{FF2B5EF4-FFF2-40B4-BE49-F238E27FC236}">
                    <a16:creationId xmlns:a16="http://schemas.microsoft.com/office/drawing/2014/main" id="{A3BB3A02-9222-461C-AF5C-F2AF89F92A41}"/>
                  </a:ext>
                </a:extLst>
              </p:cNvPr>
              <p:cNvGraphicFramePr>
                <a:graphicFrameLocks noGrp="1"/>
              </p:cNvGraphicFramePr>
              <p:nvPr>
                <p:extLst>
                  <p:ext uri="{D42A27DB-BD31-4B8C-83A1-F6EECF244321}">
                    <p14:modId xmlns:p14="http://schemas.microsoft.com/office/powerpoint/2010/main" val="3775610094"/>
                  </p:ext>
                </p:extLst>
              </p:nvPr>
            </p:nvGraphicFramePr>
            <p:xfrm>
              <a:off x="454242" y="444458"/>
              <a:ext cx="11283516" cy="3122590"/>
            </p:xfrm>
            <a:graphic>
              <a:graphicData uri="http://schemas.openxmlformats.org/drawingml/2006/table">
                <a:tbl>
                  <a:tblPr firstRow="1" bandRow="1">
                    <a:tableStyleId>{C4B1156A-380E-4F78-BDF5-A606A8083BF9}</a:tableStyleId>
                  </a:tblPr>
                  <a:tblGrid>
                    <a:gridCol w="1791808">
                      <a:extLst>
                        <a:ext uri="{9D8B030D-6E8A-4147-A177-3AD203B41FA5}">
                          <a16:colId xmlns:a16="http://schemas.microsoft.com/office/drawing/2014/main" val="2579444213"/>
                        </a:ext>
                      </a:extLst>
                    </a:gridCol>
                    <a:gridCol w="4065973">
                      <a:extLst>
                        <a:ext uri="{9D8B030D-6E8A-4147-A177-3AD203B41FA5}">
                          <a16:colId xmlns:a16="http://schemas.microsoft.com/office/drawing/2014/main" val="2052933058"/>
                        </a:ext>
                      </a:extLst>
                    </a:gridCol>
                    <a:gridCol w="5425735">
                      <a:extLst>
                        <a:ext uri="{9D8B030D-6E8A-4147-A177-3AD203B41FA5}">
                          <a16:colId xmlns:a16="http://schemas.microsoft.com/office/drawing/2014/main" val="2650877809"/>
                        </a:ext>
                      </a:extLst>
                    </a:gridCol>
                  </a:tblGrid>
                  <a:tr h="745150">
                    <a:tc>
                      <a:txBody>
                        <a:bodyPr/>
                        <a:lstStyle/>
                        <a:p>
                          <a:pPr algn="ctr"/>
                          <a:endParaRPr lang="zh-TW" altLang="en-US" sz="2800" dirty="0"/>
                        </a:p>
                      </a:txBody>
                      <a:tcPr/>
                    </a:tc>
                    <a:tc>
                      <a:txBody>
                        <a:bodyPr/>
                        <a:lstStyle/>
                        <a:p>
                          <a:pPr algn="ctr"/>
                          <a:r>
                            <a:rPr lang="en-US" altLang="zh-TW" sz="2800" dirty="0"/>
                            <a:t>QSO</a:t>
                          </a:r>
                          <a:endParaRPr lang="zh-TW" altLang="en-US" sz="2800" dirty="0"/>
                        </a:p>
                      </a:txBody>
                      <a:tcPr anchor="ctr"/>
                    </a:tc>
                    <a:tc>
                      <a:txBody>
                        <a:bodyPr/>
                        <a:lstStyle/>
                        <a:p>
                          <a:pPr algn="ctr"/>
                          <a:r>
                            <a:rPr lang="en-US" altLang="zh-TW" sz="2800" dirty="0"/>
                            <a:t>NQSO</a:t>
                          </a:r>
                          <a:endParaRPr lang="zh-TW" altLang="en-US" sz="2800" dirty="0"/>
                        </a:p>
                      </a:txBody>
                      <a:tcPr anchor="ctr"/>
                    </a:tc>
                    <a:extLst>
                      <a:ext uri="{0D108BD9-81ED-4DB2-BD59-A6C34878D82A}">
                        <a16:rowId xmlns:a16="http://schemas.microsoft.com/office/drawing/2014/main" val="1498403944"/>
                      </a:ext>
                    </a:extLst>
                  </a:tr>
                  <a:tr h="1188720">
                    <a:tc>
                      <a:txBody>
                        <a:bodyPr/>
                        <a:lstStyle/>
                        <a:p>
                          <a:pPr algn="ctr"/>
                          <a:r>
                            <a:rPr lang="zh-TW" altLang="en-US" sz="2800" dirty="0">
                              <a:latin typeface="DFKai-SB" panose="03000509000000000000" pitchFamily="65" charset="-120"/>
                              <a:ea typeface="DFKai-SB" panose="03000509000000000000" pitchFamily="65" charset="-120"/>
                            </a:rPr>
                            <a:t>新股</a:t>
                          </a:r>
                        </a:p>
                      </a:txBody>
                      <a:tcPr anchor="ctr"/>
                    </a:tc>
                    <a:tc>
                      <a:txBody>
                        <a:bodyPr/>
                        <a:lstStyle/>
                        <a:p>
                          <a:pPr algn="l"/>
                          <a:r>
                            <a:rPr lang="zh-TW" altLang="en-US" sz="2400" dirty="0">
                              <a:latin typeface="DFKai-SB" panose="03000509000000000000" pitchFamily="65" charset="-120"/>
                              <a:ea typeface="DFKai-SB" panose="03000509000000000000" pitchFamily="65" charset="-120"/>
                            </a:rPr>
                            <a:t>稀釋效果</a:t>
                          </a:r>
                          <a:r>
                            <a:rPr lang="en-US" altLang="zh-TW" sz="2400" dirty="0">
                              <a:latin typeface="DFKai-SB" panose="03000509000000000000" pitchFamily="65" charset="-120"/>
                              <a:ea typeface="DFKai-SB" panose="03000509000000000000" pitchFamily="65" charset="-120"/>
                            </a:rPr>
                            <a:t>(S↓)</a:t>
                          </a:r>
                        </a:p>
                        <a:p>
                          <a:pPr algn="l"/>
                          <a14:m>
                            <m:oMathPara xmlns:m="http://schemas.openxmlformats.org/officeDocument/2006/math">
                              <m:oMathParaPr>
                                <m:jc m:val="left"/>
                              </m:oMathParaPr>
                              <m:oMath xmlns:m="http://schemas.openxmlformats.org/officeDocument/2006/math">
                                <m:r>
                                  <a:rPr lang="en-US" altLang="zh-TW" sz="1600" i="1" dirty="0" smtClean="0">
                                    <a:latin typeface="Cambria Math" panose="02040503050406030204" pitchFamily="18" charset="0"/>
                                  </a:rPr>
                                  <m:t>𝑉</m:t>
                                </m:r>
                                <m:r>
                                  <a:rPr lang="en-US" altLang="zh-TW" sz="1600" b="0" i="1" dirty="0" smtClean="0">
                                    <a:latin typeface="Cambria Math" panose="02040503050406030204" pitchFamily="18" charset="0"/>
                                  </a:rPr>
                                  <m:t>+(</m:t>
                                </m:r>
                                <m:r>
                                  <a:rPr lang="en-US" altLang="zh-TW" sz="1600" b="0" i="1" dirty="0" smtClean="0">
                                    <a:latin typeface="Cambria Math" panose="02040503050406030204" pitchFamily="18" charset="0"/>
                                  </a:rPr>
                                  <m:t>𝑆</m:t>
                                </m:r>
                                <m:sSup>
                                  <m:sSupPr>
                                    <m:ctrlPr>
                                      <a:rPr lang="en-US" altLang="zh-TW" sz="1600" b="0" i="1" dirty="0" smtClean="0">
                                        <a:latin typeface="Cambria Math" panose="02040503050406030204" pitchFamily="18" charset="0"/>
                                      </a:rPr>
                                    </m:ctrlPr>
                                  </m:sSupPr>
                                  <m:e>
                                    <m:r>
                                      <a:rPr lang="en-US" altLang="zh-TW" sz="1600" b="0" i="1" dirty="0" smtClean="0">
                                        <a:latin typeface="Cambria Math" panose="02040503050406030204" pitchFamily="18" charset="0"/>
                                      </a:rPr>
                                      <m:t>𝑡</m:t>
                                    </m:r>
                                  </m:e>
                                  <m:sup>
                                    <m:r>
                                      <a:rPr lang="en-US" altLang="zh-TW" sz="1600" b="0" i="1" dirty="0" smtClean="0">
                                        <a:latin typeface="Cambria Math" panose="02040503050406030204" pitchFamily="18" charset="0"/>
                                      </a:rPr>
                                      <m:t>′</m:t>
                                    </m:r>
                                  </m:sup>
                                </m:sSup>
                                <m:r>
                                  <a:rPr lang="en-US" altLang="zh-TW" sz="1600" b="0" i="1" dirty="0" smtClean="0">
                                    <a:latin typeface="Cambria Math" panose="02040503050406030204" pitchFamily="18" charset="0"/>
                                  </a:rPr>
                                  <m:t>−</m:t>
                                </m:r>
                                <m:r>
                                  <a:rPr lang="en-US" altLang="zh-TW" sz="1600" b="0" i="1" dirty="0" smtClean="0">
                                    <a:latin typeface="Cambria Math" panose="02040503050406030204" pitchFamily="18" charset="0"/>
                                  </a:rPr>
                                  <m:t>𝑆𝑒</m:t>
                                </m:r>
                                <m:r>
                                  <a:rPr lang="en-US" altLang="zh-TW" sz="1600" b="0" i="1" dirty="0" smtClean="0">
                                    <a:latin typeface="Cambria Math" panose="02040503050406030204" pitchFamily="18" charset="0"/>
                                  </a:rPr>
                                  <m:t>)×</m:t>
                                </m:r>
                                <m:r>
                                  <a:rPr lang="en-US" altLang="zh-TW" sz="1600" b="0" i="1" dirty="0" smtClean="0">
                                    <a:latin typeface="Cambria Math" panose="02040503050406030204" pitchFamily="18" charset="0"/>
                                    <a:ea typeface="Cambria Math" panose="02040503050406030204" pitchFamily="18" charset="0"/>
                                  </a:rPr>
                                  <m:t>𝑁</m:t>
                                </m:r>
                                <m:r>
                                  <a:rPr lang="en-US" altLang="zh-TW" sz="1600" i="1" dirty="0" smtClean="0">
                                    <a:latin typeface="Cambria Math" panose="02040503050406030204" pitchFamily="18" charset="0"/>
                                  </a:rPr>
                                  <m:t>=</m:t>
                                </m:r>
                                <m:r>
                                  <a:rPr lang="en-US" altLang="zh-TW" sz="1600" i="1" dirty="0" smtClean="0">
                                    <a:latin typeface="Cambria Math" panose="02040503050406030204" pitchFamily="18" charset="0"/>
                                  </a:rPr>
                                  <m:t>𝐷</m:t>
                                </m:r>
                                <m:r>
                                  <a:rPr lang="en-US" altLang="zh-TW" sz="1600" i="1" dirty="0" smtClean="0">
                                    <a:latin typeface="Cambria Math" panose="02040503050406030204" pitchFamily="18" charset="0"/>
                                  </a:rPr>
                                  <m:t>+</m:t>
                                </m:r>
                                <m:r>
                                  <a:rPr lang="en-US" altLang="zh-TW" sz="1600" i="1" dirty="0" smtClean="0">
                                    <a:latin typeface="Cambria Math" panose="02040503050406030204" pitchFamily="18" charset="0"/>
                                  </a:rPr>
                                  <m:t>𝑆𝑡</m:t>
                                </m:r>
                                <m:r>
                                  <a:rPr lang="en-US" altLang="zh-TW" sz="1600" i="1" dirty="0" smtClean="0">
                                    <a:latin typeface="Cambria Math" panose="02040503050406030204" pitchFamily="18" charset="0"/>
                                  </a:rPr>
                                  <m:t>′×(</m:t>
                                </m:r>
                                <m:r>
                                  <a:rPr lang="en-US" altLang="zh-TW" sz="1600" i="1" dirty="0">
                                    <a:latin typeface="Cambria Math" panose="02040503050406030204" pitchFamily="18" charset="0"/>
                                    <a:ea typeface="Cambria Math" panose="02040503050406030204" pitchFamily="18" charset="0"/>
                                  </a:rPr>
                                  <m:t>𝑁𝑡</m:t>
                                </m:r>
                                <m:r>
                                  <a:rPr lang="en-US" altLang="zh-TW" sz="1600" i="1" dirty="0">
                                    <a:latin typeface="Cambria Math" panose="02040503050406030204" pitchFamily="18" charset="0"/>
                                    <a:ea typeface="Cambria Math" panose="02040503050406030204" pitchFamily="18" charset="0"/>
                                  </a:rPr>
                                  <m:t>+</m:t>
                                </m:r>
                                <m:r>
                                  <a:rPr lang="en-US" altLang="zh-TW" sz="1600" i="1" dirty="0">
                                    <a:latin typeface="Cambria Math" panose="02040503050406030204" pitchFamily="18" charset="0"/>
                                    <a:ea typeface="Cambria Math" panose="02040503050406030204" pitchFamily="18" charset="0"/>
                                  </a:rPr>
                                  <m:t>𝑁</m:t>
                                </m:r>
                                <m:r>
                                  <a:rPr lang="en-US" altLang="zh-TW" sz="1600" i="1" dirty="0">
                                    <a:latin typeface="Cambria Math" panose="02040503050406030204" pitchFamily="18" charset="0"/>
                                    <a:ea typeface="Cambria Math" panose="02040503050406030204" pitchFamily="18" charset="0"/>
                                  </a:rPr>
                                  <m:t>)</m:t>
                                </m:r>
                              </m:oMath>
                            </m:oMathPara>
                          </a14:m>
                          <a:endParaRPr lang="zh-TW" altLang="en-US" sz="2400" dirty="0"/>
                        </a:p>
                      </a:txBody>
                      <a:tcPr/>
                    </a:tc>
                    <a:tc>
                      <a:txBody>
                        <a:bodyPr/>
                        <a:lstStyle/>
                        <a:p>
                          <a:pPr algn="l"/>
                          <a:r>
                            <a:rPr lang="zh-TW" altLang="en-US" sz="2400" dirty="0">
                              <a:latin typeface="DFKai-SB" panose="03000509000000000000" pitchFamily="65" charset="-120"/>
                              <a:ea typeface="DFKai-SB" panose="03000509000000000000" pitchFamily="65" charset="-120"/>
                            </a:rPr>
                            <a:t>*稀釋效果</a:t>
                          </a:r>
                          <a:r>
                            <a:rPr lang="en-US" altLang="zh-TW" sz="2400" dirty="0">
                              <a:latin typeface="DFKai-SB" panose="03000509000000000000" pitchFamily="65" charset="-120"/>
                              <a:ea typeface="DFKai-SB" panose="03000509000000000000" pitchFamily="65" charset="-120"/>
                            </a:rPr>
                            <a:t>(S↓)</a:t>
                          </a:r>
                          <a:r>
                            <a:rPr lang="zh-TW" altLang="en-US" sz="2400" dirty="0">
                              <a:latin typeface="DFKai-SB" panose="03000509000000000000" pitchFamily="65" charset="-120"/>
                              <a:ea typeface="DFKai-SB" panose="03000509000000000000" pitchFamily="65" charset="-120"/>
                            </a:rPr>
                            <a:t>   </a:t>
                          </a:r>
                          <a:endParaRPr lang="en-US" altLang="zh-TW" sz="2400" dirty="0">
                            <a:latin typeface="DFKai-SB" panose="03000509000000000000" pitchFamily="65" charset="-120"/>
                            <a:ea typeface="DFKai-SB" panose="03000509000000000000" pitchFamily="65" charset="-120"/>
                          </a:endParaRPr>
                        </a:p>
                        <a:p>
                          <a:pPr algn="l"/>
                          <a:r>
                            <a:rPr lang="zh-TW" altLang="en-US" sz="2400" dirty="0">
                              <a:latin typeface="DFKai-SB" panose="03000509000000000000" pitchFamily="65" charset="-120"/>
                              <a:ea typeface="DFKai-SB" panose="03000509000000000000" pitchFamily="65" charset="-120"/>
                            </a:rPr>
                            <a:t>*有</a:t>
                          </a:r>
                          <a:r>
                            <a:rPr lang="en-US" altLang="zh-TW" sz="2400" dirty="0">
                              <a:latin typeface="DFKai-SB" panose="03000509000000000000" pitchFamily="65" charset="-120"/>
                              <a:ea typeface="DFKai-SB" panose="03000509000000000000" pitchFamily="65" charset="-120"/>
                            </a:rPr>
                            <a:t>Tax</a:t>
                          </a:r>
                          <a:r>
                            <a:rPr lang="zh-TW" altLang="en-US" sz="2400" dirty="0">
                              <a:latin typeface="DFKai-SB" panose="03000509000000000000" pitchFamily="65" charset="-120"/>
                              <a:ea typeface="DFKai-SB" panose="03000509000000000000" pitchFamily="65" charset="-120"/>
                            </a:rPr>
                            <a:t> </a:t>
                          </a:r>
                          <a:r>
                            <a:rPr lang="en-US" altLang="zh-TW" sz="2400" dirty="0">
                              <a:latin typeface="DFKai-SB" panose="03000509000000000000" pitchFamily="65" charset="-120"/>
                              <a:ea typeface="DFKai-SB" panose="03000509000000000000" pitchFamily="65" charset="-120"/>
                            </a:rPr>
                            <a:t>benefit</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altLang="zh-TW" sz="2000" i="1" dirty="0" smtClean="0">
                                    <a:latin typeface="Cambria Math" panose="02040503050406030204" pitchFamily="18" charset="0"/>
                                  </a:rPr>
                                  <m:t>𝑉</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𝑆𝑡</m:t>
                                </m:r>
                                <m:r>
                                  <a:rPr lang="en-US" altLang="zh-TW" sz="2000" b="0" i="1" dirty="0" smtClean="0">
                                    <a:latin typeface="Cambria Math" panose="02040503050406030204" pitchFamily="18" charset="0"/>
                                  </a:rPr>
                                  <m:t>−</m:t>
                                </m:r>
                                <m:r>
                                  <a:rPr lang="en-US" altLang="zh-TW" sz="2000" b="0" i="1" dirty="0" smtClean="0">
                                    <a:latin typeface="Cambria Math" panose="02040503050406030204" pitchFamily="18" charset="0"/>
                                  </a:rPr>
                                  <m:t>𝑆𝑒</m:t>
                                </m:r>
                                <m:r>
                                  <a:rPr lang="en-US" altLang="zh-TW" sz="2000" b="0" i="1" dirty="0" smtClean="0">
                                    <a:latin typeface="Cambria Math" panose="02040503050406030204" pitchFamily="18" charset="0"/>
                                  </a:rPr>
                                  <m:t>)×</m:t>
                                </m:r>
                                <m:r>
                                  <a:rPr lang="en-US" altLang="zh-TW" sz="2000" i="1" dirty="0" err="1" smtClean="0">
                                    <a:latin typeface="Cambria Math" panose="02040503050406030204" pitchFamily="18" charset="0"/>
                                  </a:rPr>
                                  <m:t>𝑁</m:t>
                                </m:r>
                                <m:r>
                                  <a:rPr lang="en-US" altLang="zh-TW" sz="2000" i="1" dirty="0" smtClean="0">
                                    <a:latin typeface="Cambria Math" panose="02040503050406030204" pitchFamily="18" charset="0"/>
                                    <a:ea typeface="Cambria Math" panose="02040503050406030204" pitchFamily="18" charset="0"/>
                                  </a:rPr>
                                  <m:t>×</m:t>
                                </m:r>
                                <m:r>
                                  <m:rPr>
                                    <m:sty m:val="p"/>
                                  </m:rPr>
                                  <a:rPr lang="en-US" altLang="zh-TW" sz="2000" i="1" dirty="0">
                                    <a:latin typeface="Cambria Math" panose="02040503050406030204" pitchFamily="18" charset="0"/>
                                    <a:ea typeface="Cambria Math" panose="02040503050406030204" pitchFamily="18" charset="0"/>
                                  </a:rPr>
                                  <m:t>T</m:t>
                                </m:r>
                                <m:r>
                                  <a:rPr lang="en-US" altLang="zh-TW" sz="2000" b="0" i="1" dirty="0" smtClean="0">
                                    <a:latin typeface="Cambria Math" panose="02040503050406030204" pitchFamily="18" charset="0"/>
                                    <a:ea typeface="Cambria Math" panose="02040503050406030204" pitchFamily="18" charset="0"/>
                                  </a:rPr>
                                  <m:t>𝑐</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𝐷</m:t>
                                </m:r>
                                <m:r>
                                  <a:rPr lang="en-US" altLang="zh-TW" sz="2000" i="1" dirty="0" smtClean="0">
                                    <a:latin typeface="Cambria Math" panose="02040503050406030204" pitchFamily="18" charset="0"/>
                                  </a:rPr>
                                  <m:t>+</m:t>
                                </m:r>
                                <m:r>
                                  <a:rPr lang="en-US" altLang="zh-TW" sz="2000" b="0" i="1" dirty="0" smtClean="0">
                                    <a:latin typeface="Cambria Math" panose="02040503050406030204" pitchFamily="18" charset="0"/>
                                  </a:rPr>
                                  <m:t>𝑆𝑡</m:t>
                                </m:r>
                                <m:r>
                                  <a:rPr lang="en-US" altLang="zh-TW" sz="2000" b="0" i="1" dirty="0" smtClean="0">
                                    <a:latin typeface="Cambria Math" panose="02040503050406030204" pitchFamily="18" charset="0"/>
                                    <a:ea typeface="Cambria Math" panose="02040503050406030204" pitchFamily="18" charset="0"/>
                                  </a:rPr>
                                  <m:t>×(</m:t>
                                </m:r>
                                <m:r>
                                  <a:rPr lang="en-US" altLang="zh-TW" sz="2000" b="0" i="1" dirty="0" smtClean="0">
                                    <a:latin typeface="Cambria Math" panose="02040503050406030204" pitchFamily="18" charset="0"/>
                                    <a:ea typeface="Cambria Math" panose="02040503050406030204" pitchFamily="18" charset="0"/>
                                  </a:rPr>
                                  <m:t>𝑁𝑡</m:t>
                                </m:r>
                                <m:r>
                                  <a:rPr lang="en-US" altLang="zh-TW" sz="2000" b="0" i="1" dirty="0" smtClean="0">
                                    <a:latin typeface="Cambria Math" panose="02040503050406030204" pitchFamily="18" charset="0"/>
                                    <a:ea typeface="Cambria Math" panose="02040503050406030204" pitchFamily="18" charset="0"/>
                                  </a:rPr>
                                  <m:t>+</m:t>
                                </m:r>
                                <m:r>
                                  <a:rPr lang="en-US" altLang="zh-TW" sz="2000" b="0" i="1" dirty="0" smtClean="0">
                                    <a:latin typeface="Cambria Math" panose="02040503050406030204" pitchFamily="18" charset="0"/>
                                    <a:ea typeface="Cambria Math" panose="02040503050406030204" pitchFamily="18" charset="0"/>
                                  </a:rPr>
                                  <m:t>𝑁</m:t>
                                </m:r>
                                <m:r>
                                  <a:rPr lang="en-US" altLang="zh-TW" sz="2000" b="0" i="1" dirty="0" smtClean="0">
                                    <a:latin typeface="Cambria Math" panose="02040503050406030204" pitchFamily="18" charset="0"/>
                                    <a:ea typeface="Cambria Math" panose="02040503050406030204" pitchFamily="18" charset="0"/>
                                  </a:rPr>
                                  <m:t>)</m:t>
                                </m:r>
                              </m:oMath>
                            </m:oMathPara>
                          </a14:m>
                          <a:endParaRPr lang="zh-TW" altLang="en-US" sz="2000" dirty="0"/>
                        </a:p>
                      </a:txBody>
                      <a:tcPr/>
                    </a:tc>
                    <a:extLst>
                      <a:ext uri="{0D108BD9-81ED-4DB2-BD59-A6C34878D82A}">
                        <a16:rowId xmlns:a16="http://schemas.microsoft.com/office/drawing/2014/main" val="3584959445"/>
                      </a:ext>
                    </a:extLst>
                  </a:tr>
                  <a:tr h="1188720">
                    <a:tc>
                      <a:txBody>
                        <a:bodyPr/>
                        <a:lstStyle/>
                        <a:p>
                          <a:pPr algn="ctr"/>
                          <a:r>
                            <a:rPr lang="zh-TW" altLang="en-US" sz="2800" dirty="0">
                              <a:latin typeface="DFKai-SB" panose="03000509000000000000" pitchFamily="65" charset="-120"/>
                              <a:ea typeface="DFKai-SB" panose="03000509000000000000" pitchFamily="65" charset="-120"/>
                            </a:rPr>
                            <a:t>市場購回</a:t>
                          </a:r>
                        </a:p>
                      </a:txBody>
                      <a:tcPr anchor="ctr"/>
                    </a:tc>
                    <a:tc>
                      <a:txBody>
                        <a:bodyPr/>
                        <a:lstStyle/>
                        <a:p>
                          <a:pPr algn="l"/>
                          <a:r>
                            <a:rPr lang="zh-TW" altLang="en-US" sz="2400" dirty="0">
                              <a:latin typeface="DFKai-SB" panose="03000509000000000000" pitchFamily="65" charset="-120"/>
                              <a:ea typeface="DFKai-SB" panose="03000509000000000000" pitchFamily="65" charset="-120"/>
                            </a:rPr>
                            <a:t>*不影響股價</a:t>
                          </a:r>
                          <a:endParaRPr lang="en-US" altLang="zh-TW" sz="2400" dirty="0">
                            <a:latin typeface="DFKai-SB" panose="03000509000000000000" pitchFamily="65" charset="-120"/>
                            <a:ea typeface="DFKai-SB"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altLang="zh-TW" sz="1800" i="1" dirty="0" smtClean="0">
                                    <a:latin typeface="Cambria Math" panose="02040503050406030204" pitchFamily="18" charset="0"/>
                                  </a:rPr>
                                  <m:t>𝑉</m:t>
                                </m:r>
                                <m:r>
                                  <a:rPr lang="en-US" altLang="zh-TW" sz="1800" b="0" i="1" dirty="0" smtClean="0">
                                    <a:latin typeface="Cambria Math" panose="02040503050406030204" pitchFamily="18" charset="0"/>
                                  </a:rPr>
                                  <m:t>+(</m:t>
                                </m:r>
                                <m:r>
                                  <a:rPr lang="en-US" altLang="zh-TW" sz="1800" b="0" i="1" dirty="0" smtClean="0">
                                    <a:latin typeface="Cambria Math" panose="02040503050406030204" pitchFamily="18" charset="0"/>
                                  </a:rPr>
                                  <m:t>𝑆</m:t>
                                </m:r>
                                <m:sSup>
                                  <m:sSupPr>
                                    <m:ctrlPr>
                                      <a:rPr lang="en-US" altLang="zh-TW" sz="1800" b="0" i="1" dirty="0" smtClean="0">
                                        <a:latin typeface="Cambria Math" panose="02040503050406030204" pitchFamily="18" charset="0"/>
                                      </a:rPr>
                                    </m:ctrlPr>
                                  </m:sSupPr>
                                  <m:e>
                                    <m:r>
                                      <a:rPr lang="en-US" altLang="zh-TW" sz="1800" b="0" i="1" dirty="0" smtClean="0">
                                        <a:latin typeface="Cambria Math" panose="02040503050406030204" pitchFamily="18" charset="0"/>
                                      </a:rPr>
                                      <m:t>𝑡</m:t>
                                    </m:r>
                                  </m:e>
                                  <m:sup>
                                    <m:r>
                                      <a:rPr lang="en-US" altLang="zh-TW" sz="1800" b="0" i="1" dirty="0" smtClean="0">
                                        <a:latin typeface="Cambria Math" panose="02040503050406030204" pitchFamily="18" charset="0"/>
                                      </a:rPr>
                                      <m:t>′</m:t>
                                    </m:r>
                                  </m:sup>
                                </m:sSup>
                                <m:r>
                                  <a:rPr lang="en-US" altLang="zh-TW" sz="1800" b="0" i="1" dirty="0" smtClean="0">
                                    <a:latin typeface="Cambria Math" panose="02040503050406030204" pitchFamily="18" charset="0"/>
                                  </a:rPr>
                                  <m:t>−</m:t>
                                </m:r>
                                <m:r>
                                  <a:rPr lang="en-US" altLang="zh-TW" sz="1800" b="0" i="1" dirty="0" smtClean="0">
                                    <a:latin typeface="Cambria Math" panose="02040503050406030204" pitchFamily="18" charset="0"/>
                                  </a:rPr>
                                  <m:t>𝑆𝑒</m:t>
                                </m:r>
                                <m:r>
                                  <a:rPr lang="en-US" altLang="zh-TW" sz="1800" b="0" i="1" dirty="0" smtClean="0">
                                    <a:latin typeface="Cambria Math" panose="02040503050406030204" pitchFamily="18" charset="0"/>
                                  </a:rPr>
                                  <m:t>)×</m:t>
                                </m:r>
                                <m:r>
                                  <a:rPr lang="en-US" altLang="zh-TW" sz="1800" b="0" i="1" dirty="0" smtClean="0">
                                    <a:latin typeface="Cambria Math" panose="02040503050406030204" pitchFamily="18" charset="0"/>
                                    <a:ea typeface="Cambria Math" panose="02040503050406030204" pitchFamily="18" charset="0"/>
                                  </a:rPr>
                                  <m:t>𝑁</m:t>
                                </m:r>
                                <m:r>
                                  <a:rPr lang="en-US" altLang="zh-TW" sz="1800" i="1" dirty="0" smtClean="0">
                                    <a:latin typeface="Cambria Math" panose="02040503050406030204" pitchFamily="18" charset="0"/>
                                  </a:rPr>
                                  <m:t>=</m:t>
                                </m:r>
                                <m:r>
                                  <a:rPr lang="en-US" altLang="zh-TW" sz="1800" i="1" dirty="0" smtClean="0">
                                    <a:latin typeface="Cambria Math" panose="02040503050406030204" pitchFamily="18" charset="0"/>
                                  </a:rPr>
                                  <m:t>𝐷</m:t>
                                </m:r>
                                <m:r>
                                  <a:rPr lang="en-US" altLang="zh-TW" sz="1800" i="1" dirty="0" smtClean="0">
                                    <a:latin typeface="Cambria Math" panose="02040503050406030204" pitchFamily="18" charset="0"/>
                                  </a:rPr>
                                  <m:t>+</m:t>
                                </m:r>
                                <m:r>
                                  <a:rPr lang="en-US" altLang="zh-TW" sz="1800" b="0" i="1" dirty="0" smtClean="0">
                                    <a:latin typeface="Cambria Math" panose="02040503050406030204" pitchFamily="18" charset="0"/>
                                  </a:rPr>
                                  <m:t>𝑆𝑡</m:t>
                                </m:r>
                                <m:r>
                                  <a:rPr lang="en-US" altLang="zh-TW" sz="1800" b="0" i="1" dirty="0" smtClean="0">
                                    <a:latin typeface="Cambria Math" panose="02040503050406030204" pitchFamily="18" charset="0"/>
                                  </a:rPr>
                                  <m:t>′×</m:t>
                                </m:r>
                                <m:r>
                                  <a:rPr lang="en-US" altLang="zh-TW" sz="1800" b="0" i="1" dirty="0" smtClean="0">
                                    <a:latin typeface="Cambria Math" panose="02040503050406030204" pitchFamily="18" charset="0"/>
                                    <a:ea typeface="Cambria Math" panose="02040503050406030204" pitchFamily="18" charset="0"/>
                                  </a:rPr>
                                  <m:t>𝑁𝑡</m:t>
                                </m:r>
                              </m:oMath>
                            </m:oMathPara>
                          </a14:m>
                          <a:endParaRPr lang="zh-TW" altLang="en-US" sz="2400" dirty="0"/>
                        </a:p>
                      </a:txBody>
                      <a:tcPr/>
                    </a:tc>
                    <a:tc>
                      <a:txBody>
                        <a:bodyPr/>
                        <a:lstStyle/>
                        <a:p>
                          <a:pPr algn="l"/>
                          <a:r>
                            <a:rPr lang="zh-TW" altLang="en-US" sz="2400" dirty="0">
                              <a:latin typeface="DFKai-SB" panose="03000509000000000000" pitchFamily="65" charset="-120"/>
                              <a:ea typeface="DFKai-SB" panose="03000509000000000000" pitchFamily="65" charset="-120"/>
                            </a:rPr>
                            <a:t>*有</a:t>
                          </a:r>
                          <a:r>
                            <a:rPr lang="en-US" altLang="zh-TW" sz="2400" dirty="0">
                              <a:latin typeface="DFKai-SB" panose="03000509000000000000" pitchFamily="65" charset="-120"/>
                              <a:ea typeface="DFKai-SB" panose="03000509000000000000" pitchFamily="65" charset="-120"/>
                            </a:rPr>
                            <a:t>Tax</a:t>
                          </a:r>
                          <a:r>
                            <a:rPr lang="zh-TW" altLang="en-US" sz="2400" dirty="0">
                              <a:latin typeface="DFKai-SB" panose="03000509000000000000" pitchFamily="65" charset="-120"/>
                              <a:ea typeface="DFKai-SB" panose="03000509000000000000" pitchFamily="65" charset="-120"/>
                            </a:rPr>
                            <a:t> </a:t>
                          </a:r>
                          <a:r>
                            <a:rPr lang="en-US" altLang="zh-TW" sz="2400" dirty="0">
                              <a:latin typeface="DFKai-SB" panose="03000509000000000000" pitchFamily="65" charset="-120"/>
                              <a:ea typeface="DFKai-SB" panose="03000509000000000000" pitchFamily="65" charset="-120"/>
                            </a:rPr>
                            <a:t>benefit</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dirty="0">
                              <a:latin typeface="DFKai-SB" panose="03000509000000000000" pitchFamily="65" charset="-120"/>
                              <a:ea typeface="DFKai-SB" panose="03000509000000000000" pitchFamily="65" charset="-120"/>
                            </a:rPr>
                            <a:t>*不影響股價</a:t>
                          </a:r>
                          <a:endParaRPr lang="en-US" altLang="zh-TW" sz="2400" dirty="0">
                            <a:latin typeface="DFKai-SB" panose="03000509000000000000" pitchFamily="65" charset="-120"/>
                            <a:ea typeface="DFKai-SB"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altLang="zh-TW" sz="2000" i="1" dirty="0" smtClean="0">
                                    <a:latin typeface="Cambria Math" panose="02040503050406030204" pitchFamily="18" charset="0"/>
                                  </a:rPr>
                                  <m:t>𝑉</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𝑆𝑡</m:t>
                                </m:r>
                                <m:r>
                                  <a:rPr lang="en-US" altLang="zh-TW" sz="2000" b="0" i="1" dirty="0" smtClean="0">
                                    <a:latin typeface="Cambria Math" panose="02040503050406030204" pitchFamily="18" charset="0"/>
                                  </a:rPr>
                                  <m:t>−</m:t>
                                </m:r>
                                <m:r>
                                  <a:rPr lang="en-US" altLang="zh-TW" sz="2000" b="0" i="1" dirty="0" smtClean="0">
                                    <a:latin typeface="Cambria Math" panose="02040503050406030204" pitchFamily="18" charset="0"/>
                                  </a:rPr>
                                  <m:t>𝑆𝑒</m:t>
                                </m:r>
                                <m:r>
                                  <a:rPr lang="en-US" altLang="zh-TW" sz="2000" b="0" i="1" dirty="0" smtClean="0">
                                    <a:latin typeface="Cambria Math" panose="02040503050406030204" pitchFamily="18" charset="0"/>
                                  </a:rPr>
                                  <m:t>)×</m:t>
                                </m:r>
                                <m:r>
                                  <a:rPr lang="en-US" altLang="zh-TW" sz="2000" i="1" dirty="0" err="1" smtClean="0">
                                    <a:latin typeface="Cambria Math" panose="02040503050406030204" pitchFamily="18" charset="0"/>
                                  </a:rPr>
                                  <m:t>𝑁</m:t>
                                </m:r>
                                <m:r>
                                  <a:rPr lang="en-US" altLang="zh-TW" sz="2000" i="1" dirty="0" smtClean="0">
                                    <a:latin typeface="Cambria Math" panose="02040503050406030204" pitchFamily="18" charset="0"/>
                                    <a:ea typeface="Cambria Math" panose="02040503050406030204" pitchFamily="18" charset="0"/>
                                  </a:rPr>
                                  <m:t>×</m:t>
                                </m:r>
                                <m:r>
                                  <m:rPr>
                                    <m:sty m:val="p"/>
                                  </m:rPr>
                                  <a:rPr lang="en-US" altLang="zh-TW" sz="2000" i="1" dirty="0">
                                    <a:latin typeface="Cambria Math" panose="02040503050406030204" pitchFamily="18" charset="0"/>
                                    <a:ea typeface="Cambria Math" panose="02040503050406030204" pitchFamily="18" charset="0"/>
                                  </a:rPr>
                                  <m:t>T</m:t>
                                </m:r>
                                <m:r>
                                  <a:rPr lang="en-US" altLang="zh-TW" sz="2000" b="0" i="1" dirty="0" smtClean="0">
                                    <a:latin typeface="Cambria Math" panose="02040503050406030204" pitchFamily="18" charset="0"/>
                                    <a:ea typeface="Cambria Math" panose="02040503050406030204" pitchFamily="18" charset="0"/>
                                  </a:rPr>
                                  <m:t>𝑐</m:t>
                                </m:r>
                                <m:r>
                                  <a:rPr lang="en-US" altLang="zh-TW" sz="2000" i="1" dirty="0" smtClean="0">
                                    <a:latin typeface="Cambria Math" panose="02040503050406030204" pitchFamily="18" charset="0"/>
                                  </a:rPr>
                                  <m:t>=</m:t>
                                </m:r>
                                <m:r>
                                  <a:rPr lang="en-US" altLang="zh-TW" sz="2000" i="1" dirty="0" smtClean="0">
                                    <a:latin typeface="Cambria Math" panose="02040503050406030204" pitchFamily="18" charset="0"/>
                                  </a:rPr>
                                  <m:t>𝐷</m:t>
                                </m:r>
                                <m:r>
                                  <a:rPr lang="en-US" altLang="zh-TW" sz="2000" i="1" dirty="0" smtClean="0">
                                    <a:latin typeface="Cambria Math" panose="02040503050406030204" pitchFamily="18" charset="0"/>
                                  </a:rPr>
                                  <m:t>+</m:t>
                                </m:r>
                                <m:r>
                                  <a:rPr lang="en-US" altLang="zh-TW" sz="2000" b="0" i="1" dirty="0" smtClean="0">
                                    <a:latin typeface="Cambria Math" panose="02040503050406030204" pitchFamily="18" charset="0"/>
                                  </a:rPr>
                                  <m:t>𝑆𝑡</m:t>
                                </m:r>
                                <m:r>
                                  <a:rPr lang="en-US" altLang="zh-TW" sz="2000" b="0" i="1" dirty="0" smtClean="0">
                                    <a:latin typeface="Cambria Math" panose="02040503050406030204" pitchFamily="18" charset="0"/>
                                    <a:ea typeface="Cambria Math" panose="02040503050406030204" pitchFamily="18" charset="0"/>
                                  </a:rPr>
                                  <m:t>×</m:t>
                                </m:r>
                                <m:r>
                                  <a:rPr lang="en-US" altLang="zh-TW" sz="2000" b="0" i="1" dirty="0" smtClean="0">
                                    <a:latin typeface="Cambria Math" panose="02040503050406030204" pitchFamily="18" charset="0"/>
                                    <a:ea typeface="Cambria Math" panose="02040503050406030204" pitchFamily="18" charset="0"/>
                                  </a:rPr>
                                  <m:t>𝑁𝑡</m:t>
                                </m:r>
                              </m:oMath>
                            </m:oMathPara>
                          </a14:m>
                          <a:endParaRPr lang="zh-TW" altLang="en-US" sz="2000" dirty="0"/>
                        </a:p>
                      </a:txBody>
                      <a:tcPr/>
                    </a:tc>
                    <a:extLst>
                      <a:ext uri="{0D108BD9-81ED-4DB2-BD59-A6C34878D82A}">
                        <a16:rowId xmlns:a16="http://schemas.microsoft.com/office/drawing/2014/main" val="4236324486"/>
                      </a:ext>
                    </a:extLst>
                  </a:tr>
                </a:tbl>
              </a:graphicData>
            </a:graphic>
          </p:graphicFrame>
        </mc:Choice>
        <mc:Fallback xmlns="">
          <p:graphicFrame>
            <p:nvGraphicFramePr>
              <p:cNvPr id="7" name="表格 6">
                <a:extLst>
                  <a:ext uri="{FF2B5EF4-FFF2-40B4-BE49-F238E27FC236}">
                    <a16:creationId xmlns:a16="http://schemas.microsoft.com/office/drawing/2014/main" id="{A3BB3A02-9222-461C-AF5C-F2AF89F92A41}"/>
                  </a:ext>
                </a:extLst>
              </p:cNvPr>
              <p:cNvGraphicFramePr>
                <a:graphicFrameLocks noGrp="1"/>
              </p:cNvGraphicFramePr>
              <p:nvPr>
                <p:extLst>
                  <p:ext uri="{D42A27DB-BD31-4B8C-83A1-F6EECF244321}">
                    <p14:modId xmlns:p14="http://schemas.microsoft.com/office/powerpoint/2010/main" val="3775610094"/>
                  </p:ext>
                </p:extLst>
              </p:nvPr>
            </p:nvGraphicFramePr>
            <p:xfrm>
              <a:off x="454242" y="444458"/>
              <a:ext cx="11283516" cy="3122590"/>
            </p:xfrm>
            <a:graphic>
              <a:graphicData uri="http://schemas.openxmlformats.org/drawingml/2006/table">
                <a:tbl>
                  <a:tblPr firstRow="1" bandRow="1">
                    <a:tableStyleId>{C4B1156A-380E-4F78-BDF5-A606A8083BF9}</a:tableStyleId>
                  </a:tblPr>
                  <a:tblGrid>
                    <a:gridCol w="1791808">
                      <a:extLst>
                        <a:ext uri="{9D8B030D-6E8A-4147-A177-3AD203B41FA5}">
                          <a16:colId xmlns:a16="http://schemas.microsoft.com/office/drawing/2014/main" val="2579444213"/>
                        </a:ext>
                      </a:extLst>
                    </a:gridCol>
                    <a:gridCol w="4065973">
                      <a:extLst>
                        <a:ext uri="{9D8B030D-6E8A-4147-A177-3AD203B41FA5}">
                          <a16:colId xmlns:a16="http://schemas.microsoft.com/office/drawing/2014/main" val="2052933058"/>
                        </a:ext>
                      </a:extLst>
                    </a:gridCol>
                    <a:gridCol w="5425735">
                      <a:extLst>
                        <a:ext uri="{9D8B030D-6E8A-4147-A177-3AD203B41FA5}">
                          <a16:colId xmlns:a16="http://schemas.microsoft.com/office/drawing/2014/main" val="2650877809"/>
                        </a:ext>
                      </a:extLst>
                    </a:gridCol>
                  </a:tblGrid>
                  <a:tr h="745150">
                    <a:tc>
                      <a:txBody>
                        <a:bodyPr/>
                        <a:lstStyle/>
                        <a:p>
                          <a:pPr algn="ctr"/>
                          <a:endParaRPr lang="zh-TW" altLang="en-US" sz="2800" dirty="0"/>
                        </a:p>
                      </a:txBody>
                      <a:tcPr/>
                    </a:tc>
                    <a:tc>
                      <a:txBody>
                        <a:bodyPr/>
                        <a:lstStyle/>
                        <a:p>
                          <a:pPr algn="ctr"/>
                          <a:r>
                            <a:rPr lang="en-US" altLang="zh-TW" sz="2800" dirty="0"/>
                            <a:t>QSO</a:t>
                          </a:r>
                          <a:endParaRPr lang="zh-TW" altLang="en-US" sz="2800" dirty="0"/>
                        </a:p>
                      </a:txBody>
                      <a:tcPr anchor="ctr"/>
                    </a:tc>
                    <a:tc>
                      <a:txBody>
                        <a:bodyPr/>
                        <a:lstStyle/>
                        <a:p>
                          <a:pPr algn="ctr"/>
                          <a:r>
                            <a:rPr lang="en-US" altLang="zh-TW" sz="2800" dirty="0"/>
                            <a:t>NQSO</a:t>
                          </a:r>
                          <a:endParaRPr lang="zh-TW" altLang="en-US" sz="2800" dirty="0"/>
                        </a:p>
                      </a:txBody>
                      <a:tcPr anchor="ctr"/>
                    </a:tc>
                    <a:extLst>
                      <a:ext uri="{0D108BD9-81ED-4DB2-BD59-A6C34878D82A}">
                        <a16:rowId xmlns:a16="http://schemas.microsoft.com/office/drawing/2014/main" val="1498403944"/>
                      </a:ext>
                    </a:extLst>
                  </a:tr>
                  <a:tr h="1188720">
                    <a:tc>
                      <a:txBody>
                        <a:bodyPr/>
                        <a:lstStyle/>
                        <a:p>
                          <a:pPr algn="ctr"/>
                          <a:r>
                            <a:rPr lang="zh-TW" altLang="en-US" sz="2800" dirty="0">
                              <a:latin typeface="DFKai-SB" panose="03000509000000000000" pitchFamily="65" charset="-120"/>
                              <a:ea typeface="DFKai-SB" panose="03000509000000000000" pitchFamily="65" charset="-120"/>
                            </a:rPr>
                            <a:t>新股</a:t>
                          </a:r>
                        </a:p>
                      </a:txBody>
                      <a:tcPr anchor="ctr"/>
                    </a:tc>
                    <a:tc>
                      <a:txBody>
                        <a:bodyPr/>
                        <a:lstStyle/>
                        <a:p>
                          <a:endParaRPr lang="zh-TW"/>
                        </a:p>
                      </a:txBody>
                      <a:tcPr>
                        <a:blipFill>
                          <a:blip r:embed="rId4"/>
                          <a:stretch>
                            <a:fillRect l="-44228" t="-63590" r="-133883" b="-101538"/>
                          </a:stretch>
                        </a:blipFill>
                      </a:tcPr>
                    </a:tc>
                    <a:tc>
                      <a:txBody>
                        <a:bodyPr/>
                        <a:lstStyle/>
                        <a:p>
                          <a:endParaRPr lang="zh-TW"/>
                        </a:p>
                      </a:txBody>
                      <a:tcPr>
                        <a:blipFill>
                          <a:blip r:embed="rId4"/>
                          <a:stretch>
                            <a:fillRect l="-107969" t="-63590" r="-224" b="-101538"/>
                          </a:stretch>
                        </a:blipFill>
                      </a:tcPr>
                    </a:tc>
                    <a:extLst>
                      <a:ext uri="{0D108BD9-81ED-4DB2-BD59-A6C34878D82A}">
                        <a16:rowId xmlns:a16="http://schemas.microsoft.com/office/drawing/2014/main" val="3584959445"/>
                      </a:ext>
                    </a:extLst>
                  </a:tr>
                  <a:tr h="1188720">
                    <a:tc>
                      <a:txBody>
                        <a:bodyPr/>
                        <a:lstStyle/>
                        <a:p>
                          <a:pPr algn="ctr"/>
                          <a:r>
                            <a:rPr lang="zh-TW" altLang="en-US" sz="2800" dirty="0">
                              <a:latin typeface="DFKai-SB" panose="03000509000000000000" pitchFamily="65" charset="-120"/>
                              <a:ea typeface="DFKai-SB" panose="03000509000000000000" pitchFamily="65" charset="-120"/>
                            </a:rPr>
                            <a:t>市場購回</a:t>
                          </a:r>
                        </a:p>
                      </a:txBody>
                      <a:tcPr anchor="ctr"/>
                    </a:tc>
                    <a:tc>
                      <a:txBody>
                        <a:bodyPr/>
                        <a:lstStyle/>
                        <a:p>
                          <a:endParaRPr lang="zh-TW"/>
                        </a:p>
                      </a:txBody>
                      <a:tcPr>
                        <a:blipFill>
                          <a:blip r:embed="rId4"/>
                          <a:stretch>
                            <a:fillRect l="-44228" t="-162755" r="-133883" b="-1020"/>
                          </a:stretch>
                        </a:blipFill>
                      </a:tcPr>
                    </a:tc>
                    <a:tc>
                      <a:txBody>
                        <a:bodyPr/>
                        <a:lstStyle/>
                        <a:p>
                          <a:endParaRPr lang="zh-TW"/>
                        </a:p>
                      </a:txBody>
                      <a:tcPr>
                        <a:blipFill>
                          <a:blip r:embed="rId4"/>
                          <a:stretch>
                            <a:fillRect l="-107969" t="-162755" r="-224" b="-1020"/>
                          </a:stretch>
                        </a:blipFill>
                      </a:tcPr>
                    </a:tc>
                    <a:extLst>
                      <a:ext uri="{0D108BD9-81ED-4DB2-BD59-A6C34878D82A}">
                        <a16:rowId xmlns:a16="http://schemas.microsoft.com/office/drawing/2014/main" val="4236324486"/>
                      </a:ext>
                    </a:extLst>
                  </a:tr>
                </a:tbl>
              </a:graphicData>
            </a:graphic>
          </p:graphicFrame>
        </mc:Fallback>
      </mc:AlternateContent>
      <p:sp>
        <p:nvSpPr>
          <p:cNvPr id="21" name="矩形 20">
            <a:extLst>
              <a:ext uri="{FF2B5EF4-FFF2-40B4-BE49-F238E27FC236}">
                <a16:creationId xmlns:a16="http://schemas.microsoft.com/office/drawing/2014/main" id="{445B1343-FF04-4676-AE3A-0012AE5A3CA6}"/>
              </a:ext>
            </a:extLst>
          </p:cNvPr>
          <p:cNvSpPr/>
          <p:nvPr/>
        </p:nvSpPr>
        <p:spPr>
          <a:xfrm>
            <a:off x="454242" y="4169728"/>
            <a:ext cx="3016927" cy="2308324"/>
          </a:xfrm>
          <a:prstGeom prst="rect">
            <a:avLst/>
          </a:prstGeom>
        </p:spPr>
        <p:txBody>
          <a:bodyPr wrap="square">
            <a:spAutoFit/>
          </a:bodyPr>
          <a:lstStyle/>
          <a:p>
            <a:r>
              <a:rPr lang="en-US" altLang="zh-TW" dirty="0"/>
              <a:t>V:</a:t>
            </a:r>
            <a:r>
              <a:rPr lang="zh-TW" altLang="en-US" dirty="0"/>
              <a:t>公司資產價值</a:t>
            </a:r>
            <a:endParaRPr lang="en-US" altLang="zh-TW" dirty="0"/>
          </a:p>
          <a:p>
            <a:r>
              <a:rPr lang="en-US" altLang="zh-TW" dirty="0"/>
              <a:t>D:</a:t>
            </a:r>
            <a:r>
              <a:rPr lang="zh-TW" altLang="en-US" dirty="0"/>
              <a:t>負債</a:t>
            </a:r>
            <a:br>
              <a:rPr lang="en-US" altLang="zh-TW" dirty="0"/>
            </a:br>
            <a:r>
              <a:rPr lang="en-US" altLang="zh-TW" dirty="0"/>
              <a:t>St:</a:t>
            </a:r>
            <a:r>
              <a:rPr lang="zh-TW" altLang="en-US" dirty="0"/>
              <a:t>到期日股價</a:t>
            </a:r>
            <a:endParaRPr lang="en-US" altLang="zh-TW" dirty="0"/>
          </a:p>
          <a:p>
            <a:r>
              <a:rPr lang="en-US" altLang="zh-TW" dirty="0"/>
              <a:t>N:</a:t>
            </a:r>
            <a:r>
              <a:rPr lang="zh-TW" altLang="en-US" dirty="0"/>
              <a:t>履約認股權張數</a:t>
            </a:r>
            <a:endParaRPr lang="en-US" altLang="zh-TW" dirty="0"/>
          </a:p>
          <a:p>
            <a:r>
              <a:rPr lang="en-US" altLang="zh-TW" dirty="0"/>
              <a:t>Se:</a:t>
            </a:r>
            <a:r>
              <a:rPr lang="zh-TW" altLang="en-US" dirty="0"/>
              <a:t>履約價格</a:t>
            </a:r>
            <a:endParaRPr lang="en-US" altLang="zh-TW" dirty="0"/>
          </a:p>
          <a:p>
            <a:r>
              <a:rPr lang="en-US" altLang="zh-TW" dirty="0"/>
              <a:t>St’:</a:t>
            </a:r>
            <a:r>
              <a:rPr lang="zh-TW" altLang="en-US" dirty="0"/>
              <a:t>稀釋效果後股價</a:t>
            </a:r>
            <a:endParaRPr lang="en-US" altLang="zh-TW" dirty="0"/>
          </a:p>
          <a:p>
            <a:r>
              <a:rPr lang="en-US" altLang="zh-TW" dirty="0" err="1"/>
              <a:t>Nt</a:t>
            </a:r>
            <a:r>
              <a:rPr lang="en-US" altLang="zh-TW" dirty="0"/>
              <a:t>:</a:t>
            </a:r>
            <a:r>
              <a:rPr lang="zh-TW" altLang="en-US" dirty="0"/>
              <a:t>到期日在外流通股票數</a:t>
            </a:r>
            <a:endParaRPr lang="en-US" altLang="zh-TW" dirty="0"/>
          </a:p>
          <a:p>
            <a:r>
              <a:rPr lang="en-US" altLang="zh-TW" dirty="0"/>
              <a:t>Tc:</a:t>
            </a:r>
            <a:r>
              <a:rPr lang="zh-TW" altLang="en-US" dirty="0"/>
              <a:t>公司所得稅</a:t>
            </a:r>
            <a:endParaRPr lang="en-US" altLang="zh-TW" dirty="0"/>
          </a:p>
        </p:txBody>
      </p:sp>
      <p:sp>
        <p:nvSpPr>
          <p:cNvPr id="24" name="文字方塊 23">
            <a:extLst>
              <a:ext uri="{FF2B5EF4-FFF2-40B4-BE49-F238E27FC236}">
                <a16:creationId xmlns:a16="http://schemas.microsoft.com/office/drawing/2014/main" id="{574D6938-C41C-4418-A07C-31CDBFBDEC0F}"/>
              </a:ext>
            </a:extLst>
          </p:cNvPr>
          <p:cNvSpPr txBox="1"/>
          <p:nvPr/>
        </p:nvSpPr>
        <p:spPr>
          <a:xfrm>
            <a:off x="4582359" y="4169728"/>
            <a:ext cx="5724616" cy="1477328"/>
          </a:xfrm>
          <a:prstGeom prst="rect">
            <a:avLst/>
          </a:prstGeom>
          <a:noFill/>
        </p:spPr>
        <p:txBody>
          <a:bodyPr wrap="square" rtlCol="0">
            <a:spAutoFit/>
          </a:bodyPr>
          <a:lstStyle/>
          <a:p>
            <a:r>
              <a:rPr lang="zh-TW" altLang="en-US" dirty="0"/>
              <a:t>員工履約情況可分成獨佔市場</a:t>
            </a:r>
            <a:r>
              <a:rPr lang="en-US" altLang="zh-TW" dirty="0"/>
              <a:t>(</a:t>
            </a:r>
            <a:r>
              <a:rPr lang="zh-TW" altLang="en-US" dirty="0"/>
              <a:t>只有一位員工擁有認股權</a:t>
            </a:r>
            <a:r>
              <a:rPr lang="en-US" altLang="zh-TW" dirty="0"/>
              <a:t>)</a:t>
            </a:r>
            <a:r>
              <a:rPr lang="zh-TW" altLang="en-US" dirty="0"/>
              <a:t>、完全競爭市場</a:t>
            </a:r>
            <a:r>
              <a:rPr lang="en-US" altLang="zh-TW" dirty="0"/>
              <a:t>(</a:t>
            </a:r>
            <a:r>
              <a:rPr lang="zh-TW" altLang="en-US" dirty="0"/>
              <a:t>多位員工擁有認股權</a:t>
            </a:r>
            <a:r>
              <a:rPr lang="en-US" altLang="zh-TW" dirty="0"/>
              <a:t>)</a:t>
            </a:r>
          </a:p>
          <a:p>
            <a:endParaRPr lang="en-US" altLang="zh-TW" dirty="0"/>
          </a:p>
          <a:p>
            <a:r>
              <a:rPr lang="zh-TW" altLang="en-US" dirty="0"/>
              <a:t>獨佔</a:t>
            </a:r>
            <a:r>
              <a:rPr lang="en-US" altLang="zh-TW" dirty="0"/>
              <a:t>:</a:t>
            </a:r>
            <a:r>
              <a:rPr lang="zh-TW" altLang="en-US" dirty="0"/>
              <a:t>逐步履約</a:t>
            </a:r>
            <a:r>
              <a:rPr lang="en-US" altLang="zh-TW" dirty="0"/>
              <a:t>(sequential exercise)</a:t>
            </a:r>
          </a:p>
          <a:p>
            <a:r>
              <a:rPr lang="zh-TW" altLang="en-US" dirty="0"/>
              <a:t>完全競爭</a:t>
            </a:r>
            <a:r>
              <a:rPr lang="en-US" altLang="zh-TW" dirty="0"/>
              <a:t>:</a:t>
            </a:r>
            <a:r>
              <a:rPr lang="zh-TW" altLang="en-US" dirty="0"/>
              <a:t>依員工風險效用函數</a:t>
            </a:r>
          </a:p>
        </p:txBody>
      </p:sp>
    </p:spTree>
    <p:extLst>
      <p:ext uri="{BB962C8B-B14F-4D97-AF65-F5344CB8AC3E}">
        <p14:creationId xmlns:p14="http://schemas.microsoft.com/office/powerpoint/2010/main" val="106757396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1049</Words>
  <Application>Microsoft Office PowerPoint</Application>
  <PresentationFormat>寬螢幕</PresentationFormat>
  <Paragraphs>125</Paragraphs>
  <Slides>9</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9</vt:i4>
      </vt:variant>
    </vt:vector>
  </HeadingPairs>
  <TitlesOfParts>
    <vt:vector size="15" baseType="lpstr">
      <vt:lpstr>DFKai-SB</vt:lpstr>
      <vt:lpstr>Arial</vt:lpstr>
      <vt:lpstr>Calibri</vt:lpstr>
      <vt:lpstr>Calibri Light</vt:lpstr>
      <vt:lpstr>Cambria Math</vt:lpstr>
      <vt:lpstr>Office 佈景主題</vt:lpstr>
      <vt:lpstr>員工認股權法規</vt:lpstr>
      <vt:lpstr>PowerPoint 簡報</vt:lpstr>
      <vt:lpstr>「限制條件員工認股權證（Qualified Stock Option）」</vt:lpstr>
      <vt:lpstr>PowerPoint 簡報</vt:lpstr>
      <vt:lpstr>PowerPoint 簡報</vt:lpstr>
      <vt:lpstr>PowerPoint 簡報</vt:lpstr>
      <vt:lpstr>非限制條件員工認股權證(Non-qualified Stock Option)</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Chun-Kai Chen</dc:creator>
  <cp:lastModifiedBy>akai chen</cp:lastModifiedBy>
  <cp:revision>59</cp:revision>
  <dcterms:created xsi:type="dcterms:W3CDTF">2018-11-21T04:17:15Z</dcterms:created>
  <dcterms:modified xsi:type="dcterms:W3CDTF">2018-12-25T07:05:20Z</dcterms:modified>
</cp:coreProperties>
</file>