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65" r:id="rId4"/>
    <p:sldId id="266" r:id="rId5"/>
    <p:sldId id="292" r:id="rId6"/>
    <p:sldId id="268" r:id="rId7"/>
    <p:sldId id="269" r:id="rId8"/>
    <p:sldId id="270" r:id="rId9"/>
    <p:sldId id="271" r:id="rId10"/>
    <p:sldId id="293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94" r:id="rId20"/>
    <p:sldId id="295" r:id="rId21"/>
    <p:sldId id="296" r:id="rId22"/>
    <p:sldId id="297" r:id="rId23"/>
    <p:sldId id="280" r:id="rId24"/>
    <p:sldId id="281" r:id="rId25"/>
    <p:sldId id="283" r:id="rId26"/>
    <p:sldId id="284" r:id="rId27"/>
    <p:sldId id="298" r:id="rId28"/>
    <p:sldId id="286" r:id="rId29"/>
    <p:sldId id="287" r:id="rId30"/>
    <p:sldId id="288" r:id="rId31"/>
    <p:sldId id="289" r:id="rId32"/>
    <p:sldId id="300" r:id="rId33"/>
    <p:sldId id="299" r:id="rId3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9214"/>
  </p:normalViewPr>
  <p:slideViewPr>
    <p:cSldViewPr snapToGrid="0" snapToObjects="1">
      <p:cViewPr>
        <p:scale>
          <a:sx n="90" d="100"/>
          <a:sy n="90" d="100"/>
        </p:scale>
        <p:origin x="143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2.wmf"/><Relationship Id="rId3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4" Type="http://schemas.openxmlformats.org/officeDocument/2006/relationships/image" Target="../media/image34.wmf"/><Relationship Id="rId1" Type="http://schemas.openxmlformats.org/officeDocument/2006/relationships/image" Target="../media/image31.wmf"/><Relationship Id="rId2" Type="http://schemas.openxmlformats.org/officeDocument/2006/relationships/image" Target="../media/image3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Relationship Id="rId2" Type="http://schemas.openxmlformats.org/officeDocument/2006/relationships/image" Target="../media/image3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Relationship Id="rId2" Type="http://schemas.openxmlformats.org/officeDocument/2006/relationships/image" Target="../media/image3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Relationship Id="rId2" Type="http://schemas.openxmlformats.org/officeDocument/2006/relationships/image" Target="../media/image1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4" Type="http://schemas.openxmlformats.org/officeDocument/2006/relationships/image" Target="../media/image48.wmf"/><Relationship Id="rId5" Type="http://schemas.openxmlformats.org/officeDocument/2006/relationships/image" Target="../media/image49.wmf"/><Relationship Id="rId6" Type="http://schemas.openxmlformats.org/officeDocument/2006/relationships/image" Target="../media/image50.wmf"/><Relationship Id="rId7" Type="http://schemas.openxmlformats.org/officeDocument/2006/relationships/image" Target="../media/image51.wmf"/><Relationship Id="rId8" Type="http://schemas.openxmlformats.org/officeDocument/2006/relationships/image" Target="../media/image52.wmf"/><Relationship Id="rId9" Type="http://schemas.openxmlformats.org/officeDocument/2006/relationships/image" Target="../media/image53.wmf"/><Relationship Id="rId10" Type="http://schemas.openxmlformats.org/officeDocument/2006/relationships/image" Target="../media/image54.wmf"/><Relationship Id="rId11" Type="http://schemas.openxmlformats.org/officeDocument/2006/relationships/image" Target="../media/image55.wmf"/><Relationship Id="rId1" Type="http://schemas.openxmlformats.org/officeDocument/2006/relationships/image" Target="../media/image45.wmf"/><Relationship Id="rId2" Type="http://schemas.openxmlformats.org/officeDocument/2006/relationships/image" Target="../media/image46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4" Type="http://schemas.openxmlformats.org/officeDocument/2006/relationships/image" Target="../media/image59.wmf"/><Relationship Id="rId5" Type="http://schemas.openxmlformats.org/officeDocument/2006/relationships/image" Target="../media/image60.wmf"/><Relationship Id="rId1" Type="http://schemas.openxmlformats.org/officeDocument/2006/relationships/image" Target="../media/image56.wmf"/><Relationship Id="rId2" Type="http://schemas.openxmlformats.org/officeDocument/2006/relationships/image" Target="../media/image5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Relationship Id="rId2" Type="http://schemas.openxmlformats.org/officeDocument/2006/relationships/image" Target="../media/image6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4" Type="http://schemas.openxmlformats.org/officeDocument/2006/relationships/image" Target="../media/image48.wmf"/><Relationship Id="rId5" Type="http://schemas.openxmlformats.org/officeDocument/2006/relationships/image" Target="../media/image49.wmf"/><Relationship Id="rId6" Type="http://schemas.openxmlformats.org/officeDocument/2006/relationships/image" Target="../media/image50.wmf"/><Relationship Id="rId7" Type="http://schemas.openxmlformats.org/officeDocument/2006/relationships/image" Target="../media/image52.wmf"/><Relationship Id="rId8" Type="http://schemas.openxmlformats.org/officeDocument/2006/relationships/image" Target="../media/image55.wmf"/><Relationship Id="rId9" Type="http://schemas.openxmlformats.org/officeDocument/2006/relationships/image" Target="../media/image67.wmf"/><Relationship Id="rId10" Type="http://schemas.openxmlformats.org/officeDocument/2006/relationships/image" Target="../media/image54.wmf"/><Relationship Id="rId1" Type="http://schemas.openxmlformats.org/officeDocument/2006/relationships/image" Target="../media/image45.wmf"/><Relationship Id="rId2" Type="http://schemas.openxmlformats.org/officeDocument/2006/relationships/image" Target="../media/image6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4" Type="http://schemas.openxmlformats.org/officeDocument/2006/relationships/image" Target="../media/image8.wmf"/><Relationship Id="rId5" Type="http://schemas.openxmlformats.org/officeDocument/2006/relationships/image" Target="../media/image9.wmf"/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Relationship Id="rId2" Type="http://schemas.openxmlformats.org/officeDocument/2006/relationships/image" Target="../media/image47.wmf"/><Relationship Id="rId3" Type="http://schemas.openxmlformats.org/officeDocument/2006/relationships/image" Target="../media/image48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4" Type="http://schemas.openxmlformats.org/officeDocument/2006/relationships/image" Target="../media/image72.wmf"/><Relationship Id="rId5" Type="http://schemas.openxmlformats.org/officeDocument/2006/relationships/image" Target="../media/image73.wmf"/><Relationship Id="rId1" Type="http://schemas.openxmlformats.org/officeDocument/2006/relationships/image" Target="../media/image45.wmf"/><Relationship Id="rId2" Type="http://schemas.openxmlformats.org/officeDocument/2006/relationships/image" Target="../media/image7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Relationship Id="rId2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Relationship Id="rId2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image" Target="../media/image16.wmf"/><Relationship Id="rId3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4" Type="http://schemas.openxmlformats.org/officeDocument/2006/relationships/image" Target="../media/image22.wmf"/><Relationship Id="rId5" Type="http://schemas.openxmlformats.org/officeDocument/2006/relationships/image" Target="../media/image23.wmf"/><Relationship Id="rId1" Type="http://schemas.openxmlformats.org/officeDocument/2006/relationships/image" Target="../media/image19.wmf"/><Relationship Id="rId2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Relationship Id="rId2" Type="http://schemas.openxmlformats.org/officeDocument/2006/relationships/image" Target="../media/image25.wmf"/><Relationship Id="rId3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0943B-85F0-EB40-A18E-F369D8F5EB95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54A1C-7C24-1347-ABDC-2D519F0F5A6F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06626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Fair: p</a:t>
            </a:r>
            <a:r>
              <a:rPr kumimoji="1" lang="en-US" altLang="zh-TW" baseline="0" dirty="0" smtClean="0"/>
              <a:t> and q (1-p) are equal 0.5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4A1C-7C24-1347-ABDC-2D519F0F5A6F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91462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4A1C-7C24-1347-ABDC-2D519F0F5A6F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868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 smtClean="0"/>
              <a:t>按一下以編輯母片副標題樣式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25270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4563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07771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3BFB3-4AB2-DA4F-A742-08434D512F9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495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0529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8180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158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030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6771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26918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0637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7874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E39CF-B05E-9844-973E-3984EC18C0B8}" type="datetimeFigureOut">
              <a:rPr kumimoji="1" lang="zh-TW" altLang="en-US" smtClean="0"/>
              <a:t>2018/2/7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00D61-5661-0445-AA5C-34654CBB2240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4618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4.bin"/><Relationship Id="rId12" Type="http://schemas.openxmlformats.org/officeDocument/2006/relationships/image" Target="../media/image23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20.bin"/><Relationship Id="rId4" Type="http://schemas.openxmlformats.org/officeDocument/2006/relationships/image" Target="../media/image19.wmf"/><Relationship Id="rId5" Type="http://schemas.openxmlformats.org/officeDocument/2006/relationships/oleObject" Target="../embeddings/oleObject21.bin"/><Relationship Id="rId6" Type="http://schemas.openxmlformats.org/officeDocument/2006/relationships/image" Target="../media/image20.wmf"/><Relationship Id="rId7" Type="http://schemas.openxmlformats.org/officeDocument/2006/relationships/oleObject" Target="../embeddings/oleObject22.bin"/><Relationship Id="rId8" Type="http://schemas.openxmlformats.org/officeDocument/2006/relationships/image" Target="../media/image21.wmf"/><Relationship Id="rId9" Type="http://schemas.openxmlformats.org/officeDocument/2006/relationships/oleObject" Target="../embeddings/oleObject23.bin"/><Relationship Id="rId10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4" Type="http://schemas.openxmlformats.org/officeDocument/2006/relationships/image" Target="../media/image24.wmf"/><Relationship Id="rId5" Type="http://schemas.openxmlformats.org/officeDocument/2006/relationships/oleObject" Target="../embeddings/oleObject26.bin"/><Relationship Id="rId6" Type="http://schemas.openxmlformats.org/officeDocument/2006/relationships/image" Target="../media/image25.wmf"/><Relationship Id="rId7" Type="http://schemas.openxmlformats.org/officeDocument/2006/relationships/oleObject" Target="../embeddings/oleObject27.bin"/><Relationship Id="rId8" Type="http://schemas.openxmlformats.org/officeDocument/2006/relationships/image" Target="../media/image26.wmf"/><Relationship Id="rId9" Type="http://schemas.openxmlformats.org/officeDocument/2006/relationships/image" Target="../media/image27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4" Type="http://schemas.openxmlformats.org/officeDocument/2006/relationships/image" Target="../media/image28.wmf"/><Relationship Id="rId5" Type="http://schemas.openxmlformats.org/officeDocument/2006/relationships/image" Target="../media/image29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4" Type="http://schemas.openxmlformats.org/officeDocument/2006/relationships/image" Target="../media/image30.w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4" Type="http://schemas.openxmlformats.org/officeDocument/2006/relationships/image" Target="../media/image31.wmf"/><Relationship Id="rId5" Type="http://schemas.openxmlformats.org/officeDocument/2006/relationships/oleObject" Target="../embeddings/oleObject31.bin"/><Relationship Id="rId6" Type="http://schemas.openxmlformats.org/officeDocument/2006/relationships/image" Target="../media/image32.wmf"/><Relationship Id="rId7" Type="http://schemas.openxmlformats.org/officeDocument/2006/relationships/oleObject" Target="../embeddings/oleObject32.bin"/><Relationship Id="rId8" Type="http://schemas.openxmlformats.org/officeDocument/2006/relationships/image" Target="../media/image33.wmf"/><Relationship Id="rId9" Type="http://schemas.openxmlformats.org/officeDocument/2006/relationships/oleObject" Target="../embeddings/oleObject33.bin"/><Relationship Id="rId10" Type="http://schemas.openxmlformats.org/officeDocument/2006/relationships/image" Target="../media/image34.w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oleObject" Target="../embeddings/oleObject34.bin"/><Relationship Id="rId5" Type="http://schemas.openxmlformats.org/officeDocument/2006/relationships/image" Target="../media/image35.wmf"/><Relationship Id="rId6" Type="http://schemas.openxmlformats.org/officeDocument/2006/relationships/oleObject" Target="../embeddings/oleObject35.bin"/><Relationship Id="rId7" Type="http://schemas.openxmlformats.org/officeDocument/2006/relationships/image" Target="../media/image33.w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4" Type="http://schemas.openxmlformats.org/officeDocument/2006/relationships/image" Target="../media/image37.wmf"/><Relationship Id="rId5" Type="http://schemas.openxmlformats.org/officeDocument/2006/relationships/oleObject" Target="../embeddings/oleObject37.bin"/><Relationship Id="rId6" Type="http://schemas.openxmlformats.org/officeDocument/2006/relationships/image" Target="../media/image38.w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4" Type="http://schemas.openxmlformats.org/officeDocument/2006/relationships/image" Target="../media/image39.wmf"/><Relationship Id="rId5" Type="http://schemas.openxmlformats.org/officeDocument/2006/relationships/image" Target="../media/image40.png"/><Relationship Id="rId6" Type="http://schemas.openxmlformats.org/officeDocument/2006/relationships/oleObject" Target="../embeddings/oleObject39.bin"/><Relationship Id="rId7" Type="http://schemas.openxmlformats.org/officeDocument/2006/relationships/image" Target="../media/image17.w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3.bin"/><Relationship Id="rId20" Type="http://schemas.openxmlformats.org/officeDocument/2006/relationships/image" Target="../media/image53.wmf"/><Relationship Id="rId21" Type="http://schemas.openxmlformats.org/officeDocument/2006/relationships/oleObject" Target="../embeddings/oleObject49.bin"/><Relationship Id="rId22" Type="http://schemas.openxmlformats.org/officeDocument/2006/relationships/image" Target="../media/image54.wmf"/><Relationship Id="rId23" Type="http://schemas.openxmlformats.org/officeDocument/2006/relationships/oleObject" Target="../embeddings/oleObject50.bin"/><Relationship Id="rId24" Type="http://schemas.openxmlformats.org/officeDocument/2006/relationships/image" Target="../media/image55.wmf"/><Relationship Id="rId10" Type="http://schemas.openxmlformats.org/officeDocument/2006/relationships/image" Target="../media/image48.wmf"/><Relationship Id="rId11" Type="http://schemas.openxmlformats.org/officeDocument/2006/relationships/oleObject" Target="../embeddings/oleObject44.bin"/><Relationship Id="rId12" Type="http://schemas.openxmlformats.org/officeDocument/2006/relationships/image" Target="../media/image49.wmf"/><Relationship Id="rId13" Type="http://schemas.openxmlformats.org/officeDocument/2006/relationships/oleObject" Target="../embeddings/oleObject45.bin"/><Relationship Id="rId14" Type="http://schemas.openxmlformats.org/officeDocument/2006/relationships/image" Target="../media/image50.wmf"/><Relationship Id="rId15" Type="http://schemas.openxmlformats.org/officeDocument/2006/relationships/oleObject" Target="../embeddings/oleObject46.bin"/><Relationship Id="rId16" Type="http://schemas.openxmlformats.org/officeDocument/2006/relationships/image" Target="../media/image51.wmf"/><Relationship Id="rId17" Type="http://schemas.openxmlformats.org/officeDocument/2006/relationships/oleObject" Target="../embeddings/oleObject47.bin"/><Relationship Id="rId18" Type="http://schemas.openxmlformats.org/officeDocument/2006/relationships/image" Target="../media/image52.wmf"/><Relationship Id="rId19" Type="http://schemas.openxmlformats.org/officeDocument/2006/relationships/oleObject" Target="../embeddings/oleObject48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40.bin"/><Relationship Id="rId4" Type="http://schemas.openxmlformats.org/officeDocument/2006/relationships/image" Target="../media/image45.wmf"/><Relationship Id="rId5" Type="http://schemas.openxmlformats.org/officeDocument/2006/relationships/oleObject" Target="../embeddings/oleObject41.bin"/><Relationship Id="rId6" Type="http://schemas.openxmlformats.org/officeDocument/2006/relationships/image" Target="../media/image46.wmf"/><Relationship Id="rId7" Type="http://schemas.openxmlformats.org/officeDocument/2006/relationships/oleObject" Target="../embeddings/oleObject42.bin"/><Relationship Id="rId8" Type="http://schemas.openxmlformats.org/officeDocument/2006/relationships/image" Target="../media/image47.wmf"/></Relationships>
</file>

<file path=ppt/slides/_rels/slide2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5.bin"/><Relationship Id="rId12" Type="http://schemas.openxmlformats.org/officeDocument/2006/relationships/image" Target="../media/image60.w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12.xml"/><Relationship Id="rId3" Type="http://schemas.openxmlformats.org/officeDocument/2006/relationships/oleObject" Target="../embeddings/oleObject51.bin"/><Relationship Id="rId4" Type="http://schemas.openxmlformats.org/officeDocument/2006/relationships/image" Target="../media/image56.wmf"/><Relationship Id="rId5" Type="http://schemas.openxmlformats.org/officeDocument/2006/relationships/oleObject" Target="../embeddings/oleObject52.bin"/><Relationship Id="rId6" Type="http://schemas.openxmlformats.org/officeDocument/2006/relationships/image" Target="../media/image57.wmf"/><Relationship Id="rId7" Type="http://schemas.openxmlformats.org/officeDocument/2006/relationships/oleObject" Target="../embeddings/oleObject53.bin"/><Relationship Id="rId8" Type="http://schemas.openxmlformats.org/officeDocument/2006/relationships/image" Target="../media/image58.wmf"/><Relationship Id="rId9" Type="http://schemas.openxmlformats.org/officeDocument/2006/relationships/oleObject" Target="../embeddings/oleObject54.bin"/><Relationship Id="rId10" Type="http://schemas.openxmlformats.org/officeDocument/2006/relationships/image" Target="../media/image59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4" Type="http://schemas.openxmlformats.org/officeDocument/2006/relationships/image" Target="../media/image61.wmf"/><Relationship Id="rId5" Type="http://schemas.openxmlformats.org/officeDocument/2006/relationships/oleObject" Target="../embeddings/oleObject57.bin"/><Relationship Id="rId6" Type="http://schemas.openxmlformats.org/officeDocument/2006/relationships/image" Target="../media/image62.w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4" Type="http://schemas.openxmlformats.org/officeDocument/2006/relationships/image" Target="../media/image63.wmf"/><Relationship Id="rId5" Type="http://schemas.openxmlformats.org/officeDocument/2006/relationships/image" Target="../media/image64.png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62.bin"/><Relationship Id="rId20" Type="http://schemas.openxmlformats.org/officeDocument/2006/relationships/image" Target="../media/image67.wmf"/><Relationship Id="rId21" Type="http://schemas.openxmlformats.org/officeDocument/2006/relationships/oleObject" Target="../embeddings/oleObject68.bin"/><Relationship Id="rId22" Type="http://schemas.openxmlformats.org/officeDocument/2006/relationships/image" Target="../media/image54.wmf"/><Relationship Id="rId10" Type="http://schemas.openxmlformats.org/officeDocument/2006/relationships/image" Target="../media/image48.wmf"/><Relationship Id="rId11" Type="http://schemas.openxmlformats.org/officeDocument/2006/relationships/oleObject" Target="../embeddings/oleObject63.bin"/><Relationship Id="rId12" Type="http://schemas.openxmlformats.org/officeDocument/2006/relationships/image" Target="../media/image49.wmf"/><Relationship Id="rId13" Type="http://schemas.openxmlformats.org/officeDocument/2006/relationships/oleObject" Target="../embeddings/oleObject64.bin"/><Relationship Id="rId14" Type="http://schemas.openxmlformats.org/officeDocument/2006/relationships/image" Target="../media/image50.wmf"/><Relationship Id="rId15" Type="http://schemas.openxmlformats.org/officeDocument/2006/relationships/oleObject" Target="../embeddings/oleObject65.bin"/><Relationship Id="rId16" Type="http://schemas.openxmlformats.org/officeDocument/2006/relationships/image" Target="../media/image52.wmf"/><Relationship Id="rId17" Type="http://schemas.openxmlformats.org/officeDocument/2006/relationships/oleObject" Target="../embeddings/oleObject66.bin"/><Relationship Id="rId18" Type="http://schemas.openxmlformats.org/officeDocument/2006/relationships/image" Target="../media/image55.wmf"/><Relationship Id="rId19" Type="http://schemas.openxmlformats.org/officeDocument/2006/relationships/oleObject" Target="../embeddings/oleObject67.bin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59.bin"/><Relationship Id="rId4" Type="http://schemas.openxmlformats.org/officeDocument/2006/relationships/image" Target="../media/image45.wmf"/><Relationship Id="rId5" Type="http://schemas.openxmlformats.org/officeDocument/2006/relationships/oleObject" Target="../embeddings/oleObject60.bin"/><Relationship Id="rId6" Type="http://schemas.openxmlformats.org/officeDocument/2006/relationships/image" Target="../media/image66.wmf"/><Relationship Id="rId7" Type="http://schemas.openxmlformats.org/officeDocument/2006/relationships/oleObject" Target="../embeddings/oleObject61.bin"/><Relationship Id="rId8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4" Type="http://schemas.openxmlformats.org/officeDocument/2006/relationships/image" Target="../media/image56.wmf"/><Relationship Id="rId5" Type="http://schemas.openxmlformats.org/officeDocument/2006/relationships/oleObject" Target="../embeddings/oleObject70.bin"/><Relationship Id="rId6" Type="http://schemas.openxmlformats.org/officeDocument/2006/relationships/image" Target="../media/image47.wmf"/><Relationship Id="rId7" Type="http://schemas.openxmlformats.org/officeDocument/2006/relationships/oleObject" Target="../embeddings/oleObject71.bin"/><Relationship Id="rId8" Type="http://schemas.openxmlformats.org/officeDocument/2006/relationships/image" Target="../media/image48.wmf"/><Relationship Id="rId9" Type="http://schemas.openxmlformats.org/officeDocument/2006/relationships/oleObject" Target="../embeddings/oleObject72.bin"/><Relationship Id="rId10" Type="http://schemas.openxmlformats.org/officeDocument/2006/relationships/image" Target="../media/image68.png"/><Relationship Id="rId11" Type="http://schemas.openxmlformats.org/officeDocument/2006/relationships/image" Target="../media/image69.png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4.png"/><Relationship Id="rId12" Type="http://schemas.openxmlformats.org/officeDocument/2006/relationships/oleObject" Target="../embeddings/oleObject77.bin"/><Relationship Id="rId13" Type="http://schemas.openxmlformats.org/officeDocument/2006/relationships/image" Target="../media/image73.wmf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73.bin"/><Relationship Id="rId4" Type="http://schemas.openxmlformats.org/officeDocument/2006/relationships/image" Target="../media/image45.wmf"/><Relationship Id="rId5" Type="http://schemas.openxmlformats.org/officeDocument/2006/relationships/oleObject" Target="../embeddings/oleObject74.bin"/><Relationship Id="rId6" Type="http://schemas.openxmlformats.org/officeDocument/2006/relationships/image" Target="../media/image70.wmf"/><Relationship Id="rId7" Type="http://schemas.openxmlformats.org/officeDocument/2006/relationships/oleObject" Target="../embeddings/oleObject75.bin"/><Relationship Id="rId8" Type="http://schemas.openxmlformats.org/officeDocument/2006/relationships/image" Target="../media/image71.wmf"/><Relationship Id="rId9" Type="http://schemas.openxmlformats.org/officeDocument/2006/relationships/oleObject" Target="../embeddings/oleObject76.bin"/><Relationship Id="rId10" Type="http://schemas.openxmlformats.org/officeDocument/2006/relationships/image" Target="../media/image72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.w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2.w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.wmf"/><Relationship Id="rId12" Type="http://schemas.openxmlformats.org/officeDocument/2006/relationships/oleObject" Target="../embeddings/oleObject8.bin"/><Relationship Id="rId13" Type="http://schemas.openxmlformats.org/officeDocument/2006/relationships/image" Target="../media/image9.wmf"/><Relationship Id="rId14" Type="http://schemas.openxmlformats.org/officeDocument/2006/relationships/oleObject" Target="../embeddings/oleObject9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6.wmf"/><Relationship Id="rId8" Type="http://schemas.openxmlformats.org/officeDocument/2006/relationships/oleObject" Target="../embeddings/oleObject6.bin"/><Relationship Id="rId9" Type="http://schemas.openxmlformats.org/officeDocument/2006/relationships/image" Target="../media/image7.wmf"/><Relationship Id="rId10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image" Target="../media/image10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11.w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12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13.wmf"/><Relationship Id="rId5" Type="http://schemas.openxmlformats.org/officeDocument/2006/relationships/oleObject" Target="../embeddings/oleObject14.bin"/><Relationship Id="rId6" Type="http://schemas.openxmlformats.org/officeDocument/2006/relationships/oleObject" Target="../embeddings/oleObject15.bin"/><Relationship Id="rId7" Type="http://schemas.openxmlformats.org/officeDocument/2006/relationships/oleObject" Target="../embeddings/oleObject16.bin"/><Relationship Id="rId8" Type="http://schemas.openxmlformats.org/officeDocument/2006/relationships/image" Target="../media/image14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4" Type="http://schemas.openxmlformats.org/officeDocument/2006/relationships/image" Target="../media/image15.wmf"/><Relationship Id="rId5" Type="http://schemas.openxmlformats.org/officeDocument/2006/relationships/oleObject" Target="../embeddings/oleObject18.bin"/><Relationship Id="rId6" Type="http://schemas.openxmlformats.org/officeDocument/2006/relationships/image" Target="../media/image16.wmf"/><Relationship Id="rId7" Type="http://schemas.openxmlformats.org/officeDocument/2006/relationships/oleObject" Target="../embeddings/oleObject19.bin"/><Relationship Id="rId8" Type="http://schemas.openxmlformats.org/officeDocument/2006/relationships/image" Target="../media/image17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dirty="0" smtClean="0"/>
              <a:t>Chapter 3  Brownian Motion</a:t>
            </a:r>
            <a:endParaRPr kumimoji="1"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108475"/>
            <a:ext cx="9144000" cy="1655762"/>
          </a:xfrm>
        </p:spPr>
        <p:txBody>
          <a:bodyPr/>
          <a:lstStyle/>
          <a:p>
            <a:r>
              <a:rPr kumimoji="1" lang="en-US" altLang="zh-TW" dirty="0" smtClean="0"/>
              <a:t>3.2  3.3  </a:t>
            </a:r>
            <a:r>
              <a:rPr kumimoji="1" lang="zh-TW" altLang="en-US" dirty="0" smtClean="0"/>
              <a:t>賴彥儒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2831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460" y="340411"/>
            <a:ext cx="9638474" cy="6215960"/>
          </a:xfrm>
        </p:spPr>
      </p:pic>
    </p:spTree>
    <p:extLst>
      <p:ext uri="{BB962C8B-B14F-4D97-AF65-F5344CB8AC3E}">
        <p14:creationId xmlns:p14="http://schemas.microsoft.com/office/powerpoint/2010/main" val="8135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4741" y="333375"/>
            <a:ext cx="10811435" cy="579278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/>
              <a:t>The scaled random walk has </a:t>
            </a:r>
            <a:r>
              <a:rPr lang="en-US" altLang="zh-TW" dirty="0" smtClean="0">
                <a:solidFill>
                  <a:srgbClr val="FF0000"/>
                </a:solidFill>
              </a:rPr>
              <a:t>independent increments</a:t>
            </a:r>
          </a:p>
          <a:p>
            <a:pPr>
              <a:defRPr/>
            </a:pPr>
            <a:r>
              <a:rPr lang="en-US" altLang="zh-TW" dirty="0"/>
              <a:t>If 0 =                         are such that each </a:t>
            </a:r>
            <a:r>
              <a:rPr lang="zh-TW" altLang="en-US" dirty="0" smtClean="0"/>
              <a:t>       </a:t>
            </a:r>
            <a:r>
              <a:rPr lang="en-US" altLang="zh-TW" dirty="0" smtClean="0"/>
              <a:t>  </a:t>
            </a:r>
            <a:r>
              <a:rPr lang="en-US" altLang="zh-TW" dirty="0"/>
              <a:t>is an integer, then </a:t>
            </a:r>
          </a:p>
          <a:p>
            <a:pPr eaLnBrk="1" hangingPunct="1">
              <a:buFontTx/>
              <a:buNone/>
              <a:defRPr/>
            </a:pPr>
            <a:endParaRPr lang="en-US" altLang="zh-TW" dirty="0" smtClean="0"/>
          </a:p>
          <a:p>
            <a:pPr eaLnBrk="1" hangingPunct="1">
              <a:buFontTx/>
              <a:buNone/>
              <a:defRPr/>
            </a:pPr>
            <a:r>
              <a:rPr lang="en-US" altLang="zh-TW" dirty="0" smtClean="0"/>
              <a:t>   </a:t>
            </a:r>
            <a:r>
              <a:rPr lang="en-US" altLang="zh-TW" dirty="0"/>
              <a:t>are </a:t>
            </a:r>
            <a:r>
              <a:rPr lang="en-US" altLang="zh-TW" dirty="0" smtClean="0">
                <a:solidFill>
                  <a:srgbClr val="FF0000"/>
                </a:solidFill>
              </a:rPr>
              <a:t>independent</a:t>
            </a:r>
            <a:endParaRPr lang="zh-TW" altLang="en-US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  <a:defRPr/>
            </a:pPr>
            <a:endParaRPr lang="en-US" altLang="zh-TW" dirty="0">
              <a:solidFill>
                <a:srgbClr val="FF0000"/>
              </a:solidFill>
            </a:endParaRPr>
          </a:p>
          <a:p>
            <a:pPr eaLnBrk="1" hangingPunct="1">
              <a:defRPr/>
            </a:pPr>
            <a:r>
              <a:rPr lang="en-US" altLang="zh-TW" dirty="0" smtClean="0"/>
              <a:t>If                  are such that </a:t>
            </a:r>
            <a:r>
              <a:rPr lang="en-US" altLang="zh-TW" i="1" dirty="0" smtClean="0">
                <a:latin typeface="Times New Roman" charset="0"/>
              </a:rPr>
              <a:t>ns</a:t>
            </a:r>
            <a:r>
              <a:rPr lang="en-US" altLang="zh-TW" dirty="0" smtClean="0"/>
              <a:t> and </a:t>
            </a:r>
            <a:r>
              <a:rPr lang="en-US" altLang="zh-TW" i="1" dirty="0" err="1" smtClean="0">
                <a:latin typeface="Times New Roman" charset="0"/>
              </a:rPr>
              <a:t>nt</a:t>
            </a:r>
            <a:r>
              <a:rPr lang="en-US" altLang="zh-TW" dirty="0" smtClean="0"/>
              <a:t> are integers, then </a:t>
            </a:r>
          </a:p>
          <a:p>
            <a:pPr eaLnBrk="1" hangingPunct="1">
              <a:buFontTx/>
              <a:buNone/>
              <a:defRPr/>
            </a:pPr>
            <a:endParaRPr lang="en-US" altLang="zh-TW" dirty="0" smtClean="0"/>
          </a:p>
        </p:txBody>
      </p:sp>
      <p:graphicFrame>
        <p:nvGraphicFramePr>
          <p:cNvPr id="26626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22123259"/>
              </p:ext>
            </p:extLst>
          </p:nvPr>
        </p:nvGraphicFramePr>
        <p:xfrm>
          <a:off x="2073093" y="795887"/>
          <a:ext cx="1912561" cy="544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4" name="Equation" r:id="rId3" imgW="914400" imgH="228600" progId="Equation.DSMT4">
                  <p:embed/>
                </p:oleObj>
              </mc:Choice>
              <mc:Fallback>
                <p:oleObj name="Equation" r:id="rId3" imgW="9144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3093" y="795887"/>
                        <a:ext cx="1912561" cy="5441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8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32622903"/>
              </p:ext>
            </p:extLst>
          </p:nvPr>
        </p:nvGraphicFramePr>
        <p:xfrm>
          <a:off x="6792357" y="754017"/>
          <a:ext cx="60325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5" name="Equation" r:id="rId5" imgW="215713" imgH="241091" progId="Equation.DSMT4">
                  <p:embed/>
                </p:oleObj>
              </mc:Choice>
              <mc:Fallback>
                <p:oleObj name="Equation" r:id="rId5" imgW="215713" imgH="24109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2357" y="754017"/>
                        <a:ext cx="60325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12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14651208"/>
              </p:ext>
            </p:extLst>
          </p:nvPr>
        </p:nvGraphicFramePr>
        <p:xfrm>
          <a:off x="2129118" y="1304738"/>
          <a:ext cx="7380287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6" name="Equation" r:id="rId7" imgW="4381500" imgH="279400" progId="Equation.DSMT4">
                  <p:embed/>
                </p:oleObj>
              </mc:Choice>
              <mc:Fallback>
                <p:oleObj name="Equation" r:id="rId7" imgW="43815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9118" y="1304738"/>
                        <a:ext cx="7380287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1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21602135"/>
              </p:ext>
            </p:extLst>
          </p:nvPr>
        </p:nvGraphicFramePr>
        <p:xfrm>
          <a:off x="1619809" y="2893197"/>
          <a:ext cx="1314017" cy="438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7" name="Equation" r:id="rId9" imgW="532937" imgH="177646" progId="Equation.DSMT4">
                  <p:embed/>
                </p:oleObj>
              </mc:Choice>
              <mc:Fallback>
                <p:oleObj name="Equation" r:id="rId9" imgW="532937" imgH="17764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809" y="2893197"/>
                        <a:ext cx="1314017" cy="438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20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38699371"/>
              </p:ext>
            </p:extLst>
          </p:nvPr>
        </p:nvGraphicFramePr>
        <p:xfrm>
          <a:off x="1940859" y="3643245"/>
          <a:ext cx="8388350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8" name="Equation" r:id="rId11" imgW="3403600" imgH="279400" progId="Equation.DSMT4">
                  <p:embed/>
                </p:oleObj>
              </mc:Choice>
              <mc:Fallback>
                <p:oleObj name="Equation" r:id="rId11" imgW="34036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0859" y="3643245"/>
                        <a:ext cx="8388350" cy="68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DB2F9E-61B7-F643-BB6E-89C7B0E7CE8A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054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1348" y="404813"/>
            <a:ext cx="9636369" cy="57213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/>
              <a:t>The </a:t>
            </a:r>
            <a:r>
              <a:rPr lang="en-US" altLang="zh-TW" dirty="0">
                <a:solidFill>
                  <a:srgbClr val="FF0000"/>
                </a:solidFill>
              </a:rPr>
              <a:t>martingale</a:t>
            </a:r>
            <a:r>
              <a:rPr lang="en-US" altLang="zh-TW" dirty="0"/>
              <a:t> property for scaled random walk 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dirty="0"/>
              <a:t>Let                be given, and decompose     </a:t>
            </a:r>
            <a:r>
              <a:rPr lang="en-US" altLang="zh-TW" dirty="0" smtClean="0"/>
              <a:t>          </a:t>
            </a:r>
            <a:r>
              <a:rPr lang="en-US" altLang="zh-TW" dirty="0"/>
              <a:t>as </a:t>
            </a:r>
          </a:p>
          <a:p>
            <a:pPr eaLnBrk="1" hangingPunct="1">
              <a:buFont typeface="Wingdings" charset="2"/>
              <a:buChar char="Ø"/>
              <a:defRPr/>
            </a:pPr>
            <a:endParaRPr lang="zh-TW" altLang="en-US" dirty="0" smtClean="0"/>
          </a:p>
          <a:p>
            <a:pPr eaLnBrk="1" hangingPunct="1">
              <a:buFont typeface="Wingdings" charset="2"/>
              <a:buChar char="Ø"/>
              <a:defRPr/>
            </a:pPr>
            <a:endParaRPr lang="en-US" altLang="zh-TW" dirty="0"/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dirty="0"/>
              <a:t>If </a:t>
            </a:r>
            <a:r>
              <a:rPr lang="en-US" altLang="zh-TW" i="1" dirty="0">
                <a:latin typeface="Times New Roman" charset="0"/>
              </a:rPr>
              <a:t>s</a:t>
            </a:r>
            <a:r>
              <a:rPr lang="en-US" altLang="zh-TW" dirty="0"/>
              <a:t> and </a:t>
            </a:r>
            <a:r>
              <a:rPr lang="en-US" altLang="zh-TW" i="1" dirty="0">
                <a:latin typeface="Times New Roman" charset="0"/>
              </a:rPr>
              <a:t>t</a:t>
            </a:r>
            <a:r>
              <a:rPr lang="en-US" altLang="zh-TW" dirty="0"/>
              <a:t> are chosen so that </a:t>
            </a:r>
            <a:r>
              <a:rPr lang="en-US" altLang="zh-TW" i="1" dirty="0">
                <a:latin typeface="Times New Roman" charset="0"/>
              </a:rPr>
              <a:t>ns</a:t>
            </a:r>
            <a:r>
              <a:rPr lang="en-US" altLang="zh-TW" dirty="0"/>
              <a:t> and </a:t>
            </a:r>
            <a:r>
              <a:rPr lang="en-US" altLang="zh-TW" i="1" dirty="0" err="1">
                <a:latin typeface="Times New Roman" charset="0"/>
              </a:rPr>
              <a:t>nt</a:t>
            </a:r>
            <a:r>
              <a:rPr lang="en-US" altLang="zh-TW" dirty="0"/>
              <a:t> are integers</a:t>
            </a:r>
          </a:p>
          <a:p>
            <a:pPr eaLnBrk="1" hangingPunct="1">
              <a:buFontTx/>
              <a:buNone/>
              <a:defRPr/>
            </a:pPr>
            <a:endParaRPr lang="en-US" altLang="zh-TW" dirty="0"/>
          </a:p>
        </p:txBody>
      </p:sp>
      <p:graphicFrame>
        <p:nvGraphicFramePr>
          <p:cNvPr id="27650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49099801"/>
              </p:ext>
            </p:extLst>
          </p:nvPr>
        </p:nvGraphicFramePr>
        <p:xfrm>
          <a:off x="1947863" y="921142"/>
          <a:ext cx="1241054" cy="413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6" name="Equation" r:id="rId3" imgW="532937" imgH="177646" progId="Equation.DSMT4">
                  <p:embed/>
                </p:oleObj>
              </mc:Choice>
              <mc:Fallback>
                <p:oleObj name="Equation" r:id="rId3" imgW="532937" imgH="17764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921142"/>
                        <a:ext cx="1241054" cy="4136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1" name="Object 8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33759321"/>
              </p:ext>
            </p:extLst>
          </p:nvPr>
        </p:nvGraphicFramePr>
        <p:xfrm>
          <a:off x="6974950" y="882138"/>
          <a:ext cx="1038225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7" name="Equation" r:id="rId5" imgW="469900" imgH="228600" progId="Equation.DSMT4">
                  <p:embed/>
                </p:oleObj>
              </mc:Choice>
              <mc:Fallback>
                <p:oleObj name="Equation" r:id="rId5" imgW="469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4950" y="882138"/>
                        <a:ext cx="1038225" cy="50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2" name="Object 12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46352804"/>
              </p:ext>
            </p:extLst>
          </p:nvPr>
        </p:nvGraphicFramePr>
        <p:xfrm>
          <a:off x="3201287" y="1542025"/>
          <a:ext cx="5440363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8" name="Equation" r:id="rId7" imgW="2349500" imgH="279400" progId="Equation.DSMT4">
                  <p:embed/>
                </p:oleObj>
              </mc:Choice>
              <mc:Fallback>
                <p:oleObj name="Equation" r:id="rId7" imgW="23495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1287" y="1542025"/>
                        <a:ext cx="5440363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E9DCCE-B47B-0E4E-9EDC-BCC96B76F647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863" y="3144636"/>
            <a:ext cx="7947212" cy="176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0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19288" y="26035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Prove</a:t>
            </a:r>
          </a:p>
        </p:txBody>
      </p:sp>
      <p:graphicFrame>
        <p:nvGraphicFramePr>
          <p:cNvPr id="28674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3665539" y="441325"/>
          <a:ext cx="5400675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6" name="Equation" r:id="rId3" imgW="1676400" imgH="279400" progId="Equation.DSMT4">
                  <p:embed/>
                </p:oleObj>
              </mc:Choice>
              <mc:Fallback>
                <p:oleObj name="Equation" r:id="rId3" imgW="16764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539" y="441325"/>
                        <a:ext cx="5400675" cy="781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571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222500"/>
            <a:ext cx="8604250" cy="311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2208213" y="1703388"/>
            <a:ext cx="1079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TW" sz="2800" dirty="0">
                <a:ea typeface="新細明體" charset="-120"/>
              </a:rPr>
              <a:t>Proof: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4CE443-0960-4F40-8ED1-69EF4C41F210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844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Arial" charset="0"/>
              <a:buChar char="•"/>
              <a:defRPr/>
            </a:pPr>
            <a:r>
              <a:rPr lang="en-US" altLang="zh-TW" sz="3600" dirty="0" smtClean="0"/>
              <a:t>Quadratic variation </a:t>
            </a:r>
            <a:r>
              <a:rPr lang="en-US" altLang="zh-TW" sz="3600" dirty="0"/>
              <a:t>of the scaled random walk</a:t>
            </a:r>
            <a:endParaRPr lang="zh-TW" altLang="zh-TW" sz="3600" dirty="0"/>
          </a:p>
        </p:txBody>
      </p:sp>
      <p:graphicFrame>
        <p:nvGraphicFramePr>
          <p:cNvPr id="29698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3058660"/>
              </p:ext>
            </p:extLst>
          </p:nvPr>
        </p:nvGraphicFramePr>
        <p:xfrm>
          <a:off x="1774825" y="1573604"/>
          <a:ext cx="8207375" cy="338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0" name="Equation" r:id="rId3" imgW="2959100" imgH="1219200" progId="Equation.DSMT4">
                  <p:embed/>
                </p:oleObj>
              </mc:Choice>
              <mc:Fallback>
                <p:oleObj name="Equation" r:id="rId3" imgW="2959100" imgH="1219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1573604"/>
                        <a:ext cx="8207375" cy="338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5F8224-6FC3-1845-95A5-05CFF6565A76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3517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524435" y="274637"/>
            <a:ext cx="11143129" cy="13255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3.2.6 Limiting Distribution </a:t>
            </a:r>
            <a:r>
              <a:rPr lang="en-US" altLang="zh-TW" sz="4000"/>
              <a:t>of </a:t>
            </a:r>
            <a:r>
              <a:rPr lang="en-US" altLang="zh-TW" sz="4000" smtClean="0"/>
              <a:t>the Scaled </a:t>
            </a:r>
            <a:r>
              <a:rPr lang="en-US" altLang="zh-TW" sz="4000" dirty="0"/>
              <a:t>Random Walk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5459" y="1600200"/>
            <a:ext cx="11022105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/>
              <a:t>fixed a sequence of coin tosses</a:t>
            </a:r>
          </a:p>
          <a:p>
            <a:pPr marL="0" indent="0">
              <a:buNone/>
              <a:defRPr/>
            </a:pPr>
            <a:endParaRPr lang="en-US" altLang="zh-TW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/>
              <a:t>Fix </a:t>
            </a:r>
            <a:r>
              <a:rPr lang="en-US" altLang="zh-TW" i="1" dirty="0" smtClean="0">
                <a:latin typeface="Times New Roman" charset="0"/>
              </a:rPr>
              <a:t>t</a:t>
            </a:r>
            <a:r>
              <a:rPr lang="en-US" altLang="zh-TW" dirty="0" smtClean="0"/>
              <a:t> and consider the set of all possible paths evaluated at that time </a:t>
            </a:r>
            <a:r>
              <a:rPr lang="en-US" altLang="zh-TW" i="1" dirty="0" smtClean="0">
                <a:latin typeface="Times New Roman" charset="0"/>
              </a:rPr>
              <a:t>t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zh-TW" i="1" dirty="0" smtClean="0">
              <a:latin typeface="Times New Roman" charset="0"/>
            </a:endParaRPr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sz="2400" dirty="0"/>
              <a:t>Set t = 0.25 and consider the set of possible values of 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sz="2400" dirty="0"/>
              <a:t>can take any any odd integer between -25 and 25 </a:t>
            </a:r>
            <a:r>
              <a:rPr lang="en-US" altLang="zh-TW" sz="2400" dirty="0" smtClean="0"/>
              <a:t>:     </a:t>
            </a:r>
          </a:p>
          <a:p>
            <a:pPr marL="0" indent="0" algn="ctr" eaLnBrk="1" hangingPunct="1">
              <a:buNone/>
              <a:defRPr/>
            </a:pPr>
            <a:r>
              <a:rPr lang="en-US" altLang="zh-TW" sz="2400" dirty="0" smtClean="0"/>
              <a:t>-</a:t>
            </a:r>
            <a:r>
              <a:rPr lang="en-US" altLang="zh-TW" sz="2400" dirty="0"/>
              <a:t>2.5,-2.3,…,-0.3,-0.1,0.1,0.3,…</a:t>
            </a:r>
            <a:r>
              <a:rPr lang="en-US" altLang="zh-TW" sz="2400" dirty="0" smtClean="0"/>
              <a:t>2.3,2.5</a:t>
            </a:r>
            <a:endParaRPr lang="en-US" altLang="zh-TW" sz="2400" dirty="0"/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TW" sz="2400" dirty="0"/>
              <a:t>In order for                  to take value 0.1, we must get 13H and 12T in the 25 coin tosses. The probability of this is  </a:t>
            </a:r>
          </a:p>
          <a:p>
            <a:pPr eaLnBrk="1" hangingPunct="1">
              <a:defRPr/>
            </a:pPr>
            <a:endParaRPr lang="en-US" altLang="zh-TW" sz="2000" dirty="0"/>
          </a:p>
        </p:txBody>
      </p:sp>
      <p:graphicFrame>
        <p:nvGraphicFramePr>
          <p:cNvPr id="30723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03756918"/>
              </p:ext>
            </p:extLst>
          </p:nvPr>
        </p:nvGraphicFramePr>
        <p:xfrm>
          <a:off x="4836318" y="1947068"/>
          <a:ext cx="2519362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6" name="Equation" r:id="rId3" imgW="901309" imgH="228501" progId="Equation.DSMT4">
                  <p:embed/>
                </p:oleObj>
              </mc:Choice>
              <mc:Fallback>
                <p:oleObj name="Equation" r:id="rId3" imgW="901309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6318" y="1947068"/>
                        <a:ext cx="2519362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120978"/>
              </p:ext>
            </p:extLst>
          </p:nvPr>
        </p:nvGraphicFramePr>
        <p:xfrm>
          <a:off x="7607765" y="3479801"/>
          <a:ext cx="2433564" cy="702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7" name="Equation" r:id="rId5" imgW="1358310" imgH="393529" progId="Equation.DSMT4">
                  <p:embed/>
                </p:oleObj>
              </mc:Choice>
              <mc:Fallback>
                <p:oleObj name="Equation" r:id="rId5" imgW="1358310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7765" y="3479801"/>
                        <a:ext cx="2433564" cy="7022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86531"/>
              </p:ext>
            </p:extLst>
          </p:nvPr>
        </p:nvGraphicFramePr>
        <p:xfrm>
          <a:off x="2467537" y="5036952"/>
          <a:ext cx="1079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8" name="Equation" r:id="rId7" imgW="799753" imgH="253890" progId="Equation.DSMT4">
                  <p:embed/>
                </p:oleObj>
              </mc:Choice>
              <mc:Fallback>
                <p:oleObj name="Equation" r:id="rId7" imgW="799753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7537" y="5036952"/>
                        <a:ext cx="1079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576358"/>
              </p:ext>
            </p:extLst>
          </p:nvPr>
        </p:nvGraphicFramePr>
        <p:xfrm>
          <a:off x="3359942" y="5608405"/>
          <a:ext cx="5472113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9" name="Equation" r:id="rId9" imgW="2832100" imgH="469900" progId="Equation.DSMT4">
                  <p:embed/>
                </p:oleObj>
              </mc:Choice>
              <mc:Fallback>
                <p:oleObj name="Equation" r:id="rId9" imgW="28321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942" y="5608405"/>
                        <a:ext cx="5472113" cy="906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206D4-FF7A-B54F-957F-EFE128568604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530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fig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4" y="115888"/>
            <a:ext cx="792162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3" name="Text Box 5"/>
          <p:cNvSpPr txBox="1">
            <a:spLocks noChangeArrowheads="1"/>
          </p:cNvSpPr>
          <p:nvPr/>
        </p:nvSpPr>
        <p:spPr bwMode="auto">
          <a:xfrm>
            <a:off x="2338388" y="6237289"/>
            <a:ext cx="7632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TW" sz="2000" b="1" dirty="0">
                <a:ea typeface="新細明體" charset="-120"/>
              </a:rPr>
              <a:t>The bar has width 0.2, its height must be 0.1555 / 0.2 = 0.7775</a:t>
            </a:r>
          </a:p>
        </p:txBody>
      </p:sp>
      <p:graphicFrame>
        <p:nvGraphicFramePr>
          <p:cNvPr id="31747" name="Object 6"/>
          <p:cNvGraphicFramePr>
            <a:graphicFrameLocks noChangeAspect="1"/>
          </p:cNvGraphicFramePr>
          <p:nvPr/>
        </p:nvGraphicFramePr>
        <p:xfrm>
          <a:off x="1919288" y="404813"/>
          <a:ext cx="297815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2" name="Equation" r:id="rId4" imgW="1574800" imgH="584200" progId="Equation.DSMT4">
                  <p:embed/>
                </p:oleObj>
              </mc:Choice>
              <mc:Fallback>
                <p:oleObj name="Equation" r:id="rId4" imgW="1574800" imgH="584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8" y="404813"/>
                        <a:ext cx="297815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矩形 1"/>
          <p:cNvSpPr>
            <a:spLocks noChangeArrowheads="1"/>
          </p:cNvSpPr>
          <p:nvPr/>
        </p:nvSpPr>
        <p:spPr bwMode="auto">
          <a:xfrm>
            <a:off x="6816725" y="357188"/>
            <a:ext cx="457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/>
              <a:t>the distribution of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400"/>
              <a:t>   is nearly normal</a:t>
            </a:r>
          </a:p>
        </p:txBody>
      </p:sp>
      <p:graphicFrame>
        <p:nvGraphicFramePr>
          <p:cNvPr id="31749" name="Object 9"/>
          <p:cNvGraphicFramePr>
            <a:graphicFrameLocks noChangeAspect="1"/>
          </p:cNvGraphicFramePr>
          <p:nvPr/>
        </p:nvGraphicFramePr>
        <p:xfrm>
          <a:off x="9324976" y="419101"/>
          <a:ext cx="129381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3" name="Equation" r:id="rId6" imgW="799753" imgH="253890" progId="Equation.DSMT4">
                  <p:embed/>
                </p:oleObj>
              </mc:Choice>
              <mc:Fallback>
                <p:oleObj name="Equation" r:id="rId6" imgW="799753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4976" y="419101"/>
                        <a:ext cx="129381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89077C-BD78-C146-B99A-B0EBCD6EF6FE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139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196976"/>
            <a:ext cx="8229600" cy="49577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/>
              <a:t>Given a continuous bounded function </a:t>
            </a:r>
            <a:r>
              <a:rPr lang="en-US" altLang="zh-TW" i="1" dirty="0" smtClean="0">
                <a:latin typeface="Times New Roman" charset="0"/>
              </a:rPr>
              <a:t>g(x)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/>
              <a:t>Asked to compute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/>
              <a:t>We can obtain a good approximation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zh-TW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altLang="zh-TW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altLang="zh-TW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/>
              <a:t>The Central Limit Theorem asserts that the approximation in (3.2.12) is valid</a:t>
            </a:r>
          </a:p>
        </p:txBody>
      </p:sp>
      <p:graphicFrame>
        <p:nvGraphicFramePr>
          <p:cNvPr id="32770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623988333"/>
              </p:ext>
            </p:extLst>
          </p:nvPr>
        </p:nvGraphicFramePr>
        <p:xfrm>
          <a:off x="5042180" y="1573307"/>
          <a:ext cx="2709862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6" name="Equation" r:id="rId3" imgW="1269449" imgH="304668" progId="Equation.DSMT4">
                  <p:embed/>
                </p:oleObj>
              </mc:Choice>
              <mc:Fallback>
                <p:oleObj name="Equation" r:id="rId3" imgW="1269449" imgH="30466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2180" y="1573307"/>
                        <a:ext cx="2709862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1" name="Object 8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046289" y="2901950"/>
          <a:ext cx="734377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7" name="Equation" r:id="rId5" imgW="2654300" imgH="419100" progId="Equation.DSMT4">
                  <p:embed/>
                </p:oleObj>
              </mc:Choice>
              <mc:Fallback>
                <p:oleObj name="Equation" r:id="rId5" imgW="26543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6289" y="2901950"/>
                        <a:ext cx="7343775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92" name="Text Box 12"/>
          <p:cNvSpPr txBox="1">
            <a:spLocks noChangeArrowheads="1"/>
          </p:cNvSpPr>
          <p:nvPr/>
        </p:nvSpPr>
        <p:spPr bwMode="auto">
          <a:xfrm>
            <a:off x="9625014" y="3441701"/>
            <a:ext cx="9350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TW">
                <a:ea typeface="新細明體" charset="-120"/>
              </a:rPr>
              <a:t>(3.2.12)</a:t>
            </a:r>
          </a:p>
        </p:txBody>
      </p:sp>
      <p:sp>
        <p:nvSpPr>
          <p:cNvPr id="32773" name="文字方塊 1"/>
          <p:cNvSpPr txBox="1">
            <a:spLocks noChangeArrowheads="1"/>
          </p:cNvSpPr>
          <p:nvPr/>
        </p:nvSpPr>
        <p:spPr bwMode="auto">
          <a:xfrm>
            <a:off x="3046413" y="231775"/>
            <a:ext cx="61214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4000"/>
              <a:t>Approximate the integral</a:t>
            </a:r>
            <a:endParaRPr lang="zh-TW" altLang="en-US" sz="400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64394-5F1E-BA42-BAD4-7BF9E7E3E3D1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7741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zh-TW" dirty="0" smtClean="0"/>
              <a:t>Theorem 3.2.1 (Central </a:t>
            </a:r>
            <a:r>
              <a:rPr lang="en-US" altLang="zh-TW" dirty="0"/>
              <a:t>L</a:t>
            </a:r>
            <a:r>
              <a:rPr lang="en-US" altLang="zh-TW" dirty="0" smtClean="0"/>
              <a:t>imit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Theorem)</a:t>
            </a:r>
          </a:p>
        </p:txBody>
      </p:sp>
      <p:sp>
        <p:nvSpPr>
          <p:cNvPr id="153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971550" y="2012950"/>
            <a:ext cx="10515600" cy="4525962"/>
          </a:xfrm>
        </p:spPr>
        <p:txBody>
          <a:bodyPr/>
          <a:lstStyle/>
          <a:p>
            <a:pPr eaLnBrk="1" hangingPunct="1">
              <a:defRPr/>
            </a:pPr>
            <a:endParaRPr lang="en-US" altLang="zh-TW" dirty="0" smtClean="0"/>
          </a:p>
          <a:p>
            <a:pPr eaLnBrk="1" hangingPunct="1">
              <a:defRPr/>
            </a:pPr>
            <a:endParaRPr lang="en-US" altLang="zh-TW" dirty="0" smtClean="0"/>
          </a:p>
          <a:p>
            <a:pPr eaLnBrk="1" hangingPunct="1">
              <a:defRPr/>
            </a:pPr>
            <a:endParaRPr lang="en-US" altLang="zh-TW" dirty="0" smtClean="0"/>
          </a:p>
          <a:p>
            <a:pPr eaLnBrk="1" hangingPunct="1">
              <a:defRPr/>
            </a:pPr>
            <a:r>
              <a:rPr lang="en-US" altLang="zh-TW" dirty="0" smtClean="0"/>
              <a:t>Outline of proof: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Microsoft JhengHei" charset="-120"/>
                <a:ea typeface="Microsoft JhengHei" charset="-120"/>
                <a:cs typeface="Microsoft JhengHei" charset="-120"/>
              </a:rPr>
              <a:t>   </a:t>
            </a:r>
            <a:r>
              <a:rPr lang="zh-TW" altLang="en-US" dirty="0" smtClean="0">
                <a:latin typeface="Microsoft JhengHei" charset="-120"/>
                <a:ea typeface="Microsoft JhengHei" charset="-120"/>
                <a:cs typeface="Microsoft JhengHei" charset="-120"/>
              </a:rPr>
              <a:t>藉由動差生成函數</a:t>
            </a:r>
            <a:r>
              <a:rPr lang="en-US" altLang="zh-TW" dirty="0" smtClean="0">
                <a:latin typeface="Microsoft JhengHei" charset="-120"/>
                <a:ea typeface="Microsoft JhengHei" charset="-120"/>
                <a:cs typeface="Microsoft JhengHei" charset="-120"/>
              </a:rPr>
              <a:t>(MGF)</a:t>
            </a:r>
            <a:r>
              <a:rPr lang="zh-TW" altLang="en-US" dirty="0" smtClean="0">
                <a:latin typeface="Microsoft JhengHei" charset="-120"/>
                <a:ea typeface="Microsoft JhengHei" charset="-120"/>
                <a:cs typeface="Microsoft JhengHei" charset="-120"/>
              </a:rPr>
              <a:t>的唯一性來判斷</a:t>
            </a:r>
            <a:r>
              <a:rPr lang="en-US" altLang="zh-TW" dirty="0" err="1" smtClean="0">
                <a:latin typeface="Microsoft JhengHei" charset="-120"/>
                <a:ea typeface="Microsoft JhengHei" charset="-120"/>
                <a:cs typeface="Microsoft JhengHei" charset="-120"/>
              </a:rPr>
              <a:t>r.v</a:t>
            </a:r>
            <a:r>
              <a:rPr lang="en-US" altLang="zh-TW" dirty="0" smtClean="0">
                <a:latin typeface="Microsoft JhengHei" charset="-120"/>
                <a:ea typeface="Microsoft JhengHei" charset="-120"/>
                <a:cs typeface="Microsoft JhengHei" charset="-120"/>
              </a:rPr>
              <a:t>.</a:t>
            </a:r>
            <a:r>
              <a:rPr lang="zh-TW" altLang="en-US" dirty="0" smtClean="0">
                <a:latin typeface="Microsoft JhengHei" charset="-120"/>
                <a:ea typeface="Microsoft JhengHei" charset="-120"/>
                <a:cs typeface="Microsoft JhengHei" charset="-120"/>
              </a:rPr>
              <a:t>屬於何種分配</a:t>
            </a:r>
          </a:p>
        </p:txBody>
      </p:sp>
      <p:graphicFrame>
        <p:nvGraphicFramePr>
          <p:cNvPr id="33795" name="Object 6"/>
          <p:cNvGraphicFramePr>
            <a:graphicFrameLocks noGrp="1" noChangeAspect="1"/>
          </p:cNvGraphicFramePr>
          <p:nvPr>
            <p:ph idx="4294967295"/>
          </p:nvPr>
        </p:nvGraphicFramePr>
        <p:xfrm>
          <a:off x="1981200" y="1681164"/>
          <a:ext cx="8496300" cy="161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4" name="Equation" r:id="rId3" imgW="3403600" imgH="647700" progId="Equation.DSMT4">
                  <p:embed/>
                </p:oleObj>
              </mc:Choice>
              <mc:Fallback>
                <p:oleObj name="Equation" r:id="rId3" imgW="3403600" imgH="647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681164"/>
                        <a:ext cx="8496300" cy="161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552B83-004B-794E-89BA-A396CA3B83D7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3" name="文字方塊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55640" y="4725144"/>
            <a:ext cx="5832648" cy="523220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zh-TW" altLang="en-US">
                <a:noFill/>
                <a:ea typeface="新細明體" charset="-120"/>
              </a:rPr>
              <a:t> 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5245"/>
              </p:ext>
            </p:extLst>
          </p:nvPr>
        </p:nvGraphicFramePr>
        <p:xfrm>
          <a:off x="8393541" y="4839799"/>
          <a:ext cx="1059947" cy="33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5" name="Equation" r:id="rId6" imgW="444307" imgH="139639" progId="Equation.DSMT4">
                  <p:embed/>
                </p:oleObj>
              </mc:Choice>
              <mc:Fallback>
                <p:oleObj name="Equation" r:id="rId6" imgW="444307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3541" y="4839799"/>
                        <a:ext cx="1059947" cy="333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8231658" y="4725144"/>
            <a:ext cx="1383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dirty="0" smtClean="0"/>
              <a:t>(            )</a:t>
            </a: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10610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44" y="525762"/>
            <a:ext cx="8500498" cy="5899751"/>
          </a:xfrm>
        </p:spPr>
      </p:pic>
    </p:spTree>
    <p:extLst>
      <p:ext uri="{BB962C8B-B14F-4D97-AF65-F5344CB8AC3E}">
        <p14:creationId xmlns:p14="http://schemas.microsoft.com/office/powerpoint/2010/main" val="96197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3.1 Introduction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Introduce random walks in section 3.2</a:t>
            </a:r>
          </a:p>
          <a:p>
            <a:pPr>
              <a:defRPr/>
            </a:pPr>
            <a:r>
              <a:rPr lang="en-US" altLang="zh-TW" dirty="0" smtClean="0"/>
              <a:t>Define </a:t>
            </a:r>
            <a:r>
              <a:rPr lang="en-US" altLang="zh-TW" dirty="0"/>
              <a:t>Brownian motion in section </a:t>
            </a:r>
            <a:r>
              <a:rPr lang="en-US" altLang="zh-TW" dirty="0" smtClean="0"/>
              <a:t>3.3</a:t>
            </a:r>
          </a:p>
          <a:p>
            <a:pPr>
              <a:defRPr/>
            </a:pPr>
            <a:r>
              <a:rPr lang="en-US" altLang="zh-TW" dirty="0" smtClean="0"/>
              <a:t>Compute the quadratic variation of Brownian motion in section 3.4</a:t>
            </a:r>
            <a:endParaRPr lang="en-US" altLang="zh-TW" dirty="0"/>
          </a:p>
          <a:p>
            <a:pPr>
              <a:defRPr/>
            </a:pPr>
            <a:r>
              <a:rPr lang="en-US" altLang="zh-TW" dirty="0"/>
              <a:t>Develop its </a:t>
            </a:r>
            <a:r>
              <a:rPr lang="en-US" altLang="zh-TW" dirty="0" smtClean="0"/>
              <a:t>some basic properties and theorems</a:t>
            </a:r>
          </a:p>
          <a:p>
            <a:pPr lvl="1">
              <a:defRPr/>
            </a:pPr>
            <a:r>
              <a:rPr lang="en-US" altLang="zh-TW" dirty="0" smtClean="0"/>
              <a:t>section </a:t>
            </a:r>
            <a:r>
              <a:rPr lang="en-US" altLang="zh-TW" dirty="0"/>
              <a:t>3.5-3.7 develop properties </a:t>
            </a:r>
            <a:r>
              <a:rPr lang="en-US" altLang="zh-TW" dirty="0" smtClean="0"/>
              <a:t>of Brownian </a:t>
            </a:r>
            <a:r>
              <a:rPr lang="en-US" altLang="zh-TW" dirty="0"/>
              <a:t>motion we shall need later 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48328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37" y="491095"/>
            <a:ext cx="10522359" cy="5761423"/>
          </a:xfrm>
        </p:spPr>
      </p:pic>
    </p:spTree>
    <p:extLst>
      <p:ext uri="{BB962C8B-B14F-4D97-AF65-F5344CB8AC3E}">
        <p14:creationId xmlns:p14="http://schemas.microsoft.com/office/powerpoint/2010/main" val="2040617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36" y="441667"/>
            <a:ext cx="8924434" cy="6030509"/>
          </a:xfrm>
        </p:spPr>
      </p:pic>
    </p:spTree>
    <p:extLst>
      <p:ext uri="{BB962C8B-B14F-4D97-AF65-F5344CB8AC3E}">
        <p14:creationId xmlns:p14="http://schemas.microsoft.com/office/powerpoint/2010/main" val="1348295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212" y="441669"/>
            <a:ext cx="10349856" cy="5971488"/>
          </a:xfrm>
        </p:spPr>
      </p:pic>
    </p:spTree>
    <p:extLst>
      <p:ext uri="{BB962C8B-B14F-4D97-AF65-F5344CB8AC3E}">
        <p14:creationId xmlns:p14="http://schemas.microsoft.com/office/powerpoint/2010/main" val="548285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pPr eaLnBrk="1" hangingPunct="1">
              <a:defRPr/>
            </a:pPr>
            <a:r>
              <a:rPr lang="en-US" altLang="zh-TW" sz="4400" b="1" dirty="0"/>
              <a:t>3.3 Brownian Motion</a:t>
            </a:r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en-US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B4CCEC-5E6A-4E4A-88F7-DF8636848549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6286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charset="0"/>
              </a:rPr>
              <a:t>3.3.1 Definition of Brownian Motion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1073714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TW" b="1" dirty="0">
                <a:latin typeface="Times New Roman" charset="0"/>
              </a:rPr>
              <a:t>Definition 3.3.1</a:t>
            </a:r>
            <a:r>
              <a:rPr lang="en-US" altLang="zh-TW" dirty="0">
                <a:latin typeface="Times New Roman" charset="0"/>
              </a:rPr>
              <a:t> </a:t>
            </a:r>
          </a:p>
          <a:p>
            <a:pPr>
              <a:defRPr/>
            </a:pPr>
            <a:r>
              <a:rPr lang="en-US" altLang="zh-TW" dirty="0" smtClean="0">
                <a:latin typeface="Times New Roman" charset="0"/>
              </a:rPr>
              <a:t>Let              </a:t>
            </a:r>
            <a:r>
              <a:rPr lang="en-US" altLang="zh-TW" dirty="0">
                <a:latin typeface="Times New Roman" charset="0"/>
              </a:rPr>
              <a:t>be a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probability space</a:t>
            </a:r>
            <a:r>
              <a:rPr lang="en-US" altLang="zh-TW" dirty="0">
                <a:latin typeface="Times New Roman" charset="0"/>
              </a:rPr>
              <a:t>. </a:t>
            </a:r>
            <a:endParaRPr lang="en-US" altLang="zh-TW" dirty="0" smtClean="0">
              <a:latin typeface="Times New Roman" charset="0"/>
            </a:endParaRPr>
          </a:p>
          <a:p>
            <a:pPr>
              <a:defRPr/>
            </a:pPr>
            <a:r>
              <a:rPr lang="en-US" altLang="zh-TW" dirty="0" smtClean="0">
                <a:latin typeface="Times New Roman" charset="0"/>
              </a:rPr>
              <a:t>For </a:t>
            </a:r>
            <a:r>
              <a:rPr lang="en-US" altLang="zh-TW" dirty="0">
                <a:latin typeface="Times New Roman" charset="0"/>
              </a:rPr>
              <a:t>each            , suppose there is a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continuous function          </a:t>
            </a:r>
            <a:r>
              <a:rPr lang="en-US" altLang="zh-TW" dirty="0">
                <a:latin typeface="Times New Roman" charset="0"/>
              </a:rPr>
              <a:t>of      </a:t>
            </a:r>
            <a:r>
              <a:rPr lang="en-US" altLang="zh-TW" dirty="0" smtClean="0">
                <a:latin typeface="Times New Roman" charset="0"/>
              </a:rPr>
              <a:t>    </a:t>
            </a:r>
            <a:r>
              <a:rPr lang="en-US" altLang="zh-TW" dirty="0">
                <a:latin typeface="Times New Roman" charset="0"/>
              </a:rPr>
              <a:t>that satisfies                and that depends on      . </a:t>
            </a:r>
            <a:endParaRPr lang="en-US" altLang="zh-TW" dirty="0" smtClean="0">
              <a:latin typeface="Times New Roman" charset="0"/>
            </a:endParaRPr>
          </a:p>
          <a:p>
            <a:pPr marL="0" indent="0">
              <a:buNone/>
              <a:defRPr/>
            </a:pPr>
            <a:r>
              <a:rPr lang="en-US" altLang="zh-TW" dirty="0" smtClean="0">
                <a:latin typeface="Times New Roman" charset="0"/>
              </a:rPr>
              <a:t>   Then                  </a:t>
            </a:r>
            <a:r>
              <a:rPr lang="en-US" altLang="zh-TW" dirty="0">
                <a:latin typeface="Times New Roman" charset="0"/>
              </a:rPr>
              <a:t>, is a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Brownian motion </a:t>
            </a:r>
            <a:r>
              <a:rPr lang="en-US" altLang="zh-TW" dirty="0">
                <a:latin typeface="Times New Roman" charset="0"/>
              </a:rPr>
              <a:t>if for all        </a:t>
            </a:r>
          </a:p>
          <a:p>
            <a:pPr>
              <a:defRPr/>
            </a:pPr>
            <a:r>
              <a:rPr lang="en-US" altLang="zh-TW" dirty="0">
                <a:latin typeface="Times New Roman" charset="0"/>
              </a:rPr>
              <a:t>I</a:t>
            </a:r>
            <a:r>
              <a:rPr lang="en-US" altLang="zh-TW" dirty="0" smtClean="0">
                <a:latin typeface="Times New Roman" charset="0"/>
              </a:rPr>
              <a:t>ncrements </a:t>
            </a:r>
            <a:endParaRPr lang="en-US" altLang="zh-TW" dirty="0">
              <a:latin typeface="Times New Roman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TW" dirty="0">
                <a:latin typeface="Times New Roman" charset="0"/>
              </a:rPr>
              <a:t>     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TW" dirty="0">
                <a:latin typeface="Times New Roman" charset="0"/>
              </a:rPr>
              <a:t>  </a:t>
            </a:r>
            <a:r>
              <a:rPr lang="en-US" altLang="zh-TW" dirty="0" smtClean="0">
                <a:latin typeface="Times New Roman" charset="0"/>
              </a:rPr>
              <a:t>are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independent</a:t>
            </a:r>
            <a:r>
              <a:rPr lang="en-US" altLang="zh-TW" dirty="0">
                <a:latin typeface="Times New Roman" charset="0"/>
              </a:rPr>
              <a:t> and each of these increments is </a:t>
            </a:r>
            <a:r>
              <a:rPr lang="en-US" altLang="zh-TW" dirty="0">
                <a:solidFill>
                  <a:srgbClr val="FF0000"/>
                </a:solidFill>
                <a:latin typeface="Times New Roman" charset="0"/>
              </a:rPr>
              <a:t>normally distributed </a:t>
            </a:r>
            <a:r>
              <a:rPr lang="en-US" altLang="zh-TW" dirty="0">
                <a:latin typeface="Times New Roman" charset="0"/>
              </a:rPr>
              <a:t>with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zh-TW" dirty="0">
              <a:latin typeface="Times New Roman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02453"/>
              </p:ext>
            </p:extLst>
          </p:nvPr>
        </p:nvGraphicFramePr>
        <p:xfrm>
          <a:off x="1708732" y="2318865"/>
          <a:ext cx="11144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5" name="Equation" r:id="rId3" imgW="583947" imgH="253890" progId="Equation.DSMT4">
                  <p:embed/>
                </p:oleObj>
              </mc:Choice>
              <mc:Fallback>
                <p:oleObj name="Equation" r:id="rId3" imgW="58394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732" y="2318865"/>
                        <a:ext cx="1114425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247045"/>
              </p:ext>
            </p:extLst>
          </p:nvPr>
        </p:nvGraphicFramePr>
        <p:xfrm>
          <a:off x="2446902" y="2881727"/>
          <a:ext cx="9144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6" name="Equation" r:id="rId5" imgW="405872" imgH="177569" progId="Equation.DSMT4">
                  <p:embed/>
                </p:oleObj>
              </mc:Choice>
              <mc:Fallback>
                <p:oleObj name="Equation" r:id="rId5" imgW="405872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902" y="2881727"/>
                        <a:ext cx="9144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232927"/>
              </p:ext>
            </p:extLst>
          </p:nvPr>
        </p:nvGraphicFramePr>
        <p:xfrm>
          <a:off x="9166442" y="2822232"/>
          <a:ext cx="7620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7" name="Equation" r:id="rId7" imgW="368140" imgH="253890" progId="Equation.DSMT4">
                  <p:embed/>
                </p:oleObj>
              </mc:Choice>
              <mc:Fallback>
                <p:oleObj name="Equation" r:id="rId7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6442" y="2822232"/>
                        <a:ext cx="762000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1524001" y="31538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248234"/>
              </p:ext>
            </p:extLst>
          </p:nvPr>
        </p:nvGraphicFramePr>
        <p:xfrm>
          <a:off x="10371634" y="2881520"/>
          <a:ext cx="6858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8" name="Equation" r:id="rId9" imgW="317087" imgH="177569" progId="Equation.DSMT4">
                  <p:embed/>
                </p:oleObj>
              </mc:Choice>
              <mc:Fallback>
                <p:oleObj name="Equation" r:id="rId9" imgW="317087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71634" y="2881520"/>
                        <a:ext cx="68580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5323149"/>
              </p:ext>
            </p:extLst>
          </p:nvPr>
        </p:nvGraphicFramePr>
        <p:xfrm>
          <a:off x="2343150" y="3241241"/>
          <a:ext cx="12954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79" name="Equation" r:id="rId11" imgW="622030" imgH="253890" progId="Equation.DSMT4">
                  <p:embed/>
                </p:oleObj>
              </mc:Choice>
              <mc:Fallback>
                <p:oleObj name="Equation" r:id="rId11" imgW="62203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3241241"/>
                        <a:ext cx="12954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7355560"/>
              </p:ext>
            </p:extLst>
          </p:nvPr>
        </p:nvGraphicFramePr>
        <p:xfrm>
          <a:off x="6643044" y="3299184"/>
          <a:ext cx="3810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0" name="Equation" r:id="rId13" imgW="152334" imgH="139639" progId="Equation.DSMT4">
                  <p:embed/>
                </p:oleObj>
              </mc:Choice>
              <mc:Fallback>
                <p:oleObj name="Equation" r:id="rId13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044" y="3299184"/>
                        <a:ext cx="3810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5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24199"/>
              </p:ext>
            </p:extLst>
          </p:nvPr>
        </p:nvGraphicFramePr>
        <p:xfrm>
          <a:off x="1997037" y="3719569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1" name="Equation" r:id="rId15" imgW="710891" imgH="253890" progId="Equation.DSMT4">
                  <p:embed/>
                </p:oleObj>
              </mc:Choice>
              <mc:Fallback>
                <p:oleObj name="Equation" r:id="rId15" imgW="710891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7037" y="3719569"/>
                        <a:ext cx="144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6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609590"/>
              </p:ext>
            </p:extLst>
          </p:nvPr>
        </p:nvGraphicFramePr>
        <p:xfrm>
          <a:off x="8153400" y="3772694"/>
          <a:ext cx="2286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" name="Equation" r:id="rId17" imgW="1143000" imgH="228600" progId="Equation.DSMT4">
                  <p:embed/>
                </p:oleObj>
              </mc:Choice>
              <mc:Fallback>
                <p:oleObj name="Equation" r:id="rId17" imgW="1143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772694"/>
                        <a:ext cx="2286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7" name="Rectangle 2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6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3411399"/>
              </p:ext>
            </p:extLst>
          </p:nvPr>
        </p:nvGraphicFramePr>
        <p:xfrm>
          <a:off x="2343150" y="5919994"/>
          <a:ext cx="30480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" name="Equation" r:id="rId19" imgW="1485900" imgH="279400" progId="Equation.DSMT4">
                  <p:embed/>
                </p:oleObj>
              </mc:Choice>
              <mc:Fallback>
                <p:oleObj name="Equation" r:id="rId19" imgW="14859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5919994"/>
                        <a:ext cx="3048000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9" name="Rectangle 2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586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2100156"/>
              </p:ext>
            </p:extLst>
          </p:nvPr>
        </p:nvGraphicFramePr>
        <p:xfrm>
          <a:off x="6392820" y="5925146"/>
          <a:ext cx="3810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4" name="Equation" r:id="rId21" imgW="1879600" imgH="279400" progId="Equation.DSMT4">
                  <p:embed/>
                </p:oleObj>
              </mc:Choice>
              <mc:Fallback>
                <p:oleObj name="Equation" r:id="rId21" imgW="18796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2820" y="5925146"/>
                        <a:ext cx="3810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F98940-420A-C94B-9FB3-C90760060B1D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  <p:grpSp>
        <p:nvGrpSpPr>
          <p:cNvPr id="4" name="群組 3"/>
          <p:cNvGrpSpPr/>
          <p:nvPr/>
        </p:nvGrpSpPr>
        <p:grpSpPr>
          <a:xfrm>
            <a:off x="2394379" y="4760256"/>
            <a:ext cx="7162800" cy="508000"/>
            <a:chOff x="2394379" y="4760256"/>
            <a:chExt cx="7162800" cy="508000"/>
          </a:xfrm>
        </p:grpSpPr>
        <p:graphicFrame>
          <p:nvGraphicFramePr>
            <p:cNvPr id="35844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44796176"/>
                </p:ext>
              </p:extLst>
            </p:nvPr>
          </p:nvGraphicFramePr>
          <p:xfrm>
            <a:off x="2394379" y="4760256"/>
            <a:ext cx="7162800" cy="508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185" name="Equation" r:id="rId23" imgW="3632200" imgH="254000" progId="Equation.DSMT4">
                    <p:embed/>
                  </p:oleObj>
                </mc:Choice>
                <mc:Fallback>
                  <p:oleObj name="Equation" r:id="rId23" imgW="3632200" imgH="2540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4379" y="4760256"/>
                          <a:ext cx="7162800" cy="508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文字方塊 2"/>
            <p:cNvSpPr txBox="1"/>
            <p:nvPr/>
          </p:nvSpPr>
          <p:spPr>
            <a:xfrm>
              <a:off x="7087108" y="4796476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13364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charset="0"/>
              </a:rPr>
              <a:t>3.3.2 Distribution of Brownian Motion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17452" y="1600201"/>
            <a:ext cx="10864948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>
                <a:latin typeface="Times New Roman" charset="0"/>
              </a:rPr>
              <a:t>The random variables</a:t>
            </a:r>
            <a:r>
              <a:rPr lang="zh-TW" altLang="en-US" dirty="0" smtClean="0">
                <a:latin typeface="Times New Roman" charset="0"/>
              </a:rPr>
              <a:t>                            </a:t>
            </a:r>
            <a:r>
              <a:rPr lang="en-US" altLang="zh-TW" dirty="0" smtClean="0">
                <a:latin typeface="Times New Roman" charset="0"/>
              </a:rPr>
              <a:t>are</a:t>
            </a:r>
            <a:r>
              <a:rPr lang="zh-TW" altLang="en-US" dirty="0" smtClean="0">
                <a:latin typeface="Times New Roman" charset="0"/>
              </a:rPr>
              <a:t>  </a:t>
            </a:r>
            <a:r>
              <a:rPr lang="en-US" altLang="zh-TW" dirty="0" smtClean="0">
                <a:latin typeface="Times New Roman" charset="0"/>
              </a:rPr>
              <a:t>jointly normally distributed. </a:t>
            </a:r>
          </a:p>
          <a:p>
            <a:pPr marL="0" indent="0" eaLnBrk="1" hangingPunct="1">
              <a:buNone/>
              <a:defRPr/>
            </a:pPr>
            <a:r>
              <a:rPr lang="en-US" altLang="zh-TW" dirty="0" smtClean="0">
                <a:latin typeface="Times New Roman" charset="0"/>
              </a:rPr>
              <a:t>   Distribution </a:t>
            </a:r>
            <a:r>
              <a:rPr lang="en-US" altLang="zh-TW" dirty="0">
                <a:latin typeface="Times New Roman" charset="0"/>
              </a:rPr>
              <a:t>is </a:t>
            </a:r>
            <a:r>
              <a:rPr lang="en-US" altLang="zh-TW" dirty="0" smtClean="0">
                <a:latin typeface="Times New Roman" charset="0"/>
              </a:rPr>
              <a:t>determined by </a:t>
            </a:r>
            <a:r>
              <a:rPr lang="en-US" altLang="zh-TW" dirty="0">
                <a:latin typeface="Times New Roman" charset="0"/>
              </a:rPr>
              <a:t>their means </a:t>
            </a:r>
            <a:r>
              <a:rPr lang="en-US" altLang="zh-TW" dirty="0" smtClean="0">
                <a:latin typeface="Times New Roman" charset="0"/>
              </a:rPr>
              <a:t>and </a:t>
            </a:r>
            <a:r>
              <a:rPr lang="en-US" altLang="zh-TW" dirty="0" err="1">
                <a:latin typeface="Times New Roman" charset="0"/>
              </a:rPr>
              <a:t>covariances</a:t>
            </a:r>
            <a:r>
              <a:rPr lang="en-US" altLang="zh-TW" dirty="0" smtClean="0">
                <a:latin typeface="Times New Roman" charset="0"/>
              </a:rPr>
              <a:t>.</a:t>
            </a:r>
          </a:p>
          <a:p>
            <a:pPr marL="0" indent="0" eaLnBrk="1" hangingPunct="1">
              <a:buNone/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TW" sz="2400" dirty="0" smtClean="0">
                <a:latin typeface="Times New Roman" charset="0"/>
              </a:rPr>
              <a:t>1.           has mean zero.</a:t>
            </a:r>
          </a:p>
          <a:p>
            <a:pPr eaLnBrk="1" hangingPunct="1">
              <a:buFontTx/>
              <a:buNone/>
              <a:defRPr/>
            </a:pPr>
            <a:r>
              <a:rPr lang="en-US" altLang="zh-TW" sz="2400" dirty="0" smtClean="0">
                <a:latin typeface="Times New Roman" charset="0"/>
              </a:rPr>
              <a:t>2</a:t>
            </a:r>
            <a:r>
              <a:rPr lang="en-US" altLang="zh-TW" sz="2400" dirty="0">
                <a:latin typeface="Times New Roman" charset="0"/>
              </a:rPr>
              <a:t>. the covariance of             and          </a:t>
            </a:r>
            <a:r>
              <a:rPr lang="zh-TW" altLang="en-US" sz="2400" dirty="0">
                <a:latin typeface="Times New Roman" charset="0"/>
              </a:rPr>
              <a:t>：</a:t>
            </a:r>
          </a:p>
          <a:p>
            <a:pPr eaLnBrk="1" hangingPunct="1">
              <a:defRPr/>
            </a:pPr>
            <a:endParaRPr lang="zh-TW" altLang="en-US" dirty="0"/>
          </a:p>
          <a:p>
            <a:pPr marL="533400" indent="-533400">
              <a:buNone/>
              <a:defRPr/>
            </a:pPr>
            <a:endParaRPr lang="en-US" altLang="zh-TW" dirty="0">
              <a:latin typeface="Times New Roman" charset="0"/>
            </a:endParaRPr>
          </a:p>
          <a:p>
            <a:pPr marL="533400" indent="-533400">
              <a:buNone/>
              <a:defRPr/>
            </a:pPr>
            <a:endParaRPr lang="en-US" altLang="zh-TW" dirty="0">
              <a:latin typeface="Times New Roman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3789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854856"/>
              </p:ext>
            </p:extLst>
          </p:nvPr>
        </p:nvGraphicFramePr>
        <p:xfrm>
          <a:off x="4144488" y="1600201"/>
          <a:ext cx="2362200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96" name="Equation" r:id="rId3" imgW="1511300" imgH="254000" progId="Equation.DSMT4">
                  <p:embed/>
                </p:oleObj>
              </mc:Choice>
              <mc:Fallback>
                <p:oleObj name="Equation" r:id="rId3" imgW="15113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4488" y="1600201"/>
                        <a:ext cx="2362200" cy="401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5982091"/>
              </p:ext>
            </p:extLst>
          </p:nvPr>
        </p:nvGraphicFramePr>
        <p:xfrm>
          <a:off x="1214438" y="3143252"/>
          <a:ext cx="6191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97" name="Equation" r:id="rId5" imgW="406048" imgH="253780" progId="Equation.DSMT4">
                  <p:embed/>
                </p:oleObj>
              </mc:Choice>
              <mc:Fallback>
                <p:oleObj name="Equation" r:id="rId5" imgW="406048" imgH="2537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3143252"/>
                        <a:ext cx="619125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189037"/>
              </p:ext>
            </p:extLst>
          </p:nvPr>
        </p:nvGraphicFramePr>
        <p:xfrm>
          <a:off x="3369788" y="3567115"/>
          <a:ext cx="7461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98" name="Equation" r:id="rId7" imgW="380835" imgH="253890" progId="Equation.DSMT4">
                  <p:embed/>
                </p:oleObj>
              </mc:Choice>
              <mc:Fallback>
                <p:oleObj name="Equation" r:id="rId7" imgW="380835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9788" y="3567115"/>
                        <a:ext cx="74612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860311"/>
              </p:ext>
            </p:extLst>
          </p:nvPr>
        </p:nvGraphicFramePr>
        <p:xfrm>
          <a:off x="4752038" y="3567115"/>
          <a:ext cx="719137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99" name="Equation" r:id="rId9" imgW="368140" imgH="253890" progId="Equation.DSMT4">
                  <p:embed/>
                </p:oleObj>
              </mc:Choice>
              <mc:Fallback>
                <p:oleObj name="Equation" r:id="rId9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2038" y="3567115"/>
                        <a:ext cx="719137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6384151"/>
              </p:ext>
            </p:extLst>
          </p:nvPr>
        </p:nvGraphicFramePr>
        <p:xfrm>
          <a:off x="3102831" y="4106600"/>
          <a:ext cx="5929188" cy="1519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00" name="Equation" r:id="rId11" imgW="3454400" imgH="889000" progId="Equation.DSMT4">
                  <p:embed/>
                </p:oleObj>
              </mc:Choice>
              <mc:Fallback>
                <p:oleObj name="Equation" r:id="rId11" imgW="3454400" imgH="889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2831" y="4106600"/>
                        <a:ext cx="5929188" cy="1519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9C73C3-919A-284A-87D0-C527E97C52E7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6" name="矩形 5"/>
          <p:cNvSpPr/>
          <p:nvPr/>
        </p:nvSpPr>
        <p:spPr>
          <a:xfrm>
            <a:off x="5508162" y="1600201"/>
            <a:ext cx="266757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mr-IN" altLang="zh-TW" dirty="0"/>
              <a:t>…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783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0414" y="1089026"/>
            <a:ext cx="10910806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>
                <a:latin typeface="Times New Roman" charset="0"/>
              </a:rPr>
              <a:t>The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covariance matrix</a:t>
            </a:r>
            <a:r>
              <a:rPr lang="en-US" altLang="zh-TW" dirty="0" smtClean="0">
                <a:latin typeface="Times New Roman" charset="0"/>
              </a:rPr>
              <a:t> for Brownian motion ( i.e., for the m-dimensional random vector                                        ) is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F8BB02-3B69-CE43-9D8A-2A3F02E81127}" type="slidenum">
              <a:rPr lang="en-US" altLang="zh-TW" smtClean="0"/>
              <a:pPr>
                <a:defRPr/>
              </a:pPr>
              <a:t>26</a:t>
            </a:fld>
            <a:endParaRPr lang="en-US" altLang="zh-TW" dirty="0"/>
          </a:p>
        </p:txBody>
      </p:sp>
      <p:grpSp>
        <p:nvGrpSpPr>
          <p:cNvPr id="22" name="群組 21"/>
          <p:cNvGrpSpPr/>
          <p:nvPr/>
        </p:nvGrpSpPr>
        <p:grpSpPr>
          <a:xfrm>
            <a:off x="1601493" y="2300875"/>
            <a:ext cx="9007765" cy="2633483"/>
            <a:chOff x="1524001" y="2672834"/>
            <a:chExt cx="9007765" cy="2633483"/>
          </a:xfrm>
        </p:grpSpPr>
        <p:sp>
          <p:nvSpPr>
            <p:cNvPr id="19461" name="Rectangle 5"/>
            <p:cNvSpPr>
              <a:spLocks noChangeArrowheads="1"/>
            </p:cNvSpPr>
            <p:nvPr/>
          </p:nvSpPr>
          <p:spPr bwMode="auto">
            <a:xfrm>
              <a:off x="1524001" y="2672834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zh-TW" altLang="en-US">
                <a:ea typeface="新細明體" charset="-120"/>
              </a:endParaRPr>
            </a:p>
          </p:txBody>
        </p:sp>
        <p:graphicFrame>
          <p:nvGraphicFramePr>
            <p:cNvPr id="3891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12043820"/>
                </p:ext>
              </p:extLst>
            </p:nvPr>
          </p:nvGraphicFramePr>
          <p:xfrm>
            <a:off x="1616366" y="3096517"/>
            <a:ext cx="8915400" cy="2209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08" name="Equation" r:id="rId3" imgW="4991100" imgH="1143000" progId="Equation.DSMT4">
                    <p:embed/>
                  </p:oleObj>
                </mc:Choice>
                <mc:Fallback>
                  <p:oleObj name="Equation" r:id="rId3" imgW="4991100" imgH="11430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6366" y="3096517"/>
                          <a:ext cx="8915400" cy="2209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63" name="Rectangle 7"/>
            <p:cNvSpPr>
              <a:spLocks noChangeArrowheads="1"/>
            </p:cNvSpPr>
            <p:nvPr/>
          </p:nvSpPr>
          <p:spPr bwMode="auto">
            <a:xfrm>
              <a:off x="1524001" y="3106222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1" hangingPunct="1">
                <a:defRPr/>
              </a:pPr>
              <a:endParaRPr lang="zh-TW" altLang="en-US">
                <a:ea typeface="新細明體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5830207" y="3167341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5830206" y="3807766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5852141" y="4773030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9525508" y="3337619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9525508" y="3776800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9525508" y="4702827"/>
              <a:ext cx="2438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dirty="0" smtClean="0"/>
                <a:t>…</a:t>
              </a:r>
              <a:endParaRPr kumimoji="1" lang="zh-TW" altLang="en-US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2530549" y="4338084"/>
              <a:ext cx="5135525" cy="3647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8826268" y="4227281"/>
              <a:ext cx="1591861" cy="3647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20" name="群組 19"/>
            <p:cNvGrpSpPr/>
            <p:nvPr/>
          </p:nvGrpSpPr>
          <p:grpSpPr>
            <a:xfrm>
              <a:off x="2618209" y="4471142"/>
              <a:ext cx="14400" cy="98626"/>
              <a:chOff x="6059665" y="2857500"/>
              <a:chExt cx="14400" cy="98626"/>
            </a:xfrm>
          </p:grpSpPr>
          <p:sp>
            <p:nvSpPr>
              <p:cNvPr id="19" name="橢圓 18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5" name="橢圓 24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6" name="橢圓 25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34" name="群組 33"/>
            <p:cNvGrpSpPr/>
            <p:nvPr/>
          </p:nvGrpSpPr>
          <p:grpSpPr>
            <a:xfrm>
              <a:off x="4793618" y="4468597"/>
              <a:ext cx="14400" cy="98626"/>
              <a:chOff x="6059665" y="2857500"/>
              <a:chExt cx="14400" cy="98626"/>
            </a:xfrm>
          </p:grpSpPr>
          <p:sp>
            <p:nvSpPr>
              <p:cNvPr id="35" name="橢圓 34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6" name="橢圓 35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37" name="橢圓 36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38" name="群組 37"/>
            <p:cNvGrpSpPr/>
            <p:nvPr/>
          </p:nvGrpSpPr>
          <p:grpSpPr>
            <a:xfrm>
              <a:off x="7366885" y="4478568"/>
              <a:ext cx="14400" cy="98626"/>
              <a:chOff x="6059665" y="2857500"/>
              <a:chExt cx="14400" cy="98626"/>
            </a:xfrm>
          </p:grpSpPr>
          <p:sp>
            <p:nvSpPr>
              <p:cNvPr id="39" name="橢圓 38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0" name="橢圓 39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1" name="橢圓 40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42" name="群組 41"/>
            <p:cNvGrpSpPr/>
            <p:nvPr/>
          </p:nvGrpSpPr>
          <p:grpSpPr>
            <a:xfrm>
              <a:off x="8862945" y="4468597"/>
              <a:ext cx="14400" cy="98626"/>
              <a:chOff x="6059665" y="2857500"/>
              <a:chExt cx="14400" cy="98626"/>
            </a:xfrm>
          </p:grpSpPr>
          <p:sp>
            <p:nvSpPr>
              <p:cNvPr id="43" name="橢圓 42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4" name="橢圓 43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45" name="橢圓 44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50" name="群組 49"/>
            <p:cNvGrpSpPr/>
            <p:nvPr/>
          </p:nvGrpSpPr>
          <p:grpSpPr>
            <a:xfrm>
              <a:off x="9306659" y="4460967"/>
              <a:ext cx="14400" cy="98626"/>
              <a:chOff x="6059665" y="2857500"/>
              <a:chExt cx="14400" cy="98626"/>
            </a:xfrm>
          </p:grpSpPr>
          <p:sp>
            <p:nvSpPr>
              <p:cNvPr id="51" name="橢圓 50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2" name="橢圓 51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3" name="橢圓 52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  <p:grpSp>
          <p:nvGrpSpPr>
            <p:cNvPr id="54" name="群組 53"/>
            <p:cNvGrpSpPr/>
            <p:nvPr/>
          </p:nvGrpSpPr>
          <p:grpSpPr>
            <a:xfrm>
              <a:off x="10231618" y="4442544"/>
              <a:ext cx="14400" cy="98626"/>
              <a:chOff x="6059665" y="2857500"/>
              <a:chExt cx="14400" cy="98626"/>
            </a:xfrm>
          </p:grpSpPr>
          <p:sp>
            <p:nvSpPr>
              <p:cNvPr id="55" name="橢圓 54"/>
              <p:cNvSpPr>
                <a:spLocks noChangeAspect="1"/>
              </p:cNvSpPr>
              <p:nvPr/>
            </p:nvSpPr>
            <p:spPr>
              <a:xfrm>
                <a:off x="6059665" y="2857500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6" name="橢圓 55"/>
              <p:cNvSpPr>
                <a:spLocks noChangeAspect="1"/>
              </p:cNvSpPr>
              <p:nvPr/>
            </p:nvSpPr>
            <p:spPr>
              <a:xfrm>
                <a:off x="6059665" y="2902598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57" name="橢圓 56"/>
              <p:cNvSpPr>
                <a:spLocks noChangeAspect="1"/>
              </p:cNvSpPr>
              <p:nvPr/>
            </p:nvSpPr>
            <p:spPr>
              <a:xfrm>
                <a:off x="6059665" y="2941726"/>
                <a:ext cx="14400" cy="144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</p:grpSp>
      </p:grpSp>
      <p:grpSp>
        <p:nvGrpSpPr>
          <p:cNvPr id="28" name="群組 27"/>
          <p:cNvGrpSpPr/>
          <p:nvPr/>
        </p:nvGrpSpPr>
        <p:grpSpPr>
          <a:xfrm>
            <a:off x="3266126" y="1536535"/>
            <a:ext cx="3367149" cy="563985"/>
            <a:chOff x="1860176" y="1997443"/>
            <a:chExt cx="3886200" cy="658812"/>
          </a:xfrm>
        </p:grpSpPr>
        <p:graphicFrame>
          <p:nvGraphicFramePr>
            <p:cNvPr id="3891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29353203"/>
                </p:ext>
              </p:extLst>
            </p:nvPr>
          </p:nvGraphicFramePr>
          <p:xfrm>
            <a:off x="1860176" y="1997443"/>
            <a:ext cx="3886200" cy="658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709" name="Equation" r:id="rId5" imgW="1625600" imgH="279400" progId="Equation.DSMT4">
                    <p:embed/>
                  </p:oleObj>
                </mc:Choice>
                <mc:Fallback>
                  <p:oleObj name="Equation" r:id="rId5" imgW="1625600" imgH="2794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60176" y="1997443"/>
                          <a:ext cx="3886200" cy="6588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文字方塊 26"/>
            <p:cNvSpPr txBox="1"/>
            <p:nvPr/>
          </p:nvSpPr>
          <p:spPr>
            <a:xfrm>
              <a:off x="4096987" y="2077479"/>
              <a:ext cx="39188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kumimoji="1" lang="mr-IN" altLang="zh-TW" sz="2400" dirty="0"/>
                <a:t>…</a:t>
              </a:r>
              <a:endParaRPr kumimoji="1" lang="zh-TW" alt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2223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21409" y="344409"/>
            <a:ext cx="1089530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altLang="zh-TW" dirty="0" smtClean="0">
                <a:latin typeface="Times New Roman" charset="0"/>
              </a:rPr>
              <a:t>The MGF of this random vector can be computed using the MGF for a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zero-mean</a:t>
            </a:r>
            <a:r>
              <a:rPr lang="en-US" altLang="zh-TW" dirty="0" smtClean="0">
                <a:latin typeface="Times New Roman" charset="0"/>
              </a:rPr>
              <a:t> normal random variable with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variance t</a:t>
            </a:r>
            <a:r>
              <a:rPr lang="en-US" altLang="zh-TW" dirty="0" smtClean="0">
                <a:latin typeface="Times New Roman" charset="0"/>
              </a:rPr>
              <a:t> and the 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independence</a:t>
            </a:r>
            <a:r>
              <a:rPr lang="en-US" altLang="zh-TW" dirty="0" smtClean="0">
                <a:latin typeface="Times New Roman" charset="0"/>
              </a:rPr>
              <a:t> of the increments. </a:t>
            </a:r>
          </a:p>
          <a:p>
            <a:pPr marL="609600" indent="-609600">
              <a:buFont typeface="Arial"/>
              <a:buNone/>
              <a:defRPr/>
            </a:pPr>
            <a:r>
              <a:rPr lang="en-US" altLang="zh-TW" dirty="0" smtClean="0">
                <a:latin typeface="Times New Roman" charset="0"/>
              </a:rPr>
              <a:t>    PS. the MGF of 1-dim normal </a:t>
            </a:r>
            <a:r>
              <a:rPr lang="en-US" altLang="zh-TW" dirty="0" err="1" smtClean="0">
                <a:latin typeface="Times New Roman" charset="0"/>
              </a:rPr>
              <a:t>r.v</a:t>
            </a:r>
            <a:r>
              <a:rPr lang="en-US" altLang="zh-TW" dirty="0" smtClean="0">
                <a:latin typeface="Times New Roman" charset="0"/>
              </a:rPr>
              <a:t> ~ N(0,t) 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1529896"/>
              </p:ext>
            </p:extLst>
          </p:nvPr>
        </p:nvGraphicFramePr>
        <p:xfrm>
          <a:off x="2981487" y="2246047"/>
          <a:ext cx="61722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1" name="Equation" r:id="rId3" imgW="2679700" imgH="469900" progId="Equation.DSMT4">
                  <p:embed/>
                </p:oleObj>
              </mc:Choice>
              <mc:Fallback>
                <p:oleObj name="Equation" r:id="rId3" imgW="2679700" imgH="469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1487" y="2246047"/>
                        <a:ext cx="61722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圖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59" y="3677295"/>
            <a:ext cx="8305602" cy="20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71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文字方塊 4"/>
          <p:cNvSpPr txBox="1">
            <a:spLocks noChangeArrowheads="1"/>
          </p:cNvSpPr>
          <p:nvPr/>
        </p:nvSpPr>
        <p:spPr bwMode="auto">
          <a:xfrm>
            <a:off x="736797" y="431119"/>
            <a:ext cx="527714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TW" dirty="0">
                <a:latin typeface="Microsoft JhengHei" charset="0"/>
                <a:ea typeface="Microsoft JhengHei" charset="0"/>
                <a:cs typeface="Microsoft JhengHei" charset="0"/>
              </a:rPr>
              <a:t>MGF of random vector </a:t>
            </a:r>
            <a:endParaRPr lang="zh-TW" altLang="en-US" dirty="0">
              <a:latin typeface="Microsoft JhengHei" charset="0"/>
              <a:ea typeface="Microsoft JhengHei" charset="0"/>
              <a:cs typeface="Microsoft JhengHei" charset="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C651B4-373C-EB4E-94FA-56F511DDC6C1}" type="slidenum">
              <a:rPr lang="en-US" altLang="zh-TW" smtClean="0"/>
              <a:pPr>
                <a:defRPr/>
              </a:pPr>
              <a:t>28</a:t>
            </a:fld>
            <a:endParaRPr lang="en-US" altLang="zh-TW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97" y="1015894"/>
            <a:ext cx="10767749" cy="5340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9543" y="624681"/>
            <a:ext cx="10740326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b="1" dirty="0" smtClean="0">
                <a:latin typeface="Times New Roman" charset="0"/>
              </a:rPr>
              <a:t>Thm3.3.2</a:t>
            </a:r>
            <a:r>
              <a:rPr lang="en-US" altLang="zh-TW" b="1" dirty="0">
                <a:latin typeface="Times New Roman" charset="0"/>
              </a:rPr>
              <a:t> </a:t>
            </a:r>
            <a:r>
              <a:rPr lang="en-US" altLang="zh-TW" b="1" dirty="0" smtClean="0">
                <a:latin typeface="Times New Roman" charset="0"/>
              </a:rPr>
              <a:t>  Alternative </a:t>
            </a:r>
            <a:r>
              <a:rPr lang="en-US" altLang="zh-TW" b="1" dirty="0">
                <a:latin typeface="Times New Roman" charset="0"/>
              </a:rPr>
              <a:t>characterizations of Brownian motion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Times New Roman" charset="0"/>
              </a:rPr>
              <a:t>   Let               be a probability space. 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>
                <a:latin typeface="Times New Roman" charset="0"/>
              </a:rPr>
              <a:t>	</a:t>
            </a:r>
            <a:r>
              <a:rPr lang="en-US" altLang="zh-TW" dirty="0" smtClean="0">
                <a:latin typeface="Times New Roman" charset="0"/>
              </a:rPr>
              <a:t>For each             , suppose there is a continuous function            ,         that satisfies               and that depends on     . </a:t>
            </a:r>
          </a:p>
          <a:p>
            <a:pPr>
              <a:buNone/>
              <a:defRPr/>
            </a:pPr>
            <a:r>
              <a:rPr lang="en-US" altLang="zh-TW" dirty="0"/>
              <a:t>For </a:t>
            </a:r>
            <a:r>
              <a:rPr lang="en-US" altLang="zh-TW" dirty="0" smtClean="0"/>
              <a:t>all</a:t>
            </a:r>
            <a:r>
              <a:rPr lang="en-US" altLang="zh-TW" dirty="0"/>
              <a:t> </a:t>
            </a:r>
            <a:r>
              <a:rPr lang="en-US" altLang="zh-TW" dirty="0" smtClean="0"/>
              <a:t>                          ,  </a:t>
            </a:r>
            <a:r>
              <a:rPr lang="en-US" altLang="zh-TW" dirty="0" smtClean="0">
                <a:latin typeface="Times New Roman" charset="0"/>
              </a:rPr>
              <a:t>The following three properties are equivalent.</a:t>
            </a:r>
          </a:p>
          <a:p>
            <a:pPr eaLnBrk="1" hangingPunct="1">
              <a:defRPr/>
            </a:pPr>
            <a:endParaRPr lang="en-US" altLang="zh-TW" dirty="0" smtClean="0">
              <a:latin typeface="Times New Roman" charset="0"/>
            </a:endParaRPr>
          </a:p>
        </p:txBody>
      </p:sp>
      <p:graphicFrame>
        <p:nvGraphicFramePr>
          <p:cNvPr id="4198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519874"/>
              </p:ext>
            </p:extLst>
          </p:nvPr>
        </p:nvGraphicFramePr>
        <p:xfrm>
          <a:off x="1893866" y="1077583"/>
          <a:ext cx="1298785" cy="575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02" name="Equation" r:id="rId3" imgW="583947" imgH="253890" progId="Equation.DSMT4">
                  <p:embed/>
                </p:oleObj>
              </mc:Choice>
              <mc:Fallback>
                <p:oleObj name="Equation" r:id="rId3" imgW="58394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3866" y="1077583"/>
                        <a:ext cx="1298785" cy="5757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1645676"/>
              </p:ext>
            </p:extLst>
          </p:nvPr>
        </p:nvGraphicFramePr>
        <p:xfrm>
          <a:off x="2616596" y="1630855"/>
          <a:ext cx="1039019" cy="4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03" name="Equation" r:id="rId5" imgW="405872" imgH="177569" progId="Equation.DSMT4">
                  <p:embed/>
                </p:oleObj>
              </mc:Choice>
              <mc:Fallback>
                <p:oleObj name="Equation" r:id="rId5" imgW="405872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596" y="1630855"/>
                        <a:ext cx="1039019" cy="45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3238427"/>
              </p:ext>
            </p:extLst>
          </p:nvPr>
        </p:nvGraphicFramePr>
        <p:xfrm>
          <a:off x="9448800" y="1653363"/>
          <a:ext cx="7620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04" name="Equation" r:id="rId7" imgW="368140" imgH="253890" progId="Equation.DSMT4">
                  <p:embed/>
                </p:oleObj>
              </mc:Choice>
              <mc:Fallback>
                <p:oleObj name="Equation" r:id="rId7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8800" y="1653363"/>
                        <a:ext cx="76200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467995"/>
              </p:ext>
            </p:extLst>
          </p:nvPr>
        </p:nvGraphicFramePr>
        <p:xfrm>
          <a:off x="10616339" y="1668002"/>
          <a:ext cx="7620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05" name="Equation" r:id="rId9" imgW="317087" imgH="177569" progId="Equation.DSMT4">
                  <p:embed/>
                </p:oleObj>
              </mc:Choice>
              <mc:Fallback>
                <p:oleObj name="Equation" r:id="rId9" imgW="317087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16339" y="1668002"/>
                        <a:ext cx="7620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374354"/>
              </p:ext>
            </p:extLst>
          </p:nvPr>
        </p:nvGraphicFramePr>
        <p:xfrm>
          <a:off x="3143176" y="2032467"/>
          <a:ext cx="1295400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06" name="Equation" r:id="rId11" imgW="622030" imgH="253890" progId="Equation.DSMT4">
                  <p:embed/>
                </p:oleObj>
              </mc:Choice>
              <mc:Fallback>
                <p:oleObj name="Equation" r:id="rId11" imgW="62203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176" y="2032467"/>
                        <a:ext cx="1295400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1641117"/>
              </p:ext>
            </p:extLst>
          </p:nvPr>
        </p:nvGraphicFramePr>
        <p:xfrm>
          <a:off x="7391265" y="2090654"/>
          <a:ext cx="3810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07" name="Equation" r:id="rId13" imgW="152334" imgH="139639" progId="Equation.DSMT4">
                  <p:embed/>
                </p:oleObj>
              </mc:Choice>
              <mc:Fallback>
                <p:oleObj name="Equation" r:id="rId13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265" y="2090654"/>
                        <a:ext cx="3810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252202" y="3373587"/>
            <a:ext cx="10101598" cy="248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  <a:defRPr/>
            </a:pPr>
            <a:r>
              <a:rPr lang="en-US" altLang="zh-TW" sz="2400" dirty="0" smtClean="0"/>
              <a:t>1.  The increments</a:t>
            </a:r>
          </a:p>
          <a:p>
            <a:pPr marL="812800" indent="-812800" eaLnBrk="1" hangingPunct="1">
              <a:buNone/>
              <a:defRPr/>
            </a:pPr>
            <a:endParaRPr lang="en-US" altLang="zh-TW" sz="2400" dirty="0" smtClean="0"/>
          </a:p>
          <a:p>
            <a:pPr marL="812800" indent="-812800" eaLnBrk="1" hangingPunct="1">
              <a:buNone/>
              <a:defRPr/>
            </a:pPr>
            <a:endParaRPr lang="en-US" altLang="zh-TW" sz="2400" dirty="0"/>
          </a:p>
          <a:p>
            <a:pPr marL="812800" indent="-812800" eaLnBrk="1" hangingPunct="1">
              <a:buNone/>
              <a:defRPr/>
            </a:pPr>
            <a:r>
              <a:rPr lang="en-US" altLang="zh-TW" sz="2400" dirty="0"/>
              <a:t>      </a:t>
            </a:r>
            <a:r>
              <a:rPr lang="en-US" altLang="zh-TW" sz="2400" dirty="0" smtClean="0"/>
              <a:t>are </a:t>
            </a:r>
            <a:r>
              <a:rPr lang="en-US" altLang="zh-TW" sz="2400" dirty="0">
                <a:solidFill>
                  <a:srgbClr val="FF0000"/>
                </a:solidFill>
              </a:rPr>
              <a:t>independent</a:t>
            </a:r>
            <a:r>
              <a:rPr lang="en-US" altLang="zh-TW" sz="2400" dirty="0"/>
              <a:t> and each of these increments is </a:t>
            </a:r>
            <a:r>
              <a:rPr lang="en-US" altLang="zh-TW" sz="2400" dirty="0">
                <a:solidFill>
                  <a:srgbClr val="FF0000"/>
                </a:solidFill>
              </a:rPr>
              <a:t>normally distributed </a:t>
            </a:r>
            <a:r>
              <a:rPr lang="en-US" altLang="zh-TW" sz="2400" dirty="0" smtClean="0"/>
              <a:t>with</a:t>
            </a:r>
          </a:p>
          <a:p>
            <a:pPr marL="812800" indent="-812800" eaLnBrk="1" hangingPunct="1">
              <a:buNone/>
              <a:defRPr/>
            </a:pPr>
            <a:r>
              <a:rPr lang="en-US" altLang="zh-TW" sz="2400" dirty="0"/>
              <a:t> </a:t>
            </a:r>
            <a:r>
              <a:rPr lang="en-US" altLang="zh-TW" sz="2400" dirty="0" smtClean="0"/>
              <a:t>     </a:t>
            </a:r>
            <a:r>
              <a:rPr lang="en-US" altLang="zh-TW" sz="2400" dirty="0"/>
              <a:t>mean and variance given by </a:t>
            </a:r>
            <a:r>
              <a:rPr lang="en-US" altLang="zh-TW" sz="2400" dirty="0" smtClean="0"/>
              <a:t>                                      </a:t>
            </a:r>
            <a:r>
              <a:rPr lang="en-US" altLang="zh-TW" sz="2400" dirty="0"/>
              <a:t>and                             </a:t>
            </a:r>
          </a:p>
          <a:p>
            <a:pPr marL="812800" indent="-812800" eaLnBrk="1" hangingPunct="1">
              <a:buNone/>
              <a:defRPr/>
            </a:pPr>
            <a:r>
              <a:rPr lang="en-US" altLang="zh-TW" dirty="0"/>
              <a:t>                                                 </a:t>
            </a:r>
          </a:p>
        </p:txBody>
      </p:sp>
      <p:graphicFrame>
        <p:nvGraphicFramePr>
          <p:cNvPr id="4199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5893055"/>
              </p:ext>
            </p:extLst>
          </p:nvPr>
        </p:nvGraphicFramePr>
        <p:xfrm>
          <a:off x="2090287" y="2574857"/>
          <a:ext cx="2031610" cy="406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08" name="Equation" r:id="rId15" imgW="1143000" imgH="228600" progId="Equation.DSMT4">
                  <p:embed/>
                </p:oleObj>
              </mc:Choice>
              <mc:Fallback>
                <p:oleObj name="Equation" r:id="rId15" imgW="11430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0287" y="2574857"/>
                        <a:ext cx="2031610" cy="406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9793771"/>
              </p:ext>
            </p:extLst>
          </p:nvPr>
        </p:nvGraphicFramePr>
        <p:xfrm>
          <a:off x="2663839" y="3999278"/>
          <a:ext cx="7751522" cy="547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09" name="Equation" r:id="rId17" imgW="3632200" imgH="254000" progId="Equation.DSMT4">
                  <p:embed/>
                </p:oleObj>
              </mc:Choice>
              <mc:Fallback>
                <p:oleObj name="Equation" r:id="rId17" imgW="36322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3839" y="3999278"/>
                        <a:ext cx="7751522" cy="547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102066"/>
              </p:ext>
            </p:extLst>
          </p:nvPr>
        </p:nvGraphicFramePr>
        <p:xfrm>
          <a:off x="5273010" y="5150455"/>
          <a:ext cx="2507693" cy="47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10" name="Equation" r:id="rId19" imgW="1447800" imgH="279400" progId="Equation.DSMT4">
                  <p:embed/>
                </p:oleObj>
              </mc:Choice>
              <mc:Fallback>
                <p:oleObj name="Equation" r:id="rId19" imgW="14478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010" y="5150455"/>
                        <a:ext cx="2507693" cy="478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44471"/>
              </p:ext>
            </p:extLst>
          </p:nvPr>
        </p:nvGraphicFramePr>
        <p:xfrm>
          <a:off x="8396208" y="5096050"/>
          <a:ext cx="3432904" cy="58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11" name="Equation" r:id="rId21" imgW="1879600" imgH="279400" progId="Equation.DSMT4">
                  <p:embed/>
                </p:oleObj>
              </mc:Choice>
              <mc:Fallback>
                <p:oleObj name="Equation" r:id="rId21" imgW="18796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6208" y="5096050"/>
                        <a:ext cx="3432904" cy="5820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48A588-3359-564B-8A08-B89D965CE8EB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6962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zh-TW" b="1" dirty="0" smtClean="0"/>
              <a:t>3.2 Scaled Random Walks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dirty="0" smtClean="0"/>
              <a:t>Properties</a:t>
            </a:r>
            <a:r>
              <a:rPr lang="zh-TW" altLang="en-US" dirty="0" smtClean="0"/>
              <a:t> </a:t>
            </a:r>
            <a:r>
              <a:rPr lang="en-US" altLang="zh-TW" dirty="0" smtClean="0"/>
              <a:t>of symmetric random walk</a:t>
            </a:r>
          </a:p>
          <a:p>
            <a:pPr lvl="1">
              <a:buFont typeface="Arial" charset="0"/>
              <a:buChar char="•"/>
              <a:defRPr/>
            </a:pPr>
            <a:r>
              <a:rPr lang="en-US" altLang="zh-TW" dirty="0"/>
              <a:t>Increments </a:t>
            </a:r>
          </a:p>
          <a:p>
            <a:pPr lvl="1">
              <a:buFont typeface="Arial" charset="0"/>
              <a:buChar char="•"/>
              <a:defRPr/>
            </a:pPr>
            <a:r>
              <a:rPr lang="en-US" altLang="zh-TW" dirty="0"/>
              <a:t>Martingale </a:t>
            </a:r>
          </a:p>
          <a:p>
            <a:pPr lvl="1">
              <a:buFont typeface="Arial" charset="0"/>
              <a:buChar char="•"/>
              <a:defRPr/>
            </a:pPr>
            <a:r>
              <a:rPr lang="en-US" altLang="zh-TW" dirty="0"/>
              <a:t>Quadratic Variation</a:t>
            </a:r>
          </a:p>
          <a:p>
            <a:pPr lvl="1">
              <a:buFont typeface="Arial" charset="0"/>
              <a:buChar char="•"/>
              <a:defRPr/>
            </a:pPr>
            <a:r>
              <a:rPr lang="en-US" altLang="zh-TW" dirty="0"/>
              <a:t>Limiting Distribution 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D725B-882F-1E4F-95B4-D8C09D8EF959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6229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227" y="546099"/>
            <a:ext cx="11773546" cy="4525963"/>
          </a:xfrm>
        </p:spPr>
        <p:txBody>
          <a:bodyPr/>
          <a:lstStyle/>
          <a:p>
            <a:pPr marL="514350" indent="-514350">
              <a:buAutoNum type="arabicPeriod" startAt="2"/>
              <a:defRPr/>
            </a:pPr>
            <a:r>
              <a:rPr lang="en-US" altLang="zh-TW" dirty="0" smtClean="0"/>
              <a:t>The random variables                                       </a:t>
            </a:r>
            <a:r>
              <a:rPr lang="en-US" altLang="zh-TW" dirty="0" smtClean="0">
                <a:solidFill>
                  <a:srgbClr val="FF0000"/>
                </a:solidFill>
              </a:rPr>
              <a:t>are jointly normally distributed </a:t>
            </a:r>
          </a:p>
          <a:p>
            <a:pPr marL="0" indent="0">
              <a:buNone/>
              <a:defRPr/>
            </a:pPr>
            <a:r>
              <a:rPr lang="en-US" altLang="zh-TW" dirty="0" smtClean="0">
                <a:solidFill>
                  <a:srgbClr val="FF0000"/>
                </a:solidFill>
              </a:rPr>
              <a:t>      </a:t>
            </a:r>
            <a:r>
              <a:rPr lang="en-US" altLang="zh-TW" dirty="0" smtClean="0"/>
              <a:t>with means equal to </a:t>
            </a:r>
            <a:r>
              <a:rPr lang="en-US" altLang="zh-TW" dirty="0" smtClean="0">
                <a:solidFill>
                  <a:srgbClr val="FF0000"/>
                </a:solidFill>
              </a:rPr>
              <a:t>zero</a:t>
            </a:r>
            <a:r>
              <a:rPr lang="en-US" altLang="zh-TW" dirty="0" smtClean="0"/>
              <a:t> and covariance matrix</a:t>
            </a:r>
            <a:r>
              <a:rPr lang="en-US" altLang="zh-TW" dirty="0"/>
              <a:t> </a:t>
            </a:r>
            <a:endParaRPr lang="en-US" altLang="zh-TW" dirty="0" smtClean="0"/>
          </a:p>
          <a:p>
            <a:pPr marL="812800" indent="-812800">
              <a:buFontTx/>
              <a:buAutoNum type="arabicPeriod" startAt="2"/>
              <a:defRPr/>
            </a:pPr>
            <a:endParaRPr lang="en-US" altLang="zh-TW" dirty="0"/>
          </a:p>
          <a:p>
            <a:pPr marL="812800" indent="-812800">
              <a:buFontTx/>
              <a:buAutoNum type="arabicPeriod" startAt="2"/>
              <a:defRPr/>
            </a:pPr>
            <a:endParaRPr lang="en-US" altLang="zh-TW" dirty="0" smtClean="0"/>
          </a:p>
          <a:p>
            <a:pPr marL="812800" indent="-812800">
              <a:buFontTx/>
              <a:buAutoNum type="arabicPeriod" startAt="2"/>
              <a:defRPr/>
            </a:pPr>
            <a:endParaRPr lang="en-US" altLang="zh-TW" dirty="0"/>
          </a:p>
          <a:p>
            <a:pPr marL="812800" indent="-812800">
              <a:buFontTx/>
              <a:buAutoNum type="arabicPeriod" startAt="2"/>
              <a:defRPr/>
            </a:pPr>
            <a:endParaRPr lang="en-US" altLang="zh-TW" dirty="0" smtClean="0"/>
          </a:p>
          <a:p>
            <a:pPr marL="0" indent="0">
              <a:buNone/>
              <a:defRPr/>
            </a:pPr>
            <a:r>
              <a:rPr lang="en-US" altLang="zh-TW" dirty="0" smtClean="0"/>
              <a:t>3.  </a:t>
            </a:r>
            <a:r>
              <a:rPr lang="en-US" altLang="zh-TW" dirty="0"/>
              <a:t>T</a:t>
            </a:r>
            <a:r>
              <a:rPr lang="en-US" altLang="zh-TW" dirty="0" smtClean="0"/>
              <a:t>he random variables                                      have the </a:t>
            </a:r>
            <a:r>
              <a:rPr lang="en-US" altLang="zh-TW" dirty="0" smtClean="0">
                <a:solidFill>
                  <a:srgbClr val="FF0000"/>
                </a:solidFill>
              </a:rPr>
              <a:t>joint MGF</a:t>
            </a:r>
            <a:r>
              <a:rPr lang="en-US" altLang="zh-TW" dirty="0" smtClean="0"/>
              <a:t>.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30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331152"/>
              </p:ext>
            </p:extLst>
          </p:nvPr>
        </p:nvGraphicFramePr>
        <p:xfrm>
          <a:off x="3958596" y="533521"/>
          <a:ext cx="3035918" cy="51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8" name="Equation" r:id="rId3" imgW="1511300" imgH="254000" progId="Equation.DSMT4">
                  <p:embed/>
                </p:oleObj>
              </mc:Choice>
              <mc:Fallback>
                <p:oleObj name="Equation" r:id="rId3" imgW="15113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8596" y="533521"/>
                        <a:ext cx="3035918" cy="51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6" name="矩形 2"/>
          <p:cNvSpPr>
            <a:spLocks noChangeArrowheads="1"/>
          </p:cNvSpPr>
          <p:nvPr/>
        </p:nvSpPr>
        <p:spPr bwMode="auto">
          <a:xfrm>
            <a:off x="209227" y="5526036"/>
            <a:ext cx="11773546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800" dirty="0">
                <a:latin typeface="Times New Roman" charset="0"/>
              </a:rPr>
              <a:t>If any of  1, 2, or 3 holds (and hence they all hold), then          ,          is a </a:t>
            </a:r>
            <a:r>
              <a:rPr lang="en-US" altLang="zh-TW" sz="2800" dirty="0">
                <a:solidFill>
                  <a:srgbClr val="FF0000"/>
                </a:solidFill>
                <a:latin typeface="Times New Roman" charset="0"/>
              </a:rPr>
              <a:t>Brownian motion</a:t>
            </a:r>
            <a:r>
              <a:rPr lang="en-US" altLang="zh-TW" sz="2800" dirty="0">
                <a:latin typeface="Times New Roman" charset="0"/>
              </a:rPr>
              <a:t>.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5DB8E3-CEAF-1B40-B574-9AF3106E13BD}" type="slidenum">
              <a:rPr lang="en-US" altLang="zh-TW" smtClean="0"/>
              <a:pPr>
                <a:defRPr/>
              </a:pPr>
              <a:t>30</a:t>
            </a:fld>
            <a:endParaRPr lang="en-US" altLang="zh-TW"/>
          </a:p>
        </p:txBody>
      </p:sp>
      <p:graphicFrame>
        <p:nvGraphicFramePr>
          <p:cNvPr id="4301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7586103"/>
              </p:ext>
            </p:extLst>
          </p:nvPr>
        </p:nvGraphicFramePr>
        <p:xfrm>
          <a:off x="8312030" y="5569267"/>
          <a:ext cx="79692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9" name="Equation" r:id="rId5" imgW="368140" imgH="253890" progId="Equation.DSMT4">
                  <p:embed/>
                </p:oleObj>
              </mc:Choice>
              <mc:Fallback>
                <p:oleObj name="Equation" r:id="rId5" imgW="36814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2030" y="5569267"/>
                        <a:ext cx="796925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145748"/>
              </p:ext>
            </p:extLst>
          </p:nvPr>
        </p:nvGraphicFramePr>
        <p:xfrm>
          <a:off x="9264530" y="5578791"/>
          <a:ext cx="7969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90" name="Equation" r:id="rId7" imgW="317087" imgH="177569" progId="Equation.DSMT4">
                  <p:embed/>
                </p:oleObj>
              </mc:Choice>
              <mc:Fallback>
                <p:oleObj name="Equation" r:id="rId7" imgW="317087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4530" y="5578791"/>
                        <a:ext cx="7969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5722342" y="553989"/>
            <a:ext cx="34336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kumimoji="1" lang="mr-IN" altLang="zh-TW"/>
              <a:t>…</a:t>
            </a:r>
            <a:endParaRPr kumimoji="1" lang="zh-TW" altLang="en-US" dirty="0"/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914094"/>
              </p:ext>
            </p:extLst>
          </p:nvPr>
        </p:nvGraphicFramePr>
        <p:xfrm>
          <a:off x="3924343" y="3607026"/>
          <a:ext cx="3035918" cy="51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91" name="Equation" r:id="rId9" imgW="1511300" imgH="254000" progId="Equation.DSMT4">
                  <p:embed/>
                </p:oleObj>
              </mc:Choice>
              <mc:Fallback>
                <p:oleObj name="Equation" r:id="rId9" imgW="15113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43" y="3607026"/>
                        <a:ext cx="3035918" cy="51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矩形 15"/>
          <p:cNvSpPr/>
          <p:nvPr/>
        </p:nvSpPr>
        <p:spPr>
          <a:xfrm>
            <a:off x="5670504" y="3609909"/>
            <a:ext cx="34336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kumimoji="1" lang="mr-IN" altLang="zh-TW"/>
              <a:t>…</a:t>
            </a:r>
            <a:endParaRPr kumimoji="1"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778" y="1030748"/>
            <a:ext cx="2272354" cy="230505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47" y="4244843"/>
            <a:ext cx="6045477" cy="133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92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56845" y="49574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000" dirty="0">
                <a:latin typeface="Times New Roman" charset="0"/>
              </a:rPr>
              <a:t>3.3.3 Filtration for Brownian Motion</a:t>
            </a:r>
            <a:r>
              <a:rPr lang="en-US" altLang="zh-TW" sz="4000" dirty="0"/>
              <a:t>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568" y="1113692"/>
            <a:ext cx="10533184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b="1" dirty="0" smtClean="0">
                <a:latin typeface="Times New Roman" charset="0"/>
              </a:rPr>
              <a:t>Definition 3.3.3</a:t>
            </a:r>
            <a:endParaRPr lang="en-US" altLang="zh-TW" dirty="0" smtClean="0"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Times New Roman" charset="0"/>
              </a:rPr>
              <a:t>   Let              be a probability space on which is defined a Brownian motion                              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latin typeface="Times New Roman" charset="0"/>
              </a:rPr>
              <a:t>  A filtration for the Brownian motion is a collection of     -algebra</a:t>
            </a:r>
            <a:r>
              <a:rPr lang="en-US" altLang="zh-TW" u="sng" dirty="0" smtClean="0">
                <a:solidFill>
                  <a:srgbClr val="FF0000"/>
                </a:solidFill>
                <a:latin typeface="Times New Roman" charset="0"/>
              </a:rPr>
              <a:t>                  </a:t>
            </a:r>
            <a:endParaRPr lang="en-US" altLang="zh-TW" u="sng" dirty="0">
              <a:solidFill>
                <a:srgbClr val="FF0000"/>
              </a:solidFill>
              <a:latin typeface="Times New Roman" charset="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                    </a:t>
            </a:r>
            <a:r>
              <a:rPr lang="en-US" altLang="zh-TW" dirty="0" smtClean="0">
                <a:latin typeface="Times New Roman" charset="0"/>
              </a:rPr>
              <a:t>,</a:t>
            </a:r>
            <a:r>
              <a:rPr lang="en-US" altLang="zh-TW" dirty="0" smtClean="0">
                <a:solidFill>
                  <a:srgbClr val="FF0000"/>
                </a:solidFill>
                <a:latin typeface="Times New Roman" charset="0"/>
              </a:rPr>
              <a:t> </a:t>
            </a:r>
            <a:r>
              <a:rPr lang="en-US" altLang="zh-TW" dirty="0" smtClean="0">
                <a:latin typeface="Times New Roman" charset="0"/>
              </a:rPr>
              <a:t>satisfying</a:t>
            </a:r>
            <a:r>
              <a:rPr lang="zh-TW" altLang="en-US" dirty="0" smtClean="0">
                <a:latin typeface="Times New Roman" charset="0"/>
              </a:rPr>
              <a:t>：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257698"/>
              </p:ext>
            </p:extLst>
          </p:nvPr>
        </p:nvGraphicFramePr>
        <p:xfrm>
          <a:off x="1858106" y="1589147"/>
          <a:ext cx="1143000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64" name="Equation" r:id="rId3" imgW="583947" imgH="253890" progId="Equation.DSMT4">
                  <p:embed/>
                </p:oleObj>
              </mc:Choice>
              <mc:Fallback>
                <p:oleObj name="Equation" r:id="rId3" imgW="58394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106" y="1589147"/>
                        <a:ext cx="1143000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9925244"/>
              </p:ext>
            </p:extLst>
          </p:nvPr>
        </p:nvGraphicFramePr>
        <p:xfrm>
          <a:off x="2359268" y="1976100"/>
          <a:ext cx="17526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65" name="Equation" r:id="rId5" imgW="748975" imgH="253890" progId="Equation.DSMT4">
                  <p:embed/>
                </p:oleObj>
              </mc:Choice>
              <mc:Fallback>
                <p:oleObj name="Equation" r:id="rId5" imgW="748975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268" y="1976100"/>
                        <a:ext cx="175260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1400907" y="-2901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zh-TW" altLang="en-US">
              <a:ea typeface="新細明體" charset="-120"/>
            </a:endParaRPr>
          </a:p>
        </p:txBody>
      </p:sp>
      <p:graphicFrame>
        <p:nvGraphicFramePr>
          <p:cNvPr id="4404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092022"/>
              </p:ext>
            </p:extLst>
          </p:nvPr>
        </p:nvGraphicFramePr>
        <p:xfrm>
          <a:off x="8965345" y="2657931"/>
          <a:ext cx="3048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66" name="Equation" r:id="rId7" imgW="152334" imgH="139639" progId="Equation.DSMT4">
                  <p:embed/>
                </p:oleObj>
              </mc:Choice>
              <mc:Fallback>
                <p:oleObj name="Equation" r:id="rId7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5345" y="2657931"/>
                        <a:ext cx="304800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532177"/>
              </p:ext>
            </p:extLst>
          </p:nvPr>
        </p:nvGraphicFramePr>
        <p:xfrm>
          <a:off x="1197706" y="3000192"/>
          <a:ext cx="1624481" cy="596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67" name="Equation" r:id="rId9" imgW="698197" imgH="253890" progId="Equation.DSMT4">
                  <p:embed/>
                </p:oleObj>
              </mc:Choice>
              <mc:Fallback>
                <p:oleObj name="Equation" r:id="rId9" imgW="698197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7706" y="3000192"/>
                        <a:ext cx="1624481" cy="5967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2" name="矩形 2"/>
          <p:cNvSpPr>
            <a:spLocks noChangeArrowheads="1"/>
          </p:cNvSpPr>
          <p:nvPr/>
        </p:nvSpPr>
        <p:spPr bwMode="auto">
          <a:xfrm>
            <a:off x="753206" y="3640096"/>
            <a:ext cx="1092590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12800" indent="-8128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/>
              <a:t>( </a:t>
            </a:r>
            <a:r>
              <a:rPr lang="en-US" altLang="zh-TW" sz="2800" dirty="0"/>
              <a:t>Information accumulates </a:t>
            </a:r>
            <a:r>
              <a:rPr lang="en-US" altLang="zh-TW" sz="2800" dirty="0" smtClean="0"/>
              <a:t>)</a:t>
            </a:r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endParaRPr lang="en-US" altLang="zh-TW" sz="2800" dirty="0"/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/>
              <a:t>(</a:t>
            </a:r>
            <a:r>
              <a:rPr lang="en-US" altLang="zh-TW" sz="2800" dirty="0" err="1" smtClean="0"/>
              <a:t>Adaptivity</a:t>
            </a:r>
            <a:r>
              <a:rPr lang="en-US" altLang="zh-TW" sz="2800" dirty="0" smtClean="0"/>
              <a:t>)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 W(t) is F(t) </a:t>
            </a:r>
            <a:r>
              <a:rPr lang="en-US" altLang="zh-TW" sz="2800" dirty="0" err="1" smtClean="0"/>
              <a:t>msb</a:t>
            </a:r>
            <a:r>
              <a:rPr lang="en-US" altLang="zh-TW" sz="2800" dirty="0" smtClean="0"/>
              <a:t>.</a:t>
            </a:r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endParaRPr lang="en-US" altLang="zh-TW" sz="2800" dirty="0"/>
          </a:p>
          <a:p>
            <a:pPr marL="514350" indent="-514350" eaLnBrk="1" hangingPunct="1">
              <a:spcBef>
                <a:spcPct val="0"/>
              </a:spcBef>
              <a:buAutoNum type="arabicPeriod"/>
            </a:pPr>
            <a:r>
              <a:rPr lang="en-US" altLang="zh-TW" sz="2800" dirty="0" smtClean="0"/>
              <a:t>(Independence of future increments)</a:t>
            </a:r>
            <a:endParaRPr lang="en-US" altLang="zh-TW" sz="2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BB29-2988-D34A-BBFE-B53A5ABCC72B}" type="slidenum">
              <a:rPr lang="en-US" altLang="zh-TW" smtClean="0"/>
              <a:pPr>
                <a:defRPr/>
              </a:pPr>
              <a:t>31</a:t>
            </a:fld>
            <a:endParaRPr lang="en-US" altLang="zh-TW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968" y="3597407"/>
            <a:ext cx="4445883" cy="629068"/>
          </a:xfrm>
          <a:prstGeom prst="rect">
            <a:avLst/>
          </a:prstGeom>
        </p:spPr>
      </p:pic>
      <p:graphicFrame>
        <p:nvGraphicFramePr>
          <p:cNvPr id="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4674"/>
              </p:ext>
            </p:extLst>
          </p:nvPr>
        </p:nvGraphicFramePr>
        <p:xfrm>
          <a:off x="1758462" y="5929554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68" name="Equation" r:id="rId12" imgW="583947" imgH="203112" progId="Equation.DSMT4">
                  <p:embed/>
                </p:oleObj>
              </mc:Choice>
              <mc:Fallback>
                <p:oleObj name="Equation" r:id="rId12" imgW="583947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462" y="5929554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162537" y="5837067"/>
            <a:ext cx="79658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 dirty="0" smtClean="0"/>
              <a:t>For                the increment W(u)-W(t) is </a:t>
            </a:r>
            <a:r>
              <a:rPr kumimoji="1" lang="en-US" altLang="zh-TW" sz="2800" dirty="0" err="1" smtClean="0"/>
              <a:t>indep</a:t>
            </a:r>
            <a:r>
              <a:rPr kumimoji="1" lang="en-US" altLang="zh-TW" sz="2800" dirty="0" smtClean="0"/>
              <a:t>. of F(t).</a:t>
            </a: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21136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189" y="635977"/>
            <a:ext cx="8944122" cy="322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53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908323" cy="1325563"/>
          </a:xfrm>
        </p:spPr>
        <p:txBody>
          <a:bodyPr/>
          <a:lstStyle/>
          <a:p>
            <a:r>
              <a:rPr kumimoji="1" lang="en-US" altLang="zh-TW" dirty="0" smtClean="0"/>
              <a:t>3.3.4 </a:t>
            </a:r>
            <a:r>
              <a:rPr kumimoji="1" lang="en-US" altLang="zh-TW" smtClean="0"/>
              <a:t>Martingale Property for Brownian Motion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 smtClean="0"/>
              <a:t>Theorem 3.3.4  Brownian motion is a martingale</a:t>
            </a:r>
          </a:p>
          <a:p>
            <a:endParaRPr kumimoji="1" lang="en-US" altLang="zh-TW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24" y="2460283"/>
            <a:ext cx="10296352" cy="268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63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46050"/>
            <a:ext cx="10515600" cy="132556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3.2.1 Symmetric Random </a:t>
            </a:r>
            <a:r>
              <a:rPr lang="en-US" altLang="zh-TW" sz="4000" dirty="0" smtClean="0"/>
              <a:t>Walk</a:t>
            </a:r>
            <a:endParaRPr lang="en-US" altLang="zh-TW" sz="4000" dirty="0"/>
          </a:p>
        </p:txBody>
      </p:sp>
      <p:pic>
        <p:nvPicPr>
          <p:cNvPr id="20482" name="Picture 5" descr="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589339"/>
            <a:ext cx="4679950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483" name="Object 19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6837364" y="1036638"/>
          <a:ext cx="3455987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5" name="Equation" r:id="rId5" imgW="1562100" imgH="482600" progId="Equation.DSMT4">
                  <p:embed/>
                </p:oleObj>
              </mc:Choice>
              <mc:Fallback>
                <p:oleObj name="Equation" r:id="rId5" imgW="1562100" imgH="482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364" y="1036638"/>
                        <a:ext cx="3455987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矩形 1"/>
          <p:cNvSpPr>
            <a:spLocks noChangeArrowheads="1"/>
          </p:cNvSpPr>
          <p:nvPr/>
        </p:nvSpPr>
        <p:spPr bwMode="auto">
          <a:xfrm>
            <a:off x="2063750" y="2020889"/>
            <a:ext cx="4572000" cy="135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800" dirty="0">
                <a:latin typeface="+mn-lt"/>
                <a:ea typeface="Microsoft JhengHei" charset="0"/>
                <a:cs typeface="Microsoft JhengHei" charset="0"/>
              </a:rPr>
              <a:t>Define      = 0 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TW" sz="1800" dirty="0">
              <a:latin typeface="+mn-lt"/>
            </a:endParaRPr>
          </a:p>
        </p:txBody>
      </p:sp>
      <p:graphicFrame>
        <p:nvGraphicFramePr>
          <p:cNvPr id="20485" name="Object 7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73506290"/>
              </p:ext>
            </p:extLst>
          </p:nvPr>
        </p:nvGraphicFramePr>
        <p:xfrm>
          <a:off x="2088464" y="2534122"/>
          <a:ext cx="390525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6" name="Equation" r:id="rId7" imgW="1459866" imgH="444307" progId="Equation.DSMT4">
                  <p:embed/>
                </p:oleObj>
              </mc:Choice>
              <mc:Fallback>
                <p:oleObj name="Equation" r:id="rId7" imgW="1459866" imgH="44430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8464" y="2534122"/>
                        <a:ext cx="3905250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11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396532747"/>
              </p:ext>
            </p:extLst>
          </p:nvPr>
        </p:nvGraphicFramePr>
        <p:xfrm>
          <a:off x="3151790" y="2013014"/>
          <a:ext cx="468741" cy="521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7" name="Equation" r:id="rId9" imgW="241300" imgH="228600" progId="Equation.DSMT4">
                  <p:embed/>
                </p:oleObj>
              </mc:Choice>
              <mc:Fallback>
                <p:oleObj name="Equation" r:id="rId9" imgW="2413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1790" y="2013014"/>
                        <a:ext cx="468741" cy="5211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2063751" y="1316038"/>
            <a:ext cx="4608513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3200" kern="100" dirty="0" smtClean="0">
                <a:latin typeface="Calibri" charset="0"/>
                <a:ea typeface="新細明體" charset="-120"/>
                <a:cs typeface="Times New Roman" charset="0"/>
              </a:rPr>
              <a:t>Toss </a:t>
            </a:r>
            <a:r>
              <a:rPr lang="en-US" altLang="zh-TW" sz="3200" kern="100" dirty="0">
                <a:latin typeface="Calibri" charset="0"/>
                <a:ea typeface="新細明體" charset="-120"/>
                <a:cs typeface="Times New Roman" charset="0"/>
              </a:rPr>
              <a:t>a fair </a:t>
            </a:r>
            <a:r>
              <a:rPr lang="en-US" altLang="zh-TW" sz="3200" kern="100" dirty="0" smtClean="0">
                <a:latin typeface="Calibri" charset="0"/>
                <a:ea typeface="新細明體" charset="-120"/>
                <a:cs typeface="Times New Roman" charset="0"/>
              </a:rPr>
              <a:t>coin repeatedly </a:t>
            </a:r>
            <a:endParaRPr lang="zh-TW" altLang="zh-TW" sz="3200" kern="100" dirty="0">
              <a:latin typeface="Calibri" charset="0"/>
              <a:ea typeface="新細明體" charset="-120"/>
              <a:cs typeface="Times New Roman" charset="0"/>
            </a:endParaRPr>
          </a:p>
        </p:txBody>
      </p:sp>
      <p:sp>
        <p:nvSpPr>
          <p:cNvPr id="20488" name="矩形 3"/>
          <p:cNvSpPr>
            <a:spLocks noChangeArrowheads="1"/>
          </p:cNvSpPr>
          <p:nvPr/>
        </p:nvSpPr>
        <p:spPr bwMode="auto">
          <a:xfrm>
            <a:off x="5999164" y="2728914"/>
            <a:ext cx="472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800" dirty="0"/>
              <a:t>is a symmetric random walk </a:t>
            </a:r>
          </a:p>
        </p:txBody>
      </p:sp>
      <p:sp>
        <p:nvSpPr>
          <p:cNvPr id="20489" name="矩形 7"/>
          <p:cNvSpPr>
            <a:spLocks noChangeArrowheads="1"/>
          </p:cNvSpPr>
          <p:nvPr/>
        </p:nvSpPr>
        <p:spPr bwMode="auto">
          <a:xfrm>
            <a:off x="5969000" y="3633788"/>
            <a:ext cx="45720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zh-TW" sz="2800" dirty="0"/>
              <a:t>With each toss, it either steps up one unit or down one unit, and each of the two probabilities is equally likely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0D31A3-3D1E-6E4E-A526-303B71BFF59C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2742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9100" y="365125"/>
            <a:ext cx="11353800" cy="1325563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3.2.2 Increments of the Symmetric Random Walk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A random walk has </a:t>
            </a:r>
            <a:r>
              <a:rPr lang="en-US" altLang="zh-TW" i="1" dirty="0">
                <a:solidFill>
                  <a:srgbClr val="FF0000"/>
                </a:solidFill>
                <a:latin typeface="Times New Roman" charset="0"/>
              </a:rPr>
              <a:t>independent increments</a:t>
            </a:r>
          </a:p>
          <a:p>
            <a:pPr>
              <a:defRPr/>
            </a:pPr>
            <a:r>
              <a:rPr lang="en-US" altLang="zh-TW" dirty="0" smtClean="0"/>
              <a:t>                                                                               are independent , </a:t>
            </a:r>
          </a:p>
          <a:p>
            <a:pPr marL="0" indent="0">
              <a:buNone/>
              <a:defRPr/>
            </a:pPr>
            <a:r>
              <a:rPr lang="en-US" altLang="zh-TW" dirty="0" smtClean="0"/>
              <a:t>    0=</a:t>
            </a:r>
          </a:p>
          <a:p>
            <a:pPr marL="0" indent="0">
              <a:buNone/>
              <a:defRPr/>
            </a:pPr>
            <a:endParaRPr lang="en-US" altLang="zh-TW" dirty="0" smtClean="0"/>
          </a:p>
          <a:p>
            <a:pPr>
              <a:defRPr/>
            </a:pPr>
            <a:r>
              <a:rPr lang="en-US" altLang="zh-TW" dirty="0" smtClean="0"/>
              <a:t>                                 is </a:t>
            </a:r>
            <a:r>
              <a:rPr lang="en-US" altLang="zh-TW" dirty="0"/>
              <a:t>called an </a:t>
            </a:r>
            <a:r>
              <a:rPr lang="en-US" altLang="zh-TW" i="1" dirty="0" smtClean="0">
                <a:solidFill>
                  <a:srgbClr val="FF0000"/>
                </a:solidFill>
                <a:latin typeface="Times New Roman" charset="0"/>
              </a:rPr>
              <a:t>increment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en-US" altLang="zh-TW" dirty="0"/>
              <a:t>of the random walk  </a:t>
            </a:r>
          </a:p>
          <a:p>
            <a:pPr>
              <a:defRPr/>
            </a:pPr>
            <a:r>
              <a:rPr lang="en-US" altLang="zh-TW" dirty="0"/>
              <a:t>E(              </a:t>
            </a:r>
            <a:r>
              <a:rPr lang="en-US" altLang="zh-TW" dirty="0" smtClean="0"/>
              <a:t>    </a:t>
            </a:r>
            <a:r>
              <a:rPr lang="en-US" altLang="zh-TW" dirty="0"/>
              <a:t>)=0</a:t>
            </a:r>
          </a:p>
          <a:p>
            <a:pPr>
              <a:defRPr/>
            </a:pPr>
            <a:r>
              <a:rPr lang="en-US" altLang="zh-TW" dirty="0" err="1"/>
              <a:t>Var</a:t>
            </a:r>
            <a:r>
              <a:rPr lang="en-US" altLang="zh-TW" dirty="0"/>
              <a:t>(                 )=</a:t>
            </a:r>
          </a:p>
          <a:p>
            <a:pPr>
              <a:buNone/>
              <a:defRPr/>
            </a:pPr>
            <a:r>
              <a:rPr lang="en-US" altLang="zh-TW" i="1" dirty="0">
                <a:latin typeface="Times New Roman" charset="0"/>
              </a:rPr>
              <a:t>   </a:t>
            </a:r>
          </a:p>
          <a:p>
            <a:endParaRPr kumimoji="1" lang="zh-TW" altLang="en-US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9283895"/>
              </p:ext>
            </p:extLst>
          </p:nvPr>
        </p:nvGraphicFramePr>
        <p:xfrm>
          <a:off x="1215564" y="2313831"/>
          <a:ext cx="625157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2" name="Equation" r:id="rId4" imgW="3022600" imgH="241300" progId="Equation.DSMT4">
                  <p:embed/>
                </p:oleObj>
              </mc:Choice>
              <mc:Fallback>
                <p:oleObj name="Equation" r:id="rId4" imgW="30226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5564" y="2313831"/>
                        <a:ext cx="625157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0915984"/>
              </p:ext>
            </p:extLst>
          </p:nvPr>
        </p:nvGraphicFramePr>
        <p:xfrm>
          <a:off x="1658616" y="2872559"/>
          <a:ext cx="2100263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" name="Equation" r:id="rId6" imgW="1104900" imgH="228600" progId="Equation.DSMT4">
                  <p:embed/>
                </p:oleObj>
              </mc:Choice>
              <mc:Fallback>
                <p:oleObj name="Equation" r:id="rId6" imgW="1104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8616" y="2872559"/>
                        <a:ext cx="2100263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459856"/>
              </p:ext>
            </p:extLst>
          </p:nvPr>
        </p:nvGraphicFramePr>
        <p:xfrm>
          <a:off x="1138711" y="3634276"/>
          <a:ext cx="2635250" cy="87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" name="Equation" r:id="rId8" imgW="1320227" imgH="469696" progId="Equation.DSMT4">
                  <p:embed/>
                </p:oleObj>
              </mc:Choice>
              <mc:Fallback>
                <p:oleObj name="Equation" r:id="rId8" imgW="1320227" imgH="46969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711" y="3634276"/>
                        <a:ext cx="2635250" cy="87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89529"/>
              </p:ext>
            </p:extLst>
          </p:nvPr>
        </p:nvGraphicFramePr>
        <p:xfrm>
          <a:off x="1441184" y="4384260"/>
          <a:ext cx="1450297" cy="466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" name="Equation" r:id="rId10" imgW="685800" imgH="241300" progId="Equation.DSMT4">
                  <p:embed/>
                </p:oleObj>
              </mc:Choice>
              <mc:Fallback>
                <p:oleObj name="Equation" r:id="rId10" imgW="6858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184" y="4384260"/>
                        <a:ext cx="1450297" cy="4661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938850"/>
              </p:ext>
            </p:extLst>
          </p:nvPr>
        </p:nvGraphicFramePr>
        <p:xfrm>
          <a:off x="3401869" y="4850382"/>
          <a:ext cx="1320494" cy="516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6" name="Equation" r:id="rId12" imgW="482391" imgH="228501" progId="Equation.DSMT4">
                  <p:embed/>
                </p:oleObj>
              </mc:Choice>
              <mc:Fallback>
                <p:oleObj name="Equation" r:id="rId12" imgW="482391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1869" y="4850382"/>
                        <a:ext cx="1320494" cy="5160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688204"/>
              </p:ext>
            </p:extLst>
          </p:nvPr>
        </p:nvGraphicFramePr>
        <p:xfrm>
          <a:off x="1713875" y="4921040"/>
          <a:ext cx="1484923" cy="476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7" name="Equation" r:id="rId14" imgW="685800" imgH="241300" progId="Equation.DSMT4">
                  <p:embed/>
                </p:oleObj>
              </mc:Choice>
              <mc:Fallback>
                <p:oleObj name="Equation" r:id="rId14" imgW="6858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3875" y="4921040"/>
                        <a:ext cx="1484923" cy="4768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直線箭頭接點 10"/>
          <p:cNvCxnSpPr/>
          <p:nvPr/>
        </p:nvCxnSpPr>
        <p:spPr>
          <a:xfrm>
            <a:off x="6096000" y="5693720"/>
            <a:ext cx="5335070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6642847" y="5540188"/>
            <a:ext cx="0" cy="3092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7472863" y="5539078"/>
            <a:ext cx="0" cy="3092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9040906" y="5539078"/>
            <a:ext cx="0" cy="3092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10484224" y="5540188"/>
            <a:ext cx="0" cy="3092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6435098" y="5847253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 smtClean="0"/>
              <a:t>k</a:t>
            </a:r>
            <a:r>
              <a:rPr kumimoji="1" lang="en-US" altLang="zh-TW" sz="1400" dirty="0" smtClean="0"/>
              <a:t>1</a:t>
            </a:r>
            <a:endParaRPr kumimoji="1" lang="zh-TW" altLang="en-US" sz="14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7318022" y="5847252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 smtClean="0"/>
              <a:t>k</a:t>
            </a:r>
            <a:r>
              <a:rPr kumimoji="1" lang="en-US" altLang="zh-TW" sz="1400" dirty="0"/>
              <a:t>2</a:t>
            </a:r>
            <a:endParaRPr kumimoji="1" lang="zh-TW" altLang="en-US" sz="14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8833157" y="5865795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 err="1" smtClean="0"/>
              <a:t>k</a:t>
            </a:r>
            <a:r>
              <a:rPr kumimoji="1" lang="en-US" altLang="zh-TW" sz="1400" dirty="0" err="1"/>
              <a:t>i</a:t>
            </a:r>
            <a:endParaRPr kumimoji="1" lang="zh-TW" altLang="en-US" sz="1400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0267511" y="5853898"/>
            <a:ext cx="546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/>
              <a:t>k</a:t>
            </a:r>
            <a:r>
              <a:rPr kumimoji="1" lang="en-US" altLang="zh-TW" sz="1400" dirty="0" smtClean="0"/>
              <a:t>i+1</a:t>
            </a:r>
            <a:endParaRPr kumimoji="1" lang="zh-TW" altLang="en-US" sz="1400" dirty="0"/>
          </a:p>
        </p:txBody>
      </p:sp>
      <p:cxnSp>
        <p:nvCxnSpPr>
          <p:cNvPr id="27" name="曲線接點 26"/>
          <p:cNvCxnSpPr/>
          <p:nvPr/>
        </p:nvCxnSpPr>
        <p:spPr>
          <a:xfrm rot="5400000">
            <a:off x="9502887" y="5363143"/>
            <a:ext cx="388549" cy="272601"/>
          </a:xfrm>
          <a:prstGeom prst="curvedConnector3">
            <a:avLst/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9625185" y="4902262"/>
            <a:ext cx="675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400" dirty="0" smtClean="0"/>
              <a:t>k</a:t>
            </a:r>
            <a:r>
              <a:rPr kumimoji="1" lang="en-US" altLang="zh-TW" sz="1400" dirty="0" smtClean="0"/>
              <a:t>i</a:t>
            </a:r>
            <a:r>
              <a:rPr kumimoji="1" lang="en-US" altLang="zh-TW" sz="2400" dirty="0" smtClean="0"/>
              <a:t>+1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7064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3.2.3 Martingale Property for </a:t>
            </a:r>
            <a:r>
              <a:rPr lang="en-US" altLang="zh-TW" sz="4000" dirty="0" smtClean="0"/>
              <a:t>the </a:t>
            </a:r>
            <a:br>
              <a:rPr lang="en-US" altLang="zh-TW" sz="4000" dirty="0" smtClean="0"/>
            </a:br>
            <a:r>
              <a:rPr lang="en-US" altLang="zh-TW" sz="4000" dirty="0"/>
              <a:t> </a:t>
            </a:r>
            <a:r>
              <a:rPr lang="en-US" altLang="zh-TW" sz="4000" dirty="0" smtClean="0"/>
              <a:t>				Symmetric </a:t>
            </a:r>
            <a:r>
              <a:rPr lang="en-US" altLang="zh-TW" sz="4000" dirty="0"/>
              <a:t>Random Walk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44676"/>
            <a:ext cx="10672482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/>
              <a:t>Choose nonnegative integers </a:t>
            </a:r>
            <a:r>
              <a:rPr lang="en-US" altLang="zh-TW" i="1" dirty="0" smtClean="0">
                <a:latin typeface="Times New Roman" charset="0"/>
              </a:rPr>
              <a:t>k &lt; l , </a:t>
            </a:r>
            <a:r>
              <a:rPr lang="en-US" altLang="zh-TW" dirty="0" smtClean="0">
                <a:latin typeface="Times New Roman" charset="0"/>
              </a:rPr>
              <a:t>then,</a:t>
            </a: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 smtClean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 smtClean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>
              <a:latin typeface="Times New Roman" charset="0"/>
            </a:endParaRPr>
          </a:p>
          <a:p>
            <a:pPr eaLnBrk="1" hangingPunct="1">
              <a:defRPr/>
            </a:pPr>
            <a:endParaRPr lang="en-US" altLang="zh-TW" dirty="0" smtClean="0">
              <a:latin typeface="Times New Roman" charset="0"/>
            </a:endParaRPr>
          </a:p>
          <a:p>
            <a:pPr eaLnBrk="1" hangingPunct="1">
              <a:defRPr/>
            </a:pPr>
            <a:r>
              <a:rPr lang="zh-TW" altLang="en-US" dirty="0" smtClean="0">
                <a:latin typeface="Times New Roman" charset="0"/>
              </a:rPr>
              <a:t>在</a:t>
            </a:r>
            <a:r>
              <a:rPr lang="en-US" altLang="zh-TW" dirty="0" err="1" smtClean="0">
                <a:latin typeface="Times New Roman" charset="0"/>
              </a:rPr>
              <a:t>F</a:t>
            </a:r>
            <a:r>
              <a:rPr lang="en-US" altLang="zh-TW" sz="1600" dirty="0" err="1" smtClean="0">
                <a:latin typeface="Times New Roman" charset="0"/>
              </a:rPr>
              <a:t>k</a:t>
            </a:r>
            <a:r>
              <a:rPr lang="zh-TW" altLang="en-US" dirty="0" smtClean="0">
                <a:latin typeface="Times New Roman" charset="0"/>
              </a:rPr>
              <a:t>資訊集合的情況下</a:t>
            </a:r>
            <a:r>
              <a:rPr lang="en-US" altLang="zh-TW" dirty="0" smtClean="0">
                <a:latin typeface="Times New Roman" charset="0"/>
              </a:rPr>
              <a:t>M</a:t>
            </a:r>
            <a:r>
              <a:rPr lang="en-US" altLang="zh-TW" sz="1800" dirty="0" smtClean="0">
                <a:latin typeface="Times New Roman" charset="0"/>
              </a:rPr>
              <a:t>l</a:t>
            </a:r>
            <a:r>
              <a:rPr lang="zh-TW" altLang="en-US" dirty="0" smtClean="0">
                <a:latin typeface="Times New Roman" charset="0"/>
              </a:rPr>
              <a:t>的期望值為</a:t>
            </a:r>
            <a:r>
              <a:rPr lang="en-US" altLang="zh-TW" dirty="0" smtClean="0">
                <a:latin typeface="Times New Roman" charset="0"/>
              </a:rPr>
              <a:t>M</a:t>
            </a:r>
            <a:r>
              <a:rPr lang="en-US" altLang="zh-TW" sz="1800" dirty="0" smtClean="0">
                <a:latin typeface="Times New Roman" charset="0"/>
              </a:rPr>
              <a:t>k</a:t>
            </a:r>
            <a:endParaRPr lang="en-US" altLang="zh-TW" sz="1800" dirty="0">
              <a:latin typeface="Times New Roman" charset="0"/>
            </a:endParaRPr>
          </a:p>
        </p:txBody>
      </p:sp>
      <p:graphicFrame>
        <p:nvGraphicFramePr>
          <p:cNvPr id="22531" name="Object 6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847851" y="2565401"/>
          <a:ext cx="8964613" cy="239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Equation" r:id="rId3" imgW="3797300" imgH="1016000" progId="Equation.DSMT4">
                  <p:embed/>
                </p:oleObj>
              </mc:Choice>
              <mc:Fallback>
                <p:oleObj name="Equation" r:id="rId3" imgW="3797300" imgH="1016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2565401"/>
                        <a:ext cx="8964613" cy="239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C215E7-3427-8E4C-9AA9-87C16063DE3C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905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3.2.4 Quadratic Variation of the </a:t>
            </a:r>
            <a:br>
              <a:rPr lang="en-US" altLang="zh-TW" sz="4000" dirty="0"/>
            </a:br>
            <a:r>
              <a:rPr lang="en-US" altLang="zh-TW" sz="4000" dirty="0"/>
              <a:t>         </a:t>
            </a:r>
            <a:r>
              <a:rPr lang="en-US" altLang="zh-TW" sz="4000" dirty="0" smtClean="0"/>
              <a:t>			Symmetric </a:t>
            </a:r>
            <a:r>
              <a:rPr lang="en-US" altLang="zh-TW" sz="4000" dirty="0"/>
              <a:t>Random Walk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57338"/>
            <a:ext cx="10820400" cy="568801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 smtClean="0"/>
              <a:t>The quadratic variation up to time k is defined to be </a:t>
            </a:r>
          </a:p>
          <a:p>
            <a:pPr eaLnBrk="1" hangingPunct="1">
              <a:defRPr/>
            </a:pPr>
            <a:endParaRPr lang="en-US" altLang="zh-TW" dirty="0" smtClean="0"/>
          </a:p>
          <a:p>
            <a:pPr eaLnBrk="1" hangingPunct="1">
              <a:defRPr/>
            </a:pPr>
            <a:endParaRPr lang="en-US" altLang="zh-TW" dirty="0" smtClean="0"/>
          </a:p>
          <a:p>
            <a:pPr eaLnBrk="1" hangingPunct="1">
              <a:defRPr/>
            </a:pPr>
            <a:r>
              <a:rPr lang="en-US" altLang="zh-TW" dirty="0"/>
              <a:t>Note :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/>
              <a:t>   </a:t>
            </a:r>
            <a:r>
              <a:rPr lang="zh-TW" altLang="en-US" dirty="0" smtClean="0"/>
              <a:t>．</a:t>
            </a:r>
            <a:r>
              <a:rPr lang="en-US" altLang="zh-TW" dirty="0" smtClean="0"/>
              <a:t>This </a:t>
            </a:r>
            <a:r>
              <a:rPr lang="en-US" altLang="zh-TW" dirty="0"/>
              <a:t>is computed </a:t>
            </a:r>
            <a:r>
              <a:rPr lang="en-US" altLang="zh-TW" dirty="0">
                <a:solidFill>
                  <a:srgbClr val="FF0000"/>
                </a:solidFill>
              </a:rPr>
              <a:t>path-by-path 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/>
              <a:t>   </a:t>
            </a:r>
            <a:r>
              <a:rPr lang="zh-TW" altLang="en-US" dirty="0"/>
              <a:t>．</a:t>
            </a:r>
            <a:r>
              <a:rPr lang="en-US" altLang="zh-TW" dirty="0"/>
              <a:t>by taking all the one-step </a:t>
            </a:r>
            <a:r>
              <a:rPr lang="en-US" altLang="zh-TW" dirty="0" smtClean="0"/>
              <a:t>increments </a:t>
            </a:r>
            <a:r>
              <a:rPr lang="en-US" altLang="zh-TW" dirty="0"/>
              <a:t>along that path, squaring</a:t>
            </a:r>
          </a:p>
          <a:p>
            <a:pPr eaLnBrk="1" hangingPunct="1">
              <a:buFontTx/>
              <a:buNone/>
              <a:defRPr/>
            </a:pPr>
            <a:r>
              <a:rPr lang="en-US" altLang="zh-TW" dirty="0"/>
              <a:t>       these increments, and then summing them</a:t>
            </a:r>
          </a:p>
        </p:txBody>
      </p:sp>
      <p:graphicFrame>
        <p:nvGraphicFramePr>
          <p:cNvPr id="23555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977477371"/>
              </p:ext>
            </p:extLst>
          </p:nvPr>
        </p:nvGraphicFramePr>
        <p:xfrm>
          <a:off x="3077583" y="1983138"/>
          <a:ext cx="6036834" cy="125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0" name="Equation" r:id="rId3" imgW="1916868" imgH="444307" progId="Equation.DSMT4">
                  <p:embed/>
                </p:oleObj>
              </mc:Choice>
              <mc:Fallback>
                <p:oleObj name="Equation" r:id="rId3" imgW="1916868" imgH="44430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7583" y="1983138"/>
                        <a:ext cx="6036834" cy="125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9796461" y="2427289"/>
            <a:ext cx="828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TW" dirty="0">
                <a:ea typeface="新細明體" charset="-120"/>
              </a:rPr>
              <a:t>(3.2.6)</a:t>
            </a:r>
          </a:p>
        </p:txBody>
      </p:sp>
      <p:graphicFrame>
        <p:nvGraphicFramePr>
          <p:cNvPr id="23557" name="Object 7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68969269"/>
              </p:ext>
            </p:extLst>
          </p:nvPr>
        </p:nvGraphicFramePr>
        <p:xfrm>
          <a:off x="7879977" y="4603749"/>
          <a:ext cx="1752600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1" name="Equation" r:id="rId5" imgW="672808" imgH="241195" progId="Equation.DSMT4">
                  <p:embed/>
                </p:oleObj>
              </mc:Choice>
              <mc:Fallback>
                <p:oleObj name="Equation" r:id="rId5" imgW="672808" imgH="24119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9977" y="4603749"/>
                        <a:ext cx="1752600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1AE990-E0AB-1D47-B723-130760E84270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592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9" name="Rectangle 19"/>
          <p:cNvSpPr>
            <a:spLocks noGrp="1" noChangeArrowheads="1"/>
          </p:cNvSpPr>
          <p:nvPr>
            <p:ph type="title"/>
          </p:nvPr>
        </p:nvSpPr>
        <p:spPr>
          <a:xfrm>
            <a:off x="1981200" y="17780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mtClean="0"/>
              <a:t>How to compute the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9247" y="749300"/>
            <a:ext cx="11228294" cy="59197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  <a:defRPr/>
            </a:pPr>
            <a:endParaRPr lang="en-US" altLang="zh-TW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/>
              <a:t>              is computed by taking an average over all paths, taking their </a:t>
            </a:r>
            <a:r>
              <a:rPr lang="en-US" altLang="zh-TW" dirty="0" smtClean="0">
                <a:solidFill>
                  <a:srgbClr val="FF0000"/>
                </a:solidFill>
              </a:rPr>
              <a:t>probabilities</a:t>
            </a:r>
            <a:r>
              <a:rPr lang="en-US" altLang="zh-TW" dirty="0" smtClean="0"/>
              <a:t> into account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zh-TW" dirty="0" smtClean="0"/>
              <a:t>If the random walk were not symmetric, this would affect</a:t>
            </a:r>
            <a:endParaRPr lang="zh-TW" alt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altLang="zh-TW" dirty="0" smtClean="0"/>
          </a:p>
          <a:p>
            <a:pPr>
              <a:defRPr/>
            </a:pPr>
            <a:r>
              <a:rPr lang="en-US" altLang="zh-TW" dirty="0" smtClean="0"/>
              <a:t>Comparison with</a:t>
            </a:r>
            <a:r>
              <a:rPr lang="zh-TW" altLang="en-US" dirty="0" smtClean="0"/>
              <a:t> </a:t>
            </a:r>
            <a:r>
              <a:rPr lang="en-US" altLang="zh-TW" dirty="0" smtClean="0"/>
              <a:t>quadratic variation </a:t>
            </a:r>
          </a:p>
          <a:p>
            <a:pPr lvl="1">
              <a:defRPr/>
            </a:pPr>
            <a:r>
              <a:rPr lang="en-US" altLang="zh-TW" dirty="0" smtClean="0"/>
              <a:t>           </a:t>
            </a:r>
            <a:r>
              <a:rPr lang="zh-TW" altLang="en-US" dirty="0" smtClean="0"/>
              <a:t>      </a:t>
            </a:r>
            <a:r>
              <a:rPr lang="en-US" altLang="zh-TW" dirty="0" smtClean="0"/>
              <a:t>Is computed along a </a:t>
            </a:r>
            <a:r>
              <a:rPr lang="en-US" altLang="zh-TW" dirty="0" smtClean="0">
                <a:solidFill>
                  <a:srgbClr val="FF0000"/>
                </a:solidFill>
              </a:rPr>
              <a:t>single path</a:t>
            </a:r>
          </a:p>
          <a:p>
            <a:pPr lvl="1">
              <a:defRPr/>
            </a:pPr>
            <a:r>
              <a:rPr lang="en-US" altLang="zh-TW" dirty="0" smtClean="0"/>
              <a:t>Probabilities of up and down steps don’t enter the computation</a:t>
            </a:r>
            <a:endParaRPr lang="en-US" altLang="zh-TW" dirty="0"/>
          </a:p>
        </p:txBody>
      </p:sp>
      <p:graphicFrame>
        <p:nvGraphicFramePr>
          <p:cNvPr id="24579" name="Object 12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07503860"/>
              </p:ext>
            </p:extLst>
          </p:nvPr>
        </p:nvGraphicFramePr>
        <p:xfrm>
          <a:off x="1034664" y="1252198"/>
          <a:ext cx="1104355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5" name="Equation" r:id="rId3" imgW="583947" imgH="228501" progId="Equation.DSMT4">
                  <p:embed/>
                </p:oleObj>
              </mc:Choice>
              <mc:Fallback>
                <p:oleObj name="Equation" r:id="rId3" imgW="583947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4664" y="1252198"/>
                        <a:ext cx="1104355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16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112619425"/>
              </p:ext>
            </p:extLst>
          </p:nvPr>
        </p:nvGraphicFramePr>
        <p:xfrm>
          <a:off x="9346406" y="2180621"/>
          <a:ext cx="1249876" cy="468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6" name="Equation" r:id="rId5" imgW="583947" imgH="228501" progId="Equation.DSMT4">
                  <p:embed/>
                </p:oleObj>
              </mc:Choice>
              <mc:Fallback>
                <p:oleObj name="Equation" r:id="rId5" imgW="583947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6406" y="2180621"/>
                        <a:ext cx="1249876" cy="4682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20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434504819"/>
              </p:ext>
            </p:extLst>
          </p:nvPr>
        </p:nvGraphicFramePr>
        <p:xfrm>
          <a:off x="6774423" y="385902"/>
          <a:ext cx="2051050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7" name="Equation" r:id="rId6" imgW="583947" imgH="228501" progId="Equation.DSMT4">
                  <p:embed/>
                </p:oleObj>
              </mc:Choice>
              <mc:Fallback>
                <p:oleObj name="Equation" r:id="rId6" imgW="583947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4423" y="385902"/>
                        <a:ext cx="2051050" cy="77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943177"/>
              </p:ext>
            </p:extLst>
          </p:nvPr>
        </p:nvGraphicFramePr>
        <p:xfrm>
          <a:off x="1452562" y="3598862"/>
          <a:ext cx="105727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8" name="Equation" r:id="rId7" imgW="558558" imgH="253890" progId="Equation.DSMT4">
                  <p:embed/>
                </p:oleObj>
              </mc:Choice>
              <mc:Fallback>
                <p:oleObj name="Equation" r:id="rId7" imgW="558558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2562" y="3598862"/>
                        <a:ext cx="1057275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1C57E4-A7C4-D34A-92DA-BFB7D65EB288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279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31951" y="55563"/>
            <a:ext cx="9540875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TW" sz="4000" dirty="0"/>
              <a:t>3.2.5 Scaled Symmetric Random Walk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3718" y="1236663"/>
            <a:ext cx="10824882" cy="45259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dirty="0"/>
              <a:t>To approximate a Brownian motion, we </a:t>
            </a:r>
            <a:r>
              <a:rPr lang="en-US" altLang="zh-TW" dirty="0">
                <a:solidFill>
                  <a:srgbClr val="FF0000"/>
                </a:solidFill>
              </a:rPr>
              <a:t>speed up time</a:t>
            </a:r>
            <a:r>
              <a:rPr lang="en-US" altLang="zh-TW" dirty="0"/>
              <a:t> and </a:t>
            </a:r>
            <a:r>
              <a:rPr lang="en-US" altLang="zh-TW" dirty="0">
                <a:solidFill>
                  <a:srgbClr val="FF0000"/>
                </a:solidFill>
              </a:rPr>
              <a:t>scale down the step size </a:t>
            </a:r>
            <a:r>
              <a:rPr lang="en-US" altLang="zh-TW" dirty="0"/>
              <a:t>of a symmetric random </a:t>
            </a:r>
            <a:r>
              <a:rPr lang="en-US" altLang="zh-TW" dirty="0" smtClean="0"/>
              <a:t>walk</a:t>
            </a:r>
            <a:endParaRPr lang="zh-TW" altLang="en-US" dirty="0" smtClean="0"/>
          </a:p>
          <a:p>
            <a:pPr eaLnBrk="1" hangingPunct="1">
              <a:defRPr/>
            </a:pPr>
            <a:r>
              <a:rPr lang="en-US" altLang="zh-TW" dirty="0" smtClean="0"/>
              <a:t>t </a:t>
            </a:r>
            <a:r>
              <a:rPr lang="zh-TW" altLang="en-US" dirty="0" smtClean="0"/>
              <a:t>時間內 每單位時間切</a:t>
            </a:r>
            <a:r>
              <a:rPr lang="en-US" altLang="zh-TW" dirty="0" smtClean="0"/>
              <a:t>n</a:t>
            </a:r>
            <a:r>
              <a:rPr lang="zh-TW" altLang="en-US" dirty="0" smtClean="0"/>
              <a:t>段</a:t>
            </a:r>
            <a:r>
              <a:rPr lang="en-US" altLang="zh-TW" dirty="0" smtClean="0"/>
              <a:t>,</a:t>
            </a:r>
            <a:r>
              <a:rPr lang="zh-TW" altLang="en-US" dirty="0" smtClean="0"/>
              <a:t>可得</a:t>
            </a:r>
            <a:r>
              <a:rPr lang="en-US" altLang="zh-TW" dirty="0" err="1" smtClean="0"/>
              <a:t>nt</a:t>
            </a:r>
            <a:r>
              <a:rPr lang="zh-TW" altLang="en-US" dirty="0" smtClean="0"/>
              <a:t>段</a:t>
            </a:r>
            <a:endParaRPr lang="en-US" altLang="zh-TW" dirty="0"/>
          </a:p>
          <a:p>
            <a:pPr eaLnBrk="1" hangingPunct="1">
              <a:defRPr/>
            </a:pPr>
            <a:r>
              <a:rPr lang="en-US" altLang="zh-TW" dirty="0"/>
              <a:t>Define the </a:t>
            </a:r>
            <a:r>
              <a:rPr lang="en-US" altLang="zh-TW" i="1" dirty="0">
                <a:latin typeface="Times New Roman" charset="0"/>
              </a:rPr>
              <a:t>scaled symmetric random walk</a:t>
            </a:r>
          </a:p>
          <a:p>
            <a:pPr eaLnBrk="1" hangingPunct="1">
              <a:defRPr/>
            </a:pPr>
            <a:endParaRPr lang="en-US" altLang="zh-TW" dirty="0"/>
          </a:p>
          <a:p>
            <a:pPr eaLnBrk="1" hangingPunct="1">
              <a:buFont typeface="Wingdings" charset="2"/>
              <a:buChar char="Ø"/>
              <a:defRPr/>
            </a:pPr>
            <a:endParaRPr lang="en-US" altLang="zh-TW" sz="2400" dirty="0"/>
          </a:p>
          <a:p>
            <a:pPr lvl="1">
              <a:defRPr/>
            </a:pPr>
            <a:r>
              <a:rPr lang="en-US" altLang="zh-TW" i="1" dirty="0" err="1"/>
              <a:t>nt</a:t>
            </a:r>
            <a:r>
              <a:rPr lang="en-US" altLang="zh-TW" dirty="0"/>
              <a:t> is an integer</a:t>
            </a:r>
          </a:p>
          <a:p>
            <a:pPr lvl="1">
              <a:defRPr/>
            </a:pPr>
            <a:r>
              <a:rPr lang="en-US" altLang="zh-TW" dirty="0"/>
              <a:t>If </a:t>
            </a:r>
            <a:r>
              <a:rPr lang="en-US" altLang="zh-TW" i="1" dirty="0" err="1">
                <a:latin typeface="Times New Roman" charset="0"/>
              </a:rPr>
              <a:t>nt</a:t>
            </a:r>
            <a:r>
              <a:rPr lang="en-US" altLang="zh-TW" dirty="0"/>
              <a:t> isn’t an integer, we define             by linear interpolation </a:t>
            </a:r>
          </a:p>
          <a:p>
            <a:pPr lvl="1">
              <a:defRPr/>
            </a:pPr>
            <a:r>
              <a:rPr lang="en-US" altLang="zh-TW" dirty="0"/>
              <a:t>Obtain a Brownian motion in the limit as </a:t>
            </a:r>
          </a:p>
        </p:txBody>
      </p:sp>
      <p:graphicFrame>
        <p:nvGraphicFramePr>
          <p:cNvPr id="25603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036009339"/>
              </p:ext>
            </p:extLst>
          </p:nvPr>
        </p:nvGraphicFramePr>
        <p:xfrm>
          <a:off x="4210004" y="3191040"/>
          <a:ext cx="2578100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2" name="Equation" r:id="rId3" imgW="1180588" imgH="418918" progId="Equation.DSMT4">
                  <p:embed/>
                </p:oleObj>
              </mc:Choice>
              <mc:Fallback>
                <p:oleObj name="Equation" r:id="rId3" imgW="1180588" imgH="41891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0004" y="3191040"/>
                        <a:ext cx="2578100" cy="915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6819854" y="3465677"/>
            <a:ext cx="12239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TW" dirty="0">
                <a:ea typeface="新細明體" charset="-120"/>
              </a:rPr>
              <a:t>(3.2.7)</a:t>
            </a:r>
          </a:p>
        </p:txBody>
      </p:sp>
      <p:graphicFrame>
        <p:nvGraphicFramePr>
          <p:cNvPr id="2560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3579"/>
              </p:ext>
            </p:extLst>
          </p:nvPr>
        </p:nvGraphicFramePr>
        <p:xfrm>
          <a:off x="5365535" y="4442096"/>
          <a:ext cx="852488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3" name="Equation" r:id="rId5" imgW="469900" imgH="228600" progId="Equation.DSMT4">
                  <p:embed/>
                </p:oleObj>
              </mc:Choice>
              <mc:Fallback>
                <p:oleObj name="Equation" r:id="rId5" imgW="469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535" y="4442096"/>
                        <a:ext cx="852488" cy="414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579172"/>
              </p:ext>
            </p:extLst>
          </p:nvPr>
        </p:nvGraphicFramePr>
        <p:xfrm>
          <a:off x="6691350" y="4911209"/>
          <a:ext cx="1059947" cy="33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4" name="Equation" r:id="rId7" imgW="444307" imgH="139639" progId="Equation.DSMT4">
                  <p:embed/>
                </p:oleObj>
              </mc:Choice>
              <mc:Fallback>
                <p:oleObj name="Equation" r:id="rId7" imgW="444307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1350" y="4911209"/>
                        <a:ext cx="1059947" cy="3332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3F3C03-72AE-E140-A551-D9CCEA5D0FB9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1165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961</Words>
  <Application>Microsoft Macintosh PowerPoint</Application>
  <PresentationFormat>寬螢幕</PresentationFormat>
  <Paragraphs>200</Paragraphs>
  <Slides>33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3" baseType="lpstr">
      <vt:lpstr>Arial</vt:lpstr>
      <vt:lpstr>Calibri</vt:lpstr>
      <vt:lpstr>Calibri Light</vt:lpstr>
      <vt:lpstr>Mangal</vt:lpstr>
      <vt:lpstr>Microsoft JhengHei</vt:lpstr>
      <vt:lpstr>Times New Roman</vt:lpstr>
      <vt:lpstr>Wingdings</vt:lpstr>
      <vt:lpstr>新細明體</vt:lpstr>
      <vt:lpstr>Office 佈景主題</vt:lpstr>
      <vt:lpstr>Equation</vt:lpstr>
      <vt:lpstr>Chapter 3  Brownian Motion</vt:lpstr>
      <vt:lpstr>3.1 Introduction</vt:lpstr>
      <vt:lpstr>3.2 Scaled Random Walks</vt:lpstr>
      <vt:lpstr>3.2.1 Symmetric Random Walk</vt:lpstr>
      <vt:lpstr>3.2.2 Increments of the Symmetric Random Walk</vt:lpstr>
      <vt:lpstr>3.2.3 Martingale Property for the       Symmetric Random Walk</vt:lpstr>
      <vt:lpstr>3.2.4 Quadratic Variation of the              Symmetric Random Walk</vt:lpstr>
      <vt:lpstr>How to compute the </vt:lpstr>
      <vt:lpstr>3.2.5 Scaled Symmetric Random Walk</vt:lpstr>
      <vt:lpstr>PowerPoint 簡報</vt:lpstr>
      <vt:lpstr>PowerPoint 簡報</vt:lpstr>
      <vt:lpstr>PowerPoint 簡報</vt:lpstr>
      <vt:lpstr>Prove</vt:lpstr>
      <vt:lpstr>Quadratic variation of the scaled random walk</vt:lpstr>
      <vt:lpstr>3.2.6 Limiting Distribution of the Scaled Random Walk</vt:lpstr>
      <vt:lpstr>PowerPoint 簡報</vt:lpstr>
      <vt:lpstr>PowerPoint 簡報</vt:lpstr>
      <vt:lpstr>Theorem 3.2.1 (Central Limit Theorem)</vt:lpstr>
      <vt:lpstr>PowerPoint 簡報</vt:lpstr>
      <vt:lpstr>PowerPoint 簡報</vt:lpstr>
      <vt:lpstr>PowerPoint 簡報</vt:lpstr>
      <vt:lpstr>PowerPoint 簡報</vt:lpstr>
      <vt:lpstr>3.3 Brownian Motion</vt:lpstr>
      <vt:lpstr>3.3.1 Definition of Brownian Motion</vt:lpstr>
      <vt:lpstr>3.3.2 Distribution of Brownian Motion</vt:lpstr>
      <vt:lpstr>PowerPoint 簡報</vt:lpstr>
      <vt:lpstr>PowerPoint 簡報</vt:lpstr>
      <vt:lpstr>PowerPoint 簡報</vt:lpstr>
      <vt:lpstr>PowerPoint 簡報</vt:lpstr>
      <vt:lpstr>PowerPoint 簡報</vt:lpstr>
      <vt:lpstr>3.3.3 Filtration for Brownian Motion </vt:lpstr>
      <vt:lpstr>PowerPoint 簡報</vt:lpstr>
      <vt:lpstr>3.3.4 Martingale Property for Brownian Motion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 Brownian Motion</dc:title>
  <dc:creator>Microsoft Office 使用者</dc:creator>
  <cp:lastModifiedBy>Microsoft Office 使用者</cp:lastModifiedBy>
  <cp:revision>54</cp:revision>
  <cp:lastPrinted>2018-02-06T08:44:27Z</cp:lastPrinted>
  <dcterms:created xsi:type="dcterms:W3CDTF">2018-02-06T02:48:39Z</dcterms:created>
  <dcterms:modified xsi:type="dcterms:W3CDTF">2018-02-07T11:38:38Z</dcterms:modified>
</cp:coreProperties>
</file>