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94" r:id="rId3"/>
    <p:sldId id="268" r:id="rId4"/>
    <p:sldId id="283" r:id="rId5"/>
    <p:sldId id="282" r:id="rId6"/>
    <p:sldId id="274" r:id="rId7"/>
    <p:sldId id="279" r:id="rId8"/>
    <p:sldId id="273" r:id="rId9"/>
    <p:sldId id="276" r:id="rId10"/>
    <p:sldId id="295" r:id="rId11"/>
    <p:sldId id="278" r:id="rId12"/>
    <p:sldId id="280" r:id="rId13"/>
    <p:sldId id="286" r:id="rId14"/>
    <p:sldId id="296" r:id="rId15"/>
    <p:sldId id="284" r:id="rId16"/>
    <p:sldId id="261" r:id="rId17"/>
    <p:sldId id="264" r:id="rId18"/>
    <p:sldId id="260" r:id="rId1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48"/>
    <p:restoredTop sz="77148"/>
  </p:normalViewPr>
  <p:slideViewPr>
    <p:cSldViewPr snapToGrid="0" snapToObjects="1">
      <p:cViewPr>
        <p:scale>
          <a:sx n="72" d="100"/>
          <a:sy n="72" d="100"/>
        </p:scale>
        <p:origin x="1824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50A8B-0AE2-BF4A-90AD-EA1AA2710809}" type="datetimeFigureOut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7D4E34-052B-3F46-AEDB-953AA4F145DF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98430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lang="zh-TW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049C2-21F2-420C-8C97-CCCF0FC0113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5149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重點是有一個好的模型，模型可用，穩定，可以解決很多想不到的問題</a:t>
            </a:r>
            <a:endParaRPr kumimoji="1" lang="en-US" altLang="zh-TW" dirty="0"/>
          </a:p>
          <a:p>
            <a:r>
              <a:rPr kumimoji="1" lang="zh-TW" altLang="en-US" dirty="0"/>
              <a:t>用美國是因為</a:t>
            </a:r>
            <a:r>
              <a:rPr kumimoji="1" lang="en-US" altLang="zh-TW" dirty="0"/>
              <a:t>HECM</a:t>
            </a:r>
            <a:r>
              <a:rPr kumimoji="1" lang="zh-CN" altLang="en-US" dirty="0"/>
              <a:t>條款相符</a:t>
            </a:r>
            <a:endParaRPr kumimoji="1" lang="en-US" altLang="zh-CN" dirty="0"/>
          </a:p>
          <a:p>
            <a:r>
              <a:rPr kumimoji="1" lang="zh-CN" altLang="en-US" dirty="0"/>
              <a:t>若要用其他國家，一定是有一個相對應的原因才要用，不是</a:t>
            </a:r>
            <a:r>
              <a:rPr kumimoji="1" lang="en-US" altLang="zh-CN" dirty="0"/>
              <a:t>First priority</a:t>
            </a:r>
          </a:p>
          <a:p>
            <a:r>
              <a:rPr kumimoji="1" lang="zh-TW" altLang="en-US" dirty="0"/>
              <a:t>模型對了才套用其他國家比較好</a:t>
            </a:r>
            <a:endParaRPr kumimoji="1" lang="en-US" altLang="zh-TW" dirty="0"/>
          </a:p>
          <a:p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D4E34-052B-3F46-AEDB-953AA4F145DF}" type="slidenum">
              <a:rPr kumimoji="1" lang="zh-TW" altLang="en-US" smtClean="0"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6339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TW" dirty="0"/>
          </a:p>
          <a:p>
            <a:r>
              <a:rPr kumimoji="1" lang="en-US" altLang="zh-TW" dirty="0"/>
              <a:t>Joint life</a:t>
            </a:r>
            <a:r>
              <a:rPr kumimoji="1" lang="zh-TW" altLang="en-US" dirty="0"/>
              <a:t> </a:t>
            </a:r>
            <a:r>
              <a:rPr kumimoji="1" lang="zh-CN" altLang="en-US" dirty="0"/>
              <a:t>不獨立才有討論空間</a:t>
            </a:r>
            <a:endParaRPr kumimoji="1" lang="en-US" altLang="zh-CN" dirty="0"/>
          </a:p>
          <a:p>
            <a:r>
              <a:rPr kumimoji="1" lang="zh-CN" altLang="en-US" dirty="0"/>
              <a:t>可以先做一個簡單的例子（從某某論文得到</a:t>
            </a:r>
            <a:r>
              <a:rPr kumimoji="1" lang="en-US" altLang="zh-CN" dirty="0"/>
              <a:t>)</a:t>
            </a:r>
            <a:r>
              <a:rPr kumimoji="1" lang="zh-CN" altLang="en-US" dirty="0"/>
              <a:t>，再說其他的情況可以用同樣的方法</a:t>
            </a:r>
            <a:r>
              <a:rPr kumimoji="1" lang="en-US" altLang="zh-CN" dirty="0"/>
              <a:t>implement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D4E34-052B-3F46-AEDB-953AA4F145DF}" type="slidenum">
              <a:rPr kumimoji="1" lang="zh-TW" altLang="en-US" smtClean="0"/>
              <a:t>17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3669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zh-CN" dirty="0"/>
          </a:p>
          <a:p>
            <a:r>
              <a:rPr kumimoji="1" lang="zh-TW" altLang="en-US" dirty="0"/>
              <a:t>先把最後的模型求穩定，處理掉有問題的部分，在考慮加上</a:t>
            </a:r>
            <a:r>
              <a:rPr kumimoji="1" lang="en-US" altLang="zh-TW" dirty="0"/>
              <a:t>Jump</a:t>
            </a:r>
            <a:r>
              <a:rPr kumimoji="1" lang="zh-TW" altLang="en-US" dirty="0"/>
              <a:t>假設</a:t>
            </a:r>
            <a:endParaRPr kumimoji="1" lang="en-US" altLang="zh-TW" dirty="0"/>
          </a:p>
          <a:p>
            <a:r>
              <a:rPr kumimoji="1" lang="zh-TW" altLang="en-US" dirty="0"/>
              <a:t>敏感度分析可以加上</a:t>
            </a:r>
            <a:r>
              <a:rPr kumimoji="1" lang="en-US" altLang="zh-TW" dirty="0"/>
              <a:t>jump</a:t>
            </a:r>
          </a:p>
          <a:p>
            <a:endParaRPr kumimoji="1" lang="zh-TW" altLang="en-US" dirty="0"/>
          </a:p>
          <a:p>
            <a:endParaRPr kumimoji="1" lang="zh-TW" altLang="en-US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3049C2-21F2-420C-8C97-CCCF0FC0113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7910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altLang="zh-TW" sz="1200" dirty="0">
                <a:latin typeface="標楷體" panose="03000509000000000000" pitchFamily="65" charset="-120"/>
                <a:ea typeface="標楷體" panose="03000509000000000000" pitchFamily="65" charset="-120"/>
              </a:rPr>
              <a:t>http://www.reversemortgage.org/About/Types-of-Reverse-Mortgages/HECM-Payment-Options</a:t>
            </a:r>
            <a:endParaRPr lang="zh-TW" altLang="zh-TW" sz="1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E2FAF-7F02-456E-93E3-877BE04D1189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1822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dirty="0"/>
              <a:t>利用美國</a:t>
            </a:r>
            <a:r>
              <a:rPr kumimoji="1" lang="en-US" altLang="zh-CN" dirty="0"/>
              <a:t>1933~2013</a:t>
            </a:r>
            <a:r>
              <a:rPr kumimoji="1" lang="zh-CN" altLang="en-US" dirty="0"/>
              <a:t>的資料</a:t>
            </a:r>
            <a:r>
              <a:rPr kumimoji="1" lang="zh-TW" altLang="en-US" dirty="0"/>
              <a:t> 取得參數</a:t>
            </a:r>
            <a:endParaRPr kumimoji="1" lang="en-US" altLang="zh-TW" dirty="0"/>
          </a:p>
          <a:p>
            <a:r>
              <a:rPr kumimoji="1" lang="zh-TW" altLang="en-US" dirty="0"/>
              <a:t>在用蒙地卡羅預測</a:t>
            </a:r>
            <a:r>
              <a:rPr kumimoji="1" lang="en-US" altLang="zh-TW" dirty="0"/>
              <a:t>2014~2064</a:t>
            </a:r>
            <a:r>
              <a:rPr kumimoji="1" lang="zh-CN" altLang="en-US" dirty="0"/>
              <a:t>的中央死亡率</a:t>
            </a:r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D4E34-052B-3F46-AEDB-953AA4F145DF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80091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sz="1200" i="1" smtClean="0">
                        <a:latin typeface="Cambria Math" charset="0"/>
                      </a:rPr>
                      <m:t>𝜂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eta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備忘稿版面配置區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/>
                <a:r>
                  <a:rPr lang="en-US" altLang="zh-TW" sz="1200" i="0" smtClean="0">
                    <a:latin typeface="Cambria Math" charset="0"/>
                  </a:rPr>
                  <a:t>𝜂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eta</a:t>
                </a:r>
                <a:endParaRPr lang="zh-TW" altLang="en-US" dirty="0"/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AB27D6-ABC4-46FA-AF32-26F245D4227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5264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D4E34-052B-3F46-AEDB-953AA4F145DF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64679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D4E34-052B-3F46-AEDB-953AA4F145DF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79870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dirty="0"/>
              <a:t>HECM: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被保險人 期初辦理 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RM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時須支付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2%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的初始房價作為預付保費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Upfront MIP)</a:t>
            </a:r>
            <a:r>
              <a:rPr lang="zh-TW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且之後支 付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1.25%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的累積貸款金額作為保費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Ongoing MIP) </a:t>
            </a:r>
            <a:endParaRPr lang="en" altLang="zh-TW" dirty="0"/>
          </a:p>
          <a:p>
            <a:endParaRPr kumimoji="1" lang="en-US" altLang="zh-TW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>
                <a:effectLst/>
              </a:rPr>
              <a:t>房屋權益轉換抵押貸款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Equity Conversion Mortgage, HECM) </a:t>
            </a:r>
            <a:endParaRPr lang="en" altLang="zh-TW" dirty="0"/>
          </a:p>
          <a:p>
            <a:endParaRPr kumimoji="1"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D4E34-052B-3F46-AEDB-953AA4F145DF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88728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dirty="0"/>
              <a:t>HECM: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被保險人 期初辦理 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RM 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時須支付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2%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的初始房價作為預付保費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Upfront MIP)</a:t>
            </a:r>
            <a:r>
              <a:rPr lang="zh-TW" altLang="e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且之後支 付 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1.25%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的累積貸款金額作為保費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Ongoing MIP) </a:t>
            </a:r>
            <a:endParaRPr lang="en" altLang="zh-TW" dirty="0"/>
          </a:p>
          <a:p>
            <a:endParaRPr kumimoji="1" lang="en-US" altLang="zh-TW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D4E34-052B-3F46-AEDB-953AA4F145DF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6171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/>
              <a:t>重點是有一個好的模型，模型可用，穩定，可以解決很多想不到的問題</a:t>
            </a:r>
            <a:endParaRPr kumimoji="1" lang="en-US" altLang="zh-TW" dirty="0"/>
          </a:p>
          <a:p>
            <a:r>
              <a:rPr kumimoji="1" lang="zh-TW" altLang="en-US" dirty="0"/>
              <a:t>用美國是因為</a:t>
            </a:r>
            <a:r>
              <a:rPr kumimoji="1" lang="en-US" altLang="zh-TW" dirty="0"/>
              <a:t>HECM</a:t>
            </a:r>
            <a:r>
              <a:rPr kumimoji="1" lang="zh-CN" altLang="en-US" dirty="0"/>
              <a:t>條款相符</a:t>
            </a:r>
            <a:endParaRPr kumimoji="1" lang="en-US" altLang="zh-CN" dirty="0"/>
          </a:p>
          <a:p>
            <a:r>
              <a:rPr kumimoji="1" lang="zh-CN" altLang="en-US" dirty="0"/>
              <a:t>若要用其他國家，一定是有一個相對應的原因才要用，不是</a:t>
            </a:r>
            <a:r>
              <a:rPr kumimoji="1" lang="en-US" altLang="zh-CN" dirty="0"/>
              <a:t>First priority</a:t>
            </a:r>
          </a:p>
          <a:p>
            <a:r>
              <a:rPr kumimoji="1" lang="zh-TW" altLang="en-US" dirty="0"/>
              <a:t>模型對了才套用其他國家比較好</a:t>
            </a:r>
            <a:endParaRPr kumimoji="1" lang="en-US" altLang="zh-TW" dirty="0"/>
          </a:p>
          <a:p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en-US" altLang="zh-TW" dirty="0"/>
              <a:t>Joint life</a:t>
            </a:r>
            <a:r>
              <a:rPr kumimoji="1" lang="zh-TW" altLang="en-US" dirty="0"/>
              <a:t> </a:t>
            </a:r>
            <a:r>
              <a:rPr kumimoji="1" lang="zh-CN" altLang="en-US" dirty="0"/>
              <a:t>不獨立才有討論空間</a:t>
            </a:r>
            <a:endParaRPr kumimoji="1" lang="en-US" altLang="zh-CN" dirty="0"/>
          </a:p>
          <a:p>
            <a:r>
              <a:rPr kumimoji="1" lang="zh-CN" altLang="en-US" dirty="0"/>
              <a:t>可以先做一個簡單的例子（從某某論文得到</a:t>
            </a:r>
            <a:r>
              <a:rPr kumimoji="1" lang="en-US" altLang="zh-CN" dirty="0"/>
              <a:t>)</a:t>
            </a:r>
            <a:r>
              <a:rPr kumimoji="1" lang="zh-CN" altLang="en-US" dirty="0"/>
              <a:t>，再說其他的情況可以用同樣的方法</a:t>
            </a:r>
            <a:r>
              <a:rPr kumimoji="1" lang="en-US" altLang="zh-CN" dirty="0"/>
              <a:t>implement</a:t>
            </a:r>
          </a:p>
          <a:p>
            <a:endParaRPr kumimoji="1" lang="en-US" altLang="zh-CN" dirty="0"/>
          </a:p>
          <a:p>
            <a:r>
              <a:rPr kumimoji="1" lang="zh-TW" altLang="en-US" dirty="0"/>
              <a:t>先把最後的模型求穩定，處理掉有問題的部分，在考慮加上</a:t>
            </a:r>
            <a:r>
              <a:rPr kumimoji="1" lang="en-US" altLang="zh-TW" dirty="0"/>
              <a:t>Jump</a:t>
            </a:r>
            <a:r>
              <a:rPr kumimoji="1" lang="zh-TW" altLang="en-US" dirty="0"/>
              <a:t>假設</a:t>
            </a:r>
            <a:endParaRPr kumimoji="1" lang="en-US" altLang="zh-TW" dirty="0"/>
          </a:p>
          <a:p>
            <a:r>
              <a:rPr kumimoji="1" lang="zh-TW" altLang="en-US" dirty="0"/>
              <a:t>敏感度分析可以加上</a:t>
            </a:r>
            <a:r>
              <a:rPr kumimoji="1" lang="en-US" altLang="zh-TW" dirty="0"/>
              <a:t>jump</a:t>
            </a:r>
          </a:p>
          <a:p>
            <a:endParaRPr kumimoji="1" lang="zh-TW" altLang="en-US" dirty="0"/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7D4E34-052B-3F46-AEDB-953AA4F145DF}" type="slidenum">
              <a:rPr kumimoji="1" lang="zh-TW" altLang="en-US" smtClean="0"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8008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131A3E-D28C-F842-82D6-CAE7A1181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8F9DD13-35FA-6047-B17F-0CFF530B4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A16020A-84AA-AD41-BD1B-994DC9C7A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E2DAE-7F80-F94D-8668-404E1F366247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8465A0E-A78B-F14E-A72F-6084B7688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563932D-EE00-7845-9465-87CA5592F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5767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8AB6EC-1B98-AB40-AAA7-2977B31A4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410BD3A-5D08-1A49-B618-0690E57C7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B836A64-1D40-DF4B-B104-173990F52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92E18-FABE-D54F-B1A6-418C54F90590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9B47D61-F648-884A-8178-775D4C9C7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AE0352-9B6E-4B46-A2B6-79C538432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027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E38D7F7-F390-D84C-B67F-B51D02E212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76DAA0F-54B6-4945-BB6E-26AF36FBA6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0E5419-BD18-C44D-A2B7-BB0A1D6E4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B60C4-265A-9348-92FE-A8CBE6339D74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DF261F6-A4B4-2142-BCB0-8522FFFD7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0D8A2D4-6E03-3A4F-A382-E39B45CD6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9328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2D3035-08ED-B643-AD51-83D35AC4C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AA09337-E667-444B-AFE6-9CCEA9506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9C1ABE0-8C36-C140-9F8B-CC55A585E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5D45A-FE37-DE4D-8ED0-0D2A43119A68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299293E-6B41-6F4B-B292-6C0C73F8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F017F52-1003-1341-9677-4E743B805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59492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B80352-E0AB-C34A-8B6F-89DFF7E12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4CB047A-9516-0B4B-B56C-2F1DF78CB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35942B4-4BC2-9943-81C9-DADDD4D1A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B0DC2-A01A-C940-B89A-8D1F80FCB8A5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BD668A4-CE1F-D34D-BF34-1380C6CF9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7926D97-2910-FD4D-8830-46324A4F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9852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45F3BA-F654-E349-932F-916AD99F6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B11FB0-583D-F24B-A6EC-96100C45CE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F1DAC9F-FADC-FA4A-A716-5CCF81F43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3BEF0D1-668D-0A43-BAAB-F1A069A52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F6526-3B7A-BD4E-AAF7-9B963A455952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D7AEAE9-163B-9646-9CA0-5CC281341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5F4714A-8A3F-B44E-B2E1-2D9126340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864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53D6CB-CE18-5641-9DCF-A23F662FF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6C1CD8D-7B2E-1F4D-88C7-D949931AA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0610FCC-DB92-6342-B123-C3C2502ED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606EBD9-5AA8-CA43-A619-AC7BD04C92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11FBC2D-88AC-D545-A78D-EC8079C69E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1F11AAE-CEAC-BF4A-BB69-AF36FC518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D6F71-9C0D-1344-BF36-5202F310D3EF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23464E4-A4A8-D949-8991-0E9B6686C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54BAAD3-626A-A941-8440-6FA79C141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53765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86E5DD-CF93-4144-A52A-D332E0983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D39D9DC-7373-464D-8457-41EE83C6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A22FE-4D55-8A4D-B339-8D6A8FB76D58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FDCA3DF-2A2A-764F-ABBB-0A91E7284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700B782-7D24-E141-B590-65B2A032E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1945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2F8EF613-AD63-4E45-8DC6-ACD60818B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509E6-17DB-9F45-8DEA-B98EFB3992F4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046BE5E-7932-3342-AFFB-A1842C974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6033D6F-26DD-1449-B2C4-C90A2D90D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68399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C87398-87DD-5947-A66E-80505E8D3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7CEA28-40D9-D643-A61D-E6E24EA2B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D66C805-1CF5-374F-B6BC-C5DB49A16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9981231-CC4F-2E41-B21A-AF86B9F66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A054-AD27-ED46-A24A-994335E3BD4C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3EEEC5-565C-A446-A5E3-ED454509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AA759D8-DD8D-3C41-979D-8940A208C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80103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43A93F-7526-C54A-9F9C-C5A939306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19EF3CF7-A8DE-1640-AEE7-AA7EB461FD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7DC167E-617C-334D-ABE4-304C0F77FA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ACD786E-B48B-CE4C-A92A-8ED63F9CC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6D5EF-48DA-F344-B5E4-AD1D0529E624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F1A4E4D-56BD-F842-BB08-C847954F0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8543431-2499-8D42-929D-9DA81BC47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2827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550D28C-FA64-8F4B-A882-D28BED2EE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2A64CE1-5A24-9D42-93E3-B14EDC25C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E9795DB-CDE2-6F48-AE6F-5578C0C23C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194B-5D8C-8646-882E-EC66E44F3856}" type="datetime1">
              <a:rPr kumimoji="1" lang="zh-TW" altLang="en-US" smtClean="0"/>
              <a:t>2018/12/4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E0FDD91-7475-E64D-A5E8-C782E90203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490A179-CC3E-A340-AAD1-E62B628AD5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3B167-5E67-274F-96D4-E90BFDF97C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3401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3.png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10.w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NUL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D749CC-2121-034B-8503-253784C7C9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zh-CN" altLang="en-US" dirty="0"/>
              <a:t>簡介</a:t>
            </a:r>
            <a:r>
              <a:rPr kumimoji="1" lang="en-US" altLang="zh-CN" dirty="0"/>
              <a:t>Reverse Mortgage </a:t>
            </a:r>
            <a:br>
              <a:rPr kumimoji="1" lang="en-US" altLang="zh-CN" dirty="0"/>
            </a:br>
            <a:r>
              <a:rPr kumimoji="1" lang="zh-CN" altLang="en-US" dirty="0"/>
              <a:t>與目前遇到的問題及想法</a:t>
            </a:r>
            <a:endParaRPr kumimoji="1"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9AE3B2E-FE2E-F344-AAA3-262466D99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94135"/>
            <a:ext cx="9144000" cy="1655762"/>
          </a:xfrm>
        </p:spPr>
        <p:txBody>
          <a:bodyPr/>
          <a:lstStyle/>
          <a:p>
            <a:r>
              <a:rPr kumimoji="1" lang="zh-TW" altLang="en-US" dirty="0"/>
              <a:t>賴彥儒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02B2A52-ECDD-B046-AFB3-AA6D903F51F5}"/>
              </a:ext>
            </a:extLst>
          </p:cNvPr>
          <p:cNvSpPr txBox="1"/>
          <p:nvPr/>
        </p:nvSpPr>
        <p:spPr>
          <a:xfrm>
            <a:off x="5477882" y="5185317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/>
              <a:t>2018.12.04</a:t>
            </a:r>
          </a:p>
          <a:p>
            <a:endParaRPr kumimoji="1" lang="zh-TW" alt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EB11978-DABF-134F-A175-0A7FC1D4F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7990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75733" y="1229328"/>
                <a:ext cx="10972800" cy="609151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上述矩陣透過正交化後表示成下式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endParaRPr lang="en-US" altLang="zh-TW" sz="2200" i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altLang="zh-TW" sz="2400" dirty="0">
                  <a:latin typeface="Kaiti TC" charset="-120"/>
                  <a:ea typeface="Kaiti TC" charset="-120"/>
                  <a:cs typeface="Kaiti TC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altLang="zh-TW" sz="2400" dirty="0">
                  <a:latin typeface="Kaiti TC" charset="-120"/>
                  <a:ea typeface="Kaiti TC" charset="-120"/>
                  <a:cs typeface="Kaiti TC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altLang="zh-TW" sz="2400" dirty="0">
                  <a:latin typeface="Kaiti TC" charset="-120"/>
                  <a:ea typeface="Kaiti TC" charset="-120"/>
                  <a:cs typeface="Kaiti TC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altLang="zh-TW" sz="2400" dirty="0"/>
              </a:p>
              <a:p>
                <a:pPr>
                  <a:lnSpc>
                    <a:spcPct val="100000"/>
                  </a:lnSpc>
                </a:pP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經正交化後的共變異數矩陣可看出已為獨立，並且令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endParaRPr lang="en-US" altLang="zh-TW" sz="2200" i="1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>
                  <a:lnSpc>
                    <a:spcPct val="100000"/>
                  </a:lnSpc>
                </a:pP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altLang="zh-TW" sz="2500" dirty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X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表示會影響房價但與利率無關的因子，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Y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表示與利率有關的因子，將</a:t>
                </a:r>
                <a14:m>
                  <m:oMath xmlns:m="http://schemas.openxmlformats.org/officeDocument/2006/math"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𝑑𝑋</m:t>
                    </m:r>
                    <m:r>
                      <a:rPr lang="zh-TW" altLang="en-US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與</m:t>
                    </m:r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𝑑𝑌</m:t>
                    </m:r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分別從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積分到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，並假設期初初始值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0</m:t>
                        </m:r>
                      </m:sub>
                    </m:sSub>
                    <m:r>
                      <m:rPr>
                        <m:nor/>
                      </m:rPr>
                      <a:rPr lang="zh-TW" altLang="en-US" sz="22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與</m:t>
                    </m:r>
                    <m:sSub>
                      <m:sSubPr>
                        <m:ctrlPr>
                          <a:rPr lang="zh-TW" altLang="en-US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𝑌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0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皆為零，即可得兩轉換式房價</a:t>
                </a:r>
                <a14:m>
                  <m:oMath xmlns:m="http://schemas.openxmlformats.org/officeDocument/2006/math">
                    <m:r>
                      <a:rPr lang="zh-TW" altLang="en-US" sz="2200" i="1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 </m:t>
                    </m:r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𝐻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與利率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𝑟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altLang="zh-TW" sz="2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zh-TW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zh-TW" altLang="en-US" sz="2000" i="1">
                        <a:latin typeface="Cambria Math" panose="02040503050406030204" pitchFamily="18" charset="0"/>
                      </a:rPr>
                      <m:t>𝑒𝑥𝑝</m:t>
                    </m:r>
                    <m:d>
                      <m:dPr>
                        <m:begChr m:val="{"/>
                        <m:endChr m:val="}"/>
                        <m:ctrlPr>
                          <a:rPr lang="zh-TW" alt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TW" alt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zh-TW" altLang="en-US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sSub>
                          <m:sSubPr>
                            <m:ctrlPr>
                              <a:rPr lang="zh-TW" alt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𝜌</m:t>
                        </m:r>
                        <m:sSub>
                          <m:sSubPr>
                            <m:ctrlPr>
                              <a:rPr lang="zh-TW" alt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zh-TW" altLang="en-US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 </a:t>
                </a:r>
                <a:r>
                  <a:rPr lang="en-US" altLang="zh-TW" sz="2000" dirty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zh-TW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sSub>
                      <m:sSubPr>
                        <m:ctrlPr>
                          <a:rPr lang="zh-TW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zh-TW" altLang="en-US" sz="2000" dirty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9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733" y="1229328"/>
                <a:ext cx="10972800" cy="6091516"/>
              </a:xfrm>
              <a:blipFill>
                <a:blip r:embed="rId4"/>
                <a:stretch>
                  <a:fillRect l="-578" t="-625" r="-69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92371"/>
              </p:ext>
            </p:extLst>
          </p:nvPr>
        </p:nvGraphicFramePr>
        <p:xfrm>
          <a:off x="2895966" y="1778502"/>
          <a:ext cx="6686550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7" name="方程式" r:id="rId5" imgW="4622760" imgH="1066680" progId="Equation.3">
                  <p:embed/>
                </p:oleObj>
              </mc:Choice>
              <mc:Fallback>
                <p:oleObj name="方程式" r:id="rId5" imgW="4622760" imgH="1066680" progId="Equation.3">
                  <p:embed/>
                  <p:pic>
                    <p:nvPicPr>
                      <p:cNvPr id="2" name="物件 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895966" y="1778502"/>
                        <a:ext cx="6686550" cy="1582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727733"/>
              </p:ext>
            </p:extLst>
          </p:nvPr>
        </p:nvGraphicFramePr>
        <p:xfrm>
          <a:off x="2895966" y="4190287"/>
          <a:ext cx="2769396" cy="800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name="方程式" r:id="rId7" imgW="1904760" imgH="457200" progId="Equation.3">
                  <p:embed/>
                </p:oleObj>
              </mc:Choice>
              <mc:Fallback>
                <p:oleObj name="方程式" r:id="rId7" imgW="1904760" imgH="457200" progId="Equation.3">
                  <p:embed/>
                  <p:pic>
                    <p:nvPicPr>
                      <p:cNvPr id="6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966" y="4190287"/>
                        <a:ext cx="2769396" cy="800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2138600"/>
              </p:ext>
            </p:extLst>
          </p:nvPr>
        </p:nvGraphicFramePr>
        <p:xfrm>
          <a:off x="7222537" y="4408876"/>
          <a:ext cx="443752" cy="291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方程式" r:id="rId9" imgW="342720" imgH="177480" progId="Equation.3">
                  <p:embed/>
                </p:oleObj>
              </mc:Choice>
              <mc:Fallback>
                <p:oleObj name="方程式" r:id="rId9" imgW="342720" imgH="177480" progId="Equation.3">
                  <p:embed/>
                  <p:pic>
                    <p:nvPicPr>
                      <p:cNvPr id="10" name="物件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2537" y="4408876"/>
                        <a:ext cx="443752" cy="2914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715394"/>
              </p:ext>
            </p:extLst>
          </p:nvPr>
        </p:nvGraphicFramePr>
        <p:xfrm>
          <a:off x="7720403" y="4154319"/>
          <a:ext cx="425074" cy="791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0" name="方程式" r:id="rId11" imgW="241200" imgH="431640" progId="Equation.3">
                  <p:embed/>
                </p:oleObj>
              </mc:Choice>
              <mc:Fallback>
                <p:oleObj name="方程式" r:id="rId11" imgW="241200" imgH="431640" progId="Equation.3">
                  <p:embed/>
                  <p:pic>
                    <p:nvPicPr>
                      <p:cNvPr id="11" name="物件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0403" y="4154319"/>
                        <a:ext cx="425074" cy="791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標題 1">
            <a:extLst>
              <a:ext uri="{FF2B5EF4-FFF2-40B4-BE49-F238E27FC236}">
                <a16:creationId xmlns:a16="http://schemas.microsoft.com/office/drawing/2014/main" id="{285B59BE-0FD0-2242-9704-399CBF845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562" y="0"/>
            <a:ext cx="10515600" cy="1325563"/>
          </a:xfrm>
        </p:spPr>
        <p:txBody>
          <a:bodyPr/>
          <a:lstStyle/>
          <a:p>
            <a:r>
              <a:rPr kumimoji="1" lang="zh-TW" altLang="en-US" dirty="0"/>
              <a:t>利率與房價相關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8177C636-F3DE-0D43-B4CF-133FAC3F9D25}"/>
                  </a:ext>
                </a:extLst>
              </p:cNvPr>
              <p:cNvSpPr/>
              <p:nvPr/>
            </p:nvSpPr>
            <p:spPr>
              <a:xfrm>
                <a:off x="7034241" y="26829"/>
                <a:ext cx="5157759" cy="1336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zh-TW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zh-TW" altLang="en-US" i="1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zh-TW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>
                                      <a:rPr lang="zh-TW" altLang="en-US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zh-TW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TW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𝐻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zh-TW" altLang="en-US" i="1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zh-TW" altLang="en-US" i="1">
                                        <a:latin typeface="Cambria Math" panose="02040503050406030204" pitchFamily="18" charset="0"/>
                                      </a:rPr>
                                      <m:t>𝜌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TW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  <m:rad>
                                      <m:radPr>
                                        <m:degHide m:val="on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1−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zh-TW" altLang="en-US" i="1">
                                                <a:latin typeface="Cambria Math" panose="02040503050406030204" pitchFamily="18" charset="0"/>
                                              </a:rPr>
                                              <m:t>𝜌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e>
                                    </m:rad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TW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sub>
                                    </m:sSub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8177C636-F3DE-0D43-B4CF-133FAC3F9D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4241" y="26829"/>
                <a:ext cx="5157759" cy="1336135"/>
              </a:xfrm>
              <a:prstGeom prst="rect">
                <a:avLst/>
              </a:prstGeom>
              <a:blipFill>
                <a:blip r:embed="rId13"/>
                <a:stretch>
                  <a:fillRect b="-18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05D6A60-ED38-C64A-800A-D05663075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69947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02080"/>
                <a:ext cx="10515600" cy="477488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Hull-White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利率樹建在平面上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轉換為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，並利用立體樹在節點上生成各利率下的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X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的隨機過程以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CRR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的樹狀結構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在各個利率柱上展開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，其上漲幅度為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𝜎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radPr>
                      <m:deg/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∆</m:t>
                        </m:r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e>
                    </m:rad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，而下跌幅度為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−</m:t>
                        </m:r>
                        <m:r>
                          <a:rPr lang="zh-TW" altLang="en-US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𝜎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radPr>
                      <m:deg/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∆</m:t>
                        </m:r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e>
                    </m:rad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，利用一階動差計算上漲與下跌的機率：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p</m:t>
                    </m:r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∗(</m:t>
                    </m:r>
                    <m:sSub>
                      <m:sSubPr>
                        <m:ctrlP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+</m:t>
                    </m:r>
                    <m:sSub>
                      <m:sSubPr>
                        <m:ctrlP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𝜎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radPr>
                      <m:deg/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∆</m:t>
                        </m:r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e>
                    </m:rad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)</m:t>
                    </m:r>
                  </m:oMath>
                </a14:m>
                <a:r>
                  <a:rPr lang="en-US" altLang="zh-TW" sz="2200" dirty="0">
                    <a:latin typeface="Cambria Math" panose="02040503050406030204" pitchFamily="18" charset="0"/>
                    <a:ea typeface="微軟正黑體" panose="020B0604030504040204" pitchFamily="34" charset="-120"/>
                  </a:rPr>
                  <a:t>+(1-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p</m:t>
                    </m:r>
                  </m:oMath>
                </a14:m>
                <a:r>
                  <a:rPr lang="en-US" altLang="zh-TW" sz="2200" dirty="0">
                    <a:latin typeface="Cambria Math" panose="02040503050406030204" pitchFamily="18" charset="0"/>
                    <a:ea typeface="微軟正黑體" panose="020B0604030504040204" pitchFamily="34" charset="-120"/>
                  </a:rPr>
                  <a:t>)</a:t>
                </a:r>
                <a14:m>
                  <m:oMath xmlns:m="http://schemas.openxmlformats.org/officeDocument/2006/math"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∗</m:t>
                    </m:r>
                  </m:oMath>
                </a14:m>
                <a:r>
                  <a:rPr lang="en-US" altLang="zh-TW" sz="2200" dirty="0">
                    <a:latin typeface="Cambria Math" panose="02040503050406030204" pitchFamily="18" charset="0"/>
                    <a:ea typeface="微軟正黑體" panose="020B0604030504040204" pitchFamily="34" charset="-120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(</m:t>
                    </m:r>
                    <m:sSub>
                      <m:sSubPr>
                        <m:ctrlP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−</m:t>
                    </m:r>
                    <m:sSub>
                      <m:sSubPr>
                        <m:ctrlP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𝜎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radPr>
                      <m:deg/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∆</m:t>
                        </m:r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e>
                    </m:rad>
                  </m:oMath>
                </a14:m>
                <a:r>
                  <a:rPr lang="en-US" altLang="zh-TW" sz="2200" dirty="0">
                    <a:latin typeface="Cambria Math" panose="02040503050406030204" pitchFamily="18" charset="0"/>
                    <a:ea typeface="微軟正黑體" panose="020B0604030504040204" pitchFamily="34" charset="-120"/>
                  </a:rPr>
                  <a:t>)=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𝜇</m:t>
                        </m:r>
                      </m:e>
                      <m:sub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𝑟</m:t>
                        </m:r>
                      </m:e>
                      <m:sub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e>
                      <m:sub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其中：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p</m:t>
                    </m:r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X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的上漲機率，也是房價上漲的機率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因為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X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與房價為一對一轉換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𝜎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X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的波動度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𝜇</m:t>
                        </m:r>
                      </m:e>
                      <m:sub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𝑋</m:t>
                        </m:r>
                      </m:sub>
                    </m:sSub>
                    <m:r>
                      <m:rPr>
                        <m:nor/>
                      </m:rPr>
                      <a:rPr lang="en-US" altLang="zh-TW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(</m:t>
                    </m:r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𝑟</m:t>
                        </m:r>
                      </m:e>
                      <m:sub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  <m:r>
                      <m:rPr>
                        <m:nor/>
                      </m:rPr>
                      <a:rPr lang="en-US" altLang="zh-TW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)</m:t>
                    </m:r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X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在利率為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𝑟</m:t>
                        </m:r>
                      </m:e>
                      <m:sub>
                        <m:r>
                          <a:rPr lang="en-US" altLang="zh-TW" sz="2200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的期望值</a:t>
                </a: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02080"/>
                <a:ext cx="10515600" cy="4774883"/>
              </a:xfrm>
              <a:blipFill>
                <a:blip r:embed="rId2"/>
                <a:stretch>
                  <a:fillRect l="-603" t="-1061" r="-33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6D438A9-D425-4B4F-832F-F6580DDC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11</a:t>
            </a:fld>
            <a:endParaRPr kumimoji="1"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65F796E-BFAC-0144-BD87-5166F9A30F8C}"/>
                  </a:ext>
                </a:extLst>
              </p:cNvPr>
              <p:cNvSpPr txBox="1"/>
              <p:nvPr/>
            </p:nvSpPr>
            <p:spPr>
              <a:xfrm>
                <a:off x="5226340" y="109728"/>
                <a:ext cx="6768520" cy="8917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zh-TW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zh-TW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zh-TW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num>
                            <m:den>
                              <m:sSub>
                                <m:sSubPr>
                                  <m:ctrlPr>
                                    <a:rPr lang="zh-TW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𝐻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TW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𝑎</m:t>
                                      </m:r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  <a:ea typeface="標楷體" panose="03000509000000000000" pitchFamily="65" charset="-120"/>
                                        </a:rPr>
                                        <m:t>∗</m:t>
                                      </m:r>
                                      <m:r>
                                        <a:rPr lang="en-US" altLang="zh-TW" i="1">
                                          <a:latin typeface="Cambria Math"/>
                                          <a:ea typeface="標楷體" panose="03000509000000000000" pitchFamily="65" charset="-12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/>
                                          <a:ea typeface="標楷體" panose="03000509000000000000" pitchFamily="65" charset="-12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lang="zh-TW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TW" altLang="en-US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p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d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kumimoji="1"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kumimoji="1"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kumimoji="1"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zh-TW" altLang="en-US" dirty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𝜇</m:t>
                          </m:r>
                        </m:e>
                        <m:sub>
                          <m:r>
                            <a:rPr lang="en-US" altLang="zh-TW" dirty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𝑋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en-US" altLang="zh-TW" dirty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𝑟</m:t>
                          </m:r>
                        </m:e>
                        <m:sub>
                          <m:r>
                            <a:rPr lang="en-US" altLang="zh-TW" dirty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𝑡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m:t>)</m:t>
                      </m:r>
                      <m:r>
                        <a:rPr kumimoji="1" lang="en-US" altLang="zh-TW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m:rPr>
                          <m:nor/>
                        </m:rPr>
                        <a:rPr lang="en-US" altLang="zh-TW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zh-TW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𝑑𝑍</m:t>
                          </m:r>
                        </m:e>
                        <m:sub>
                          <m:r>
                            <a:rPr lang="en-US" altLang="zh-TW" dirty="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kumimoji="1" lang="zh-TW" altLang="en-US" dirty="0"/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A65F796E-BFAC-0144-BD87-5166F9A30F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340" y="109728"/>
                <a:ext cx="6768520" cy="891719"/>
              </a:xfrm>
              <a:prstGeom prst="rect">
                <a:avLst/>
              </a:prstGeom>
              <a:blipFill>
                <a:blip r:embed="rId3"/>
                <a:stretch>
                  <a:fillRect l="-375" b="-42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180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8920434" y="4527980"/>
                <a:ext cx="257662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建好利率樹後，利用轉換式將利率轉換成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𝑌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，同時在利率柱上生成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的節點，並同時將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𝑋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與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/>
                            <a:ea typeface="標楷體" panose="03000509000000000000" pitchFamily="65" charset="-120"/>
                          </a:rPr>
                          <m:t>𝑌</m:t>
                        </m:r>
                      </m:e>
                      <m:sub>
                        <m:r>
                          <a:rPr lang="en-US" altLang="zh-TW" i="1" dirty="0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帶入轉換式得出每個節點所對應的房價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𝐻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。</a:t>
                </a: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0434" y="4527980"/>
                <a:ext cx="2576622" cy="1754326"/>
              </a:xfrm>
              <a:prstGeom prst="rect">
                <a:avLst/>
              </a:prstGeom>
              <a:blipFill>
                <a:blip r:embed="rId3"/>
                <a:stretch>
                  <a:fillRect l="-1891" t="-2083" r="-1891" b="-451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578" y="472049"/>
            <a:ext cx="8989028" cy="6182751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CB9063B-939D-DA49-92ED-7717A0F5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23753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09CA8C-6DED-4649-BA3A-F68599D54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675"/>
            <a:ext cx="10515600" cy="1325563"/>
          </a:xfrm>
        </p:spPr>
        <p:txBody>
          <a:bodyPr/>
          <a:lstStyle/>
          <a:p>
            <a:r>
              <a:rPr kumimoji="1" lang="zh-CN" altLang="en-US" dirty="0"/>
              <a:t>目前發現的問題</a:t>
            </a:r>
            <a:r>
              <a:rPr kumimoji="1" lang="en-US" altLang="zh-CN" dirty="0"/>
              <a:t>_</a:t>
            </a:r>
            <a:r>
              <a:rPr lang="zh-CN" altLang="en-US" sz="2800" dirty="0">
                <a:latin typeface="+mj-ea"/>
              </a:rPr>
              <a:t>修正敏感度分析的問題</a:t>
            </a:r>
            <a:endParaRPr kumimoji="1"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D7BC2D75-5C42-4943-9002-B0B742880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992529"/>
            <a:ext cx="6437376" cy="2628103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51E0137C-65B3-DC46-B9B8-19413278B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5728" y="3285547"/>
            <a:ext cx="5986272" cy="3572453"/>
          </a:xfrm>
          <a:prstGeom prst="rect">
            <a:avLst/>
          </a:prstGeom>
        </p:spPr>
      </p:pic>
      <p:sp>
        <p:nvSpPr>
          <p:cNvPr id="12" name="橢圓 11">
            <a:extLst>
              <a:ext uri="{FF2B5EF4-FFF2-40B4-BE49-F238E27FC236}">
                <a16:creationId xmlns:a16="http://schemas.microsoft.com/office/drawing/2014/main" id="{ADF4A878-E993-5C48-9535-1CD2758B8C0A}"/>
              </a:ext>
            </a:extLst>
          </p:cNvPr>
          <p:cNvSpPr/>
          <p:nvPr/>
        </p:nvSpPr>
        <p:spPr>
          <a:xfrm>
            <a:off x="5341593" y="1919888"/>
            <a:ext cx="1257545" cy="54393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EEC7334A-5EC1-EF48-85A5-E9575421892F}"/>
              </a:ext>
            </a:extLst>
          </p:cNvPr>
          <p:cNvSpPr/>
          <p:nvPr/>
        </p:nvSpPr>
        <p:spPr>
          <a:xfrm>
            <a:off x="11353800" y="5230016"/>
            <a:ext cx="838200" cy="5733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8227BFA-8839-8A42-9E89-F1147528D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75010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09CA8C-6DED-4649-BA3A-F68599D54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675"/>
            <a:ext cx="10515600" cy="1325563"/>
          </a:xfrm>
        </p:spPr>
        <p:txBody>
          <a:bodyPr/>
          <a:lstStyle/>
          <a:p>
            <a:r>
              <a:rPr kumimoji="1" lang="zh-CN" altLang="en-US" dirty="0"/>
              <a:t>目前發現的問題</a:t>
            </a:r>
            <a:r>
              <a:rPr kumimoji="1" lang="en-US" altLang="zh-CN" dirty="0"/>
              <a:t>_</a:t>
            </a:r>
            <a:r>
              <a:rPr lang="zh-CN" altLang="en-US" sz="2800" dirty="0">
                <a:latin typeface="+mj-ea"/>
              </a:rPr>
              <a:t>修正敏感度分析的問題</a:t>
            </a:r>
            <a:endParaRPr kumimoji="1"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13B7E74-887D-004C-A50E-3167735E3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7043"/>
            <a:ext cx="6736644" cy="3235156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C4B64E4-1F4C-0544-8C02-D8D30EA95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644" y="3025801"/>
            <a:ext cx="5455356" cy="3797231"/>
          </a:xfrm>
          <a:prstGeom prst="rect">
            <a:avLst/>
          </a:prstGeom>
        </p:spPr>
      </p:pic>
      <p:sp>
        <p:nvSpPr>
          <p:cNvPr id="12" name="橢圓 11">
            <a:extLst>
              <a:ext uri="{FF2B5EF4-FFF2-40B4-BE49-F238E27FC236}">
                <a16:creationId xmlns:a16="http://schemas.microsoft.com/office/drawing/2014/main" id="{ADF4A878-E993-5C48-9535-1CD2758B8C0A}"/>
              </a:ext>
            </a:extLst>
          </p:cNvPr>
          <p:cNvSpPr/>
          <p:nvPr/>
        </p:nvSpPr>
        <p:spPr>
          <a:xfrm>
            <a:off x="5903225" y="1880831"/>
            <a:ext cx="1034024" cy="5261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EEC7334A-5EC1-EF48-85A5-E9575421892F}"/>
              </a:ext>
            </a:extLst>
          </p:cNvPr>
          <p:cNvSpPr/>
          <p:nvPr/>
        </p:nvSpPr>
        <p:spPr>
          <a:xfrm>
            <a:off x="11507479" y="5266944"/>
            <a:ext cx="684521" cy="15906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24296645-A11B-AE44-84E4-DD0027B019C1}"/>
              </a:ext>
            </a:extLst>
          </p:cNvPr>
          <p:cNvSpPr/>
          <p:nvPr/>
        </p:nvSpPr>
        <p:spPr>
          <a:xfrm>
            <a:off x="5903225" y="2382606"/>
            <a:ext cx="1034024" cy="5261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60233E23-3525-0341-BF4C-CE91C6EE8BD7}"/>
              </a:ext>
            </a:extLst>
          </p:cNvPr>
          <p:cNvSpPr/>
          <p:nvPr/>
        </p:nvSpPr>
        <p:spPr>
          <a:xfrm>
            <a:off x="5903225" y="3264496"/>
            <a:ext cx="1034024" cy="5261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23D6B91-1BFA-8544-B768-95167EFC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46448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09CA8C-6DED-4649-BA3A-F68599D54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想法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F2C4497-BB36-5548-929D-0587D0B26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+mj-lt"/>
              </a:rPr>
              <a:t>1. </a:t>
            </a:r>
            <a:r>
              <a:rPr lang="zh-TW" altLang="en-US" dirty="0">
                <a:latin typeface="+mj-lt"/>
              </a:rPr>
              <a:t>死亡率改採台灣生命表 </a:t>
            </a:r>
            <a:endParaRPr lang="en-US" altLang="zh-TW" dirty="0">
              <a:latin typeface="+mj-lt"/>
            </a:endParaRPr>
          </a:p>
          <a:p>
            <a:pPr marL="0" indent="0">
              <a:buNone/>
            </a:pPr>
            <a:r>
              <a:rPr lang="en-US" altLang="zh-CN" dirty="0">
                <a:latin typeface="+mj-lt"/>
                <a:ea typeface="+mj-ea"/>
              </a:rPr>
              <a:t>2. </a:t>
            </a:r>
            <a:r>
              <a:rPr lang="zh-CN" altLang="en-US" dirty="0">
                <a:latin typeface="+mj-lt"/>
                <a:ea typeface="+mj-ea"/>
              </a:rPr>
              <a:t>敏感度分析的基本參數或變數間距改變對結果的影響</a:t>
            </a:r>
            <a:endParaRPr lang="en-US" altLang="zh-TW" dirty="0">
              <a:latin typeface="+mj-lt"/>
              <a:ea typeface="+mj-ea"/>
            </a:endParaRPr>
          </a:p>
          <a:p>
            <a:pPr marL="0" indent="0">
              <a:buNone/>
            </a:pPr>
            <a:r>
              <a:rPr lang="en" altLang="zh-TW" dirty="0">
                <a:latin typeface="+mj-lt"/>
              </a:rPr>
              <a:t>3. Joint mortality</a:t>
            </a:r>
            <a:endParaRPr lang="zh-TW" altLang="en-US" dirty="0">
              <a:latin typeface="+mj-lt"/>
            </a:endParaRPr>
          </a:p>
          <a:p>
            <a:pPr marL="0" indent="0">
              <a:buNone/>
            </a:pPr>
            <a:r>
              <a:rPr lang="en-US" altLang="zh-TW" dirty="0">
                <a:latin typeface="+mj-lt"/>
              </a:rPr>
              <a:t>4. </a:t>
            </a:r>
            <a:r>
              <a:rPr lang="zh-TW" altLang="en-US" dirty="0">
                <a:latin typeface="+mj-lt"/>
              </a:rPr>
              <a:t>房價模型：幾何布朗 </a:t>
            </a:r>
            <a:r>
              <a:rPr lang="en-US" altLang="zh-TW" dirty="0">
                <a:latin typeface="+mj-lt"/>
              </a:rPr>
              <a:t>or </a:t>
            </a:r>
            <a:r>
              <a:rPr lang="en" altLang="zh-TW" dirty="0">
                <a:latin typeface="+mj-lt"/>
              </a:rPr>
              <a:t>Jump Process</a:t>
            </a:r>
          </a:p>
          <a:p>
            <a:endParaRPr kumimoji="1" lang="zh-TW" altLang="en-US" dirty="0">
              <a:latin typeface="+mj-lt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63FACAB-0105-C74E-8769-577F91ED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6105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Base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參數設定</a:t>
            </a:r>
          </a:p>
        </p:txBody>
      </p:sp>
      <p:graphicFrame>
        <p:nvGraphicFramePr>
          <p:cNvPr id="16" name="表格 15"/>
          <p:cNvGraphicFramePr>
            <a:graphicFrameLocks noGrp="1"/>
          </p:cNvGraphicFramePr>
          <p:nvPr>
            <p:extLst/>
          </p:nvPr>
        </p:nvGraphicFramePr>
        <p:xfrm>
          <a:off x="1597960" y="1556218"/>
          <a:ext cx="8996080" cy="501939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49020">
                  <a:extLst>
                    <a:ext uri="{9D8B030D-6E8A-4147-A177-3AD203B41FA5}">
                      <a16:colId xmlns:a16="http://schemas.microsoft.com/office/drawing/2014/main" val="4270815153"/>
                    </a:ext>
                  </a:extLst>
                </a:gridCol>
                <a:gridCol w="2249020">
                  <a:extLst>
                    <a:ext uri="{9D8B030D-6E8A-4147-A177-3AD203B41FA5}">
                      <a16:colId xmlns:a16="http://schemas.microsoft.com/office/drawing/2014/main" val="4123822370"/>
                    </a:ext>
                  </a:extLst>
                </a:gridCol>
                <a:gridCol w="2249020">
                  <a:extLst>
                    <a:ext uri="{9D8B030D-6E8A-4147-A177-3AD203B41FA5}">
                      <a16:colId xmlns:a16="http://schemas.microsoft.com/office/drawing/2014/main" val="4263180316"/>
                    </a:ext>
                  </a:extLst>
                </a:gridCol>
                <a:gridCol w="2249020">
                  <a:extLst>
                    <a:ext uri="{9D8B030D-6E8A-4147-A177-3AD203B41FA5}">
                      <a16:colId xmlns:a16="http://schemas.microsoft.com/office/drawing/2014/main" val="2209960887"/>
                    </a:ext>
                  </a:extLst>
                </a:gridCol>
              </a:tblGrid>
              <a:tr h="676266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被保人投保年齡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 ~ 110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保費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0.01</a:t>
                      </a:r>
                      <a:endParaRPr lang="zh-TW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702959"/>
                  </a:ext>
                </a:extLst>
              </a:tr>
              <a:tr h="961799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資料年份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1933 ~ 2013美國死亡率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投保年齡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</a:t>
                      </a:r>
                      <a:endParaRPr lang="zh-TW" sz="16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55920506"/>
                  </a:ext>
                </a:extLst>
              </a:tr>
              <a:tr h="676266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預測年份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2014 ~ 2064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代表點個數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93777357"/>
                  </a:ext>
                </a:extLst>
              </a:tr>
              <a:tr h="676266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均數複回歸率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0.037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房租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0.025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33186449"/>
                  </a:ext>
                </a:extLst>
              </a:tr>
              <a:tr h="676266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利率波動度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0.0001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房價波動度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0.45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2742883"/>
                  </a:ext>
                </a:extLst>
              </a:tr>
              <a:tr h="676266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利率平均水準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0.02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相關係數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-0.5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1097504"/>
                  </a:ext>
                </a:extLst>
              </a:tr>
              <a:tr h="676266"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初始房價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1000000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給付頻率(次/年)</a:t>
                      </a:r>
                      <a:endParaRPr 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98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39582916"/>
                  </a:ext>
                </a:extLst>
              </a:tr>
            </a:tbl>
          </a:graphicData>
        </a:graphic>
      </p:graphicFrame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C2B2861-C708-5543-85DA-6D629A77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16302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直線接點 104"/>
          <p:cNvCxnSpPr/>
          <p:nvPr/>
        </p:nvCxnSpPr>
        <p:spPr>
          <a:xfrm flipH="1" flipV="1">
            <a:off x="3573000" y="1419920"/>
            <a:ext cx="13399" cy="193943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endCxn id="23" idx="2"/>
          </p:cNvCxnSpPr>
          <p:nvPr/>
        </p:nvCxnSpPr>
        <p:spPr>
          <a:xfrm flipH="1">
            <a:off x="1742985" y="4077702"/>
            <a:ext cx="5872990" cy="37291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8" idx="6"/>
            <a:endCxn id="23" idx="6"/>
          </p:cNvCxnSpPr>
          <p:nvPr/>
        </p:nvCxnSpPr>
        <p:spPr>
          <a:xfrm flipH="1">
            <a:off x="1816137" y="3783661"/>
            <a:ext cx="2825635" cy="66695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23" idx="7"/>
            <a:endCxn id="17" idx="3"/>
          </p:cNvCxnSpPr>
          <p:nvPr/>
        </p:nvCxnSpPr>
        <p:spPr>
          <a:xfrm flipV="1">
            <a:off x="1805424" y="1973334"/>
            <a:ext cx="1737946" cy="245141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23" idx="6"/>
            <a:endCxn id="19" idx="3"/>
          </p:cNvCxnSpPr>
          <p:nvPr/>
        </p:nvCxnSpPr>
        <p:spPr>
          <a:xfrm flipV="1">
            <a:off x="1816137" y="2383407"/>
            <a:ext cx="2769035" cy="20672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743712" y="2360405"/>
            <a:ext cx="6812821" cy="2489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V="1">
            <a:off x="2603722" y="768096"/>
            <a:ext cx="0" cy="2274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>
            <a:off x="743712" y="4073358"/>
            <a:ext cx="5577890" cy="2038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963168" y="1011667"/>
            <a:ext cx="7071975" cy="2584233"/>
          </a:xfrm>
          <a:prstGeom prst="straightConnector1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橢圓 15"/>
          <p:cNvSpPr/>
          <p:nvPr/>
        </p:nvSpPr>
        <p:spPr>
          <a:xfrm>
            <a:off x="3532657" y="3359353"/>
            <a:ext cx="73152" cy="731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3532657" y="1910895"/>
            <a:ext cx="73152" cy="731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4568620" y="3747085"/>
            <a:ext cx="73152" cy="731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/>
          <p:cNvSpPr/>
          <p:nvPr/>
        </p:nvSpPr>
        <p:spPr>
          <a:xfrm>
            <a:off x="4574459" y="2320968"/>
            <a:ext cx="73152" cy="731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/>
          <p:cNvSpPr/>
          <p:nvPr/>
        </p:nvSpPr>
        <p:spPr>
          <a:xfrm>
            <a:off x="5685186" y="2715186"/>
            <a:ext cx="73152" cy="731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/>
          <p:cNvSpPr/>
          <p:nvPr/>
        </p:nvSpPr>
        <p:spPr>
          <a:xfrm>
            <a:off x="5690947" y="4159125"/>
            <a:ext cx="73152" cy="731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1742985" y="4414039"/>
            <a:ext cx="73152" cy="7315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接點 24"/>
          <p:cNvCxnSpPr/>
          <p:nvPr/>
        </p:nvCxnSpPr>
        <p:spPr>
          <a:xfrm flipH="1" flipV="1">
            <a:off x="4593119" y="1780166"/>
            <a:ext cx="13399" cy="193943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直線接點 32"/>
          <p:cNvCxnSpPr>
            <a:stCxn id="23" idx="6"/>
          </p:cNvCxnSpPr>
          <p:nvPr/>
        </p:nvCxnSpPr>
        <p:spPr>
          <a:xfrm flipV="1">
            <a:off x="1816137" y="1954189"/>
            <a:ext cx="5726686" cy="249642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>
            <a:stCxn id="16" idx="4"/>
            <a:endCxn id="23" idx="7"/>
          </p:cNvCxnSpPr>
          <p:nvPr/>
        </p:nvCxnSpPr>
        <p:spPr>
          <a:xfrm flipH="1">
            <a:off x="1805424" y="3432505"/>
            <a:ext cx="1763809" cy="99224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6" name="文字方塊 55"/>
          <p:cNvSpPr txBox="1"/>
          <p:nvPr/>
        </p:nvSpPr>
        <p:spPr>
          <a:xfrm>
            <a:off x="6439923" y="5998586"/>
            <a:ext cx="659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t=m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7694700" y="4725958"/>
            <a:ext cx="95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t=m+1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文字方塊 81"/>
              <p:cNvSpPr txBox="1">
                <a:spLocks noChangeArrowheads="1"/>
              </p:cNvSpPr>
              <p:nvPr/>
            </p:nvSpPr>
            <p:spPr bwMode="auto">
              <a:xfrm>
                <a:off x="1448409" y="4399906"/>
                <a:ext cx="490677" cy="317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8409" y="4399906"/>
                <a:ext cx="490677" cy="3172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文字方塊 81"/>
              <p:cNvSpPr txBox="1">
                <a:spLocks noChangeArrowheads="1"/>
              </p:cNvSpPr>
              <p:nvPr/>
            </p:nvSpPr>
            <p:spPr bwMode="auto">
              <a:xfrm>
                <a:off x="4225448" y="3437856"/>
                <a:ext cx="834576" cy="317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0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25448" y="3437856"/>
                <a:ext cx="834576" cy="3172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字方塊 81"/>
              <p:cNvSpPr txBox="1">
                <a:spLocks noChangeArrowheads="1"/>
              </p:cNvSpPr>
              <p:nvPr/>
            </p:nvSpPr>
            <p:spPr bwMode="auto">
              <a:xfrm>
                <a:off x="5253579" y="3817917"/>
                <a:ext cx="834576" cy="317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53579" y="3817917"/>
                <a:ext cx="834576" cy="3172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文字方塊 81"/>
              <p:cNvSpPr txBox="1">
                <a:spLocks noChangeArrowheads="1"/>
              </p:cNvSpPr>
              <p:nvPr/>
            </p:nvSpPr>
            <p:spPr bwMode="auto">
              <a:xfrm>
                <a:off x="3197495" y="3072049"/>
                <a:ext cx="834576" cy="317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altLang="zh-TW" sz="1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97495" y="3072049"/>
                <a:ext cx="834576" cy="3172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字方塊 81"/>
              <p:cNvSpPr txBox="1">
                <a:spLocks noChangeArrowheads="1"/>
              </p:cNvSpPr>
              <p:nvPr/>
            </p:nvSpPr>
            <p:spPr bwMode="auto">
              <a:xfrm>
                <a:off x="1302104" y="4598589"/>
                <a:ext cx="783285" cy="3270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𝒐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2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02104" y="4598589"/>
                <a:ext cx="783285" cy="3270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文字方塊 81"/>
              <p:cNvSpPr txBox="1">
                <a:spLocks noChangeArrowheads="1"/>
              </p:cNvSpPr>
              <p:nvPr/>
            </p:nvSpPr>
            <p:spPr bwMode="auto">
              <a:xfrm>
                <a:off x="3174095" y="2908891"/>
                <a:ext cx="1137896" cy="3388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TW" sz="1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1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𝒐</m:t>
                              </m:r>
                            </m:e>
                            <m:sub>
                              <m:r>
                                <a:rPr lang="en-US" altLang="zh-TW" sz="1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altLang="zh-TW" sz="1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3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74095" y="2908891"/>
                <a:ext cx="1137896" cy="3388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文字方塊 81"/>
              <p:cNvSpPr txBox="1">
                <a:spLocks noChangeArrowheads="1"/>
              </p:cNvSpPr>
              <p:nvPr/>
            </p:nvSpPr>
            <p:spPr bwMode="auto">
              <a:xfrm>
                <a:off x="4101982" y="3263604"/>
                <a:ext cx="1137896" cy="349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𝒐</m:t>
                              </m:r>
                            </m:e>
                            <m:sub>
                              <m:r>
                                <a:rPr lang="en-US" altLang="zh-TW" sz="1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5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01982" y="3263604"/>
                <a:ext cx="1137896" cy="3499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文字方塊 81"/>
              <p:cNvSpPr txBox="1">
                <a:spLocks noChangeArrowheads="1"/>
              </p:cNvSpPr>
              <p:nvPr/>
            </p:nvSpPr>
            <p:spPr bwMode="auto">
              <a:xfrm>
                <a:off x="5198197" y="3673647"/>
                <a:ext cx="1137896" cy="349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𝒐</m:t>
                              </m:r>
                            </m:e>
                            <m:sub>
                              <m:r>
                                <a:rPr lang="en-US" altLang="zh-TW" sz="1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𝟑</m:t>
                              </m:r>
                            </m:sub>
                            <m:sup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6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98197" y="3673647"/>
                <a:ext cx="1137896" cy="3499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文字方塊 81"/>
              <p:cNvSpPr txBox="1">
                <a:spLocks noChangeArrowheads="1"/>
              </p:cNvSpPr>
              <p:nvPr/>
            </p:nvSpPr>
            <p:spPr bwMode="auto">
              <a:xfrm>
                <a:off x="2963847" y="1566754"/>
                <a:ext cx="1280429" cy="3382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𝒐</m:t>
                              </m:r>
                            </m:e>
                            <m:sub>
                              <m:r>
                                <a:rPr lang="en-US" altLang="zh-TW" sz="1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𝟒</m:t>
                              </m:r>
                            </m:sub>
                            <m:sup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𝒑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7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963847" y="1566754"/>
                <a:ext cx="1280429" cy="338298"/>
              </a:xfrm>
              <a:prstGeom prst="rect">
                <a:avLst/>
              </a:prstGeom>
              <a:blipFill>
                <a:blip r:embed="rId11"/>
                <a:stretch>
                  <a:fillRect r="-95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文字方塊 81"/>
              <p:cNvSpPr txBox="1">
                <a:spLocks noChangeArrowheads="1"/>
              </p:cNvSpPr>
              <p:nvPr/>
            </p:nvSpPr>
            <p:spPr bwMode="auto">
              <a:xfrm>
                <a:off x="4163433" y="1981162"/>
                <a:ext cx="1137896" cy="349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𝒐</m:t>
                              </m:r>
                            </m:e>
                            <m:sub>
                              <m:r>
                                <a:rPr lang="en-US" altLang="zh-TW" sz="1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𝟓</m:t>
                              </m:r>
                            </m:sub>
                            <m:sup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𝒑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8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63433" y="1981162"/>
                <a:ext cx="1137896" cy="3499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文字方塊 81"/>
              <p:cNvSpPr txBox="1">
                <a:spLocks noChangeArrowheads="1"/>
              </p:cNvSpPr>
              <p:nvPr/>
            </p:nvSpPr>
            <p:spPr bwMode="auto">
              <a:xfrm>
                <a:off x="5194324" y="2317834"/>
                <a:ext cx="1326705" cy="349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Arial" charset="0"/>
                    <a:ea typeface="新細明體" pitchFamily="18" charset="-120"/>
                  </a:defRPr>
                </a:lvl9pPr>
              </a:lstStyle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𝒎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𝒏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en-US" altLang="zh-TW" sz="1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𝒐</m:t>
                              </m:r>
                            </m:e>
                            <m:sub>
                              <m:r>
                                <a:rPr lang="en-US" altLang="zh-TW" sz="1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𝟔</m:t>
                              </m:r>
                            </m:sub>
                            <m:sup>
                              <m:r>
                                <a:rPr lang="en-US" altLang="zh-TW" sz="14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標楷體" pitchFamily="65" charset="-120"/>
                                  <a:cs typeface="Times New Roman" pitchFamily="18" charset="0"/>
                                </a:rPr>
                                <m:t>∗</m:t>
                              </m:r>
                            </m:sup>
                          </m:sSubSup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𝒑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TW" sz="14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標楷體" pitchFamily="65" charset="-120"/>
                              <a:cs typeface="Times New Roman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zh-TW" altLang="en-US" sz="1400" b="1" dirty="0">
                  <a:solidFill>
                    <a:srgbClr val="FF0000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9" name="文字方塊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94324" y="2317834"/>
                <a:ext cx="1326705" cy="3499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文字方塊 69"/>
          <p:cNvSpPr txBox="1"/>
          <p:nvPr/>
        </p:nvSpPr>
        <p:spPr>
          <a:xfrm>
            <a:off x="2668908" y="2206419"/>
            <a:ext cx="441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Pu</a:t>
            </a:r>
            <a:endParaRPr lang="zh-TW" altLang="en-US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文字方塊 70"/>
          <p:cNvSpPr txBox="1"/>
          <p:nvPr/>
        </p:nvSpPr>
        <p:spPr>
          <a:xfrm>
            <a:off x="3634303" y="2431433"/>
            <a:ext cx="508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Pm</a:t>
            </a:r>
            <a:endParaRPr lang="zh-TW" altLang="en-US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文字方塊 71"/>
          <p:cNvSpPr txBox="1"/>
          <p:nvPr/>
        </p:nvSpPr>
        <p:spPr>
          <a:xfrm>
            <a:off x="4826715" y="2679040"/>
            <a:ext cx="4377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err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Pd</a:t>
            </a:r>
            <a:endParaRPr lang="zh-TW" altLang="en-US" sz="16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文字方塊 82"/>
              <p:cNvSpPr txBox="1"/>
              <p:nvPr/>
            </p:nvSpPr>
            <p:spPr>
              <a:xfrm>
                <a:off x="7694700" y="1735964"/>
                <a:ext cx="60035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en-US" altLang="zh-TW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𝑷</m:t>
                          </m:r>
                        </m:e>
                        <m:sub>
                          <m:r>
                            <a:rPr lang="en-US" altLang="zh-TW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𝑯𝒖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3" name="文字方塊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700" y="1735964"/>
                <a:ext cx="600357" cy="33855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文字方塊 83"/>
              <p:cNvSpPr txBox="1"/>
              <p:nvPr/>
            </p:nvSpPr>
            <p:spPr>
              <a:xfrm>
                <a:off x="7694699" y="3904081"/>
                <a:ext cx="60035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en-US" altLang="zh-TW" sz="1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𝑷</m:t>
                          </m:r>
                        </m:e>
                        <m:sub>
                          <m:r>
                            <a:rPr lang="en-US" altLang="zh-TW" sz="1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𝑯𝒅</m:t>
                          </m:r>
                        </m:sub>
                      </m:sSub>
                    </m:oMath>
                  </m:oMathPara>
                </a14:m>
                <a:endParaRPr lang="zh-TW" altLang="en-US" sz="1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4" name="文字方塊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699" y="3904081"/>
                <a:ext cx="600357" cy="3385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直線接點 98"/>
          <p:cNvCxnSpPr/>
          <p:nvPr/>
        </p:nvCxnSpPr>
        <p:spPr>
          <a:xfrm flipH="1" flipV="1">
            <a:off x="5733090" y="2247165"/>
            <a:ext cx="13399" cy="193943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6" name="文字方塊 105"/>
          <p:cNvSpPr txBox="1"/>
          <p:nvPr/>
        </p:nvSpPr>
        <p:spPr>
          <a:xfrm>
            <a:off x="2243597" y="621223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H</a:t>
            </a:r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68A19C4-F4BD-8B45-8A80-F3C3F0AA6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109464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模型假設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803775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假設房價服從具有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Jump process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的對數常態分配。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其中：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𝜇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sub>
                    </m:sSub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為房屋的年報酬率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為波動度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𝑁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(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𝑡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)</m:t>
                    </m:r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為強度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=</a:t>
                </a:r>
                <a14:m>
                  <m:oMath xmlns:m="http://schemas.openxmlformats.org/officeDocument/2006/math">
                    <m:r>
                      <a:rPr lang="zh-TW" altLang="en-US" sz="22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𝜆</m:t>
                    </m:r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的卜瓦松過程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20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𝐽</m:t>
                            </m:r>
                          </m:e>
                          <m:sub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為獨立同分配於</a:t>
                </a:r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N(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zh-TW" altLang="en-US" sz="22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𝜃</m:t>
                        </m:r>
                      </m:e>
                      <m: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𝐽</m:t>
                        </m:r>
                      </m:sub>
                    </m:sSub>
                  </m:oMath>
                </a14:m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20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TW" sz="2200" i="1" dirty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Pr>
                          <m:e>
                            <m:r>
                              <a:rPr lang="zh-TW" altLang="en-US" sz="2200" i="1" dirty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𝐽</m:t>
                            </m:r>
                          </m:sub>
                        </m:sSub>
                      </m:e>
                      <m:sup>
                        <m:r>
                          <a:rPr lang="en-US" altLang="zh-TW" sz="2200" b="0" i="1" dirty="0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)</a:t>
                </a:r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的隨機變數數列</a:t>
                </a:r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zh-TW" altLang="en-US" sz="22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𝜂</m:t>
                    </m:r>
                  </m:oMath>
                </a14:m>
                <a:r>
                  <a:rPr lang="zh-TW" altLang="en-US" sz="22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為一修正項，其值為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2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𝐽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en-US" altLang="zh-TW" sz="22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TW" sz="22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TW" sz="2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sSup>
                          <m:sSupPr>
                            <m:ctrlPr>
                              <a:rPr lang="en-US" altLang="zh-TW" sz="2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altLang="zh-TW" sz="2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200" i="1" dirty="0"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TW" sz="22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TW" sz="2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sup>
                    </m:sSup>
                    <m:r>
                      <a:rPr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</m:t>
                    </m:r>
                  </m:oMath>
                </a14:m>
                <a:endParaRPr lang="en-US" altLang="zh-TW" sz="22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803775"/>
              </a:xfrm>
              <a:blipFill>
                <a:blip r:embed="rId3"/>
                <a:stretch>
                  <a:fillRect l="-754" t="-21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291872" y="2370136"/>
                <a:ext cx="8515828" cy="12596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(0)</m:t>
                              </m:r>
                            </m:den>
                          </m:f>
                        </m:e>
                      </m:d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60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𝑑𝑠</m:t>
                          </m:r>
                        </m:e>
                      </m:nary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Sup>
                        <m:sSub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TW" altLang="en-US" sz="26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l-GR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zh-TW" altLang="el-GR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60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TW" altLang="en-US" sz="2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872" y="2370136"/>
                <a:ext cx="8515828" cy="125964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3624410" y="5763871"/>
            <a:ext cx="1848544" cy="47897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單箭頭接點 5"/>
          <p:cNvCxnSpPr/>
          <p:nvPr/>
        </p:nvCxnSpPr>
        <p:spPr>
          <a:xfrm flipH="1">
            <a:off x="5827586" y="6006211"/>
            <a:ext cx="628614" cy="540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/>
              <p:cNvSpPr txBox="1"/>
              <p:nvPr/>
            </p:nvSpPr>
            <p:spPr>
              <a:xfrm>
                <a:off x="6566775" y="5806156"/>
                <a:ext cx="5414554" cy="5021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nary>
                          <m:naryPr>
                            <m:chr m:val="∑"/>
                            <m:ctrl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2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𝐽</m:t>
                                </m:r>
                              </m:e>
                              <m:sub>
                                <m:r>
                                  <a:rPr lang="en-US" altLang="zh-TW" sz="20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l-GR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zh-TW" altLang="el-GR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r>
                          <a:rPr lang="en-US" altLang="zh-TW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zh-TW" altLang="en-US" sz="20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 滿足</a:t>
                </a:r>
                <a:r>
                  <a:rPr lang="en-US" altLang="zh-TW" sz="20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martingale</a:t>
                </a:r>
                <a:r>
                  <a:rPr lang="zh-TW" altLang="en-US" sz="2000" dirty="0">
                    <a:solidFill>
                      <a:srgbClr val="FF000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性質</a:t>
                </a:r>
              </a:p>
            </p:txBody>
          </p:sp>
        </mc:Choice>
        <mc:Fallback xmlns=""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6775" y="5806156"/>
                <a:ext cx="5414554" cy="502189"/>
              </a:xfrm>
              <a:prstGeom prst="rect">
                <a:avLst/>
              </a:prstGeom>
              <a:blipFill>
                <a:blip r:embed="rId5"/>
                <a:stretch>
                  <a:fillRect l="-2342" t="-53659" b="-878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305FCBC-607C-A243-A20E-F5B48C540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29675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390873-A99F-A241-BE72-D11A6DD4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大綱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0133445-46D3-CF4B-A3F6-74133264E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/>
              <a:t>Reverse Mortgage</a:t>
            </a:r>
            <a:r>
              <a:rPr kumimoji="1" lang="zh-CN" altLang="en-US" dirty="0">
                <a:latin typeface="+mj-lt"/>
              </a:rPr>
              <a:t>簡介</a:t>
            </a:r>
            <a:endParaRPr kumimoji="1" lang="en-US" altLang="zh-CN" dirty="0">
              <a:latin typeface="+mj-lt"/>
            </a:endParaRPr>
          </a:p>
          <a:p>
            <a:r>
              <a:rPr kumimoji="1" lang="zh-TW" altLang="en-US" dirty="0">
                <a:latin typeface="+mj-lt"/>
              </a:rPr>
              <a:t>模型假設</a:t>
            </a:r>
            <a:endParaRPr kumimoji="1" lang="en-US" altLang="zh-TW" dirty="0">
              <a:latin typeface="+mj-lt"/>
            </a:endParaRPr>
          </a:p>
          <a:p>
            <a:r>
              <a:rPr kumimoji="1" lang="zh-TW" altLang="en-US" dirty="0">
                <a:latin typeface="+mj-lt"/>
              </a:rPr>
              <a:t>目前發現的問題與想法</a:t>
            </a:r>
            <a:endParaRPr kumimoji="1" lang="en-US" altLang="zh-TW" dirty="0">
              <a:latin typeface="+mj-lt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C15867D-9FDD-F34D-8114-4B1F864EA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98331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反向房屋抵押貸款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(Reverse Mortgage)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，簡稱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RM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，可提供高齡化人口所帶來的財政及社會福利問題之解決方案。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0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老年人可利用擁有的房屋抵押向銀行借貸，換取每個月的生活年金。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230521" y="3319351"/>
            <a:ext cx="2200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Mortgage</a:t>
            </a:r>
            <a:endParaRPr lang="zh-TW" altLang="en-US" sz="36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376826" y="3319350"/>
            <a:ext cx="37135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Reverse Mortgage</a:t>
            </a:r>
            <a:endParaRPr lang="en-US" altLang="zh-TW" sz="3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263" y="4474567"/>
            <a:ext cx="5017443" cy="1457070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1814" y="3965681"/>
            <a:ext cx="5023539" cy="2700762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27213ED-B0A1-D941-B268-42578E17F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53108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267629"/>
            <a:ext cx="10515600" cy="5350652"/>
          </a:xfrm>
        </p:spPr>
        <p:txBody>
          <a:bodyPr>
            <a:normAutofit/>
          </a:bodyPr>
          <a:lstStyle/>
          <a:p>
            <a:pPr algn="just"/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RM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給付方式可分為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種：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F66E20B-4DAC-3246-9402-B14C986A9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904969"/>
              </p:ext>
            </p:extLst>
          </p:nvPr>
        </p:nvGraphicFramePr>
        <p:xfrm>
          <a:off x="447906" y="1031899"/>
          <a:ext cx="11383537" cy="5480414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908611">
                  <a:extLst>
                    <a:ext uri="{9D8B030D-6E8A-4147-A177-3AD203B41FA5}">
                      <a16:colId xmlns:a16="http://schemas.microsoft.com/office/drawing/2014/main" val="3775294016"/>
                    </a:ext>
                  </a:extLst>
                </a:gridCol>
                <a:gridCol w="8474926">
                  <a:extLst>
                    <a:ext uri="{9D8B030D-6E8A-4147-A177-3AD203B41FA5}">
                      <a16:colId xmlns:a16="http://schemas.microsoft.com/office/drawing/2014/main" val="3091558836"/>
                    </a:ext>
                  </a:extLst>
                </a:gridCol>
              </a:tblGrid>
              <a:tr h="876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Lump-sum(</a:t>
                      </a:r>
                      <a:r>
                        <a:rPr lang="zh-TW" altLang="en-US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一次給付型</a:t>
                      </a: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銀行在</a:t>
                      </a:r>
                      <a:r>
                        <a:rPr lang="zh-TW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期初就給付所有金額</a:t>
                      </a:r>
                      <a:r>
                        <a:rPr lang="zh-TW" altLang="zh-TW" sz="1800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給被保險人，被保險人於死亡時將房屋交予銀行及保險公司處理。</a:t>
                      </a:r>
                      <a:r>
                        <a:rPr lang="en-US" altLang="zh-TW" sz="1800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8270250"/>
                  </a:ext>
                </a:extLst>
              </a:tr>
              <a:tr h="10017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Line of credit(</a:t>
                      </a:r>
                      <a:r>
                        <a:rPr lang="zh-TW" altLang="en-US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信用帳戶型</a:t>
                      </a: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金融機構將</a:t>
                      </a:r>
                      <a:r>
                        <a:rPr lang="zh-TW" altLang="en-US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金額存在特定帳戶內，並建立一個最高貸款限額</a:t>
                      </a:r>
                      <a:r>
                        <a:rPr lang="zh-TW" altLang="en-US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，被保險人只要不超過最高限額，皆能夠隨時提領，而未提領的部份則按合約規定的成長率增值，使最高貸款限額將會隨時間增加而提高</a:t>
                      </a:r>
                      <a:r>
                        <a:rPr lang="zh-TW" altLang="zh-TW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9447229"/>
                  </a:ext>
                </a:extLst>
              </a:tr>
              <a:tr h="876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Term(</a:t>
                      </a:r>
                      <a:r>
                        <a:rPr lang="zh-TW" altLang="en-US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定期給付型</a:t>
                      </a: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銀行在契約內</a:t>
                      </a:r>
                      <a:r>
                        <a:rPr lang="zh-TW" altLang="en-US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訂好總期數，並在約定的期間內給予被保險人每期年金</a:t>
                      </a:r>
                      <a:r>
                        <a:rPr lang="zh-TW" altLang="en-US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，即使房價下跌，每期給付金額不變。</a:t>
                      </a:r>
                      <a:endParaRPr lang="en-US" altLang="zh-TW" b="0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6832617"/>
                  </a:ext>
                </a:extLst>
              </a:tr>
              <a:tr h="876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Tenure(</a:t>
                      </a:r>
                      <a:r>
                        <a:rPr lang="zh-TW" altLang="en-US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終身給付型</a:t>
                      </a: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銀行在契約內</a:t>
                      </a:r>
                      <a:r>
                        <a:rPr lang="zh-TW" altLang="en-US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定好每期年金金額，給付到被保險人死亡</a:t>
                      </a:r>
                      <a:r>
                        <a:rPr lang="zh-TW" altLang="en-US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、銷售房屋或者搬離房屋。</a:t>
                      </a:r>
                      <a:endParaRPr lang="zh-TW" altLang="zh-TW" b="0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4954140"/>
                  </a:ext>
                </a:extLst>
              </a:tr>
              <a:tr h="8765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Modified term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(</a:t>
                      </a:r>
                      <a:r>
                        <a:rPr lang="zh-TW" altLang="en-US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信用帳戶型</a:t>
                      </a: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+</a:t>
                      </a:r>
                      <a:r>
                        <a:rPr lang="zh-TW" altLang="en-US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定期給付型）</a:t>
                      </a:r>
                      <a:endParaRPr lang="en-US" altLang="zh-TW" sz="18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即在約定的期間內銀行將每期年金存入被保險人特定帳戶內，供被保險人使用，而未提領的部份則按合約規定的成長率增值，使最高貸款限額將會隨時間增加而提高</a:t>
                      </a:r>
                      <a:endParaRPr lang="en-US" altLang="zh-TW" sz="1800" b="0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0510060"/>
                  </a:ext>
                </a:extLst>
              </a:tr>
              <a:tr h="9724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Modified tenure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(</a:t>
                      </a:r>
                      <a:r>
                        <a:rPr lang="zh-TW" altLang="en-US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信用帳戶型</a:t>
                      </a:r>
                      <a:r>
                        <a:rPr lang="en-US" altLang="zh-TW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+</a:t>
                      </a:r>
                      <a:r>
                        <a:rPr lang="zh-TW" altLang="en-US" sz="1800" b="1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終身給付型）</a:t>
                      </a:r>
                      <a:endParaRPr lang="en-US" altLang="zh-TW" sz="1800" b="1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0" dirty="0">
                          <a:latin typeface="Microsoft JhengHei" panose="020B0604030504040204" pitchFamily="34" charset="-120"/>
                          <a:ea typeface="Microsoft JhengHei" panose="020B0604030504040204" pitchFamily="34" charset="-120"/>
                        </a:rPr>
                        <a:t>只要被保險人繼續存活或者未搬離房屋，則銀行持續將每期年金存入被保險人特定帳戶內，供被保險人使用，而未提領的部份則按合約規定的成長率增值，使最高貸款限額將會隨時間增加而提高。</a:t>
                      </a:r>
                      <a:endParaRPr lang="en-US" altLang="zh-TW" sz="1800" b="0" dirty="0">
                        <a:latin typeface="Microsoft JhengHei" panose="020B0604030504040204" pitchFamily="34" charset="-120"/>
                        <a:ea typeface="Microsoft JhengHei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566324"/>
                  </a:ext>
                </a:extLst>
              </a:tr>
            </a:tbl>
          </a:graphicData>
        </a:graphic>
      </p:graphicFrame>
      <p:sp>
        <p:nvSpPr>
          <p:cNvPr id="6" name="5 角星形 5">
            <a:extLst>
              <a:ext uri="{FF2B5EF4-FFF2-40B4-BE49-F238E27FC236}">
                <a16:creationId xmlns:a16="http://schemas.microsoft.com/office/drawing/2014/main" id="{8A0DAE22-562F-0842-8892-5AF7ABC9C793}"/>
              </a:ext>
            </a:extLst>
          </p:cNvPr>
          <p:cNvSpPr/>
          <p:nvPr/>
        </p:nvSpPr>
        <p:spPr>
          <a:xfrm>
            <a:off x="126381" y="3869473"/>
            <a:ext cx="453482" cy="446049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D235BF1-D00A-2148-B652-5707D28A9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9826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2687288"/>
            <a:ext cx="10515600" cy="1325563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模型假設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F2135735-172C-DF40-B2BF-7D4B4C92C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73484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死亡率模型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死亡率模型採用 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Lee-Carter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model (1992)</a:t>
                </a:r>
              </a:p>
              <a:p>
                <a:pPr marL="0" indent="0">
                  <a:buNone/>
                </a:pP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  <a:ea typeface="微軟正黑體" panose="020B0604030504040204" pitchFamily="34" charset="-12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200" i="1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20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altLang="zh-TW" sz="220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𝑥</m:t>
                                  </m:r>
                                  <m:r>
                                    <a:rPr lang="en-US" altLang="zh-TW" sz="220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,</m:t>
                                  </m:r>
                                  <m:r>
                                    <a:rPr lang="en-US" altLang="zh-TW" sz="2200">
                                      <a:latin typeface="Cambria Math" panose="02040503050406030204" pitchFamily="18" charset="0"/>
                                      <a:ea typeface="微軟正黑體" panose="020B0604030504040204" pitchFamily="34" charset="-12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altLang="zh-TW" sz="220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= 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zh-TW" altLang="en-US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𝛼</m:t>
                          </m:r>
                        </m:e>
                        <m:sub>
                          <m:r>
                            <a:rPr lang="en-US" altLang="zh-TW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𝑥</m:t>
                          </m:r>
                        </m:sub>
                      </m:sSub>
                      <m:r>
                        <a:rPr lang="en-US" altLang="zh-TW" sz="220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+ 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zh-TW" altLang="en-US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𝛽</m:t>
                          </m:r>
                        </m:e>
                        <m:sub>
                          <m:r>
                            <a:rPr lang="en-US" altLang="zh-TW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en-US" altLang="zh-TW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>
                          <a:latin typeface="Cambria Math" panose="02040503050406030204" pitchFamily="18" charset="0"/>
                          <a:ea typeface="微軟正黑體" panose="020B0604030504040204" pitchFamily="34" charset="-120"/>
                        </a:rPr>
                        <m:t>+ 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</m:ctrlPr>
                        </m:sSubPr>
                        <m:e>
                          <m:r>
                            <a:rPr lang="en-US" altLang="zh-TW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𝑒</m:t>
                          </m:r>
                        </m:e>
                        <m:sub>
                          <m:r>
                            <a:rPr lang="en-US" altLang="zh-TW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𝑥</m:t>
                          </m:r>
                          <m:r>
                            <a:rPr lang="en-US" altLang="zh-TW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,</m:t>
                          </m:r>
                          <m:r>
                            <a:rPr lang="en-US" altLang="zh-TW" sz="2200">
                              <a:latin typeface="Cambria Math" panose="02040503050406030204" pitchFamily="18" charset="0"/>
                              <a:ea typeface="微軟正黑體" panose="020B0604030504040204" pitchFamily="34" charset="-12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𝑚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𝑥</m:t>
                        </m:r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,</m:t>
                        </m:r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 :</m:t>
                    </m:r>
                    <m:r>
                      <m:rPr>
                        <m:nor/>
                      </m:rPr>
                      <a:rPr lang="en-US" altLang="zh-TW" sz="22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x</m:t>
                    </m:r>
                    <m:r>
                      <m:rPr>
                        <m:nor/>
                      </m:rPr>
                      <a: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年齡在</m:t>
                    </m:r>
                    <m:r>
                      <m:rPr>
                        <m:nor/>
                      </m:rPr>
                      <a:rPr lang="en-US" altLang="zh-TW" sz="2200" b="0" i="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t</m:t>
                    </m:r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年時的中央死亡率</a:t>
                </a:r>
                <a14:m>
                  <m:oMath xmlns:m="http://schemas.openxmlformats.org/officeDocument/2006/math">
                    <m:r>
                      <a:rPr lang="zh-TW" altLang="en-US" sz="2200" i="1" smtClean="0">
                        <a:latin typeface="Cambria Math" panose="02040503050406030204" pitchFamily="18" charset="0"/>
                      </a:rPr>
                      <m:t>≡</m:t>
                    </m:r>
                    <m:f>
                      <m:f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TW" altLang="zh-TW" sz="2200">
                            <a:latin typeface="Cambria Math" panose="02040503050406030204" pitchFamily="18" charset="0"/>
                          </a:rPr>
                          <m:t>在</m:t>
                        </m:r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zh-TW" altLang="zh-TW" sz="2200">
                            <a:latin typeface="Cambria Math" panose="02040503050406030204" pitchFamily="18" charset="0"/>
                          </a:rPr>
                          <m:t>年當年，</m:t>
                        </m:r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zh-TW" altLang="zh-TW" sz="2200">
                            <a:latin typeface="Cambria Math" panose="02040503050406030204" pitchFamily="18" charset="0"/>
                          </a:rPr>
                          <m:t>歲的死亡人口</m:t>
                        </m:r>
                      </m:num>
                      <m:den>
                        <m:r>
                          <a:rPr lang="zh-TW" altLang="zh-TW" sz="2200">
                            <a:latin typeface="Cambria Math" panose="02040503050406030204" pitchFamily="18" charset="0"/>
                          </a:rPr>
                          <m:t>在</m:t>
                        </m:r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zh-TW" altLang="zh-TW" sz="2200">
                            <a:latin typeface="Cambria Math" panose="02040503050406030204" pitchFamily="18" charset="0"/>
                          </a:rPr>
                          <m:t>年當年</m:t>
                        </m:r>
                        <m:r>
                          <a:rPr lang="zh-TW" altLang="zh-TW" sz="2200" i="1">
                            <a:latin typeface="Cambria Math" panose="02040503050406030204" pitchFamily="18" charset="0"/>
                          </a:rPr>
                          <m:t>，</m:t>
                        </m:r>
                        <m:r>
                          <m:rPr>
                            <m:sty m:val="p"/>
                          </m:rPr>
                          <a:rPr lang="en-US" altLang="zh-TW" sz="2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zh-TW" altLang="zh-TW" sz="2200">
                            <a:latin typeface="Cambria Math" panose="02040503050406030204" pitchFamily="18" charset="0"/>
                          </a:rPr>
                          <m:t>歲的平均生存人口</m:t>
                        </m:r>
                      </m:den>
                    </m:f>
                  </m:oMath>
                </a14:m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 :</m:t>
                    </m:r>
                    <m:r>
                      <m:rPr>
                        <m:nor/>
                      </m:rPr>
                      <a:rPr lang="en-US" altLang="zh-TW" sz="2200" b="0" i="0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t</m:t>
                    </m:r>
                    <m:r>
                      <m:rPr>
                        <m:nor/>
                      </m:rPr>
                      <a: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年時的死亡率</m:t>
                    </m:r>
                    <m:r>
                      <a:rPr lang="zh-TW" altLang="en-US" sz="2200" dirty="0" smtClean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強度</m:t>
                    </m:r>
                    <m:r>
                      <a:rPr lang="zh-TW" altLang="en-US" sz="2200" dirty="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　</m:t>
                    </m:r>
                  </m:oMath>
                </a14:m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[period-effect]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𝛼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𝑥</m:t>
                        </m:r>
                      </m:sub>
                    </m:sSub>
                    <m:r>
                      <a:rPr lang="zh-TW" altLang="en-US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 </m:t>
                    </m:r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:</m:t>
                    </m:r>
                    <m:r>
                      <m:rPr>
                        <m:nor/>
                      </m:rPr>
                      <a:rPr lang="en-US" altLang="zh-TW" sz="22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x</m:t>
                    </m:r>
                    <m:r>
                      <m:rPr>
                        <m:nor/>
                      </m:rPr>
                      <a:rPr lang="zh-TW" altLang="en-US" sz="22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年齡組人口的死亡率平均曲線</m:t>
                    </m:r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　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[age-effect]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zh-TW" altLang="en-US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𝛽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𝑥</m:t>
                        </m:r>
                      </m:sub>
                    </m:sSub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 :</m:t>
                    </m:r>
                    <m:r>
                      <m:rPr>
                        <m:nor/>
                      </m:rPr>
                      <a:rPr lang="en-US" altLang="zh-TW" sz="22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x</m:t>
                    </m:r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年齡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 sz="2200"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m:t>組人口</m:t>
                    </m:r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對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的反應速度　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[age-effect]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𝑒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𝑥</m:t>
                        </m:r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,</m:t>
                        </m:r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</m:sSub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 </m:t>
                    </m:r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：模型殘差項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54" t="-1541" b="-42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EBD34BB-7C76-D34D-BAE5-155F5922E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05427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房價模型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130046"/>
                <a:ext cx="10515600" cy="493775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延續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Cunningham and </a:t>
                </a:r>
                <a:r>
                  <a:rPr lang="en-US" altLang="zh-TW" sz="2200" dirty="0" err="1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Hendershott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（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1984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）的模型設計，假設房價服從幾何布朗運動：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en-US" altLang="zh-TW" sz="2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TW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en-US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marL="0" indent="0">
                  <a:buNone/>
                </a:pP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其中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endParaRPr lang="zh-TW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：房屋在時間點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的價值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：在時間點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的即期利率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：在時間點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t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的房屋維持費用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增加房屋價值，為負值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或房屋租金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(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減少房屋價值，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為正值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)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：房屋價值的波動度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：標準布朗運動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:r>
                  <a:rPr lang="zh-CN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透過</a:t>
                </a:r>
                <a:r>
                  <a:rPr lang="en-US" altLang="zh-CN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Ito’s Lemma </a:t>
                </a:r>
                <a:r>
                  <a:rPr lang="zh-CN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改寫成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b="0" i="1" smtClean="0">
                            <a:latin typeface="Cambria Math" panose="02040503050406030204" pitchFamily="18" charset="0"/>
                          </a:rPr>
                          <m:t>𝑙𝑛</m:t>
                        </m:r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TW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zh-TW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zh-TW" altLang="zh-TW" sz="2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endParaRPr lang="zh-TW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130046"/>
                <a:ext cx="10515600" cy="4937759"/>
              </a:xfrm>
              <a:blipFill>
                <a:blip r:embed="rId2"/>
                <a:stretch>
                  <a:fillRect l="-603" t="-1026" b="-112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71146D8-7D7B-0D48-9BC1-62D18EE6E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70609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利率模型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515600" cy="475805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利率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模型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採用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200" b="1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Hull –White model 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(1990)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endParaRPr lang="zh-TW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200">
                          <a:latin typeface="Cambria Math" panose="02040503050406030204" pitchFamily="18" charset="0"/>
                        </a:rPr>
                        <m:t>d</m:t>
                      </m:r>
                      <m:sSub>
                        <m:sSub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i="1">
                          <a:latin typeface="Cambria Math" charset="0"/>
                        </a:rPr>
                        <m:t>𝑎</m:t>
                      </m:r>
                      <m:r>
                        <a:rPr lang="zh-TW" altLang="en-US" sz="2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22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TW" altLang="en-US" sz="22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TW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200" i="1">
                              <a:latin typeface="Cambria Math" charset="0"/>
                            </a:rPr>
                            <m:t>𝑎</m:t>
                          </m:r>
                        </m:den>
                      </m:f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/>
                              <a:ea typeface="標楷體" panose="03000509000000000000" pitchFamily="65" charset="-120"/>
                            </a:rPr>
                            <m:t>𝑟</m:t>
                          </m:r>
                        </m:e>
                        <m:sub>
                          <m:r>
                            <a:rPr lang="en-US" altLang="zh-TW" sz="2200" i="1">
                              <a:latin typeface="Cambria Math"/>
                              <a:ea typeface="標楷體" panose="03000509000000000000" pitchFamily="65" charset="-120"/>
                            </a:rPr>
                            <m:t>𝑡</m:t>
                          </m:r>
                        </m:sub>
                      </m:sSub>
                      <m:r>
                        <a:rPr lang="zh-TW" altLang="en-US" sz="2200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 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20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zh-TW" altLang="zh-TW" sz="2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TW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>
                  <a:buNone/>
                </a:pP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其中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2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/>
                            <a:ea typeface="標楷體" panose="03000509000000000000" pitchFamily="65" charset="-120"/>
                          </a:rPr>
                          <m:t>𝑟</m:t>
                        </m:r>
                      </m:e>
                      <m:sub>
                        <m:r>
                          <a:rPr lang="en-US" altLang="zh-TW" sz="2200" i="1">
                            <a:latin typeface="Cambria Math"/>
                            <a:ea typeface="標楷體" panose="03000509000000000000" pitchFamily="65" charset="-12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為時間𝑡的利率</a:t>
                </a:r>
                <a:endParaRPr lang="en-US" altLang="zh-TW" sz="2200" i="1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charset="0"/>
                      </a:rPr>
                      <m:t>𝑎</m:t>
                    </m:r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為均數複迴歸率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，表示當利率太高或太低時能以</a:t>
                </a:r>
                <a:r>
                  <a:rPr lang="en-US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</a:t>
                </a: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的速度將利率拉回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zh-TW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200" i="1">
                                <a:latin typeface="Cambria Math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US" altLang="zh-TW" sz="2200" i="1">
                                <a:latin typeface="Cambria Math" charset="0"/>
                              </a:rPr>
                              <m:t>𝑡</m:t>
                            </m:r>
                          </m:sub>
                        </m:sSub>
                      </m:num>
                      <m:den>
                        <m:r>
                          <a:rPr lang="en-US" altLang="zh-TW" sz="2200" i="1">
                            <a:latin typeface="Cambria Math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的趨勢</a:t>
                </a:r>
                <a:endParaRPr lang="zh-TW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charset="0"/>
                          </a:rPr>
                          <m:t>𝜂</m:t>
                        </m:r>
                      </m:e>
                      <m:sub>
                        <m:r>
                          <a:rPr lang="en-US" altLang="zh-TW" sz="2200" i="1">
                            <a:latin typeface="Cambria Math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為利率波動度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altLang="zh-TW" sz="2200" i="1">
                        <a:latin typeface="Cambria Math" charset="0"/>
                      </a:rPr>
                      <m:t>𝑏</m:t>
                    </m:r>
                    <m:r>
                      <a:rPr lang="en-US" altLang="zh-TW" sz="2200" i="1">
                        <a:latin typeface="Cambria Math" charset="0"/>
                      </a:rPr>
                      <m:t>(</m:t>
                    </m:r>
                    <m:r>
                      <a:rPr lang="en-US" altLang="zh-TW" sz="2200" i="1">
                        <a:latin typeface="Cambria Math" charset="0"/>
                      </a:rPr>
                      <m:t>𝑡</m:t>
                    </m:r>
                    <m:r>
                      <a:rPr lang="en-US" altLang="zh-TW" sz="2200" i="1">
                        <a:latin typeface="Cambria Math" charset="0"/>
                      </a:rPr>
                      <m:t>)</m:t>
                    </m:r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為利率的長期水準，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200" i="1">
                            <a:latin typeface="Cambria Math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200" i="1">
                            <a:latin typeface="Cambria Math" charset="0"/>
                          </a:rPr>
                          <m:t>𝑡</m:t>
                        </m:r>
                      </m:sub>
                    </m:sSub>
                    <m:r>
                      <a:rPr lang="en-US" altLang="zh-TW" sz="2200" i="1">
                        <a:latin typeface="Cambria Math" charset="0"/>
                      </a:rPr>
                      <m:t>=</m:t>
                    </m:r>
                    <m:r>
                      <a:rPr lang="en-US" altLang="zh-TW" sz="2200" i="1">
                        <a:latin typeface="Cambria Math" charset="0"/>
                      </a:rPr>
                      <m:t>𝑎</m:t>
                    </m:r>
                    <m:r>
                      <a:rPr lang="en-US" altLang="zh-TW" sz="2200" i="1">
                        <a:latin typeface="Cambria Math" charset="0"/>
                      </a:rPr>
                      <m:t>∗</m:t>
                    </m:r>
                    <m:r>
                      <a:rPr lang="en-US" altLang="zh-TW" sz="2200" i="1">
                        <a:latin typeface="Cambria Math" charset="0"/>
                      </a:rPr>
                      <m:t>𝑏</m:t>
                    </m:r>
                    <m:r>
                      <a:rPr lang="en-US" altLang="zh-TW" sz="2200" i="1">
                        <a:latin typeface="Cambria Math" charset="0"/>
                      </a:rPr>
                      <m:t>(</m:t>
                    </m:r>
                    <m:r>
                      <a:rPr lang="en-US" altLang="zh-TW" sz="2200" i="1">
                        <a:latin typeface="Cambria Math" charset="0"/>
                      </a:rPr>
                      <m:t>𝑡</m:t>
                    </m:r>
                    <m:r>
                      <a:rPr lang="en-US" altLang="zh-TW" sz="2200" i="1">
                        <a:latin typeface="Cambria Math" charset="0"/>
                      </a:rPr>
                      <m:t>)</m:t>
                    </m:r>
                  </m:oMath>
                </a14:m>
                <a:endParaRPr lang="zh-TW" altLang="en-US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200" i="1">
                            <a:latin typeface="Cambria Math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為</a:t>
                </a:r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標準布朗運動</a:t>
                </a: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:endParaRPr lang="en-US" altLang="zh-TW" sz="22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0" indent="0" algn="just">
                  <a:buNone/>
                </a:pPr>
                <a:r>
                  <a:rPr lang="zh-TW" altLang="en-US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＊</a:t>
                </a:r>
                <a14:m>
                  <m:oMath xmlns:m="http://schemas.openxmlformats.org/officeDocument/2006/math"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𝑑</m:t>
                    </m:r>
                    <m:sSubSup>
                      <m:sSubSupPr>
                        <m:ctrlPr>
                          <a:rPr lang="zh-TW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Sup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𝐵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  <m:sup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與</a:t>
                </a:r>
                <a14:m>
                  <m:oMath xmlns:m="http://schemas.openxmlformats.org/officeDocument/2006/math">
                    <m: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𝑑</m:t>
                    </m:r>
                    <m:sSubSup>
                      <m:sSubSupPr>
                        <m:ctrlPr>
                          <a:rPr lang="zh-TW" altLang="zh-TW" sz="2200" i="1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sSubSupPr>
                      <m:e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𝐵</m:t>
                        </m:r>
                      </m:e>
                      <m:sub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𝑡</m:t>
                        </m:r>
                      </m:sub>
                      <m:sup>
                        <m:r>
                          <a:rPr lang="en-US" altLang="zh-TW" sz="220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TW" altLang="zh-TW" sz="22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相關係數為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200">
                        <a:latin typeface="Cambria Math" panose="02040503050406030204" pitchFamily="18" charset="0"/>
                        <a:ea typeface="微軟正黑體" panose="020B0604030504040204" pitchFamily="34" charset="-120"/>
                      </a:rPr>
                      <m:t>ρ</m:t>
                    </m:r>
                  </m:oMath>
                </a14:m>
                <a:endParaRPr lang="zh-TW" altLang="zh-TW" sz="22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515600" cy="4758055"/>
              </a:xfrm>
              <a:blipFill>
                <a:blip r:embed="rId3"/>
                <a:stretch>
                  <a:fillRect l="-603" t="-24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FDB233-278A-7F40-98AD-A6518DEA3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910285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285B59BE-0FD0-2242-9704-399CBF845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TW" altLang="en-US" dirty="0"/>
              <a:t>利率與房價相關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621030" y="1690688"/>
                <a:ext cx="11353800" cy="4780915"/>
              </a:xfrm>
            </p:spPr>
            <p:txBody>
              <a:bodyPr>
                <a:noAutofit/>
              </a:bodyPr>
              <a:lstStyle/>
              <a:p>
                <a:r>
                  <a:rPr lang="zh-TW" altLang="en-US" sz="2400" dirty="0"/>
                  <a:t>因利率與房價存在相關性</a:t>
                </a:r>
                <a:r>
                  <a:rPr lang="en-US" altLang="zh-TW" sz="2400" dirty="0"/>
                  <a:t>(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altLang="zh-TW" sz="2400" dirty="0"/>
                  <a:t>)</a:t>
                </a:r>
                <a:r>
                  <a:rPr lang="zh-TW" altLang="en-US" sz="2400" dirty="0"/>
                  <a:t>，經由</a:t>
                </a:r>
                <a:r>
                  <a:rPr lang="en-US" altLang="zh-TW" sz="2400" dirty="0"/>
                  <a:t>Cholesky Decomposition</a:t>
                </a:r>
                <a:r>
                  <a:rPr lang="zh-TW" altLang="en-US" sz="2400" dirty="0"/>
                  <a:t>，可將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𝑑</m:t>
                    </m:r>
                    <m:sSubSup>
                      <m:sSubSup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</m:oMath>
                </a14:m>
                <a:r>
                  <a:rPr lang="zh-TW" altLang="en-US" sz="2400" dirty="0"/>
                  <a:t>表示為：</a:t>
                </a:r>
                <a:endParaRPr lang="en-US" altLang="zh-TW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400" dirty="0"/>
              </a:p>
              <a:p>
                <a:r>
                  <a:rPr lang="zh-CN" altLang="en-US" sz="2400" dirty="0">
                    <a:latin typeface="+mj-ea"/>
                    <a:ea typeface="+mj-ea"/>
                  </a:rPr>
                  <a:t>代到房價模型中可得：</a:t>
                </a:r>
                <a:endParaRPr lang="en-US" altLang="zh-CN" sz="2400" dirty="0">
                  <a:latin typeface="+mj-ea"/>
                  <a:ea typeface="+mj-e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zh-TW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TW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TW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zh-TW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zh-TW" altLang="en-US" sz="24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sz="2400" dirty="0"/>
              </a:p>
              <a:p>
                <a:endParaRPr lang="en-US" altLang="zh-TW" sz="2400" dirty="0"/>
              </a:p>
              <a:p>
                <a:r>
                  <a:rPr lang="zh-TW" altLang="en-US" sz="2400" dirty="0"/>
                  <a:t>再將模型中房價與利率隨機過程以矩陣方式表示：</a:t>
                </a:r>
                <a:endParaRPr lang="en-US" altLang="zh-TW" sz="2400" dirty="0"/>
              </a:p>
              <a:p>
                <a:endParaRPr lang="en-US" altLang="zh-TW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𝑑𝑙𝑛</m:t>
                              </m:r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zh-TW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zh-TW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𝛿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zh-TW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altLang="zh-TW" sz="2400" i="1">
                                  <a:latin typeface="Cambria Math" charset="0"/>
                                </a:rPr>
                                <m:t>𝑎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TW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altLang="zh-TW" sz="2400" i="1">
                                      <a:latin typeface="Cambria Math" charset="0"/>
                                    </a:rPr>
                                    <m:t>𝑎</m:t>
                                  </m:r>
                                </m:den>
                              </m:f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/>
                                      <a:ea typeface="標楷體" panose="03000509000000000000" pitchFamily="65" charset="-12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/>
                                      <a:ea typeface="標楷體" panose="03000509000000000000" pitchFamily="65" charset="-12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zh-TW" altLang="en-US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 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zh-TW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ad>
                                  <m:radPr>
                                    <m:degHide m:val="on"/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TW" altLang="en-US" sz="2400" i="1">
                                            <a:latin typeface="Cambria Math" panose="02040503050406030204" pitchFamily="18" charset="0"/>
                                          </a:rPr>
                                          <m:t>𝜌</m:t>
                                        </m:r>
                                      </m:e>
                                      <m:sup>
                                        <m:r>
                                          <a:rPr lang="en-US" altLang="zh-TW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  <m:e>
                                <m:sSub>
                                  <m:sSubPr>
                                    <m:ctrlPr>
                                      <a:rPr lang="zh-TW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𝐻</m:t>
                                    </m:r>
                                  </m:sub>
                                </m:sSub>
                                <m:r>
                                  <a:rPr lang="zh-TW" altLang="en-US" sz="2400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zh-TW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</p:txBody>
          </p:sp>
        </mc:Choice>
        <mc:Fallback>
          <p:sp>
            <p:nvSpPr>
              <p:cNvPr id="9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1030" y="1690688"/>
                <a:ext cx="11353800" cy="4780915"/>
              </a:xfrm>
              <a:blipFill>
                <a:blip r:embed="rId2"/>
                <a:stretch>
                  <a:fillRect l="-670" t="-15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4AF087BD-46D6-3944-90A2-B829A72F8929}"/>
                  </a:ext>
                </a:extLst>
              </p:cNvPr>
              <p:cNvSpPr/>
              <p:nvPr/>
            </p:nvSpPr>
            <p:spPr>
              <a:xfrm>
                <a:off x="7900277" y="97038"/>
                <a:ext cx="3889526" cy="720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sSub>
                        <m:sSubPr>
                          <m:ctrlPr>
                            <a:rPr lang="zh-TW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𝑙𝑛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TW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TW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𝛿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zh-TW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𝐻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𝑑𝑡</m:t>
                      </m:r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zh-TW" altLang="zh-TW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4AF087BD-46D6-3944-90A2-B829A72F89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277" y="97038"/>
                <a:ext cx="3889526" cy="7203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B159ECD8-8455-E049-9DD3-360174C182F8}"/>
                  </a:ext>
                </a:extLst>
              </p:cNvPr>
              <p:cNvSpPr/>
              <p:nvPr/>
            </p:nvSpPr>
            <p:spPr>
              <a:xfrm>
                <a:off x="7900277" y="835597"/>
                <a:ext cx="3110531" cy="6150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>
                          <a:latin typeface="Cambria Math" panose="02040503050406030204" pitchFamily="18" charset="0"/>
                        </a:rPr>
                        <m:t>d</m:t>
                      </m:r>
                      <m:sSub>
                        <m:sSubPr>
                          <m:ctrlPr>
                            <a:rPr lang="zh-TW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i="1">
                          <a:latin typeface="Cambria Math" charset="0"/>
                        </a:rPr>
                        <m:t>𝑎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TW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zh-TW" i="1">
                              <a:latin typeface="Cambria Math" charset="0"/>
                            </a:rPr>
                            <m:t>𝑎</m:t>
                          </m:r>
                        </m:den>
                      </m:f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/>
                              <a:ea typeface="標楷體" panose="03000509000000000000" pitchFamily="65" charset="-120"/>
                            </a:rPr>
                            <m:t>𝑟</m:t>
                          </m:r>
                        </m:e>
                        <m:sub>
                          <m:r>
                            <a:rPr lang="en-US" altLang="zh-TW" i="1">
                              <a:latin typeface="Cambria Math"/>
                              <a:ea typeface="標楷體" panose="03000509000000000000" pitchFamily="65" charset="-120"/>
                            </a:rPr>
                            <m:t>𝑡</m:t>
                          </m:r>
                        </m:sub>
                      </m:sSub>
                      <m:r>
                        <a:rPr lang="zh-TW" altLang="en-US" i="1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 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en-US" altLang="zh-TW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TW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𝑑</m:t>
                      </m:r>
                      <m:sSubSup>
                        <m:sSubSupPr>
                          <m:ctrlPr>
                            <a:rPr lang="zh-TW" altLang="zh-TW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B159ECD8-8455-E049-9DD3-360174C182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277" y="835597"/>
                <a:ext cx="3110531" cy="615040"/>
              </a:xfrm>
              <a:prstGeom prst="rect">
                <a:avLst/>
              </a:prstGeom>
              <a:blipFill>
                <a:blip r:embed="rId4"/>
                <a:stretch>
                  <a:fillRect b="-20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id="{9593D008-7AAE-0247-AEB1-519B63D69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B167-5E67-274F-96D4-E90BFDF97C55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06488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1607</Words>
  <Application>Microsoft Macintosh PowerPoint</Application>
  <PresentationFormat>寬螢幕</PresentationFormat>
  <Paragraphs>226</Paragraphs>
  <Slides>18</Slides>
  <Notes>12</Notes>
  <HiddenSlides>0</HiddenSlides>
  <MMClips>0</MMClips>
  <ScaleCrop>false</ScaleCrop>
  <HeadingPairs>
    <vt:vector size="8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32" baseType="lpstr">
      <vt:lpstr>Microsoft JhengHei</vt:lpstr>
      <vt:lpstr>Microsoft JhengHei</vt:lpstr>
      <vt:lpstr>新細明體</vt:lpstr>
      <vt:lpstr>標楷體</vt:lpstr>
      <vt:lpstr>等线</vt:lpstr>
      <vt:lpstr>等线 Light</vt:lpstr>
      <vt:lpstr>Kaiti TC</vt:lpstr>
      <vt:lpstr>Arial</vt:lpstr>
      <vt:lpstr>Calibri</vt:lpstr>
      <vt:lpstr>Calibri Light</vt:lpstr>
      <vt:lpstr>Cambria Math</vt:lpstr>
      <vt:lpstr>Times New Roman</vt:lpstr>
      <vt:lpstr>Office 佈景主題</vt:lpstr>
      <vt:lpstr>方程式</vt:lpstr>
      <vt:lpstr>簡介Reverse Mortgage  與目前遇到的問題及想法</vt:lpstr>
      <vt:lpstr>大綱</vt:lpstr>
      <vt:lpstr>簡介</vt:lpstr>
      <vt:lpstr>PowerPoint 簡報</vt:lpstr>
      <vt:lpstr>模型假設</vt:lpstr>
      <vt:lpstr>死亡率模型</vt:lpstr>
      <vt:lpstr>房價模型</vt:lpstr>
      <vt:lpstr>利率模型</vt:lpstr>
      <vt:lpstr>利率與房價相關</vt:lpstr>
      <vt:lpstr>利率與房價相關</vt:lpstr>
      <vt:lpstr>PowerPoint 簡報</vt:lpstr>
      <vt:lpstr>PowerPoint 簡報</vt:lpstr>
      <vt:lpstr>目前發現的問題_修正敏感度分析的問題</vt:lpstr>
      <vt:lpstr>目前發現的問題_修正敏感度分析的問題</vt:lpstr>
      <vt:lpstr>想法</vt:lpstr>
      <vt:lpstr>Base參數設定</vt:lpstr>
      <vt:lpstr>PowerPoint 簡報</vt:lpstr>
      <vt:lpstr>模型假設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簡介RM與目前遇到的問題</dc:title>
  <dc:creator>Microsoft Office 使用者</dc:creator>
  <cp:lastModifiedBy>Microsoft Office 使用者</cp:lastModifiedBy>
  <cp:revision>53</cp:revision>
  <dcterms:created xsi:type="dcterms:W3CDTF">2018-11-27T07:18:54Z</dcterms:created>
  <dcterms:modified xsi:type="dcterms:W3CDTF">2018-12-04T12:55:26Z</dcterms:modified>
</cp:coreProperties>
</file>