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70" r:id="rId3"/>
    <p:sldId id="258" r:id="rId4"/>
    <p:sldId id="259" r:id="rId5"/>
    <p:sldId id="264" r:id="rId6"/>
    <p:sldId id="262" r:id="rId7"/>
    <p:sldId id="263" r:id="rId8"/>
    <p:sldId id="266" r:id="rId9"/>
    <p:sldId id="267" r:id="rId10"/>
    <p:sldId id="274" r:id="rId11"/>
    <p:sldId id="275" r:id="rId12"/>
    <p:sldId id="276" r:id="rId13"/>
    <p:sldId id="269" r:id="rId14"/>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99"/>
    <p:restoredTop sz="76453"/>
  </p:normalViewPr>
  <p:slideViewPr>
    <p:cSldViewPr snapToGrid="0" snapToObjects="1">
      <p:cViewPr varScale="1">
        <p:scale>
          <a:sx n="102" d="100"/>
          <a:sy n="102" d="100"/>
        </p:scale>
        <p:origin x="208" y="4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4EDBC3-26C7-0145-9381-F0D786978E7B}" type="datetimeFigureOut">
              <a:rPr kumimoji="1" lang="zh-TW" altLang="en-US" smtClean="0"/>
              <a:t>2018/11/2</a:t>
            </a:fld>
            <a:endParaRPr kumimoji="1"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TW" altLang="en-US" smtClean="0"/>
              <a:t>按一下以編輯母片文字樣式</a:t>
            </a:r>
          </a:p>
          <a:p>
            <a:pPr lvl="1"/>
            <a:r>
              <a:rPr kumimoji="1" lang="zh-TW" altLang="en-US" smtClean="0"/>
              <a:t>第二層</a:t>
            </a:r>
          </a:p>
          <a:p>
            <a:pPr lvl="2"/>
            <a:r>
              <a:rPr kumimoji="1" lang="zh-TW" altLang="en-US" smtClean="0"/>
              <a:t>第三層</a:t>
            </a:r>
          </a:p>
          <a:p>
            <a:pPr lvl="3"/>
            <a:r>
              <a:rPr kumimoji="1" lang="zh-TW" altLang="en-US" smtClean="0"/>
              <a:t>第四層</a:t>
            </a:r>
          </a:p>
          <a:p>
            <a:pPr lvl="4"/>
            <a:r>
              <a:rPr kumimoji="1" lang="zh-TW" altLang="en-US" smtClean="0"/>
              <a:t>第五層</a:t>
            </a:r>
            <a:endParaRPr kumimoji="1"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DD686B-1080-7D4A-B3F3-090363CF36BF}" type="slidenum">
              <a:rPr kumimoji="1" lang="zh-TW" altLang="en-US" smtClean="0"/>
              <a:t>‹#›</a:t>
            </a:fld>
            <a:endParaRPr kumimoji="1" lang="zh-TW" altLang="en-US"/>
          </a:p>
        </p:txBody>
      </p:sp>
    </p:spTree>
    <p:extLst>
      <p:ext uri="{BB962C8B-B14F-4D97-AF65-F5344CB8AC3E}">
        <p14:creationId xmlns:p14="http://schemas.microsoft.com/office/powerpoint/2010/main" val="2829553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smtClean="0"/>
          </a:p>
        </p:txBody>
      </p:sp>
      <p:sp>
        <p:nvSpPr>
          <p:cNvPr id="4" name="投影片編號版面配置區 3"/>
          <p:cNvSpPr>
            <a:spLocks noGrp="1"/>
          </p:cNvSpPr>
          <p:nvPr>
            <p:ph type="sldNum" sz="quarter" idx="10"/>
          </p:nvPr>
        </p:nvSpPr>
        <p:spPr/>
        <p:txBody>
          <a:bodyPr/>
          <a:lstStyle/>
          <a:p>
            <a:fld id="{01DD686B-1080-7D4A-B3F3-090363CF36BF}" type="slidenum">
              <a:rPr kumimoji="1" lang="zh-TW" altLang="en-US" smtClean="0"/>
              <a:t>1</a:t>
            </a:fld>
            <a:endParaRPr kumimoji="1" lang="zh-TW" altLang="en-US"/>
          </a:p>
        </p:txBody>
      </p:sp>
    </p:spTree>
    <p:extLst>
      <p:ext uri="{BB962C8B-B14F-4D97-AF65-F5344CB8AC3E}">
        <p14:creationId xmlns:p14="http://schemas.microsoft.com/office/powerpoint/2010/main" val="1695747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zh-TW" altLang="en-US" dirty="0" smtClean="0"/>
              <a:t>子計畫第二年的目標主要是在股票市場中，透過一買一賣的方式，建構一個與市場總體風險無關的</a:t>
            </a:r>
            <a:r>
              <a:rPr kumimoji="1" lang="en-US" altLang="zh-TW" dirty="0" smtClean="0"/>
              <a:t>pair trading</a:t>
            </a:r>
            <a:r>
              <a:rPr kumimoji="1" lang="zh-TW" altLang="en-US" dirty="0" smtClean="0"/>
              <a:t>交易策略，這個交易策略分為兩個時期，分別為建模期與回測期，在建模期我們會利用時間序列的模型</a:t>
            </a:r>
            <a:r>
              <a:rPr kumimoji="1" lang="en-US" altLang="zh-TW" dirty="0" smtClean="0"/>
              <a:t>VECM</a:t>
            </a:r>
            <a:r>
              <a:rPr kumimoji="1" lang="zh-TW" altLang="en-US" dirty="0" smtClean="0"/>
              <a:t>找出具有共整合的配對，利用這個共整合的配對我們可以造出一個與市場走勢無關的價差序列 ，當價差序列往上偏離的時候我們會放空這個組合，當價差序列向下偏離的時候我們會買進這個組合 </a:t>
            </a:r>
            <a:r>
              <a:rPr kumimoji="1" lang="en-US" altLang="zh-TW" dirty="0" smtClean="0"/>
              <a:t>;</a:t>
            </a:r>
            <a:r>
              <a:rPr kumimoji="1" lang="zh-TW" altLang="en-US" dirty="0" smtClean="0"/>
              <a:t> 因為配對交易是賺取股價短暫偏離的交易策略 所以在回測時期的時候，我們必須要篩選出高勝率的組合 ，提供給投資用戶。</a:t>
            </a:r>
          </a:p>
          <a:p>
            <a:pPr marL="0" marR="0" indent="0" algn="l" defTabSz="914400" rtl="0" eaLnBrk="1" fontAlgn="auto" latinLnBrk="0" hangingPunct="1">
              <a:lnSpc>
                <a:spcPct val="100000"/>
              </a:lnSpc>
              <a:spcBef>
                <a:spcPts val="0"/>
              </a:spcBef>
              <a:spcAft>
                <a:spcPts val="0"/>
              </a:spcAft>
              <a:buClrTx/>
              <a:buSzTx/>
              <a:buFontTx/>
              <a:buNone/>
              <a:tabLst/>
              <a:defRPr/>
            </a:pPr>
            <a:endParaRPr kumimoji="1" lang="zh-TW" alt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kumimoji="1" lang="zh-TW" altLang="en-US" dirty="0" smtClean="0"/>
              <a:t>資料部份，考量到成交量的問題，我們只考慮每天成交次數大於</a:t>
            </a:r>
            <a:r>
              <a:rPr kumimoji="1" lang="en-US" altLang="zh-TW" dirty="0" smtClean="0"/>
              <a:t>1000</a:t>
            </a:r>
            <a:r>
              <a:rPr kumimoji="1" lang="zh-TW" altLang="en-US" dirty="0" smtClean="0"/>
              <a:t>次的股票，大約</a:t>
            </a:r>
            <a:r>
              <a:rPr kumimoji="1" lang="en-US" altLang="zh-TW" dirty="0" smtClean="0"/>
              <a:t>110</a:t>
            </a:r>
            <a:r>
              <a:rPr kumimoji="1" lang="zh-TW" altLang="en-US" dirty="0" smtClean="0"/>
              <a:t>支</a:t>
            </a:r>
          </a:p>
          <a:p>
            <a:pPr marL="0" marR="0" indent="0" algn="l" defTabSz="914400" rtl="0" eaLnBrk="1" fontAlgn="auto" latinLnBrk="0" hangingPunct="1">
              <a:lnSpc>
                <a:spcPct val="100000"/>
              </a:lnSpc>
              <a:spcBef>
                <a:spcPts val="0"/>
              </a:spcBef>
              <a:spcAft>
                <a:spcPts val="0"/>
              </a:spcAft>
              <a:buClrTx/>
              <a:buSzTx/>
              <a:buFontTx/>
              <a:buNone/>
              <a:tabLst/>
              <a:defRPr/>
            </a:pPr>
            <a:endParaRPr kumimoji="1" lang="zh-TW" alt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kumimoji="1" lang="zh-TW" altLang="en-US" dirty="0" smtClean="0"/>
              <a:t>為了增加效率，我們會先選出可能會有共整合的配對，在帶入</a:t>
            </a:r>
            <a:r>
              <a:rPr kumimoji="1" lang="en-US" altLang="zh-TW" dirty="0" smtClean="0"/>
              <a:t>VECM</a:t>
            </a:r>
            <a:r>
              <a:rPr kumimoji="1" lang="zh-TW" altLang="en-US" dirty="0" smtClean="0"/>
              <a:t>中做共整合檢定</a:t>
            </a:r>
          </a:p>
        </p:txBody>
      </p:sp>
      <p:sp>
        <p:nvSpPr>
          <p:cNvPr id="4" name="投影片編號版面配置區 3"/>
          <p:cNvSpPr>
            <a:spLocks noGrp="1"/>
          </p:cNvSpPr>
          <p:nvPr>
            <p:ph type="sldNum" sz="quarter" idx="10"/>
          </p:nvPr>
        </p:nvSpPr>
        <p:spPr/>
        <p:txBody>
          <a:bodyPr/>
          <a:lstStyle/>
          <a:p>
            <a:fld id="{01DD686B-1080-7D4A-B3F3-090363CF36BF}" type="slidenum">
              <a:rPr kumimoji="1" lang="zh-TW" altLang="en-US" smtClean="0"/>
              <a:t>2</a:t>
            </a:fld>
            <a:endParaRPr kumimoji="1" lang="zh-TW" altLang="en-US"/>
          </a:p>
        </p:txBody>
      </p:sp>
    </p:spTree>
    <p:extLst>
      <p:ext uri="{BB962C8B-B14F-4D97-AF65-F5344CB8AC3E}">
        <p14:creationId xmlns:p14="http://schemas.microsoft.com/office/powerpoint/2010/main" val="9359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備忘稿版面配置區 2"/>
              <p:cNvSpPr>
                <a:spLocks noGrp="1"/>
              </p:cNvSpPr>
              <p:nvPr>
                <p:ph type="body" idx="1"/>
              </p:nvPr>
            </p:nvSpPr>
            <p:spPr/>
            <p:txBody>
              <a:bodyPr/>
              <a:lstStyle/>
              <a:p>
                <a:endParaRPr kumimoji="1" lang="zh-TW" altLang="en-US" dirty="0"/>
              </a:p>
            </p:txBody>
          </p:sp>
        </mc:Choice>
        <mc:Fallback xmlns="">
          <p:sp>
            <p:nvSpPr>
              <p:cNvPr id="3" name="備忘稿版面配置區 2"/>
              <p:cNvSpPr>
                <a:spLocks noGrp="1"/>
              </p:cNvSpPr>
              <p:nvPr>
                <p:ph type="body" idx="1"/>
              </p:nvPr>
            </p:nvSpPr>
            <p:spPr/>
            <p:txBody>
              <a:bodyPr/>
              <a:lstStyle/>
              <a:p>
                <a:r>
                  <a:rPr kumimoji="1" lang="en-US" altLang="zh-TW" dirty="0" smtClean="0"/>
                  <a:t>The GLS and the OLS methods produce the same estimates.</a:t>
                </a:r>
              </a:p>
              <a:p>
                <a:r>
                  <a:rPr kumimoji="1" lang="en-US" altLang="zh-TW" b="0" i="0" smtClean="0">
                    <a:latin typeface="Cambria Math" charset="0"/>
                  </a:rPr>
                  <a:t>𝑎_𝑡</a:t>
                </a:r>
                <a:r>
                  <a:rPr kumimoji="1" lang="en-US" altLang="zh-TW" dirty="0" smtClean="0"/>
                  <a:t> follows a k-dimensional normal distribution , the ML estimates of a VAR(P) model are asymptotically equivalent to the LS estimates.</a:t>
                </a:r>
              </a:p>
              <a:p>
                <a:endParaRPr kumimoji="1" lang="zh-TW" altLang="en-US" dirty="0"/>
              </a:p>
            </p:txBody>
          </p:sp>
        </mc:Fallback>
      </mc:AlternateContent>
      <p:sp>
        <p:nvSpPr>
          <p:cNvPr id="4" name="投影片編號版面配置區 3"/>
          <p:cNvSpPr>
            <a:spLocks noGrp="1"/>
          </p:cNvSpPr>
          <p:nvPr>
            <p:ph type="sldNum" sz="quarter" idx="10"/>
          </p:nvPr>
        </p:nvSpPr>
        <p:spPr/>
        <p:txBody>
          <a:bodyPr/>
          <a:lstStyle/>
          <a:p>
            <a:fld id="{01DD686B-1080-7D4A-B3F3-090363CF36BF}" type="slidenum">
              <a:rPr kumimoji="1" lang="zh-TW" altLang="en-US" smtClean="0"/>
              <a:t>3</a:t>
            </a:fld>
            <a:endParaRPr kumimoji="1" lang="zh-TW" altLang="en-US"/>
          </a:p>
        </p:txBody>
      </p:sp>
    </p:spTree>
    <p:extLst>
      <p:ext uri="{BB962C8B-B14F-4D97-AF65-F5344CB8AC3E}">
        <p14:creationId xmlns:p14="http://schemas.microsoft.com/office/powerpoint/2010/main" val="13842013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smtClean="0"/>
              <a:t>為了方便估計</a:t>
            </a:r>
            <a:r>
              <a:rPr kumimoji="1" lang="en-US" altLang="zh-TW" dirty="0" smtClean="0"/>
              <a:t>VAR</a:t>
            </a:r>
            <a:r>
              <a:rPr kumimoji="1" lang="zh-TW" altLang="en-US" dirty="0" smtClean="0"/>
              <a:t>的參數，必須將模型的參數簡化。</a:t>
            </a:r>
            <a:endParaRPr kumimoji="1" lang="zh-TW" altLang="en-US" dirty="0"/>
          </a:p>
        </p:txBody>
      </p:sp>
      <p:sp>
        <p:nvSpPr>
          <p:cNvPr id="4" name="投影片編號版面配置區 3"/>
          <p:cNvSpPr>
            <a:spLocks noGrp="1"/>
          </p:cNvSpPr>
          <p:nvPr>
            <p:ph type="sldNum" sz="quarter" idx="10"/>
          </p:nvPr>
        </p:nvSpPr>
        <p:spPr/>
        <p:txBody>
          <a:bodyPr/>
          <a:lstStyle/>
          <a:p>
            <a:fld id="{01DD686B-1080-7D4A-B3F3-090363CF36BF}" type="slidenum">
              <a:rPr kumimoji="1" lang="zh-TW" altLang="en-US" smtClean="0"/>
              <a:t>4</a:t>
            </a:fld>
            <a:endParaRPr kumimoji="1" lang="zh-TW" altLang="en-US"/>
          </a:p>
        </p:txBody>
      </p:sp>
    </p:spTree>
    <p:extLst>
      <p:ext uri="{BB962C8B-B14F-4D97-AF65-F5344CB8AC3E}">
        <p14:creationId xmlns:p14="http://schemas.microsoft.com/office/powerpoint/2010/main" val="18253764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smtClean="0"/>
              <a:t>因為</a:t>
            </a:r>
            <a:r>
              <a:rPr kumimoji="1" lang="en-US" altLang="zh-TW" dirty="0" smtClean="0"/>
              <a:t>at</a:t>
            </a:r>
            <a:r>
              <a:rPr kumimoji="1" lang="zh-TW" altLang="en-US" dirty="0" smtClean="0"/>
              <a:t>是</a:t>
            </a:r>
            <a:r>
              <a:rPr kumimoji="1" lang="en-US" altLang="zh-TW" dirty="0" smtClean="0"/>
              <a:t>k</a:t>
            </a:r>
            <a:r>
              <a:rPr kumimoji="1" lang="zh-TW" altLang="en-US" dirty="0" smtClean="0"/>
              <a:t>維的</a:t>
            </a:r>
            <a:r>
              <a:rPr kumimoji="1" lang="en-US" altLang="zh-TW" dirty="0" err="1" smtClean="0"/>
              <a:t>iid</a:t>
            </a:r>
            <a:r>
              <a:rPr kumimoji="1" lang="zh-TW" altLang="en-US" dirty="0" smtClean="0"/>
              <a:t> 常態分配，所以可以寫成 機率密度函數的連乘</a:t>
            </a:r>
            <a:endParaRPr kumimoji="1" lang="zh-TW" altLang="en-US" dirty="0"/>
          </a:p>
        </p:txBody>
      </p:sp>
      <p:sp>
        <p:nvSpPr>
          <p:cNvPr id="4" name="投影片編號版面配置區 3"/>
          <p:cNvSpPr>
            <a:spLocks noGrp="1"/>
          </p:cNvSpPr>
          <p:nvPr>
            <p:ph type="sldNum" sz="quarter" idx="10"/>
          </p:nvPr>
        </p:nvSpPr>
        <p:spPr/>
        <p:txBody>
          <a:bodyPr/>
          <a:lstStyle/>
          <a:p>
            <a:fld id="{01DD686B-1080-7D4A-B3F3-090363CF36BF}" type="slidenum">
              <a:rPr kumimoji="1" lang="zh-TW" altLang="en-US" smtClean="0"/>
              <a:t>5</a:t>
            </a:fld>
            <a:endParaRPr kumimoji="1" lang="zh-TW" altLang="en-US"/>
          </a:p>
        </p:txBody>
      </p:sp>
    </p:spTree>
    <p:extLst>
      <p:ext uri="{BB962C8B-B14F-4D97-AF65-F5344CB8AC3E}">
        <p14:creationId xmlns:p14="http://schemas.microsoft.com/office/powerpoint/2010/main" val="18936590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smtClean="0"/>
              <a:t>估計完</a:t>
            </a:r>
            <a:r>
              <a:rPr kumimoji="1" lang="en-US" altLang="zh-TW" dirty="0" smtClean="0"/>
              <a:t>VAR(p)</a:t>
            </a:r>
            <a:r>
              <a:rPr kumimoji="1" lang="zh-TW" altLang="en-US" dirty="0" smtClean="0"/>
              <a:t>的參數後，有兩種方法選擇落後期數</a:t>
            </a:r>
            <a:endParaRPr kumimoji="1" lang="en-US" altLang="zh-TW" dirty="0" smtClean="0"/>
          </a:p>
          <a:p>
            <a:endParaRPr kumimoji="1" lang="en-US" altLang="zh-TW" dirty="0" smtClean="0"/>
          </a:p>
          <a:p>
            <a:r>
              <a:rPr kumimoji="1" lang="zh-TW" altLang="en-US" dirty="0" smtClean="0"/>
              <a:t>這邊主要的想法是利用簡易模型與複雜模型的差別去檢定複雜的模型是否可退化成簡易的模型。</a:t>
            </a:r>
          </a:p>
          <a:p>
            <a:r>
              <a:rPr kumimoji="1" lang="zh-TW" altLang="en-US" dirty="0" smtClean="0"/>
              <a:t>直到不拒絕</a:t>
            </a:r>
            <a:r>
              <a:rPr kumimoji="1" lang="en-US" altLang="zh-TW" dirty="0" smtClean="0"/>
              <a:t>h0</a:t>
            </a:r>
            <a:r>
              <a:rPr kumimoji="1" lang="zh-TW" altLang="en-US" dirty="0" smtClean="0"/>
              <a:t>才停止檢定。</a:t>
            </a:r>
            <a:endParaRPr kumimoji="1" lang="en-US" altLang="zh-TW" dirty="0" smtClean="0"/>
          </a:p>
          <a:p>
            <a:r>
              <a:rPr kumimoji="1" lang="en-US" altLang="zh-TW" dirty="0" smtClean="0"/>
              <a:t>lambda</a:t>
            </a:r>
            <a:r>
              <a:rPr kumimoji="1" lang="zh-TW" altLang="en-US" dirty="0" smtClean="0"/>
              <a:t>就是所謂的概似比，分子是放虛無假設的最大概似函數，分母是放虛無假設與對立假設的最大概似函數。</a:t>
            </a:r>
          </a:p>
          <a:p>
            <a:r>
              <a:rPr kumimoji="1" lang="en-US" altLang="zh-TW" dirty="0" smtClean="0"/>
              <a:t>Lambda</a:t>
            </a:r>
            <a:r>
              <a:rPr kumimoji="1" lang="zh-TW" altLang="en-US" dirty="0" smtClean="0"/>
              <a:t>越接近</a:t>
            </a:r>
            <a:r>
              <a:rPr kumimoji="1" lang="en-US" altLang="zh-TW" dirty="0" smtClean="0"/>
              <a:t>1</a:t>
            </a:r>
            <a:r>
              <a:rPr kumimoji="1" lang="zh-TW" altLang="en-US" dirty="0" smtClean="0"/>
              <a:t> 分母越接近分子 虛無假設的可能性越大</a:t>
            </a:r>
          </a:p>
        </p:txBody>
      </p:sp>
      <p:sp>
        <p:nvSpPr>
          <p:cNvPr id="4" name="投影片編號版面配置區 3"/>
          <p:cNvSpPr>
            <a:spLocks noGrp="1"/>
          </p:cNvSpPr>
          <p:nvPr>
            <p:ph type="sldNum" sz="quarter" idx="10"/>
          </p:nvPr>
        </p:nvSpPr>
        <p:spPr/>
        <p:txBody>
          <a:bodyPr/>
          <a:lstStyle/>
          <a:p>
            <a:fld id="{01DD686B-1080-7D4A-B3F3-090363CF36BF}" type="slidenum">
              <a:rPr kumimoji="1" lang="zh-TW" altLang="en-US" smtClean="0"/>
              <a:t>8</a:t>
            </a:fld>
            <a:endParaRPr kumimoji="1" lang="zh-TW" altLang="en-US"/>
          </a:p>
        </p:txBody>
      </p:sp>
    </p:spTree>
    <p:extLst>
      <p:ext uri="{BB962C8B-B14F-4D97-AF65-F5344CB8AC3E}">
        <p14:creationId xmlns:p14="http://schemas.microsoft.com/office/powerpoint/2010/main" val="6389712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smtClean="0"/>
              <a:t>另一種選擇落後期數的方法是</a:t>
            </a:r>
            <a:r>
              <a:rPr kumimoji="1" lang="en-US" altLang="zh-TW" dirty="0" smtClean="0"/>
              <a:t>information criteria </a:t>
            </a:r>
            <a:endParaRPr kumimoji="1" lang="zh-TW" altLang="en-US" dirty="0"/>
          </a:p>
        </p:txBody>
      </p:sp>
      <p:sp>
        <p:nvSpPr>
          <p:cNvPr id="4" name="投影片編號版面配置區 3"/>
          <p:cNvSpPr>
            <a:spLocks noGrp="1"/>
          </p:cNvSpPr>
          <p:nvPr>
            <p:ph type="sldNum" sz="quarter" idx="10"/>
          </p:nvPr>
        </p:nvSpPr>
        <p:spPr/>
        <p:txBody>
          <a:bodyPr/>
          <a:lstStyle/>
          <a:p>
            <a:fld id="{01DD686B-1080-7D4A-B3F3-090363CF36BF}" type="slidenum">
              <a:rPr kumimoji="1" lang="zh-TW" altLang="en-US" smtClean="0"/>
              <a:t>9</a:t>
            </a:fld>
            <a:endParaRPr kumimoji="1" lang="zh-TW" altLang="en-US"/>
          </a:p>
        </p:txBody>
      </p:sp>
    </p:spTree>
    <p:extLst>
      <p:ext uri="{BB962C8B-B14F-4D97-AF65-F5344CB8AC3E}">
        <p14:creationId xmlns:p14="http://schemas.microsoft.com/office/powerpoint/2010/main" val="3709219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smtClean="0"/>
              <a:t>直到不拒絕</a:t>
            </a:r>
            <a:r>
              <a:rPr kumimoji="1" lang="en-US" altLang="zh-TW" dirty="0" smtClean="0"/>
              <a:t>H0</a:t>
            </a:r>
            <a:r>
              <a:rPr kumimoji="1" lang="zh-TW" altLang="en-US" dirty="0" smtClean="0"/>
              <a:t>為止</a:t>
            </a:r>
            <a:endParaRPr kumimoji="1" lang="zh-TW" altLang="en-US" dirty="0"/>
          </a:p>
        </p:txBody>
      </p:sp>
      <p:sp>
        <p:nvSpPr>
          <p:cNvPr id="4" name="投影片編號版面配置區 3"/>
          <p:cNvSpPr>
            <a:spLocks noGrp="1"/>
          </p:cNvSpPr>
          <p:nvPr>
            <p:ph type="sldNum" sz="quarter" idx="10"/>
          </p:nvPr>
        </p:nvSpPr>
        <p:spPr/>
        <p:txBody>
          <a:bodyPr/>
          <a:lstStyle/>
          <a:p>
            <a:fld id="{01DD686B-1080-7D4A-B3F3-090363CF36BF}" type="slidenum">
              <a:rPr kumimoji="1" lang="zh-TW" altLang="en-US" smtClean="0"/>
              <a:t>12</a:t>
            </a:fld>
            <a:endParaRPr kumimoji="1" lang="zh-TW" altLang="en-US"/>
          </a:p>
        </p:txBody>
      </p:sp>
    </p:spTree>
    <p:extLst>
      <p:ext uri="{BB962C8B-B14F-4D97-AF65-F5344CB8AC3E}">
        <p14:creationId xmlns:p14="http://schemas.microsoft.com/office/powerpoint/2010/main" val="18569800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01DD686B-1080-7D4A-B3F3-090363CF36BF}" type="slidenum">
              <a:rPr kumimoji="1" lang="zh-TW" altLang="en-US" smtClean="0"/>
              <a:t>13</a:t>
            </a:fld>
            <a:endParaRPr kumimoji="1" lang="zh-TW" altLang="en-US"/>
          </a:p>
        </p:txBody>
      </p:sp>
    </p:spTree>
    <p:extLst>
      <p:ext uri="{BB962C8B-B14F-4D97-AF65-F5344CB8AC3E}">
        <p14:creationId xmlns:p14="http://schemas.microsoft.com/office/powerpoint/2010/main" val="4853241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kumimoji="1" lang="zh-TW" altLang="en-US" smtClean="0"/>
              <a:t>按一下以編輯母片標題樣式</a:t>
            </a:r>
            <a:endParaRPr kumimoji="1" lang="zh-TW" alt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TW" altLang="en-US" smtClean="0"/>
              <a:t>按一下以編輯母片副標題樣式</a:t>
            </a:r>
            <a:endParaRPr kumimoji="1" lang="zh-TW" altLang="en-US"/>
          </a:p>
        </p:txBody>
      </p:sp>
      <p:sp>
        <p:nvSpPr>
          <p:cNvPr id="4" name="日期版面配置區 3"/>
          <p:cNvSpPr>
            <a:spLocks noGrp="1"/>
          </p:cNvSpPr>
          <p:nvPr>
            <p:ph type="dt" sz="half" idx="10"/>
          </p:nvPr>
        </p:nvSpPr>
        <p:spPr/>
        <p:txBody>
          <a:bodyPr/>
          <a:lstStyle/>
          <a:p>
            <a:fld id="{821F4E4F-E469-3B48-9273-4D02122C648C}" type="datetimeFigureOut">
              <a:rPr kumimoji="1" lang="zh-TW" altLang="en-US" smtClean="0"/>
              <a:t>2018/11/2</a:t>
            </a:fld>
            <a:endParaRPr kumimoji="1" lang="zh-TW" altLang="en-US"/>
          </a:p>
        </p:txBody>
      </p:sp>
      <p:sp>
        <p:nvSpPr>
          <p:cNvPr id="5" name="頁尾版面配置區 4"/>
          <p:cNvSpPr>
            <a:spLocks noGrp="1"/>
          </p:cNvSpPr>
          <p:nvPr>
            <p:ph type="ftr" sz="quarter" idx="11"/>
          </p:nvPr>
        </p:nvSpPr>
        <p:spPr/>
        <p:txBody>
          <a:bodyPr/>
          <a:lstStyle/>
          <a:p>
            <a:endParaRPr kumimoji="1" lang="zh-TW" altLang="en-US"/>
          </a:p>
        </p:txBody>
      </p:sp>
      <p:sp>
        <p:nvSpPr>
          <p:cNvPr id="6" name="投影片編號版面配置區 5"/>
          <p:cNvSpPr>
            <a:spLocks noGrp="1"/>
          </p:cNvSpPr>
          <p:nvPr>
            <p:ph type="sldNum" sz="quarter" idx="12"/>
          </p:nvPr>
        </p:nvSpPr>
        <p:spPr/>
        <p:txBody>
          <a:bodyPr/>
          <a:lstStyle/>
          <a:p>
            <a:fld id="{709E0564-5BD7-0245-A041-DE3FD64936F1}" type="slidenum">
              <a:rPr kumimoji="1" lang="zh-TW" altLang="en-US" smtClean="0"/>
              <a:t>‹#›</a:t>
            </a:fld>
            <a:endParaRPr kumimoji="1" lang="zh-TW" altLang="en-US"/>
          </a:p>
        </p:txBody>
      </p:sp>
    </p:spTree>
    <p:extLst>
      <p:ext uri="{BB962C8B-B14F-4D97-AF65-F5344CB8AC3E}">
        <p14:creationId xmlns:p14="http://schemas.microsoft.com/office/powerpoint/2010/main" val="20801599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zh-TW" altLang="en-US" smtClean="0"/>
              <a:t>按一下以編輯母片標題樣式</a:t>
            </a:r>
            <a:endParaRPr kumimoji="1" lang="zh-TW" altLang="en-US"/>
          </a:p>
        </p:txBody>
      </p:sp>
      <p:sp>
        <p:nvSpPr>
          <p:cNvPr id="3" name="直排文字版面配置區 2"/>
          <p:cNvSpPr>
            <a:spLocks noGrp="1"/>
          </p:cNvSpPr>
          <p:nvPr>
            <p:ph type="body" orient="vert" idx="1"/>
          </p:nvPr>
        </p:nvSpPr>
        <p:spPr/>
        <p:txBody>
          <a:bodyPr vert="eaVert"/>
          <a:lstStyle/>
          <a:p>
            <a:pPr lvl="0"/>
            <a:r>
              <a:rPr kumimoji="1" lang="zh-TW" altLang="en-US" smtClean="0"/>
              <a:t>按一下以編輯母片文字樣式</a:t>
            </a:r>
          </a:p>
          <a:p>
            <a:pPr lvl="1"/>
            <a:r>
              <a:rPr kumimoji="1" lang="zh-TW" altLang="en-US" smtClean="0"/>
              <a:t>第二層</a:t>
            </a:r>
          </a:p>
          <a:p>
            <a:pPr lvl="2"/>
            <a:r>
              <a:rPr kumimoji="1" lang="zh-TW" altLang="en-US" smtClean="0"/>
              <a:t>第三層</a:t>
            </a:r>
          </a:p>
          <a:p>
            <a:pPr lvl="3"/>
            <a:r>
              <a:rPr kumimoji="1" lang="zh-TW" altLang="en-US" smtClean="0"/>
              <a:t>第四層</a:t>
            </a:r>
          </a:p>
          <a:p>
            <a:pPr lvl="4"/>
            <a:r>
              <a:rPr kumimoji="1" lang="zh-TW" altLang="en-US" smtClean="0"/>
              <a:t>第五層</a:t>
            </a:r>
            <a:endParaRPr kumimoji="1" lang="zh-TW" altLang="en-US"/>
          </a:p>
        </p:txBody>
      </p:sp>
      <p:sp>
        <p:nvSpPr>
          <p:cNvPr id="4" name="日期版面配置區 3"/>
          <p:cNvSpPr>
            <a:spLocks noGrp="1"/>
          </p:cNvSpPr>
          <p:nvPr>
            <p:ph type="dt" sz="half" idx="10"/>
          </p:nvPr>
        </p:nvSpPr>
        <p:spPr/>
        <p:txBody>
          <a:bodyPr/>
          <a:lstStyle/>
          <a:p>
            <a:fld id="{821F4E4F-E469-3B48-9273-4D02122C648C}" type="datetimeFigureOut">
              <a:rPr kumimoji="1" lang="zh-TW" altLang="en-US" smtClean="0"/>
              <a:t>2018/11/2</a:t>
            </a:fld>
            <a:endParaRPr kumimoji="1" lang="zh-TW" altLang="en-US"/>
          </a:p>
        </p:txBody>
      </p:sp>
      <p:sp>
        <p:nvSpPr>
          <p:cNvPr id="5" name="頁尾版面配置區 4"/>
          <p:cNvSpPr>
            <a:spLocks noGrp="1"/>
          </p:cNvSpPr>
          <p:nvPr>
            <p:ph type="ftr" sz="quarter" idx="11"/>
          </p:nvPr>
        </p:nvSpPr>
        <p:spPr/>
        <p:txBody>
          <a:bodyPr/>
          <a:lstStyle/>
          <a:p>
            <a:endParaRPr kumimoji="1" lang="zh-TW" altLang="en-US"/>
          </a:p>
        </p:txBody>
      </p:sp>
      <p:sp>
        <p:nvSpPr>
          <p:cNvPr id="6" name="投影片編號版面配置區 5"/>
          <p:cNvSpPr>
            <a:spLocks noGrp="1"/>
          </p:cNvSpPr>
          <p:nvPr>
            <p:ph type="sldNum" sz="quarter" idx="12"/>
          </p:nvPr>
        </p:nvSpPr>
        <p:spPr/>
        <p:txBody>
          <a:bodyPr/>
          <a:lstStyle/>
          <a:p>
            <a:fld id="{709E0564-5BD7-0245-A041-DE3FD64936F1}" type="slidenum">
              <a:rPr kumimoji="1" lang="zh-TW" altLang="en-US" smtClean="0"/>
              <a:t>‹#›</a:t>
            </a:fld>
            <a:endParaRPr kumimoji="1" lang="zh-TW" altLang="en-US"/>
          </a:p>
        </p:txBody>
      </p:sp>
    </p:spTree>
    <p:extLst>
      <p:ext uri="{BB962C8B-B14F-4D97-AF65-F5344CB8AC3E}">
        <p14:creationId xmlns:p14="http://schemas.microsoft.com/office/powerpoint/2010/main" val="7857184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垂直標題 1"/>
          <p:cNvSpPr>
            <a:spLocks noGrp="1"/>
          </p:cNvSpPr>
          <p:nvPr>
            <p:ph type="title" orient="vert"/>
          </p:nvPr>
        </p:nvSpPr>
        <p:spPr>
          <a:xfrm>
            <a:off x="8724900" y="365125"/>
            <a:ext cx="2628900" cy="5811838"/>
          </a:xfrm>
        </p:spPr>
        <p:txBody>
          <a:bodyPr vert="eaVert"/>
          <a:lstStyle/>
          <a:p>
            <a:r>
              <a:rPr kumimoji="1" lang="zh-TW" altLang="en-US" smtClean="0"/>
              <a:t>按一下以編輯母片標題樣式</a:t>
            </a:r>
            <a:endParaRPr kumimoji="1" lang="zh-TW" alt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kumimoji="1" lang="zh-TW" altLang="en-US" smtClean="0"/>
              <a:t>按一下以編輯母片文字樣式</a:t>
            </a:r>
          </a:p>
          <a:p>
            <a:pPr lvl="1"/>
            <a:r>
              <a:rPr kumimoji="1" lang="zh-TW" altLang="en-US" smtClean="0"/>
              <a:t>第二層</a:t>
            </a:r>
          </a:p>
          <a:p>
            <a:pPr lvl="2"/>
            <a:r>
              <a:rPr kumimoji="1" lang="zh-TW" altLang="en-US" smtClean="0"/>
              <a:t>第三層</a:t>
            </a:r>
          </a:p>
          <a:p>
            <a:pPr lvl="3"/>
            <a:r>
              <a:rPr kumimoji="1" lang="zh-TW" altLang="en-US" smtClean="0"/>
              <a:t>第四層</a:t>
            </a:r>
          </a:p>
          <a:p>
            <a:pPr lvl="4"/>
            <a:r>
              <a:rPr kumimoji="1" lang="zh-TW" altLang="en-US" smtClean="0"/>
              <a:t>第五層</a:t>
            </a:r>
            <a:endParaRPr kumimoji="1" lang="zh-TW" altLang="en-US"/>
          </a:p>
        </p:txBody>
      </p:sp>
      <p:sp>
        <p:nvSpPr>
          <p:cNvPr id="4" name="日期版面配置區 3"/>
          <p:cNvSpPr>
            <a:spLocks noGrp="1"/>
          </p:cNvSpPr>
          <p:nvPr>
            <p:ph type="dt" sz="half" idx="10"/>
          </p:nvPr>
        </p:nvSpPr>
        <p:spPr/>
        <p:txBody>
          <a:bodyPr/>
          <a:lstStyle/>
          <a:p>
            <a:fld id="{821F4E4F-E469-3B48-9273-4D02122C648C}" type="datetimeFigureOut">
              <a:rPr kumimoji="1" lang="zh-TW" altLang="en-US" smtClean="0"/>
              <a:t>2018/11/2</a:t>
            </a:fld>
            <a:endParaRPr kumimoji="1" lang="zh-TW" altLang="en-US"/>
          </a:p>
        </p:txBody>
      </p:sp>
      <p:sp>
        <p:nvSpPr>
          <p:cNvPr id="5" name="頁尾版面配置區 4"/>
          <p:cNvSpPr>
            <a:spLocks noGrp="1"/>
          </p:cNvSpPr>
          <p:nvPr>
            <p:ph type="ftr" sz="quarter" idx="11"/>
          </p:nvPr>
        </p:nvSpPr>
        <p:spPr/>
        <p:txBody>
          <a:bodyPr/>
          <a:lstStyle/>
          <a:p>
            <a:endParaRPr kumimoji="1" lang="zh-TW" altLang="en-US"/>
          </a:p>
        </p:txBody>
      </p:sp>
      <p:sp>
        <p:nvSpPr>
          <p:cNvPr id="6" name="投影片編號版面配置區 5"/>
          <p:cNvSpPr>
            <a:spLocks noGrp="1"/>
          </p:cNvSpPr>
          <p:nvPr>
            <p:ph type="sldNum" sz="quarter" idx="12"/>
          </p:nvPr>
        </p:nvSpPr>
        <p:spPr/>
        <p:txBody>
          <a:bodyPr/>
          <a:lstStyle/>
          <a:p>
            <a:fld id="{709E0564-5BD7-0245-A041-DE3FD64936F1}" type="slidenum">
              <a:rPr kumimoji="1" lang="zh-TW" altLang="en-US" smtClean="0"/>
              <a:t>‹#›</a:t>
            </a:fld>
            <a:endParaRPr kumimoji="1" lang="zh-TW" altLang="en-US"/>
          </a:p>
        </p:txBody>
      </p:sp>
    </p:spTree>
    <p:extLst>
      <p:ext uri="{BB962C8B-B14F-4D97-AF65-F5344CB8AC3E}">
        <p14:creationId xmlns:p14="http://schemas.microsoft.com/office/powerpoint/2010/main" val="692438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zh-TW" altLang="en-US" smtClean="0"/>
              <a:t>按一下以編輯母片標題樣式</a:t>
            </a:r>
            <a:endParaRPr kumimoji="1" lang="zh-TW" altLang="en-US"/>
          </a:p>
        </p:txBody>
      </p:sp>
      <p:sp>
        <p:nvSpPr>
          <p:cNvPr id="3" name="內容版面配置區 2"/>
          <p:cNvSpPr>
            <a:spLocks noGrp="1"/>
          </p:cNvSpPr>
          <p:nvPr>
            <p:ph idx="1"/>
          </p:nvPr>
        </p:nvSpPr>
        <p:spPr/>
        <p:txBody>
          <a:bodyPr/>
          <a:lstStyle/>
          <a:p>
            <a:pPr lvl="0"/>
            <a:r>
              <a:rPr kumimoji="1" lang="zh-TW" altLang="en-US" smtClean="0"/>
              <a:t>按一下以編輯母片文字樣式</a:t>
            </a:r>
          </a:p>
          <a:p>
            <a:pPr lvl="1"/>
            <a:r>
              <a:rPr kumimoji="1" lang="zh-TW" altLang="en-US" smtClean="0"/>
              <a:t>第二層</a:t>
            </a:r>
          </a:p>
          <a:p>
            <a:pPr lvl="2"/>
            <a:r>
              <a:rPr kumimoji="1" lang="zh-TW" altLang="en-US" smtClean="0"/>
              <a:t>第三層</a:t>
            </a:r>
          </a:p>
          <a:p>
            <a:pPr lvl="3"/>
            <a:r>
              <a:rPr kumimoji="1" lang="zh-TW" altLang="en-US" smtClean="0"/>
              <a:t>第四層</a:t>
            </a:r>
          </a:p>
          <a:p>
            <a:pPr lvl="4"/>
            <a:r>
              <a:rPr kumimoji="1" lang="zh-TW" altLang="en-US" smtClean="0"/>
              <a:t>第五層</a:t>
            </a:r>
            <a:endParaRPr kumimoji="1" lang="zh-TW" altLang="en-US"/>
          </a:p>
        </p:txBody>
      </p:sp>
      <p:sp>
        <p:nvSpPr>
          <p:cNvPr id="4" name="日期版面配置區 3"/>
          <p:cNvSpPr>
            <a:spLocks noGrp="1"/>
          </p:cNvSpPr>
          <p:nvPr>
            <p:ph type="dt" sz="half" idx="10"/>
          </p:nvPr>
        </p:nvSpPr>
        <p:spPr/>
        <p:txBody>
          <a:bodyPr/>
          <a:lstStyle/>
          <a:p>
            <a:fld id="{821F4E4F-E469-3B48-9273-4D02122C648C}" type="datetimeFigureOut">
              <a:rPr kumimoji="1" lang="zh-TW" altLang="en-US" smtClean="0"/>
              <a:t>2018/11/2</a:t>
            </a:fld>
            <a:endParaRPr kumimoji="1" lang="zh-TW" altLang="en-US"/>
          </a:p>
        </p:txBody>
      </p:sp>
      <p:sp>
        <p:nvSpPr>
          <p:cNvPr id="5" name="頁尾版面配置區 4"/>
          <p:cNvSpPr>
            <a:spLocks noGrp="1"/>
          </p:cNvSpPr>
          <p:nvPr>
            <p:ph type="ftr" sz="quarter" idx="11"/>
          </p:nvPr>
        </p:nvSpPr>
        <p:spPr/>
        <p:txBody>
          <a:bodyPr/>
          <a:lstStyle/>
          <a:p>
            <a:endParaRPr kumimoji="1" lang="zh-TW" altLang="en-US"/>
          </a:p>
        </p:txBody>
      </p:sp>
      <p:sp>
        <p:nvSpPr>
          <p:cNvPr id="6" name="投影片編號版面配置區 5"/>
          <p:cNvSpPr>
            <a:spLocks noGrp="1"/>
          </p:cNvSpPr>
          <p:nvPr>
            <p:ph type="sldNum" sz="quarter" idx="12"/>
          </p:nvPr>
        </p:nvSpPr>
        <p:spPr/>
        <p:txBody>
          <a:bodyPr/>
          <a:lstStyle/>
          <a:p>
            <a:fld id="{709E0564-5BD7-0245-A041-DE3FD64936F1}" type="slidenum">
              <a:rPr kumimoji="1" lang="zh-TW" altLang="en-US" smtClean="0"/>
              <a:t>‹#›</a:t>
            </a:fld>
            <a:endParaRPr kumimoji="1" lang="zh-TW" altLang="en-US"/>
          </a:p>
        </p:txBody>
      </p:sp>
    </p:spTree>
    <p:extLst>
      <p:ext uri="{BB962C8B-B14F-4D97-AF65-F5344CB8AC3E}">
        <p14:creationId xmlns:p14="http://schemas.microsoft.com/office/powerpoint/2010/main" val="508855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頭">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kumimoji="1" lang="zh-TW" altLang="en-US" smtClean="0"/>
              <a:t>按一下以編輯母片標題樣式</a:t>
            </a:r>
            <a:endParaRPr kumimoji="1" lang="zh-TW" alt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TW" altLang="en-US" smtClean="0"/>
              <a:t>按一下以編輯母片文字樣式</a:t>
            </a:r>
          </a:p>
        </p:txBody>
      </p:sp>
      <p:sp>
        <p:nvSpPr>
          <p:cNvPr id="4" name="日期版面配置區 3"/>
          <p:cNvSpPr>
            <a:spLocks noGrp="1"/>
          </p:cNvSpPr>
          <p:nvPr>
            <p:ph type="dt" sz="half" idx="10"/>
          </p:nvPr>
        </p:nvSpPr>
        <p:spPr/>
        <p:txBody>
          <a:bodyPr/>
          <a:lstStyle/>
          <a:p>
            <a:fld id="{821F4E4F-E469-3B48-9273-4D02122C648C}" type="datetimeFigureOut">
              <a:rPr kumimoji="1" lang="zh-TW" altLang="en-US" smtClean="0"/>
              <a:t>2018/11/2</a:t>
            </a:fld>
            <a:endParaRPr kumimoji="1" lang="zh-TW" altLang="en-US"/>
          </a:p>
        </p:txBody>
      </p:sp>
      <p:sp>
        <p:nvSpPr>
          <p:cNvPr id="5" name="頁尾版面配置區 4"/>
          <p:cNvSpPr>
            <a:spLocks noGrp="1"/>
          </p:cNvSpPr>
          <p:nvPr>
            <p:ph type="ftr" sz="quarter" idx="11"/>
          </p:nvPr>
        </p:nvSpPr>
        <p:spPr/>
        <p:txBody>
          <a:bodyPr/>
          <a:lstStyle/>
          <a:p>
            <a:endParaRPr kumimoji="1" lang="zh-TW" altLang="en-US"/>
          </a:p>
        </p:txBody>
      </p:sp>
      <p:sp>
        <p:nvSpPr>
          <p:cNvPr id="6" name="投影片編號版面配置區 5"/>
          <p:cNvSpPr>
            <a:spLocks noGrp="1"/>
          </p:cNvSpPr>
          <p:nvPr>
            <p:ph type="sldNum" sz="quarter" idx="12"/>
          </p:nvPr>
        </p:nvSpPr>
        <p:spPr/>
        <p:txBody>
          <a:bodyPr/>
          <a:lstStyle/>
          <a:p>
            <a:fld id="{709E0564-5BD7-0245-A041-DE3FD64936F1}" type="slidenum">
              <a:rPr kumimoji="1" lang="zh-TW" altLang="en-US" smtClean="0"/>
              <a:t>‹#›</a:t>
            </a:fld>
            <a:endParaRPr kumimoji="1" lang="zh-TW" altLang="en-US"/>
          </a:p>
        </p:txBody>
      </p:sp>
    </p:spTree>
    <p:extLst>
      <p:ext uri="{BB962C8B-B14F-4D97-AF65-F5344CB8AC3E}">
        <p14:creationId xmlns:p14="http://schemas.microsoft.com/office/powerpoint/2010/main" val="1589556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zh-TW" altLang="en-US" smtClean="0"/>
              <a:t>按一下以編輯母片標題樣式</a:t>
            </a:r>
            <a:endParaRPr kumimoji="1" lang="zh-TW" altLang="en-US"/>
          </a:p>
        </p:txBody>
      </p:sp>
      <p:sp>
        <p:nvSpPr>
          <p:cNvPr id="3" name="內容版面配置區 2"/>
          <p:cNvSpPr>
            <a:spLocks noGrp="1"/>
          </p:cNvSpPr>
          <p:nvPr>
            <p:ph sz="half" idx="1"/>
          </p:nvPr>
        </p:nvSpPr>
        <p:spPr>
          <a:xfrm>
            <a:off x="838200" y="1825625"/>
            <a:ext cx="5181600" cy="4351338"/>
          </a:xfrm>
        </p:spPr>
        <p:txBody>
          <a:bodyPr/>
          <a:lstStyle/>
          <a:p>
            <a:pPr lvl="0"/>
            <a:r>
              <a:rPr kumimoji="1" lang="zh-TW" altLang="en-US" smtClean="0"/>
              <a:t>按一下以編輯母片文字樣式</a:t>
            </a:r>
          </a:p>
          <a:p>
            <a:pPr lvl="1"/>
            <a:r>
              <a:rPr kumimoji="1" lang="zh-TW" altLang="en-US" smtClean="0"/>
              <a:t>第二層</a:t>
            </a:r>
          </a:p>
          <a:p>
            <a:pPr lvl="2"/>
            <a:r>
              <a:rPr kumimoji="1" lang="zh-TW" altLang="en-US" smtClean="0"/>
              <a:t>第三層</a:t>
            </a:r>
          </a:p>
          <a:p>
            <a:pPr lvl="3"/>
            <a:r>
              <a:rPr kumimoji="1" lang="zh-TW" altLang="en-US" smtClean="0"/>
              <a:t>第四層</a:t>
            </a:r>
          </a:p>
          <a:p>
            <a:pPr lvl="4"/>
            <a:r>
              <a:rPr kumimoji="1" lang="zh-TW" altLang="en-US" smtClean="0"/>
              <a:t>第五層</a:t>
            </a:r>
            <a:endParaRPr kumimoji="1" lang="zh-TW" altLang="en-US"/>
          </a:p>
        </p:txBody>
      </p:sp>
      <p:sp>
        <p:nvSpPr>
          <p:cNvPr id="4" name="內容版面配置區 3"/>
          <p:cNvSpPr>
            <a:spLocks noGrp="1"/>
          </p:cNvSpPr>
          <p:nvPr>
            <p:ph sz="half" idx="2"/>
          </p:nvPr>
        </p:nvSpPr>
        <p:spPr>
          <a:xfrm>
            <a:off x="6172200" y="1825625"/>
            <a:ext cx="5181600" cy="4351338"/>
          </a:xfrm>
        </p:spPr>
        <p:txBody>
          <a:bodyPr/>
          <a:lstStyle/>
          <a:p>
            <a:pPr lvl="0"/>
            <a:r>
              <a:rPr kumimoji="1" lang="zh-TW" altLang="en-US" smtClean="0"/>
              <a:t>按一下以編輯母片文字樣式</a:t>
            </a:r>
          </a:p>
          <a:p>
            <a:pPr lvl="1"/>
            <a:r>
              <a:rPr kumimoji="1" lang="zh-TW" altLang="en-US" smtClean="0"/>
              <a:t>第二層</a:t>
            </a:r>
          </a:p>
          <a:p>
            <a:pPr lvl="2"/>
            <a:r>
              <a:rPr kumimoji="1" lang="zh-TW" altLang="en-US" smtClean="0"/>
              <a:t>第三層</a:t>
            </a:r>
          </a:p>
          <a:p>
            <a:pPr lvl="3"/>
            <a:r>
              <a:rPr kumimoji="1" lang="zh-TW" altLang="en-US" smtClean="0"/>
              <a:t>第四層</a:t>
            </a:r>
          </a:p>
          <a:p>
            <a:pPr lvl="4"/>
            <a:r>
              <a:rPr kumimoji="1" lang="zh-TW" altLang="en-US" smtClean="0"/>
              <a:t>第五層</a:t>
            </a:r>
            <a:endParaRPr kumimoji="1" lang="zh-TW" altLang="en-US"/>
          </a:p>
        </p:txBody>
      </p:sp>
      <p:sp>
        <p:nvSpPr>
          <p:cNvPr id="5" name="日期版面配置區 4"/>
          <p:cNvSpPr>
            <a:spLocks noGrp="1"/>
          </p:cNvSpPr>
          <p:nvPr>
            <p:ph type="dt" sz="half" idx="10"/>
          </p:nvPr>
        </p:nvSpPr>
        <p:spPr/>
        <p:txBody>
          <a:bodyPr/>
          <a:lstStyle/>
          <a:p>
            <a:fld id="{821F4E4F-E469-3B48-9273-4D02122C648C}" type="datetimeFigureOut">
              <a:rPr kumimoji="1" lang="zh-TW" altLang="en-US" smtClean="0"/>
              <a:t>2018/11/2</a:t>
            </a:fld>
            <a:endParaRPr kumimoji="1" lang="zh-TW" altLang="en-US"/>
          </a:p>
        </p:txBody>
      </p:sp>
      <p:sp>
        <p:nvSpPr>
          <p:cNvPr id="6" name="頁尾版面配置區 5"/>
          <p:cNvSpPr>
            <a:spLocks noGrp="1"/>
          </p:cNvSpPr>
          <p:nvPr>
            <p:ph type="ftr" sz="quarter" idx="11"/>
          </p:nvPr>
        </p:nvSpPr>
        <p:spPr/>
        <p:txBody>
          <a:bodyPr/>
          <a:lstStyle/>
          <a:p>
            <a:endParaRPr kumimoji="1" lang="zh-TW" altLang="en-US"/>
          </a:p>
        </p:txBody>
      </p:sp>
      <p:sp>
        <p:nvSpPr>
          <p:cNvPr id="7" name="投影片編號版面配置區 6"/>
          <p:cNvSpPr>
            <a:spLocks noGrp="1"/>
          </p:cNvSpPr>
          <p:nvPr>
            <p:ph type="sldNum" sz="quarter" idx="12"/>
          </p:nvPr>
        </p:nvSpPr>
        <p:spPr/>
        <p:txBody>
          <a:bodyPr/>
          <a:lstStyle/>
          <a:p>
            <a:fld id="{709E0564-5BD7-0245-A041-DE3FD64936F1}" type="slidenum">
              <a:rPr kumimoji="1" lang="zh-TW" altLang="en-US" smtClean="0"/>
              <a:t>‹#›</a:t>
            </a:fld>
            <a:endParaRPr kumimoji="1" lang="zh-TW" altLang="en-US"/>
          </a:p>
        </p:txBody>
      </p:sp>
    </p:spTree>
    <p:extLst>
      <p:ext uri="{BB962C8B-B14F-4D97-AF65-F5344CB8AC3E}">
        <p14:creationId xmlns:p14="http://schemas.microsoft.com/office/powerpoint/2010/main" val="977694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kumimoji="1" lang="zh-TW" altLang="en-US" smtClean="0"/>
              <a:t>按一下以編輯母片標題樣式</a:t>
            </a:r>
            <a:endParaRPr kumimoji="1" lang="zh-TW" alt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TW" altLang="en-US" smtClean="0"/>
              <a:t>按一下以編輯母片文字樣式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kumimoji="1" lang="zh-TW" altLang="en-US" smtClean="0"/>
              <a:t>按一下以編輯母片文字樣式</a:t>
            </a:r>
          </a:p>
          <a:p>
            <a:pPr lvl="1"/>
            <a:r>
              <a:rPr kumimoji="1" lang="zh-TW" altLang="en-US" smtClean="0"/>
              <a:t>第二層</a:t>
            </a:r>
          </a:p>
          <a:p>
            <a:pPr lvl="2"/>
            <a:r>
              <a:rPr kumimoji="1" lang="zh-TW" altLang="en-US" smtClean="0"/>
              <a:t>第三層</a:t>
            </a:r>
          </a:p>
          <a:p>
            <a:pPr lvl="3"/>
            <a:r>
              <a:rPr kumimoji="1" lang="zh-TW" altLang="en-US" smtClean="0"/>
              <a:t>第四層</a:t>
            </a:r>
          </a:p>
          <a:p>
            <a:pPr lvl="4"/>
            <a:r>
              <a:rPr kumimoji="1" lang="zh-TW" altLang="en-US" smtClean="0"/>
              <a:t>第五層</a:t>
            </a:r>
            <a:endParaRPr kumimoji="1" lang="zh-TW" alt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TW" altLang="en-US" smtClean="0"/>
              <a:t>按一下以編輯母片文字樣式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kumimoji="1" lang="zh-TW" altLang="en-US" smtClean="0"/>
              <a:t>按一下以編輯母片文字樣式</a:t>
            </a:r>
          </a:p>
          <a:p>
            <a:pPr lvl="1"/>
            <a:r>
              <a:rPr kumimoji="1" lang="zh-TW" altLang="en-US" smtClean="0"/>
              <a:t>第二層</a:t>
            </a:r>
          </a:p>
          <a:p>
            <a:pPr lvl="2"/>
            <a:r>
              <a:rPr kumimoji="1" lang="zh-TW" altLang="en-US" smtClean="0"/>
              <a:t>第三層</a:t>
            </a:r>
          </a:p>
          <a:p>
            <a:pPr lvl="3"/>
            <a:r>
              <a:rPr kumimoji="1" lang="zh-TW" altLang="en-US" smtClean="0"/>
              <a:t>第四層</a:t>
            </a:r>
          </a:p>
          <a:p>
            <a:pPr lvl="4"/>
            <a:r>
              <a:rPr kumimoji="1" lang="zh-TW" altLang="en-US" smtClean="0"/>
              <a:t>第五層</a:t>
            </a:r>
            <a:endParaRPr kumimoji="1" lang="zh-TW" altLang="en-US"/>
          </a:p>
        </p:txBody>
      </p:sp>
      <p:sp>
        <p:nvSpPr>
          <p:cNvPr id="7" name="日期版面配置區 6"/>
          <p:cNvSpPr>
            <a:spLocks noGrp="1"/>
          </p:cNvSpPr>
          <p:nvPr>
            <p:ph type="dt" sz="half" idx="10"/>
          </p:nvPr>
        </p:nvSpPr>
        <p:spPr/>
        <p:txBody>
          <a:bodyPr/>
          <a:lstStyle/>
          <a:p>
            <a:fld id="{821F4E4F-E469-3B48-9273-4D02122C648C}" type="datetimeFigureOut">
              <a:rPr kumimoji="1" lang="zh-TW" altLang="en-US" smtClean="0"/>
              <a:t>2018/11/2</a:t>
            </a:fld>
            <a:endParaRPr kumimoji="1" lang="zh-TW" altLang="en-US"/>
          </a:p>
        </p:txBody>
      </p:sp>
      <p:sp>
        <p:nvSpPr>
          <p:cNvPr id="8" name="頁尾版面配置區 7"/>
          <p:cNvSpPr>
            <a:spLocks noGrp="1"/>
          </p:cNvSpPr>
          <p:nvPr>
            <p:ph type="ftr" sz="quarter" idx="11"/>
          </p:nvPr>
        </p:nvSpPr>
        <p:spPr/>
        <p:txBody>
          <a:bodyPr/>
          <a:lstStyle/>
          <a:p>
            <a:endParaRPr kumimoji="1" lang="zh-TW" altLang="en-US"/>
          </a:p>
        </p:txBody>
      </p:sp>
      <p:sp>
        <p:nvSpPr>
          <p:cNvPr id="9" name="投影片編號版面配置區 8"/>
          <p:cNvSpPr>
            <a:spLocks noGrp="1"/>
          </p:cNvSpPr>
          <p:nvPr>
            <p:ph type="sldNum" sz="quarter" idx="12"/>
          </p:nvPr>
        </p:nvSpPr>
        <p:spPr/>
        <p:txBody>
          <a:bodyPr/>
          <a:lstStyle/>
          <a:p>
            <a:fld id="{709E0564-5BD7-0245-A041-DE3FD64936F1}" type="slidenum">
              <a:rPr kumimoji="1" lang="zh-TW" altLang="en-US" smtClean="0"/>
              <a:t>‹#›</a:t>
            </a:fld>
            <a:endParaRPr kumimoji="1" lang="zh-TW" altLang="en-US"/>
          </a:p>
        </p:txBody>
      </p:sp>
    </p:spTree>
    <p:extLst>
      <p:ext uri="{BB962C8B-B14F-4D97-AF65-F5344CB8AC3E}">
        <p14:creationId xmlns:p14="http://schemas.microsoft.com/office/powerpoint/2010/main" val="17200784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zh-TW" altLang="en-US" smtClean="0"/>
              <a:t>按一下以編輯母片標題樣式</a:t>
            </a:r>
            <a:endParaRPr kumimoji="1" lang="zh-TW" altLang="en-US"/>
          </a:p>
        </p:txBody>
      </p:sp>
      <p:sp>
        <p:nvSpPr>
          <p:cNvPr id="3" name="日期版面配置區 2"/>
          <p:cNvSpPr>
            <a:spLocks noGrp="1"/>
          </p:cNvSpPr>
          <p:nvPr>
            <p:ph type="dt" sz="half" idx="10"/>
          </p:nvPr>
        </p:nvSpPr>
        <p:spPr/>
        <p:txBody>
          <a:bodyPr/>
          <a:lstStyle/>
          <a:p>
            <a:fld id="{821F4E4F-E469-3B48-9273-4D02122C648C}" type="datetimeFigureOut">
              <a:rPr kumimoji="1" lang="zh-TW" altLang="en-US" smtClean="0"/>
              <a:t>2018/11/2</a:t>
            </a:fld>
            <a:endParaRPr kumimoji="1" lang="zh-TW" altLang="en-US"/>
          </a:p>
        </p:txBody>
      </p:sp>
      <p:sp>
        <p:nvSpPr>
          <p:cNvPr id="4" name="頁尾版面配置區 3"/>
          <p:cNvSpPr>
            <a:spLocks noGrp="1"/>
          </p:cNvSpPr>
          <p:nvPr>
            <p:ph type="ftr" sz="quarter" idx="11"/>
          </p:nvPr>
        </p:nvSpPr>
        <p:spPr/>
        <p:txBody>
          <a:bodyPr/>
          <a:lstStyle/>
          <a:p>
            <a:endParaRPr kumimoji="1" lang="zh-TW" altLang="en-US"/>
          </a:p>
        </p:txBody>
      </p:sp>
      <p:sp>
        <p:nvSpPr>
          <p:cNvPr id="5" name="投影片編號版面配置區 4"/>
          <p:cNvSpPr>
            <a:spLocks noGrp="1"/>
          </p:cNvSpPr>
          <p:nvPr>
            <p:ph type="sldNum" sz="quarter" idx="12"/>
          </p:nvPr>
        </p:nvSpPr>
        <p:spPr/>
        <p:txBody>
          <a:bodyPr/>
          <a:lstStyle/>
          <a:p>
            <a:fld id="{709E0564-5BD7-0245-A041-DE3FD64936F1}" type="slidenum">
              <a:rPr kumimoji="1" lang="zh-TW" altLang="en-US" smtClean="0"/>
              <a:t>‹#›</a:t>
            </a:fld>
            <a:endParaRPr kumimoji="1" lang="zh-TW" altLang="en-US"/>
          </a:p>
        </p:txBody>
      </p:sp>
    </p:spTree>
    <p:extLst>
      <p:ext uri="{BB962C8B-B14F-4D97-AF65-F5344CB8AC3E}">
        <p14:creationId xmlns:p14="http://schemas.microsoft.com/office/powerpoint/2010/main" val="2080330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821F4E4F-E469-3B48-9273-4D02122C648C}" type="datetimeFigureOut">
              <a:rPr kumimoji="1" lang="zh-TW" altLang="en-US" smtClean="0"/>
              <a:t>2018/11/2</a:t>
            </a:fld>
            <a:endParaRPr kumimoji="1" lang="zh-TW" altLang="en-US"/>
          </a:p>
        </p:txBody>
      </p:sp>
      <p:sp>
        <p:nvSpPr>
          <p:cNvPr id="3" name="頁尾版面配置區 2"/>
          <p:cNvSpPr>
            <a:spLocks noGrp="1"/>
          </p:cNvSpPr>
          <p:nvPr>
            <p:ph type="ftr" sz="quarter" idx="11"/>
          </p:nvPr>
        </p:nvSpPr>
        <p:spPr/>
        <p:txBody>
          <a:bodyPr/>
          <a:lstStyle/>
          <a:p>
            <a:endParaRPr kumimoji="1" lang="zh-TW" altLang="en-US"/>
          </a:p>
        </p:txBody>
      </p:sp>
      <p:sp>
        <p:nvSpPr>
          <p:cNvPr id="4" name="投影片編號版面配置區 3"/>
          <p:cNvSpPr>
            <a:spLocks noGrp="1"/>
          </p:cNvSpPr>
          <p:nvPr>
            <p:ph type="sldNum" sz="quarter" idx="12"/>
          </p:nvPr>
        </p:nvSpPr>
        <p:spPr/>
        <p:txBody>
          <a:bodyPr/>
          <a:lstStyle/>
          <a:p>
            <a:fld id="{709E0564-5BD7-0245-A041-DE3FD64936F1}" type="slidenum">
              <a:rPr kumimoji="1" lang="zh-TW" altLang="en-US" smtClean="0"/>
              <a:t>‹#›</a:t>
            </a:fld>
            <a:endParaRPr kumimoji="1" lang="zh-TW" altLang="en-US"/>
          </a:p>
        </p:txBody>
      </p:sp>
    </p:spTree>
    <p:extLst>
      <p:ext uri="{BB962C8B-B14F-4D97-AF65-F5344CB8AC3E}">
        <p14:creationId xmlns:p14="http://schemas.microsoft.com/office/powerpoint/2010/main" val="9275238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kumimoji="1" lang="zh-TW" altLang="en-US" smtClean="0"/>
              <a:t>按一下以編輯母片標題樣式</a:t>
            </a:r>
            <a:endParaRPr kumimoji="1" lang="zh-TW" alt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TW" altLang="en-US" smtClean="0"/>
              <a:t>按一下以編輯母片文字樣式</a:t>
            </a:r>
          </a:p>
          <a:p>
            <a:pPr lvl="1"/>
            <a:r>
              <a:rPr kumimoji="1" lang="zh-TW" altLang="en-US" smtClean="0"/>
              <a:t>第二層</a:t>
            </a:r>
          </a:p>
          <a:p>
            <a:pPr lvl="2"/>
            <a:r>
              <a:rPr kumimoji="1" lang="zh-TW" altLang="en-US" smtClean="0"/>
              <a:t>第三層</a:t>
            </a:r>
          </a:p>
          <a:p>
            <a:pPr lvl="3"/>
            <a:r>
              <a:rPr kumimoji="1" lang="zh-TW" altLang="en-US" smtClean="0"/>
              <a:t>第四層</a:t>
            </a:r>
          </a:p>
          <a:p>
            <a:pPr lvl="4"/>
            <a:r>
              <a:rPr kumimoji="1" lang="zh-TW" altLang="en-US" smtClean="0"/>
              <a:t>第五層</a:t>
            </a:r>
            <a:endParaRPr kumimoji="1"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TW" altLang="en-US" smtClean="0"/>
              <a:t>按一下以編輯母片文字樣式</a:t>
            </a:r>
          </a:p>
        </p:txBody>
      </p:sp>
      <p:sp>
        <p:nvSpPr>
          <p:cNvPr id="5" name="日期版面配置區 4"/>
          <p:cNvSpPr>
            <a:spLocks noGrp="1"/>
          </p:cNvSpPr>
          <p:nvPr>
            <p:ph type="dt" sz="half" idx="10"/>
          </p:nvPr>
        </p:nvSpPr>
        <p:spPr/>
        <p:txBody>
          <a:bodyPr/>
          <a:lstStyle/>
          <a:p>
            <a:fld id="{821F4E4F-E469-3B48-9273-4D02122C648C}" type="datetimeFigureOut">
              <a:rPr kumimoji="1" lang="zh-TW" altLang="en-US" smtClean="0"/>
              <a:t>2018/11/2</a:t>
            </a:fld>
            <a:endParaRPr kumimoji="1" lang="zh-TW" altLang="en-US"/>
          </a:p>
        </p:txBody>
      </p:sp>
      <p:sp>
        <p:nvSpPr>
          <p:cNvPr id="6" name="頁尾版面配置區 5"/>
          <p:cNvSpPr>
            <a:spLocks noGrp="1"/>
          </p:cNvSpPr>
          <p:nvPr>
            <p:ph type="ftr" sz="quarter" idx="11"/>
          </p:nvPr>
        </p:nvSpPr>
        <p:spPr/>
        <p:txBody>
          <a:bodyPr/>
          <a:lstStyle/>
          <a:p>
            <a:endParaRPr kumimoji="1" lang="zh-TW" altLang="en-US"/>
          </a:p>
        </p:txBody>
      </p:sp>
      <p:sp>
        <p:nvSpPr>
          <p:cNvPr id="7" name="投影片編號版面配置區 6"/>
          <p:cNvSpPr>
            <a:spLocks noGrp="1"/>
          </p:cNvSpPr>
          <p:nvPr>
            <p:ph type="sldNum" sz="quarter" idx="12"/>
          </p:nvPr>
        </p:nvSpPr>
        <p:spPr/>
        <p:txBody>
          <a:bodyPr/>
          <a:lstStyle/>
          <a:p>
            <a:fld id="{709E0564-5BD7-0245-A041-DE3FD64936F1}" type="slidenum">
              <a:rPr kumimoji="1" lang="zh-TW" altLang="en-US" smtClean="0"/>
              <a:t>‹#›</a:t>
            </a:fld>
            <a:endParaRPr kumimoji="1" lang="zh-TW" altLang="en-US"/>
          </a:p>
        </p:txBody>
      </p:sp>
    </p:spTree>
    <p:extLst>
      <p:ext uri="{BB962C8B-B14F-4D97-AF65-F5344CB8AC3E}">
        <p14:creationId xmlns:p14="http://schemas.microsoft.com/office/powerpoint/2010/main" val="3090827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kumimoji="1" lang="zh-TW" altLang="en-US" smtClean="0"/>
              <a:t>按一下以編輯母片標題樣式</a:t>
            </a:r>
            <a:endParaRPr kumimoji="1" lang="zh-TW" alt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TW" altLang="en-US" smtClean="0"/>
              <a:t>按一下以編輯母片文字樣式</a:t>
            </a:r>
          </a:p>
        </p:txBody>
      </p:sp>
      <p:sp>
        <p:nvSpPr>
          <p:cNvPr id="5" name="日期版面配置區 4"/>
          <p:cNvSpPr>
            <a:spLocks noGrp="1"/>
          </p:cNvSpPr>
          <p:nvPr>
            <p:ph type="dt" sz="half" idx="10"/>
          </p:nvPr>
        </p:nvSpPr>
        <p:spPr/>
        <p:txBody>
          <a:bodyPr/>
          <a:lstStyle/>
          <a:p>
            <a:fld id="{821F4E4F-E469-3B48-9273-4D02122C648C}" type="datetimeFigureOut">
              <a:rPr kumimoji="1" lang="zh-TW" altLang="en-US" smtClean="0"/>
              <a:t>2018/11/2</a:t>
            </a:fld>
            <a:endParaRPr kumimoji="1" lang="zh-TW" altLang="en-US"/>
          </a:p>
        </p:txBody>
      </p:sp>
      <p:sp>
        <p:nvSpPr>
          <p:cNvPr id="6" name="頁尾版面配置區 5"/>
          <p:cNvSpPr>
            <a:spLocks noGrp="1"/>
          </p:cNvSpPr>
          <p:nvPr>
            <p:ph type="ftr" sz="quarter" idx="11"/>
          </p:nvPr>
        </p:nvSpPr>
        <p:spPr/>
        <p:txBody>
          <a:bodyPr/>
          <a:lstStyle/>
          <a:p>
            <a:endParaRPr kumimoji="1" lang="zh-TW" altLang="en-US"/>
          </a:p>
        </p:txBody>
      </p:sp>
      <p:sp>
        <p:nvSpPr>
          <p:cNvPr id="7" name="投影片編號版面配置區 6"/>
          <p:cNvSpPr>
            <a:spLocks noGrp="1"/>
          </p:cNvSpPr>
          <p:nvPr>
            <p:ph type="sldNum" sz="quarter" idx="12"/>
          </p:nvPr>
        </p:nvSpPr>
        <p:spPr/>
        <p:txBody>
          <a:bodyPr/>
          <a:lstStyle/>
          <a:p>
            <a:fld id="{709E0564-5BD7-0245-A041-DE3FD64936F1}" type="slidenum">
              <a:rPr kumimoji="1" lang="zh-TW" altLang="en-US" smtClean="0"/>
              <a:t>‹#›</a:t>
            </a:fld>
            <a:endParaRPr kumimoji="1" lang="zh-TW" altLang="en-US"/>
          </a:p>
        </p:txBody>
      </p:sp>
    </p:spTree>
    <p:extLst>
      <p:ext uri="{BB962C8B-B14F-4D97-AF65-F5344CB8AC3E}">
        <p14:creationId xmlns:p14="http://schemas.microsoft.com/office/powerpoint/2010/main" val="213884182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TW" altLang="en-US" smtClean="0"/>
              <a:t>按一下以編輯母片標題樣式</a:t>
            </a:r>
            <a:endParaRPr kumimoji="1" lang="zh-TW" alt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TW" altLang="en-US" smtClean="0"/>
              <a:t>按一下以編輯母片文字樣式</a:t>
            </a:r>
          </a:p>
          <a:p>
            <a:pPr lvl="1"/>
            <a:r>
              <a:rPr kumimoji="1" lang="zh-TW" altLang="en-US" smtClean="0"/>
              <a:t>第二層</a:t>
            </a:r>
          </a:p>
          <a:p>
            <a:pPr lvl="2"/>
            <a:r>
              <a:rPr kumimoji="1" lang="zh-TW" altLang="en-US" smtClean="0"/>
              <a:t>第三層</a:t>
            </a:r>
          </a:p>
          <a:p>
            <a:pPr lvl="3"/>
            <a:r>
              <a:rPr kumimoji="1" lang="zh-TW" altLang="en-US" smtClean="0"/>
              <a:t>第四層</a:t>
            </a:r>
          </a:p>
          <a:p>
            <a:pPr lvl="4"/>
            <a:r>
              <a:rPr kumimoji="1" lang="zh-TW" altLang="en-US" smtClean="0"/>
              <a:t>第五層</a:t>
            </a:r>
            <a:endParaRPr kumimoji="1" lang="zh-TW" alt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1F4E4F-E469-3B48-9273-4D02122C648C}" type="datetimeFigureOut">
              <a:rPr kumimoji="1" lang="zh-TW" altLang="en-US" smtClean="0"/>
              <a:t>2018/11/2</a:t>
            </a:fld>
            <a:endParaRPr kumimoji="1"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9E0564-5BD7-0245-A041-DE3FD64936F1}" type="slidenum">
              <a:rPr kumimoji="1" lang="zh-TW" altLang="en-US" smtClean="0"/>
              <a:t>‹#›</a:t>
            </a:fld>
            <a:endParaRPr kumimoji="1" lang="zh-TW" altLang="en-US"/>
          </a:p>
        </p:txBody>
      </p:sp>
    </p:spTree>
    <p:extLst>
      <p:ext uri="{BB962C8B-B14F-4D97-AF65-F5344CB8AC3E}">
        <p14:creationId xmlns:p14="http://schemas.microsoft.com/office/powerpoint/2010/main" val="11833033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 Id="rId3"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90.pn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30.png"/><Relationship Id="rId5"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normAutofit fontScale="90000"/>
          </a:bodyPr>
          <a:lstStyle/>
          <a:p>
            <a:r>
              <a:rPr lang="en-US" altLang="zh-TW" dirty="0"/>
              <a:t>How to pick pairs </a:t>
            </a:r>
            <a:r>
              <a:rPr lang="en-US" altLang="zh-TW" dirty="0" smtClean="0"/>
              <a:t>by </a:t>
            </a:r>
            <a:r>
              <a:rPr lang="en-US" altLang="zh-TW" dirty="0" err="1"/>
              <a:t>cointergration</a:t>
            </a:r>
            <a:r>
              <a:rPr lang="en-US" altLang="zh-TW" dirty="0"/>
              <a:t> </a:t>
            </a:r>
            <a:r>
              <a:rPr lang="en-US" altLang="zh-TW" dirty="0" smtClean="0"/>
              <a:t>approach with pair trading strategy</a:t>
            </a:r>
            <a:endParaRPr kumimoji="1" lang="zh-TW" altLang="en-US" dirty="0"/>
          </a:p>
        </p:txBody>
      </p:sp>
      <p:sp>
        <p:nvSpPr>
          <p:cNvPr id="3" name="副標題 2"/>
          <p:cNvSpPr>
            <a:spLocks noGrp="1"/>
          </p:cNvSpPr>
          <p:nvPr>
            <p:ph type="subTitle" idx="1"/>
          </p:nvPr>
        </p:nvSpPr>
        <p:spPr/>
        <p:txBody>
          <a:bodyPr/>
          <a:lstStyle/>
          <a:p>
            <a:r>
              <a:rPr kumimoji="1" lang="zh-TW" altLang="en-US" dirty="0" smtClean="0"/>
              <a:t>學生：朱昭憲</a:t>
            </a:r>
          </a:p>
          <a:p>
            <a:r>
              <a:rPr kumimoji="1" lang="zh-TW" altLang="en-US" dirty="0" smtClean="0"/>
              <a:t>指導教授：戴天時 教授</a:t>
            </a:r>
            <a:endParaRPr kumimoji="1" lang="zh-TW" altLang="en-US" dirty="0"/>
          </a:p>
        </p:txBody>
      </p:sp>
    </p:spTree>
    <p:extLst>
      <p:ext uri="{BB962C8B-B14F-4D97-AF65-F5344CB8AC3E}">
        <p14:creationId xmlns:p14="http://schemas.microsoft.com/office/powerpoint/2010/main" val="2145064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151369"/>
            <a:ext cx="10515600" cy="1325563"/>
          </a:xfrm>
        </p:spPr>
        <p:txBody>
          <a:bodyPr/>
          <a:lstStyle/>
          <a:p>
            <a:r>
              <a:rPr kumimoji="1" lang="en-US" altLang="zh-TW" dirty="0" smtClean="0"/>
              <a:t>VAR(p) to VECM model</a:t>
            </a:r>
            <a:endParaRPr kumimoji="1"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973111" y="1626834"/>
                <a:ext cx="10515600" cy="4351338"/>
              </a:xfrm>
            </p:spPr>
            <p:txBody>
              <a:bodyPr/>
              <a:lstStyle/>
              <a:p>
                <a:r>
                  <a:rPr kumimoji="1" lang="zh-TW" altLang="en-US" dirty="0" smtClean="0"/>
                  <a:t>考慮一落後</a:t>
                </a:r>
                <a:r>
                  <a:rPr kumimoji="1" lang="en-US" altLang="zh-TW" dirty="0" smtClean="0"/>
                  <a:t>p</a:t>
                </a:r>
                <a:r>
                  <a:rPr kumimoji="1" lang="zh-TW" altLang="en-US" dirty="0" smtClean="0"/>
                  <a:t>期的向量自我迴歸模型</a:t>
                </a:r>
                <a:r>
                  <a:rPr kumimoji="1" lang="en-US" altLang="zh-TW" dirty="0" smtClean="0"/>
                  <a:t>(Vector </a:t>
                </a:r>
                <a:r>
                  <a:rPr kumimoji="1" lang="en-US" altLang="zh-TW" dirty="0" err="1" smtClean="0"/>
                  <a:t>Autoregression</a:t>
                </a:r>
                <a:r>
                  <a:rPr kumimoji="1" lang="en-US" altLang="zh-TW" dirty="0" smtClean="0"/>
                  <a:t> model) VAR(p):</a:t>
                </a:r>
              </a:p>
              <a:p>
                <a:pPr marL="0" indent="0">
                  <a:buNone/>
                </a:pPr>
                <a:r>
                  <a:rPr kumimoji="1" lang="en-US" altLang="zh-TW" dirty="0" smtClean="0"/>
                  <a:t>          </a:t>
                </a:r>
                <a:r>
                  <a:rPr kumimoji="1" lang="en-US" altLang="zh-TW" dirty="0"/>
                  <a:t> </a:t>
                </a:r>
                <a14:m>
                  <m:oMath xmlns:m="http://schemas.openxmlformats.org/officeDocument/2006/math">
                    <m:r>
                      <a:rPr kumimoji="1" lang="en-US" altLang="zh-TW">
                        <a:latin typeface="Cambria Math" charset="0"/>
                      </a:rPr>
                      <m:t> </m:t>
                    </m:r>
                    <m:sSub>
                      <m:sSubPr>
                        <m:ctrlPr>
                          <a:rPr kumimoji="1" lang="en-US" altLang="zh-TW" i="1">
                            <a:latin typeface="Cambria Math" charset="0"/>
                          </a:rPr>
                        </m:ctrlPr>
                      </m:sSubPr>
                      <m:e>
                        <m:r>
                          <a:rPr kumimoji="1" lang="en-US" altLang="zh-TW" i="1">
                            <a:latin typeface="Cambria Math" charset="0"/>
                          </a:rPr>
                          <m:t>𝑧</m:t>
                        </m:r>
                      </m:e>
                      <m:sub>
                        <m:r>
                          <a:rPr kumimoji="1" lang="en-US" altLang="zh-TW" i="1">
                            <a:latin typeface="Cambria Math" charset="0"/>
                          </a:rPr>
                          <m:t>𝑡</m:t>
                        </m:r>
                      </m:sub>
                    </m:sSub>
                    <m:r>
                      <a:rPr kumimoji="1" lang="en-US" altLang="zh-TW" i="1">
                        <a:latin typeface="Cambria Math" charset="0"/>
                      </a:rPr>
                      <m:t>=</m:t>
                    </m:r>
                    <m:sSub>
                      <m:sSubPr>
                        <m:ctrlPr>
                          <a:rPr kumimoji="1" lang="en-US" altLang="zh-TW" i="1">
                            <a:latin typeface="Cambria Math" charset="0"/>
                          </a:rPr>
                        </m:ctrlPr>
                      </m:sSubPr>
                      <m:e>
                        <m:r>
                          <a:rPr kumimoji="1" lang="en-US" altLang="zh-TW" i="1">
                            <a:latin typeface="Cambria Math" charset="0"/>
                            <a:ea typeface="Cambria Math" charset="0"/>
                            <a:cs typeface="Cambria Math" charset="0"/>
                          </a:rPr>
                          <m:t>𝜙</m:t>
                        </m:r>
                      </m:e>
                      <m:sub>
                        <m:r>
                          <a:rPr kumimoji="1" lang="en-US" altLang="zh-TW" i="1">
                            <a:latin typeface="Cambria Math" charset="0"/>
                            <a:ea typeface="Cambria Math" charset="0"/>
                            <a:cs typeface="Cambria Math" charset="0"/>
                          </a:rPr>
                          <m:t>1</m:t>
                        </m:r>
                      </m:sub>
                    </m:sSub>
                    <m:sSub>
                      <m:sSubPr>
                        <m:ctrlPr>
                          <a:rPr kumimoji="1" lang="en-US" altLang="zh-TW" i="1">
                            <a:latin typeface="Cambria Math" charset="0"/>
                          </a:rPr>
                        </m:ctrlPr>
                      </m:sSubPr>
                      <m:e>
                        <m:r>
                          <a:rPr kumimoji="1" lang="en-US" altLang="zh-TW" i="1">
                            <a:latin typeface="Cambria Math" charset="0"/>
                          </a:rPr>
                          <m:t>𝑧</m:t>
                        </m:r>
                      </m:e>
                      <m:sub>
                        <m:r>
                          <a:rPr kumimoji="1" lang="en-US" altLang="zh-TW" i="1">
                            <a:latin typeface="Cambria Math" charset="0"/>
                            <a:ea typeface="Cambria Math" charset="0"/>
                            <a:cs typeface="Cambria Math" charset="0"/>
                          </a:rPr>
                          <m:t>𝑡</m:t>
                        </m:r>
                        <m:r>
                          <a:rPr kumimoji="1" lang="en-US" altLang="zh-TW" i="1">
                            <a:latin typeface="Cambria Math" charset="0"/>
                            <a:ea typeface="Cambria Math" charset="0"/>
                            <a:cs typeface="Cambria Math" charset="0"/>
                          </a:rPr>
                          <m:t>−1</m:t>
                        </m:r>
                      </m:sub>
                    </m:sSub>
                    <m:r>
                      <a:rPr kumimoji="1" lang="en-US" altLang="zh-TW" i="1">
                        <a:latin typeface="Cambria Math" charset="0"/>
                      </a:rPr>
                      <m:t>+…+</m:t>
                    </m:r>
                    <m:sSub>
                      <m:sSubPr>
                        <m:ctrlPr>
                          <a:rPr kumimoji="1" lang="en-US" altLang="zh-TW" i="1">
                            <a:latin typeface="Cambria Math" charset="0"/>
                          </a:rPr>
                        </m:ctrlPr>
                      </m:sSubPr>
                      <m:e>
                        <m:r>
                          <a:rPr kumimoji="1" lang="en-US" altLang="zh-TW" i="1">
                            <a:latin typeface="Cambria Math" charset="0"/>
                            <a:ea typeface="Cambria Math" charset="0"/>
                            <a:cs typeface="Cambria Math" charset="0"/>
                          </a:rPr>
                          <m:t>𝜙</m:t>
                        </m:r>
                      </m:e>
                      <m:sub>
                        <m:r>
                          <a:rPr kumimoji="1" lang="en-US" altLang="zh-TW" i="1">
                            <a:latin typeface="Cambria Math" charset="0"/>
                            <a:ea typeface="Cambria Math" charset="0"/>
                            <a:cs typeface="Cambria Math" charset="0"/>
                          </a:rPr>
                          <m:t>𝑝</m:t>
                        </m:r>
                      </m:sub>
                    </m:sSub>
                    <m:sSub>
                      <m:sSubPr>
                        <m:ctrlPr>
                          <a:rPr kumimoji="1" lang="en-US" altLang="zh-TW" i="1">
                            <a:latin typeface="Cambria Math" charset="0"/>
                          </a:rPr>
                        </m:ctrlPr>
                      </m:sSubPr>
                      <m:e>
                        <m:r>
                          <a:rPr kumimoji="1" lang="en-US" altLang="zh-TW" i="1">
                            <a:latin typeface="Cambria Math" charset="0"/>
                          </a:rPr>
                          <m:t>𝑧</m:t>
                        </m:r>
                      </m:e>
                      <m:sub>
                        <m:r>
                          <a:rPr kumimoji="1" lang="en-US" altLang="zh-TW" i="1">
                            <a:latin typeface="Cambria Math" charset="0"/>
                            <a:ea typeface="Cambria Math" charset="0"/>
                            <a:cs typeface="Cambria Math" charset="0"/>
                          </a:rPr>
                          <m:t>𝑡</m:t>
                        </m:r>
                        <m:r>
                          <a:rPr kumimoji="1" lang="en-US" altLang="zh-TW" i="1">
                            <a:latin typeface="Cambria Math" charset="0"/>
                            <a:ea typeface="Cambria Math" charset="0"/>
                            <a:cs typeface="Cambria Math" charset="0"/>
                          </a:rPr>
                          <m:t>−</m:t>
                        </m:r>
                        <m:r>
                          <a:rPr kumimoji="1" lang="en-US" altLang="zh-TW" i="1">
                            <a:latin typeface="Cambria Math" charset="0"/>
                            <a:ea typeface="Cambria Math" charset="0"/>
                            <a:cs typeface="Cambria Math" charset="0"/>
                          </a:rPr>
                          <m:t>𝑝</m:t>
                        </m:r>
                      </m:sub>
                    </m:sSub>
                    <m:r>
                      <a:rPr kumimoji="1" lang="en-US" altLang="zh-TW" i="1">
                        <a:latin typeface="Cambria Math" charset="0"/>
                      </a:rPr>
                      <m:t>+</m:t>
                    </m:r>
                    <m:sSub>
                      <m:sSubPr>
                        <m:ctrlPr>
                          <a:rPr kumimoji="1" lang="en-US" altLang="zh-TW" i="1">
                            <a:latin typeface="Cambria Math" charset="0"/>
                          </a:rPr>
                        </m:ctrlPr>
                      </m:sSubPr>
                      <m:e>
                        <m:r>
                          <a:rPr kumimoji="1" lang="en-US" altLang="zh-TW" i="1">
                            <a:latin typeface="Cambria Math" charset="0"/>
                          </a:rPr>
                          <m:t>𝑎</m:t>
                        </m:r>
                      </m:e>
                      <m:sub>
                        <m:r>
                          <a:rPr kumimoji="1" lang="en-US" altLang="zh-TW" i="1">
                            <a:latin typeface="Cambria Math" charset="0"/>
                            <a:ea typeface="Cambria Math" charset="0"/>
                            <a:cs typeface="Cambria Math" charset="0"/>
                          </a:rPr>
                          <m:t>𝑡</m:t>
                        </m:r>
                      </m:sub>
                    </m:sSub>
                    <m:r>
                      <a:rPr kumimoji="1" lang="en-US" altLang="zh-TW" b="0" i="1" smtClean="0">
                        <a:latin typeface="Cambria Math" charset="0"/>
                        <a:ea typeface="Cambria Math" charset="0"/>
                        <a:cs typeface="Cambria Math" charset="0"/>
                      </a:rPr>
                      <m:t> ,</m:t>
                    </m:r>
                    <m:sSub>
                      <m:sSubPr>
                        <m:ctrlPr>
                          <a:rPr kumimoji="1" lang="en-US" altLang="zh-TW" i="1">
                            <a:latin typeface="Cambria Math" charset="0"/>
                          </a:rPr>
                        </m:ctrlPr>
                      </m:sSubPr>
                      <m:e>
                        <m:r>
                          <a:rPr kumimoji="1" lang="en-US" altLang="zh-TW" i="1">
                            <a:latin typeface="Cambria Math" charset="0"/>
                          </a:rPr>
                          <m:t>𝑎</m:t>
                        </m:r>
                      </m:e>
                      <m:sub>
                        <m:r>
                          <a:rPr kumimoji="1" lang="en-US" altLang="zh-TW" i="1">
                            <a:latin typeface="Cambria Math" charset="0"/>
                            <a:ea typeface="Cambria Math" charset="0"/>
                            <a:cs typeface="Cambria Math" charset="0"/>
                          </a:rPr>
                          <m:t>𝑡</m:t>
                        </m:r>
                      </m:sub>
                    </m:sSub>
                    <m:groupChr>
                      <m:groupChrPr>
                        <m:chr m:val="→"/>
                        <m:vertJc m:val="bot"/>
                        <m:ctrlPr>
                          <a:rPr kumimoji="1" lang="is-IS" altLang="zh-TW" i="1">
                            <a:latin typeface="Cambria Math" charset="0"/>
                            <a:ea typeface="Cambria Math" charset="0"/>
                            <a:cs typeface="Cambria Math" charset="0"/>
                          </a:rPr>
                        </m:ctrlPr>
                      </m:groupChrPr>
                      <m:e>
                        <m:r>
                          <m:rPr>
                            <m:brk m:alnAt="2"/>
                          </m:rPr>
                          <a:rPr kumimoji="1" lang="en-US" altLang="zh-TW" i="1">
                            <a:latin typeface="Cambria Math" charset="0"/>
                            <a:ea typeface="Cambria Math" charset="0"/>
                            <a:cs typeface="Cambria Math" charset="0"/>
                          </a:rPr>
                          <m:t>𝑖</m:t>
                        </m:r>
                        <m:r>
                          <a:rPr kumimoji="1" lang="en-US" altLang="zh-TW" i="1">
                            <a:latin typeface="Cambria Math" charset="0"/>
                            <a:ea typeface="Cambria Math" charset="0"/>
                            <a:cs typeface="Cambria Math" charset="0"/>
                          </a:rPr>
                          <m:t>.</m:t>
                        </m:r>
                        <m:r>
                          <a:rPr kumimoji="1" lang="en-US" altLang="zh-TW" i="1">
                            <a:latin typeface="Cambria Math" charset="0"/>
                            <a:ea typeface="Cambria Math" charset="0"/>
                            <a:cs typeface="Cambria Math" charset="0"/>
                          </a:rPr>
                          <m:t>𝑖</m:t>
                        </m:r>
                        <m:r>
                          <a:rPr kumimoji="1" lang="en-US" altLang="zh-TW" i="1">
                            <a:latin typeface="Cambria Math" charset="0"/>
                            <a:ea typeface="Cambria Math" charset="0"/>
                            <a:cs typeface="Cambria Math" charset="0"/>
                          </a:rPr>
                          <m:t>.</m:t>
                        </m:r>
                        <m:r>
                          <a:rPr kumimoji="1" lang="en-US" altLang="zh-TW" i="1">
                            <a:latin typeface="Cambria Math" charset="0"/>
                            <a:ea typeface="Cambria Math" charset="0"/>
                            <a:cs typeface="Cambria Math" charset="0"/>
                          </a:rPr>
                          <m:t>𝑑</m:t>
                        </m:r>
                      </m:e>
                    </m:groupChr>
                    <m:sSub>
                      <m:sSubPr>
                        <m:ctrlPr>
                          <a:rPr kumimoji="1" lang="en-US" altLang="zh-TW" i="1">
                            <a:latin typeface="Cambria Math" charset="0"/>
                          </a:rPr>
                        </m:ctrlPr>
                      </m:sSubPr>
                      <m:e>
                        <m:r>
                          <a:rPr kumimoji="1" lang="en-US" altLang="zh-TW" i="1">
                            <a:latin typeface="Cambria Math" charset="0"/>
                          </a:rPr>
                          <m:t>𝑁</m:t>
                        </m:r>
                      </m:e>
                      <m:sub>
                        <m:r>
                          <a:rPr kumimoji="1" lang="en-US" altLang="zh-TW" i="1">
                            <a:latin typeface="Cambria Math" charset="0"/>
                          </a:rPr>
                          <m:t>𝑘</m:t>
                        </m:r>
                      </m:sub>
                    </m:sSub>
                    <m:r>
                      <a:rPr kumimoji="1" lang="en-US" altLang="zh-TW" i="1">
                        <a:latin typeface="Cambria Math" charset="0"/>
                        <a:ea typeface="Cambria Math" charset="0"/>
                        <a:cs typeface="Cambria Math" charset="0"/>
                      </a:rPr>
                      <m:t>( 0 ,</m:t>
                    </m:r>
                    <m:sSub>
                      <m:sSubPr>
                        <m:ctrlPr>
                          <a:rPr kumimoji="1" lang="en-US" altLang="zh-TW" i="1">
                            <a:latin typeface="Cambria Math" charset="0"/>
                          </a:rPr>
                        </m:ctrlPr>
                      </m:sSubPr>
                      <m:e>
                        <m:r>
                          <m:rPr>
                            <m:sty m:val="p"/>
                          </m:rPr>
                          <a:rPr kumimoji="1" lang="el-GR" altLang="zh-TW" i="1">
                            <a:latin typeface="Cambria Math" charset="0"/>
                            <a:ea typeface="Cambria Math" charset="0"/>
                            <a:cs typeface="Cambria Math" charset="0"/>
                          </a:rPr>
                          <m:t>Σ</m:t>
                        </m:r>
                      </m:e>
                      <m:sub>
                        <m:r>
                          <a:rPr kumimoji="1" lang="en-US" altLang="zh-TW" i="1">
                            <a:latin typeface="Cambria Math" charset="0"/>
                          </a:rPr>
                          <m:t>𝑎</m:t>
                        </m:r>
                      </m:sub>
                    </m:sSub>
                    <m:r>
                      <a:rPr kumimoji="1" lang="en-US" altLang="zh-TW" i="1">
                        <a:latin typeface="Cambria Math" charset="0"/>
                        <a:ea typeface="Cambria Math" charset="0"/>
                        <a:cs typeface="Cambria Math" charset="0"/>
                      </a:rPr>
                      <m:t>)</m:t>
                    </m:r>
                  </m:oMath>
                </a14:m>
                <a:endParaRPr kumimoji="1" lang="en-US" altLang="zh-TW" dirty="0" smtClean="0"/>
              </a:p>
              <a:p>
                <a:pPr marL="0" indent="0">
                  <a:buNone/>
                </a:pPr>
                <a:endParaRPr kumimoji="1" lang="en-US" altLang="zh-TW" sz="800" dirty="0" smtClean="0"/>
              </a:p>
              <a:p>
                <a14:m>
                  <m:oMath xmlns:m="http://schemas.openxmlformats.org/officeDocument/2006/math">
                    <m:sSub>
                      <m:sSubPr>
                        <m:ctrlPr>
                          <a:rPr kumimoji="1" lang="en-US" altLang="zh-TW" i="1" smtClean="0">
                            <a:latin typeface="Cambria Math" charset="0"/>
                          </a:rPr>
                        </m:ctrlPr>
                      </m:sSubPr>
                      <m:e>
                        <m:r>
                          <a:rPr kumimoji="1" lang="en-US" altLang="zh-TW" b="0" i="1" smtClean="0">
                            <a:latin typeface="Cambria Math" charset="0"/>
                          </a:rPr>
                          <m:t>𝑧</m:t>
                        </m:r>
                      </m:e>
                      <m:sub>
                        <m:r>
                          <a:rPr kumimoji="1" lang="en-US" altLang="zh-TW" b="0" i="1" smtClean="0">
                            <a:latin typeface="Cambria Math" charset="0"/>
                          </a:rPr>
                          <m:t>𝑡</m:t>
                        </m:r>
                      </m:sub>
                    </m:sSub>
                  </m:oMath>
                </a14:m>
                <a:r>
                  <a:rPr kumimoji="1" lang="zh-TW" altLang="en-US" dirty="0" smtClean="0"/>
                  <a:t> 為 </a:t>
                </a:r>
                <a:r>
                  <a:rPr kumimoji="1" lang="en-US" altLang="zh-TW" dirty="0" smtClean="0"/>
                  <a:t>K x 1</a:t>
                </a:r>
                <a:r>
                  <a:rPr kumimoji="1" lang="zh-TW" altLang="en-US" dirty="0" smtClean="0"/>
                  <a:t> 維矩陣  </a:t>
                </a:r>
                <a:r>
                  <a:rPr kumimoji="1" lang="en-US" altLang="zh-TW" dirty="0" smtClean="0"/>
                  <a:t>(</a:t>
                </a:r>
                <a:r>
                  <a:rPr kumimoji="1" lang="zh-TW" altLang="en-US" dirty="0" smtClean="0"/>
                  <a:t> </a:t>
                </a:r>
                <a:r>
                  <a:rPr kumimoji="1" lang="en-US" altLang="zh-TW" dirty="0" smtClean="0"/>
                  <a:t>k</a:t>
                </a:r>
                <a:r>
                  <a:rPr kumimoji="1" lang="zh-TW" altLang="en-US" dirty="0" smtClean="0"/>
                  <a:t>個資產在時間點</a:t>
                </a:r>
                <a:r>
                  <a:rPr kumimoji="1" lang="en-US" altLang="zh-TW" dirty="0" smtClean="0"/>
                  <a:t> t </a:t>
                </a:r>
                <a:r>
                  <a:rPr kumimoji="1" lang="zh-TW" altLang="en-US" dirty="0" smtClean="0"/>
                  <a:t>的對數股價 </a:t>
                </a:r>
                <a:r>
                  <a:rPr kumimoji="1" lang="en-US" altLang="zh-TW" dirty="0" smtClean="0"/>
                  <a:t>)</a:t>
                </a:r>
                <a:endParaRPr kumimoji="1" lang="zh-TW" altLang="en-US" dirty="0" smtClean="0"/>
              </a:p>
              <a:p>
                <a14:m>
                  <m:oMath xmlns:m="http://schemas.openxmlformats.org/officeDocument/2006/math">
                    <m:sSub>
                      <m:sSubPr>
                        <m:ctrlPr>
                          <a:rPr kumimoji="1" lang="en-US" altLang="zh-TW" i="1">
                            <a:latin typeface="Cambria Math" charset="0"/>
                          </a:rPr>
                        </m:ctrlPr>
                      </m:sSubPr>
                      <m:e>
                        <m:r>
                          <a:rPr kumimoji="1" lang="en-US" altLang="zh-TW" i="1" smtClean="0">
                            <a:latin typeface="Cambria Math" charset="0"/>
                            <a:ea typeface="Cambria Math" charset="0"/>
                            <a:cs typeface="Cambria Math" charset="0"/>
                          </a:rPr>
                          <m:t>𝜑</m:t>
                        </m:r>
                      </m:e>
                      <m:sub>
                        <m:r>
                          <a:rPr kumimoji="1" lang="en-US" altLang="zh-TW" b="0" i="1" smtClean="0">
                            <a:latin typeface="Cambria Math" charset="0"/>
                          </a:rPr>
                          <m:t>𝑖</m:t>
                        </m:r>
                      </m:sub>
                    </m:sSub>
                  </m:oMath>
                </a14:m>
                <a:r>
                  <a:rPr kumimoji="1" lang="en-US" altLang="zh-TW" dirty="0" smtClean="0"/>
                  <a:t> </a:t>
                </a:r>
                <a:r>
                  <a:rPr kumimoji="1" lang="zh-TW" altLang="en-US" dirty="0" smtClean="0"/>
                  <a:t>為落後 </a:t>
                </a:r>
                <a:r>
                  <a:rPr kumimoji="1" lang="en-US" altLang="zh-TW" dirty="0" err="1" smtClean="0"/>
                  <a:t>i</a:t>
                </a:r>
                <a:r>
                  <a:rPr kumimoji="1" lang="en-US" altLang="zh-TW" dirty="0" smtClean="0"/>
                  <a:t> </a:t>
                </a:r>
                <a:r>
                  <a:rPr kumimoji="1" lang="zh-TW" altLang="en-US" dirty="0" smtClean="0"/>
                  <a:t>期的 </a:t>
                </a:r>
                <a:r>
                  <a:rPr kumimoji="1" lang="en-US" altLang="zh-TW" dirty="0" smtClean="0"/>
                  <a:t>k x k </a:t>
                </a:r>
                <a:r>
                  <a:rPr kumimoji="1" lang="zh-TW" altLang="en-US" dirty="0" smtClean="0"/>
                  <a:t>係數矩陣</a:t>
                </a:r>
                <a:endParaRPr kumimoji="1" lang="en-US" altLang="zh-TW" dirty="0" smtClean="0"/>
              </a:p>
              <a:p>
                <a14:m>
                  <m:oMath xmlns:m="http://schemas.openxmlformats.org/officeDocument/2006/math">
                    <m:sSub>
                      <m:sSubPr>
                        <m:ctrlPr>
                          <a:rPr kumimoji="1" lang="en-US" altLang="zh-TW" i="1">
                            <a:latin typeface="Cambria Math" charset="0"/>
                          </a:rPr>
                        </m:ctrlPr>
                      </m:sSubPr>
                      <m:e>
                        <m:r>
                          <m:rPr>
                            <m:sty m:val="p"/>
                          </m:rPr>
                          <a:rPr kumimoji="1" lang="el-GR" altLang="zh-TW" i="1">
                            <a:latin typeface="Cambria Math" charset="0"/>
                            <a:ea typeface="Cambria Math" charset="0"/>
                            <a:cs typeface="Cambria Math" charset="0"/>
                          </a:rPr>
                          <m:t>Σ</m:t>
                        </m:r>
                      </m:e>
                      <m:sub>
                        <m:r>
                          <a:rPr kumimoji="1" lang="en-US" altLang="zh-TW" i="1">
                            <a:latin typeface="Cambria Math" charset="0"/>
                          </a:rPr>
                          <m:t>𝑎</m:t>
                        </m:r>
                      </m:sub>
                    </m:sSub>
                  </m:oMath>
                </a14:m>
                <a:r>
                  <a:rPr kumimoji="1" lang="zh-TW" altLang="en-US" dirty="0" smtClean="0"/>
                  <a:t>為共變異數矩陣</a:t>
                </a:r>
                <a:endParaRPr kumimoji="1" lang="en-US" altLang="zh-TW" dirty="0" smtClean="0"/>
              </a:p>
              <a:p>
                <a:endParaRPr kumimoji="1"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973111" y="1626834"/>
                <a:ext cx="10515600" cy="4351338"/>
              </a:xfrm>
              <a:blipFill rotWithShape="0">
                <a:blip r:embed="rId2"/>
                <a:stretch>
                  <a:fillRect l="-1043" t="-2661" r="-406"/>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0505519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6"/>
            <a:ext cx="10515600" cy="902378"/>
          </a:xfrm>
        </p:spPr>
        <p:txBody>
          <a:bodyPr/>
          <a:lstStyle/>
          <a:p>
            <a:r>
              <a:rPr kumimoji="1" lang="en-US" altLang="zh-TW" dirty="0"/>
              <a:t>VAR(p) to VECM model</a:t>
            </a:r>
            <a:endParaRPr lang="zh-TW" altLang="en-US" dirty="0">
              <a:latin typeface="標楷體" panose="03000509000000000000" pitchFamily="65" charset="-120"/>
              <a:ea typeface="標楷體" panose="03000509000000000000" pitchFamily="65" charset="-120"/>
            </a:endParaRP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838200" y="1465545"/>
                <a:ext cx="11249416" cy="4812294"/>
              </a:xfrm>
            </p:spPr>
            <p:txBody>
              <a:bodyPr>
                <a:noAutofit/>
              </a:bodyPr>
              <a:lstStyle/>
              <a:p>
                <a:r>
                  <a:rPr lang="zh-TW" altLang="en-US" dirty="0" smtClean="0">
                    <a:latin typeface="標楷體" panose="03000509000000000000" pitchFamily="65" charset="-120"/>
                    <a:ea typeface="標楷體" panose="03000509000000000000" pitchFamily="65" charset="-120"/>
                  </a:rPr>
                  <a:t>我們考慮</a:t>
                </a:r>
                <a:r>
                  <a:rPr lang="zh-TW" altLang="en-US" dirty="0">
                    <a:latin typeface="標楷體" panose="03000509000000000000" pitchFamily="65" charset="-120"/>
                    <a:ea typeface="標楷體" panose="03000509000000000000" pitchFamily="65" charset="-120"/>
                  </a:rPr>
                  <a:t>遞</a:t>
                </a:r>
                <a:r>
                  <a:rPr lang="zh-TW" altLang="en-US" dirty="0" smtClean="0">
                    <a:latin typeface="標楷體" panose="03000509000000000000" pitchFamily="65" charset="-120"/>
                    <a:ea typeface="標楷體" panose="03000509000000000000" pitchFamily="65" charset="-120"/>
                  </a:rPr>
                  <a:t>延項</a:t>
                </a:r>
                <a14:m>
                  <m:oMath xmlns:m="http://schemas.openxmlformats.org/officeDocument/2006/math">
                    <m:sSub>
                      <m:sSubPr>
                        <m:ctrlPr>
                          <a:rPr lang="en-US" altLang="zh-TW" i="1" smtClean="0">
                            <a:latin typeface="Cambria Math" charset="0"/>
                            <a:ea typeface="標楷體" panose="03000509000000000000" pitchFamily="65" charset="-120"/>
                          </a:rPr>
                        </m:ctrlPr>
                      </m:sSubPr>
                      <m:e>
                        <m:r>
                          <a:rPr lang="en-US" altLang="zh-TW" i="1" smtClean="0">
                            <a:latin typeface="Cambria Math" panose="02040503050406030204" pitchFamily="18" charset="0"/>
                            <a:ea typeface="Cambria Math" panose="02040503050406030204" pitchFamily="18" charset="0"/>
                          </a:rPr>
                          <m:t>∅</m:t>
                        </m:r>
                      </m:e>
                      <m:sub>
                        <m:r>
                          <a:rPr lang="en-US" altLang="zh-TW" i="1">
                            <a:latin typeface="Cambria Math" panose="02040503050406030204" pitchFamily="18" charset="0"/>
                            <a:ea typeface="標楷體" panose="03000509000000000000" pitchFamily="65" charset="-120"/>
                          </a:rPr>
                          <m:t>1</m:t>
                        </m:r>
                      </m:sub>
                    </m:sSub>
                    <m:sSub>
                      <m:sSubPr>
                        <m:ctrlPr>
                          <a:rPr lang="en-US" altLang="zh-TW" i="1" smtClean="0">
                            <a:latin typeface="Cambria Math" charset="0"/>
                            <a:ea typeface="標楷體" panose="03000509000000000000" pitchFamily="65" charset="-120"/>
                          </a:rPr>
                        </m:ctrlPr>
                      </m:sSubPr>
                      <m:e>
                        <m:r>
                          <a:rPr lang="en-US" altLang="zh-TW" b="0" i="1" smtClean="0">
                            <a:latin typeface="Cambria Math" charset="0"/>
                            <a:ea typeface="標楷體" panose="03000509000000000000" pitchFamily="65" charset="-120"/>
                          </a:rPr>
                          <m:t>𝑧</m:t>
                        </m:r>
                      </m:e>
                      <m:sub>
                        <m:r>
                          <a:rPr lang="en-US" altLang="zh-TW" b="0" i="1" smtClean="0">
                            <a:latin typeface="Cambria Math" panose="02040503050406030204" pitchFamily="18" charset="0"/>
                            <a:ea typeface="標楷體" panose="03000509000000000000" pitchFamily="65" charset="-120"/>
                          </a:rPr>
                          <m:t>𝑡</m:t>
                        </m:r>
                        <m:r>
                          <a:rPr lang="en-US" altLang="zh-TW" b="0" i="1" smtClean="0">
                            <a:latin typeface="Cambria Math" panose="02040503050406030204" pitchFamily="18" charset="0"/>
                            <a:ea typeface="標楷體" panose="03000509000000000000" pitchFamily="65" charset="-120"/>
                          </a:rPr>
                          <m:t>−1</m:t>
                        </m:r>
                      </m:sub>
                    </m:sSub>
                    <m:r>
                      <a:rPr lang="en-US" altLang="zh-TW" b="0" i="1" smtClean="0">
                        <a:latin typeface="Cambria Math" panose="02040503050406030204" pitchFamily="18" charset="0"/>
                        <a:ea typeface="標楷體" panose="03000509000000000000" pitchFamily="65" charset="-120"/>
                      </a:rPr>
                      <m:t>+</m:t>
                    </m:r>
                    <m:sSub>
                      <m:sSubPr>
                        <m:ctrlPr>
                          <a:rPr lang="en-US" altLang="zh-TW" i="1">
                            <a:latin typeface="Cambria Math" charset="0"/>
                            <a:ea typeface="標楷體" panose="03000509000000000000" pitchFamily="65" charset="-120"/>
                          </a:rPr>
                        </m:ctrlPr>
                      </m:sSubPr>
                      <m:e>
                        <m:r>
                          <a:rPr lang="en-US" altLang="zh-TW" i="1">
                            <a:latin typeface="Cambria Math" panose="02040503050406030204" pitchFamily="18" charset="0"/>
                            <a:ea typeface="Cambria Math" panose="02040503050406030204" pitchFamily="18" charset="0"/>
                          </a:rPr>
                          <m:t>∅</m:t>
                        </m:r>
                      </m:e>
                      <m:sub>
                        <m:r>
                          <a:rPr lang="en-US" altLang="zh-TW" b="0" i="1" smtClean="0">
                            <a:latin typeface="Cambria Math" panose="02040503050406030204" pitchFamily="18" charset="0"/>
                            <a:ea typeface="標楷體" panose="03000509000000000000" pitchFamily="65" charset="-120"/>
                          </a:rPr>
                          <m:t>2</m:t>
                        </m:r>
                      </m:sub>
                    </m:sSub>
                    <m:sSub>
                      <m:sSubPr>
                        <m:ctrlPr>
                          <a:rPr lang="en-US" altLang="zh-TW" i="1">
                            <a:latin typeface="Cambria Math" charset="0"/>
                            <a:ea typeface="標楷體" panose="03000509000000000000" pitchFamily="65" charset="-120"/>
                          </a:rPr>
                        </m:ctrlPr>
                      </m:sSubPr>
                      <m:e>
                        <m:r>
                          <a:rPr lang="en-US" altLang="zh-TW" b="0" i="1" smtClean="0">
                            <a:latin typeface="Cambria Math" charset="0"/>
                            <a:ea typeface="標楷體" panose="03000509000000000000" pitchFamily="65" charset="-120"/>
                          </a:rPr>
                          <m:t>𝑧</m:t>
                        </m:r>
                      </m:e>
                      <m:sub>
                        <m:r>
                          <a:rPr lang="en-US" altLang="zh-TW" i="1">
                            <a:latin typeface="Cambria Math" panose="02040503050406030204" pitchFamily="18" charset="0"/>
                            <a:ea typeface="標楷體" panose="03000509000000000000" pitchFamily="65" charset="-120"/>
                          </a:rPr>
                          <m:t>𝑡</m:t>
                        </m:r>
                        <m:r>
                          <a:rPr lang="en-US" altLang="zh-TW" i="1">
                            <a:latin typeface="Cambria Math" panose="02040503050406030204" pitchFamily="18" charset="0"/>
                            <a:ea typeface="標楷體" panose="03000509000000000000" pitchFamily="65" charset="-120"/>
                          </a:rPr>
                          <m:t>−2</m:t>
                        </m:r>
                      </m:sub>
                    </m:sSub>
                    <m:r>
                      <a:rPr lang="en-US" altLang="zh-TW" b="0" i="1" smtClean="0">
                        <a:latin typeface="Cambria Math" panose="02040503050406030204" pitchFamily="18" charset="0"/>
                        <a:ea typeface="標楷體" panose="03000509000000000000" pitchFamily="65" charset="-120"/>
                      </a:rPr>
                      <m:t>+…+</m:t>
                    </m:r>
                    <m:sSub>
                      <m:sSubPr>
                        <m:ctrlPr>
                          <a:rPr lang="en-US" altLang="zh-TW" i="1">
                            <a:latin typeface="Cambria Math" charset="0"/>
                            <a:ea typeface="標楷體" panose="03000509000000000000" pitchFamily="65" charset="-120"/>
                          </a:rPr>
                        </m:ctrlPr>
                      </m:sSubPr>
                      <m:e>
                        <m:r>
                          <a:rPr lang="en-US" altLang="zh-TW" i="1">
                            <a:latin typeface="Cambria Math" panose="02040503050406030204" pitchFamily="18" charset="0"/>
                            <a:ea typeface="Cambria Math" panose="02040503050406030204" pitchFamily="18" charset="0"/>
                          </a:rPr>
                          <m:t>∅</m:t>
                        </m:r>
                      </m:e>
                      <m:sub>
                        <m:r>
                          <a:rPr lang="en-US" altLang="zh-TW" b="0" i="1" smtClean="0">
                            <a:latin typeface="Cambria Math" panose="02040503050406030204" pitchFamily="18" charset="0"/>
                            <a:ea typeface="標楷體" panose="03000509000000000000" pitchFamily="65" charset="-120"/>
                          </a:rPr>
                          <m:t>𝑝</m:t>
                        </m:r>
                      </m:sub>
                    </m:sSub>
                    <m:sSub>
                      <m:sSubPr>
                        <m:ctrlPr>
                          <a:rPr lang="en-US" altLang="zh-TW" i="1">
                            <a:latin typeface="Cambria Math" charset="0"/>
                            <a:ea typeface="標楷體" panose="03000509000000000000" pitchFamily="65" charset="-120"/>
                          </a:rPr>
                        </m:ctrlPr>
                      </m:sSubPr>
                      <m:e>
                        <m:r>
                          <a:rPr lang="en-US" altLang="zh-TW" b="0" i="1" smtClean="0">
                            <a:latin typeface="Cambria Math" charset="0"/>
                            <a:ea typeface="標楷體" panose="03000509000000000000" pitchFamily="65" charset="-120"/>
                          </a:rPr>
                          <m:t>𝑧</m:t>
                        </m:r>
                      </m:e>
                      <m:sub>
                        <m:r>
                          <a:rPr lang="en-US" altLang="zh-TW" i="1">
                            <a:latin typeface="Cambria Math" panose="02040503050406030204" pitchFamily="18" charset="0"/>
                            <a:ea typeface="標楷體" panose="03000509000000000000" pitchFamily="65" charset="-120"/>
                          </a:rPr>
                          <m:t>𝑡</m:t>
                        </m:r>
                        <m:r>
                          <a:rPr lang="en-US" altLang="zh-TW" i="1">
                            <a:latin typeface="Cambria Math" panose="02040503050406030204" pitchFamily="18" charset="0"/>
                            <a:ea typeface="標楷體" panose="03000509000000000000" pitchFamily="65" charset="-120"/>
                          </a:rPr>
                          <m:t>−</m:t>
                        </m:r>
                        <m:r>
                          <a:rPr lang="en-US" altLang="zh-TW" b="0" i="1" smtClean="0">
                            <a:latin typeface="Cambria Math" panose="02040503050406030204" pitchFamily="18" charset="0"/>
                            <a:ea typeface="標楷體" panose="03000509000000000000" pitchFamily="65" charset="-120"/>
                          </a:rPr>
                          <m:t>𝑝</m:t>
                        </m:r>
                      </m:sub>
                    </m:sSub>
                    <m:r>
                      <a:rPr lang="en-US" altLang="zh-TW" b="0" i="1" smtClean="0">
                        <a:latin typeface="Cambria Math" charset="0"/>
                        <a:ea typeface="標楷體" panose="03000509000000000000" pitchFamily="65" charset="-120"/>
                      </a:rPr>
                      <m:t> </m:t>
                    </m:r>
                  </m:oMath>
                </a14:m>
                <a:r>
                  <a:rPr lang="en-US" altLang="zh-TW" dirty="0" smtClean="0">
                    <a:latin typeface="標楷體" panose="03000509000000000000" pitchFamily="65" charset="-120"/>
                    <a:ea typeface="標楷體" panose="03000509000000000000" pitchFamily="65" charset="-120"/>
                  </a:rPr>
                  <a:t>:</a:t>
                </a:r>
                <a:endParaRPr lang="en-US" altLang="zh-TW" sz="2000" dirty="0" smtClean="0">
                  <a:latin typeface="標楷體" panose="03000509000000000000" pitchFamily="65" charset="-120"/>
                  <a:ea typeface="標楷體" panose="03000509000000000000" pitchFamily="65" charset="-120"/>
                </a:endParaRPr>
              </a:p>
              <a:p>
                <a:pPr marL="457200" lvl="1" indent="0">
                  <a:buNone/>
                </a:pPr>
                <a:r>
                  <a:rPr lang="en-US" altLang="zh-TW" dirty="0" smtClean="0">
                    <a:latin typeface="標楷體" panose="03000509000000000000" pitchFamily="65" charset="-120"/>
                    <a:ea typeface="標楷體" panose="03000509000000000000" pitchFamily="65" charset="-120"/>
                  </a:rPr>
                  <a:t>(1)</a:t>
                </a:r>
                <a:r>
                  <a:rPr lang="en-US" altLang="zh-TW" dirty="0" smtClean="0">
                    <a:ea typeface="標楷體" panose="03000509000000000000" pitchFamily="65" charset="-120"/>
                  </a:rPr>
                  <a:t> </a:t>
                </a:r>
                <a14:m>
                  <m:oMath xmlns:m="http://schemas.openxmlformats.org/officeDocument/2006/math">
                    <m:sSub>
                      <m:sSubPr>
                        <m:ctrlPr>
                          <a:rPr lang="en-US" altLang="zh-TW" i="1">
                            <a:latin typeface="Cambria Math" charset="0"/>
                            <a:ea typeface="標楷體" panose="03000509000000000000" pitchFamily="65" charset="-120"/>
                          </a:rPr>
                        </m:ctrlPr>
                      </m:sSubPr>
                      <m:e>
                        <m:r>
                          <a:rPr lang="en-US" altLang="zh-TW" i="1">
                            <a:latin typeface="Cambria Math" panose="02040503050406030204" pitchFamily="18" charset="0"/>
                            <a:ea typeface="Cambria Math" panose="02040503050406030204" pitchFamily="18" charset="0"/>
                          </a:rPr>
                          <m:t>∅</m:t>
                        </m:r>
                      </m:e>
                      <m:sub>
                        <m:r>
                          <a:rPr lang="en-US" altLang="zh-TW" i="1">
                            <a:latin typeface="Cambria Math" panose="02040503050406030204" pitchFamily="18" charset="0"/>
                            <a:ea typeface="標楷體" panose="03000509000000000000" pitchFamily="65" charset="-120"/>
                          </a:rPr>
                          <m:t>1</m:t>
                        </m:r>
                      </m:sub>
                    </m:sSub>
                    <m:sSub>
                      <m:sSubPr>
                        <m:ctrlPr>
                          <a:rPr lang="en-US" altLang="zh-TW" i="1">
                            <a:latin typeface="Cambria Math" charset="0"/>
                            <a:ea typeface="標楷體" panose="03000509000000000000" pitchFamily="65" charset="-120"/>
                          </a:rPr>
                        </m:ctrlPr>
                      </m:sSubPr>
                      <m:e>
                        <m:r>
                          <a:rPr lang="en-US" altLang="zh-TW" b="0" i="1" smtClean="0">
                            <a:latin typeface="Cambria Math" charset="0"/>
                            <a:ea typeface="標楷體" panose="03000509000000000000" pitchFamily="65" charset="-120"/>
                          </a:rPr>
                          <m:t>𝑧</m:t>
                        </m:r>
                      </m:e>
                      <m:sub>
                        <m:r>
                          <a:rPr lang="en-US" altLang="zh-TW" i="1">
                            <a:latin typeface="Cambria Math" panose="02040503050406030204" pitchFamily="18" charset="0"/>
                            <a:ea typeface="標楷體" panose="03000509000000000000" pitchFamily="65" charset="-120"/>
                          </a:rPr>
                          <m:t>𝑡</m:t>
                        </m:r>
                        <m:r>
                          <a:rPr lang="en-US" altLang="zh-TW" i="1">
                            <a:latin typeface="Cambria Math" panose="02040503050406030204" pitchFamily="18" charset="0"/>
                            <a:ea typeface="標楷體" panose="03000509000000000000" pitchFamily="65" charset="-120"/>
                          </a:rPr>
                          <m:t>−1</m:t>
                        </m:r>
                      </m:sub>
                    </m:sSub>
                    <m:r>
                      <a:rPr lang="en-US" altLang="zh-TW" b="0" i="1" smtClean="0">
                        <a:latin typeface="Cambria Math" panose="02040503050406030204" pitchFamily="18" charset="0"/>
                        <a:ea typeface="標楷體" panose="03000509000000000000" pitchFamily="65" charset="-120"/>
                      </a:rPr>
                      <m:t>+</m:t>
                    </m:r>
                    <m:sSub>
                      <m:sSubPr>
                        <m:ctrlPr>
                          <a:rPr lang="en-US" altLang="zh-TW" i="1">
                            <a:latin typeface="Cambria Math" charset="0"/>
                            <a:ea typeface="標楷體" panose="03000509000000000000" pitchFamily="65" charset="-120"/>
                          </a:rPr>
                        </m:ctrlPr>
                      </m:sSubPr>
                      <m:e>
                        <m:r>
                          <a:rPr lang="en-US" altLang="zh-TW" i="1">
                            <a:latin typeface="Cambria Math" panose="02040503050406030204" pitchFamily="18" charset="0"/>
                            <a:ea typeface="Cambria Math" panose="02040503050406030204" pitchFamily="18" charset="0"/>
                          </a:rPr>
                          <m:t>∅</m:t>
                        </m:r>
                      </m:e>
                      <m:sub>
                        <m:r>
                          <a:rPr lang="en-US" altLang="zh-TW" i="1">
                            <a:latin typeface="Cambria Math" panose="02040503050406030204" pitchFamily="18" charset="0"/>
                            <a:ea typeface="標楷體" panose="03000509000000000000" pitchFamily="65" charset="-120"/>
                          </a:rPr>
                          <m:t>2</m:t>
                        </m:r>
                      </m:sub>
                    </m:sSub>
                    <m:sSub>
                      <m:sSubPr>
                        <m:ctrlPr>
                          <a:rPr lang="en-US" altLang="zh-TW" i="1">
                            <a:latin typeface="Cambria Math" charset="0"/>
                            <a:ea typeface="標楷體" panose="03000509000000000000" pitchFamily="65" charset="-120"/>
                          </a:rPr>
                        </m:ctrlPr>
                      </m:sSubPr>
                      <m:e>
                        <m:r>
                          <a:rPr lang="en-US" altLang="zh-TW" b="0" i="1" smtClean="0">
                            <a:latin typeface="Cambria Math" charset="0"/>
                            <a:ea typeface="標楷體" panose="03000509000000000000" pitchFamily="65" charset="-120"/>
                          </a:rPr>
                          <m:t>𝑧</m:t>
                        </m:r>
                      </m:e>
                      <m:sub>
                        <m:r>
                          <a:rPr lang="en-US" altLang="zh-TW" i="1">
                            <a:latin typeface="Cambria Math" panose="02040503050406030204" pitchFamily="18" charset="0"/>
                            <a:ea typeface="標楷體" panose="03000509000000000000" pitchFamily="65" charset="-120"/>
                          </a:rPr>
                          <m:t>𝑡</m:t>
                        </m:r>
                        <m:r>
                          <a:rPr lang="en-US" altLang="zh-TW" i="1">
                            <a:latin typeface="Cambria Math" panose="02040503050406030204" pitchFamily="18" charset="0"/>
                            <a:ea typeface="標楷體" panose="03000509000000000000" pitchFamily="65" charset="-120"/>
                          </a:rPr>
                          <m:t>−2</m:t>
                        </m:r>
                      </m:sub>
                    </m:sSub>
                    <m:r>
                      <a:rPr lang="en-US" altLang="zh-TW" b="0" i="1" smtClean="0">
                        <a:latin typeface="Cambria Math" panose="02040503050406030204" pitchFamily="18" charset="0"/>
                        <a:ea typeface="標楷體" panose="03000509000000000000" pitchFamily="65" charset="-120"/>
                      </a:rPr>
                      <m:t>+</m:t>
                    </m:r>
                    <m:r>
                      <a:rPr lang="en-US" altLang="zh-TW" i="1">
                        <a:latin typeface="Cambria Math" panose="02040503050406030204" pitchFamily="18" charset="0"/>
                        <a:ea typeface="標楷體" panose="03000509000000000000" pitchFamily="65" charset="-120"/>
                      </a:rPr>
                      <m:t>…</m:t>
                    </m:r>
                    <m:r>
                      <a:rPr lang="en-US" altLang="zh-TW" b="0" i="1" smtClean="0">
                        <a:latin typeface="Cambria Math" panose="02040503050406030204" pitchFamily="18" charset="0"/>
                        <a:ea typeface="標楷體" panose="03000509000000000000" pitchFamily="65" charset="-120"/>
                      </a:rPr>
                      <m:t>+</m:t>
                    </m:r>
                    <m:sSub>
                      <m:sSubPr>
                        <m:ctrlPr>
                          <a:rPr lang="en-US" altLang="zh-TW" i="1">
                            <a:latin typeface="Cambria Math" charset="0"/>
                            <a:ea typeface="標楷體" panose="03000509000000000000" pitchFamily="65" charset="-120"/>
                          </a:rPr>
                        </m:ctrlPr>
                      </m:sSubPr>
                      <m:e>
                        <m:r>
                          <a:rPr lang="en-US" altLang="zh-TW" i="1">
                            <a:latin typeface="Cambria Math" panose="02040503050406030204" pitchFamily="18" charset="0"/>
                            <a:ea typeface="Cambria Math" panose="02040503050406030204" pitchFamily="18" charset="0"/>
                          </a:rPr>
                          <m:t>∅</m:t>
                        </m:r>
                      </m:e>
                      <m:sub>
                        <m:r>
                          <a:rPr lang="en-US" altLang="zh-TW" i="1">
                            <a:latin typeface="Cambria Math" panose="02040503050406030204" pitchFamily="18" charset="0"/>
                            <a:ea typeface="標楷體" panose="03000509000000000000" pitchFamily="65" charset="-120"/>
                          </a:rPr>
                          <m:t>𝑝</m:t>
                        </m:r>
                      </m:sub>
                    </m:sSub>
                    <m:sSub>
                      <m:sSubPr>
                        <m:ctrlPr>
                          <a:rPr lang="en-US" altLang="zh-TW" i="1">
                            <a:latin typeface="Cambria Math" charset="0"/>
                            <a:ea typeface="標楷體" panose="03000509000000000000" pitchFamily="65" charset="-120"/>
                          </a:rPr>
                        </m:ctrlPr>
                      </m:sSubPr>
                      <m:e>
                        <m:r>
                          <a:rPr lang="en-US" altLang="zh-TW" b="0" i="1" smtClean="0">
                            <a:latin typeface="Cambria Math" charset="0"/>
                            <a:ea typeface="標楷體" panose="03000509000000000000" pitchFamily="65" charset="-120"/>
                          </a:rPr>
                          <m:t>𝑧</m:t>
                        </m:r>
                      </m:e>
                      <m:sub>
                        <m:r>
                          <a:rPr lang="en-US" altLang="zh-TW" i="1">
                            <a:latin typeface="Cambria Math" panose="02040503050406030204" pitchFamily="18" charset="0"/>
                            <a:ea typeface="標楷體" panose="03000509000000000000" pitchFamily="65" charset="-120"/>
                          </a:rPr>
                          <m:t>𝑡</m:t>
                        </m:r>
                        <m:r>
                          <a:rPr lang="en-US" altLang="zh-TW" i="1">
                            <a:latin typeface="Cambria Math" panose="02040503050406030204" pitchFamily="18" charset="0"/>
                            <a:ea typeface="標楷體" panose="03000509000000000000" pitchFamily="65" charset="-120"/>
                          </a:rPr>
                          <m:t>−</m:t>
                        </m:r>
                        <m:r>
                          <a:rPr lang="en-US" altLang="zh-TW" i="1">
                            <a:latin typeface="Cambria Math" panose="02040503050406030204" pitchFamily="18" charset="0"/>
                            <a:ea typeface="標楷體" panose="03000509000000000000" pitchFamily="65" charset="-120"/>
                          </a:rPr>
                          <m:t>𝑝</m:t>
                        </m:r>
                      </m:sub>
                    </m:sSub>
                    <m:r>
                      <a:rPr lang="en-US" altLang="zh-TW" i="1" smtClean="0">
                        <a:latin typeface="Cambria Math" panose="02040503050406030204" pitchFamily="18" charset="0"/>
                        <a:ea typeface="標楷體" panose="03000509000000000000" pitchFamily="65" charset="-120"/>
                      </a:rPr>
                      <m:t>=</m:t>
                    </m:r>
                    <m:r>
                      <a:rPr lang="en-US" altLang="zh-TW" b="0" i="1" smtClean="0">
                        <a:latin typeface="Cambria Math" panose="02040503050406030204" pitchFamily="18" charset="0"/>
                        <a:ea typeface="標楷體" panose="03000509000000000000" pitchFamily="65" charset="-120"/>
                      </a:rPr>
                      <m:t>(</m:t>
                    </m:r>
                    <m:sSub>
                      <m:sSubPr>
                        <m:ctrlPr>
                          <a:rPr lang="en-US" altLang="zh-TW" i="1">
                            <a:latin typeface="Cambria Math" charset="0"/>
                            <a:ea typeface="標楷體" panose="03000509000000000000" pitchFamily="65" charset="-120"/>
                          </a:rPr>
                        </m:ctrlPr>
                      </m:sSubPr>
                      <m:e>
                        <m:r>
                          <a:rPr lang="en-US" altLang="zh-TW" i="1">
                            <a:latin typeface="Cambria Math" panose="02040503050406030204" pitchFamily="18" charset="0"/>
                            <a:ea typeface="Cambria Math" panose="02040503050406030204" pitchFamily="18" charset="0"/>
                          </a:rPr>
                          <m:t>∅</m:t>
                        </m:r>
                      </m:e>
                      <m:sub>
                        <m:r>
                          <a:rPr lang="en-US" altLang="zh-TW" i="1">
                            <a:latin typeface="Cambria Math" panose="02040503050406030204" pitchFamily="18" charset="0"/>
                            <a:ea typeface="標楷體" panose="03000509000000000000" pitchFamily="65" charset="-120"/>
                          </a:rPr>
                          <m:t>1</m:t>
                        </m:r>
                      </m:sub>
                    </m:sSub>
                    <m:r>
                      <a:rPr lang="en-US" altLang="zh-TW" b="0" i="1" smtClean="0">
                        <a:latin typeface="Cambria Math" panose="02040503050406030204" pitchFamily="18" charset="0"/>
                        <a:ea typeface="標楷體" panose="03000509000000000000" pitchFamily="65" charset="-120"/>
                      </a:rPr>
                      <m:t>𝐿</m:t>
                    </m:r>
                    <m:r>
                      <a:rPr lang="en-US" altLang="zh-TW" b="0" i="1" smtClean="0">
                        <a:latin typeface="Cambria Math" panose="02040503050406030204" pitchFamily="18" charset="0"/>
                        <a:ea typeface="標楷體" panose="03000509000000000000" pitchFamily="65" charset="-120"/>
                      </a:rPr>
                      <m:t>+</m:t>
                    </m:r>
                    <m:sSub>
                      <m:sSubPr>
                        <m:ctrlPr>
                          <a:rPr lang="en-US" altLang="zh-TW" i="1">
                            <a:latin typeface="Cambria Math" charset="0"/>
                            <a:ea typeface="標楷體" panose="03000509000000000000" pitchFamily="65" charset="-120"/>
                          </a:rPr>
                        </m:ctrlPr>
                      </m:sSubPr>
                      <m:e>
                        <m:r>
                          <a:rPr lang="en-US" altLang="zh-TW" i="1">
                            <a:latin typeface="Cambria Math" panose="02040503050406030204" pitchFamily="18" charset="0"/>
                            <a:ea typeface="Cambria Math" panose="02040503050406030204" pitchFamily="18" charset="0"/>
                          </a:rPr>
                          <m:t>∅</m:t>
                        </m:r>
                      </m:e>
                      <m:sub>
                        <m:r>
                          <a:rPr lang="en-US" altLang="zh-TW" i="1">
                            <a:latin typeface="Cambria Math" panose="02040503050406030204" pitchFamily="18" charset="0"/>
                            <a:ea typeface="標楷體" panose="03000509000000000000" pitchFamily="65" charset="-120"/>
                          </a:rPr>
                          <m:t>2</m:t>
                        </m:r>
                      </m:sub>
                    </m:sSub>
                    <m:sSup>
                      <m:sSupPr>
                        <m:ctrlPr>
                          <a:rPr lang="en-US" altLang="zh-TW" i="1" smtClean="0">
                            <a:latin typeface="Cambria Math" charset="0"/>
                            <a:ea typeface="標楷體" panose="03000509000000000000" pitchFamily="65" charset="-120"/>
                          </a:rPr>
                        </m:ctrlPr>
                      </m:sSupPr>
                      <m:e>
                        <m:r>
                          <a:rPr lang="en-US" altLang="zh-TW" b="0" i="1" smtClean="0">
                            <a:latin typeface="Cambria Math" panose="02040503050406030204" pitchFamily="18" charset="0"/>
                            <a:ea typeface="標楷體" panose="03000509000000000000" pitchFamily="65" charset="-120"/>
                          </a:rPr>
                          <m:t>𝐿</m:t>
                        </m:r>
                      </m:e>
                      <m:sup>
                        <m:r>
                          <a:rPr lang="en-US" altLang="zh-TW" b="0" i="1" smtClean="0">
                            <a:latin typeface="Cambria Math" panose="02040503050406030204" pitchFamily="18" charset="0"/>
                            <a:ea typeface="標楷體" panose="03000509000000000000" pitchFamily="65" charset="-120"/>
                          </a:rPr>
                          <m:t>2</m:t>
                        </m:r>
                      </m:sup>
                    </m:sSup>
                    <m:r>
                      <a:rPr lang="en-US" altLang="zh-TW" b="0" i="1" smtClean="0">
                        <a:latin typeface="Cambria Math" panose="02040503050406030204" pitchFamily="18" charset="0"/>
                        <a:ea typeface="標楷體" panose="03000509000000000000" pitchFamily="65" charset="-120"/>
                      </a:rPr>
                      <m:t>+</m:t>
                    </m:r>
                    <m:r>
                      <a:rPr lang="en-US" altLang="zh-TW" i="1">
                        <a:latin typeface="Cambria Math" panose="02040503050406030204" pitchFamily="18" charset="0"/>
                        <a:ea typeface="標楷體" panose="03000509000000000000" pitchFamily="65" charset="-120"/>
                      </a:rPr>
                      <m:t>…</m:t>
                    </m:r>
                    <m:r>
                      <a:rPr lang="en-US" altLang="zh-TW" b="0" i="1" smtClean="0">
                        <a:latin typeface="Cambria Math" panose="02040503050406030204" pitchFamily="18" charset="0"/>
                        <a:ea typeface="標楷體" panose="03000509000000000000" pitchFamily="65" charset="-120"/>
                      </a:rPr>
                      <m:t>+</m:t>
                    </m:r>
                    <m:sSub>
                      <m:sSubPr>
                        <m:ctrlPr>
                          <a:rPr lang="en-US" altLang="zh-TW" i="1">
                            <a:latin typeface="Cambria Math" charset="0"/>
                            <a:ea typeface="標楷體" panose="03000509000000000000" pitchFamily="65" charset="-120"/>
                          </a:rPr>
                        </m:ctrlPr>
                      </m:sSubPr>
                      <m:e>
                        <m:r>
                          <a:rPr lang="en-US" altLang="zh-TW" i="1">
                            <a:latin typeface="Cambria Math" panose="02040503050406030204" pitchFamily="18" charset="0"/>
                            <a:ea typeface="Cambria Math" panose="02040503050406030204" pitchFamily="18" charset="0"/>
                          </a:rPr>
                          <m:t>∅</m:t>
                        </m:r>
                      </m:e>
                      <m:sub>
                        <m:r>
                          <a:rPr lang="en-US" altLang="zh-TW" i="1">
                            <a:latin typeface="Cambria Math" panose="02040503050406030204" pitchFamily="18" charset="0"/>
                            <a:ea typeface="標楷體" panose="03000509000000000000" pitchFamily="65" charset="-120"/>
                          </a:rPr>
                          <m:t>𝑝</m:t>
                        </m:r>
                      </m:sub>
                    </m:sSub>
                    <m:sSup>
                      <m:sSupPr>
                        <m:ctrlPr>
                          <a:rPr lang="en-US" altLang="zh-TW" i="1">
                            <a:latin typeface="Cambria Math" charset="0"/>
                            <a:ea typeface="標楷體" panose="03000509000000000000" pitchFamily="65" charset="-120"/>
                          </a:rPr>
                        </m:ctrlPr>
                      </m:sSupPr>
                      <m:e>
                        <m:r>
                          <a:rPr lang="en-US" altLang="zh-TW" i="1">
                            <a:latin typeface="Cambria Math" panose="02040503050406030204" pitchFamily="18" charset="0"/>
                            <a:ea typeface="標楷體" panose="03000509000000000000" pitchFamily="65" charset="-120"/>
                          </a:rPr>
                          <m:t>𝐿</m:t>
                        </m:r>
                      </m:e>
                      <m:sup>
                        <m:r>
                          <a:rPr lang="en-US" altLang="zh-TW" b="0" i="1" smtClean="0">
                            <a:latin typeface="Cambria Math" panose="02040503050406030204" pitchFamily="18" charset="0"/>
                            <a:ea typeface="標楷體" panose="03000509000000000000" pitchFamily="65" charset="-120"/>
                          </a:rPr>
                          <m:t>𝑝</m:t>
                        </m:r>
                      </m:sup>
                    </m:sSup>
                    <m:r>
                      <a:rPr lang="en-US" altLang="zh-TW" b="0" i="1" smtClean="0">
                        <a:latin typeface="Cambria Math" panose="02040503050406030204" pitchFamily="18" charset="0"/>
                        <a:ea typeface="標楷體" panose="03000509000000000000" pitchFamily="65" charset="-120"/>
                      </a:rPr>
                      <m:t>)</m:t>
                    </m:r>
                  </m:oMath>
                </a14:m>
                <a:r>
                  <a:rPr lang="en-US" altLang="zh-TW" dirty="0">
                    <a:ea typeface="標楷體" panose="03000509000000000000" pitchFamily="65" charset="-120"/>
                  </a:rPr>
                  <a:t> </a:t>
                </a:r>
                <a14:m>
                  <m:oMath xmlns:m="http://schemas.openxmlformats.org/officeDocument/2006/math">
                    <m:sSub>
                      <m:sSubPr>
                        <m:ctrlPr>
                          <a:rPr lang="en-US" altLang="zh-TW" i="1">
                            <a:latin typeface="Cambria Math" charset="0"/>
                            <a:ea typeface="標楷體" panose="03000509000000000000" pitchFamily="65" charset="-120"/>
                          </a:rPr>
                        </m:ctrlPr>
                      </m:sSubPr>
                      <m:e>
                        <m:r>
                          <a:rPr lang="en-US" altLang="zh-TW" b="0" i="1" smtClean="0">
                            <a:latin typeface="Cambria Math" charset="0"/>
                            <a:ea typeface="標楷體" panose="03000509000000000000" pitchFamily="65" charset="-120"/>
                          </a:rPr>
                          <m:t>𝑧</m:t>
                        </m:r>
                      </m:e>
                      <m:sub>
                        <m:r>
                          <a:rPr lang="en-US" altLang="zh-TW" i="1">
                            <a:latin typeface="Cambria Math" panose="02040503050406030204" pitchFamily="18" charset="0"/>
                            <a:ea typeface="標楷體" panose="03000509000000000000" pitchFamily="65" charset="-120"/>
                          </a:rPr>
                          <m:t>𝑡</m:t>
                        </m:r>
                      </m:sub>
                    </m:sSub>
                  </m:oMath>
                </a14:m>
                <a:endParaRPr lang="en-US" altLang="zh-TW" i="1" dirty="0" smtClean="0">
                  <a:latin typeface="Cambria Math" panose="02040503050406030204" pitchFamily="18" charset="0"/>
                  <a:ea typeface="標楷體" panose="03000509000000000000" pitchFamily="65" charset="-120"/>
                </a:endParaRPr>
              </a:p>
              <a:p>
                <a:pPr marL="457200" lvl="1" indent="0">
                  <a:buNone/>
                </a:pPr>
                <a:endParaRPr lang="en-US" altLang="zh-TW" sz="2000" i="1" dirty="0" smtClean="0">
                  <a:latin typeface="Cambria Math" panose="02040503050406030204" pitchFamily="18" charset="0"/>
                  <a:ea typeface="標楷體" panose="03000509000000000000" pitchFamily="65" charset="-120"/>
                </a:endParaRPr>
              </a:p>
              <a:p>
                <a:pPr marL="457200" lvl="1" indent="0">
                  <a:buNone/>
                </a:pPr>
                <a:r>
                  <a:rPr lang="en-US" altLang="zh-TW" sz="2000" dirty="0" smtClean="0">
                    <a:ea typeface="Cambria Math" panose="02040503050406030204" pitchFamily="18" charset="0"/>
                  </a:rPr>
                  <a:t>        </a:t>
                </a:r>
                <a14:m>
                  <m:oMath xmlns:m="http://schemas.openxmlformats.org/officeDocument/2006/math">
                    <m:r>
                      <a:rPr lang="en-US" altLang="zh-TW" sz="2000" i="1" smtClean="0">
                        <a:latin typeface="Cambria Math" panose="02040503050406030204" pitchFamily="18" charset="0"/>
                        <a:ea typeface="Cambria Math" panose="02040503050406030204" pitchFamily="18" charset="0"/>
                      </a:rPr>
                      <m:t>=</m:t>
                    </m:r>
                    <m:d>
                      <m:dPr>
                        <m:begChr m:val="["/>
                        <m:endChr m:val="]"/>
                        <m:ctrlPr>
                          <a:rPr lang="en-US" altLang="zh-TW" sz="2000" i="1" smtClean="0">
                            <a:latin typeface="Cambria Math" charset="0"/>
                            <a:ea typeface="Cambria Math" panose="02040503050406030204" pitchFamily="18" charset="0"/>
                          </a:rPr>
                        </m:ctrlPr>
                      </m:dPr>
                      <m:e>
                        <m:d>
                          <m:dPr>
                            <m:ctrlPr>
                              <a:rPr lang="en-US" altLang="zh-TW" sz="2000" i="1" smtClean="0">
                                <a:latin typeface="Cambria Math" charset="0"/>
                                <a:ea typeface="Cambria Math" panose="02040503050406030204" pitchFamily="18" charset="0"/>
                              </a:rPr>
                            </m:ctrlPr>
                          </m:dPr>
                          <m:e>
                            <m:nary>
                              <m:naryPr>
                                <m:chr m:val="∑"/>
                                <m:ctrlPr>
                                  <a:rPr lang="en-US" altLang="zh-TW" sz="2000" i="1" smtClean="0">
                                    <a:latin typeface="Cambria Math" charset="0"/>
                                    <a:ea typeface="Cambria Math" panose="02040503050406030204" pitchFamily="18" charset="0"/>
                                  </a:rPr>
                                </m:ctrlPr>
                              </m:naryPr>
                              <m:sub>
                                <m:r>
                                  <m:rPr>
                                    <m:brk m:alnAt="23"/>
                                  </m:rPr>
                                  <a:rPr lang="en-US" altLang="zh-TW" sz="2000" b="0" i="1" smtClean="0">
                                    <a:latin typeface="Cambria Math" panose="02040503050406030204" pitchFamily="18" charset="0"/>
                                    <a:ea typeface="Cambria Math" panose="02040503050406030204" pitchFamily="18" charset="0"/>
                                  </a:rPr>
                                  <m:t>𝑗</m:t>
                                </m:r>
                                <m:r>
                                  <a:rPr lang="en-US" altLang="zh-TW" sz="2000" b="0" i="1" smtClean="0">
                                    <a:latin typeface="Cambria Math" panose="02040503050406030204" pitchFamily="18" charset="0"/>
                                    <a:ea typeface="Cambria Math" panose="02040503050406030204" pitchFamily="18" charset="0"/>
                                  </a:rPr>
                                  <m:t>=1</m:t>
                                </m:r>
                              </m:sub>
                              <m:sup>
                                <m:r>
                                  <a:rPr lang="en-US" altLang="zh-TW" sz="2000" b="0" i="1" smtClean="0">
                                    <a:latin typeface="Cambria Math" panose="02040503050406030204" pitchFamily="18" charset="0"/>
                                    <a:ea typeface="Cambria Math" panose="02040503050406030204" pitchFamily="18" charset="0"/>
                                  </a:rPr>
                                  <m:t>𝑝</m:t>
                                </m:r>
                              </m:sup>
                              <m:e>
                                <m:sSub>
                                  <m:sSubPr>
                                    <m:ctrlPr>
                                      <a:rPr lang="en-US" altLang="zh-TW" sz="2000" i="1" smtClean="0">
                                        <a:latin typeface="Cambria Math" charset="0"/>
                                        <a:ea typeface="Cambria Math" panose="02040503050406030204" pitchFamily="18" charset="0"/>
                                      </a:rPr>
                                    </m:ctrlPr>
                                  </m:sSubPr>
                                  <m:e>
                                    <m:r>
                                      <a:rPr lang="en-US" altLang="zh-TW" sz="2000" i="1" smtClean="0">
                                        <a:latin typeface="Cambria Math" panose="02040503050406030204" pitchFamily="18" charset="0"/>
                                        <a:ea typeface="Cambria Math" panose="02040503050406030204" pitchFamily="18" charset="0"/>
                                      </a:rPr>
                                      <m:t>∅</m:t>
                                    </m:r>
                                  </m:e>
                                  <m:sub>
                                    <m:r>
                                      <a:rPr lang="en-US" altLang="zh-TW" sz="2000" b="0" i="1" smtClean="0">
                                        <a:latin typeface="Cambria Math" panose="02040503050406030204" pitchFamily="18" charset="0"/>
                                        <a:ea typeface="Cambria Math" panose="02040503050406030204" pitchFamily="18" charset="0"/>
                                      </a:rPr>
                                      <m:t>𝑗</m:t>
                                    </m:r>
                                  </m:sub>
                                </m:sSub>
                              </m:e>
                            </m:nary>
                          </m:e>
                        </m:d>
                        <m:r>
                          <a:rPr lang="en-US" altLang="zh-TW" sz="2000" b="0" i="1" smtClean="0">
                            <a:latin typeface="Cambria Math" panose="02040503050406030204" pitchFamily="18" charset="0"/>
                            <a:ea typeface="Cambria Math" panose="02040503050406030204" pitchFamily="18" charset="0"/>
                          </a:rPr>
                          <m:t>𝐿</m:t>
                        </m:r>
                        <m:r>
                          <a:rPr lang="en-US" altLang="zh-TW" sz="2000" b="0" i="1" smtClean="0">
                            <a:latin typeface="Cambria Math" panose="02040503050406030204" pitchFamily="18" charset="0"/>
                            <a:ea typeface="Cambria Math" panose="02040503050406030204" pitchFamily="18" charset="0"/>
                          </a:rPr>
                          <m:t>−</m:t>
                        </m:r>
                        <m:nary>
                          <m:naryPr>
                            <m:chr m:val="∑"/>
                            <m:ctrlPr>
                              <a:rPr lang="en-US" altLang="zh-TW" sz="2000" b="0" i="1" smtClean="0">
                                <a:latin typeface="Cambria Math" charset="0"/>
                                <a:ea typeface="Cambria Math" panose="02040503050406030204" pitchFamily="18" charset="0"/>
                              </a:rPr>
                            </m:ctrlPr>
                          </m:naryPr>
                          <m:sub>
                            <m:r>
                              <m:rPr>
                                <m:brk m:alnAt="23"/>
                              </m:rPr>
                              <a:rPr lang="en-US" altLang="zh-TW" sz="2000" b="0" i="1" smtClean="0">
                                <a:latin typeface="Cambria Math" panose="02040503050406030204" pitchFamily="18" charset="0"/>
                                <a:ea typeface="Cambria Math" panose="02040503050406030204" pitchFamily="18" charset="0"/>
                              </a:rPr>
                              <m:t>𝑗</m:t>
                            </m:r>
                            <m:r>
                              <a:rPr lang="en-US" altLang="zh-TW" sz="2000" b="0" i="1" smtClean="0">
                                <a:latin typeface="Cambria Math" panose="02040503050406030204" pitchFamily="18" charset="0"/>
                                <a:ea typeface="Cambria Math" panose="02040503050406030204" pitchFamily="18" charset="0"/>
                              </a:rPr>
                              <m:t>=2</m:t>
                            </m:r>
                          </m:sub>
                          <m:sup>
                            <m:r>
                              <a:rPr lang="en-US" altLang="zh-TW" sz="2000" b="0" i="1" smtClean="0">
                                <a:latin typeface="Cambria Math" panose="02040503050406030204" pitchFamily="18" charset="0"/>
                                <a:ea typeface="Cambria Math" panose="02040503050406030204" pitchFamily="18" charset="0"/>
                              </a:rPr>
                              <m:t>𝑝</m:t>
                            </m:r>
                          </m:sup>
                          <m:e>
                            <m:sSub>
                              <m:sSubPr>
                                <m:ctrlPr>
                                  <a:rPr lang="en-US" altLang="zh-TW" sz="2000" i="1">
                                    <a:latin typeface="Cambria Math" charset="0"/>
                                    <a:ea typeface="Cambria Math" panose="02040503050406030204" pitchFamily="18" charset="0"/>
                                  </a:rPr>
                                </m:ctrlPr>
                              </m:sSubPr>
                              <m:e>
                                <m:r>
                                  <a:rPr lang="en-US" altLang="zh-TW" sz="2000" i="1">
                                    <a:latin typeface="Cambria Math" panose="02040503050406030204" pitchFamily="18" charset="0"/>
                                    <a:ea typeface="Cambria Math" panose="02040503050406030204" pitchFamily="18" charset="0"/>
                                  </a:rPr>
                                  <m:t>∅</m:t>
                                </m:r>
                              </m:e>
                              <m:sub>
                                <m:r>
                                  <a:rPr lang="en-US" altLang="zh-TW" sz="2000" i="1">
                                    <a:latin typeface="Cambria Math" panose="02040503050406030204" pitchFamily="18" charset="0"/>
                                    <a:ea typeface="Cambria Math" panose="02040503050406030204" pitchFamily="18" charset="0"/>
                                  </a:rPr>
                                  <m:t>𝑗</m:t>
                                </m:r>
                              </m:sub>
                            </m:sSub>
                            <m:d>
                              <m:dPr>
                                <m:ctrlPr>
                                  <a:rPr lang="en-US" altLang="zh-TW" sz="2000" b="0" i="1" smtClean="0">
                                    <a:latin typeface="Cambria Math" charset="0"/>
                                    <a:ea typeface="Cambria Math" panose="02040503050406030204" pitchFamily="18" charset="0"/>
                                  </a:rPr>
                                </m:ctrlPr>
                              </m:dPr>
                              <m:e>
                                <m:r>
                                  <a:rPr lang="en-US" altLang="zh-TW" sz="2000" b="0" i="1" smtClean="0">
                                    <a:latin typeface="Cambria Math" panose="02040503050406030204" pitchFamily="18" charset="0"/>
                                    <a:ea typeface="Cambria Math" panose="02040503050406030204" pitchFamily="18" charset="0"/>
                                  </a:rPr>
                                  <m:t>1−</m:t>
                                </m:r>
                                <m:r>
                                  <a:rPr lang="en-US" altLang="zh-TW" sz="2000" b="0" i="1" smtClean="0">
                                    <a:latin typeface="Cambria Math" panose="02040503050406030204" pitchFamily="18" charset="0"/>
                                    <a:ea typeface="Cambria Math" panose="02040503050406030204" pitchFamily="18" charset="0"/>
                                  </a:rPr>
                                  <m:t>𝐿</m:t>
                                </m:r>
                              </m:e>
                            </m:d>
                            <m:r>
                              <a:rPr lang="en-US" altLang="zh-TW" sz="2000" b="0" i="1" smtClean="0">
                                <a:latin typeface="Cambria Math" panose="02040503050406030204" pitchFamily="18" charset="0"/>
                                <a:ea typeface="Cambria Math" panose="02040503050406030204" pitchFamily="18" charset="0"/>
                              </a:rPr>
                              <m:t>𝐿</m:t>
                            </m:r>
                          </m:e>
                        </m:nary>
                        <m:r>
                          <a:rPr lang="en-US" altLang="zh-TW" sz="2000" b="0" i="1" smtClean="0">
                            <a:latin typeface="Cambria Math" panose="02040503050406030204" pitchFamily="18" charset="0"/>
                            <a:ea typeface="Cambria Math" panose="02040503050406030204" pitchFamily="18" charset="0"/>
                          </a:rPr>
                          <m:t>−</m:t>
                        </m:r>
                        <m:nary>
                          <m:naryPr>
                            <m:chr m:val="∑"/>
                            <m:ctrlPr>
                              <a:rPr lang="en-US" altLang="zh-TW" sz="2000" i="1">
                                <a:latin typeface="Cambria Math" charset="0"/>
                                <a:ea typeface="Cambria Math" panose="02040503050406030204" pitchFamily="18" charset="0"/>
                              </a:rPr>
                            </m:ctrlPr>
                          </m:naryPr>
                          <m:sub>
                            <m:r>
                              <m:rPr>
                                <m:brk m:alnAt="23"/>
                              </m:rPr>
                              <a:rPr lang="en-US" altLang="zh-TW" sz="2000" i="1">
                                <a:latin typeface="Cambria Math" panose="02040503050406030204" pitchFamily="18" charset="0"/>
                                <a:ea typeface="Cambria Math" panose="02040503050406030204" pitchFamily="18" charset="0"/>
                              </a:rPr>
                              <m:t>𝑗</m:t>
                            </m:r>
                            <m:r>
                              <a:rPr lang="en-US" altLang="zh-TW" sz="2000" i="1">
                                <a:latin typeface="Cambria Math" panose="02040503050406030204" pitchFamily="18" charset="0"/>
                                <a:ea typeface="Cambria Math" panose="02040503050406030204" pitchFamily="18" charset="0"/>
                              </a:rPr>
                              <m:t>=</m:t>
                            </m:r>
                            <m:r>
                              <a:rPr lang="en-US" altLang="zh-TW" sz="2000" b="0" i="1" smtClean="0">
                                <a:latin typeface="Cambria Math" panose="02040503050406030204" pitchFamily="18" charset="0"/>
                                <a:ea typeface="Cambria Math" panose="02040503050406030204" pitchFamily="18" charset="0"/>
                              </a:rPr>
                              <m:t>3</m:t>
                            </m:r>
                          </m:sub>
                          <m:sup>
                            <m:r>
                              <a:rPr lang="en-US" altLang="zh-TW" sz="2000" i="1">
                                <a:latin typeface="Cambria Math" panose="02040503050406030204" pitchFamily="18" charset="0"/>
                                <a:ea typeface="Cambria Math" panose="02040503050406030204" pitchFamily="18" charset="0"/>
                              </a:rPr>
                              <m:t>𝑝</m:t>
                            </m:r>
                          </m:sup>
                          <m:e>
                            <m:sSub>
                              <m:sSubPr>
                                <m:ctrlPr>
                                  <a:rPr lang="en-US" altLang="zh-TW" sz="2000" i="1">
                                    <a:latin typeface="Cambria Math" charset="0"/>
                                    <a:ea typeface="Cambria Math" panose="02040503050406030204" pitchFamily="18" charset="0"/>
                                  </a:rPr>
                                </m:ctrlPr>
                              </m:sSubPr>
                              <m:e>
                                <m:r>
                                  <a:rPr lang="en-US" altLang="zh-TW" sz="2000" i="1">
                                    <a:latin typeface="Cambria Math" panose="02040503050406030204" pitchFamily="18" charset="0"/>
                                    <a:ea typeface="Cambria Math" panose="02040503050406030204" pitchFamily="18" charset="0"/>
                                  </a:rPr>
                                  <m:t>∅</m:t>
                                </m:r>
                              </m:e>
                              <m:sub>
                                <m:r>
                                  <a:rPr lang="en-US" altLang="zh-TW" sz="2000" i="1">
                                    <a:latin typeface="Cambria Math" panose="02040503050406030204" pitchFamily="18" charset="0"/>
                                    <a:ea typeface="Cambria Math" panose="02040503050406030204" pitchFamily="18" charset="0"/>
                                  </a:rPr>
                                  <m:t>𝑗</m:t>
                                </m:r>
                              </m:sub>
                            </m:sSub>
                            <m:d>
                              <m:dPr>
                                <m:ctrlPr>
                                  <a:rPr lang="en-US" altLang="zh-TW" sz="2000" i="1">
                                    <a:latin typeface="Cambria Math" charset="0"/>
                                    <a:ea typeface="Cambria Math" panose="02040503050406030204" pitchFamily="18" charset="0"/>
                                  </a:rPr>
                                </m:ctrlPr>
                              </m:dPr>
                              <m:e>
                                <m:r>
                                  <a:rPr lang="en-US" altLang="zh-TW" sz="2000" i="1">
                                    <a:latin typeface="Cambria Math" panose="02040503050406030204" pitchFamily="18" charset="0"/>
                                    <a:ea typeface="Cambria Math" panose="02040503050406030204" pitchFamily="18" charset="0"/>
                                  </a:rPr>
                                  <m:t>1−</m:t>
                                </m:r>
                                <m:r>
                                  <a:rPr lang="en-US" altLang="zh-TW" sz="2000" i="1">
                                    <a:latin typeface="Cambria Math" panose="02040503050406030204" pitchFamily="18" charset="0"/>
                                    <a:ea typeface="Cambria Math" panose="02040503050406030204" pitchFamily="18" charset="0"/>
                                  </a:rPr>
                                  <m:t>𝐿</m:t>
                                </m:r>
                              </m:e>
                            </m:d>
                            <m:sSup>
                              <m:sSupPr>
                                <m:ctrlPr>
                                  <a:rPr lang="en-US" altLang="zh-TW" sz="2000" i="1">
                                    <a:latin typeface="Cambria Math" charset="0"/>
                                    <a:ea typeface="標楷體" panose="03000509000000000000" pitchFamily="65" charset="-120"/>
                                  </a:rPr>
                                </m:ctrlPr>
                              </m:sSupPr>
                              <m:e>
                                <m:r>
                                  <a:rPr lang="en-US" altLang="zh-TW" sz="2000" i="1">
                                    <a:latin typeface="Cambria Math" panose="02040503050406030204" pitchFamily="18" charset="0"/>
                                    <a:ea typeface="標楷體" panose="03000509000000000000" pitchFamily="65" charset="-120"/>
                                  </a:rPr>
                                  <m:t>𝐿</m:t>
                                </m:r>
                              </m:e>
                              <m:sup>
                                <m:r>
                                  <a:rPr lang="en-US" altLang="zh-TW" sz="2000" i="1">
                                    <a:latin typeface="Cambria Math" panose="02040503050406030204" pitchFamily="18" charset="0"/>
                                    <a:ea typeface="標楷體" panose="03000509000000000000" pitchFamily="65" charset="-120"/>
                                  </a:rPr>
                                  <m:t>2</m:t>
                                </m:r>
                              </m:sup>
                            </m:sSup>
                          </m:e>
                        </m:nary>
                        <m:r>
                          <a:rPr lang="en-US" altLang="zh-TW" sz="2000" b="0" i="1" smtClean="0">
                            <a:latin typeface="Cambria Math" panose="02040503050406030204" pitchFamily="18" charset="0"/>
                            <a:ea typeface="Cambria Math" panose="02040503050406030204" pitchFamily="18" charset="0"/>
                          </a:rPr>
                          <m:t>−…−</m:t>
                        </m:r>
                        <m:nary>
                          <m:naryPr>
                            <m:chr m:val="∑"/>
                            <m:ctrlPr>
                              <a:rPr lang="en-US" altLang="zh-TW" sz="2000" i="1">
                                <a:latin typeface="Cambria Math" charset="0"/>
                                <a:ea typeface="Cambria Math" panose="02040503050406030204" pitchFamily="18" charset="0"/>
                              </a:rPr>
                            </m:ctrlPr>
                          </m:naryPr>
                          <m:sub>
                            <m:r>
                              <m:rPr>
                                <m:brk m:alnAt="23"/>
                              </m:rPr>
                              <a:rPr lang="en-US" altLang="zh-TW" sz="2000" i="1">
                                <a:latin typeface="Cambria Math" panose="02040503050406030204" pitchFamily="18" charset="0"/>
                                <a:ea typeface="Cambria Math" panose="02040503050406030204" pitchFamily="18" charset="0"/>
                              </a:rPr>
                              <m:t>𝑗</m:t>
                            </m:r>
                            <m:r>
                              <a:rPr lang="en-US" altLang="zh-TW" sz="2000" i="1">
                                <a:latin typeface="Cambria Math" panose="02040503050406030204" pitchFamily="18" charset="0"/>
                                <a:ea typeface="Cambria Math" panose="02040503050406030204" pitchFamily="18" charset="0"/>
                              </a:rPr>
                              <m:t>=</m:t>
                            </m:r>
                            <m:r>
                              <a:rPr lang="en-US" altLang="zh-TW" sz="2000" b="0" i="1" smtClean="0">
                                <a:latin typeface="Cambria Math" panose="02040503050406030204" pitchFamily="18" charset="0"/>
                                <a:ea typeface="Cambria Math" panose="02040503050406030204" pitchFamily="18" charset="0"/>
                              </a:rPr>
                              <m:t>𝑝</m:t>
                            </m:r>
                          </m:sub>
                          <m:sup>
                            <m:r>
                              <a:rPr lang="en-US" altLang="zh-TW" sz="2000" i="1">
                                <a:latin typeface="Cambria Math" panose="02040503050406030204" pitchFamily="18" charset="0"/>
                                <a:ea typeface="Cambria Math" panose="02040503050406030204" pitchFamily="18" charset="0"/>
                              </a:rPr>
                              <m:t>𝑝</m:t>
                            </m:r>
                          </m:sup>
                          <m:e>
                            <m:sSub>
                              <m:sSubPr>
                                <m:ctrlPr>
                                  <a:rPr lang="en-US" altLang="zh-TW" sz="2000" i="1">
                                    <a:latin typeface="Cambria Math" charset="0"/>
                                    <a:ea typeface="Cambria Math" panose="02040503050406030204" pitchFamily="18" charset="0"/>
                                  </a:rPr>
                                </m:ctrlPr>
                              </m:sSubPr>
                              <m:e>
                                <m:r>
                                  <a:rPr lang="en-US" altLang="zh-TW" sz="2000" i="1">
                                    <a:latin typeface="Cambria Math" panose="02040503050406030204" pitchFamily="18" charset="0"/>
                                    <a:ea typeface="Cambria Math" panose="02040503050406030204" pitchFamily="18" charset="0"/>
                                  </a:rPr>
                                  <m:t>∅</m:t>
                                </m:r>
                              </m:e>
                              <m:sub>
                                <m:r>
                                  <a:rPr lang="en-US" altLang="zh-TW" sz="2000" i="1">
                                    <a:latin typeface="Cambria Math" panose="02040503050406030204" pitchFamily="18" charset="0"/>
                                    <a:ea typeface="Cambria Math" panose="02040503050406030204" pitchFamily="18" charset="0"/>
                                  </a:rPr>
                                  <m:t>𝑗</m:t>
                                </m:r>
                              </m:sub>
                            </m:sSub>
                            <m:d>
                              <m:dPr>
                                <m:ctrlPr>
                                  <a:rPr lang="en-US" altLang="zh-TW" sz="2000" i="1">
                                    <a:latin typeface="Cambria Math" charset="0"/>
                                    <a:ea typeface="Cambria Math" panose="02040503050406030204" pitchFamily="18" charset="0"/>
                                  </a:rPr>
                                </m:ctrlPr>
                              </m:dPr>
                              <m:e>
                                <m:r>
                                  <a:rPr lang="en-US" altLang="zh-TW" sz="2000" i="1">
                                    <a:latin typeface="Cambria Math" panose="02040503050406030204" pitchFamily="18" charset="0"/>
                                    <a:ea typeface="Cambria Math" panose="02040503050406030204" pitchFamily="18" charset="0"/>
                                  </a:rPr>
                                  <m:t>1−</m:t>
                                </m:r>
                                <m:r>
                                  <a:rPr lang="en-US" altLang="zh-TW" sz="2000" i="1">
                                    <a:latin typeface="Cambria Math" panose="02040503050406030204" pitchFamily="18" charset="0"/>
                                    <a:ea typeface="Cambria Math" panose="02040503050406030204" pitchFamily="18" charset="0"/>
                                  </a:rPr>
                                  <m:t>𝐿</m:t>
                                </m:r>
                              </m:e>
                            </m:d>
                            <m:sSup>
                              <m:sSupPr>
                                <m:ctrlPr>
                                  <a:rPr lang="en-US" altLang="zh-TW" sz="2000" i="1">
                                    <a:latin typeface="Cambria Math" charset="0"/>
                                    <a:ea typeface="標楷體" panose="03000509000000000000" pitchFamily="65" charset="-120"/>
                                  </a:rPr>
                                </m:ctrlPr>
                              </m:sSupPr>
                              <m:e>
                                <m:r>
                                  <a:rPr lang="en-US" altLang="zh-TW" sz="2000" i="1">
                                    <a:latin typeface="Cambria Math" panose="02040503050406030204" pitchFamily="18" charset="0"/>
                                    <a:ea typeface="標楷體" panose="03000509000000000000" pitchFamily="65" charset="-120"/>
                                  </a:rPr>
                                  <m:t>𝐿</m:t>
                                </m:r>
                              </m:e>
                              <m:sup>
                                <m:r>
                                  <a:rPr lang="en-US" altLang="zh-TW" sz="2000" i="1">
                                    <a:latin typeface="Cambria Math" panose="02040503050406030204" pitchFamily="18" charset="0"/>
                                    <a:ea typeface="標楷體" panose="03000509000000000000" pitchFamily="65" charset="-120"/>
                                  </a:rPr>
                                  <m:t>𝑝</m:t>
                                </m:r>
                                <m:r>
                                  <a:rPr lang="en-US" altLang="zh-TW" sz="2000" i="1">
                                    <a:latin typeface="Cambria Math" panose="02040503050406030204" pitchFamily="18" charset="0"/>
                                    <a:ea typeface="標楷體" panose="03000509000000000000" pitchFamily="65" charset="-120"/>
                                  </a:rPr>
                                  <m:t>−1</m:t>
                                </m:r>
                              </m:sup>
                            </m:sSup>
                          </m:e>
                        </m:nary>
                      </m:e>
                    </m:d>
                    <m:sSub>
                      <m:sSubPr>
                        <m:ctrlPr>
                          <a:rPr lang="en-US" altLang="zh-TW" sz="2000" i="1">
                            <a:latin typeface="Cambria Math" charset="0"/>
                            <a:ea typeface="標楷體" panose="03000509000000000000" pitchFamily="65" charset="-120"/>
                          </a:rPr>
                        </m:ctrlPr>
                      </m:sSubPr>
                      <m:e>
                        <m:r>
                          <a:rPr lang="en-US" altLang="zh-TW" sz="2000" b="0" i="1" smtClean="0">
                            <a:latin typeface="Cambria Math" charset="0"/>
                            <a:ea typeface="標楷體" panose="03000509000000000000" pitchFamily="65" charset="-120"/>
                          </a:rPr>
                          <m:t>𝑧</m:t>
                        </m:r>
                      </m:e>
                      <m:sub>
                        <m:r>
                          <a:rPr lang="en-US" altLang="zh-TW" sz="2000" i="1">
                            <a:latin typeface="Cambria Math" panose="02040503050406030204" pitchFamily="18" charset="0"/>
                            <a:ea typeface="標楷體" panose="03000509000000000000" pitchFamily="65" charset="-120"/>
                          </a:rPr>
                          <m:t>𝑡</m:t>
                        </m:r>
                      </m:sub>
                    </m:sSub>
                  </m:oMath>
                </a14:m>
                <a:endParaRPr lang="en-US" altLang="zh-TW" sz="2000" dirty="0" smtClean="0">
                  <a:latin typeface="標楷體" panose="03000509000000000000" pitchFamily="65" charset="-120"/>
                  <a:ea typeface="標楷體" panose="03000509000000000000" pitchFamily="65" charset="-120"/>
                </a:endParaRPr>
              </a:p>
              <a:p>
                <a:pPr marL="457200" lvl="1" indent="0">
                  <a:buNone/>
                </a:pPr>
                <a:endParaRPr lang="en-US" altLang="zh-TW" sz="2000" dirty="0">
                  <a:latin typeface="標楷體" panose="03000509000000000000" pitchFamily="65" charset="-120"/>
                  <a:ea typeface="標楷體" panose="03000509000000000000" pitchFamily="65" charset="-120"/>
                </a:endParaRPr>
              </a:p>
              <a:p>
                <a:pPr marL="457200" lvl="1" indent="0">
                  <a:buNone/>
                </a:pPr>
                <a:r>
                  <a:rPr lang="en-US" altLang="zh-TW" sz="2000" dirty="0" smtClean="0">
                    <a:latin typeface="標楷體" panose="03000509000000000000" pitchFamily="65" charset="-120"/>
                    <a:ea typeface="標楷體" panose="03000509000000000000" pitchFamily="65" charset="-120"/>
                  </a:rPr>
                  <a:t>    </a:t>
                </a:r>
                <a:r>
                  <a:rPr lang="zh-TW" altLang="en-US" sz="2000" dirty="0" smtClean="0">
                    <a:latin typeface="標楷體" panose="03000509000000000000" pitchFamily="65" charset="-120"/>
                    <a:ea typeface="標楷體" panose="03000509000000000000" pitchFamily="65" charset="-120"/>
                  </a:rPr>
                  <a:t>令</a:t>
                </a:r>
                <a14:m>
                  <m:oMath xmlns:m="http://schemas.openxmlformats.org/officeDocument/2006/math">
                    <m:sSub>
                      <m:sSubPr>
                        <m:ctrlPr>
                          <a:rPr lang="en-US" altLang="zh-TW" sz="2000" i="1" smtClean="0">
                            <a:latin typeface="Cambria Math" charset="0"/>
                            <a:ea typeface="標楷體" panose="03000509000000000000" pitchFamily="65" charset="-120"/>
                          </a:rPr>
                        </m:ctrlPr>
                      </m:sSubPr>
                      <m:e>
                        <m:r>
                          <a:rPr lang="en-US" altLang="zh-TW" sz="2000" b="0" i="1" smtClean="0">
                            <a:latin typeface="Cambria Math" panose="02040503050406030204" pitchFamily="18" charset="0"/>
                            <a:ea typeface="標楷體" panose="03000509000000000000" pitchFamily="65" charset="-120"/>
                          </a:rPr>
                          <m:t>𝐷</m:t>
                        </m:r>
                      </m:e>
                      <m:sub>
                        <m:r>
                          <a:rPr lang="en-US" altLang="zh-TW" sz="2000" b="0" i="1" smtClean="0">
                            <a:latin typeface="Cambria Math" panose="02040503050406030204" pitchFamily="18" charset="0"/>
                            <a:ea typeface="標楷體" panose="03000509000000000000" pitchFamily="65" charset="-120"/>
                          </a:rPr>
                          <m:t>𝑗</m:t>
                        </m:r>
                      </m:sub>
                    </m:sSub>
                    <m:r>
                      <a:rPr lang="en-US" altLang="zh-TW" sz="2000" b="0" i="1" smtClean="0">
                        <a:latin typeface="Cambria Math" panose="02040503050406030204" pitchFamily="18" charset="0"/>
                        <a:ea typeface="標楷體" panose="03000509000000000000" pitchFamily="65" charset="-120"/>
                      </a:rPr>
                      <m:t>=−</m:t>
                    </m:r>
                    <m:nary>
                      <m:naryPr>
                        <m:chr m:val="∑"/>
                        <m:limLoc m:val="subSup"/>
                        <m:ctrlPr>
                          <a:rPr lang="en-US" altLang="zh-TW" sz="2000" b="0" i="1" smtClean="0">
                            <a:latin typeface="Cambria Math" charset="0"/>
                            <a:ea typeface="標楷體" panose="03000509000000000000" pitchFamily="65" charset="-120"/>
                          </a:rPr>
                        </m:ctrlPr>
                      </m:naryPr>
                      <m:sub>
                        <m:r>
                          <m:rPr>
                            <m:brk m:alnAt="25"/>
                          </m:rPr>
                          <a:rPr lang="en-US" altLang="zh-TW" sz="2000" b="0" i="1" smtClean="0">
                            <a:latin typeface="Cambria Math" panose="02040503050406030204" pitchFamily="18" charset="0"/>
                            <a:ea typeface="標楷體" panose="03000509000000000000" pitchFamily="65" charset="-120"/>
                          </a:rPr>
                          <m:t>𝑠</m:t>
                        </m:r>
                        <m:r>
                          <a:rPr lang="en-US" altLang="zh-TW" sz="2000" b="0" i="1" smtClean="0">
                            <a:latin typeface="Cambria Math" panose="02040503050406030204" pitchFamily="18" charset="0"/>
                            <a:ea typeface="標楷體" panose="03000509000000000000" pitchFamily="65" charset="-120"/>
                          </a:rPr>
                          <m:t>=</m:t>
                        </m:r>
                        <m:r>
                          <a:rPr lang="en-US" altLang="zh-TW" sz="2000" b="0" i="1" smtClean="0">
                            <a:latin typeface="Cambria Math" panose="02040503050406030204" pitchFamily="18" charset="0"/>
                            <a:ea typeface="標楷體" panose="03000509000000000000" pitchFamily="65" charset="-120"/>
                          </a:rPr>
                          <m:t>𝑗</m:t>
                        </m:r>
                        <m:r>
                          <a:rPr lang="en-US" altLang="zh-TW" sz="2000" b="0" i="1" smtClean="0">
                            <a:latin typeface="Cambria Math" panose="02040503050406030204" pitchFamily="18" charset="0"/>
                            <a:ea typeface="標楷體" panose="03000509000000000000" pitchFamily="65" charset="-120"/>
                          </a:rPr>
                          <m:t>+1</m:t>
                        </m:r>
                      </m:sub>
                      <m:sup>
                        <m:r>
                          <a:rPr lang="en-US" altLang="zh-TW" sz="2000" b="0" i="1" smtClean="0">
                            <a:latin typeface="Cambria Math" panose="02040503050406030204" pitchFamily="18" charset="0"/>
                            <a:ea typeface="標楷體" panose="03000509000000000000" pitchFamily="65" charset="-120"/>
                          </a:rPr>
                          <m:t>𝑝</m:t>
                        </m:r>
                      </m:sup>
                      <m:e>
                        <m:sSub>
                          <m:sSubPr>
                            <m:ctrlPr>
                              <a:rPr lang="en-US" altLang="zh-TW" sz="2000" b="0" i="1" smtClean="0">
                                <a:latin typeface="Cambria Math" charset="0"/>
                                <a:ea typeface="標楷體" panose="03000509000000000000" pitchFamily="65" charset="-120"/>
                              </a:rPr>
                            </m:ctrlPr>
                          </m:sSubPr>
                          <m:e>
                            <m:r>
                              <a:rPr lang="en-US" altLang="zh-TW" sz="2000" b="0" i="1" smtClean="0">
                                <a:latin typeface="Cambria Math" panose="02040503050406030204" pitchFamily="18" charset="0"/>
                                <a:ea typeface="Cambria Math" panose="02040503050406030204" pitchFamily="18" charset="0"/>
                              </a:rPr>
                              <m:t>∅</m:t>
                            </m:r>
                          </m:e>
                          <m:sub>
                            <m:r>
                              <a:rPr lang="en-US" altLang="zh-TW" sz="2000" b="0" i="1" smtClean="0">
                                <a:latin typeface="Cambria Math" panose="02040503050406030204" pitchFamily="18" charset="0"/>
                                <a:ea typeface="標楷體" panose="03000509000000000000" pitchFamily="65" charset="-120"/>
                              </a:rPr>
                              <m:t>𝑠</m:t>
                            </m:r>
                          </m:sub>
                        </m:sSub>
                      </m:e>
                    </m:nary>
                  </m:oMath>
                </a14:m>
                <a:r>
                  <a:rPr lang="en-US" altLang="zh-TW" sz="2000" dirty="0" smtClean="0">
                    <a:latin typeface="標楷體" panose="03000509000000000000" pitchFamily="65" charset="-120"/>
                    <a:ea typeface="標楷體" panose="03000509000000000000" pitchFamily="65" charset="-120"/>
                  </a:rPr>
                  <a:t/>
                </a:r>
                <a:br>
                  <a:rPr lang="en-US" altLang="zh-TW" sz="2000" dirty="0" smtClean="0">
                    <a:latin typeface="標楷體" panose="03000509000000000000" pitchFamily="65" charset="-120"/>
                    <a:ea typeface="標楷體" panose="03000509000000000000" pitchFamily="65" charset="-120"/>
                  </a:rPr>
                </a:br>
                <a:r>
                  <a:rPr lang="en-US" altLang="zh-TW" sz="2000" dirty="0" smtClean="0">
                    <a:latin typeface="標楷體" panose="03000509000000000000" pitchFamily="65" charset="-120"/>
                    <a:ea typeface="標楷體" panose="03000509000000000000" pitchFamily="65" charset="-120"/>
                  </a:rPr>
                  <a:t>    </a:t>
                </a:r>
              </a:p>
              <a:p>
                <a:pPr marL="457200" lvl="1" indent="0">
                  <a:buNone/>
                </a:pPr>
                <a:r>
                  <a:rPr lang="en-US" altLang="zh-TW" sz="2000" dirty="0">
                    <a:latin typeface="標楷體" panose="03000509000000000000" pitchFamily="65" charset="-120"/>
                    <a:ea typeface="標楷體" panose="03000509000000000000" pitchFamily="65" charset="-120"/>
                  </a:rPr>
                  <a:t> </a:t>
                </a:r>
                <a:r>
                  <a:rPr lang="en-US" altLang="zh-TW" sz="2000" dirty="0" smtClean="0">
                    <a:latin typeface="標楷體" panose="03000509000000000000" pitchFamily="65" charset="-120"/>
                    <a:ea typeface="標楷體" panose="03000509000000000000" pitchFamily="65" charset="-120"/>
                  </a:rPr>
                  <a:t>  </a:t>
                </a:r>
                <a14:m>
                  <m:oMath xmlns:m="http://schemas.openxmlformats.org/officeDocument/2006/math">
                    <m:r>
                      <a:rPr lang="en-US" altLang="zh-TW" sz="2000" i="1">
                        <a:latin typeface="Cambria Math" panose="02040503050406030204" pitchFamily="18" charset="0"/>
                        <a:ea typeface="Cambria Math" panose="02040503050406030204" pitchFamily="18" charset="0"/>
                      </a:rPr>
                      <m:t>=</m:t>
                    </m:r>
                    <m:d>
                      <m:dPr>
                        <m:begChr m:val="["/>
                        <m:endChr m:val="]"/>
                        <m:ctrlPr>
                          <a:rPr lang="en-US" altLang="zh-TW" sz="2000" i="1">
                            <a:latin typeface="Cambria Math" charset="0"/>
                            <a:ea typeface="Cambria Math" panose="02040503050406030204" pitchFamily="18" charset="0"/>
                          </a:rPr>
                        </m:ctrlPr>
                      </m:dPr>
                      <m:e>
                        <m:d>
                          <m:dPr>
                            <m:ctrlPr>
                              <a:rPr lang="en-US" altLang="zh-TW" sz="2000" i="1">
                                <a:latin typeface="Cambria Math" charset="0"/>
                                <a:ea typeface="Cambria Math" panose="02040503050406030204" pitchFamily="18" charset="0"/>
                              </a:rPr>
                            </m:ctrlPr>
                          </m:dPr>
                          <m:e>
                            <m:nary>
                              <m:naryPr>
                                <m:chr m:val="∑"/>
                                <m:ctrlPr>
                                  <a:rPr lang="en-US" altLang="zh-TW" sz="2000" i="1">
                                    <a:latin typeface="Cambria Math" charset="0"/>
                                    <a:ea typeface="Cambria Math" panose="02040503050406030204" pitchFamily="18" charset="0"/>
                                  </a:rPr>
                                </m:ctrlPr>
                              </m:naryPr>
                              <m:sub>
                                <m:r>
                                  <m:rPr>
                                    <m:brk m:alnAt="23"/>
                                  </m:rPr>
                                  <a:rPr lang="en-US" altLang="zh-TW" sz="2000" i="1">
                                    <a:latin typeface="Cambria Math" panose="02040503050406030204" pitchFamily="18" charset="0"/>
                                    <a:ea typeface="Cambria Math" panose="02040503050406030204" pitchFamily="18" charset="0"/>
                                  </a:rPr>
                                  <m:t>𝑗</m:t>
                                </m:r>
                                <m:r>
                                  <a:rPr lang="en-US" altLang="zh-TW" sz="2000" i="1">
                                    <a:latin typeface="Cambria Math" panose="02040503050406030204" pitchFamily="18" charset="0"/>
                                    <a:ea typeface="Cambria Math" panose="02040503050406030204" pitchFamily="18" charset="0"/>
                                  </a:rPr>
                                  <m:t>=1</m:t>
                                </m:r>
                              </m:sub>
                              <m:sup>
                                <m:r>
                                  <a:rPr lang="en-US" altLang="zh-TW" sz="2000" i="1">
                                    <a:latin typeface="Cambria Math" panose="02040503050406030204" pitchFamily="18" charset="0"/>
                                    <a:ea typeface="Cambria Math" panose="02040503050406030204" pitchFamily="18" charset="0"/>
                                  </a:rPr>
                                  <m:t>𝑝</m:t>
                                </m:r>
                              </m:sup>
                              <m:e>
                                <m:sSub>
                                  <m:sSubPr>
                                    <m:ctrlPr>
                                      <a:rPr lang="en-US" altLang="zh-TW" sz="2000" i="1">
                                        <a:latin typeface="Cambria Math" charset="0"/>
                                        <a:ea typeface="Cambria Math" panose="02040503050406030204" pitchFamily="18" charset="0"/>
                                      </a:rPr>
                                    </m:ctrlPr>
                                  </m:sSubPr>
                                  <m:e>
                                    <m:r>
                                      <a:rPr lang="en-US" altLang="zh-TW" sz="2000" i="1">
                                        <a:latin typeface="Cambria Math" panose="02040503050406030204" pitchFamily="18" charset="0"/>
                                        <a:ea typeface="Cambria Math" panose="02040503050406030204" pitchFamily="18" charset="0"/>
                                      </a:rPr>
                                      <m:t>∅</m:t>
                                    </m:r>
                                  </m:e>
                                  <m:sub>
                                    <m:r>
                                      <a:rPr lang="en-US" altLang="zh-TW" sz="2000" i="1">
                                        <a:latin typeface="Cambria Math" panose="02040503050406030204" pitchFamily="18" charset="0"/>
                                        <a:ea typeface="Cambria Math" panose="02040503050406030204" pitchFamily="18" charset="0"/>
                                      </a:rPr>
                                      <m:t>𝑗</m:t>
                                    </m:r>
                                  </m:sub>
                                </m:sSub>
                              </m:e>
                            </m:nary>
                          </m:e>
                        </m:d>
                        <m:r>
                          <a:rPr lang="en-US" altLang="zh-TW" sz="2000" i="1">
                            <a:latin typeface="Cambria Math" panose="02040503050406030204" pitchFamily="18" charset="0"/>
                            <a:ea typeface="Cambria Math" panose="02040503050406030204" pitchFamily="18" charset="0"/>
                          </a:rPr>
                          <m:t>𝐿</m:t>
                        </m:r>
                        <m:r>
                          <a:rPr lang="en-US" altLang="zh-TW" sz="2000" b="0" i="1" smtClean="0">
                            <a:latin typeface="Cambria Math" panose="02040503050406030204" pitchFamily="18" charset="0"/>
                            <a:ea typeface="Cambria Math" panose="02040503050406030204" pitchFamily="18" charset="0"/>
                          </a:rPr>
                          <m:t>+</m:t>
                        </m:r>
                        <m:nary>
                          <m:naryPr>
                            <m:chr m:val="∑"/>
                            <m:limLoc m:val="subSup"/>
                            <m:ctrlPr>
                              <a:rPr lang="en-US" altLang="zh-TW" sz="2000" i="1" smtClean="0">
                                <a:latin typeface="Cambria Math" charset="0"/>
                                <a:ea typeface="Cambria Math" panose="02040503050406030204" pitchFamily="18" charset="0"/>
                              </a:rPr>
                            </m:ctrlPr>
                          </m:naryPr>
                          <m:sub>
                            <m:r>
                              <m:rPr>
                                <m:brk m:alnAt="25"/>
                              </m:rPr>
                              <a:rPr lang="en-US" altLang="zh-TW" sz="2000" b="0" i="1" smtClean="0">
                                <a:latin typeface="Cambria Math" panose="02040503050406030204" pitchFamily="18" charset="0"/>
                                <a:ea typeface="Cambria Math" panose="02040503050406030204" pitchFamily="18" charset="0"/>
                              </a:rPr>
                              <m:t>𝑗</m:t>
                            </m:r>
                            <m:r>
                              <a:rPr lang="en-US" altLang="zh-TW" sz="2000" b="0" i="1" smtClean="0">
                                <a:latin typeface="Cambria Math" panose="02040503050406030204" pitchFamily="18" charset="0"/>
                                <a:ea typeface="Cambria Math" panose="02040503050406030204" pitchFamily="18" charset="0"/>
                              </a:rPr>
                              <m:t>=1</m:t>
                            </m:r>
                          </m:sub>
                          <m:sup>
                            <m:r>
                              <a:rPr lang="en-US" altLang="zh-TW" sz="2000" b="0" i="1" smtClean="0">
                                <a:latin typeface="Cambria Math" panose="02040503050406030204" pitchFamily="18" charset="0"/>
                                <a:ea typeface="Cambria Math" panose="02040503050406030204" pitchFamily="18" charset="0"/>
                              </a:rPr>
                              <m:t>𝑝</m:t>
                            </m:r>
                            <m:r>
                              <a:rPr lang="en-US" altLang="zh-TW" sz="2000" b="0" i="1" smtClean="0">
                                <a:latin typeface="Cambria Math" panose="02040503050406030204" pitchFamily="18" charset="0"/>
                                <a:ea typeface="Cambria Math" panose="02040503050406030204" pitchFamily="18" charset="0"/>
                              </a:rPr>
                              <m:t>−1</m:t>
                            </m:r>
                          </m:sup>
                          <m:e>
                            <m:sSub>
                              <m:sSubPr>
                                <m:ctrlPr>
                                  <a:rPr lang="en-US" altLang="zh-TW" sz="2000" i="1">
                                    <a:latin typeface="Cambria Math" charset="0"/>
                                    <a:ea typeface="標楷體" panose="03000509000000000000" pitchFamily="65" charset="-120"/>
                                  </a:rPr>
                                </m:ctrlPr>
                              </m:sSubPr>
                              <m:e>
                                <m:r>
                                  <a:rPr lang="en-US" altLang="zh-TW" sz="2000" i="1">
                                    <a:latin typeface="Cambria Math" panose="02040503050406030204" pitchFamily="18" charset="0"/>
                                    <a:ea typeface="標楷體" panose="03000509000000000000" pitchFamily="65" charset="-120"/>
                                  </a:rPr>
                                  <m:t>𝐷</m:t>
                                </m:r>
                              </m:e>
                              <m:sub>
                                <m:r>
                                  <a:rPr lang="en-US" altLang="zh-TW" sz="2000" i="1">
                                    <a:latin typeface="Cambria Math" panose="02040503050406030204" pitchFamily="18" charset="0"/>
                                    <a:ea typeface="標楷體" panose="03000509000000000000" pitchFamily="65" charset="-120"/>
                                  </a:rPr>
                                  <m:t>𝑗</m:t>
                                </m:r>
                              </m:sub>
                            </m:sSub>
                          </m:e>
                        </m:nary>
                        <m:d>
                          <m:dPr>
                            <m:ctrlPr>
                              <a:rPr lang="en-US" altLang="zh-TW" sz="2000" i="1">
                                <a:latin typeface="Cambria Math" charset="0"/>
                                <a:ea typeface="Cambria Math" panose="02040503050406030204" pitchFamily="18" charset="0"/>
                              </a:rPr>
                            </m:ctrlPr>
                          </m:dPr>
                          <m:e>
                            <m:r>
                              <a:rPr lang="en-US" altLang="zh-TW" sz="2000" i="1">
                                <a:latin typeface="Cambria Math" panose="02040503050406030204" pitchFamily="18" charset="0"/>
                                <a:ea typeface="Cambria Math" panose="02040503050406030204" pitchFamily="18" charset="0"/>
                              </a:rPr>
                              <m:t>1−</m:t>
                            </m:r>
                            <m:r>
                              <a:rPr lang="en-US" altLang="zh-TW" sz="2000" i="1">
                                <a:latin typeface="Cambria Math" panose="02040503050406030204" pitchFamily="18" charset="0"/>
                                <a:ea typeface="Cambria Math" panose="02040503050406030204" pitchFamily="18" charset="0"/>
                              </a:rPr>
                              <m:t>𝐿</m:t>
                            </m:r>
                          </m:e>
                        </m:d>
                        <m:sSup>
                          <m:sSupPr>
                            <m:ctrlPr>
                              <a:rPr lang="en-US" altLang="zh-TW" sz="2000" i="1">
                                <a:latin typeface="Cambria Math" charset="0"/>
                                <a:ea typeface="標楷體" panose="03000509000000000000" pitchFamily="65" charset="-120"/>
                              </a:rPr>
                            </m:ctrlPr>
                          </m:sSupPr>
                          <m:e>
                            <m:r>
                              <a:rPr lang="en-US" altLang="zh-TW" sz="2000" i="1">
                                <a:latin typeface="Cambria Math" panose="02040503050406030204" pitchFamily="18" charset="0"/>
                                <a:ea typeface="標楷體" panose="03000509000000000000" pitchFamily="65" charset="-120"/>
                              </a:rPr>
                              <m:t>𝐿</m:t>
                            </m:r>
                          </m:e>
                          <m:sup>
                            <m:r>
                              <a:rPr lang="en-US" altLang="zh-TW" sz="2000" b="0" i="1" smtClean="0">
                                <a:latin typeface="Cambria Math" panose="02040503050406030204" pitchFamily="18" charset="0"/>
                                <a:ea typeface="標楷體" panose="03000509000000000000" pitchFamily="65" charset="-120"/>
                              </a:rPr>
                              <m:t>𝑗</m:t>
                            </m:r>
                          </m:sup>
                        </m:sSup>
                      </m:e>
                    </m:d>
                    <m:sSub>
                      <m:sSubPr>
                        <m:ctrlPr>
                          <a:rPr lang="en-US" altLang="zh-TW" sz="2000" i="1">
                            <a:latin typeface="Cambria Math" charset="0"/>
                            <a:ea typeface="標楷體" panose="03000509000000000000" pitchFamily="65" charset="-120"/>
                          </a:rPr>
                        </m:ctrlPr>
                      </m:sSubPr>
                      <m:e>
                        <m:r>
                          <a:rPr lang="en-US" altLang="zh-TW" sz="2000" b="0" i="1" smtClean="0">
                            <a:latin typeface="Cambria Math" charset="0"/>
                            <a:ea typeface="標楷體" panose="03000509000000000000" pitchFamily="65" charset="-120"/>
                          </a:rPr>
                          <m:t>𝑧</m:t>
                        </m:r>
                      </m:e>
                      <m:sub>
                        <m:r>
                          <a:rPr lang="en-US" altLang="zh-TW" sz="2000" i="1">
                            <a:latin typeface="Cambria Math" panose="02040503050406030204" pitchFamily="18" charset="0"/>
                            <a:ea typeface="標楷體" panose="03000509000000000000" pitchFamily="65" charset="-120"/>
                          </a:rPr>
                          <m:t>𝑡</m:t>
                        </m:r>
                      </m:sub>
                    </m:sSub>
                  </m:oMath>
                </a14:m>
                <a:r>
                  <a:rPr lang="en-US" altLang="zh-TW" sz="2000" dirty="0" smtClean="0">
                    <a:latin typeface="標楷體" panose="03000509000000000000" pitchFamily="65" charset="-120"/>
                    <a:ea typeface="標楷體" panose="03000509000000000000" pitchFamily="65" charset="-120"/>
                  </a:rPr>
                  <a:t> </a:t>
                </a:r>
              </a:p>
              <a:p>
                <a:pPr marL="457200" lvl="1" indent="0">
                  <a:buNone/>
                </a:pPr>
                <a:endParaRPr lang="en-US" altLang="zh-TW" sz="2000" dirty="0" smtClean="0">
                  <a:latin typeface="標楷體" panose="03000509000000000000" pitchFamily="65" charset="-120"/>
                  <a:ea typeface="標楷體" panose="03000509000000000000" pitchFamily="65" charset="-120"/>
                </a:endParaRPr>
              </a:p>
              <a:p>
                <a:pPr marL="457200" lvl="1" indent="0">
                  <a:buNone/>
                </a:pPr>
                <a:r>
                  <a:rPr lang="en-US" altLang="zh-TW" sz="2000" dirty="0" smtClean="0">
                    <a:latin typeface="標楷體" panose="03000509000000000000" pitchFamily="65" charset="-120"/>
                    <a:ea typeface="標楷體" panose="03000509000000000000" pitchFamily="65" charset="-120"/>
                  </a:rPr>
                  <a:t>   </a:t>
                </a:r>
                <a14:m>
                  <m:oMath xmlns:m="http://schemas.openxmlformats.org/officeDocument/2006/math">
                    <m:r>
                      <a:rPr lang="en-US" altLang="zh-TW" sz="2000" i="1">
                        <a:latin typeface="Cambria Math" panose="02040503050406030204" pitchFamily="18" charset="0"/>
                        <a:ea typeface="Cambria Math" panose="02040503050406030204" pitchFamily="18" charset="0"/>
                      </a:rPr>
                      <m:t>=</m:t>
                    </m:r>
                    <m:d>
                      <m:dPr>
                        <m:ctrlPr>
                          <a:rPr lang="en-US" altLang="zh-TW" sz="2000" i="1">
                            <a:latin typeface="Cambria Math" charset="0"/>
                            <a:ea typeface="Cambria Math" panose="02040503050406030204" pitchFamily="18" charset="0"/>
                          </a:rPr>
                        </m:ctrlPr>
                      </m:dPr>
                      <m:e>
                        <m:nary>
                          <m:naryPr>
                            <m:chr m:val="∑"/>
                            <m:ctrlPr>
                              <a:rPr lang="en-US" altLang="zh-TW" sz="2000" i="1">
                                <a:latin typeface="Cambria Math" charset="0"/>
                                <a:ea typeface="Cambria Math" panose="02040503050406030204" pitchFamily="18" charset="0"/>
                              </a:rPr>
                            </m:ctrlPr>
                          </m:naryPr>
                          <m:sub>
                            <m:r>
                              <m:rPr>
                                <m:brk m:alnAt="23"/>
                              </m:rPr>
                              <a:rPr lang="en-US" altLang="zh-TW" sz="2000" i="1">
                                <a:latin typeface="Cambria Math" panose="02040503050406030204" pitchFamily="18" charset="0"/>
                                <a:ea typeface="Cambria Math" panose="02040503050406030204" pitchFamily="18" charset="0"/>
                              </a:rPr>
                              <m:t>𝑗</m:t>
                            </m:r>
                            <m:r>
                              <a:rPr lang="en-US" altLang="zh-TW" sz="2000" i="1">
                                <a:latin typeface="Cambria Math" panose="02040503050406030204" pitchFamily="18" charset="0"/>
                                <a:ea typeface="Cambria Math" panose="02040503050406030204" pitchFamily="18" charset="0"/>
                              </a:rPr>
                              <m:t>=1</m:t>
                            </m:r>
                          </m:sub>
                          <m:sup>
                            <m:r>
                              <a:rPr lang="en-US" altLang="zh-TW" sz="2000" i="1">
                                <a:latin typeface="Cambria Math" panose="02040503050406030204" pitchFamily="18" charset="0"/>
                                <a:ea typeface="Cambria Math" panose="02040503050406030204" pitchFamily="18" charset="0"/>
                              </a:rPr>
                              <m:t>𝑝</m:t>
                            </m:r>
                          </m:sup>
                          <m:e>
                            <m:sSub>
                              <m:sSubPr>
                                <m:ctrlPr>
                                  <a:rPr lang="en-US" altLang="zh-TW" sz="2000" i="1">
                                    <a:latin typeface="Cambria Math" charset="0"/>
                                    <a:ea typeface="Cambria Math" panose="02040503050406030204" pitchFamily="18" charset="0"/>
                                  </a:rPr>
                                </m:ctrlPr>
                              </m:sSubPr>
                              <m:e>
                                <m:r>
                                  <a:rPr lang="en-US" altLang="zh-TW" sz="2000" i="1">
                                    <a:latin typeface="Cambria Math" panose="02040503050406030204" pitchFamily="18" charset="0"/>
                                    <a:ea typeface="Cambria Math" panose="02040503050406030204" pitchFamily="18" charset="0"/>
                                  </a:rPr>
                                  <m:t>∅</m:t>
                                </m:r>
                              </m:e>
                              <m:sub>
                                <m:r>
                                  <a:rPr lang="en-US" altLang="zh-TW" sz="2000" i="1">
                                    <a:latin typeface="Cambria Math" panose="02040503050406030204" pitchFamily="18" charset="0"/>
                                    <a:ea typeface="Cambria Math" panose="02040503050406030204" pitchFamily="18" charset="0"/>
                                  </a:rPr>
                                  <m:t>𝑗</m:t>
                                </m:r>
                              </m:sub>
                            </m:sSub>
                          </m:e>
                        </m:nary>
                      </m:e>
                    </m:d>
                    <m:sSub>
                      <m:sSubPr>
                        <m:ctrlPr>
                          <a:rPr lang="en-US" altLang="zh-TW" sz="2000" i="1">
                            <a:latin typeface="Cambria Math" charset="0"/>
                            <a:ea typeface="標楷體" panose="03000509000000000000" pitchFamily="65" charset="-120"/>
                          </a:rPr>
                        </m:ctrlPr>
                      </m:sSubPr>
                      <m:e>
                        <m:r>
                          <a:rPr lang="en-US" altLang="zh-TW" sz="2000" b="0" i="1" smtClean="0">
                            <a:latin typeface="Cambria Math" charset="0"/>
                            <a:ea typeface="標楷體" panose="03000509000000000000" pitchFamily="65" charset="-120"/>
                          </a:rPr>
                          <m:t>𝑧</m:t>
                        </m:r>
                      </m:e>
                      <m:sub>
                        <m:r>
                          <a:rPr lang="en-US" altLang="zh-TW" sz="2000" i="1">
                            <a:latin typeface="Cambria Math" panose="02040503050406030204" pitchFamily="18" charset="0"/>
                            <a:ea typeface="標楷體" panose="03000509000000000000" pitchFamily="65" charset="-120"/>
                          </a:rPr>
                          <m:t>𝑡</m:t>
                        </m:r>
                        <m:r>
                          <a:rPr lang="en-US" altLang="zh-TW" sz="2000" i="1">
                            <a:latin typeface="Cambria Math" panose="02040503050406030204" pitchFamily="18" charset="0"/>
                            <a:ea typeface="標楷體" panose="03000509000000000000" pitchFamily="65" charset="-120"/>
                          </a:rPr>
                          <m:t>−1</m:t>
                        </m:r>
                      </m:sub>
                    </m:sSub>
                    <m:r>
                      <a:rPr lang="en-US" altLang="zh-TW" sz="2000" i="1">
                        <a:latin typeface="Cambria Math" panose="02040503050406030204" pitchFamily="18" charset="0"/>
                        <a:ea typeface="Cambria Math" panose="02040503050406030204" pitchFamily="18" charset="0"/>
                      </a:rPr>
                      <m:t>+</m:t>
                    </m:r>
                    <m:nary>
                      <m:naryPr>
                        <m:chr m:val="∑"/>
                        <m:limLoc m:val="subSup"/>
                        <m:ctrlPr>
                          <a:rPr lang="en-US" altLang="zh-TW" sz="2000" i="1">
                            <a:latin typeface="Cambria Math" charset="0"/>
                            <a:ea typeface="Cambria Math" panose="02040503050406030204" pitchFamily="18" charset="0"/>
                          </a:rPr>
                        </m:ctrlPr>
                      </m:naryPr>
                      <m:sub>
                        <m:r>
                          <m:rPr>
                            <m:brk m:alnAt="25"/>
                          </m:rPr>
                          <a:rPr lang="en-US" altLang="zh-TW" sz="2000" i="1">
                            <a:latin typeface="Cambria Math" panose="02040503050406030204" pitchFamily="18" charset="0"/>
                            <a:ea typeface="Cambria Math" panose="02040503050406030204" pitchFamily="18" charset="0"/>
                          </a:rPr>
                          <m:t>𝑗</m:t>
                        </m:r>
                        <m:r>
                          <a:rPr lang="en-US" altLang="zh-TW" sz="2000" i="1">
                            <a:latin typeface="Cambria Math" panose="02040503050406030204" pitchFamily="18" charset="0"/>
                            <a:ea typeface="Cambria Math" panose="02040503050406030204" pitchFamily="18" charset="0"/>
                          </a:rPr>
                          <m:t>=1</m:t>
                        </m:r>
                      </m:sub>
                      <m:sup>
                        <m:r>
                          <a:rPr lang="en-US" altLang="zh-TW" sz="2000" i="1">
                            <a:latin typeface="Cambria Math" panose="02040503050406030204" pitchFamily="18" charset="0"/>
                            <a:ea typeface="Cambria Math" panose="02040503050406030204" pitchFamily="18" charset="0"/>
                          </a:rPr>
                          <m:t>𝑝</m:t>
                        </m:r>
                        <m:r>
                          <a:rPr lang="en-US" altLang="zh-TW" sz="2000" i="1">
                            <a:latin typeface="Cambria Math" panose="02040503050406030204" pitchFamily="18" charset="0"/>
                            <a:ea typeface="Cambria Math" panose="02040503050406030204" pitchFamily="18" charset="0"/>
                          </a:rPr>
                          <m:t>−1</m:t>
                        </m:r>
                      </m:sup>
                      <m:e>
                        <m:sSub>
                          <m:sSubPr>
                            <m:ctrlPr>
                              <a:rPr lang="en-US" altLang="zh-TW" sz="2000" i="1">
                                <a:latin typeface="Cambria Math" charset="0"/>
                                <a:ea typeface="標楷體" panose="03000509000000000000" pitchFamily="65" charset="-120"/>
                              </a:rPr>
                            </m:ctrlPr>
                          </m:sSubPr>
                          <m:e>
                            <m:r>
                              <a:rPr lang="en-US" altLang="zh-TW" sz="2000" i="1">
                                <a:latin typeface="Cambria Math" panose="02040503050406030204" pitchFamily="18" charset="0"/>
                                <a:ea typeface="標楷體" panose="03000509000000000000" pitchFamily="65" charset="-120"/>
                              </a:rPr>
                              <m:t>𝐷</m:t>
                            </m:r>
                          </m:e>
                          <m:sub>
                            <m:r>
                              <a:rPr lang="en-US" altLang="zh-TW" sz="2000" i="1">
                                <a:latin typeface="Cambria Math" panose="02040503050406030204" pitchFamily="18" charset="0"/>
                                <a:ea typeface="標楷體" panose="03000509000000000000" pitchFamily="65" charset="-120"/>
                              </a:rPr>
                              <m:t>𝑗</m:t>
                            </m:r>
                          </m:sub>
                        </m:sSub>
                      </m:e>
                    </m:nary>
                    <m:r>
                      <a:rPr lang="zh-TW" altLang="en-US" sz="2000" i="1">
                        <a:latin typeface="Cambria Math" panose="02040503050406030204" pitchFamily="18" charset="0"/>
                        <a:ea typeface="標楷體" panose="03000509000000000000" pitchFamily="65" charset="-120"/>
                      </a:rPr>
                      <m:t>∆</m:t>
                    </m:r>
                    <m:sSub>
                      <m:sSubPr>
                        <m:ctrlPr>
                          <a:rPr lang="en-US" altLang="zh-TW" sz="2000" i="1">
                            <a:latin typeface="Cambria Math" charset="0"/>
                            <a:ea typeface="標楷體" panose="03000509000000000000" pitchFamily="65" charset="-120"/>
                          </a:rPr>
                        </m:ctrlPr>
                      </m:sSubPr>
                      <m:e>
                        <m:r>
                          <a:rPr lang="en-US" altLang="zh-TW" sz="2000" b="0" i="1" smtClean="0">
                            <a:latin typeface="Cambria Math" charset="0"/>
                            <a:ea typeface="標楷體" panose="03000509000000000000" pitchFamily="65" charset="-120"/>
                          </a:rPr>
                          <m:t>𝑧</m:t>
                        </m:r>
                      </m:e>
                      <m:sub>
                        <m:r>
                          <a:rPr lang="en-US" altLang="zh-TW" sz="2000" i="1">
                            <a:latin typeface="Cambria Math" panose="02040503050406030204" pitchFamily="18" charset="0"/>
                            <a:ea typeface="標楷體" panose="03000509000000000000" pitchFamily="65" charset="-120"/>
                          </a:rPr>
                          <m:t>𝑡</m:t>
                        </m:r>
                        <m:r>
                          <a:rPr lang="en-US" altLang="zh-TW" sz="2000" i="1">
                            <a:latin typeface="Cambria Math" panose="02040503050406030204" pitchFamily="18" charset="0"/>
                            <a:ea typeface="標楷體" panose="03000509000000000000" pitchFamily="65" charset="-120"/>
                          </a:rPr>
                          <m:t>−</m:t>
                        </m:r>
                        <m:r>
                          <a:rPr lang="en-US" altLang="zh-TW" sz="2000" i="1">
                            <a:latin typeface="Cambria Math" panose="02040503050406030204" pitchFamily="18" charset="0"/>
                            <a:ea typeface="標楷體" panose="03000509000000000000" pitchFamily="65" charset="-120"/>
                          </a:rPr>
                          <m:t>𝑗</m:t>
                        </m:r>
                      </m:sub>
                    </m:sSub>
                  </m:oMath>
                </a14:m>
                <a:endParaRPr lang="en-US" altLang="zh-TW" sz="2000" dirty="0" smtClean="0">
                  <a:latin typeface="標楷體" panose="03000509000000000000" pitchFamily="65" charset="-120"/>
                  <a:ea typeface="標楷體" panose="03000509000000000000" pitchFamily="65" charset="-120"/>
                </a:endParaRPr>
              </a:p>
              <a:p>
                <a:pPr marL="457200" lvl="1" indent="0">
                  <a:buNone/>
                </a:pPr>
                <a:endParaRPr lang="en-US" altLang="zh-TW" dirty="0" smtClean="0">
                  <a:latin typeface="標楷體" panose="03000509000000000000" pitchFamily="65" charset="-120"/>
                  <a:ea typeface="標楷體" panose="03000509000000000000" pitchFamily="65" charset="-120"/>
                </a:endParaRPr>
              </a:p>
              <a:p>
                <a:pPr marL="457200" lvl="1" indent="0">
                  <a:buNone/>
                </a:pPr>
                <a:endParaRPr lang="en-US" altLang="zh-TW" dirty="0" smtClean="0">
                  <a:ea typeface="標楷體" panose="03000509000000000000" pitchFamily="65" charset="-120"/>
                </a:endParaRPr>
              </a:p>
              <a:p>
                <a:pPr marL="457200" lvl="1" indent="0">
                  <a:buNone/>
                </a:pPr>
                <a:endParaRPr lang="en-US" altLang="zh-TW" dirty="0">
                  <a:latin typeface="標楷體" panose="03000509000000000000" pitchFamily="65" charset="-120"/>
                  <a:ea typeface="標楷體" panose="03000509000000000000" pitchFamily="65" charset="-120"/>
                </a:endParaRPr>
              </a:p>
              <a:p>
                <a:pPr marL="457200" lvl="1" indent="0">
                  <a:buNone/>
                </a:pPr>
                <a:endParaRPr lang="en-US" altLang="zh-TW" b="0" dirty="0" smtClean="0">
                  <a:latin typeface="標楷體" panose="03000509000000000000" pitchFamily="65" charset="-120"/>
                  <a:ea typeface="標楷體" panose="03000509000000000000" pitchFamily="65" charset="-120"/>
                </a:endParaRPr>
              </a:p>
              <a:p>
                <a:pPr marL="457200" lvl="1" indent="0">
                  <a:buNone/>
                </a:pPr>
                <a:endParaRPr lang="en-US" altLang="zh-TW" b="0" dirty="0" smtClean="0">
                  <a:latin typeface="標楷體" panose="03000509000000000000" pitchFamily="65" charset="-120"/>
                  <a:ea typeface="標楷體" panose="03000509000000000000" pitchFamily="65" charset="-120"/>
                </a:endParaRPr>
              </a:p>
              <a:p>
                <a:pPr marL="457200" lvl="1" indent="0">
                  <a:buNone/>
                </a:pPr>
                <a:r>
                  <a:rPr lang="en-US" altLang="zh-TW" dirty="0" smtClean="0">
                    <a:latin typeface="標楷體" panose="03000509000000000000" pitchFamily="65" charset="-120"/>
                    <a:ea typeface="標楷體" panose="03000509000000000000" pitchFamily="65" charset="-120"/>
                  </a:rPr>
                  <a:t>  </a:t>
                </a:r>
              </a:p>
              <a:p>
                <a:pPr marL="457200" lvl="1" indent="0">
                  <a:buNone/>
                </a:pPr>
                <a:endParaRPr lang="zh-TW" altLang="en-US" dirty="0">
                  <a:latin typeface="標楷體" panose="03000509000000000000" pitchFamily="65" charset="-120"/>
                  <a:ea typeface="標楷體" panose="03000509000000000000" pitchFamily="65" charset="-120"/>
                </a:endParaRPr>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838200" y="1465545"/>
                <a:ext cx="11249416" cy="4812294"/>
              </a:xfrm>
              <a:blipFill rotWithShape="0">
                <a:blip r:embed="rId2"/>
                <a:stretch>
                  <a:fillRect l="-976" t="-2152"/>
                </a:stretch>
              </a:blipFill>
            </p:spPr>
            <p:txBody>
              <a:bodyPr/>
              <a:lstStyle/>
              <a:p>
                <a:r>
                  <a:rPr lang="zh-TW" altLang="en-US">
                    <a:noFill/>
                  </a:rPr>
                  <a:t> </a:t>
                </a:r>
              </a:p>
            </p:txBody>
          </p:sp>
        </mc:Fallback>
      </mc:AlternateContent>
      <p:grpSp>
        <p:nvGrpSpPr>
          <p:cNvPr id="11" name="群組 10"/>
          <p:cNvGrpSpPr/>
          <p:nvPr/>
        </p:nvGrpSpPr>
        <p:grpSpPr>
          <a:xfrm>
            <a:off x="6209749" y="3605129"/>
            <a:ext cx="5295331" cy="2208105"/>
            <a:chOff x="7236536" y="2845539"/>
            <a:chExt cx="5635732" cy="2208105"/>
          </a:xfrm>
        </p:grpSpPr>
        <p:cxnSp>
          <p:nvCxnSpPr>
            <p:cNvPr id="5" name="直線接點 4"/>
            <p:cNvCxnSpPr/>
            <p:nvPr/>
          </p:nvCxnSpPr>
          <p:spPr>
            <a:xfrm>
              <a:off x="7487325" y="4496092"/>
              <a:ext cx="4704675" cy="1229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 name="文字方塊 7"/>
                <p:cNvSpPr txBox="1"/>
                <p:nvPr/>
              </p:nvSpPr>
              <p:spPr>
                <a:xfrm>
                  <a:off x="7236536" y="2845539"/>
                  <a:ext cx="5635732" cy="2208105"/>
                </a:xfrm>
                <a:prstGeom prst="rect">
                  <a:avLst/>
                </a:prstGeom>
                <a:noFill/>
                <a:ln>
                  <a:solidFill>
                    <a:schemeClr val="tx1"/>
                  </a:solidFill>
                  <a:prstDash val="sysDash"/>
                </a:ln>
              </p:spPr>
              <p:txBody>
                <a:bodyPr wrap="square" rtlCol="0">
                  <a:spAutoFit/>
                </a:bodyPr>
                <a:lstStyle/>
                <a:p>
                  <a:pPr lvl="1"/>
                  <a:r>
                    <a:rPr lang="en-US" altLang="zh-TW" dirty="0" smtClean="0">
                      <a:ea typeface="標楷體" panose="03000509000000000000" pitchFamily="65" charset="-120"/>
                    </a:rPr>
                    <a:t>       </a:t>
                  </a:r>
                  <a14:m>
                    <m:oMath xmlns:m="http://schemas.openxmlformats.org/officeDocument/2006/math">
                      <m:d>
                        <m:dPr>
                          <m:ctrlPr>
                            <a:rPr lang="en-US" altLang="zh-TW" i="1">
                              <a:latin typeface="Cambria Math" charset="0"/>
                              <a:ea typeface="標楷體" panose="03000509000000000000" pitchFamily="65" charset="-120"/>
                            </a:rPr>
                          </m:ctrlPr>
                        </m:dPr>
                        <m:e>
                          <m:sSub>
                            <m:sSubPr>
                              <m:ctrlPr>
                                <a:rPr lang="en-US" altLang="zh-TW" i="1">
                                  <a:latin typeface="Cambria Math" charset="0"/>
                                  <a:ea typeface="標楷體" panose="03000509000000000000" pitchFamily="65" charset="-120"/>
                                </a:rPr>
                              </m:ctrlPr>
                            </m:sSubPr>
                            <m:e>
                              <m:r>
                                <a:rPr lang="en-US" altLang="zh-TW" i="1">
                                  <a:latin typeface="Cambria Math" panose="02040503050406030204" pitchFamily="18" charset="0"/>
                                  <a:ea typeface="Cambria Math" panose="02040503050406030204" pitchFamily="18" charset="0"/>
                                </a:rPr>
                                <m:t>∅</m:t>
                              </m:r>
                            </m:e>
                            <m:sub>
                              <m:r>
                                <a:rPr lang="en-US" altLang="zh-TW" i="1">
                                  <a:latin typeface="Cambria Math" panose="02040503050406030204" pitchFamily="18" charset="0"/>
                                  <a:ea typeface="標楷體" panose="03000509000000000000" pitchFamily="65" charset="-120"/>
                                </a:rPr>
                                <m:t>1</m:t>
                              </m:r>
                            </m:sub>
                          </m:sSub>
                          <m:r>
                            <a:rPr lang="en-US" altLang="zh-TW" i="1">
                              <a:latin typeface="Cambria Math" panose="02040503050406030204" pitchFamily="18" charset="0"/>
                              <a:ea typeface="標楷體" panose="03000509000000000000" pitchFamily="65" charset="-120"/>
                            </a:rPr>
                            <m:t>+</m:t>
                          </m:r>
                          <m:sSub>
                            <m:sSubPr>
                              <m:ctrlPr>
                                <a:rPr lang="en-US" altLang="zh-TW" i="1">
                                  <a:latin typeface="Cambria Math" charset="0"/>
                                  <a:ea typeface="標楷體" panose="03000509000000000000" pitchFamily="65" charset="-120"/>
                                </a:rPr>
                              </m:ctrlPr>
                            </m:sSubPr>
                            <m:e>
                              <m:r>
                                <a:rPr lang="en-US" altLang="zh-TW" i="1">
                                  <a:latin typeface="Cambria Math" panose="02040503050406030204" pitchFamily="18" charset="0"/>
                                  <a:ea typeface="Cambria Math" panose="02040503050406030204" pitchFamily="18" charset="0"/>
                                </a:rPr>
                                <m:t>∅</m:t>
                              </m:r>
                            </m:e>
                            <m:sub>
                              <m:r>
                                <a:rPr lang="en-US" altLang="zh-TW" i="1">
                                  <a:latin typeface="Cambria Math" panose="02040503050406030204" pitchFamily="18" charset="0"/>
                                  <a:ea typeface="Cambria Math" panose="02040503050406030204" pitchFamily="18" charset="0"/>
                                </a:rPr>
                                <m:t>2</m:t>
                              </m:r>
                            </m:sub>
                          </m:sSub>
                          <m:r>
                            <a:rPr lang="en-US" altLang="zh-TW" i="1">
                              <a:latin typeface="Cambria Math" panose="02040503050406030204" pitchFamily="18" charset="0"/>
                              <a:ea typeface="標楷體" panose="03000509000000000000" pitchFamily="65" charset="-120"/>
                            </a:rPr>
                            <m:t>+</m:t>
                          </m:r>
                          <m:sSub>
                            <m:sSubPr>
                              <m:ctrlPr>
                                <a:rPr lang="en-US" altLang="zh-TW" i="1">
                                  <a:latin typeface="Cambria Math" charset="0"/>
                                  <a:ea typeface="標楷體" panose="03000509000000000000" pitchFamily="65" charset="-120"/>
                                </a:rPr>
                              </m:ctrlPr>
                            </m:sSubPr>
                            <m:e>
                              <m:r>
                                <a:rPr lang="en-US" altLang="zh-TW" i="1">
                                  <a:latin typeface="Cambria Math" panose="02040503050406030204" pitchFamily="18" charset="0"/>
                                  <a:ea typeface="Cambria Math" panose="02040503050406030204" pitchFamily="18" charset="0"/>
                                </a:rPr>
                                <m:t>∅</m:t>
                              </m:r>
                            </m:e>
                            <m:sub>
                              <m:r>
                                <a:rPr lang="en-US" altLang="zh-TW" i="1">
                                  <a:latin typeface="Cambria Math" panose="02040503050406030204" pitchFamily="18" charset="0"/>
                                  <a:ea typeface="Cambria Math" panose="02040503050406030204" pitchFamily="18" charset="0"/>
                                </a:rPr>
                                <m:t>3</m:t>
                              </m:r>
                            </m:sub>
                          </m:sSub>
                          <m:r>
                            <a:rPr lang="en-US" altLang="zh-TW" i="1">
                              <a:latin typeface="Cambria Math" panose="02040503050406030204" pitchFamily="18" charset="0"/>
                              <a:ea typeface="標楷體" panose="03000509000000000000" pitchFamily="65" charset="-120"/>
                            </a:rPr>
                            <m:t>+…+</m:t>
                          </m:r>
                          <m:sSub>
                            <m:sSubPr>
                              <m:ctrlPr>
                                <a:rPr lang="en-US" altLang="zh-TW" i="1">
                                  <a:latin typeface="Cambria Math" charset="0"/>
                                  <a:ea typeface="標楷體" panose="03000509000000000000" pitchFamily="65" charset="-120"/>
                                </a:rPr>
                              </m:ctrlPr>
                            </m:sSubPr>
                            <m:e>
                              <m:r>
                                <a:rPr lang="en-US" altLang="zh-TW" i="1">
                                  <a:latin typeface="Cambria Math" panose="02040503050406030204" pitchFamily="18" charset="0"/>
                                  <a:ea typeface="Cambria Math" panose="02040503050406030204" pitchFamily="18" charset="0"/>
                                </a:rPr>
                                <m:t>∅</m:t>
                              </m:r>
                            </m:e>
                            <m:sub>
                              <m:r>
                                <a:rPr lang="en-US" altLang="zh-TW" i="1">
                                  <a:latin typeface="Cambria Math" panose="02040503050406030204" pitchFamily="18" charset="0"/>
                                  <a:ea typeface="Cambria Math" panose="02040503050406030204" pitchFamily="18" charset="0"/>
                                </a:rPr>
                                <m:t>𝑝</m:t>
                              </m:r>
                            </m:sub>
                          </m:sSub>
                        </m:e>
                      </m:d>
                      <m:r>
                        <a:rPr lang="en-US" altLang="zh-TW" i="1">
                          <a:latin typeface="Cambria Math" panose="02040503050406030204" pitchFamily="18" charset="0"/>
                          <a:ea typeface="標楷體" panose="03000509000000000000" pitchFamily="65" charset="-120"/>
                        </a:rPr>
                        <m:t>𝐿</m:t>
                      </m:r>
                      <m:r>
                        <a:rPr lang="en-US" altLang="zh-TW" i="1">
                          <a:latin typeface="Cambria Math" panose="02040503050406030204" pitchFamily="18" charset="0"/>
                          <a:ea typeface="標楷體" panose="03000509000000000000" pitchFamily="65" charset="-120"/>
                        </a:rPr>
                        <m:t> </m:t>
                      </m:r>
                    </m:oMath>
                  </a14:m>
                  <a:endParaRPr lang="en-US" altLang="zh-TW" dirty="0">
                    <a:latin typeface="標楷體" panose="03000509000000000000" pitchFamily="65" charset="-120"/>
                    <a:ea typeface="標楷體" panose="03000509000000000000" pitchFamily="65" charset="-120"/>
                  </a:endParaRPr>
                </a:p>
                <a:p>
                  <a:pPr lvl="1"/>
                  <a14:m>
                    <m:oMathPara xmlns:m="http://schemas.openxmlformats.org/officeDocument/2006/math">
                      <m:oMathParaPr>
                        <m:jc m:val="left"/>
                      </m:oMathParaPr>
                      <m:oMath xmlns:m="http://schemas.openxmlformats.org/officeDocument/2006/math">
                        <m:r>
                          <a:rPr lang="en-US" altLang="zh-TW" i="1">
                            <a:latin typeface="Cambria Math" panose="02040503050406030204" pitchFamily="18" charset="0"/>
                            <a:ea typeface="標楷體" panose="03000509000000000000" pitchFamily="65" charset="-120"/>
                          </a:rPr>
                          <m:t>−              </m:t>
                        </m:r>
                        <m:d>
                          <m:dPr>
                            <m:ctrlPr>
                              <a:rPr lang="en-US" altLang="zh-TW" i="1">
                                <a:latin typeface="Cambria Math" charset="0"/>
                                <a:ea typeface="標楷體" panose="03000509000000000000" pitchFamily="65" charset="-120"/>
                              </a:rPr>
                            </m:ctrlPr>
                          </m:dPr>
                          <m:e>
                            <m:sSub>
                              <m:sSubPr>
                                <m:ctrlPr>
                                  <a:rPr lang="en-US" altLang="zh-TW" i="1">
                                    <a:latin typeface="Cambria Math" charset="0"/>
                                    <a:ea typeface="標楷體" panose="03000509000000000000" pitchFamily="65" charset="-120"/>
                                  </a:rPr>
                                </m:ctrlPr>
                              </m:sSubPr>
                              <m:e>
                                <m:r>
                                  <a:rPr lang="en-US" altLang="zh-TW" i="1">
                                    <a:latin typeface="Cambria Math" panose="02040503050406030204" pitchFamily="18" charset="0"/>
                                    <a:ea typeface="Cambria Math" panose="02040503050406030204" pitchFamily="18" charset="0"/>
                                  </a:rPr>
                                  <m:t>∅</m:t>
                                </m:r>
                              </m:e>
                              <m:sub>
                                <m:r>
                                  <a:rPr lang="en-US" altLang="zh-TW" i="1">
                                    <a:latin typeface="Cambria Math" panose="02040503050406030204" pitchFamily="18" charset="0"/>
                                    <a:ea typeface="Cambria Math" panose="02040503050406030204" pitchFamily="18" charset="0"/>
                                  </a:rPr>
                                  <m:t>2</m:t>
                                </m:r>
                              </m:sub>
                            </m:sSub>
                            <m:r>
                              <a:rPr lang="en-US" altLang="zh-TW" i="1">
                                <a:latin typeface="Cambria Math" panose="02040503050406030204" pitchFamily="18" charset="0"/>
                                <a:ea typeface="標楷體" panose="03000509000000000000" pitchFamily="65" charset="-120"/>
                              </a:rPr>
                              <m:t>+</m:t>
                            </m:r>
                            <m:sSub>
                              <m:sSubPr>
                                <m:ctrlPr>
                                  <a:rPr lang="en-US" altLang="zh-TW" i="1">
                                    <a:latin typeface="Cambria Math" charset="0"/>
                                    <a:ea typeface="標楷體" panose="03000509000000000000" pitchFamily="65" charset="-120"/>
                                  </a:rPr>
                                </m:ctrlPr>
                              </m:sSubPr>
                              <m:e>
                                <m:r>
                                  <a:rPr lang="en-US" altLang="zh-TW" i="1">
                                    <a:latin typeface="Cambria Math" panose="02040503050406030204" pitchFamily="18" charset="0"/>
                                    <a:ea typeface="Cambria Math" panose="02040503050406030204" pitchFamily="18" charset="0"/>
                                  </a:rPr>
                                  <m:t>∅</m:t>
                                </m:r>
                              </m:e>
                              <m:sub>
                                <m:r>
                                  <a:rPr lang="en-US" altLang="zh-TW" i="1">
                                    <a:latin typeface="Cambria Math" panose="02040503050406030204" pitchFamily="18" charset="0"/>
                                    <a:ea typeface="Cambria Math" panose="02040503050406030204" pitchFamily="18" charset="0"/>
                                  </a:rPr>
                                  <m:t>3</m:t>
                                </m:r>
                              </m:sub>
                            </m:sSub>
                            <m:r>
                              <a:rPr lang="en-US" altLang="zh-TW" i="1">
                                <a:latin typeface="Cambria Math" panose="02040503050406030204" pitchFamily="18" charset="0"/>
                                <a:ea typeface="標楷體" panose="03000509000000000000" pitchFamily="65" charset="-120"/>
                              </a:rPr>
                              <m:t>+…+</m:t>
                            </m:r>
                            <m:sSub>
                              <m:sSubPr>
                                <m:ctrlPr>
                                  <a:rPr lang="en-US" altLang="zh-TW" i="1">
                                    <a:latin typeface="Cambria Math" charset="0"/>
                                    <a:ea typeface="標楷體" panose="03000509000000000000" pitchFamily="65" charset="-120"/>
                                  </a:rPr>
                                </m:ctrlPr>
                              </m:sSubPr>
                              <m:e>
                                <m:r>
                                  <a:rPr lang="en-US" altLang="zh-TW" i="1">
                                    <a:latin typeface="Cambria Math" panose="02040503050406030204" pitchFamily="18" charset="0"/>
                                    <a:ea typeface="Cambria Math" panose="02040503050406030204" pitchFamily="18" charset="0"/>
                                  </a:rPr>
                                  <m:t>∅</m:t>
                                </m:r>
                              </m:e>
                              <m:sub>
                                <m:r>
                                  <a:rPr lang="en-US" altLang="zh-TW" i="1">
                                    <a:latin typeface="Cambria Math" panose="02040503050406030204" pitchFamily="18" charset="0"/>
                                    <a:ea typeface="Cambria Math" panose="02040503050406030204" pitchFamily="18" charset="0"/>
                                  </a:rPr>
                                  <m:t>𝑝</m:t>
                                </m:r>
                              </m:sub>
                            </m:sSub>
                          </m:e>
                        </m:d>
                        <m:r>
                          <a:rPr lang="en-US" altLang="zh-TW" i="1">
                            <a:latin typeface="Cambria Math" panose="02040503050406030204" pitchFamily="18" charset="0"/>
                            <a:ea typeface="標楷體" panose="03000509000000000000" pitchFamily="65" charset="-120"/>
                          </a:rPr>
                          <m:t>𝐿</m:t>
                        </m:r>
                        <m:r>
                          <a:rPr lang="en-US" altLang="zh-TW" i="1">
                            <a:latin typeface="Cambria Math" panose="02040503050406030204" pitchFamily="18" charset="0"/>
                            <a:ea typeface="標楷體" panose="03000509000000000000" pitchFamily="65" charset="-120"/>
                          </a:rPr>
                          <m:t>(1−</m:t>
                        </m:r>
                        <m:r>
                          <a:rPr lang="en-US" altLang="zh-TW" i="1">
                            <a:latin typeface="Cambria Math" panose="02040503050406030204" pitchFamily="18" charset="0"/>
                            <a:ea typeface="標楷體" panose="03000509000000000000" pitchFamily="65" charset="-120"/>
                          </a:rPr>
                          <m:t>𝐿</m:t>
                        </m:r>
                        <m:r>
                          <a:rPr lang="en-US" altLang="zh-TW" i="1">
                            <a:latin typeface="Cambria Math" panose="02040503050406030204" pitchFamily="18" charset="0"/>
                            <a:ea typeface="標楷體" panose="03000509000000000000" pitchFamily="65" charset="-120"/>
                          </a:rPr>
                          <m:t>) </m:t>
                        </m:r>
                      </m:oMath>
                    </m:oMathPara>
                  </a14:m>
                  <a:endParaRPr lang="en-US" altLang="zh-TW" dirty="0">
                    <a:latin typeface="標楷體" panose="03000509000000000000" pitchFamily="65" charset="-120"/>
                    <a:ea typeface="標楷體" panose="03000509000000000000" pitchFamily="65" charset="-120"/>
                  </a:endParaRPr>
                </a:p>
                <a:p>
                  <a:pPr lvl="1"/>
                  <a14:m>
                    <m:oMathPara xmlns:m="http://schemas.openxmlformats.org/officeDocument/2006/math">
                      <m:oMathParaPr>
                        <m:jc m:val="left"/>
                      </m:oMathParaPr>
                      <m:oMath xmlns:m="http://schemas.openxmlformats.org/officeDocument/2006/math">
                        <m:r>
                          <a:rPr lang="en-US" altLang="zh-TW" i="1">
                            <a:latin typeface="Cambria Math" panose="02040503050406030204" pitchFamily="18" charset="0"/>
                            <a:ea typeface="標楷體" panose="03000509000000000000" pitchFamily="65" charset="-120"/>
                          </a:rPr>
                          <m:t>−                        </m:t>
                        </m:r>
                        <m:d>
                          <m:dPr>
                            <m:ctrlPr>
                              <a:rPr lang="en-US" altLang="zh-TW" i="1">
                                <a:latin typeface="Cambria Math" charset="0"/>
                                <a:ea typeface="標楷體" panose="03000509000000000000" pitchFamily="65" charset="-120"/>
                              </a:rPr>
                            </m:ctrlPr>
                          </m:dPr>
                          <m:e>
                            <m:sSub>
                              <m:sSubPr>
                                <m:ctrlPr>
                                  <a:rPr lang="en-US" altLang="zh-TW" i="1">
                                    <a:latin typeface="Cambria Math" charset="0"/>
                                    <a:ea typeface="標楷體" panose="03000509000000000000" pitchFamily="65" charset="-120"/>
                                  </a:rPr>
                                </m:ctrlPr>
                              </m:sSubPr>
                              <m:e>
                                <m:r>
                                  <a:rPr lang="en-US" altLang="zh-TW" i="1">
                                    <a:latin typeface="Cambria Math" panose="02040503050406030204" pitchFamily="18" charset="0"/>
                                    <a:ea typeface="Cambria Math" panose="02040503050406030204" pitchFamily="18" charset="0"/>
                                  </a:rPr>
                                  <m:t>∅</m:t>
                                </m:r>
                              </m:e>
                              <m:sub>
                                <m:r>
                                  <a:rPr lang="en-US" altLang="zh-TW" i="1">
                                    <a:latin typeface="Cambria Math" panose="02040503050406030204" pitchFamily="18" charset="0"/>
                                    <a:ea typeface="Cambria Math" panose="02040503050406030204" pitchFamily="18" charset="0"/>
                                  </a:rPr>
                                  <m:t>3</m:t>
                                </m:r>
                              </m:sub>
                            </m:sSub>
                            <m:r>
                              <a:rPr lang="en-US" altLang="zh-TW" i="1">
                                <a:latin typeface="Cambria Math" panose="02040503050406030204" pitchFamily="18" charset="0"/>
                                <a:ea typeface="標楷體" panose="03000509000000000000" pitchFamily="65" charset="-120"/>
                              </a:rPr>
                              <m:t>+…+</m:t>
                            </m:r>
                            <m:sSub>
                              <m:sSubPr>
                                <m:ctrlPr>
                                  <a:rPr lang="en-US" altLang="zh-TW" i="1">
                                    <a:latin typeface="Cambria Math" charset="0"/>
                                    <a:ea typeface="標楷體" panose="03000509000000000000" pitchFamily="65" charset="-120"/>
                                  </a:rPr>
                                </m:ctrlPr>
                              </m:sSubPr>
                              <m:e>
                                <m:r>
                                  <a:rPr lang="en-US" altLang="zh-TW" i="1">
                                    <a:latin typeface="Cambria Math" panose="02040503050406030204" pitchFamily="18" charset="0"/>
                                    <a:ea typeface="Cambria Math" panose="02040503050406030204" pitchFamily="18" charset="0"/>
                                  </a:rPr>
                                  <m:t>∅</m:t>
                                </m:r>
                              </m:e>
                              <m:sub>
                                <m:r>
                                  <a:rPr lang="en-US" altLang="zh-TW" i="1">
                                    <a:latin typeface="Cambria Math" panose="02040503050406030204" pitchFamily="18" charset="0"/>
                                    <a:ea typeface="Cambria Math" panose="02040503050406030204" pitchFamily="18" charset="0"/>
                                  </a:rPr>
                                  <m:t>𝑝</m:t>
                                </m:r>
                              </m:sub>
                            </m:sSub>
                          </m:e>
                        </m:d>
                        <m:sSup>
                          <m:sSupPr>
                            <m:ctrlPr>
                              <a:rPr lang="en-US" altLang="zh-TW" i="1">
                                <a:latin typeface="Cambria Math" charset="0"/>
                                <a:ea typeface="標楷體" panose="03000509000000000000" pitchFamily="65" charset="-120"/>
                              </a:rPr>
                            </m:ctrlPr>
                          </m:sSupPr>
                          <m:e>
                            <m:r>
                              <a:rPr lang="en-US" altLang="zh-TW" i="1">
                                <a:latin typeface="Cambria Math" panose="02040503050406030204" pitchFamily="18" charset="0"/>
                                <a:ea typeface="標楷體" panose="03000509000000000000" pitchFamily="65" charset="-120"/>
                              </a:rPr>
                              <m:t>𝐿</m:t>
                            </m:r>
                          </m:e>
                          <m:sup>
                            <m:r>
                              <a:rPr lang="en-US" altLang="zh-TW" i="1">
                                <a:latin typeface="Cambria Math" panose="02040503050406030204" pitchFamily="18" charset="0"/>
                                <a:ea typeface="標楷體" panose="03000509000000000000" pitchFamily="65" charset="-120"/>
                              </a:rPr>
                              <m:t>2</m:t>
                            </m:r>
                          </m:sup>
                        </m:sSup>
                        <m:r>
                          <a:rPr lang="en-US" altLang="zh-TW" i="1">
                            <a:latin typeface="Cambria Math" panose="02040503050406030204" pitchFamily="18" charset="0"/>
                            <a:ea typeface="標楷體" panose="03000509000000000000" pitchFamily="65" charset="-120"/>
                          </a:rPr>
                          <m:t>(1−</m:t>
                        </m:r>
                        <m:r>
                          <a:rPr lang="en-US" altLang="zh-TW" i="1">
                            <a:latin typeface="Cambria Math" panose="02040503050406030204" pitchFamily="18" charset="0"/>
                            <a:ea typeface="標楷體" panose="03000509000000000000" pitchFamily="65" charset="-120"/>
                          </a:rPr>
                          <m:t>𝐿</m:t>
                        </m:r>
                        <m:r>
                          <a:rPr lang="en-US" altLang="zh-TW" i="1">
                            <a:latin typeface="Cambria Math" panose="02040503050406030204" pitchFamily="18" charset="0"/>
                            <a:ea typeface="標楷體" panose="03000509000000000000" pitchFamily="65" charset="-120"/>
                          </a:rPr>
                          <m:t>) </m:t>
                        </m:r>
                      </m:oMath>
                    </m:oMathPara>
                  </a14:m>
                  <a:endParaRPr lang="en-US" altLang="zh-TW" dirty="0">
                    <a:latin typeface="標楷體" panose="03000509000000000000" pitchFamily="65" charset="-120"/>
                    <a:ea typeface="標楷體" panose="03000509000000000000" pitchFamily="65" charset="-120"/>
                  </a:endParaRPr>
                </a:p>
                <a:p>
                  <a:pPr lvl="1"/>
                  <a14:m>
                    <m:oMathPara xmlns:m="http://schemas.openxmlformats.org/officeDocument/2006/math">
                      <m:oMathParaPr>
                        <m:jc m:val="left"/>
                      </m:oMathParaPr>
                      <m:oMath xmlns:m="http://schemas.openxmlformats.org/officeDocument/2006/math">
                        <m:r>
                          <a:rPr lang="en-US" altLang="zh-TW" i="1">
                            <a:latin typeface="Cambria Math" panose="02040503050406030204" pitchFamily="18" charset="0"/>
                            <a:ea typeface="標楷體" panose="03000509000000000000" pitchFamily="65" charset="-120"/>
                          </a:rPr>
                          <m:t>                                         ⋮                            ⋮ </m:t>
                        </m:r>
                      </m:oMath>
                    </m:oMathPara>
                  </a14:m>
                  <a:endParaRPr lang="en-US" altLang="zh-TW" dirty="0">
                    <a:latin typeface="標楷體" panose="03000509000000000000" pitchFamily="65" charset="-120"/>
                    <a:ea typeface="標楷體" panose="03000509000000000000" pitchFamily="65" charset="-120"/>
                  </a:endParaRPr>
                </a:p>
                <a:p>
                  <a:pPr lvl="1"/>
                  <a14:m>
                    <m:oMathPara xmlns:m="http://schemas.openxmlformats.org/officeDocument/2006/math">
                      <m:oMathParaPr>
                        <m:jc m:val="left"/>
                      </m:oMathParaPr>
                      <m:oMath xmlns:m="http://schemas.openxmlformats.org/officeDocument/2006/math">
                        <m:r>
                          <a:rPr lang="en-US" altLang="zh-TW">
                            <a:latin typeface="Cambria Math" panose="02040503050406030204" pitchFamily="18" charset="0"/>
                            <a:ea typeface="標楷體" panose="03000509000000000000" pitchFamily="65" charset="-120"/>
                          </a:rPr>
                          <m:t>−</m:t>
                        </m:r>
                        <m:sSub>
                          <m:sSubPr>
                            <m:ctrlPr>
                              <a:rPr lang="en-US" altLang="zh-TW" i="1">
                                <a:latin typeface="Cambria Math" charset="0"/>
                                <a:ea typeface="標楷體" panose="03000509000000000000" pitchFamily="65" charset="-120"/>
                              </a:rPr>
                            </m:ctrlPr>
                          </m:sSubPr>
                          <m:e>
                            <m:r>
                              <a:rPr lang="en-US" altLang="zh-TW" i="1">
                                <a:latin typeface="Cambria Math" panose="02040503050406030204" pitchFamily="18" charset="0"/>
                                <a:ea typeface="標楷體" panose="03000509000000000000" pitchFamily="65" charset="-120"/>
                              </a:rPr>
                              <m:t>                                              </m:t>
                            </m:r>
                            <m:r>
                              <a:rPr lang="en-US" altLang="zh-TW" i="1">
                                <a:latin typeface="Cambria Math" panose="02040503050406030204" pitchFamily="18" charset="0"/>
                                <a:ea typeface="Cambria Math" panose="02040503050406030204" pitchFamily="18" charset="0"/>
                              </a:rPr>
                              <m:t>∅</m:t>
                            </m:r>
                          </m:e>
                          <m:sub>
                            <m:r>
                              <a:rPr lang="en-US" altLang="zh-TW" i="1">
                                <a:latin typeface="Cambria Math" panose="02040503050406030204" pitchFamily="18" charset="0"/>
                                <a:ea typeface="Cambria Math" panose="02040503050406030204" pitchFamily="18" charset="0"/>
                              </a:rPr>
                              <m:t>𝑝</m:t>
                            </m:r>
                          </m:sub>
                        </m:sSub>
                        <m:r>
                          <a:rPr lang="en-US" altLang="zh-TW" i="1">
                            <a:latin typeface="Cambria Math" panose="02040503050406030204" pitchFamily="18" charset="0"/>
                            <a:ea typeface="Cambria Math" panose="02040503050406030204" pitchFamily="18" charset="0"/>
                          </a:rPr>
                          <m:t> </m:t>
                        </m:r>
                        <m:sSup>
                          <m:sSupPr>
                            <m:ctrlPr>
                              <a:rPr lang="en-US" altLang="zh-TW" i="1">
                                <a:latin typeface="Cambria Math" charset="0"/>
                                <a:ea typeface="標楷體" panose="03000509000000000000" pitchFamily="65" charset="-120"/>
                              </a:rPr>
                            </m:ctrlPr>
                          </m:sSupPr>
                          <m:e>
                            <m:r>
                              <a:rPr lang="en-US" altLang="zh-TW" i="1">
                                <a:latin typeface="Cambria Math" panose="02040503050406030204" pitchFamily="18" charset="0"/>
                                <a:ea typeface="標楷體" panose="03000509000000000000" pitchFamily="65" charset="-120"/>
                              </a:rPr>
                              <m:t>𝐿</m:t>
                            </m:r>
                          </m:e>
                          <m:sup>
                            <m:r>
                              <a:rPr lang="en-US" altLang="zh-TW" i="1">
                                <a:latin typeface="Cambria Math" panose="02040503050406030204" pitchFamily="18" charset="0"/>
                                <a:ea typeface="標楷體" panose="03000509000000000000" pitchFamily="65" charset="-120"/>
                              </a:rPr>
                              <m:t>𝑝</m:t>
                            </m:r>
                            <m:r>
                              <a:rPr lang="en-US" altLang="zh-TW" i="1">
                                <a:latin typeface="Cambria Math" panose="02040503050406030204" pitchFamily="18" charset="0"/>
                                <a:ea typeface="標楷體" panose="03000509000000000000" pitchFamily="65" charset="-120"/>
                              </a:rPr>
                              <m:t>−1</m:t>
                            </m:r>
                          </m:sup>
                        </m:sSup>
                        <m:r>
                          <a:rPr lang="en-US" altLang="zh-TW" i="1">
                            <a:latin typeface="Cambria Math" panose="02040503050406030204" pitchFamily="18" charset="0"/>
                            <a:ea typeface="標楷體" panose="03000509000000000000" pitchFamily="65" charset="-120"/>
                          </a:rPr>
                          <m:t>(1−</m:t>
                        </m:r>
                        <m:r>
                          <a:rPr lang="en-US" altLang="zh-TW" i="1">
                            <a:latin typeface="Cambria Math" panose="02040503050406030204" pitchFamily="18" charset="0"/>
                            <a:ea typeface="標楷體" panose="03000509000000000000" pitchFamily="65" charset="-120"/>
                          </a:rPr>
                          <m:t>𝐿</m:t>
                        </m:r>
                        <m:r>
                          <a:rPr lang="en-US" altLang="zh-TW" i="1">
                            <a:latin typeface="Cambria Math" panose="02040503050406030204" pitchFamily="18" charset="0"/>
                            <a:ea typeface="標楷體" panose="03000509000000000000" pitchFamily="65" charset="-120"/>
                          </a:rPr>
                          <m:t>) </m:t>
                        </m:r>
                      </m:oMath>
                    </m:oMathPara>
                  </a14:m>
                  <a:endParaRPr lang="en-US" altLang="zh-TW" dirty="0">
                    <a:latin typeface="標楷體" panose="03000509000000000000" pitchFamily="65" charset="-120"/>
                    <a:ea typeface="標楷體" panose="03000509000000000000" pitchFamily="65" charset="-120"/>
                  </a:endParaRPr>
                </a:p>
                <a:p>
                  <a:pPr lvl="1"/>
                  <a:endParaRPr lang="en-US" altLang="zh-TW" dirty="0">
                    <a:latin typeface="標楷體" panose="03000509000000000000" pitchFamily="65" charset="-120"/>
                    <a:ea typeface="標楷體" panose="03000509000000000000" pitchFamily="65" charset="-120"/>
                  </a:endParaRPr>
                </a:p>
                <a:p>
                  <a:pPr lvl="1"/>
                  <a:r>
                    <a:rPr lang="en-US" altLang="zh-TW" dirty="0">
                      <a:ea typeface="標楷體" panose="03000509000000000000" pitchFamily="65" charset="-120"/>
                    </a:rPr>
                    <a:t>          </a:t>
                  </a:r>
                  <a14:m>
                    <m:oMath xmlns:m="http://schemas.openxmlformats.org/officeDocument/2006/math">
                      <m:sSub>
                        <m:sSubPr>
                          <m:ctrlPr>
                            <a:rPr lang="en-US" altLang="zh-TW" i="1">
                              <a:latin typeface="Cambria Math" charset="0"/>
                              <a:ea typeface="標楷體" panose="03000509000000000000" pitchFamily="65" charset="-120"/>
                            </a:rPr>
                          </m:ctrlPr>
                        </m:sSubPr>
                        <m:e>
                          <m:r>
                            <a:rPr lang="en-US" altLang="zh-TW" i="1">
                              <a:latin typeface="Cambria Math" panose="02040503050406030204" pitchFamily="18" charset="0"/>
                              <a:ea typeface="Cambria Math" panose="02040503050406030204" pitchFamily="18" charset="0"/>
                            </a:rPr>
                            <m:t>∅</m:t>
                          </m:r>
                        </m:e>
                        <m:sub>
                          <m:r>
                            <a:rPr lang="en-US" altLang="zh-TW" i="1">
                              <a:latin typeface="Cambria Math" panose="02040503050406030204" pitchFamily="18" charset="0"/>
                              <a:ea typeface="標楷體" panose="03000509000000000000" pitchFamily="65" charset="-120"/>
                            </a:rPr>
                            <m:t>1</m:t>
                          </m:r>
                        </m:sub>
                      </m:sSub>
                      <m:r>
                        <a:rPr lang="en-US" altLang="zh-TW" i="1">
                          <a:latin typeface="Cambria Math" panose="02040503050406030204" pitchFamily="18" charset="0"/>
                          <a:ea typeface="標楷體" panose="03000509000000000000" pitchFamily="65" charset="-120"/>
                        </a:rPr>
                        <m:t>𝐿</m:t>
                      </m:r>
                      <m:r>
                        <a:rPr lang="en-US" altLang="zh-TW" b="0" i="1" smtClean="0">
                          <a:latin typeface="Cambria Math" panose="02040503050406030204" pitchFamily="18" charset="0"/>
                          <a:ea typeface="標楷體" panose="03000509000000000000" pitchFamily="65" charset="-120"/>
                        </a:rPr>
                        <m:t>+</m:t>
                      </m:r>
                      <m:sSub>
                        <m:sSubPr>
                          <m:ctrlPr>
                            <a:rPr lang="en-US" altLang="zh-TW" i="1">
                              <a:latin typeface="Cambria Math" charset="0"/>
                              <a:ea typeface="標楷體" panose="03000509000000000000" pitchFamily="65" charset="-120"/>
                            </a:rPr>
                          </m:ctrlPr>
                        </m:sSubPr>
                        <m:e>
                          <m:r>
                            <a:rPr lang="en-US" altLang="zh-TW" i="1">
                              <a:latin typeface="Cambria Math" panose="02040503050406030204" pitchFamily="18" charset="0"/>
                              <a:ea typeface="Cambria Math" panose="02040503050406030204" pitchFamily="18" charset="0"/>
                            </a:rPr>
                            <m:t>∅</m:t>
                          </m:r>
                        </m:e>
                        <m:sub>
                          <m:r>
                            <a:rPr lang="en-US" altLang="zh-TW" i="1">
                              <a:latin typeface="Cambria Math" panose="02040503050406030204" pitchFamily="18" charset="0"/>
                              <a:ea typeface="標楷體" panose="03000509000000000000" pitchFamily="65" charset="-120"/>
                            </a:rPr>
                            <m:t>2</m:t>
                          </m:r>
                        </m:sub>
                      </m:sSub>
                      <m:sSup>
                        <m:sSupPr>
                          <m:ctrlPr>
                            <a:rPr lang="en-US" altLang="zh-TW" i="1">
                              <a:latin typeface="Cambria Math" charset="0"/>
                              <a:ea typeface="標楷體" panose="03000509000000000000" pitchFamily="65" charset="-120"/>
                            </a:rPr>
                          </m:ctrlPr>
                        </m:sSupPr>
                        <m:e>
                          <m:r>
                            <a:rPr lang="en-US" altLang="zh-TW" i="1">
                              <a:latin typeface="Cambria Math" panose="02040503050406030204" pitchFamily="18" charset="0"/>
                              <a:ea typeface="標楷體" panose="03000509000000000000" pitchFamily="65" charset="-120"/>
                            </a:rPr>
                            <m:t>𝐿</m:t>
                          </m:r>
                        </m:e>
                        <m:sup>
                          <m:r>
                            <a:rPr lang="en-US" altLang="zh-TW" i="1">
                              <a:latin typeface="Cambria Math" panose="02040503050406030204" pitchFamily="18" charset="0"/>
                              <a:ea typeface="標楷體" panose="03000509000000000000" pitchFamily="65" charset="-120"/>
                            </a:rPr>
                            <m:t>2</m:t>
                          </m:r>
                        </m:sup>
                      </m:sSup>
                      <m:r>
                        <a:rPr lang="en-US" altLang="zh-TW" b="0" i="1" smtClean="0">
                          <a:latin typeface="Cambria Math" panose="02040503050406030204" pitchFamily="18" charset="0"/>
                          <a:ea typeface="標楷體" panose="03000509000000000000" pitchFamily="65" charset="-120"/>
                        </a:rPr>
                        <m:t>+</m:t>
                      </m:r>
                      <m:r>
                        <a:rPr lang="en-US" altLang="zh-TW" i="1">
                          <a:latin typeface="Cambria Math" panose="02040503050406030204" pitchFamily="18" charset="0"/>
                          <a:ea typeface="標楷體" panose="03000509000000000000" pitchFamily="65" charset="-120"/>
                        </a:rPr>
                        <m:t>…</m:t>
                      </m:r>
                      <m:r>
                        <a:rPr lang="en-US" altLang="zh-TW" b="0" i="1" smtClean="0">
                          <a:latin typeface="Cambria Math" panose="02040503050406030204" pitchFamily="18" charset="0"/>
                          <a:ea typeface="標楷體" panose="03000509000000000000" pitchFamily="65" charset="-120"/>
                        </a:rPr>
                        <m:t>+</m:t>
                      </m:r>
                      <m:sSub>
                        <m:sSubPr>
                          <m:ctrlPr>
                            <a:rPr lang="en-US" altLang="zh-TW" i="1">
                              <a:latin typeface="Cambria Math" charset="0"/>
                              <a:ea typeface="標楷體" panose="03000509000000000000" pitchFamily="65" charset="-120"/>
                            </a:rPr>
                          </m:ctrlPr>
                        </m:sSubPr>
                        <m:e>
                          <m:r>
                            <a:rPr lang="en-US" altLang="zh-TW" i="1">
                              <a:latin typeface="Cambria Math" panose="02040503050406030204" pitchFamily="18" charset="0"/>
                              <a:ea typeface="Cambria Math" panose="02040503050406030204" pitchFamily="18" charset="0"/>
                            </a:rPr>
                            <m:t>∅</m:t>
                          </m:r>
                        </m:e>
                        <m:sub>
                          <m:r>
                            <a:rPr lang="en-US" altLang="zh-TW" i="1">
                              <a:latin typeface="Cambria Math" panose="02040503050406030204" pitchFamily="18" charset="0"/>
                              <a:ea typeface="標楷體" panose="03000509000000000000" pitchFamily="65" charset="-120"/>
                            </a:rPr>
                            <m:t>𝑝</m:t>
                          </m:r>
                        </m:sub>
                      </m:sSub>
                      <m:sSup>
                        <m:sSupPr>
                          <m:ctrlPr>
                            <a:rPr lang="en-US" altLang="zh-TW" i="1">
                              <a:latin typeface="Cambria Math" charset="0"/>
                              <a:ea typeface="標楷體" panose="03000509000000000000" pitchFamily="65" charset="-120"/>
                            </a:rPr>
                          </m:ctrlPr>
                        </m:sSupPr>
                        <m:e>
                          <m:r>
                            <a:rPr lang="en-US" altLang="zh-TW" i="1">
                              <a:latin typeface="Cambria Math" panose="02040503050406030204" pitchFamily="18" charset="0"/>
                              <a:ea typeface="標楷體" panose="03000509000000000000" pitchFamily="65" charset="-120"/>
                            </a:rPr>
                            <m:t>𝐿</m:t>
                          </m:r>
                        </m:e>
                        <m:sup>
                          <m:r>
                            <a:rPr lang="en-US" altLang="zh-TW" i="1">
                              <a:latin typeface="Cambria Math" panose="02040503050406030204" pitchFamily="18" charset="0"/>
                              <a:ea typeface="標楷體" panose="03000509000000000000" pitchFamily="65" charset="-120"/>
                            </a:rPr>
                            <m:t>𝑝</m:t>
                          </m:r>
                        </m:sup>
                      </m:sSup>
                    </m:oMath>
                  </a14:m>
                  <a:endParaRPr lang="zh-TW" altLang="en-US" dirty="0"/>
                </a:p>
              </p:txBody>
            </p:sp>
          </mc:Choice>
          <mc:Fallback xmlns="">
            <p:sp>
              <p:nvSpPr>
                <p:cNvPr id="8" name="文字方塊 7"/>
                <p:cNvSpPr txBox="1">
                  <a:spLocks noRot="1" noChangeAspect="1" noMove="1" noResize="1" noEditPoints="1" noAdjustHandles="1" noChangeArrowheads="1" noChangeShapeType="1" noTextEdit="1"/>
                </p:cNvSpPr>
                <p:nvPr/>
              </p:nvSpPr>
              <p:spPr>
                <a:xfrm>
                  <a:off x="7236536" y="2845539"/>
                  <a:ext cx="5635732" cy="2208105"/>
                </a:xfrm>
                <a:prstGeom prst="rect">
                  <a:avLst/>
                </a:prstGeom>
                <a:blipFill rotWithShape="0">
                  <a:blip r:embed="rId3"/>
                  <a:stretch>
                    <a:fillRect t="-14835"/>
                  </a:stretch>
                </a:blipFill>
                <a:ln>
                  <a:solidFill>
                    <a:schemeClr val="tx1"/>
                  </a:solidFill>
                  <a:prstDash val="sysDash"/>
                </a:ln>
              </p:spPr>
              <p:txBody>
                <a:bodyPr/>
                <a:lstStyle/>
                <a:p>
                  <a:r>
                    <a:rPr lang="zh-TW" altLang="en-US">
                      <a:noFill/>
                    </a:rPr>
                    <a:t> </a:t>
                  </a:r>
                </a:p>
              </p:txBody>
            </p:sp>
          </mc:Fallback>
        </mc:AlternateContent>
      </p:grpSp>
    </p:spTree>
    <p:extLst>
      <p:ext uri="{BB962C8B-B14F-4D97-AF65-F5344CB8AC3E}">
        <p14:creationId xmlns:p14="http://schemas.microsoft.com/office/powerpoint/2010/main" val="8087876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269591"/>
            <a:ext cx="10515600" cy="808581"/>
          </a:xfrm>
        </p:spPr>
        <p:txBody>
          <a:bodyPr/>
          <a:lstStyle/>
          <a:p>
            <a:r>
              <a:rPr kumimoji="1" lang="en-US" altLang="zh-TW" dirty="0"/>
              <a:t>VAR(p) to VECM model</a:t>
            </a:r>
            <a:endParaRPr lang="zh-TW" altLang="en-US" dirty="0">
              <a:latin typeface="標楷體" panose="03000509000000000000" pitchFamily="65" charset="-120"/>
              <a:ea typeface="標楷體" panose="03000509000000000000" pitchFamily="65" charset="-120"/>
            </a:endParaRP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838200" y="1214650"/>
                <a:ext cx="10267097" cy="2425719"/>
              </a:xfrm>
            </p:spPr>
            <p:txBody>
              <a:bodyPr/>
              <a:lstStyle/>
              <a:p>
                <a:pPr marL="457200" lvl="1" indent="0">
                  <a:buNone/>
                </a:pPr>
                <a:r>
                  <a:rPr lang="en-US" altLang="zh-TW" dirty="0" smtClean="0">
                    <a:latin typeface="標楷體" panose="03000509000000000000" pitchFamily="65" charset="-120"/>
                    <a:ea typeface="標楷體" panose="03000509000000000000" pitchFamily="65" charset="-120"/>
                  </a:rPr>
                  <a:t>(2)</a:t>
                </a:r>
                <a:r>
                  <a:rPr lang="zh-TW" altLang="en-US" dirty="0" smtClean="0">
                    <a:latin typeface="標楷體" panose="03000509000000000000" pitchFamily="65" charset="-120"/>
                    <a:ea typeface="標楷體" panose="03000509000000000000" pitchFamily="65" charset="-120"/>
                  </a:rPr>
                  <a:t>原式改寫為</a:t>
                </a:r>
                <a:r>
                  <a:rPr lang="en-US" altLang="zh-TW" dirty="0">
                    <a:latin typeface="標楷體" panose="03000509000000000000" pitchFamily="65" charset="-120"/>
                    <a:ea typeface="標楷體" panose="03000509000000000000" pitchFamily="65" charset="-120"/>
                  </a:rPr>
                  <a:t> </a:t>
                </a:r>
                <a14:m>
                  <m:oMath xmlns:m="http://schemas.openxmlformats.org/officeDocument/2006/math">
                    <m:sSub>
                      <m:sSubPr>
                        <m:ctrlPr>
                          <a:rPr lang="en-US" altLang="zh-TW" i="1">
                            <a:latin typeface="Cambria Math" charset="0"/>
                            <a:ea typeface="標楷體" panose="03000509000000000000" pitchFamily="65" charset="-120"/>
                          </a:rPr>
                        </m:ctrlPr>
                      </m:sSubPr>
                      <m:e>
                        <m:r>
                          <a:rPr lang="en-US" altLang="zh-TW" b="0" i="1" smtClean="0">
                            <a:latin typeface="Cambria Math" charset="0"/>
                            <a:ea typeface="標楷體" panose="03000509000000000000" pitchFamily="65" charset="-120"/>
                          </a:rPr>
                          <m:t>𝑧</m:t>
                        </m:r>
                      </m:e>
                      <m:sub>
                        <m:r>
                          <a:rPr lang="en-US" altLang="zh-TW" i="1">
                            <a:latin typeface="Cambria Math" panose="02040503050406030204" pitchFamily="18" charset="0"/>
                            <a:ea typeface="標楷體" panose="03000509000000000000" pitchFamily="65" charset="-120"/>
                          </a:rPr>
                          <m:t>𝑡</m:t>
                        </m:r>
                      </m:sub>
                    </m:sSub>
                    <m:r>
                      <a:rPr lang="en-US" altLang="zh-TW" i="1">
                        <a:latin typeface="Cambria Math" panose="02040503050406030204" pitchFamily="18" charset="0"/>
                        <a:ea typeface="標楷體" panose="03000509000000000000" pitchFamily="65" charset="-120"/>
                      </a:rPr>
                      <m:t>=</m:t>
                    </m:r>
                    <m:d>
                      <m:dPr>
                        <m:ctrlPr>
                          <a:rPr lang="en-US" altLang="zh-TW" i="1">
                            <a:latin typeface="Cambria Math" charset="0"/>
                            <a:ea typeface="Cambria Math" panose="02040503050406030204" pitchFamily="18" charset="0"/>
                          </a:rPr>
                        </m:ctrlPr>
                      </m:dPr>
                      <m:e>
                        <m:nary>
                          <m:naryPr>
                            <m:chr m:val="∑"/>
                            <m:ctrlPr>
                              <a:rPr lang="en-US" altLang="zh-TW" i="1">
                                <a:latin typeface="Cambria Math" charset="0"/>
                                <a:ea typeface="Cambria Math" panose="02040503050406030204" pitchFamily="18" charset="0"/>
                              </a:rPr>
                            </m:ctrlPr>
                          </m:naryPr>
                          <m:sub>
                            <m:r>
                              <m:rPr>
                                <m:brk m:alnAt="23"/>
                              </m:rPr>
                              <a:rPr lang="en-US" altLang="zh-TW" i="1">
                                <a:latin typeface="Cambria Math" panose="02040503050406030204" pitchFamily="18" charset="0"/>
                                <a:ea typeface="Cambria Math" panose="02040503050406030204" pitchFamily="18" charset="0"/>
                              </a:rPr>
                              <m:t>𝑗</m:t>
                            </m:r>
                            <m:r>
                              <a:rPr lang="en-US" altLang="zh-TW" i="1">
                                <a:latin typeface="Cambria Math" panose="02040503050406030204" pitchFamily="18" charset="0"/>
                                <a:ea typeface="Cambria Math" panose="02040503050406030204" pitchFamily="18" charset="0"/>
                              </a:rPr>
                              <m:t>=1</m:t>
                            </m:r>
                          </m:sub>
                          <m:sup>
                            <m:r>
                              <a:rPr lang="en-US" altLang="zh-TW" i="1">
                                <a:latin typeface="Cambria Math" panose="02040503050406030204" pitchFamily="18" charset="0"/>
                                <a:ea typeface="Cambria Math" panose="02040503050406030204" pitchFamily="18" charset="0"/>
                              </a:rPr>
                              <m:t>𝑝</m:t>
                            </m:r>
                          </m:sup>
                          <m:e>
                            <m:sSub>
                              <m:sSubPr>
                                <m:ctrlPr>
                                  <a:rPr lang="en-US" altLang="zh-TW" i="1">
                                    <a:latin typeface="Cambria Math" charset="0"/>
                                    <a:ea typeface="Cambria Math" panose="02040503050406030204" pitchFamily="18" charset="0"/>
                                  </a:rPr>
                                </m:ctrlPr>
                              </m:sSubPr>
                              <m:e>
                                <m:r>
                                  <a:rPr lang="en-US" altLang="zh-TW" i="1">
                                    <a:latin typeface="Cambria Math" panose="02040503050406030204" pitchFamily="18" charset="0"/>
                                    <a:ea typeface="Cambria Math" panose="02040503050406030204" pitchFamily="18" charset="0"/>
                                  </a:rPr>
                                  <m:t>∅</m:t>
                                </m:r>
                              </m:e>
                              <m:sub>
                                <m:r>
                                  <a:rPr lang="en-US" altLang="zh-TW" i="1">
                                    <a:latin typeface="Cambria Math" panose="02040503050406030204" pitchFamily="18" charset="0"/>
                                    <a:ea typeface="Cambria Math" panose="02040503050406030204" pitchFamily="18" charset="0"/>
                                  </a:rPr>
                                  <m:t>𝑗</m:t>
                                </m:r>
                              </m:sub>
                            </m:sSub>
                          </m:e>
                        </m:nary>
                      </m:e>
                    </m:d>
                    <m:sSub>
                      <m:sSubPr>
                        <m:ctrlPr>
                          <a:rPr lang="en-US" altLang="zh-TW" i="1">
                            <a:latin typeface="Cambria Math" charset="0"/>
                            <a:ea typeface="標楷體" panose="03000509000000000000" pitchFamily="65" charset="-120"/>
                          </a:rPr>
                        </m:ctrlPr>
                      </m:sSubPr>
                      <m:e>
                        <m:r>
                          <a:rPr lang="en-US" altLang="zh-TW" b="0" i="1" smtClean="0">
                            <a:latin typeface="Cambria Math" charset="0"/>
                            <a:ea typeface="標楷體" panose="03000509000000000000" pitchFamily="65" charset="-120"/>
                          </a:rPr>
                          <m:t>𝑧</m:t>
                        </m:r>
                      </m:e>
                      <m:sub>
                        <m:r>
                          <a:rPr lang="en-US" altLang="zh-TW" i="1">
                            <a:latin typeface="Cambria Math" panose="02040503050406030204" pitchFamily="18" charset="0"/>
                            <a:ea typeface="標楷體" panose="03000509000000000000" pitchFamily="65" charset="-120"/>
                          </a:rPr>
                          <m:t>𝑡</m:t>
                        </m:r>
                        <m:r>
                          <a:rPr lang="en-US" altLang="zh-TW" i="1">
                            <a:latin typeface="Cambria Math" panose="02040503050406030204" pitchFamily="18" charset="0"/>
                            <a:ea typeface="標楷體" panose="03000509000000000000" pitchFamily="65" charset="-120"/>
                          </a:rPr>
                          <m:t>−1</m:t>
                        </m:r>
                      </m:sub>
                    </m:sSub>
                    <m:r>
                      <a:rPr lang="en-US" altLang="zh-TW" i="1">
                        <a:latin typeface="Cambria Math" panose="02040503050406030204" pitchFamily="18" charset="0"/>
                        <a:ea typeface="Cambria Math" panose="02040503050406030204" pitchFamily="18" charset="0"/>
                      </a:rPr>
                      <m:t>+</m:t>
                    </m:r>
                    <m:nary>
                      <m:naryPr>
                        <m:chr m:val="∑"/>
                        <m:limLoc m:val="subSup"/>
                        <m:ctrlPr>
                          <a:rPr lang="en-US" altLang="zh-TW" i="1">
                            <a:latin typeface="Cambria Math" charset="0"/>
                            <a:ea typeface="Cambria Math" panose="02040503050406030204" pitchFamily="18" charset="0"/>
                          </a:rPr>
                        </m:ctrlPr>
                      </m:naryPr>
                      <m:sub>
                        <m:r>
                          <m:rPr>
                            <m:brk m:alnAt="25"/>
                          </m:rPr>
                          <a:rPr lang="en-US" altLang="zh-TW" i="1">
                            <a:latin typeface="Cambria Math" panose="02040503050406030204" pitchFamily="18" charset="0"/>
                            <a:ea typeface="Cambria Math" panose="02040503050406030204" pitchFamily="18" charset="0"/>
                          </a:rPr>
                          <m:t>𝑗</m:t>
                        </m:r>
                        <m:r>
                          <a:rPr lang="en-US" altLang="zh-TW" i="1">
                            <a:latin typeface="Cambria Math" panose="02040503050406030204" pitchFamily="18" charset="0"/>
                            <a:ea typeface="Cambria Math" panose="02040503050406030204" pitchFamily="18" charset="0"/>
                          </a:rPr>
                          <m:t>=1</m:t>
                        </m:r>
                      </m:sub>
                      <m:sup>
                        <m:r>
                          <a:rPr lang="en-US" altLang="zh-TW" i="1">
                            <a:latin typeface="Cambria Math" panose="02040503050406030204" pitchFamily="18" charset="0"/>
                            <a:ea typeface="Cambria Math" panose="02040503050406030204" pitchFamily="18" charset="0"/>
                          </a:rPr>
                          <m:t>𝑝</m:t>
                        </m:r>
                        <m:r>
                          <a:rPr lang="en-US" altLang="zh-TW" i="1">
                            <a:latin typeface="Cambria Math" panose="02040503050406030204" pitchFamily="18" charset="0"/>
                            <a:ea typeface="Cambria Math" panose="02040503050406030204" pitchFamily="18" charset="0"/>
                          </a:rPr>
                          <m:t>−1</m:t>
                        </m:r>
                      </m:sup>
                      <m:e>
                        <m:sSub>
                          <m:sSubPr>
                            <m:ctrlPr>
                              <a:rPr lang="en-US" altLang="zh-TW" i="1">
                                <a:latin typeface="Cambria Math" charset="0"/>
                                <a:ea typeface="標楷體" panose="03000509000000000000" pitchFamily="65" charset="-120"/>
                              </a:rPr>
                            </m:ctrlPr>
                          </m:sSubPr>
                          <m:e>
                            <m:r>
                              <a:rPr lang="en-US" altLang="zh-TW" i="1">
                                <a:latin typeface="Cambria Math" panose="02040503050406030204" pitchFamily="18" charset="0"/>
                                <a:ea typeface="標楷體" panose="03000509000000000000" pitchFamily="65" charset="-120"/>
                              </a:rPr>
                              <m:t>𝐷</m:t>
                            </m:r>
                          </m:e>
                          <m:sub>
                            <m:r>
                              <a:rPr lang="en-US" altLang="zh-TW" i="1">
                                <a:latin typeface="Cambria Math" panose="02040503050406030204" pitchFamily="18" charset="0"/>
                                <a:ea typeface="標楷體" panose="03000509000000000000" pitchFamily="65" charset="-120"/>
                              </a:rPr>
                              <m:t>𝑗</m:t>
                            </m:r>
                          </m:sub>
                        </m:sSub>
                      </m:e>
                    </m:nary>
                    <m:r>
                      <a:rPr lang="zh-TW" altLang="en-US" i="1">
                        <a:latin typeface="Cambria Math" panose="02040503050406030204" pitchFamily="18" charset="0"/>
                        <a:ea typeface="標楷體" panose="03000509000000000000" pitchFamily="65" charset="-120"/>
                      </a:rPr>
                      <m:t>∆</m:t>
                    </m:r>
                    <m:sSub>
                      <m:sSubPr>
                        <m:ctrlPr>
                          <a:rPr lang="en-US" altLang="zh-TW" i="1">
                            <a:latin typeface="Cambria Math" charset="0"/>
                            <a:ea typeface="標楷體" panose="03000509000000000000" pitchFamily="65" charset="-120"/>
                          </a:rPr>
                        </m:ctrlPr>
                      </m:sSubPr>
                      <m:e>
                        <m:r>
                          <a:rPr lang="en-US" altLang="zh-TW" b="0" i="1" smtClean="0">
                            <a:latin typeface="Cambria Math" charset="0"/>
                            <a:ea typeface="標楷體" panose="03000509000000000000" pitchFamily="65" charset="-120"/>
                          </a:rPr>
                          <m:t>𝑧</m:t>
                        </m:r>
                      </m:e>
                      <m:sub>
                        <m:r>
                          <a:rPr lang="en-US" altLang="zh-TW" i="1">
                            <a:latin typeface="Cambria Math" panose="02040503050406030204" pitchFamily="18" charset="0"/>
                            <a:ea typeface="標楷體" panose="03000509000000000000" pitchFamily="65" charset="-120"/>
                          </a:rPr>
                          <m:t>𝑡</m:t>
                        </m:r>
                        <m:r>
                          <a:rPr lang="en-US" altLang="zh-TW" i="1">
                            <a:latin typeface="Cambria Math" panose="02040503050406030204" pitchFamily="18" charset="0"/>
                            <a:ea typeface="標楷體" panose="03000509000000000000" pitchFamily="65" charset="-120"/>
                          </a:rPr>
                          <m:t>−</m:t>
                        </m:r>
                        <m:r>
                          <a:rPr lang="en-US" altLang="zh-TW" i="1">
                            <a:latin typeface="Cambria Math" panose="02040503050406030204" pitchFamily="18" charset="0"/>
                            <a:ea typeface="標楷體" panose="03000509000000000000" pitchFamily="65" charset="-120"/>
                          </a:rPr>
                          <m:t>𝑗</m:t>
                        </m:r>
                      </m:sub>
                    </m:sSub>
                    <m:r>
                      <a:rPr lang="en-US" altLang="zh-TW" b="0" i="1" smtClean="0">
                        <a:latin typeface="Cambria Math" panose="02040503050406030204" pitchFamily="18" charset="0"/>
                        <a:ea typeface="標楷體" panose="03000509000000000000" pitchFamily="65" charset="-120"/>
                      </a:rPr>
                      <m:t>+</m:t>
                    </m:r>
                    <m:sSub>
                      <m:sSubPr>
                        <m:ctrlPr>
                          <a:rPr lang="en-US" altLang="zh-TW" i="1">
                            <a:latin typeface="Cambria Math" charset="0"/>
                            <a:ea typeface="標楷體" panose="03000509000000000000" pitchFamily="65" charset="-120"/>
                          </a:rPr>
                        </m:ctrlPr>
                      </m:sSubPr>
                      <m:e>
                        <m:r>
                          <a:rPr lang="zh-TW" altLang="en-US" i="1">
                            <a:latin typeface="Cambria Math" panose="02040503050406030204" pitchFamily="18" charset="0"/>
                            <a:ea typeface="標楷體" panose="03000509000000000000" pitchFamily="65" charset="-120"/>
                          </a:rPr>
                          <m:t>𝜀</m:t>
                        </m:r>
                      </m:e>
                      <m:sub>
                        <m:r>
                          <a:rPr lang="en-US" altLang="zh-TW" i="1">
                            <a:latin typeface="Cambria Math" panose="02040503050406030204" pitchFamily="18" charset="0"/>
                            <a:ea typeface="標楷體" panose="03000509000000000000" pitchFamily="65" charset="-120"/>
                          </a:rPr>
                          <m:t>𝑡</m:t>
                        </m:r>
                      </m:sub>
                    </m:sSub>
                  </m:oMath>
                </a14:m>
                <a:endParaRPr lang="en-US" altLang="zh-TW" dirty="0" smtClean="0">
                  <a:latin typeface="標楷體" panose="03000509000000000000" pitchFamily="65" charset="-120"/>
                  <a:ea typeface="標楷體" panose="03000509000000000000" pitchFamily="65" charset="-120"/>
                </a:endParaRPr>
              </a:p>
              <a:p>
                <a:pPr marL="457200" lvl="1" indent="0">
                  <a:buNone/>
                </a:pPr>
                <a:r>
                  <a:rPr lang="en-US" altLang="zh-TW" dirty="0" smtClean="0">
                    <a:latin typeface="標楷體" panose="03000509000000000000" pitchFamily="65" charset="-120"/>
                    <a:ea typeface="標楷體" panose="03000509000000000000" pitchFamily="65" charset="-120"/>
                  </a:rPr>
                  <a:t>(3)</a:t>
                </a:r>
                <a:r>
                  <a:rPr lang="zh-TW" altLang="en-US" dirty="0" smtClean="0">
                    <a:latin typeface="標楷體" panose="03000509000000000000" pitchFamily="65" charset="-120"/>
                    <a:ea typeface="標楷體" panose="03000509000000000000" pitchFamily="65" charset="-120"/>
                  </a:rPr>
                  <a:t>對原式做一階差分</a:t>
                </a:r>
                <a:r>
                  <a:rPr lang="en-US" altLang="zh-TW" dirty="0" smtClean="0">
                    <a:latin typeface="標楷體" panose="03000509000000000000" pitchFamily="65" charset="-120"/>
                    <a:ea typeface="標楷體" panose="03000509000000000000" pitchFamily="65" charset="-120"/>
                  </a:rPr>
                  <a:t>:</a:t>
                </a:r>
              </a:p>
              <a:p>
                <a:pPr marL="914400" lvl="2" indent="0">
                  <a:buNone/>
                </a:pPr>
                <a14:m>
                  <m:oMath xmlns:m="http://schemas.openxmlformats.org/officeDocument/2006/math">
                    <m:sSub>
                      <m:sSubPr>
                        <m:ctrlPr>
                          <a:rPr lang="en-US" altLang="zh-TW" sz="2800" i="1">
                            <a:latin typeface="Cambria Math" charset="0"/>
                            <a:ea typeface="標楷體" panose="03000509000000000000" pitchFamily="65" charset="-120"/>
                          </a:rPr>
                        </m:ctrlPr>
                      </m:sSubPr>
                      <m:e>
                        <m:r>
                          <a:rPr lang="en-US" altLang="zh-TW" sz="2800" i="0" smtClean="0">
                            <a:latin typeface="Cambria Math" panose="02040503050406030204" pitchFamily="18" charset="0"/>
                            <a:ea typeface="Cambria Math" panose="02040503050406030204" pitchFamily="18" charset="0"/>
                          </a:rPr>
                          <m:t>∆</m:t>
                        </m:r>
                        <m:r>
                          <m:rPr>
                            <m:sty m:val="p"/>
                          </m:rPr>
                          <a:rPr lang="en-US" altLang="zh-TW" sz="2800" b="0" i="0" smtClean="0">
                            <a:latin typeface="Cambria Math" charset="0"/>
                            <a:ea typeface="Cambria Math" panose="02040503050406030204" pitchFamily="18" charset="0"/>
                          </a:rPr>
                          <m:t>z</m:t>
                        </m:r>
                      </m:e>
                      <m:sub>
                        <m:r>
                          <m:rPr>
                            <m:sty m:val="p"/>
                          </m:rPr>
                          <a:rPr lang="en-US" altLang="zh-TW" sz="2800" i="0">
                            <a:latin typeface="Cambria Math" panose="02040503050406030204" pitchFamily="18" charset="0"/>
                            <a:ea typeface="標楷體" panose="03000509000000000000" pitchFamily="65" charset="-120"/>
                          </a:rPr>
                          <m:t>t</m:t>
                        </m:r>
                      </m:sub>
                    </m:sSub>
                    <m:r>
                      <a:rPr lang="en-US" altLang="zh-TW" sz="2800" i="1">
                        <a:latin typeface="Cambria Math" panose="02040503050406030204" pitchFamily="18" charset="0"/>
                        <a:ea typeface="標楷體" panose="03000509000000000000" pitchFamily="65" charset="-120"/>
                      </a:rPr>
                      <m:t>=</m:t>
                    </m:r>
                    <m:d>
                      <m:dPr>
                        <m:ctrlPr>
                          <a:rPr lang="en-US" altLang="zh-TW" sz="2800" i="1">
                            <a:latin typeface="Cambria Math" charset="0"/>
                            <a:ea typeface="Cambria Math" panose="02040503050406030204" pitchFamily="18" charset="0"/>
                          </a:rPr>
                        </m:ctrlPr>
                      </m:dPr>
                      <m:e>
                        <m:r>
                          <a:rPr lang="en-US" altLang="zh-TW" sz="2800" b="0" i="1" smtClean="0">
                            <a:solidFill>
                              <a:srgbClr val="FF0000"/>
                            </a:solidFill>
                            <a:latin typeface="Cambria Math" panose="02040503050406030204" pitchFamily="18" charset="0"/>
                            <a:ea typeface="Cambria Math" panose="02040503050406030204" pitchFamily="18" charset="0"/>
                          </a:rPr>
                          <m:t>−</m:t>
                        </m:r>
                        <m:r>
                          <a:rPr lang="en-US" altLang="zh-TW" sz="2800" b="0" i="1" smtClean="0">
                            <a:solidFill>
                              <a:srgbClr val="FF0000"/>
                            </a:solidFill>
                            <a:latin typeface="Cambria Math" panose="02040503050406030204" pitchFamily="18" charset="0"/>
                            <a:ea typeface="Cambria Math" panose="02040503050406030204" pitchFamily="18" charset="0"/>
                          </a:rPr>
                          <m:t>𝐼</m:t>
                        </m:r>
                        <m:r>
                          <a:rPr lang="en-US" altLang="zh-TW" sz="2800" b="0" i="1" smtClean="0">
                            <a:latin typeface="Cambria Math" panose="02040503050406030204" pitchFamily="18" charset="0"/>
                            <a:ea typeface="Cambria Math" panose="02040503050406030204" pitchFamily="18" charset="0"/>
                          </a:rPr>
                          <m:t>+</m:t>
                        </m:r>
                        <m:nary>
                          <m:naryPr>
                            <m:chr m:val="∑"/>
                            <m:ctrlPr>
                              <a:rPr lang="en-US" altLang="zh-TW" sz="2800" i="1">
                                <a:latin typeface="Cambria Math" charset="0"/>
                                <a:ea typeface="Cambria Math" panose="02040503050406030204" pitchFamily="18" charset="0"/>
                              </a:rPr>
                            </m:ctrlPr>
                          </m:naryPr>
                          <m:sub>
                            <m:r>
                              <m:rPr>
                                <m:brk m:alnAt="23"/>
                              </m:rPr>
                              <a:rPr lang="en-US" altLang="zh-TW" sz="2800" i="1">
                                <a:latin typeface="Cambria Math" panose="02040503050406030204" pitchFamily="18" charset="0"/>
                                <a:ea typeface="Cambria Math" panose="02040503050406030204" pitchFamily="18" charset="0"/>
                              </a:rPr>
                              <m:t>𝑗</m:t>
                            </m:r>
                            <m:r>
                              <a:rPr lang="en-US" altLang="zh-TW" sz="2800" i="1">
                                <a:latin typeface="Cambria Math" panose="02040503050406030204" pitchFamily="18" charset="0"/>
                                <a:ea typeface="Cambria Math" panose="02040503050406030204" pitchFamily="18" charset="0"/>
                              </a:rPr>
                              <m:t>=1</m:t>
                            </m:r>
                          </m:sub>
                          <m:sup>
                            <m:r>
                              <a:rPr lang="en-US" altLang="zh-TW" sz="2800" i="1">
                                <a:latin typeface="Cambria Math" panose="02040503050406030204" pitchFamily="18" charset="0"/>
                                <a:ea typeface="Cambria Math" panose="02040503050406030204" pitchFamily="18" charset="0"/>
                              </a:rPr>
                              <m:t>𝑝</m:t>
                            </m:r>
                          </m:sup>
                          <m:e>
                            <m:sSub>
                              <m:sSubPr>
                                <m:ctrlPr>
                                  <a:rPr lang="en-US" altLang="zh-TW" sz="2800" i="1">
                                    <a:latin typeface="Cambria Math" charset="0"/>
                                    <a:ea typeface="Cambria Math" panose="02040503050406030204" pitchFamily="18" charset="0"/>
                                  </a:rPr>
                                </m:ctrlPr>
                              </m:sSubPr>
                              <m:e>
                                <m:r>
                                  <a:rPr lang="en-US" altLang="zh-TW" sz="2800" i="1">
                                    <a:latin typeface="Cambria Math" panose="02040503050406030204" pitchFamily="18" charset="0"/>
                                    <a:ea typeface="Cambria Math" panose="02040503050406030204" pitchFamily="18" charset="0"/>
                                  </a:rPr>
                                  <m:t>∅</m:t>
                                </m:r>
                              </m:e>
                              <m:sub>
                                <m:r>
                                  <a:rPr lang="en-US" altLang="zh-TW" sz="2800" i="1">
                                    <a:latin typeface="Cambria Math" panose="02040503050406030204" pitchFamily="18" charset="0"/>
                                    <a:ea typeface="Cambria Math" panose="02040503050406030204" pitchFamily="18" charset="0"/>
                                  </a:rPr>
                                  <m:t>𝑗</m:t>
                                </m:r>
                              </m:sub>
                            </m:sSub>
                          </m:e>
                        </m:nary>
                      </m:e>
                    </m:d>
                    <m:sSub>
                      <m:sSubPr>
                        <m:ctrlPr>
                          <a:rPr lang="en-US" altLang="zh-TW" sz="2800" i="1">
                            <a:latin typeface="Cambria Math" charset="0"/>
                            <a:ea typeface="標楷體" panose="03000509000000000000" pitchFamily="65" charset="-120"/>
                          </a:rPr>
                        </m:ctrlPr>
                      </m:sSubPr>
                      <m:e>
                        <m:r>
                          <a:rPr lang="en-US" altLang="zh-TW" sz="2800" b="0" i="1" smtClean="0">
                            <a:latin typeface="Cambria Math" charset="0"/>
                            <a:ea typeface="標楷體" panose="03000509000000000000" pitchFamily="65" charset="-120"/>
                          </a:rPr>
                          <m:t>𝑧</m:t>
                        </m:r>
                      </m:e>
                      <m:sub>
                        <m:r>
                          <a:rPr lang="en-US" altLang="zh-TW" sz="2800" i="1">
                            <a:latin typeface="Cambria Math" panose="02040503050406030204" pitchFamily="18" charset="0"/>
                            <a:ea typeface="標楷體" panose="03000509000000000000" pitchFamily="65" charset="-120"/>
                          </a:rPr>
                          <m:t>𝑡</m:t>
                        </m:r>
                        <m:r>
                          <a:rPr lang="en-US" altLang="zh-TW" sz="2800" i="1">
                            <a:latin typeface="Cambria Math" panose="02040503050406030204" pitchFamily="18" charset="0"/>
                            <a:ea typeface="標楷體" panose="03000509000000000000" pitchFamily="65" charset="-120"/>
                          </a:rPr>
                          <m:t>−1</m:t>
                        </m:r>
                      </m:sub>
                    </m:sSub>
                    <m:r>
                      <a:rPr lang="en-US" altLang="zh-TW" sz="2800" i="1">
                        <a:latin typeface="Cambria Math" panose="02040503050406030204" pitchFamily="18" charset="0"/>
                        <a:ea typeface="Cambria Math" panose="02040503050406030204" pitchFamily="18" charset="0"/>
                      </a:rPr>
                      <m:t>+</m:t>
                    </m:r>
                    <m:nary>
                      <m:naryPr>
                        <m:chr m:val="∑"/>
                        <m:limLoc m:val="subSup"/>
                        <m:ctrlPr>
                          <a:rPr lang="en-US" altLang="zh-TW" sz="2800" i="1">
                            <a:latin typeface="Cambria Math" charset="0"/>
                            <a:ea typeface="Cambria Math" panose="02040503050406030204" pitchFamily="18" charset="0"/>
                          </a:rPr>
                        </m:ctrlPr>
                      </m:naryPr>
                      <m:sub>
                        <m:r>
                          <m:rPr>
                            <m:brk m:alnAt="25"/>
                          </m:rPr>
                          <a:rPr lang="en-US" altLang="zh-TW" sz="2800" i="1">
                            <a:latin typeface="Cambria Math" panose="02040503050406030204" pitchFamily="18" charset="0"/>
                            <a:ea typeface="Cambria Math" panose="02040503050406030204" pitchFamily="18" charset="0"/>
                          </a:rPr>
                          <m:t>𝑗</m:t>
                        </m:r>
                        <m:r>
                          <a:rPr lang="en-US" altLang="zh-TW" sz="2800" i="1">
                            <a:latin typeface="Cambria Math" panose="02040503050406030204" pitchFamily="18" charset="0"/>
                            <a:ea typeface="Cambria Math" panose="02040503050406030204" pitchFamily="18" charset="0"/>
                          </a:rPr>
                          <m:t>=1</m:t>
                        </m:r>
                      </m:sub>
                      <m:sup>
                        <m:r>
                          <a:rPr lang="en-US" altLang="zh-TW" sz="2800" i="1">
                            <a:latin typeface="Cambria Math" panose="02040503050406030204" pitchFamily="18" charset="0"/>
                            <a:ea typeface="Cambria Math" panose="02040503050406030204" pitchFamily="18" charset="0"/>
                          </a:rPr>
                          <m:t>𝑝</m:t>
                        </m:r>
                        <m:r>
                          <a:rPr lang="en-US" altLang="zh-TW" sz="2800" i="1">
                            <a:latin typeface="Cambria Math" panose="02040503050406030204" pitchFamily="18" charset="0"/>
                            <a:ea typeface="Cambria Math" panose="02040503050406030204" pitchFamily="18" charset="0"/>
                          </a:rPr>
                          <m:t>−1</m:t>
                        </m:r>
                      </m:sup>
                      <m:e>
                        <m:sSub>
                          <m:sSubPr>
                            <m:ctrlPr>
                              <a:rPr lang="en-US" altLang="zh-TW" sz="2800" i="1">
                                <a:latin typeface="Cambria Math" charset="0"/>
                                <a:ea typeface="標楷體" panose="03000509000000000000" pitchFamily="65" charset="-120"/>
                              </a:rPr>
                            </m:ctrlPr>
                          </m:sSubPr>
                          <m:e>
                            <m:r>
                              <a:rPr lang="en-US" altLang="zh-TW" sz="2800" i="1">
                                <a:latin typeface="Cambria Math" panose="02040503050406030204" pitchFamily="18" charset="0"/>
                                <a:ea typeface="標楷體" panose="03000509000000000000" pitchFamily="65" charset="-120"/>
                              </a:rPr>
                              <m:t>𝐷</m:t>
                            </m:r>
                          </m:e>
                          <m:sub>
                            <m:r>
                              <a:rPr lang="en-US" altLang="zh-TW" sz="2800" i="1">
                                <a:latin typeface="Cambria Math" panose="02040503050406030204" pitchFamily="18" charset="0"/>
                                <a:ea typeface="標楷體" panose="03000509000000000000" pitchFamily="65" charset="-120"/>
                              </a:rPr>
                              <m:t>𝑗</m:t>
                            </m:r>
                          </m:sub>
                        </m:sSub>
                      </m:e>
                    </m:nary>
                    <m:r>
                      <a:rPr lang="zh-TW" altLang="en-US" sz="2800" i="1">
                        <a:latin typeface="Cambria Math" panose="02040503050406030204" pitchFamily="18" charset="0"/>
                        <a:ea typeface="標楷體" panose="03000509000000000000" pitchFamily="65" charset="-120"/>
                      </a:rPr>
                      <m:t>∆</m:t>
                    </m:r>
                    <m:sSub>
                      <m:sSubPr>
                        <m:ctrlPr>
                          <a:rPr lang="en-US" altLang="zh-TW" sz="2800" i="1">
                            <a:latin typeface="Cambria Math" charset="0"/>
                            <a:ea typeface="標楷體" panose="03000509000000000000" pitchFamily="65" charset="-120"/>
                          </a:rPr>
                        </m:ctrlPr>
                      </m:sSubPr>
                      <m:e>
                        <m:r>
                          <a:rPr lang="en-US" altLang="zh-TW" sz="2800" b="0" i="1" smtClean="0">
                            <a:latin typeface="Cambria Math" charset="0"/>
                            <a:ea typeface="標楷體" panose="03000509000000000000" pitchFamily="65" charset="-120"/>
                          </a:rPr>
                          <m:t>𝑧</m:t>
                        </m:r>
                      </m:e>
                      <m:sub>
                        <m:r>
                          <a:rPr lang="en-US" altLang="zh-TW" sz="2800" i="1">
                            <a:latin typeface="Cambria Math" panose="02040503050406030204" pitchFamily="18" charset="0"/>
                            <a:ea typeface="標楷體" panose="03000509000000000000" pitchFamily="65" charset="-120"/>
                          </a:rPr>
                          <m:t>𝑡</m:t>
                        </m:r>
                        <m:r>
                          <a:rPr lang="en-US" altLang="zh-TW" sz="2800" i="1">
                            <a:latin typeface="Cambria Math" panose="02040503050406030204" pitchFamily="18" charset="0"/>
                            <a:ea typeface="標楷體" panose="03000509000000000000" pitchFamily="65" charset="-120"/>
                          </a:rPr>
                          <m:t>−</m:t>
                        </m:r>
                        <m:r>
                          <a:rPr lang="en-US" altLang="zh-TW" sz="2800" i="1">
                            <a:latin typeface="Cambria Math" panose="02040503050406030204" pitchFamily="18" charset="0"/>
                            <a:ea typeface="標楷體" panose="03000509000000000000" pitchFamily="65" charset="-120"/>
                          </a:rPr>
                          <m:t>𝑗</m:t>
                        </m:r>
                      </m:sub>
                    </m:sSub>
                    <m:r>
                      <a:rPr lang="en-US" altLang="zh-TW" sz="2800" b="0" i="1" smtClean="0">
                        <a:latin typeface="Cambria Math" panose="02040503050406030204" pitchFamily="18" charset="0"/>
                        <a:ea typeface="標楷體" panose="03000509000000000000" pitchFamily="65" charset="-120"/>
                      </a:rPr>
                      <m:t>+</m:t>
                    </m:r>
                    <m:sSub>
                      <m:sSubPr>
                        <m:ctrlPr>
                          <a:rPr lang="en-US" altLang="zh-TW" sz="2800" i="1">
                            <a:latin typeface="Cambria Math" charset="0"/>
                            <a:ea typeface="標楷體" panose="03000509000000000000" pitchFamily="65" charset="-120"/>
                          </a:rPr>
                        </m:ctrlPr>
                      </m:sSubPr>
                      <m:e>
                        <m:r>
                          <a:rPr lang="zh-TW" altLang="en-US" sz="2800" i="1">
                            <a:latin typeface="Cambria Math" panose="02040503050406030204" pitchFamily="18" charset="0"/>
                            <a:ea typeface="標楷體" panose="03000509000000000000" pitchFamily="65" charset="-120"/>
                          </a:rPr>
                          <m:t>𝜀</m:t>
                        </m:r>
                      </m:e>
                      <m:sub>
                        <m:r>
                          <a:rPr lang="en-US" altLang="zh-TW" sz="2800" i="1">
                            <a:latin typeface="Cambria Math" panose="02040503050406030204" pitchFamily="18" charset="0"/>
                            <a:ea typeface="標楷體" panose="03000509000000000000" pitchFamily="65" charset="-120"/>
                          </a:rPr>
                          <m:t>𝑡</m:t>
                        </m:r>
                      </m:sub>
                    </m:sSub>
                  </m:oMath>
                </a14:m>
                <a:r>
                  <a:rPr lang="en-US" altLang="zh-TW" dirty="0" smtClean="0">
                    <a:latin typeface="標楷體" panose="03000509000000000000" pitchFamily="65" charset="-120"/>
                    <a:ea typeface="標楷體" panose="03000509000000000000" pitchFamily="65" charset="-120"/>
                  </a:rPr>
                  <a:t>  </a:t>
                </a:r>
              </a:p>
              <a:p>
                <a:pPr marL="914400" lvl="2" indent="0">
                  <a:buNone/>
                </a:pPr>
                <a:r>
                  <a:rPr lang="en-US" altLang="zh-TW" b="0" dirty="0" smtClean="0">
                    <a:ea typeface="標楷體" panose="03000509000000000000" pitchFamily="65" charset="-120"/>
                  </a:rPr>
                  <a:t>         </a:t>
                </a:r>
                <a14:m>
                  <m:oMath xmlns:m="http://schemas.openxmlformats.org/officeDocument/2006/math">
                    <m:r>
                      <a:rPr lang="en-US" altLang="zh-TW" sz="2800" b="0" i="1" smtClean="0">
                        <a:latin typeface="Cambria Math" charset="0"/>
                        <a:ea typeface="標楷體" panose="03000509000000000000" pitchFamily="65" charset="-120"/>
                      </a:rPr>
                      <m:t>=</m:t>
                    </m:r>
                    <m:sSub>
                      <m:sSubPr>
                        <m:ctrlPr>
                          <a:rPr lang="en-US" altLang="zh-TW" sz="2800" i="1">
                            <a:latin typeface="Cambria Math" charset="0"/>
                            <a:ea typeface="標楷體" panose="03000509000000000000" pitchFamily="65" charset="-120"/>
                          </a:rPr>
                        </m:ctrlPr>
                      </m:sSubPr>
                      <m:e>
                        <m:r>
                          <m:rPr>
                            <m:sty m:val="p"/>
                          </m:rPr>
                          <a:rPr lang="el-GR" altLang="zh-TW" sz="2800" i="1">
                            <a:latin typeface="Cambria Math" panose="02040503050406030204" pitchFamily="18" charset="0"/>
                            <a:ea typeface="Cambria Math" panose="02040503050406030204" pitchFamily="18" charset="0"/>
                          </a:rPr>
                          <m:t>Π</m:t>
                        </m:r>
                        <m:r>
                          <a:rPr lang="en-US" altLang="zh-TW" sz="2800" i="1">
                            <a:latin typeface="Cambria Math" charset="0"/>
                            <a:ea typeface="Cambria Math" panose="02040503050406030204" pitchFamily="18" charset="0"/>
                          </a:rPr>
                          <m:t>𝑧</m:t>
                        </m:r>
                      </m:e>
                      <m:sub>
                        <m:r>
                          <a:rPr lang="en-US" altLang="zh-TW" sz="2800" i="1">
                            <a:latin typeface="Cambria Math" panose="02040503050406030204" pitchFamily="18" charset="0"/>
                            <a:ea typeface="標楷體" panose="03000509000000000000" pitchFamily="65" charset="-120"/>
                          </a:rPr>
                          <m:t>𝑡</m:t>
                        </m:r>
                        <m:r>
                          <a:rPr lang="en-US" altLang="zh-TW" sz="2800" i="1">
                            <a:latin typeface="Cambria Math" panose="02040503050406030204" pitchFamily="18" charset="0"/>
                            <a:ea typeface="標楷體" panose="03000509000000000000" pitchFamily="65" charset="-120"/>
                          </a:rPr>
                          <m:t>−1</m:t>
                        </m:r>
                      </m:sub>
                    </m:sSub>
                    <m:r>
                      <a:rPr lang="en-US" altLang="zh-TW" sz="2800" i="1">
                        <a:latin typeface="Cambria Math" panose="02040503050406030204" pitchFamily="18" charset="0"/>
                        <a:ea typeface="Cambria Math" panose="02040503050406030204" pitchFamily="18" charset="0"/>
                      </a:rPr>
                      <m:t>+</m:t>
                    </m:r>
                    <m:nary>
                      <m:naryPr>
                        <m:chr m:val="∑"/>
                        <m:limLoc m:val="subSup"/>
                        <m:ctrlPr>
                          <a:rPr lang="en-US" altLang="zh-TW" sz="2800" i="1">
                            <a:latin typeface="Cambria Math" charset="0"/>
                            <a:ea typeface="Cambria Math" panose="02040503050406030204" pitchFamily="18" charset="0"/>
                          </a:rPr>
                        </m:ctrlPr>
                      </m:naryPr>
                      <m:sub>
                        <m:r>
                          <m:rPr>
                            <m:brk m:alnAt="25"/>
                          </m:rPr>
                          <a:rPr lang="en-US" altLang="zh-TW" sz="2800" i="1">
                            <a:latin typeface="Cambria Math" panose="02040503050406030204" pitchFamily="18" charset="0"/>
                            <a:ea typeface="Cambria Math" panose="02040503050406030204" pitchFamily="18" charset="0"/>
                          </a:rPr>
                          <m:t>𝑗</m:t>
                        </m:r>
                        <m:r>
                          <a:rPr lang="en-US" altLang="zh-TW" sz="2800" i="1">
                            <a:latin typeface="Cambria Math" panose="02040503050406030204" pitchFamily="18" charset="0"/>
                            <a:ea typeface="Cambria Math" panose="02040503050406030204" pitchFamily="18" charset="0"/>
                          </a:rPr>
                          <m:t>=1</m:t>
                        </m:r>
                      </m:sub>
                      <m:sup>
                        <m:r>
                          <a:rPr lang="en-US" altLang="zh-TW" sz="2800" i="1">
                            <a:latin typeface="Cambria Math" panose="02040503050406030204" pitchFamily="18" charset="0"/>
                            <a:ea typeface="Cambria Math" panose="02040503050406030204" pitchFamily="18" charset="0"/>
                          </a:rPr>
                          <m:t>𝑝</m:t>
                        </m:r>
                        <m:r>
                          <a:rPr lang="en-US" altLang="zh-TW" sz="2800" i="1">
                            <a:latin typeface="Cambria Math" panose="02040503050406030204" pitchFamily="18" charset="0"/>
                            <a:ea typeface="Cambria Math" panose="02040503050406030204" pitchFamily="18" charset="0"/>
                          </a:rPr>
                          <m:t>−1</m:t>
                        </m:r>
                      </m:sup>
                      <m:e>
                        <m:sSub>
                          <m:sSubPr>
                            <m:ctrlPr>
                              <a:rPr lang="en-US" altLang="zh-TW" sz="2800" i="1">
                                <a:latin typeface="Cambria Math" charset="0"/>
                                <a:ea typeface="標楷體" panose="03000509000000000000" pitchFamily="65" charset="-120"/>
                              </a:rPr>
                            </m:ctrlPr>
                          </m:sSubPr>
                          <m:e>
                            <m:r>
                              <a:rPr lang="en-US" altLang="zh-TW" sz="2800" i="1">
                                <a:latin typeface="Cambria Math" panose="02040503050406030204" pitchFamily="18" charset="0"/>
                                <a:ea typeface="標楷體" panose="03000509000000000000" pitchFamily="65" charset="-120"/>
                              </a:rPr>
                              <m:t>𝐷</m:t>
                            </m:r>
                          </m:e>
                          <m:sub>
                            <m:r>
                              <a:rPr lang="en-US" altLang="zh-TW" sz="2800" i="1">
                                <a:latin typeface="Cambria Math" panose="02040503050406030204" pitchFamily="18" charset="0"/>
                                <a:ea typeface="標楷體" panose="03000509000000000000" pitchFamily="65" charset="-120"/>
                              </a:rPr>
                              <m:t>𝑗</m:t>
                            </m:r>
                          </m:sub>
                        </m:sSub>
                      </m:e>
                    </m:nary>
                    <m:r>
                      <a:rPr lang="zh-TW" altLang="en-US" sz="2800" i="1">
                        <a:latin typeface="Cambria Math" panose="02040503050406030204" pitchFamily="18" charset="0"/>
                        <a:ea typeface="標楷體" panose="03000509000000000000" pitchFamily="65" charset="-120"/>
                      </a:rPr>
                      <m:t>∆</m:t>
                    </m:r>
                    <m:sSub>
                      <m:sSubPr>
                        <m:ctrlPr>
                          <a:rPr lang="en-US" altLang="zh-TW" sz="2800" i="1">
                            <a:latin typeface="Cambria Math" charset="0"/>
                            <a:ea typeface="標楷體" panose="03000509000000000000" pitchFamily="65" charset="-120"/>
                          </a:rPr>
                        </m:ctrlPr>
                      </m:sSubPr>
                      <m:e>
                        <m:r>
                          <a:rPr lang="en-US" altLang="zh-TW" sz="2800" i="1">
                            <a:latin typeface="Cambria Math" charset="0"/>
                            <a:ea typeface="標楷體" panose="03000509000000000000" pitchFamily="65" charset="-120"/>
                          </a:rPr>
                          <m:t>𝑧</m:t>
                        </m:r>
                      </m:e>
                      <m:sub>
                        <m:r>
                          <a:rPr lang="en-US" altLang="zh-TW" sz="2800" i="1">
                            <a:latin typeface="Cambria Math" panose="02040503050406030204" pitchFamily="18" charset="0"/>
                            <a:ea typeface="標楷體" panose="03000509000000000000" pitchFamily="65" charset="-120"/>
                          </a:rPr>
                          <m:t>𝑡</m:t>
                        </m:r>
                        <m:r>
                          <a:rPr lang="en-US" altLang="zh-TW" sz="2800" i="1">
                            <a:latin typeface="Cambria Math" panose="02040503050406030204" pitchFamily="18" charset="0"/>
                            <a:ea typeface="標楷體" panose="03000509000000000000" pitchFamily="65" charset="-120"/>
                          </a:rPr>
                          <m:t>−</m:t>
                        </m:r>
                        <m:r>
                          <a:rPr lang="en-US" altLang="zh-TW" sz="2800" i="1">
                            <a:latin typeface="Cambria Math" panose="02040503050406030204" pitchFamily="18" charset="0"/>
                            <a:ea typeface="標楷體" panose="03000509000000000000" pitchFamily="65" charset="-120"/>
                          </a:rPr>
                          <m:t>𝑗</m:t>
                        </m:r>
                      </m:sub>
                    </m:sSub>
                    <m:r>
                      <a:rPr lang="en-US" altLang="zh-TW" sz="2800" i="1">
                        <a:latin typeface="Cambria Math" panose="02040503050406030204" pitchFamily="18" charset="0"/>
                        <a:ea typeface="標楷體" panose="03000509000000000000" pitchFamily="65" charset="-120"/>
                      </a:rPr>
                      <m:t>+</m:t>
                    </m:r>
                    <m:sSub>
                      <m:sSubPr>
                        <m:ctrlPr>
                          <a:rPr lang="en-US" altLang="zh-TW" sz="2800" i="1">
                            <a:latin typeface="Cambria Math" charset="0"/>
                            <a:ea typeface="標楷體" panose="03000509000000000000" pitchFamily="65" charset="-120"/>
                          </a:rPr>
                        </m:ctrlPr>
                      </m:sSubPr>
                      <m:e>
                        <m:r>
                          <a:rPr lang="zh-TW" altLang="en-US" sz="2800" i="1">
                            <a:latin typeface="Cambria Math" panose="02040503050406030204" pitchFamily="18" charset="0"/>
                            <a:ea typeface="標楷體" panose="03000509000000000000" pitchFamily="65" charset="-120"/>
                          </a:rPr>
                          <m:t>𝜀</m:t>
                        </m:r>
                      </m:e>
                      <m:sub>
                        <m:r>
                          <a:rPr lang="en-US" altLang="zh-TW" sz="2800" i="1">
                            <a:latin typeface="Cambria Math" panose="02040503050406030204" pitchFamily="18" charset="0"/>
                            <a:ea typeface="標楷體" panose="03000509000000000000" pitchFamily="65" charset="-120"/>
                          </a:rPr>
                          <m:t>𝑡</m:t>
                        </m:r>
                      </m:sub>
                    </m:sSub>
                    <m:r>
                      <a:rPr lang="en-US" altLang="zh-TW" sz="2800" b="0" i="1" smtClean="0">
                        <a:latin typeface="Cambria Math" charset="0"/>
                        <a:ea typeface="標楷體" panose="03000509000000000000" pitchFamily="65" charset="-120"/>
                      </a:rPr>
                      <m:t>  ,</m:t>
                    </m:r>
                    <m:r>
                      <m:rPr>
                        <m:sty m:val="p"/>
                      </m:rPr>
                      <a:rPr lang="el-GR" altLang="zh-TW" sz="2800" i="1">
                        <a:latin typeface="Cambria Math" panose="02040503050406030204" pitchFamily="18" charset="0"/>
                        <a:ea typeface="Cambria Math" panose="02040503050406030204" pitchFamily="18" charset="0"/>
                      </a:rPr>
                      <m:t>Π</m:t>
                    </m:r>
                    <m:r>
                      <a:rPr lang="en-US" altLang="zh-TW" sz="2800" i="1">
                        <a:latin typeface="Cambria Math" panose="02040503050406030204" pitchFamily="18" charset="0"/>
                        <a:ea typeface="Cambria Math" panose="02040503050406030204" pitchFamily="18" charset="0"/>
                      </a:rPr>
                      <m:t>=−</m:t>
                    </m:r>
                    <m:r>
                      <a:rPr lang="en-US" altLang="zh-TW" sz="2800" i="1">
                        <a:latin typeface="Cambria Math" panose="02040503050406030204" pitchFamily="18" charset="0"/>
                        <a:ea typeface="標楷體" panose="03000509000000000000" pitchFamily="65" charset="-120"/>
                      </a:rPr>
                      <m:t>𝐼</m:t>
                    </m:r>
                    <m:r>
                      <a:rPr lang="en-US" altLang="zh-TW" sz="2800" i="1">
                        <a:latin typeface="Cambria Math" panose="02040503050406030204" pitchFamily="18" charset="0"/>
                        <a:ea typeface="標楷體" panose="03000509000000000000" pitchFamily="65" charset="-120"/>
                      </a:rPr>
                      <m:t>+</m:t>
                    </m:r>
                    <m:sSub>
                      <m:sSubPr>
                        <m:ctrlPr>
                          <a:rPr lang="en-US" altLang="zh-TW" sz="2800" i="1">
                            <a:latin typeface="Cambria Math" charset="0"/>
                            <a:ea typeface="標楷體" panose="03000509000000000000" pitchFamily="65" charset="-120"/>
                          </a:rPr>
                        </m:ctrlPr>
                      </m:sSubPr>
                      <m:e>
                        <m:r>
                          <a:rPr lang="en-US" altLang="zh-TW" sz="2800" i="1">
                            <a:latin typeface="Cambria Math" panose="02040503050406030204" pitchFamily="18" charset="0"/>
                            <a:ea typeface="Cambria Math" panose="02040503050406030204" pitchFamily="18" charset="0"/>
                          </a:rPr>
                          <m:t>∅</m:t>
                        </m:r>
                      </m:e>
                      <m:sub>
                        <m:r>
                          <a:rPr lang="en-US" altLang="zh-TW" sz="2800" i="1">
                            <a:latin typeface="Cambria Math" panose="02040503050406030204" pitchFamily="18" charset="0"/>
                            <a:ea typeface="標楷體" panose="03000509000000000000" pitchFamily="65" charset="-120"/>
                          </a:rPr>
                          <m:t>1</m:t>
                        </m:r>
                      </m:sub>
                    </m:sSub>
                    <m:r>
                      <a:rPr lang="en-US" altLang="zh-TW" sz="2800" i="1">
                        <a:latin typeface="Cambria Math" panose="02040503050406030204" pitchFamily="18" charset="0"/>
                        <a:ea typeface="標楷體" panose="03000509000000000000" pitchFamily="65" charset="-120"/>
                      </a:rPr>
                      <m:t>+…+</m:t>
                    </m:r>
                    <m:sSub>
                      <m:sSubPr>
                        <m:ctrlPr>
                          <a:rPr lang="en-US" altLang="zh-TW" sz="2800" i="1">
                            <a:latin typeface="Cambria Math" charset="0"/>
                            <a:ea typeface="標楷體" panose="03000509000000000000" pitchFamily="65" charset="-120"/>
                          </a:rPr>
                        </m:ctrlPr>
                      </m:sSubPr>
                      <m:e>
                        <m:r>
                          <a:rPr lang="en-US" altLang="zh-TW" sz="2800" i="1">
                            <a:latin typeface="Cambria Math" panose="02040503050406030204" pitchFamily="18" charset="0"/>
                            <a:ea typeface="Cambria Math" panose="02040503050406030204" pitchFamily="18" charset="0"/>
                          </a:rPr>
                          <m:t>∅</m:t>
                        </m:r>
                      </m:e>
                      <m:sub>
                        <m:r>
                          <a:rPr lang="en-US" altLang="zh-TW" sz="2800" i="1">
                            <a:latin typeface="Cambria Math" panose="02040503050406030204" pitchFamily="18" charset="0"/>
                            <a:ea typeface="Cambria Math" panose="02040503050406030204" pitchFamily="18" charset="0"/>
                          </a:rPr>
                          <m:t>𝑝</m:t>
                        </m:r>
                      </m:sub>
                    </m:sSub>
                  </m:oMath>
                </a14:m>
                <a:endParaRPr lang="en-US" altLang="zh-TW" sz="2800" dirty="0" smtClean="0">
                  <a:latin typeface="標楷體" panose="03000509000000000000" pitchFamily="65" charset="-120"/>
                  <a:ea typeface="標楷體" panose="03000509000000000000" pitchFamily="65" charset="-120"/>
                </a:endParaRPr>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838200" y="1214650"/>
                <a:ext cx="10267097" cy="2425719"/>
              </a:xfrm>
              <a:blipFill rotWithShape="0">
                <a:blip r:embed="rId3"/>
                <a:stretch>
                  <a:fillRect t="-754"/>
                </a:stretch>
              </a:blipFill>
            </p:spPr>
            <p:txBody>
              <a:bodyPr/>
              <a:lstStyle/>
              <a:p>
                <a:r>
                  <a:rPr lang="zh-TW" altLang="en-US">
                    <a:noFill/>
                  </a:rPr>
                  <a:t> </a:t>
                </a:r>
              </a:p>
            </p:txBody>
          </p:sp>
        </mc:Fallback>
      </mc:AlternateContent>
      <p:sp>
        <p:nvSpPr>
          <p:cNvPr id="4" name="標題 1"/>
          <p:cNvSpPr txBox="1">
            <a:spLocks/>
          </p:cNvSpPr>
          <p:nvPr/>
        </p:nvSpPr>
        <p:spPr>
          <a:xfrm>
            <a:off x="838200" y="3503891"/>
            <a:ext cx="10267097" cy="7745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smtClean="0"/>
              <a:t>Trace test (Johansen 1995)</a:t>
            </a:r>
            <a:endParaRPr kumimoji="1" lang="zh-TW" altLang="en-US" dirty="0"/>
          </a:p>
        </p:txBody>
      </p:sp>
      <mc:AlternateContent xmlns:mc="http://schemas.openxmlformats.org/markup-compatibility/2006" xmlns:a14="http://schemas.microsoft.com/office/drawing/2010/main">
        <mc:Choice Requires="a14">
          <p:sp>
            <p:nvSpPr>
              <p:cNvPr id="5" name="內容版面配置區 2"/>
              <p:cNvSpPr txBox="1">
                <a:spLocks/>
              </p:cNvSpPr>
              <p:nvPr/>
            </p:nvSpPr>
            <p:spPr>
              <a:xfrm>
                <a:off x="936847" y="4278453"/>
                <a:ext cx="10797208" cy="17930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endParaRPr kumimoji="1" lang="en-US" altLang="zh-TW" sz="800" dirty="0" smtClean="0"/>
              </a:p>
              <a:p>
                <a:r>
                  <a:rPr kumimoji="1" lang="zh-TW" altLang="en-US" dirty="0" smtClean="0"/>
                  <a:t> </a:t>
                </a:r>
                <a14:m>
                  <m:oMath xmlns:m="http://schemas.openxmlformats.org/officeDocument/2006/math">
                    <m:r>
                      <m:rPr>
                        <m:sty m:val="p"/>
                      </m:rPr>
                      <a:rPr lang="el-GR" altLang="zh-TW" sz="2400" i="1">
                        <a:latin typeface="Cambria Math" panose="02040503050406030204" pitchFamily="18" charset="0"/>
                        <a:ea typeface="Cambria Math" panose="02040503050406030204" pitchFamily="18" charset="0"/>
                      </a:rPr>
                      <m:t>Π</m:t>
                    </m:r>
                  </m:oMath>
                </a14:m>
                <a:r>
                  <a:rPr kumimoji="1" lang="zh-TW" altLang="en-US" sz="2400" dirty="0" smtClean="0"/>
                  <a:t> 矩陣計算特徵值 ，並做跡檢定</a:t>
                </a:r>
                <a:r>
                  <a:rPr kumimoji="1" lang="en-US" altLang="zh-TW" sz="2400" dirty="0" smtClean="0"/>
                  <a:t>(trace test) </a:t>
                </a:r>
                <a:r>
                  <a:rPr kumimoji="1" lang="zh-TW" altLang="en-US" sz="2400" dirty="0" smtClean="0"/>
                  <a:t>，檢定</a:t>
                </a:r>
                <a14:m>
                  <m:oMath xmlns:m="http://schemas.openxmlformats.org/officeDocument/2006/math">
                    <m:r>
                      <m:rPr>
                        <m:sty m:val="p"/>
                      </m:rPr>
                      <a:rPr lang="el-GR" altLang="zh-TW" sz="2400" i="1">
                        <a:latin typeface="Cambria Math" panose="02040503050406030204" pitchFamily="18" charset="0"/>
                        <a:ea typeface="Cambria Math" panose="02040503050406030204" pitchFamily="18" charset="0"/>
                      </a:rPr>
                      <m:t>Π</m:t>
                    </m:r>
                  </m:oMath>
                </a14:m>
                <a:r>
                  <a:rPr kumimoji="1" lang="zh-TW" altLang="en-US" sz="2400" dirty="0"/>
                  <a:t> </a:t>
                </a:r>
                <a:r>
                  <a:rPr kumimoji="1" lang="zh-TW" altLang="en-US" sz="2400" dirty="0" smtClean="0"/>
                  <a:t>矩陣的</a:t>
                </a:r>
                <a:r>
                  <a:rPr kumimoji="1" lang="en-US" altLang="zh-TW" sz="2400" dirty="0" smtClean="0"/>
                  <a:t>rank</a:t>
                </a:r>
                <a:r>
                  <a:rPr kumimoji="1" lang="zh-TW" altLang="en-US" sz="2400" dirty="0" smtClean="0"/>
                  <a:t> 個數。</a:t>
                </a:r>
              </a:p>
              <a:p>
                <a14:m>
                  <m:oMath xmlns:m="http://schemas.openxmlformats.org/officeDocument/2006/math">
                    <m:sSub>
                      <m:sSubPr>
                        <m:ctrlPr>
                          <a:rPr kumimoji="1" lang="en-US" altLang="zh-TW" sz="2400" i="1">
                            <a:latin typeface="Cambria Math" charset="0"/>
                          </a:rPr>
                        </m:ctrlPr>
                      </m:sSubPr>
                      <m:e>
                        <m:r>
                          <a:rPr kumimoji="1" lang="en-US" altLang="zh-TW" sz="2400" i="1">
                            <a:latin typeface="Cambria Math" charset="0"/>
                          </a:rPr>
                          <m:t>𝐻</m:t>
                        </m:r>
                      </m:e>
                      <m:sub>
                        <m:r>
                          <a:rPr kumimoji="1" lang="en-US" altLang="zh-TW" sz="2400" i="1">
                            <a:latin typeface="Cambria Math" charset="0"/>
                          </a:rPr>
                          <m:t>0</m:t>
                        </m:r>
                      </m:sub>
                    </m:sSub>
                    <m:r>
                      <a:rPr kumimoji="1" lang="en-US" altLang="zh-TW" sz="2400" i="1">
                        <a:latin typeface="Cambria Math" charset="0"/>
                      </a:rPr>
                      <m:t>:</m:t>
                    </m:r>
                    <m:r>
                      <a:rPr kumimoji="1" lang="en-US" altLang="zh-TW" sz="2400" i="1" smtClean="0">
                        <a:latin typeface="Cambria Math" charset="0"/>
                      </a:rPr>
                      <m:t>𝑟</m:t>
                    </m:r>
                    <m:r>
                      <a:rPr kumimoji="1" lang="en-US" altLang="zh-TW" sz="2400" i="1">
                        <a:latin typeface="Cambria Math" charset="0"/>
                      </a:rPr>
                      <m:t>=</m:t>
                    </m:r>
                    <m:sSub>
                      <m:sSubPr>
                        <m:ctrlPr>
                          <a:rPr kumimoji="1" lang="en-US" altLang="zh-TW" sz="2400" i="1">
                            <a:latin typeface="Cambria Math" charset="0"/>
                          </a:rPr>
                        </m:ctrlPr>
                      </m:sSubPr>
                      <m:e>
                        <m:r>
                          <a:rPr kumimoji="1" lang="en-US" altLang="zh-TW" sz="2400" i="1" smtClean="0">
                            <a:latin typeface="Cambria Math" charset="0"/>
                          </a:rPr>
                          <m:t>𝑟</m:t>
                        </m:r>
                      </m:e>
                      <m:sub>
                        <m:r>
                          <a:rPr kumimoji="1" lang="en-US" altLang="zh-TW" sz="2400" i="1" smtClean="0">
                            <a:latin typeface="Cambria Math" charset="0"/>
                            <a:ea typeface="Cambria Math" charset="0"/>
                            <a:cs typeface="Cambria Math" charset="0"/>
                          </a:rPr>
                          <m:t>𝑜</m:t>
                        </m:r>
                      </m:sub>
                    </m:sSub>
                    <m:r>
                      <a:rPr kumimoji="1" lang="en-US" altLang="zh-TW" sz="2400" i="1" smtClean="0">
                        <a:latin typeface="Cambria Math" charset="0"/>
                      </a:rPr>
                      <m:t> </m:t>
                    </m:r>
                    <m:r>
                      <a:rPr kumimoji="1" lang="en-US" altLang="zh-TW" sz="2400" i="1">
                        <a:latin typeface="Cambria Math" charset="0"/>
                      </a:rPr>
                      <m:t>𝑣𝑒𝑟𝑠𝑢𝑠</m:t>
                    </m:r>
                    <m:r>
                      <a:rPr kumimoji="1" lang="en-US" altLang="zh-TW" sz="2400" i="1">
                        <a:latin typeface="Cambria Math" charset="0"/>
                      </a:rPr>
                      <m:t>  </m:t>
                    </m:r>
                    <m:sSub>
                      <m:sSubPr>
                        <m:ctrlPr>
                          <a:rPr kumimoji="1" lang="en-US" altLang="zh-TW" sz="2400" i="1">
                            <a:latin typeface="Cambria Math" charset="0"/>
                          </a:rPr>
                        </m:ctrlPr>
                      </m:sSubPr>
                      <m:e>
                        <m:r>
                          <a:rPr kumimoji="1" lang="en-US" altLang="zh-TW" sz="2400" i="1">
                            <a:latin typeface="Cambria Math" charset="0"/>
                          </a:rPr>
                          <m:t>𝐻</m:t>
                        </m:r>
                      </m:e>
                      <m:sub>
                        <m:r>
                          <a:rPr kumimoji="1" lang="en-US" altLang="zh-TW" sz="2400" i="1">
                            <a:latin typeface="Cambria Math" charset="0"/>
                          </a:rPr>
                          <m:t>𝑎</m:t>
                        </m:r>
                      </m:sub>
                    </m:sSub>
                    <m:r>
                      <a:rPr kumimoji="1" lang="en-US" altLang="zh-TW" sz="2400" i="1">
                        <a:latin typeface="Cambria Math" charset="0"/>
                      </a:rPr>
                      <m:t>:</m:t>
                    </m:r>
                    <m:r>
                      <a:rPr kumimoji="1" lang="en-US" altLang="zh-TW" sz="2400" i="1">
                        <a:latin typeface="Cambria Math" charset="0"/>
                      </a:rPr>
                      <m:t>𝑟</m:t>
                    </m:r>
                    <m:r>
                      <a:rPr kumimoji="1" lang="en-US" altLang="zh-TW" sz="2400" i="1" smtClean="0">
                        <a:latin typeface="Cambria Math" charset="0"/>
                      </a:rPr>
                      <m:t>&gt;</m:t>
                    </m:r>
                    <m:sSub>
                      <m:sSubPr>
                        <m:ctrlPr>
                          <a:rPr kumimoji="1" lang="en-US" altLang="zh-TW" sz="2400" i="1">
                            <a:latin typeface="Cambria Math" charset="0"/>
                          </a:rPr>
                        </m:ctrlPr>
                      </m:sSubPr>
                      <m:e>
                        <m:r>
                          <a:rPr kumimoji="1" lang="en-US" altLang="zh-TW" sz="2400" i="1">
                            <a:latin typeface="Cambria Math" charset="0"/>
                          </a:rPr>
                          <m:t>𝑟</m:t>
                        </m:r>
                      </m:e>
                      <m:sub>
                        <m:r>
                          <a:rPr kumimoji="1" lang="en-US" altLang="zh-TW" sz="2400" i="1">
                            <a:latin typeface="Cambria Math" charset="0"/>
                            <a:ea typeface="Cambria Math" charset="0"/>
                            <a:cs typeface="Cambria Math" charset="0"/>
                          </a:rPr>
                          <m:t>𝑜</m:t>
                        </m:r>
                      </m:sub>
                    </m:sSub>
                    <m:r>
                      <a:rPr kumimoji="1" lang="en-US" altLang="zh-TW" sz="2400" i="1" smtClean="0">
                        <a:latin typeface="Cambria Math" charset="0"/>
                        <a:ea typeface="Cambria Math" charset="0"/>
                        <a:cs typeface="Cambria Math" charset="0"/>
                      </a:rPr>
                      <m:t>  ,  </m:t>
                    </m:r>
                    <m:sSub>
                      <m:sSubPr>
                        <m:ctrlPr>
                          <a:rPr kumimoji="1" lang="en-US" altLang="zh-TW" sz="2400" i="1">
                            <a:latin typeface="Cambria Math" charset="0"/>
                          </a:rPr>
                        </m:ctrlPr>
                      </m:sSubPr>
                      <m:e>
                        <m:r>
                          <a:rPr kumimoji="1" lang="en-US" altLang="zh-TW" sz="2400" i="1">
                            <a:latin typeface="Cambria Math" charset="0"/>
                          </a:rPr>
                          <m:t>𝑟</m:t>
                        </m:r>
                      </m:e>
                      <m:sub>
                        <m:r>
                          <a:rPr kumimoji="1" lang="en-US" altLang="zh-TW" sz="2400" i="1">
                            <a:latin typeface="Cambria Math" charset="0"/>
                            <a:ea typeface="Cambria Math" charset="0"/>
                            <a:cs typeface="Cambria Math" charset="0"/>
                          </a:rPr>
                          <m:t>𝑜</m:t>
                        </m:r>
                      </m:sub>
                    </m:sSub>
                    <m:r>
                      <a:rPr kumimoji="1" lang="en-US" altLang="zh-TW" sz="2400" i="1">
                        <a:latin typeface="Cambria Math" charset="0"/>
                      </a:rPr>
                      <m:t>=</m:t>
                    </m:r>
                    <m:r>
                      <a:rPr kumimoji="1" lang="en-US" altLang="zh-TW" sz="2400" i="1" smtClean="0">
                        <a:latin typeface="Cambria Math" charset="0"/>
                      </a:rPr>
                      <m:t>0</m:t>
                    </m:r>
                    <m:r>
                      <a:rPr kumimoji="1" lang="en-US" altLang="zh-TW" sz="2400" i="1">
                        <a:latin typeface="Cambria Math" charset="0"/>
                      </a:rPr>
                      <m:t>,</m:t>
                    </m:r>
                    <m:r>
                      <a:rPr kumimoji="1" lang="en-US" altLang="zh-TW" sz="2400" i="1" smtClean="0">
                        <a:latin typeface="Cambria Math" charset="0"/>
                      </a:rPr>
                      <m:t>1</m:t>
                    </m:r>
                    <m:r>
                      <a:rPr kumimoji="1" lang="en-US" altLang="zh-TW" sz="2400" i="1">
                        <a:latin typeface="Cambria Math" charset="0"/>
                      </a:rPr>
                      <m:t>,…</m:t>
                    </m:r>
                    <m:r>
                      <a:rPr kumimoji="1" lang="en-US" altLang="zh-TW" sz="2400" i="1" smtClean="0">
                        <a:latin typeface="Cambria Math" charset="0"/>
                      </a:rPr>
                      <m:t>𝑘</m:t>
                    </m:r>
                    <m:r>
                      <a:rPr kumimoji="1" lang="en-US" altLang="zh-TW" sz="2400" i="1" smtClean="0">
                        <a:latin typeface="Cambria Math" charset="0"/>
                      </a:rPr>
                      <m:t>−1</m:t>
                    </m:r>
                  </m:oMath>
                </a14:m>
                <a:r>
                  <a:rPr kumimoji="1" lang="en-US" altLang="zh-TW" sz="2400" dirty="0"/>
                  <a:t> </a:t>
                </a:r>
                <a:endParaRPr kumimoji="1" lang="en-US" altLang="zh-TW" sz="2400" dirty="0" smtClean="0"/>
              </a:p>
              <a:p>
                <a:r>
                  <a:rPr kumimoji="1" lang="zh-TW" altLang="en-US" sz="2400" dirty="0" smtClean="0"/>
                  <a:t>檢定統計量 </a:t>
                </a:r>
                <a:r>
                  <a:rPr kumimoji="1" lang="en-US" altLang="zh-TW" sz="2400" dirty="0" smtClean="0"/>
                  <a:t>: </a:t>
                </a:r>
                <a14:m>
                  <m:oMath xmlns:m="http://schemas.openxmlformats.org/officeDocument/2006/math">
                    <m:sSub>
                      <m:sSubPr>
                        <m:ctrlPr>
                          <a:rPr lang="en-US" altLang="zh-TW" sz="2400" i="1">
                            <a:latin typeface="Cambria Math" charset="0"/>
                            <a:ea typeface="標楷體" panose="03000509000000000000" pitchFamily="65" charset="-120"/>
                          </a:rPr>
                        </m:ctrlPr>
                      </m:sSubPr>
                      <m:e>
                        <m:r>
                          <a:rPr lang="en-US" altLang="zh-TW" sz="2400" i="1" smtClean="0">
                            <a:latin typeface="Cambria Math" charset="0"/>
                            <a:ea typeface="標楷體" panose="03000509000000000000" pitchFamily="65" charset="-120"/>
                          </a:rPr>
                          <m:t>𝐿𝑅</m:t>
                        </m:r>
                      </m:e>
                      <m:sub>
                        <m:r>
                          <a:rPr lang="en-US" altLang="zh-TW" sz="2400" i="1" smtClean="0">
                            <a:latin typeface="Cambria Math" charset="0"/>
                            <a:ea typeface="標楷體" panose="03000509000000000000" pitchFamily="65" charset="-120"/>
                          </a:rPr>
                          <m:t>𝑘</m:t>
                        </m:r>
                        <m:r>
                          <a:rPr lang="en-US" altLang="zh-TW" sz="2400" i="1" smtClean="0">
                            <a:latin typeface="Cambria Math" charset="0"/>
                            <a:ea typeface="標楷體" panose="03000509000000000000" pitchFamily="65" charset="-120"/>
                          </a:rPr>
                          <m:t>−</m:t>
                        </m:r>
                        <m:sSub>
                          <m:sSubPr>
                            <m:ctrlPr>
                              <a:rPr lang="en-US" altLang="zh-TW" sz="2400" i="1">
                                <a:latin typeface="Cambria Math" charset="0"/>
                                <a:ea typeface="標楷體" panose="03000509000000000000" pitchFamily="65" charset="-120"/>
                              </a:rPr>
                            </m:ctrlPr>
                          </m:sSubPr>
                          <m:e>
                            <m:r>
                              <a:rPr lang="en-US" altLang="zh-TW" sz="2400" i="1" smtClean="0">
                                <a:latin typeface="Cambria Math" charset="0"/>
                                <a:ea typeface="標楷體" panose="03000509000000000000" pitchFamily="65" charset="-120"/>
                              </a:rPr>
                              <m:t>𝑟</m:t>
                            </m:r>
                          </m:e>
                          <m:sub>
                            <m:r>
                              <a:rPr lang="en-US" altLang="zh-TW" sz="2400" i="1" smtClean="0">
                                <a:latin typeface="Cambria Math" charset="0"/>
                                <a:ea typeface="標楷體" panose="03000509000000000000" pitchFamily="65" charset="-120"/>
                              </a:rPr>
                              <m:t>0</m:t>
                            </m:r>
                          </m:sub>
                        </m:sSub>
                      </m:sub>
                    </m:sSub>
                    <m:r>
                      <a:rPr kumimoji="1" lang="en-US" altLang="zh-TW" sz="2400" i="1" smtClean="0">
                        <a:latin typeface="Cambria Math" charset="0"/>
                      </a:rPr>
                      <m:t>=−</m:t>
                    </m:r>
                    <m:r>
                      <a:rPr kumimoji="1" lang="en-US" altLang="zh-TW" sz="2400" i="1" smtClean="0">
                        <a:latin typeface="Cambria Math" charset="0"/>
                      </a:rPr>
                      <m:t>𝑇</m:t>
                    </m:r>
                    <m:nary>
                      <m:naryPr>
                        <m:chr m:val="∑"/>
                        <m:ctrlPr>
                          <a:rPr kumimoji="1" lang="is-IS" altLang="zh-TW" sz="2400" i="1" smtClean="0">
                            <a:latin typeface="Cambria Math" charset="0"/>
                          </a:rPr>
                        </m:ctrlPr>
                      </m:naryPr>
                      <m:sub>
                        <m:r>
                          <m:rPr>
                            <m:brk m:alnAt="23"/>
                          </m:rPr>
                          <a:rPr kumimoji="1" lang="en-US" altLang="zh-TW" sz="2400" i="1" smtClean="0">
                            <a:latin typeface="Cambria Math" charset="0"/>
                          </a:rPr>
                          <m:t>𝑖</m:t>
                        </m:r>
                        <m:r>
                          <a:rPr kumimoji="1" lang="en-US" altLang="zh-TW" sz="2400" i="1" smtClean="0">
                            <a:latin typeface="Cambria Math" charset="0"/>
                          </a:rPr>
                          <m:t>=</m:t>
                        </m:r>
                        <m:sSub>
                          <m:sSubPr>
                            <m:ctrlPr>
                              <a:rPr kumimoji="1" lang="en-US" altLang="zh-TW" sz="2400" i="1">
                                <a:latin typeface="Cambria Math" charset="0"/>
                              </a:rPr>
                            </m:ctrlPr>
                          </m:sSubPr>
                          <m:e>
                            <m:r>
                              <a:rPr kumimoji="1" lang="en-US" altLang="zh-TW" sz="2400" i="1">
                                <a:latin typeface="Cambria Math" charset="0"/>
                              </a:rPr>
                              <m:t>𝑟</m:t>
                            </m:r>
                          </m:e>
                          <m:sub>
                            <m:r>
                              <a:rPr kumimoji="1" lang="en-US" altLang="zh-TW" sz="2400" i="1">
                                <a:latin typeface="Cambria Math" charset="0"/>
                                <a:ea typeface="Cambria Math" charset="0"/>
                                <a:cs typeface="Cambria Math" charset="0"/>
                              </a:rPr>
                              <m:t>𝑜</m:t>
                            </m:r>
                          </m:sub>
                        </m:sSub>
                        <m:r>
                          <a:rPr kumimoji="1" lang="en-US" altLang="zh-TW" sz="2400" i="1" smtClean="0">
                            <a:latin typeface="Cambria Math" charset="0"/>
                            <a:ea typeface="Cambria Math" charset="0"/>
                            <a:cs typeface="Cambria Math" charset="0"/>
                          </a:rPr>
                          <m:t>+1</m:t>
                        </m:r>
                      </m:sub>
                      <m:sup>
                        <m:r>
                          <a:rPr kumimoji="1" lang="en-US" altLang="zh-TW" sz="2400" i="1" smtClean="0">
                            <a:latin typeface="Cambria Math" charset="0"/>
                          </a:rPr>
                          <m:t>𝑘</m:t>
                        </m:r>
                      </m:sup>
                      <m:e>
                        <m:func>
                          <m:funcPr>
                            <m:ctrlPr>
                              <a:rPr kumimoji="1" lang="en-US" altLang="zh-TW" sz="2400" i="1" smtClean="0">
                                <a:latin typeface="Cambria Math" charset="0"/>
                              </a:rPr>
                            </m:ctrlPr>
                          </m:funcPr>
                          <m:fName>
                            <m:r>
                              <m:rPr>
                                <m:sty m:val="p"/>
                              </m:rPr>
                              <a:rPr kumimoji="1" lang="en-US" altLang="zh-TW" sz="2400" smtClean="0">
                                <a:latin typeface="Cambria Math" charset="0"/>
                              </a:rPr>
                              <m:t>log</m:t>
                            </m:r>
                          </m:fName>
                          <m:e>
                            <m:d>
                              <m:dPr>
                                <m:ctrlPr>
                                  <a:rPr kumimoji="1" lang="en-US" altLang="zh-TW" sz="2400" i="1" smtClean="0">
                                    <a:latin typeface="Cambria Math" charset="0"/>
                                  </a:rPr>
                                </m:ctrlPr>
                              </m:dPr>
                              <m:e>
                                <m:r>
                                  <a:rPr kumimoji="1" lang="en-US" altLang="zh-TW" sz="2400" i="1" smtClean="0">
                                    <a:latin typeface="Cambria Math" charset="0"/>
                                  </a:rPr>
                                  <m:t>1−</m:t>
                                </m:r>
                                <m:sSub>
                                  <m:sSubPr>
                                    <m:ctrlPr>
                                      <a:rPr kumimoji="1" lang="en-US" altLang="zh-TW" sz="2400" i="1">
                                        <a:latin typeface="Cambria Math" charset="0"/>
                                      </a:rPr>
                                    </m:ctrlPr>
                                  </m:sSubPr>
                                  <m:e>
                                    <m:acc>
                                      <m:accPr>
                                        <m:chr m:val="̂"/>
                                        <m:ctrlPr>
                                          <a:rPr kumimoji="1" lang="en-US" altLang="zh-TW" sz="2400" i="1">
                                            <a:latin typeface="Cambria Math" charset="0"/>
                                          </a:rPr>
                                        </m:ctrlPr>
                                      </m:accPr>
                                      <m:e>
                                        <m:r>
                                          <a:rPr kumimoji="1" lang="el-GR" altLang="zh-TW" sz="2400" i="1">
                                            <a:latin typeface="Cambria Math" charset="0"/>
                                            <a:ea typeface="Cambria Math" charset="0"/>
                                            <a:cs typeface="Cambria Math" charset="0"/>
                                          </a:rPr>
                                          <m:t>𝜆</m:t>
                                        </m:r>
                                      </m:e>
                                    </m:acc>
                                  </m:e>
                                  <m:sub>
                                    <m:r>
                                      <a:rPr kumimoji="1" lang="en-US" altLang="zh-TW" sz="2400" i="1" smtClean="0">
                                        <a:latin typeface="Cambria Math" charset="0"/>
                                        <a:ea typeface="Cambria Math" charset="0"/>
                                        <a:cs typeface="Cambria Math" charset="0"/>
                                      </a:rPr>
                                      <m:t>𝑖</m:t>
                                    </m:r>
                                  </m:sub>
                                </m:sSub>
                              </m:e>
                            </m:d>
                          </m:e>
                        </m:func>
                      </m:e>
                    </m:nary>
                  </m:oMath>
                </a14:m>
                <a:endParaRPr kumimoji="1" lang="zh-TW" altLang="en-US" sz="2400" dirty="0" smtClean="0"/>
              </a:p>
            </p:txBody>
          </p:sp>
        </mc:Choice>
        <mc:Fallback xmlns="">
          <p:sp>
            <p:nvSpPr>
              <p:cNvPr id="5" name="內容版面配置區 2"/>
              <p:cNvSpPr txBox="1">
                <a:spLocks noRot="1" noChangeAspect="1" noMove="1" noResize="1" noEditPoints="1" noAdjustHandles="1" noChangeArrowheads="1" noChangeShapeType="1" noTextEdit="1"/>
              </p:cNvSpPr>
              <p:nvPr/>
            </p:nvSpPr>
            <p:spPr>
              <a:xfrm>
                <a:off x="936847" y="4278453"/>
                <a:ext cx="10797208" cy="1793048"/>
              </a:xfrm>
              <a:prstGeom prst="rect">
                <a:avLst/>
              </a:prstGeom>
              <a:blipFill rotWithShape="0">
                <a:blip r:embed="rId4"/>
                <a:stretch>
                  <a:fillRect l="-1016" b="-340"/>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8705695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30427" y="204487"/>
            <a:ext cx="10515600" cy="784053"/>
          </a:xfrm>
        </p:spPr>
        <p:txBody>
          <a:bodyPr/>
          <a:lstStyle/>
          <a:p>
            <a:r>
              <a:rPr kumimoji="1" lang="en-US" altLang="zh-TW"/>
              <a:t>Trace test (Johansen 1995)</a:t>
            </a:r>
            <a:endParaRPr kumimoji="1"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783608" y="1037966"/>
                <a:ext cx="10703011" cy="5424617"/>
              </a:xfrm>
            </p:spPr>
            <p:txBody>
              <a:bodyPr/>
              <a:lstStyle/>
              <a:p>
                <a14:m>
                  <m:oMath xmlns:m="http://schemas.openxmlformats.org/officeDocument/2006/math">
                    <m:sSub>
                      <m:sSubPr>
                        <m:ctrlPr>
                          <a:rPr lang="en-US" altLang="zh-TW" i="1" smtClean="0">
                            <a:latin typeface="Cambria Math" charset="0"/>
                            <a:ea typeface="標楷體" panose="03000509000000000000" pitchFamily="65" charset="-120"/>
                          </a:rPr>
                        </m:ctrlPr>
                      </m:sSubPr>
                      <m:e>
                        <m:r>
                          <a:rPr lang="en-US" altLang="zh-TW" i="1">
                            <a:latin typeface="Cambria Math" charset="0"/>
                            <a:ea typeface="標楷體" panose="03000509000000000000" pitchFamily="65" charset="-120"/>
                          </a:rPr>
                          <m:t>𝐿𝑅</m:t>
                        </m:r>
                      </m:e>
                      <m:sub>
                        <m:r>
                          <a:rPr lang="en-US" altLang="zh-TW" i="1">
                            <a:latin typeface="Cambria Math" charset="0"/>
                            <a:ea typeface="標楷體" panose="03000509000000000000" pitchFamily="65" charset="-120"/>
                          </a:rPr>
                          <m:t>𝑘</m:t>
                        </m:r>
                        <m:r>
                          <a:rPr lang="en-US" altLang="zh-TW" i="1">
                            <a:latin typeface="Cambria Math" charset="0"/>
                            <a:ea typeface="標楷體" panose="03000509000000000000" pitchFamily="65" charset="-120"/>
                          </a:rPr>
                          <m:t>−</m:t>
                        </m:r>
                        <m:sSub>
                          <m:sSubPr>
                            <m:ctrlPr>
                              <a:rPr lang="en-US" altLang="zh-TW" i="1">
                                <a:latin typeface="Cambria Math" charset="0"/>
                                <a:ea typeface="標楷體" panose="03000509000000000000" pitchFamily="65" charset="-120"/>
                              </a:rPr>
                            </m:ctrlPr>
                          </m:sSubPr>
                          <m:e>
                            <m:r>
                              <a:rPr lang="en-US" altLang="zh-TW" i="1">
                                <a:latin typeface="Cambria Math" charset="0"/>
                                <a:ea typeface="標楷體" panose="03000509000000000000" pitchFamily="65" charset="-120"/>
                              </a:rPr>
                              <m:t>𝑟</m:t>
                            </m:r>
                          </m:e>
                          <m:sub>
                            <m:r>
                              <a:rPr lang="en-US" altLang="zh-TW" i="1">
                                <a:latin typeface="Cambria Math" charset="0"/>
                                <a:ea typeface="標楷體" panose="03000509000000000000" pitchFamily="65" charset="-120"/>
                              </a:rPr>
                              <m:t>0</m:t>
                            </m:r>
                          </m:sub>
                        </m:sSub>
                      </m:sub>
                    </m:sSub>
                    <m:r>
                      <a:rPr lang="en-US" altLang="zh-TW" b="0" i="1" smtClean="0">
                        <a:latin typeface="Cambria Math" charset="0"/>
                        <a:ea typeface="標楷體" panose="03000509000000000000" pitchFamily="65" charset="-120"/>
                      </a:rPr>
                      <m:t> ~ </m:t>
                    </m:r>
                    <m:r>
                      <a:rPr lang="en-US" altLang="zh-TW" b="0" i="1" smtClean="0">
                        <a:latin typeface="Cambria Math" charset="0"/>
                        <a:ea typeface="標楷體" panose="03000509000000000000" pitchFamily="65" charset="-120"/>
                      </a:rPr>
                      <m:t>𝑡𝑟</m:t>
                    </m:r>
                    <m:d>
                      <m:dPr>
                        <m:begChr m:val="{"/>
                        <m:endChr m:val="}"/>
                        <m:ctrlPr>
                          <a:rPr lang="en-US" altLang="zh-TW" b="0" i="1" smtClean="0">
                            <a:latin typeface="Cambria Math" charset="0"/>
                            <a:ea typeface="標楷體" panose="03000509000000000000" pitchFamily="65" charset="-120"/>
                          </a:rPr>
                        </m:ctrlPr>
                      </m:dPr>
                      <m:e>
                        <m:nary>
                          <m:naryPr>
                            <m:ctrlPr>
                              <a:rPr lang="is-IS" altLang="zh-TW" b="0" i="1" smtClean="0">
                                <a:latin typeface="Cambria Math" charset="0"/>
                                <a:ea typeface="標楷體" panose="03000509000000000000" pitchFamily="65" charset="-120"/>
                              </a:rPr>
                            </m:ctrlPr>
                          </m:naryPr>
                          <m:sub>
                            <m:r>
                              <m:rPr>
                                <m:brk m:alnAt="23"/>
                              </m:rPr>
                              <a:rPr lang="en-US" altLang="zh-TW" b="0" i="1" smtClean="0">
                                <a:latin typeface="Cambria Math" charset="0"/>
                                <a:ea typeface="標楷體" panose="03000509000000000000" pitchFamily="65" charset="-120"/>
                              </a:rPr>
                              <m:t>0</m:t>
                            </m:r>
                          </m:sub>
                          <m:sup>
                            <m:r>
                              <a:rPr lang="en-US" altLang="zh-TW" b="0" i="1" smtClean="0">
                                <a:latin typeface="Cambria Math" charset="0"/>
                                <a:ea typeface="標楷體" panose="03000509000000000000" pitchFamily="65" charset="-120"/>
                              </a:rPr>
                              <m:t>1</m:t>
                            </m:r>
                          </m:sup>
                          <m:e>
                            <m:r>
                              <a:rPr lang="en-US" altLang="zh-TW" b="0" i="1" smtClean="0">
                                <a:latin typeface="Cambria Math" charset="0"/>
                                <a:ea typeface="標楷體" panose="03000509000000000000" pitchFamily="65" charset="-120"/>
                              </a:rPr>
                              <m:t>𝑑𝐵</m:t>
                            </m:r>
                            <m:r>
                              <a:rPr kumimoji="1" lang="en-US" altLang="zh-TW" b="0" i="1" smtClean="0">
                                <a:latin typeface="Cambria Math" charset="0"/>
                              </a:rPr>
                              <m:t>(</m:t>
                            </m:r>
                            <m:r>
                              <a:rPr kumimoji="1" lang="en-US" altLang="zh-TW" b="0" i="1" smtClean="0">
                                <a:latin typeface="Cambria Math" charset="0"/>
                              </a:rPr>
                              <m:t>𝑡</m:t>
                            </m:r>
                            <m:r>
                              <a:rPr kumimoji="1" lang="en-US" altLang="zh-TW" b="0" i="1" smtClean="0">
                                <a:latin typeface="Cambria Math" charset="0"/>
                              </a:rPr>
                              <m:t>)</m:t>
                            </m:r>
                            <m:sSup>
                              <m:sSupPr>
                                <m:ctrlPr>
                                  <a:rPr kumimoji="1" lang="en-US" altLang="zh-TW" i="1">
                                    <a:latin typeface="Cambria Math" charset="0"/>
                                  </a:rPr>
                                </m:ctrlPr>
                              </m:sSupPr>
                              <m:e>
                                <m:r>
                                  <a:rPr kumimoji="1" lang="en-US" altLang="zh-TW" b="0" i="1" smtClean="0">
                                    <a:latin typeface="Cambria Math" charset="0"/>
                                  </a:rPr>
                                  <m:t>𝐹</m:t>
                                </m:r>
                                <m:r>
                                  <a:rPr kumimoji="1" lang="en-US" altLang="zh-TW" b="0" i="1" smtClean="0">
                                    <a:latin typeface="Cambria Math" charset="0"/>
                                  </a:rPr>
                                  <m:t>(</m:t>
                                </m:r>
                                <m:r>
                                  <a:rPr kumimoji="1" lang="en-US" altLang="zh-TW" b="0" i="1" smtClean="0">
                                    <a:latin typeface="Cambria Math" charset="0"/>
                                  </a:rPr>
                                  <m:t>𝑡</m:t>
                                </m:r>
                                <m:r>
                                  <a:rPr kumimoji="1" lang="en-US" altLang="zh-TW" b="0" i="1" smtClean="0">
                                    <a:latin typeface="Cambria Math" charset="0"/>
                                  </a:rPr>
                                  <m:t>)</m:t>
                                </m:r>
                              </m:e>
                              <m:sup>
                                <m:r>
                                  <a:rPr kumimoji="1" lang="en-US" altLang="zh-TW" i="1">
                                    <a:latin typeface="Cambria Math" charset="0"/>
                                  </a:rPr>
                                  <m:t>′</m:t>
                                </m:r>
                              </m:sup>
                            </m:sSup>
                          </m:e>
                        </m:nary>
                        <m:sSup>
                          <m:sSupPr>
                            <m:ctrlPr>
                              <a:rPr kumimoji="1" lang="en-US" altLang="zh-TW" i="1">
                                <a:latin typeface="Cambria Math" charset="0"/>
                              </a:rPr>
                            </m:ctrlPr>
                          </m:sSupPr>
                          <m:e>
                            <m:r>
                              <a:rPr kumimoji="1" lang="en-US" altLang="zh-TW" b="0" i="1" smtClean="0">
                                <a:latin typeface="Cambria Math" charset="0"/>
                              </a:rPr>
                              <m:t>[</m:t>
                            </m:r>
                            <m:nary>
                              <m:naryPr>
                                <m:ctrlPr>
                                  <a:rPr lang="is-IS" altLang="zh-TW" i="1">
                                    <a:latin typeface="Cambria Math" charset="0"/>
                                    <a:ea typeface="標楷體" panose="03000509000000000000" pitchFamily="65" charset="-120"/>
                                  </a:rPr>
                                </m:ctrlPr>
                              </m:naryPr>
                              <m:sub>
                                <m:r>
                                  <m:rPr>
                                    <m:brk m:alnAt="23"/>
                                  </m:rPr>
                                  <a:rPr lang="en-US" altLang="zh-TW" i="1">
                                    <a:latin typeface="Cambria Math" charset="0"/>
                                    <a:ea typeface="標楷體" panose="03000509000000000000" pitchFamily="65" charset="-120"/>
                                  </a:rPr>
                                  <m:t>0</m:t>
                                </m:r>
                              </m:sub>
                              <m:sup>
                                <m:r>
                                  <a:rPr lang="en-US" altLang="zh-TW" i="1">
                                    <a:latin typeface="Cambria Math" charset="0"/>
                                    <a:ea typeface="標楷體" panose="03000509000000000000" pitchFamily="65" charset="-120"/>
                                  </a:rPr>
                                  <m:t>1</m:t>
                                </m:r>
                              </m:sup>
                              <m:e>
                                <m:r>
                                  <a:rPr lang="en-US" altLang="zh-TW" b="0" i="1" smtClean="0">
                                    <a:latin typeface="Cambria Math" charset="0"/>
                                    <a:ea typeface="標楷體" panose="03000509000000000000" pitchFamily="65" charset="-120"/>
                                  </a:rPr>
                                  <m:t>𝐹</m:t>
                                </m:r>
                                <m:r>
                                  <a:rPr kumimoji="1" lang="en-US" altLang="zh-TW" i="1">
                                    <a:latin typeface="Cambria Math" charset="0"/>
                                  </a:rPr>
                                  <m:t>(</m:t>
                                </m:r>
                                <m:r>
                                  <a:rPr kumimoji="1" lang="en-US" altLang="zh-TW" i="1">
                                    <a:latin typeface="Cambria Math" charset="0"/>
                                  </a:rPr>
                                  <m:t>𝑡</m:t>
                                </m:r>
                                <m:r>
                                  <a:rPr kumimoji="1" lang="en-US" altLang="zh-TW" i="1">
                                    <a:latin typeface="Cambria Math" charset="0"/>
                                  </a:rPr>
                                  <m:t>)</m:t>
                                </m:r>
                                <m:sSup>
                                  <m:sSupPr>
                                    <m:ctrlPr>
                                      <a:rPr kumimoji="1" lang="en-US" altLang="zh-TW" i="1">
                                        <a:latin typeface="Cambria Math" charset="0"/>
                                      </a:rPr>
                                    </m:ctrlPr>
                                  </m:sSupPr>
                                  <m:e>
                                    <m:r>
                                      <a:rPr kumimoji="1" lang="en-US" altLang="zh-TW" i="1">
                                        <a:latin typeface="Cambria Math" charset="0"/>
                                      </a:rPr>
                                      <m:t>𝐹</m:t>
                                    </m:r>
                                    <m:r>
                                      <a:rPr kumimoji="1" lang="en-US" altLang="zh-TW" i="1">
                                        <a:latin typeface="Cambria Math" charset="0"/>
                                      </a:rPr>
                                      <m:t>(</m:t>
                                    </m:r>
                                    <m:r>
                                      <a:rPr kumimoji="1" lang="en-US" altLang="zh-TW" i="1">
                                        <a:latin typeface="Cambria Math" charset="0"/>
                                      </a:rPr>
                                      <m:t>𝑡</m:t>
                                    </m:r>
                                    <m:r>
                                      <a:rPr kumimoji="1" lang="en-US" altLang="zh-TW" i="1">
                                        <a:latin typeface="Cambria Math" charset="0"/>
                                      </a:rPr>
                                      <m:t>)</m:t>
                                    </m:r>
                                  </m:e>
                                  <m:sup>
                                    <m:r>
                                      <a:rPr kumimoji="1" lang="en-US" altLang="zh-TW" i="1">
                                        <a:latin typeface="Cambria Math" charset="0"/>
                                      </a:rPr>
                                      <m:t>′</m:t>
                                    </m:r>
                                  </m:sup>
                                </m:sSup>
                                <m:r>
                                  <a:rPr kumimoji="1" lang="en-US" altLang="zh-TW" b="0" i="1" smtClean="0">
                                    <a:latin typeface="Cambria Math" charset="0"/>
                                  </a:rPr>
                                  <m:t>𝑑𝑡</m:t>
                                </m:r>
                              </m:e>
                            </m:nary>
                            <m:r>
                              <a:rPr kumimoji="1" lang="en-US" altLang="zh-TW" b="0" i="1" smtClean="0">
                                <a:latin typeface="Cambria Math" charset="0"/>
                              </a:rPr>
                              <m:t>]</m:t>
                            </m:r>
                          </m:e>
                          <m:sup>
                            <m:r>
                              <a:rPr kumimoji="1" lang="en-US" altLang="zh-TW" b="0" i="1" smtClean="0">
                                <a:latin typeface="Cambria Math" charset="0"/>
                              </a:rPr>
                              <m:t>−1</m:t>
                            </m:r>
                          </m:sup>
                        </m:sSup>
                        <m:nary>
                          <m:naryPr>
                            <m:ctrlPr>
                              <a:rPr lang="is-IS" altLang="zh-TW" i="1">
                                <a:latin typeface="Cambria Math" charset="0"/>
                                <a:ea typeface="標楷體" panose="03000509000000000000" pitchFamily="65" charset="-120"/>
                              </a:rPr>
                            </m:ctrlPr>
                          </m:naryPr>
                          <m:sub>
                            <m:r>
                              <m:rPr>
                                <m:brk m:alnAt="23"/>
                              </m:rPr>
                              <a:rPr lang="en-US" altLang="zh-TW" i="1">
                                <a:latin typeface="Cambria Math" charset="0"/>
                                <a:ea typeface="標楷體" panose="03000509000000000000" pitchFamily="65" charset="-120"/>
                              </a:rPr>
                              <m:t>0</m:t>
                            </m:r>
                          </m:sub>
                          <m:sup>
                            <m:r>
                              <a:rPr lang="en-US" altLang="zh-TW" i="1">
                                <a:latin typeface="Cambria Math" charset="0"/>
                                <a:ea typeface="標楷體" panose="03000509000000000000" pitchFamily="65" charset="-120"/>
                              </a:rPr>
                              <m:t>1</m:t>
                            </m:r>
                          </m:sup>
                          <m:e>
                            <m:sSup>
                              <m:sSupPr>
                                <m:ctrlPr>
                                  <a:rPr kumimoji="1" lang="en-US" altLang="zh-TW" i="1">
                                    <a:latin typeface="Cambria Math" charset="0"/>
                                  </a:rPr>
                                </m:ctrlPr>
                              </m:sSupPr>
                              <m:e>
                                <m:r>
                                  <a:rPr kumimoji="1" lang="en-US" altLang="zh-TW" b="0" i="1" smtClean="0">
                                    <a:latin typeface="Cambria Math" charset="0"/>
                                  </a:rPr>
                                  <m:t>𝐹</m:t>
                                </m:r>
                                <m:r>
                                  <a:rPr kumimoji="1" lang="en-US" altLang="zh-TW" b="0" i="1" smtClean="0">
                                    <a:latin typeface="Cambria Math" charset="0"/>
                                  </a:rPr>
                                  <m:t>(</m:t>
                                </m:r>
                                <m:r>
                                  <a:rPr kumimoji="1" lang="en-US" altLang="zh-TW" b="0" i="1" smtClean="0">
                                    <a:latin typeface="Cambria Math" charset="0"/>
                                  </a:rPr>
                                  <m:t>𝑡</m:t>
                                </m:r>
                                <m:r>
                                  <a:rPr kumimoji="1" lang="en-US" altLang="zh-TW" b="0" i="1" smtClean="0">
                                    <a:latin typeface="Cambria Math" charset="0"/>
                                  </a:rPr>
                                  <m:t>)</m:t>
                                </m:r>
                                <m:r>
                                  <a:rPr kumimoji="1" lang="en-US" altLang="zh-TW" b="0" i="1" smtClean="0">
                                    <a:latin typeface="Cambria Math" charset="0"/>
                                  </a:rPr>
                                  <m:t>𝑑𝐵</m:t>
                                </m:r>
                                <m:d>
                                  <m:dPr>
                                    <m:ctrlPr>
                                      <a:rPr kumimoji="1" lang="en-US" altLang="zh-TW" i="1">
                                        <a:latin typeface="Cambria Math" charset="0"/>
                                      </a:rPr>
                                    </m:ctrlPr>
                                  </m:dPr>
                                  <m:e>
                                    <m:r>
                                      <a:rPr kumimoji="1" lang="en-US" altLang="zh-TW" i="1">
                                        <a:latin typeface="Cambria Math" charset="0"/>
                                      </a:rPr>
                                      <m:t>𝑡</m:t>
                                    </m:r>
                                  </m:e>
                                </m:d>
                              </m:e>
                              <m:sup>
                                <m:r>
                                  <a:rPr kumimoji="1" lang="en-US" altLang="zh-TW" i="1">
                                    <a:latin typeface="Cambria Math" charset="0"/>
                                  </a:rPr>
                                  <m:t>′</m:t>
                                </m:r>
                              </m:sup>
                            </m:sSup>
                          </m:e>
                        </m:nary>
                      </m:e>
                    </m:d>
                  </m:oMath>
                </a14:m>
                <a:endParaRPr kumimoji="1" lang="en-US" altLang="zh-TW" dirty="0" smtClean="0"/>
              </a:p>
              <a:p>
                <a:pPr marL="0" indent="0">
                  <a:buNone/>
                </a:pPr>
                <a:r>
                  <a:rPr lang="zh-TW" altLang="en-US" sz="2400" dirty="0" smtClean="0">
                    <a:ea typeface="標楷體" panose="03000509000000000000" pitchFamily="65" charset="-120"/>
                  </a:rPr>
                  <a:t>    </a:t>
                </a:r>
                <a14:m>
                  <m:oMath xmlns:m="http://schemas.openxmlformats.org/officeDocument/2006/math">
                    <m:r>
                      <a:rPr lang="en-US" altLang="zh-TW" sz="2400" i="1">
                        <a:latin typeface="Cambria Math" charset="0"/>
                        <a:ea typeface="標楷體" panose="03000509000000000000" pitchFamily="65" charset="-120"/>
                      </a:rPr>
                      <m:t>𝐵</m:t>
                    </m:r>
                    <m:d>
                      <m:dPr>
                        <m:ctrlPr>
                          <a:rPr kumimoji="1" lang="en-US" altLang="zh-TW" sz="2400" i="1">
                            <a:latin typeface="Cambria Math" charset="0"/>
                            <a:ea typeface="標楷體" panose="03000509000000000000" pitchFamily="65" charset="-120"/>
                          </a:rPr>
                        </m:ctrlPr>
                      </m:dPr>
                      <m:e>
                        <m:r>
                          <a:rPr kumimoji="1" lang="en-US" altLang="zh-TW" sz="2400" i="1">
                            <a:latin typeface="Cambria Math" charset="0"/>
                          </a:rPr>
                          <m:t>𝑡</m:t>
                        </m:r>
                      </m:e>
                    </m:d>
                  </m:oMath>
                </a14:m>
                <a:r>
                  <a:rPr kumimoji="1" lang="en-US" altLang="zh-TW" sz="2400" dirty="0" smtClean="0"/>
                  <a:t> is a </a:t>
                </a:r>
                <a14:m>
                  <m:oMath xmlns:m="http://schemas.openxmlformats.org/officeDocument/2006/math">
                    <m:d>
                      <m:dPr>
                        <m:ctrlPr>
                          <a:rPr lang="en-US" altLang="zh-TW" sz="2400" b="0" i="1" smtClean="0">
                            <a:latin typeface="Cambria Math" charset="0"/>
                            <a:ea typeface="標楷體" panose="03000509000000000000" pitchFamily="65" charset="-120"/>
                          </a:rPr>
                        </m:ctrlPr>
                      </m:dPr>
                      <m:e>
                        <m:r>
                          <a:rPr lang="en-US" altLang="zh-TW" sz="2400" i="1">
                            <a:latin typeface="Cambria Math" charset="0"/>
                            <a:ea typeface="標楷體" panose="03000509000000000000" pitchFamily="65" charset="-120"/>
                          </a:rPr>
                          <m:t>𝑘</m:t>
                        </m:r>
                        <m:r>
                          <a:rPr lang="en-US" altLang="zh-TW" sz="2400" i="1">
                            <a:latin typeface="Cambria Math" charset="0"/>
                            <a:ea typeface="標楷體" panose="03000509000000000000" pitchFamily="65" charset="-120"/>
                          </a:rPr>
                          <m:t>−</m:t>
                        </m:r>
                        <m:sSub>
                          <m:sSubPr>
                            <m:ctrlPr>
                              <a:rPr lang="en-US" altLang="zh-TW" sz="2400" i="1">
                                <a:latin typeface="Cambria Math" charset="0"/>
                                <a:ea typeface="標楷體" panose="03000509000000000000" pitchFamily="65" charset="-120"/>
                              </a:rPr>
                            </m:ctrlPr>
                          </m:sSubPr>
                          <m:e>
                            <m:r>
                              <a:rPr lang="en-US" altLang="zh-TW" sz="2400" i="1">
                                <a:latin typeface="Cambria Math" charset="0"/>
                                <a:ea typeface="標楷體" panose="03000509000000000000" pitchFamily="65" charset="-120"/>
                              </a:rPr>
                              <m:t>𝑟</m:t>
                            </m:r>
                          </m:e>
                          <m:sub>
                            <m:r>
                              <a:rPr lang="en-US" altLang="zh-TW" sz="2400" i="1">
                                <a:latin typeface="Cambria Math" charset="0"/>
                                <a:ea typeface="標楷體" panose="03000509000000000000" pitchFamily="65" charset="-120"/>
                              </a:rPr>
                              <m:t>0</m:t>
                            </m:r>
                          </m:sub>
                        </m:sSub>
                      </m:e>
                    </m:d>
                    <m:r>
                      <a:rPr lang="en-US" altLang="zh-TW" sz="2400" b="0" i="1" smtClean="0">
                        <a:latin typeface="Cambria Math" charset="0"/>
                        <a:ea typeface="標楷體" panose="03000509000000000000" pitchFamily="65" charset="-120"/>
                      </a:rPr>
                      <m:t>𝑑𝑖𝑚𝑒𝑛𝑠𝑖𝑜𝑛𝑎𝑙</m:t>
                    </m:r>
                    <m:r>
                      <a:rPr lang="en-US" altLang="zh-TW" sz="2400" b="0" i="0" smtClean="0">
                        <a:latin typeface="Cambria Math" charset="0"/>
                        <a:ea typeface="標楷體" panose="03000509000000000000" pitchFamily="65" charset="-120"/>
                      </a:rPr>
                      <m:t> </m:t>
                    </m:r>
                    <m:r>
                      <m:rPr>
                        <m:sty m:val="p"/>
                      </m:rPr>
                      <a:rPr lang="en-US" altLang="zh-TW" sz="2400" b="0" i="0" smtClean="0">
                        <a:latin typeface="Cambria Math" charset="0"/>
                        <a:ea typeface="標楷體" panose="03000509000000000000" pitchFamily="65" charset="-120"/>
                      </a:rPr>
                      <m:t>Brownian</m:t>
                    </m:r>
                    <m:r>
                      <a:rPr lang="en-US" altLang="zh-TW" sz="2400" b="0" i="0" smtClean="0">
                        <a:latin typeface="Cambria Math" charset="0"/>
                        <a:ea typeface="標楷體" panose="03000509000000000000" pitchFamily="65" charset="-120"/>
                      </a:rPr>
                      <m:t> </m:t>
                    </m:r>
                    <m:r>
                      <m:rPr>
                        <m:sty m:val="p"/>
                      </m:rPr>
                      <a:rPr lang="en-US" altLang="zh-TW" sz="2400" b="0" i="0" smtClean="0">
                        <a:latin typeface="Cambria Math" charset="0"/>
                        <a:ea typeface="標楷體" panose="03000509000000000000" pitchFamily="65" charset="-120"/>
                      </a:rPr>
                      <m:t>motion</m:t>
                    </m:r>
                    <m:r>
                      <a:rPr lang="en-US" altLang="zh-TW" sz="2400" b="0" i="0" smtClean="0">
                        <a:latin typeface="Cambria Math" charset="0"/>
                        <a:ea typeface="標楷體" panose="03000509000000000000" pitchFamily="65" charset="-120"/>
                      </a:rPr>
                      <m:t> </m:t>
                    </m:r>
                  </m:oMath>
                </a14:m>
                <a:endParaRPr kumimoji="1" lang="en-US" altLang="zh-TW" sz="2400" dirty="0" smtClean="0"/>
              </a:p>
              <a:p>
                <a14:m>
                  <m:oMath xmlns:m="http://schemas.openxmlformats.org/officeDocument/2006/math">
                    <m:sSub>
                      <m:sSubPr>
                        <m:ctrlPr>
                          <a:rPr lang="en-US" altLang="zh-TW" sz="2400" i="1">
                            <a:latin typeface="Cambria Math" charset="0"/>
                            <a:ea typeface="標楷體" panose="03000509000000000000" pitchFamily="65" charset="-120"/>
                          </a:rPr>
                        </m:ctrlPr>
                      </m:sSubPr>
                      <m:e>
                        <m:r>
                          <a:rPr lang="en-US" altLang="zh-TW" sz="2400">
                            <a:latin typeface="Cambria Math" panose="02040503050406030204" pitchFamily="18" charset="0"/>
                            <a:ea typeface="Cambria Math" panose="02040503050406030204" pitchFamily="18" charset="0"/>
                          </a:rPr>
                          <m:t>∆</m:t>
                        </m:r>
                        <m:r>
                          <a:rPr lang="en-US" altLang="zh-TW" sz="2400" i="1">
                            <a:latin typeface="Cambria Math" charset="0"/>
                            <a:ea typeface="Cambria Math" panose="02040503050406030204" pitchFamily="18" charset="0"/>
                          </a:rPr>
                          <m:t>𝑧</m:t>
                        </m:r>
                      </m:e>
                      <m:sub>
                        <m:r>
                          <m:rPr>
                            <m:sty m:val="p"/>
                          </m:rPr>
                          <a:rPr lang="en-US" altLang="zh-TW" sz="2400">
                            <a:latin typeface="Cambria Math" panose="02040503050406030204" pitchFamily="18" charset="0"/>
                            <a:ea typeface="標楷體" panose="03000509000000000000" pitchFamily="65" charset="-120"/>
                          </a:rPr>
                          <m:t>t</m:t>
                        </m:r>
                      </m:sub>
                    </m:sSub>
                  </m:oMath>
                </a14:m>
                <a:r>
                  <a:rPr lang="en-US" altLang="zh-TW" sz="2400" dirty="0">
                    <a:ea typeface="標楷體" panose="03000509000000000000" pitchFamily="65" charset="-120"/>
                  </a:rPr>
                  <a:t> </a:t>
                </a:r>
                <a14:m>
                  <m:oMath xmlns:m="http://schemas.openxmlformats.org/officeDocument/2006/math">
                    <m:r>
                      <a:rPr lang="en-US" altLang="zh-TW" sz="2400" i="1">
                        <a:latin typeface="Cambria Math" panose="02040503050406030204" pitchFamily="18" charset="0"/>
                        <a:ea typeface="標楷體" panose="03000509000000000000" pitchFamily="65" charset="-120"/>
                      </a:rPr>
                      <m:t>=</m:t>
                    </m:r>
                    <m:sSub>
                      <m:sSubPr>
                        <m:ctrlPr>
                          <a:rPr kumimoji="1" lang="en-US" altLang="zh-TW" sz="2400" i="1">
                            <a:latin typeface="Cambria Math" charset="0"/>
                          </a:rPr>
                        </m:ctrlPr>
                      </m:sSubPr>
                      <m:e>
                        <m:r>
                          <a:rPr lang="en-US" altLang="zh-TW" sz="2400" i="1">
                            <a:latin typeface="Cambria Math" charset="0"/>
                            <a:ea typeface="Cambria Math" charset="0"/>
                            <a:cs typeface="Cambria Math" charset="0"/>
                          </a:rPr>
                          <m:t>𝜇</m:t>
                        </m:r>
                      </m:e>
                      <m:sub>
                        <m:r>
                          <a:rPr kumimoji="1" lang="en-US" altLang="zh-TW" sz="2400" b="0" i="1" smtClean="0">
                            <a:latin typeface="Cambria Math" charset="0"/>
                            <a:ea typeface="Cambria Math" charset="0"/>
                            <a:cs typeface="Cambria Math" charset="0"/>
                          </a:rPr>
                          <m:t>𝑡</m:t>
                        </m:r>
                      </m:sub>
                    </m:sSub>
                    <m:r>
                      <a:rPr kumimoji="1" lang="en-US" altLang="zh-TW" sz="2400" i="1">
                        <a:latin typeface="Cambria Math" charset="0"/>
                      </a:rPr>
                      <m:t>+</m:t>
                    </m:r>
                    <m:sSub>
                      <m:sSubPr>
                        <m:ctrlPr>
                          <a:rPr lang="en-US" altLang="zh-TW" sz="2400" i="1">
                            <a:latin typeface="Cambria Math" charset="0"/>
                            <a:ea typeface="標楷體" panose="03000509000000000000" pitchFamily="65" charset="-120"/>
                          </a:rPr>
                        </m:ctrlPr>
                      </m:sSubPr>
                      <m:e>
                        <m:r>
                          <m:rPr>
                            <m:sty m:val="p"/>
                          </m:rPr>
                          <a:rPr lang="el-GR" altLang="zh-TW" sz="2400" i="1">
                            <a:latin typeface="Cambria Math" panose="02040503050406030204" pitchFamily="18" charset="0"/>
                            <a:ea typeface="Cambria Math" panose="02040503050406030204" pitchFamily="18" charset="0"/>
                          </a:rPr>
                          <m:t>Π</m:t>
                        </m:r>
                        <m:r>
                          <a:rPr lang="en-US" altLang="zh-TW" sz="2400" i="1">
                            <a:latin typeface="Cambria Math" charset="0"/>
                            <a:ea typeface="Cambria Math" panose="02040503050406030204" pitchFamily="18" charset="0"/>
                          </a:rPr>
                          <m:t>𝑧</m:t>
                        </m:r>
                      </m:e>
                      <m:sub>
                        <m:r>
                          <a:rPr lang="en-US" altLang="zh-TW" sz="2400" i="1">
                            <a:latin typeface="Cambria Math" panose="02040503050406030204" pitchFamily="18" charset="0"/>
                            <a:ea typeface="標楷體" panose="03000509000000000000" pitchFamily="65" charset="-120"/>
                          </a:rPr>
                          <m:t>𝑡</m:t>
                        </m:r>
                        <m:r>
                          <a:rPr lang="en-US" altLang="zh-TW" sz="2400" i="1">
                            <a:latin typeface="Cambria Math" panose="02040503050406030204" pitchFamily="18" charset="0"/>
                            <a:ea typeface="標楷體" panose="03000509000000000000" pitchFamily="65" charset="-120"/>
                          </a:rPr>
                          <m:t>−1</m:t>
                        </m:r>
                      </m:sub>
                    </m:sSub>
                    <m:r>
                      <a:rPr lang="en-US" altLang="zh-TW" sz="2400" i="1">
                        <a:latin typeface="Cambria Math" panose="02040503050406030204" pitchFamily="18" charset="0"/>
                        <a:ea typeface="Cambria Math" panose="02040503050406030204" pitchFamily="18" charset="0"/>
                      </a:rPr>
                      <m:t>+</m:t>
                    </m:r>
                    <m:nary>
                      <m:naryPr>
                        <m:chr m:val="∑"/>
                        <m:limLoc m:val="subSup"/>
                        <m:ctrlPr>
                          <a:rPr lang="en-US" altLang="zh-TW" sz="2400" i="1">
                            <a:latin typeface="Cambria Math" charset="0"/>
                            <a:ea typeface="Cambria Math" panose="02040503050406030204" pitchFamily="18" charset="0"/>
                          </a:rPr>
                        </m:ctrlPr>
                      </m:naryPr>
                      <m:sub>
                        <m:r>
                          <m:rPr>
                            <m:brk m:alnAt="25"/>
                          </m:rPr>
                          <a:rPr lang="en-US" altLang="zh-TW" sz="2400" i="1">
                            <a:latin typeface="Cambria Math" panose="02040503050406030204" pitchFamily="18" charset="0"/>
                            <a:ea typeface="Cambria Math" panose="02040503050406030204" pitchFamily="18" charset="0"/>
                          </a:rPr>
                          <m:t>𝑗</m:t>
                        </m:r>
                        <m:r>
                          <a:rPr lang="en-US" altLang="zh-TW" sz="2400" i="1">
                            <a:latin typeface="Cambria Math" panose="02040503050406030204" pitchFamily="18" charset="0"/>
                            <a:ea typeface="Cambria Math" panose="02040503050406030204" pitchFamily="18" charset="0"/>
                          </a:rPr>
                          <m:t>=1</m:t>
                        </m:r>
                      </m:sub>
                      <m:sup>
                        <m:r>
                          <a:rPr lang="en-US" altLang="zh-TW" sz="2400" i="1">
                            <a:latin typeface="Cambria Math" panose="02040503050406030204" pitchFamily="18" charset="0"/>
                            <a:ea typeface="Cambria Math" panose="02040503050406030204" pitchFamily="18" charset="0"/>
                          </a:rPr>
                          <m:t>𝑝</m:t>
                        </m:r>
                        <m:r>
                          <a:rPr lang="en-US" altLang="zh-TW" sz="2400" i="1">
                            <a:latin typeface="Cambria Math" panose="02040503050406030204" pitchFamily="18" charset="0"/>
                            <a:ea typeface="Cambria Math" panose="02040503050406030204" pitchFamily="18" charset="0"/>
                          </a:rPr>
                          <m:t>−1</m:t>
                        </m:r>
                      </m:sup>
                      <m:e>
                        <m:sSub>
                          <m:sSubPr>
                            <m:ctrlPr>
                              <a:rPr lang="en-US" altLang="zh-TW" sz="2400" i="1">
                                <a:latin typeface="Cambria Math" charset="0"/>
                                <a:ea typeface="標楷體" panose="03000509000000000000" pitchFamily="65" charset="-120"/>
                              </a:rPr>
                            </m:ctrlPr>
                          </m:sSubPr>
                          <m:e>
                            <m:r>
                              <a:rPr lang="en-US" altLang="zh-TW" sz="2400" i="1">
                                <a:latin typeface="Cambria Math" panose="02040503050406030204" pitchFamily="18" charset="0"/>
                                <a:ea typeface="標楷體" panose="03000509000000000000" pitchFamily="65" charset="-120"/>
                              </a:rPr>
                              <m:t>𝐷</m:t>
                            </m:r>
                          </m:e>
                          <m:sub>
                            <m:r>
                              <a:rPr lang="en-US" altLang="zh-TW" sz="2400" i="1">
                                <a:latin typeface="Cambria Math" panose="02040503050406030204" pitchFamily="18" charset="0"/>
                                <a:ea typeface="標楷體" panose="03000509000000000000" pitchFamily="65" charset="-120"/>
                              </a:rPr>
                              <m:t>𝑗</m:t>
                            </m:r>
                          </m:sub>
                        </m:sSub>
                      </m:e>
                    </m:nary>
                    <m:r>
                      <a:rPr lang="zh-TW" altLang="en-US" sz="2400" i="1">
                        <a:latin typeface="Cambria Math" panose="02040503050406030204" pitchFamily="18" charset="0"/>
                        <a:ea typeface="標楷體" panose="03000509000000000000" pitchFamily="65" charset="-120"/>
                      </a:rPr>
                      <m:t>∆</m:t>
                    </m:r>
                    <m:sSub>
                      <m:sSubPr>
                        <m:ctrlPr>
                          <a:rPr lang="en-US" altLang="zh-TW" sz="2400" i="1">
                            <a:latin typeface="Cambria Math" charset="0"/>
                            <a:ea typeface="標楷體" panose="03000509000000000000" pitchFamily="65" charset="-120"/>
                          </a:rPr>
                        </m:ctrlPr>
                      </m:sSubPr>
                      <m:e>
                        <m:r>
                          <a:rPr lang="en-US" altLang="zh-TW" sz="2400" i="1">
                            <a:latin typeface="Cambria Math" charset="0"/>
                            <a:ea typeface="標楷體" panose="03000509000000000000" pitchFamily="65" charset="-120"/>
                          </a:rPr>
                          <m:t>𝑧</m:t>
                        </m:r>
                      </m:e>
                      <m:sub>
                        <m:r>
                          <a:rPr lang="en-US" altLang="zh-TW" sz="2400" i="1">
                            <a:latin typeface="Cambria Math" panose="02040503050406030204" pitchFamily="18" charset="0"/>
                            <a:ea typeface="標楷體" panose="03000509000000000000" pitchFamily="65" charset="-120"/>
                          </a:rPr>
                          <m:t>𝑡</m:t>
                        </m:r>
                        <m:r>
                          <a:rPr lang="en-US" altLang="zh-TW" sz="2400" i="1">
                            <a:latin typeface="Cambria Math" panose="02040503050406030204" pitchFamily="18" charset="0"/>
                            <a:ea typeface="標楷體" panose="03000509000000000000" pitchFamily="65" charset="-120"/>
                          </a:rPr>
                          <m:t>−</m:t>
                        </m:r>
                        <m:r>
                          <a:rPr lang="en-US" altLang="zh-TW" sz="2400" i="1">
                            <a:latin typeface="Cambria Math" panose="02040503050406030204" pitchFamily="18" charset="0"/>
                            <a:ea typeface="標楷體" panose="03000509000000000000" pitchFamily="65" charset="-120"/>
                          </a:rPr>
                          <m:t>𝑗</m:t>
                        </m:r>
                      </m:sub>
                    </m:sSub>
                    <m:r>
                      <a:rPr lang="en-US" altLang="zh-TW" sz="2400" i="1">
                        <a:latin typeface="Cambria Math" panose="02040503050406030204" pitchFamily="18" charset="0"/>
                        <a:ea typeface="標楷體" panose="03000509000000000000" pitchFamily="65" charset="-120"/>
                      </a:rPr>
                      <m:t>+</m:t>
                    </m:r>
                    <m:sSub>
                      <m:sSubPr>
                        <m:ctrlPr>
                          <a:rPr lang="en-US" altLang="zh-TW" sz="2400" i="1">
                            <a:latin typeface="Cambria Math" charset="0"/>
                            <a:ea typeface="標楷體" panose="03000509000000000000" pitchFamily="65" charset="-120"/>
                          </a:rPr>
                        </m:ctrlPr>
                      </m:sSubPr>
                      <m:e>
                        <m:r>
                          <a:rPr lang="en-US" altLang="zh-TW" sz="2400" i="1">
                            <a:latin typeface="Cambria Math" charset="0"/>
                            <a:ea typeface="標楷體" panose="03000509000000000000" pitchFamily="65" charset="-120"/>
                          </a:rPr>
                          <m:t>𝑎</m:t>
                        </m:r>
                      </m:e>
                      <m:sub>
                        <m:r>
                          <a:rPr lang="en-US" altLang="zh-TW" sz="2400" i="1">
                            <a:latin typeface="Cambria Math" panose="02040503050406030204" pitchFamily="18" charset="0"/>
                            <a:ea typeface="標楷體" panose="03000509000000000000" pitchFamily="65" charset="-120"/>
                          </a:rPr>
                          <m:t>𝑡</m:t>
                        </m:r>
                      </m:sub>
                    </m:sSub>
                  </m:oMath>
                </a14:m>
                <a:endParaRPr kumimoji="1" lang="en-US" altLang="zh-TW" sz="2400" dirty="0" smtClean="0"/>
              </a:p>
              <a:p>
                <a:pPr marL="0" indent="0">
                  <a:buNone/>
                </a:pPr>
                <a:r>
                  <a:rPr lang="en-US" altLang="zh-TW" sz="2400" dirty="0" smtClean="0">
                    <a:ea typeface="標楷體" panose="03000509000000000000" pitchFamily="65" charset="-120"/>
                  </a:rPr>
                  <a:t>           </a:t>
                </a:r>
                <a14:m>
                  <m:oMath xmlns:m="http://schemas.openxmlformats.org/officeDocument/2006/math">
                    <m:r>
                      <a:rPr lang="en-US" altLang="zh-TW" sz="2400" i="1">
                        <a:latin typeface="Cambria Math" panose="02040503050406030204" pitchFamily="18" charset="0"/>
                        <a:ea typeface="標楷體" panose="03000509000000000000" pitchFamily="65" charset="-120"/>
                      </a:rPr>
                      <m:t>=</m:t>
                    </m:r>
                    <m:sSub>
                      <m:sSubPr>
                        <m:ctrlPr>
                          <a:rPr kumimoji="1" lang="en-US" altLang="zh-TW" sz="2400" i="1">
                            <a:latin typeface="Cambria Math" charset="0"/>
                          </a:rPr>
                        </m:ctrlPr>
                      </m:sSubPr>
                      <m:e>
                        <m:r>
                          <a:rPr lang="en-US" altLang="zh-TW" sz="2400" i="1">
                            <a:latin typeface="Cambria Math" charset="0"/>
                            <a:ea typeface="Cambria Math" charset="0"/>
                            <a:cs typeface="Cambria Math" charset="0"/>
                          </a:rPr>
                          <m:t>𝜇</m:t>
                        </m:r>
                      </m:e>
                      <m:sub>
                        <m:r>
                          <a:rPr kumimoji="1" lang="en-US" altLang="zh-TW" sz="2400" i="1">
                            <a:latin typeface="Cambria Math" charset="0"/>
                            <a:ea typeface="Cambria Math" charset="0"/>
                            <a:cs typeface="Cambria Math" charset="0"/>
                          </a:rPr>
                          <m:t>𝑡</m:t>
                        </m:r>
                      </m:sub>
                    </m:sSub>
                    <m:r>
                      <a:rPr kumimoji="1" lang="en-US" altLang="zh-TW" sz="2400" i="1">
                        <a:latin typeface="Cambria Math" charset="0"/>
                      </a:rPr>
                      <m:t>+</m:t>
                    </m:r>
                    <m:sSub>
                      <m:sSubPr>
                        <m:ctrlPr>
                          <a:rPr lang="en-US" altLang="zh-TW" sz="2400" i="1">
                            <a:latin typeface="Cambria Math" charset="0"/>
                            <a:ea typeface="標楷體" panose="03000509000000000000" pitchFamily="65" charset="-120"/>
                          </a:rPr>
                        </m:ctrlPr>
                      </m:sSubPr>
                      <m:e>
                        <m:r>
                          <a:rPr lang="el-GR" altLang="zh-TW" sz="2400" i="1">
                            <a:latin typeface="Cambria Math" panose="02040503050406030204" pitchFamily="18" charset="0"/>
                            <a:ea typeface="Cambria Math" panose="02040503050406030204" pitchFamily="18" charset="0"/>
                            <a:cs typeface="Cambria Math" charset="0"/>
                          </a:rPr>
                          <m:t>𝛼</m:t>
                        </m:r>
                        <m:sSup>
                          <m:sSupPr>
                            <m:ctrlPr>
                              <a:rPr kumimoji="1" lang="en-US" altLang="zh-TW" sz="2400" i="1">
                                <a:latin typeface="Cambria Math" charset="0"/>
                              </a:rPr>
                            </m:ctrlPr>
                          </m:sSupPr>
                          <m:e>
                            <m:r>
                              <a:rPr kumimoji="1" lang="en-US" altLang="zh-TW" sz="2400" i="1" smtClean="0">
                                <a:latin typeface="Cambria Math" charset="0"/>
                                <a:ea typeface="Cambria Math" charset="0"/>
                                <a:cs typeface="Cambria Math" charset="0"/>
                              </a:rPr>
                              <m:t>𝛽</m:t>
                            </m:r>
                          </m:e>
                          <m:sup>
                            <m:r>
                              <a:rPr kumimoji="1" lang="en-US" altLang="zh-TW" sz="2400" i="1">
                                <a:latin typeface="Cambria Math" charset="0"/>
                              </a:rPr>
                              <m:t>′</m:t>
                            </m:r>
                          </m:sup>
                        </m:sSup>
                        <m:r>
                          <a:rPr lang="en-US" altLang="zh-TW" sz="2400" i="1">
                            <a:latin typeface="Cambria Math" charset="0"/>
                            <a:ea typeface="Cambria Math" panose="02040503050406030204" pitchFamily="18" charset="0"/>
                          </a:rPr>
                          <m:t>𝑧</m:t>
                        </m:r>
                      </m:e>
                      <m:sub>
                        <m:r>
                          <a:rPr lang="en-US" altLang="zh-TW" sz="2400" i="1">
                            <a:latin typeface="Cambria Math" panose="02040503050406030204" pitchFamily="18" charset="0"/>
                            <a:ea typeface="標楷體" panose="03000509000000000000" pitchFamily="65" charset="-120"/>
                          </a:rPr>
                          <m:t>𝑡</m:t>
                        </m:r>
                        <m:r>
                          <a:rPr lang="en-US" altLang="zh-TW" sz="2400" i="1">
                            <a:latin typeface="Cambria Math" panose="02040503050406030204" pitchFamily="18" charset="0"/>
                            <a:ea typeface="標楷體" panose="03000509000000000000" pitchFamily="65" charset="-120"/>
                          </a:rPr>
                          <m:t>−1</m:t>
                        </m:r>
                      </m:sub>
                    </m:sSub>
                    <m:r>
                      <a:rPr lang="en-US" altLang="zh-TW" sz="2400" i="1">
                        <a:latin typeface="Cambria Math" panose="02040503050406030204" pitchFamily="18" charset="0"/>
                        <a:ea typeface="Cambria Math" panose="02040503050406030204" pitchFamily="18" charset="0"/>
                      </a:rPr>
                      <m:t>+</m:t>
                    </m:r>
                    <m:nary>
                      <m:naryPr>
                        <m:chr m:val="∑"/>
                        <m:limLoc m:val="subSup"/>
                        <m:ctrlPr>
                          <a:rPr lang="en-US" altLang="zh-TW" sz="2400" i="1">
                            <a:latin typeface="Cambria Math" charset="0"/>
                            <a:ea typeface="Cambria Math" panose="02040503050406030204" pitchFamily="18" charset="0"/>
                          </a:rPr>
                        </m:ctrlPr>
                      </m:naryPr>
                      <m:sub>
                        <m:r>
                          <m:rPr>
                            <m:brk m:alnAt="25"/>
                          </m:rPr>
                          <a:rPr lang="en-US" altLang="zh-TW" sz="2400" i="1">
                            <a:latin typeface="Cambria Math" panose="02040503050406030204" pitchFamily="18" charset="0"/>
                            <a:ea typeface="Cambria Math" panose="02040503050406030204" pitchFamily="18" charset="0"/>
                          </a:rPr>
                          <m:t>𝑗</m:t>
                        </m:r>
                        <m:r>
                          <a:rPr lang="en-US" altLang="zh-TW" sz="2400" i="1">
                            <a:latin typeface="Cambria Math" panose="02040503050406030204" pitchFamily="18" charset="0"/>
                            <a:ea typeface="Cambria Math" panose="02040503050406030204" pitchFamily="18" charset="0"/>
                          </a:rPr>
                          <m:t>=1</m:t>
                        </m:r>
                      </m:sub>
                      <m:sup>
                        <m:r>
                          <a:rPr lang="en-US" altLang="zh-TW" sz="2400" i="1">
                            <a:latin typeface="Cambria Math" panose="02040503050406030204" pitchFamily="18" charset="0"/>
                            <a:ea typeface="Cambria Math" panose="02040503050406030204" pitchFamily="18" charset="0"/>
                          </a:rPr>
                          <m:t>𝑝</m:t>
                        </m:r>
                        <m:r>
                          <a:rPr lang="en-US" altLang="zh-TW" sz="2400" i="1">
                            <a:latin typeface="Cambria Math" panose="02040503050406030204" pitchFamily="18" charset="0"/>
                            <a:ea typeface="Cambria Math" panose="02040503050406030204" pitchFamily="18" charset="0"/>
                          </a:rPr>
                          <m:t>−1</m:t>
                        </m:r>
                      </m:sup>
                      <m:e>
                        <m:sSub>
                          <m:sSubPr>
                            <m:ctrlPr>
                              <a:rPr lang="en-US" altLang="zh-TW" sz="2400" i="1">
                                <a:latin typeface="Cambria Math" charset="0"/>
                                <a:ea typeface="標楷體" panose="03000509000000000000" pitchFamily="65" charset="-120"/>
                              </a:rPr>
                            </m:ctrlPr>
                          </m:sSubPr>
                          <m:e>
                            <m:r>
                              <a:rPr lang="en-US" altLang="zh-TW" sz="2400" i="1">
                                <a:latin typeface="Cambria Math" panose="02040503050406030204" pitchFamily="18" charset="0"/>
                                <a:ea typeface="標楷體" panose="03000509000000000000" pitchFamily="65" charset="-120"/>
                              </a:rPr>
                              <m:t>𝐷</m:t>
                            </m:r>
                          </m:e>
                          <m:sub>
                            <m:r>
                              <a:rPr lang="en-US" altLang="zh-TW" sz="2400" i="1">
                                <a:latin typeface="Cambria Math" panose="02040503050406030204" pitchFamily="18" charset="0"/>
                                <a:ea typeface="標楷體" panose="03000509000000000000" pitchFamily="65" charset="-120"/>
                              </a:rPr>
                              <m:t>𝑗</m:t>
                            </m:r>
                          </m:sub>
                        </m:sSub>
                      </m:e>
                    </m:nary>
                    <m:r>
                      <a:rPr lang="zh-TW" altLang="en-US" sz="2400" i="1">
                        <a:latin typeface="Cambria Math" panose="02040503050406030204" pitchFamily="18" charset="0"/>
                        <a:ea typeface="標楷體" panose="03000509000000000000" pitchFamily="65" charset="-120"/>
                      </a:rPr>
                      <m:t>∆</m:t>
                    </m:r>
                    <m:sSub>
                      <m:sSubPr>
                        <m:ctrlPr>
                          <a:rPr lang="en-US" altLang="zh-TW" sz="2400" i="1">
                            <a:latin typeface="Cambria Math" charset="0"/>
                            <a:ea typeface="標楷體" panose="03000509000000000000" pitchFamily="65" charset="-120"/>
                          </a:rPr>
                        </m:ctrlPr>
                      </m:sSubPr>
                      <m:e>
                        <m:r>
                          <a:rPr lang="en-US" altLang="zh-TW" sz="2400" i="1">
                            <a:latin typeface="Cambria Math" charset="0"/>
                            <a:ea typeface="標楷體" panose="03000509000000000000" pitchFamily="65" charset="-120"/>
                          </a:rPr>
                          <m:t>𝑧</m:t>
                        </m:r>
                      </m:e>
                      <m:sub>
                        <m:r>
                          <a:rPr lang="en-US" altLang="zh-TW" sz="2400" i="1">
                            <a:latin typeface="Cambria Math" panose="02040503050406030204" pitchFamily="18" charset="0"/>
                            <a:ea typeface="標楷體" panose="03000509000000000000" pitchFamily="65" charset="-120"/>
                          </a:rPr>
                          <m:t>𝑡</m:t>
                        </m:r>
                        <m:r>
                          <a:rPr lang="en-US" altLang="zh-TW" sz="2400" i="1">
                            <a:latin typeface="Cambria Math" panose="02040503050406030204" pitchFamily="18" charset="0"/>
                            <a:ea typeface="標楷體" panose="03000509000000000000" pitchFamily="65" charset="-120"/>
                          </a:rPr>
                          <m:t>−</m:t>
                        </m:r>
                        <m:r>
                          <a:rPr lang="en-US" altLang="zh-TW" sz="2400" i="1">
                            <a:latin typeface="Cambria Math" panose="02040503050406030204" pitchFamily="18" charset="0"/>
                            <a:ea typeface="標楷體" panose="03000509000000000000" pitchFamily="65" charset="-120"/>
                          </a:rPr>
                          <m:t>𝑗</m:t>
                        </m:r>
                      </m:sub>
                    </m:sSub>
                    <m:r>
                      <a:rPr lang="en-US" altLang="zh-TW" sz="2400" i="1">
                        <a:latin typeface="Cambria Math" panose="02040503050406030204" pitchFamily="18" charset="0"/>
                        <a:ea typeface="標楷體" panose="03000509000000000000" pitchFamily="65" charset="-120"/>
                      </a:rPr>
                      <m:t>+</m:t>
                    </m:r>
                    <m:sSub>
                      <m:sSubPr>
                        <m:ctrlPr>
                          <a:rPr lang="en-US" altLang="zh-TW" sz="2400" i="1">
                            <a:latin typeface="Cambria Math" charset="0"/>
                            <a:ea typeface="標楷體" panose="03000509000000000000" pitchFamily="65" charset="-120"/>
                          </a:rPr>
                        </m:ctrlPr>
                      </m:sSubPr>
                      <m:e>
                        <m:r>
                          <a:rPr lang="en-US" altLang="zh-TW" sz="2400" i="1">
                            <a:latin typeface="Cambria Math" charset="0"/>
                            <a:ea typeface="標楷體" panose="03000509000000000000" pitchFamily="65" charset="-120"/>
                          </a:rPr>
                          <m:t>𝑎</m:t>
                        </m:r>
                      </m:e>
                      <m:sub>
                        <m:r>
                          <a:rPr lang="en-US" altLang="zh-TW" sz="2400" i="1">
                            <a:latin typeface="Cambria Math" panose="02040503050406030204" pitchFamily="18" charset="0"/>
                            <a:ea typeface="標楷體" panose="03000509000000000000" pitchFamily="65" charset="-120"/>
                          </a:rPr>
                          <m:t>𝑡</m:t>
                        </m:r>
                      </m:sub>
                    </m:sSub>
                  </m:oMath>
                </a14:m>
                <a:endParaRPr kumimoji="1" lang="zh-TW" altLang="en-US" sz="2400"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783608" y="1037966"/>
                <a:ext cx="10703011" cy="5424617"/>
              </a:xfrm>
              <a:blipFill rotWithShape="0">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graphicFrame>
            <p:nvGraphicFramePr>
              <p:cNvPr id="4" name="表格 3"/>
              <p:cNvGraphicFramePr>
                <a:graphicFrameLocks noGrp="1"/>
              </p:cNvGraphicFramePr>
              <p:nvPr>
                <p:extLst>
                  <p:ext uri="{D42A27DB-BD31-4B8C-83A1-F6EECF244321}">
                    <p14:modId xmlns:p14="http://schemas.microsoft.com/office/powerpoint/2010/main" val="978894539"/>
                  </p:ext>
                </p:extLst>
              </p:nvPr>
            </p:nvGraphicFramePr>
            <p:xfrm>
              <a:off x="1114508" y="3423372"/>
              <a:ext cx="10266065" cy="3039211"/>
            </p:xfrm>
            <a:graphic>
              <a:graphicData uri="http://schemas.openxmlformats.org/drawingml/2006/table">
                <a:tbl>
                  <a:tblPr firstRow="1" bandRow="1">
                    <a:tableStyleId>{5C22544A-7EE6-4342-B048-85BDC9FD1C3A}</a:tableStyleId>
                  </a:tblPr>
                  <a:tblGrid>
                    <a:gridCol w="2374575"/>
                    <a:gridCol w="5021482"/>
                    <a:gridCol w="2870008"/>
                  </a:tblGrid>
                  <a:tr h="478119">
                    <a:tc>
                      <a:txBody>
                        <a:bodyPr/>
                        <a:lstStyle/>
                        <a:p>
                          <a:r>
                            <a:rPr lang="en-US" altLang="zh-TW" dirty="0" smtClean="0"/>
                            <a:t>  Constant and trend</a:t>
                          </a:r>
                          <a:endParaRPr lang="zh-TW" altLang="en-US" dirty="0"/>
                        </a:p>
                      </a:txBody>
                      <a:tcPr/>
                    </a:tc>
                    <a:tc>
                      <a:txBody>
                        <a:bodyPr/>
                        <a:lstStyle/>
                        <a:p>
                          <a:r>
                            <a:rPr lang="en-US" altLang="zh-TW" dirty="0" smtClean="0"/>
                            <a:t>                                     VECM Model</a:t>
                          </a:r>
                          <a:endParaRPr lang="zh-TW" altLang="en-US" dirty="0"/>
                        </a:p>
                      </a:txBody>
                      <a:tcPr/>
                    </a:tc>
                    <a:tc>
                      <a:txBody>
                        <a:bodyPr/>
                        <a:lstStyle/>
                        <a:p>
                          <a:r>
                            <a:rPr kumimoji="1" lang="en-US" altLang="zh-TW" dirty="0" smtClean="0"/>
                            <a:t>                </a:t>
                          </a:r>
                          <a14:m>
                            <m:oMath xmlns:m="http://schemas.openxmlformats.org/officeDocument/2006/math">
                              <m:sSup>
                                <m:sSupPr>
                                  <m:ctrlPr>
                                    <a:rPr kumimoji="1" lang="en-US" altLang="zh-TW" i="1" smtClean="0">
                                      <a:latin typeface="Cambria Math" charset="0"/>
                                    </a:rPr>
                                  </m:ctrlPr>
                                </m:sSupPr>
                                <m:e>
                                  <m:r>
                                    <a:rPr kumimoji="1" lang="en-US" altLang="zh-TW" i="1">
                                      <a:latin typeface="Cambria Math" charset="0"/>
                                    </a:rPr>
                                    <m:t>𝐹</m:t>
                                  </m:r>
                                  <m:r>
                                    <a:rPr kumimoji="1" lang="en-US" altLang="zh-TW" i="1">
                                      <a:latin typeface="Cambria Math" charset="0"/>
                                    </a:rPr>
                                    <m:t>(</m:t>
                                  </m:r>
                                  <m:r>
                                    <a:rPr kumimoji="1" lang="en-US" altLang="zh-TW" i="1">
                                      <a:latin typeface="Cambria Math" charset="0"/>
                                    </a:rPr>
                                    <m:t>𝑡</m:t>
                                  </m:r>
                                  <m:r>
                                    <a:rPr kumimoji="1" lang="en-US" altLang="zh-TW" i="1">
                                      <a:latin typeface="Cambria Math" charset="0"/>
                                    </a:rPr>
                                    <m:t>)</m:t>
                                  </m:r>
                                </m:e>
                                <m:sup>
                                  <m:r>
                                    <a:rPr kumimoji="1" lang="en-US" altLang="zh-TW" i="1">
                                      <a:latin typeface="Cambria Math" charset="0"/>
                                    </a:rPr>
                                    <m:t>′</m:t>
                                  </m:r>
                                </m:sup>
                              </m:sSup>
                            </m:oMath>
                          </a14:m>
                          <a:endParaRPr lang="zh-TW" altLang="en-US" dirty="0"/>
                        </a:p>
                      </a:txBody>
                      <a:tcPr/>
                    </a:tc>
                  </a:tr>
                  <a:tr h="510907">
                    <a:tc>
                      <a:txBody>
                        <a:bodyPr/>
                        <a:lstStyle/>
                        <a:p>
                          <a:r>
                            <a:rPr kumimoji="1" lang="en-US" altLang="zh-TW" sz="1800" dirty="0" smtClean="0"/>
                            <a:t> </a:t>
                          </a:r>
                          <a14:m>
                            <m:oMath xmlns:m="http://schemas.openxmlformats.org/officeDocument/2006/math">
                              <m:sSub>
                                <m:sSubPr>
                                  <m:ctrlPr>
                                    <a:rPr kumimoji="1" lang="en-US" altLang="zh-TW" sz="1800" i="1" smtClean="0">
                                      <a:latin typeface="Cambria Math" charset="0"/>
                                    </a:rPr>
                                  </m:ctrlPr>
                                </m:sSubPr>
                                <m:e>
                                  <m:r>
                                    <a:rPr lang="en-US" altLang="zh-TW" sz="1800" i="1">
                                      <a:latin typeface="Cambria Math" charset="0"/>
                                      <a:ea typeface="Cambria Math" charset="0"/>
                                      <a:cs typeface="Cambria Math" charset="0"/>
                                    </a:rPr>
                                    <m:t>𝜇</m:t>
                                  </m:r>
                                </m:e>
                                <m:sub>
                                  <m:r>
                                    <a:rPr kumimoji="1" lang="en-US" altLang="zh-TW" sz="1800" i="1">
                                      <a:latin typeface="Cambria Math" charset="0"/>
                                      <a:ea typeface="Cambria Math" charset="0"/>
                                      <a:cs typeface="Cambria Math" charset="0"/>
                                    </a:rPr>
                                    <m:t>𝑡</m:t>
                                  </m:r>
                                </m:sub>
                              </m:sSub>
                              <m:r>
                                <a:rPr kumimoji="1" lang="en-US" altLang="zh-TW" sz="1800" b="0" i="1" smtClean="0">
                                  <a:latin typeface="Cambria Math" charset="0"/>
                                  <a:ea typeface="Cambria Math" charset="0"/>
                                  <a:cs typeface="Cambria Math" charset="0"/>
                                </a:rPr>
                                <m:t>=0</m:t>
                              </m:r>
                            </m:oMath>
                          </a14:m>
                          <a:endParaRPr lang="zh-TW" altLang="en-US" dirty="0"/>
                        </a:p>
                      </a:txBody>
                      <a:tcPr/>
                    </a:tc>
                    <a:tc>
                      <a:txBody>
                        <a:bodyPr/>
                        <a:lstStyle/>
                        <a:p>
                          <a:r>
                            <a:rPr lang="en-US" altLang="zh-TW" sz="1800" dirty="0" smtClean="0">
                              <a:ea typeface="標楷體" panose="03000509000000000000" pitchFamily="65" charset="-120"/>
                            </a:rPr>
                            <a:t> </a:t>
                          </a:r>
                          <a14:m>
                            <m:oMath xmlns:m="http://schemas.openxmlformats.org/officeDocument/2006/math">
                              <m:sSub>
                                <m:sSubPr>
                                  <m:ctrlPr>
                                    <a:rPr lang="en-US" altLang="zh-TW" sz="1800" i="1" smtClean="0">
                                      <a:latin typeface="Cambria Math" charset="0"/>
                                      <a:ea typeface="標楷體" panose="03000509000000000000" pitchFamily="65" charset="-120"/>
                                    </a:rPr>
                                  </m:ctrlPr>
                                </m:sSubPr>
                                <m:e>
                                  <m:r>
                                    <a:rPr lang="en-US" altLang="zh-TW" sz="1800">
                                      <a:latin typeface="Cambria Math" panose="02040503050406030204" pitchFamily="18" charset="0"/>
                                      <a:ea typeface="Cambria Math" panose="02040503050406030204" pitchFamily="18" charset="0"/>
                                    </a:rPr>
                                    <m:t>∆</m:t>
                                  </m:r>
                                  <m:r>
                                    <a:rPr lang="en-US" altLang="zh-TW" sz="1800" i="1">
                                      <a:latin typeface="Cambria Math" charset="0"/>
                                      <a:ea typeface="Cambria Math" panose="02040503050406030204" pitchFamily="18" charset="0"/>
                                    </a:rPr>
                                    <m:t>𝑧</m:t>
                                  </m:r>
                                </m:e>
                                <m:sub>
                                  <m:r>
                                    <m:rPr>
                                      <m:sty m:val="p"/>
                                    </m:rPr>
                                    <a:rPr lang="en-US" altLang="zh-TW" sz="1800">
                                      <a:latin typeface="Cambria Math" panose="02040503050406030204" pitchFamily="18" charset="0"/>
                                      <a:ea typeface="標楷體" panose="03000509000000000000" pitchFamily="65" charset="-120"/>
                                    </a:rPr>
                                    <m:t>t</m:t>
                                  </m:r>
                                </m:sub>
                              </m:sSub>
                              <m:r>
                                <a:rPr lang="en-US" altLang="zh-TW" sz="1800" i="1" smtClean="0">
                                  <a:latin typeface="Cambria Math" panose="02040503050406030204" pitchFamily="18" charset="0"/>
                                  <a:ea typeface="標楷體" panose="03000509000000000000" pitchFamily="65" charset="-120"/>
                                </a:rPr>
                                <m:t>=</m:t>
                              </m:r>
                              <m:sSub>
                                <m:sSubPr>
                                  <m:ctrlPr>
                                    <a:rPr lang="en-US" altLang="zh-TW" sz="1800" i="1">
                                      <a:latin typeface="Cambria Math" charset="0"/>
                                      <a:ea typeface="標楷體" panose="03000509000000000000" pitchFamily="65" charset="-120"/>
                                    </a:rPr>
                                  </m:ctrlPr>
                                </m:sSubPr>
                                <m:e>
                                  <m:r>
                                    <a:rPr lang="el-GR" altLang="zh-TW" sz="1800" i="1">
                                      <a:latin typeface="Cambria Math" panose="02040503050406030204" pitchFamily="18" charset="0"/>
                                      <a:ea typeface="Cambria Math" panose="02040503050406030204" pitchFamily="18" charset="0"/>
                                      <a:cs typeface="Cambria Math" charset="0"/>
                                    </a:rPr>
                                    <m:t>𝛼</m:t>
                                  </m:r>
                                  <m:sSup>
                                    <m:sSupPr>
                                      <m:ctrlPr>
                                        <a:rPr kumimoji="1" lang="en-US" altLang="zh-TW" sz="1800" i="1">
                                          <a:latin typeface="Cambria Math" charset="0"/>
                                        </a:rPr>
                                      </m:ctrlPr>
                                    </m:sSupPr>
                                    <m:e>
                                      <m:r>
                                        <a:rPr kumimoji="1" lang="en-US" altLang="zh-TW" sz="1800" i="1" smtClean="0">
                                          <a:latin typeface="Cambria Math" charset="0"/>
                                          <a:ea typeface="Cambria Math" charset="0"/>
                                          <a:cs typeface="Cambria Math" charset="0"/>
                                        </a:rPr>
                                        <m:t>𝛽</m:t>
                                      </m:r>
                                    </m:e>
                                    <m:sup>
                                      <m:r>
                                        <a:rPr kumimoji="1" lang="en-US" altLang="zh-TW" sz="1800" i="1">
                                          <a:latin typeface="Cambria Math" charset="0"/>
                                        </a:rPr>
                                        <m:t>′</m:t>
                                      </m:r>
                                    </m:sup>
                                  </m:sSup>
                                  <m:r>
                                    <a:rPr lang="en-US" altLang="zh-TW" sz="1800" i="1">
                                      <a:latin typeface="Cambria Math" charset="0"/>
                                      <a:ea typeface="Cambria Math" panose="02040503050406030204" pitchFamily="18" charset="0"/>
                                    </a:rPr>
                                    <m:t>𝑧</m:t>
                                  </m:r>
                                </m:e>
                                <m:sub>
                                  <m:r>
                                    <a:rPr lang="en-US" altLang="zh-TW" sz="1800" i="1">
                                      <a:latin typeface="Cambria Math" panose="02040503050406030204" pitchFamily="18" charset="0"/>
                                      <a:ea typeface="標楷體" panose="03000509000000000000" pitchFamily="65" charset="-120"/>
                                    </a:rPr>
                                    <m:t>𝑡</m:t>
                                  </m:r>
                                  <m:r>
                                    <a:rPr lang="en-US" altLang="zh-TW" sz="1800" i="1">
                                      <a:latin typeface="Cambria Math" panose="02040503050406030204" pitchFamily="18" charset="0"/>
                                      <a:ea typeface="標楷體" panose="03000509000000000000" pitchFamily="65" charset="-120"/>
                                    </a:rPr>
                                    <m:t>−1</m:t>
                                  </m:r>
                                </m:sub>
                              </m:sSub>
                              <m:r>
                                <a:rPr lang="en-US" altLang="zh-TW" sz="1800" i="1">
                                  <a:latin typeface="Cambria Math" panose="02040503050406030204" pitchFamily="18" charset="0"/>
                                  <a:ea typeface="Cambria Math" panose="02040503050406030204" pitchFamily="18" charset="0"/>
                                </a:rPr>
                                <m:t>+</m:t>
                              </m:r>
                              <m:nary>
                                <m:naryPr>
                                  <m:chr m:val="∑"/>
                                  <m:limLoc m:val="subSup"/>
                                  <m:ctrlPr>
                                    <a:rPr lang="en-US" altLang="zh-TW" sz="1800" i="1">
                                      <a:latin typeface="Cambria Math" charset="0"/>
                                      <a:ea typeface="Cambria Math" panose="02040503050406030204" pitchFamily="18" charset="0"/>
                                    </a:rPr>
                                  </m:ctrlPr>
                                </m:naryPr>
                                <m:sub>
                                  <m:r>
                                    <m:rPr>
                                      <m:brk m:alnAt="25"/>
                                    </m:rPr>
                                    <a:rPr lang="en-US" altLang="zh-TW" sz="1800" i="1">
                                      <a:latin typeface="Cambria Math" panose="02040503050406030204" pitchFamily="18" charset="0"/>
                                      <a:ea typeface="Cambria Math" panose="02040503050406030204" pitchFamily="18" charset="0"/>
                                    </a:rPr>
                                    <m:t>𝑗</m:t>
                                  </m:r>
                                  <m:r>
                                    <a:rPr lang="en-US" altLang="zh-TW" sz="1800" i="1">
                                      <a:latin typeface="Cambria Math" panose="02040503050406030204" pitchFamily="18" charset="0"/>
                                      <a:ea typeface="Cambria Math" panose="02040503050406030204" pitchFamily="18" charset="0"/>
                                    </a:rPr>
                                    <m:t>=1</m:t>
                                  </m:r>
                                </m:sub>
                                <m:sup>
                                  <m:r>
                                    <a:rPr lang="en-US" altLang="zh-TW" sz="1800" i="1">
                                      <a:latin typeface="Cambria Math" panose="02040503050406030204" pitchFamily="18" charset="0"/>
                                      <a:ea typeface="Cambria Math" panose="02040503050406030204" pitchFamily="18" charset="0"/>
                                    </a:rPr>
                                    <m:t>𝑝</m:t>
                                  </m:r>
                                  <m:r>
                                    <a:rPr lang="en-US" altLang="zh-TW" sz="1800" i="1">
                                      <a:latin typeface="Cambria Math" panose="02040503050406030204" pitchFamily="18" charset="0"/>
                                      <a:ea typeface="Cambria Math" panose="02040503050406030204" pitchFamily="18" charset="0"/>
                                    </a:rPr>
                                    <m:t>−1</m:t>
                                  </m:r>
                                </m:sup>
                                <m:e>
                                  <m:sSub>
                                    <m:sSubPr>
                                      <m:ctrlPr>
                                        <a:rPr lang="en-US" altLang="zh-TW" sz="1800" i="1">
                                          <a:latin typeface="Cambria Math" charset="0"/>
                                          <a:ea typeface="標楷體" panose="03000509000000000000" pitchFamily="65" charset="-120"/>
                                        </a:rPr>
                                      </m:ctrlPr>
                                    </m:sSubPr>
                                    <m:e>
                                      <m:r>
                                        <a:rPr lang="en-US" altLang="zh-TW" sz="1800" i="1">
                                          <a:latin typeface="Cambria Math" panose="02040503050406030204" pitchFamily="18" charset="0"/>
                                          <a:ea typeface="標楷體" panose="03000509000000000000" pitchFamily="65" charset="-120"/>
                                        </a:rPr>
                                        <m:t>𝐷</m:t>
                                      </m:r>
                                    </m:e>
                                    <m:sub>
                                      <m:r>
                                        <a:rPr lang="en-US" altLang="zh-TW" sz="1800" i="1">
                                          <a:latin typeface="Cambria Math" panose="02040503050406030204" pitchFamily="18" charset="0"/>
                                          <a:ea typeface="標楷體" panose="03000509000000000000" pitchFamily="65" charset="-120"/>
                                        </a:rPr>
                                        <m:t>𝑗</m:t>
                                      </m:r>
                                    </m:sub>
                                  </m:sSub>
                                </m:e>
                              </m:nary>
                              <m:r>
                                <a:rPr lang="zh-TW" altLang="en-US" sz="1800" i="1">
                                  <a:latin typeface="Cambria Math" panose="02040503050406030204" pitchFamily="18" charset="0"/>
                                  <a:ea typeface="標楷體" panose="03000509000000000000" pitchFamily="65" charset="-120"/>
                                </a:rPr>
                                <m:t>∆</m:t>
                              </m:r>
                              <m:sSub>
                                <m:sSubPr>
                                  <m:ctrlPr>
                                    <a:rPr lang="en-US" altLang="zh-TW" sz="1800" i="1">
                                      <a:latin typeface="Cambria Math" charset="0"/>
                                      <a:ea typeface="標楷體" panose="03000509000000000000" pitchFamily="65" charset="-120"/>
                                    </a:rPr>
                                  </m:ctrlPr>
                                </m:sSubPr>
                                <m:e>
                                  <m:r>
                                    <a:rPr lang="en-US" altLang="zh-TW" sz="1800" i="1">
                                      <a:latin typeface="Cambria Math" charset="0"/>
                                      <a:ea typeface="標楷體" panose="03000509000000000000" pitchFamily="65" charset="-120"/>
                                    </a:rPr>
                                    <m:t>𝑧</m:t>
                                  </m:r>
                                </m:e>
                                <m:sub>
                                  <m:r>
                                    <a:rPr lang="en-US" altLang="zh-TW" sz="1800" i="1">
                                      <a:latin typeface="Cambria Math" panose="02040503050406030204" pitchFamily="18" charset="0"/>
                                      <a:ea typeface="標楷體" panose="03000509000000000000" pitchFamily="65" charset="-120"/>
                                    </a:rPr>
                                    <m:t>𝑡</m:t>
                                  </m:r>
                                  <m:r>
                                    <a:rPr lang="en-US" altLang="zh-TW" sz="1800" i="1">
                                      <a:latin typeface="Cambria Math" panose="02040503050406030204" pitchFamily="18" charset="0"/>
                                      <a:ea typeface="標楷體" panose="03000509000000000000" pitchFamily="65" charset="-120"/>
                                    </a:rPr>
                                    <m:t>−</m:t>
                                  </m:r>
                                  <m:r>
                                    <a:rPr lang="en-US" altLang="zh-TW" sz="1800" i="1">
                                      <a:latin typeface="Cambria Math" panose="02040503050406030204" pitchFamily="18" charset="0"/>
                                      <a:ea typeface="標楷體" panose="03000509000000000000" pitchFamily="65" charset="-120"/>
                                    </a:rPr>
                                    <m:t>𝑗</m:t>
                                  </m:r>
                                </m:sub>
                              </m:sSub>
                              <m:r>
                                <a:rPr lang="en-US" altLang="zh-TW" sz="1800" i="1">
                                  <a:latin typeface="Cambria Math" panose="02040503050406030204" pitchFamily="18" charset="0"/>
                                  <a:ea typeface="標楷體" panose="03000509000000000000" pitchFamily="65" charset="-120"/>
                                </a:rPr>
                                <m:t>+</m:t>
                              </m:r>
                              <m:sSub>
                                <m:sSubPr>
                                  <m:ctrlPr>
                                    <a:rPr lang="en-US" altLang="zh-TW" sz="1800" i="1">
                                      <a:latin typeface="Cambria Math" charset="0"/>
                                      <a:ea typeface="標楷體" panose="03000509000000000000" pitchFamily="65" charset="-120"/>
                                    </a:rPr>
                                  </m:ctrlPr>
                                </m:sSubPr>
                                <m:e>
                                  <m:r>
                                    <a:rPr lang="en-US" altLang="zh-TW" sz="1800" i="1">
                                      <a:latin typeface="Cambria Math" charset="0"/>
                                      <a:ea typeface="標楷體" panose="03000509000000000000" pitchFamily="65" charset="-120"/>
                                    </a:rPr>
                                    <m:t>𝑎</m:t>
                                  </m:r>
                                </m:e>
                                <m:sub>
                                  <m:r>
                                    <a:rPr lang="en-US" altLang="zh-TW" sz="1800" i="1">
                                      <a:latin typeface="Cambria Math" panose="02040503050406030204" pitchFamily="18" charset="0"/>
                                      <a:ea typeface="標楷體" panose="03000509000000000000" pitchFamily="65" charset="-120"/>
                                    </a:rPr>
                                    <m:t>𝑡</m:t>
                                  </m:r>
                                </m:sub>
                              </m:sSub>
                            </m:oMath>
                          </a14:m>
                          <a:endParaRPr lang="zh-TW" altLang="en-US" sz="1800" dirty="0"/>
                        </a:p>
                      </a:txBody>
                      <a:tcPr/>
                    </a:tc>
                    <a:tc>
                      <a:txBody>
                        <a:bodyPr/>
                        <a:lstStyle/>
                        <a:p>
                          <a:r>
                            <a:rPr lang="en-US" altLang="zh-TW" b="0" dirty="0" smtClean="0"/>
                            <a:t> </a:t>
                          </a:r>
                          <a14:m>
                            <m:oMath xmlns:m="http://schemas.openxmlformats.org/officeDocument/2006/math">
                              <m:r>
                                <a:rPr lang="en-US" altLang="zh-TW" b="0" i="1" smtClean="0">
                                  <a:latin typeface="Cambria Math" charset="0"/>
                                </a:rPr>
                                <m:t>(</m:t>
                              </m:r>
                              <m:sSub>
                                <m:sSubPr>
                                  <m:ctrlPr>
                                    <a:rPr lang="en-US" altLang="zh-TW" b="0" i="1" smtClean="0">
                                      <a:latin typeface="Cambria Math" charset="0"/>
                                    </a:rPr>
                                  </m:ctrlPr>
                                </m:sSubPr>
                                <m:e>
                                  <m:r>
                                    <a:rPr lang="en-US" altLang="zh-TW" b="0" i="1" smtClean="0">
                                      <a:latin typeface="Cambria Math" charset="0"/>
                                    </a:rPr>
                                    <m:t>𝐵</m:t>
                                  </m:r>
                                </m:e>
                                <m:sub>
                                  <m:r>
                                    <a:rPr lang="en-US" altLang="zh-TW" b="0" i="1" smtClean="0">
                                      <a:latin typeface="Cambria Math" charset="0"/>
                                    </a:rPr>
                                    <m:t>1</m:t>
                                  </m:r>
                                </m:sub>
                              </m:sSub>
                              <m:r>
                                <a:rPr lang="en-US" altLang="zh-TW" b="0" i="1" smtClean="0">
                                  <a:latin typeface="Cambria Math" charset="0"/>
                                </a:rPr>
                                <m:t>,…,</m:t>
                              </m:r>
                              <m:sSub>
                                <m:sSubPr>
                                  <m:ctrlPr>
                                    <a:rPr lang="en-US" altLang="zh-TW" b="0" i="1" smtClean="0">
                                      <a:latin typeface="Cambria Math" charset="0"/>
                                    </a:rPr>
                                  </m:ctrlPr>
                                </m:sSubPr>
                                <m:e>
                                  <m:r>
                                    <a:rPr lang="en-US" altLang="zh-TW" b="0" i="1" smtClean="0">
                                      <a:latin typeface="Cambria Math" charset="0"/>
                                    </a:rPr>
                                    <m:t>𝐵</m:t>
                                  </m:r>
                                </m:e>
                                <m:sub>
                                  <m:r>
                                    <a:rPr lang="en-US" altLang="zh-TW" b="0" i="1" smtClean="0">
                                      <a:latin typeface="Cambria Math" charset="0"/>
                                    </a:rPr>
                                    <m:t>𝑘</m:t>
                                  </m:r>
                                  <m:r>
                                    <a:rPr lang="en-US" altLang="zh-TW" b="0" i="1" smtClean="0">
                                      <a:latin typeface="Cambria Math" charset="0"/>
                                    </a:rPr>
                                    <m:t>−</m:t>
                                  </m:r>
                                  <m:sSub>
                                    <m:sSubPr>
                                      <m:ctrlPr>
                                        <a:rPr lang="en-US" altLang="zh-TW" sz="1800" i="1" smtClean="0">
                                          <a:latin typeface="Cambria Math" charset="0"/>
                                          <a:ea typeface="標楷體" panose="03000509000000000000" pitchFamily="65" charset="-120"/>
                                        </a:rPr>
                                      </m:ctrlPr>
                                    </m:sSubPr>
                                    <m:e>
                                      <m:r>
                                        <a:rPr lang="en-US" altLang="zh-TW" sz="1800" i="1">
                                          <a:latin typeface="Cambria Math" charset="0"/>
                                          <a:ea typeface="標楷體" panose="03000509000000000000" pitchFamily="65" charset="-120"/>
                                        </a:rPr>
                                        <m:t>𝑟</m:t>
                                      </m:r>
                                    </m:e>
                                    <m:sub>
                                      <m:r>
                                        <a:rPr lang="en-US" altLang="zh-TW" sz="1800" i="1">
                                          <a:latin typeface="Cambria Math" charset="0"/>
                                          <a:ea typeface="標楷體" panose="03000509000000000000" pitchFamily="65" charset="-120"/>
                                        </a:rPr>
                                        <m:t>0</m:t>
                                      </m:r>
                                    </m:sub>
                                  </m:sSub>
                                </m:sub>
                              </m:sSub>
                              <m:r>
                                <a:rPr lang="en-US" altLang="zh-TW" b="0" i="1" smtClean="0">
                                  <a:latin typeface="Cambria Math" charset="0"/>
                                </a:rPr>
                                <m:t>)</m:t>
                              </m:r>
                            </m:oMath>
                          </a14:m>
                          <a:endParaRPr lang="zh-TW" altLang="en-US" dirty="0"/>
                        </a:p>
                      </a:txBody>
                      <a:tcPr/>
                    </a:tc>
                  </a:tr>
                  <a:tr h="51090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zh-TW" sz="1800" dirty="0" smtClean="0"/>
                            <a:t> </a:t>
                          </a:r>
                          <a14:m>
                            <m:oMath xmlns:m="http://schemas.openxmlformats.org/officeDocument/2006/math">
                              <m:sSub>
                                <m:sSubPr>
                                  <m:ctrlPr>
                                    <a:rPr kumimoji="1" lang="en-US" altLang="zh-TW" sz="1800" i="1" smtClean="0">
                                      <a:latin typeface="Cambria Math" charset="0"/>
                                    </a:rPr>
                                  </m:ctrlPr>
                                </m:sSubPr>
                                <m:e>
                                  <m:r>
                                    <a:rPr lang="en-US" altLang="zh-TW" sz="1800" i="1">
                                      <a:latin typeface="Cambria Math" charset="0"/>
                                      <a:ea typeface="Cambria Math" charset="0"/>
                                      <a:cs typeface="Cambria Math" charset="0"/>
                                    </a:rPr>
                                    <m:t>𝜇</m:t>
                                  </m:r>
                                </m:e>
                                <m:sub>
                                  <m:r>
                                    <a:rPr kumimoji="1" lang="en-US" altLang="zh-TW" sz="1800" i="1">
                                      <a:latin typeface="Cambria Math" charset="0"/>
                                      <a:ea typeface="Cambria Math" charset="0"/>
                                      <a:cs typeface="Cambria Math" charset="0"/>
                                    </a:rPr>
                                    <m:t>𝑡</m:t>
                                  </m:r>
                                </m:sub>
                              </m:sSub>
                              <m:r>
                                <a:rPr kumimoji="1" lang="en-US" altLang="zh-TW" sz="1800" b="0" i="1" smtClean="0">
                                  <a:latin typeface="Cambria Math" charset="0"/>
                                  <a:ea typeface="Cambria Math" charset="0"/>
                                  <a:cs typeface="Cambria Math" charset="0"/>
                                </a:rPr>
                                <m:t>=</m:t>
                              </m:r>
                              <m:r>
                                <a:rPr lang="el-GR" altLang="zh-TW" sz="1800" i="1" smtClean="0">
                                  <a:latin typeface="Cambria Math" panose="02040503050406030204" pitchFamily="18" charset="0"/>
                                  <a:ea typeface="Cambria Math" panose="02040503050406030204" pitchFamily="18" charset="0"/>
                                  <a:cs typeface="Cambria Math" charset="0"/>
                                </a:rPr>
                                <m:t>𝛼</m:t>
                              </m:r>
                              <m:sSub>
                                <m:sSubPr>
                                  <m:ctrlPr>
                                    <a:rPr kumimoji="1" lang="en-US" altLang="zh-TW" sz="1800" i="1" smtClean="0">
                                      <a:latin typeface="Cambria Math" charset="0"/>
                                    </a:rPr>
                                  </m:ctrlPr>
                                </m:sSubPr>
                                <m:e>
                                  <m:r>
                                    <a:rPr kumimoji="1" lang="en-US" altLang="zh-TW" sz="1800" b="0" i="1" smtClean="0">
                                      <a:latin typeface="Cambria Math" charset="0"/>
                                    </a:rPr>
                                    <m:t>𝑑</m:t>
                                  </m:r>
                                </m:e>
                                <m:sub>
                                  <m:r>
                                    <a:rPr lang="en-US" altLang="zh-TW" sz="1800" b="0" i="1" smtClean="0">
                                      <a:latin typeface="Cambria Math" charset="0"/>
                                      <a:ea typeface="Cambria Math" charset="0"/>
                                      <a:cs typeface="Cambria Math" charset="0"/>
                                    </a:rPr>
                                    <m:t>0</m:t>
                                  </m:r>
                                </m:sub>
                              </m:sSub>
                            </m:oMath>
                          </a14:m>
                          <a:endParaRPr lang="zh-TW" altLang="en-US" sz="1800" dirty="0"/>
                        </a:p>
                      </a:txBody>
                      <a:tcPr/>
                    </a:tc>
                    <a:tc>
                      <a:txBody>
                        <a:bodyPr/>
                        <a:lstStyle/>
                        <a:p>
                          <a:r>
                            <a:rPr lang="en-US" altLang="zh-TW" sz="1800" dirty="0" smtClean="0">
                              <a:ea typeface="標楷體" panose="03000509000000000000" pitchFamily="65" charset="-120"/>
                            </a:rPr>
                            <a:t> </a:t>
                          </a:r>
                          <a14:m>
                            <m:oMath xmlns:m="http://schemas.openxmlformats.org/officeDocument/2006/math">
                              <m:sSub>
                                <m:sSubPr>
                                  <m:ctrlPr>
                                    <a:rPr lang="en-US" altLang="zh-TW" sz="1800" i="1" smtClean="0">
                                      <a:latin typeface="Cambria Math" charset="0"/>
                                      <a:ea typeface="標楷體" panose="03000509000000000000" pitchFamily="65" charset="-120"/>
                                    </a:rPr>
                                  </m:ctrlPr>
                                </m:sSubPr>
                                <m:e>
                                  <m:r>
                                    <a:rPr lang="en-US" altLang="zh-TW" sz="1800">
                                      <a:latin typeface="Cambria Math" panose="02040503050406030204" pitchFamily="18" charset="0"/>
                                      <a:ea typeface="Cambria Math" panose="02040503050406030204" pitchFamily="18" charset="0"/>
                                    </a:rPr>
                                    <m:t>∆</m:t>
                                  </m:r>
                                  <m:r>
                                    <a:rPr lang="en-US" altLang="zh-TW" sz="1800" i="1">
                                      <a:latin typeface="Cambria Math" charset="0"/>
                                      <a:ea typeface="Cambria Math" panose="02040503050406030204" pitchFamily="18" charset="0"/>
                                    </a:rPr>
                                    <m:t>𝑧</m:t>
                                  </m:r>
                                </m:e>
                                <m:sub>
                                  <m:r>
                                    <m:rPr>
                                      <m:sty m:val="p"/>
                                    </m:rPr>
                                    <a:rPr lang="en-US" altLang="zh-TW" sz="1800">
                                      <a:latin typeface="Cambria Math" panose="02040503050406030204" pitchFamily="18" charset="0"/>
                                      <a:ea typeface="標楷體" panose="03000509000000000000" pitchFamily="65" charset="-120"/>
                                    </a:rPr>
                                    <m:t>t</m:t>
                                  </m:r>
                                </m:sub>
                              </m:sSub>
                              <m:r>
                                <a:rPr lang="en-US" altLang="zh-TW" sz="1800" i="1" smtClean="0">
                                  <a:latin typeface="Cambria Math" panose="02040503050406030204" pitchFamily="18" charset="0"/>
                                  <a:ea typeface="標楷體" panose="03000509000000000000" pitchFamily="65" charset="-120"/>
                                </a:rPr>
                                <m:t>=</m:t>
                              </m:r>
                              <m:sSub>
                                <m:sSubPr>
                                  <m:ctrlPr>
                                    <a:rPr lang="en-US" altLang="zh-TW" sz="1800" i="1">
                                      <a:latin typeface="Cambria Math" charset="0"/>
                                      <a:ea typeface="標楷體" panose="03000509000000000000" pitchFamily="65" charset="-120"/>
                                    </a:rPr>
                                  </m:ctrlPr>
                                </m:sSubPr>
                                <m:e>
                                  <m:r>
                                    <a:rPr lang="el-GR" altLang="zh-TW" sz="1800" i="1">
                                      <a:latin typeface="Cambria Math" panose="02040503050406030204" pitchFamily="18" charset="0"/>
                                      <a:ea typeface="Cambria Math" panose="02040503050406030204" pitchFamily="18" charset="0"/>
                                      <a:cs typeface="Cambria Math" charset="0"/>
                                    </a:rPr>
                                    <m:t>𝛼</m:t>
                                  </m:r>
                                  <m:r>
                                    <a:rPr lang="en-US" altLang="zh-TW" sz="1800" b="0" i="1" smtClean="0">
                                      <a:latin typeface="Cambria Math" charset="0"/>
                                      <a:ea typeface="Cambria Math" panose="02040503050406030204" pitchFamily="18" charset="0"/>
                                      <a:cs typeface="Cambria Math" charset="0"/>
                                    </a:rPr>
                                    <m:t>(</m:t>
                                  </m:r>
                                  <m:sSup>
                                    <m:sSupPr>
                                      <m:ctrlPr>
                                        <a:rPr kumimoji="1" lang="en-US" altLang="zh-TW" sz="1800" i="1">
                                          <a:latin typeface="Cambria Math" charset="0"/>
                                        </a:rPr>
                                      </m:ctrlPr>
                                    </m:sSupPr>
                                    <m:e>
                                      <m:r>
                                        <a:rPr kumimoji="1" lang="en-US" altLang="zh-TW" sz="1800" i="1" smtClean="0">
                                          <a:latin typeface="Cambria Math" charset="0"/>
                                          <a:ea typeface="Cambria Math" charset="0"/>
                                          <a:cs typeface="Cambria Math" charset="0"/>
                                        </a:rPr>
                                        <m:t>𝛽</m:t>
                                      </m:r>
                                    </m:e>
                                    <m:sup>
                                      <m:r>
                                        <a:rPr kumimoji="1" lang="en-US" altLang="zh-TW" sz="1800" i="1">
                                          <a:latin typeface="Cambria Math" charset="0"/>
                                        </a:rPr>
                                        <m:t>′</m:t>
                                      </m:r>
                                    </m:sup>
                                  </m:sSup>
                                  <m:r>
                                    <a:rPr lang="en-US" altLang="zh-TW" sz="1800" i="1">
                                      <a:latin typeface="Cambria Math" charset="0"/>
                                      <a:ea typeface="Cambria Math" panose="02040503050406030204" pitchFamily="18" charset="0"/>
                                    </a:rPr>
                                    <m:t>𝑧</m:t>
                                  </m:r>
                                </m:e>
                                <m:sub>
                                  <m:r>
                                    <a:rPr lang="en-US" altLang="zh-TW" sz="1800" i="1">
                                      <a:latin typeface="Cambria Math" panose="02040503050406030204" pitchFamily="18" charset="0"/>
                                      <a:ea typeface="標楷體" panose="03000509000000000000" pitchFamily="65" charset="-120"/>
                                    </a:rPr>
                                    <m:t>𝑡</m:t>
                                  </m:r>
                                  <m:r>
                                    <a:rPr lang="en-US" altLang="zh-TW" sz="1800" i="1">
                                      <a:latin typeface="Cambria Math" panose="02040503050406030204" pitchFamily="18" charset="0"/>
                                      <a:ea typeface="標楷體" panose="03000509000000000000" pitchFamily="65" charset="-120"/>
                                    </a:rPr>
                                    <m:t>−1</m:t>
                                  </m:r>
                                </m:sub>
                              </m:sSub>
                              <m:r>
                                <a:rPr lang="en-US" altLang="zh-TW" sz="1800" b="0" i="1" smtClean="0">
                                  <a:latin typeface="Cambria Math" charset="0"/>
                                  <a:ea typeface="標楷體" panose="03000509000000000000" pitchFamily="65" charset="-120"/>
                                </a:rPr>
                                <m:t>+</m:t>
                              </m:r>
                              <m:sSub>
                                <m:sSubPr>
                                  <m:ctrlPr>
                                    <a:rPr kumimoji="1" lang="en-US" altLang="zh-TW" sz="1800" i="1" smtClean="0">
                                      <a:solidFill>
                                        <a:srgbClr val="FF0000"/>
                                      </a:solidFill>
                                      <a:latin typeface="Cambria Math" charset="0"/>
                                    </a:rPr>
                                  </m:ctrlPr>
                                </m:sSubPr>
                                <m:e>
                                  <m:r>
                                    <a:rPr kumimoji="1" lang="en-US" altLang="zh-TW" sz="1800" b="0" i="1" smtClean="0">
                                      <a:solidFill>
                                        <a:srgbClr val="FF0000"/>
                                      </a:solidFill>
                                      <a:latin typeface="Cambria Math" charset="0"/>
                                    </a:rPr>
                                    <m:t>𝑑</m:t>
                                  </m:r>
                                </m:e>
                                <m:sub>
                                  <m:r>
                                    <a:rPr lang="en-US" altLang="zh-TW" sz="1800" b="0" i="1" smtClean="0">
                                      <a:solidFill>
                                        <a:srgbClr val="FF0000"/>
                                      </a:solidFill>
                                      <a:latin typeface="Cambria Math" charset="0"/>
                                      <a:ea typeface="Cambria Math" charset="0"/>
                                      <a:cs typeface="Cambria Math" charset="0"/>
                                    </a:rPr>
                                    <m:t>0</m:t>
                                  </m:r>
                                </m:sub>
                              </m:sSub>
                              <m:r>
                                <a:rPr lang="en-US" altLang="zh-TW" sz="1800" b="0" i="1" smtClean="0">
                                  <a:latin typeface="Cambria Math" charset="0"/>
                                  <a:ea typeface="標楷體" panose="03000509000000000000" pitchFamily="65" charset="-120"/>
                                </a:rPr>
                                <m:t>)</m:t>
                              </m:r>
                              <m:r>
                                <a:rPr lang="en-US" altLang="zh-TW" sz="1800" i="1">
                                  <a:latin typeface="Cambria Math" panose="02040503050406030204" pitchFamily="18" charset="0"/>
                                  <a:ea typeface="Cambria Math" panose="02040503050406030204" pitchFamily="18" charset="0"/>
                                </a:rPr>
                                <m:t>+</m:t>
                              </m:r>
                              <m:nary>
                                <m:naryPr>
                                  <m:chr m:val="∑"/>
                                  <m:limLoc m:val="subSup"/>
                                  <m:ctrlPr>
                                    <a:rPr lang="en-US" altLang="zh-TW" sz="1800" i="1">
                                      <a:latin typeface="Cambria Math" charset="0"/>
                                      <a:ea typeface="Cambria Math" panose="02040503050406030204" pitchFamily="18" charset="0"/>
                                    </a:rPr>
                                  </m:ctrlPr>
                                </m:naryPr>
                                <m:sub>
                                  <m:r>
                                    <m:rPr>
                                      <m:brk m:alnAt="25"/>
                                    </m:rPr>
                                    <a:rPr lang="en-US" altLang="zh-TW" sz="1800" i="1">
                                      <a:latin typeface="Cambria Math" panose="02040503050406030204" pitchFamily="18" charset="0"/>
                                      <a:ea typeface="Cambria Math" panose="02040503050406030204" pitchFamily="18" charset="0"/>
                                    </a:rPr>
                                    <m:t>𝑗</m:t>
                                  </m:r>
                                  <m:r>
                                    <a:rPr lang="en-US" altLang="zh-TW" sz="1800" i="1">
                                      <a:latin typeface="Cambria Math" panose="02040503050406030204" pitchFamily="18" charset="0"/>
                                      <a:ea typeface="Cambria Math" panose="02040503050406030204" pitchFamily="18" charset="0"/>
                                    </a:rPr>
                                    <m:t>=1</m:t>
                                  </m:r>
                                </m:sub>
                                <m:sup>
                                  <m:r>
                                    <a:rPr lang="en-US" altLang="zh-TW" sz="1800" i="1">
                                      <a:latin typeface="Cambria Math" panose="02040503050406030204" pitchFamily="18" charset="0"/>
                                      <a:ea typeface="Cambria Math" panose="02040503050406030204" pitchFamily="18" charset="0"/>
                                    </a:rPr>
                                    <m:t>𝑝</m:t>
                                  </m:r>
                                  <m:r>
                                    <a:rPr lang="en-US" altLang="zh-TW" sz="1800" i="1">
                                      <a:latin typeface="Cambria Math" panose="02040503050406030204" pitchFamily="18" charset="0"/>
                                      <a:ea typeface="Cambria Math" panose="02040503050406030204" pitchFamily="18" charset="0"/>
                                    </a:rPr>
                                    <m:t>−1</m:t>
                                  </m:r>
                                </m:sup>
                                <m:e>
                                  <m:sSub>
                                    <m:sSubPr>
                                      <m:ctrlPr>
                                        <a:rPr lang="en-US" altLang="zh-TW" sz="1800" i="1">
                                          <a:latin typeface="Cambria Math" charset="0"/>
                                          <a:ea typeface="標楷體" panose="03000509000000000000" pitchFamily="65" charset="-120"/>
                                        </a:rPr>
                                      </m:ctrlPr>
                                    </m:sSubPr>
                                    <m:e>
                                      <m:r>
                                        <a:rPr lang="en-US" altLang="zh-TW" sz="1800" i="1">
                                          <a:latin typeface="Cambria Math" panose="02040503050406030204" pitchFamily="18" charset="0"/>
                                          <a:ea typeface="標楷體" panose="03000509000000000000" pitchFamily="65" charset="-120"/>
                                        </a:rPr>
                                        <m:t>𝐷</m:t>
                                      </m:r>
                                    </m:e>
                                    <m:sub>
                                      <m:r>
                                        <a:rPr lang="en-US" altLang="zh-TW" sz="1800" i="1">
                                          <a:latin typeface="Cambria Math" panose="02040503050406030204" pitchFamily="18" charset="0"/>
                                          <a:ea typeface="標楷體" panose="03000509000000000000" pitchFamily="65" charset="-120"/>
                                        </a:rPr>
                                        <m:t>𝑗</m:t>
                                      </m:r>
                                    </m:sub>
                                  </m:sSub>
                                </m:e>
                              </m:nary>
                              <m:r>
                                <a:rPr lang="zh-TW" altLang="en-US" sz="1800" i="1">
                                  <a:latin typeface="Cambria Math" panose="02040503050406030204" pitchFamily="18" charset="0"/>
                                  <a:ea typeface="標楷體" panose="03000509000000000000" pitchFamily="65" charset="-120"/>
                                </a:rPr>
                                <m:t>∆</m:t>
                              </m:r>
                              <m:sSub>
                                <m:sSubPr>
                                  <m:ctrlPr>
                                    <a:rPr lang="en-US" altLang="zh-TW" sz="1800" i="1">
                                      <a:latin typeface="Cambria Math" charset="0"/>
                                      <a:ea typeface="標楷體" panose="03000509000000000000" pitchFamily="65" charset="-120"/>
                                    </a:rPr>
                                  </m:ctrlPr>
                                </m:sSubPr>
                                <m:e>
                                  <m:r>
                                    <a:rPr lang="en-US" altLang="zh-TW" sz="1800" i="1">
                                      <a:latin typeface="Cambria Math" charset="0"/>
                                      <a:ea typeface="標楷體" panose="03000509000000000000" pitchFamily="65" charset="-120"/>
                                    </a:rPr>
                                    <m:t>𝑧</m:t>
                                  </m:r>
                                </m:e>
                                <m:sub>
                                  <m:r>
                                    <a:rPr lang="en-US" altLang="zh-TW" sz="1800" i="1">
                                      <a:latin typeface="Cambria Math" panose="02040503050406030204" pitchFamily="18" charset="0"/>
                                      <a:ea typeface="標楷體" panose="03000509000000000000" pitchFamily="65" charset="-120"/>
                                    </a:rPr>
                                    <m:t>𝑡</m:t>
                                  </m:r>
                                  <m:r>
                                    <a:rPr lang="en-US" altLang="zh-TW" sz="1800" i="1">
                                      <a:latin typeface="Cambria Math" panose="02040503050406030204" pitchFamily="18" charset="0"/>
                                      <a:ea typeface="標楷體" panose="03000509000000000000" pitchFamily="65" charset="-120"/>
                                    </a:rPr>
                                    <m:t>−</m:t>
                                  </m:r>
                                  <m:r>
                                    <a:rPr lang="en-US" altLang="zh-TW" sz="1800" i="1">
                                      <a:latin typeface="Cambria Math" panose="02040503050406030204" pitchFamily="18" charset="0"/>
                                      <a:ea typeface="標楷體" panose="03000509000000000000" pitchFamily="65" charset="-120"/>
                                    </a:rPr>
                                    <m:t>𝑗</m:t>
                                  </m:r>
                                </m:sub>
                              </m:sSub>
                              <m:r>
                                <a:rPr lang="en-US" altLang="zh-TW" sz="1800" i="1">
                                  <a:latin typeface="Cambria Math" panose="02040503050406030204" pitchFamily="18" charset="0"/>
                                  <a:ea typeface="標楷體" panose="03000509000000000000" pitchFamily="65" charset="-120"/>
                                </a:rPr>
                                <m:t>+</m:t>
                              </m:r>
                              <m:sSub>
                                <m:sSubPr>
                                  <m:ctrlPr>
                                    <a:rPr lang="en-US" altLang="zh-TW" sz="1800" i="1">
                                      <a:latin typeface="Cambria Math" charset="0"/>
                                      <a:ea typeface="標楷體" panose="03000509000000000000" pitchFamily="65" charset="-120"/>
                                    </a:rPr>
                                  </m:ctrlPr>
                                </m:sSubPr>
                                <m:e>
                                  <m:r>
                                    <a:rPr lang="en-US" altLang="zh-TW" sz="1800" i="1">
                                      <a:latin typeface="Cambria Math" charset="0"/>
                                      <a:ea typeface="標楷體" panose="03000509000000000000" pitchFamily="65" charset="-120"/>
                                    </a:rPr>
                                    <m:t>𝑎</m:t>
                                  </m:r>
                                </m:e>
                                <m:sub>
                                  <m:r>
                                    <a:rPr lang="en-US" altLang="zh-TW" sz="1800" i="1">
                                      <a:latin typeface="Cambria Math" panose="02040503050406030204" pitchFamily="18" charset="0"/>
                                      <a:ea typeface="標楷體" panose="03000509000000000000" pitchFamily="65" charset="-120"/>
                                    </a:rPr>
                                    <m:t>𝑡</m:t>
                                  </m:r>
                                </m:sub>
                              </m:sSub>
                            </m:oMath>
                          </a14:m>
                          <a:endParaRPr lang="zh-TW" alt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b="0" dirty="0" smtClean="0"/>
                            <a:t> </a:t>
                          </a:r>
                          <a14:m>
                            <m:oMath xmlns:m="http://schemas.openxmlformats.org/officeDocument/2006/math">
                              <m:r>
                                <a:rPr lang="en-US" altLang="zh-TW" b="0" i="1" smtClean="0">
                                  <a:latin typeface="Cambria Math" charset="0"/>
                                </a:rPr>
                                <m:t>(</m:t>
                              </m:r>
                              <m:sSub>
                                <m:sSubPr>
                                  <m:ctrlPr>
                                    <a:rPr lang="en-US" altLang="zh-TW" b="0" i="1" smtClean="0">
                                      <a:latin typeface="Cambria Math" charset="0"/>
                                    </a:rPr>
                                  </m:ctrlPr>
                                </m:sSubPr>
                                <m:e>
                                  <m:r>
                                    <a:rPr lang="en-US" altLang="zh-TW" b="0" i="1" smtClean="0">
                                      <a:latin typeface="Cambria Math" charset="0"/>
                                    </a:rPr>
                                    <m:t>𝐵</m:t>
                                  </m:r>
                                </m:e>
                                <m:sub>
                                  <m:r>
                                    <a:rPr lang="en-US" altLang="zh-TW" b="0" i="1" smtClean="0">
                                      <a:latin typeface="Cambria Math" charset="0"/>
                                    </a:rPr>
                                    <m:t>1</m:t>
                                  </m:r>
                                </m:sub>
                              </m:sSub>
                              <m:r>
                                <a:rPr lang="en-US" altLang="zh-TW" b="0" i="1" smtClean="0">
                                  <a:latin typeface="Cambria Math" charset="0"/>
                                </a:rPr>
                                <m:t>,…,</m:t>
                              </m:r>
                              <m:sSub>
                                <m:sSubPr>
                                  <m:ctrlPr>
                                    <a:rPr lang="en-US" altLang="zh-TW" b="0" i="1" smtClean="0">
                                      <a:latin typeface="Cambria Math" charset="0"/>
                                    </a:rPr>
                                  </m:ctrlPr>
                                </m:sSubPr>
                                <m:e>
                                  <m:r>
                                    <a:rPr lang="en-US" altLang="zh-TW" b="0" i="1" smtClean="0">
                                      <a:latin typeface="Cambria Math" charset="0"/>
                                    </a:rPr>
                                    <m:t>𝐵</m:t>
                                  </m:r>
                                </m:e>
                                <m:sub>
                                  <m:r>
                                    <a:rPr lang="en-US" altLang="zh-TW" b="0" i="1" smtClean="0">
                                      <a:latin typeface="Cambria Math" charset="0"/>
                                    </a:rPr>
                                    <m:t>𝑘</m:t>
                                  </m:r>
                                  <m:r>
                                    <a:rPr lang="en-US" altLang="zh-TW" b="0" i="1" smtClean="0">
                                      <a:latin typeface="Cambria Math" charset="0"/>
                                    </a:rPr>
                                    <m:t>−</m:t>
                                  </m:r>
                                  <m:sSub>
                                    <m:sSubPr>
                                      <m:ctrlPr>
                                        <a:rPr lang="en-US" altLang="zh-TW" sz="1800" i="1" smtClean="0">
                                          <a:latin typeface="Cambria Math" charset="0"/>
                                          <a:ea typeface="標楷體" panose="03000509000000000000" pitchFamily="65" charset="-120"/>
                                        </a:rPr>
                                      </m:ctrlPr>
                                    </m:sSubPr>
                                    <m:e>
                                      <m:r>
                                        <a:rPr lang="en-US" altLang="zh-TW" sz="1800" i="1">
                                          <a:latin typeface="Cambria Math" charset="0"/>
                                          <a:ea typeface="標楷體" panose="03000509000000000000" pitchFamily="65" charset="-120"/>
                                        </a:rPr>
                                        <m:t>𝑟</m:t>
                                      </m:r>
                                    </m:e>
                                    <m:sub>
                                      <m:r>
                                        <a:rPr lang="en-US" altLang="zh-TW" sz="1800" i="1">
                                          <a:latin typeface="Cambria Math" charset="0"/>
                                          <a:ea typeface="標楷體" panose="03000509000000000000" pitchFamily="65" charset="-120"/>
                                        </a:rPr>
                                        <m:t>0</m:t>
                                      </m:r>
                                    </m:sub>
                                  </m:sSub>
                                </m:sub>
                              </m:sSub>
                              <m:r>
                                <a:rPr lang="en-US" altLang="zh-TW" sz="1800" b="0" i="1" smtClean="0">
                                  <a:latin typeface="Cambria Math" charset="0"/>
                                  <a:ea typeface="標楷體" panose="03000509000000000000" pitchFamily="65" charset="-120"/>
                                </a:rPr>
                                <m:t>,1</m:t>
                              </m:r>
                              <m:r>
                                <a:rPr lang="en-US" altLang="zh-TW" b="0" i="1" smtClean="0">
                                  <a:latin typeface="Cambria Math" charset="0"/>
                                </a:rPr>
                                <m:t>)</m:t>
                              </m:r>
                            </m:oMath>
                          </a14:m>
                          <a:endParaRPr lang="zh-TW" altLang="en-US" dirty="0"/>
                        </a:p>
                      </a:txBody>
                      <a:tcPr/>
                    </a:tc>
                  </a:tr>
                  <a:tr h="510907">
                    <a:tc>
                      <a:txBody>
                        <a:bodyPr/>
                        <a:lstStyle/>
                        <a:p>
                          <a:r>
                            <a:rPr kumimoji="1" lang="en-US" altLang="zh-TW" sz="1800" dirty="0" smtClean="0"/>
                            <a:t> </a:t>
                          </a:r>
                          <a14:m>
                            <m:oMath xmlns:m="http://schemas.openxmlformats.org/officeDocument/2006/math">
                              <m:sSub>
                                <m:sSubPr>
                                  <m:ctrlPr>
                                    <a:rPr kumimoji="1" lang="en-US" altLang="zh-TW" sz="1800" i="1" smtClean="0">
                                      <a:latin typeface="Cambria Math" charset="0"/>
                                    </a:rPr>
                                  </m:ctrlPr>
                                </m:sSubPr>
                                <m:e>
                                  <m:r>
                                    <a:rPr lang="en-US" altLang="zh-TW" sz="1800" i="1">
                                      <a:latin typeface="Cambria Math" charset="0"/>
                                      <a:ea typeface="Cambria Math" charset="0"/>
                                      <a:cs typeface="Cambria Math" charset="0"/>
                                    </a:rPr>
                                    <m:t>𝜇</m:t>
                                  </m:r>
                                </m:e>
                                <m:sub>
                                  <m:r>
                                    <a:rPr kumimoji="1" lang="en-US" altLang="zh-TW" sz="1800" i="1">
                                      <a:latin typeface="Cambria Math" charset="0"/>
                                      <a:ea typeface="Cambria Math" charset="0"/>
                                      <a:cs typeface="Cambria Math" charset="0"/>
                                    </a:rPr>
                                    <m:t>𝑡</m:t>
                                  </m:r>
                                </m:sub>
                              </m:sSub>
                              <m:r>
                                <a:rPr kumimoji="1" lang="en-US" altLang="zh-TW" sz="1800" b="0" i="1" smtClean="0">
                                  <a:latin typeface="Cambria Math" charset="0"/>
                                  <a:ea typeface="Cambria Math" charset="0"/>
                                  <a:cs typeface="Cambria Math" charset="0"/>
                                </a:rPr>
                                <m:t>=</m:t>
                              </m:r>
                              <m:sSub>
                                <m:sSubPr>
                                  <m:ctrlPr>
                                    <a:rPr kumimoji="1" lang="en-US" altLang="zh-TW" sz="1800" i="1" smtClean="0">
                                      <a:latin typeface="Cambria Math" charset="0"/>
                                    </a:rPr>
                                  </m:ctrlPr>
                                </m:sSubPr>
                                <m:e>
                                  <m:r>
                                    <a:rPr lang="en-US" altLang="zh-TW" sz="1800" i="1">
                                      <a:latin typeface="Cambria Math" charset="0"/>
                                      <a:ea typeface="Cambria Math" charset="0"/>
                                      <a:cs typeface="Cambria Math" charset="0"/>
                                    </a:rPr>
                                    <m:t>𝜇</m:t>
                                  </m:r>
                                </m:e>
                                <m:sub>
                                  <m:r>
                                    <a:rPr lang="en-US" altLang="zh-TW" sz="1800" b="0" i="1" smtClean="0">
                                      <a:latin typeface="Cambria Math" charset="0"/>
                                      <a:ea typeface="Cambria Math" charset="0"/>
                                      <a:cs typeface="Cambria Math" charset="0"/>
                                    </a:rPr>
                                    <m:t>0</m:t>
                                  </m:r>
                                </m:sub>
                              </m:sSub>
                            </m:oMath>
                          </a14:m>
                          <a:endParaRPr lang="zh-TW" alt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dirty="0" smtClean="0">
                              <a:ea typeface="標楷體" panose="03000509000000000000" pitchFamily="65" charset="-120"/>
                            </a:rPr>
                            <a:t> </a:t>
                          </a:r>
                          <a14:m>
                            <m:oMath xmlns:m="http://schemas.openxmlformats.org/officeDocument/2006/math">
                              <m:sSub>
                                <m:sSubPr>
                                  <m:ctrlPr>
                                    <a:rPr lang="en-US" altLang="zh-TW" sz="1800" i="1" smtClean="0">
                                      <a:latin typeface="Cambria Math" charset="0"/>
                                      <a:ea typeface="標楷體" panose="03000509000000000000" pitchFamily="65" charset="-120"/>
                                    </a:rPr>
                                  </m:ctrlPr>
                                </m:sSubPr>
                                <m:e>
                                  <m:r>
                                    <a:rPr lang="en-US" altLang="zh-TW" sz="1800">
                                      <a:latin typeface="Cambria Math" panose="02040503050406030204" pitchFamily="18" charset="0"/>
                                      <a:ea typeface="Cambria Math" panose="02040503050406030204" pitchFamily="18" charset="0"/>
                                    </a:rPr>
                                    <m:t>∆</m:t>
                                  </m:r>
                                  <m:r>
                                    <a:rPr lang="en-US" altLang="zh-TW" sz="1800" i="1">
                                      <a:latin typeface="Cambria Math" charset="0"/>
                                      <a:ea typeface="Cambria Math" panose="02040503050406030204" pitchFamily="18" charset="0"/>
                                    </a:rPr>
                                    <m:t>𝑧</m:t>
                                  </m:r>
                                </m:e>
                                <m:sub>
                                  <m:r>
                                    <m:rPr>
                                      <m:sty m:val="p"/>
                                    </m:rPr>
                                    <a:rPr lang="en-US" altLang="zh-TW" sz="1800">
                                      <a:latin typeface="Cambria Math" panose="02040503050406030204" pitchFamily="18" charset="0"/>
                                      <a:ea typeface="標楷體" panose="03000509000000000000" pitchFamily="65" charset="-120"/>
                                    </a:rPr>
                                    <m:t>t</m:t>
                                  </m:r>
                                </m:sub>
                              </m:sSub>
                              <m:r>
                                <a:rPr lang="en-US" altLang="zh-TW" sz="1800" i="1" smtClean="0">
                                  <a:latin typeface="Cambria Math" panose="02040503050406030204" pitchFamily="18" charset="0"/>
                                  <a:ea typeface="標楷體" panose="03000509000000000000" pitchFamily="65" charset="-120"/>
                                </a:rPr>
                                <m:t>=</m:t>
                              </m:r>
                              <m:sSub>
                                <m:sSubPr>
                                  <m:ctrlPr>
                                    <a:rPr kumimoji="1" lang="en-US" altLang="zh-TW" sz="1800" i="1" smtClean="0">
                                      <a:solidFill>
                                        <a:srgbClr val="FF0000"/>
                                      </a:solidFill>
                                      <a:latin typeface="Cambria Math" charset="0"/>
                                    </a:rPr>
                                  </m:ctrlPr>
                                </m:sSubPr>
                                <m:e>
                                  <m:r>
                                    <a:rPr lang="en-US" altLang="zh-TW" sz="1800" i="1">
                                      <a:solidFill>
                                        <a:srgbClr val="FF0000"/>
                                      </a:solidFill>
                                      <a:latin typeface="Cambria Math" charset="0"/>
                                      <a:ea typeface="Cambria Math" charset="0"/>
                                      <a:cs typeface="Cambria Math" charset="0"/>
                                    </a:rPr>
                                    <m:t>𝜇</m:t>
                                  </m:r>
                                </m:e>
                                <m:sub>
                                  <m:r>
                                    <a:rPr lang="en-US" altLang="zh-TW" sz="1800" b="0" i="1" smtClean="0">
                                      <a:solidFill>
                                        <a:srgbClr val="FF0000"/>
                                      </a:solidFill>
                                      <a:latin typeface="Cambria Math" charset="0"/>
                                      <a:ea typeface="Cambria Math" charset="0"/>
                                      <a:cs typeface="Cambria Math" charset="0"/>
                                    </a:rPr>
                                    <m:t>0</m:t>
                                  </m:r>
                                </m:sub>
                              </m:sSub>
                              <m:r>
                                <a:rPr lang="en-US" altLang="zh-TW" sz="1800" b="0" i="1" smtClean="0">
                                  <a:latin typeface="Cambria Math" charset="0"/>
                                  <a:ea typeface="Cambria Math" charset="0"/>
                                  <a:cs typeface="Cambria Math" charset="0"/>
                                </a:rPr>
                                <m:t>+</m:t>
                              </m:r>
                              <m:sSub>
                                <m:sSubPr>
                                  <m:ctrlPr>
                                    <a:rPr lang="en-US" altLang="zh-TW" sz="1800" i="1">
                                      <a:latin typeface="Cambria Math" charset="0"/>
                                      <a:ea typeface="標楷體" panose="03000509000000000000" pitchFamily="65" charset="-120"/>
                                    </a:rPr>
                                  </m:ctrlPr>
                                </m:sSubPr>
                                <m:e>
                                  <m:r>
                                    <a:rPr lang="el-GR" altLang="zh-TW" sz="1800" i="1">
                                      <a:latin typeface="Cambria Math" panose="02040503050406030204" pitchFamily="18" charset="0"/>
                                      <a:ea typeface="Cambria Math" panose="02040503050406030204" pitchFamily="18" charset="0"/>
                                      <a:cs typeface="Cambria Math" charset="0"/>
                                    </a:rPr>
                                    <m:t>𝛼</m:t>
                                  </m:r>
                                  <m:sSup>
                                    <m:sSupPr>
                                      <m:ctrlPr>
                                        <a:rPr kumimoji="1" lang="en-US" altLang="zh-TW" sz="1800" i="1">
                                          <a:latin typeface="Cambria Math" charset="0"/>
                                        </a:rPr>
                                      </m:ctrlPr>
                                    </m:sSupPr>
                                    <m:e>
                                      <m:r>
                                        <a:rPr kumimoji="1" lang="en-US" altLang="zh-TW" sz="1800" i="1" smtClean="0">
                                          <a:latin typeface="Cambria Math" charset="0"/>
                                          <a:ea typeface="Cambria Math" charset="0"/>
                                          <a:cs typeface="Cambria Math" charset="0"/>
                                        </a:rPr>
                                        <m:t>𝛽</m:t>
                                      </m:r>
                                    </m:e>
                                    <m:sup>
                                      <m:r>
                                        <a:rPr kumimoji="1" lang="en-US" altLang="zh-TW" sz="1800" i="1">
                                          <a:latin typeface="Cambria Math" charset="0"/>
                                        </a:rPr>
                                        <m:t>′</m:t>
                                      </m:r>
                                    </m:sup>
                                  </m:sSup>
                                  <m:r>
                                    <a:rPr lang="en-US" altLang="zh-TW" sz="1800" i="1">
                                      <a:latin typeface="Cambria Math" charset="0"/>
                                      <a:ea typeface="Cambria Math" panose="02040503050406030204" pitchFamily="18" charset="0"/>
                                    </a:rPr>
                                    <m:t>𝑧</m:t>
                                  </m:r>
                                </m:e>
                                <m:sub>
                                  <m:r>
                                    <a:rPr lang="en-US" altLang="zh-TW" sz="1800" i="1">
                                      <a:latin typeface="Cambria Math" panose="02040503050406030204" pitchFamily="18" charset="0"/>
                                      <a:ea typeface="標楷體" panose="03000509000000000000" pitchFamily="65" charset="-120"/>
                                    </a:rPr>
                                    <m:t>𝑡</m:t>
                                  </m:r>
                                  <m:r>
                                    <a:rPr lang="en-US" altLang="zh-TW" sz="1800" i="1">
                                      <a:latin typeface="Cambria Math" panose="02040503050406030204" pitchFamily="18" charset="0"/>
                                      <a:ea typeface="標楷體" panose="03000509000000000000" pitchFamily="65" charset="-120"/>
                                    </a:rPr>
                                    <m:t>−1</m:t>
                                  </m:r>
                                </m:sub>
                              </m:sSub>
                              <m:r>
                                <a:rPr lang="en-US" altLang="zh-TW" sz="1800" i="1">
                                  <a:latin typeface="Cambria Math" panose="02040503050406030204" pitchFamily="18" charset="0"/>
                                  <a:ea typeface="Cambria Math" panose="02040503050406030204" pitchFamily="18" charset="0"/>
                                </a:rPr>
                                <m:t>+</m:t>
                              </m:r>
                              <m:nary>
                                <m:naryPr>
                                  <m:chr m:val="∑"/>
                                  <m:limLoc m:val="subSup"/>
                                  <m:ctrlPr>
                                    <a:rPr lang="en-US" altLang="zh-TW" sz="1800" i="1">
                                      <a:latin typeface="Cambria Math" charset="0"/>
                                      <a:ea typeface="Cambria Math" panose="02040503050406030204" pitchFamily="18" charset="0"/>
                                    </a:rPr>
                                  </m:ctrlPr>
                                </m:naryPr>
                                <m:sub>
                                  <m:r>
                                    <m:rPr>
                                      <m:brk m:alnAt="25"/>
                                    </m:rPr>
                                    <a:rPr lang="en-US" altLang="zh-TW" sz="1800" i="1">
                                      <a:latin typeface="Cambria Math" panose="02040503050406030204" pitchFamily="18" charset="0"/>
                                      <a:ea typeface="Cambria Math" panose="02040503050406030204" pitchFamily="18" charset="0"/>
                                    </a:rPr>
                                    <m:t>𝑗</m:t>
                                  </m:r>
                                  <m:r>
                                    <a:rPr lang="en-US" altLang="zh-TW" sz="1800" i="1">
                                      <a:latin typeface="Cambria Math" panose="02040503050406030204" pitchFamily="18" charset="0"/>
                                      <a:ea typeface="Cambria Math" panose="02040503050406030204" pitchFamily="18" charset="0"/>
                                    </a:rPr>
                                    <m:t>=1</m:t>
                                  </m:r>
                                </m:sub>
                                <m:sup>
                                  <m:r>
                                    <a:rPr lang="en-US" altLang="zh-TW" sz="1800" i="1">
                                      <a:latin typeface="Cambria Math" panose="02040503050406030204" pitchFamily="18" charset="0"/>
                                      <a:ea typeface="Cambria Math" panose="02040503050406030204" pitchFamily="18" charset="0"/>
                                    </a:rPr>
                                    <m:t>𝑝</m:t>
                                  </m:r>
                                  <m:r>
                                    <a:rPr lang="en-US" altLang="zh-TW" sz="1800" i="1">
                                      <a:latin typeface="Cambria Math" panose="02040503050406030204" pitchFamily="18" charset="0"/>
                                      <a:ea typeface="Cambria Math" panose="02040503050406030204" pitchFamily="18" charset="0"/>
                                    </a:rPr>
                                    <m:t>−1</m:t>
                                  </m:r>
                                </m:sup>
                                <m:e>
                                  <m:sSub>
                                    <m:sSubPr>
                                      <m:ctrlPr>
                                        <a:rPr lang="en-US" altLang="zh-TW" sz="1800" i="1">
                                          <a:latin typeface="Cambria Math" charset="0"/>
                                          <a:ea typeface="標楷體" panose="03000509000000000000" pitchFamily="65" charset="-120"/>
                                        </a:rPr>
                                      </m:ctrlPr>
                                    </m:sSubPr>
                                    <m:e>
                                      <m:r>
                                        <a:rPr lang="en-US" altLang="zh-TW" sz="1800" i="1">
                                          <a:latin typeface="Cambria Math" panose="02040503050406030204" pitchFamily="18" charset="0"/>
                                          <a:ea typeface="標楷體" panose="03000509000000000000" pitchFamily="65" charset="-120"/>
                                        </a:rPr>
                                        <m:t>𝐷</m:t>
                                      </m:r>
                                    </m:e>
                                    <m:sub>
                                      <m:r>
                                        <a:rPr lang="en-US" altLang="zh-TW" sz="1800" i="1">
                                          <a:latin typeface="Cambria Math" panose="02040503050406030204" pitchFamily="18" charset="0"/>
                                          <a:ea typeface="標楷體" panose="03000509000000000000" pitchFamily="65" charset="-120"/>
                                        </a:rPr>
                                        <m:t>𝑗</m:t>
                                      </m:r>
                                    </m:sub>
                                  </m:sSub>
                                </m:e>
                              </m:nary>
                              <m:r>
                                <a:rPr lang="zh-TW" altLang="en-US" sz="1800" i="1">
                                  <a:latin typeface="Cambria Math" panose="02040503050406030204" pitchFamily="18" charset="0"/>
                                  <a:ea typeface="標楷體" panose="03000509000000000000" pitchFamily="65" charset="-120"/>
                                </a:rPr>
                                <m:t>∆</m:t>
                              </m:r>
                              <m:sSub>
                                <m:sSubPr>
                                  <m:ctrlPr>
                                    <a:rPr lang="en-US" altLang="zh-TW" sz="1800" i="1">
                                      <a:latin typeface="Cambria Math" charset="0"/>
                                      <a:ea typeface="標楷體" panose="03000509000000000000" pitchFamily="65" charset="-120"/>
                                    </a:rPr>
                                  </m:ctrlPr>
                                </m:sSubPr>
                                <m:e>
                                  <m:r>
                                    <a:rPr lang="en-US" altLang="zh-TW" sz="1800" i="1">
                                      <a:latin typeface="Cambria Math" charset="0"/>
                                      <a:ea typeface="標楷體" panose="03000509000000000000" pitchFamily="65" charset="-120"/>
                                    </a:rPr>
                                    <m:t>𝑧</m:t>
                                  </m:r>
                                </m:e>
                                <m:sub>
                                  <m:r>
                                    <a:rPr lang="en-US" altLang="zh-TW" sz="1800" i="1">
                                      <a:latin typeface="Cambria Math" panose="02040503050406030204" pitchFamily="18" charset="0"/>
                                      <a:ea typeface="標楷體" panose="03000509000000000000" pitchFamily="65" charset="-120"/>
                                    </a:rPr>
                                    <m:t>𝑡</m:t>
                                  </m:r>
                                  <m:r>
                                    <a:rPr lang="en-US" altLang="zh-TW" sz="1800" i="1">
                                      <a:latin typeface="Cambria Math" panose="02040503050406030204" pitchFamily="18" charset="0"/>
                                      <a:ea typeface="標楷體" panose="03000509000000000000" pitchFamily="65" charset="-120"/>
                                    </a:rPr>
                                    <m:t>−</m:t>
                                  </m:r>
                                  <m:r>
                                    <a:rPr lang="en-US" altLang="zh-TW" sz="1800" i="1">
                                      <a:latin typeface="Cambria Math" panose="02040503050406030204" pitchFamily="18" charset="0"/>
                                      <a:ea typeface="標楷體" panose="03000509000000000000" pitchFamily="65" charset="-120"/>
                                    </a:rPr>
                                    <m:t>𝑗</m:t>
                                  </m:r>
                                </m:sub>
                              </m:sSub>
                              <m:r>
                                <a:rPr lang="en-US" altLang="zh-TW" sz="1800" i="1">
                                  <a:latin typeface="Cambria Math" panose="02040503050406030204" pitchFamily="18" charset="0"/>
                                  <a:ea typeface="標楷體" panose="03000509000000000000" pitchFamily="65" charset="-120"/>
                                </a:rPr>
                                <m:t>+</m:t>
                              </m:r>
                              <m:sSub>
                                <m:sSubPr>
                                  <m:ctrlPr>
                                    <a:rPr lang="en-US" altLang="zh-TW" sz="1800" i="1">
                                      <a:latin typeface="Cambria Math" charset="0"/>
                                      <a:ea typeface="標楷體" panose="03000509000000000000" pitchFamily="65" charset="-120"/>
                                    </a:rPr>
                                  </m:ctrlPr>
                                </m:sSubPr>
                                <m:e>
                                  <m:r>
                                    <a:rPr lang="en-US" altLang="zh-TW" sz="1800" i="1">
                                      <a:latin typeface="Cambria Math" charset="0"/>
                                      <a:ea typeface="標楷體" panose="03000509000000000000" pitchFamily="65" charset="-120"/>
                                    </a:rPr>
                                    <m:t>𝑎</m:t>
                                  </m:r>
                                </m:e>
                                <m:sub>
                                  <m:r>
                                    <a:rPr lang="en-US" altLang="zh-TW" sz="1800" i="1">
                                      <a:latin typeface="Cambria Math" panose="02040503050406030204" pitchFamily="18" charset="0"/>
                                      <a:ea typeface="標楷體" panose="03000509000000000000" pitchFamily="65" charset="-120"/>
                                    </a:rPr>
                                    <m:t>𝑡</m:t>
                                  </m:r>
                                </m:sub>
                              </m:sSub>
                            </m:oMath>
                          </a14:m>
                          <a:endParaRPr lang="zh-TW" altLang="en-US" sz="1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b="0" dirty="0" smtClean="0"/>
                            <a:t> </a:t>
                          </a:r>
                          <a14:m>
                            <m:oMath xmlns:m="http://schemas.openxmlformats.org/officeDocument/2006/math">
                              <m:r>
                                <a:rPr lang="en-US" altLang="zh-TW" b="0" i="1" smtClean="0">
                                  <a:latin typeface="Cambria Math" charset="0"/>
                                </a:rPr>
                                <m:t>(</m:t>
                              </m:r>
                              <m:sSub>
                                <m:sSubPr>
                                  <m:ctrlPr>
                                    <a:rPr lang="en-US" altLang="zh-TW" b="0" i="1" smtClean="0">
                                      <a:latin typeface="Cambria Math" charset="0"/>
                                    </a:rPr>
                                  </m:ctrlPr>
                                </m:sSubPr>
                                <m:e>
                                  <m:r>
                                    <a:rPr lang="en-US" altLang="zh-TW" b="0" i="1" smtClean="0">
                                      <a:latin typeface="Cambria Math" charset="0"/>
                                    </a:rPr>
                                    <m:t>𝑁</m:t>
                                  </m:r>
                                </m:e>
                                <m:sub>
                                  <m:r>
                                    <a:rPr lang="en-US" altLang="zh-TW" b="0" i="1" smtClean="0">
                                      <a:latin typeface="Cambria Math" charset="0"/>
                                    </a:rPr>
                                    <m:t>1</m:t>
                                  </m:r>
                                </m:sub>
                              </m:sSub>
                              <m:r>
                                <a:rPr lang="en-US" altLang="zh-TW" b="0" i="1" smtClean="0">
                                  <a:latin typeface="Cambria Math" charset="0"/>
                                </a:rPr>
                                <m:t>,…,</m:t>
                              </m:r>
                              <m:sSub>
                                <m:sSubPr>
                                  <m:ctrlPr>
                                    <a:rPr lang="en-US" altLang="zh-TW" b="0" i="1" smtClean="0">
                                      <a:latin typeface="Cambria Math" charset="0"/>
                                    </a:rPr>
                                  </m:ctrlPr>
                                </m:sSubPr>
                                <m:e>
                                  <m:r>
                                    <a:rPr lang="en-US" altLang="zh-TW" b="0" i="1" smtClean="0">
                                      <a:latin typeface="Cambria Math" charset="0"/>
                                    </a:rPr>
                                    <m:t>𝑁</m:t>
                                  </m:r>
                                </m:e>
                                <m:sub>
                                  <m:r>
                                    <a:rPr lang="en-US" altLang="zh-TW" b="0" i="1" smtClean="0">
                                      <a:latin typeface="Cambria Math" charset="0"/>
                                    </a:rPr>
                                    <m:t>𝑘</m:t>
                                  </m:r>
                                  <m:r>
                                    <a:rPr lang="en-US" altLang="zh-TW" b="0" i="1" smtClean="0">
                                      <a:latin typeface="Cambria Math" charset="0"/>
                                    </a:rPr>
                                    <m:t>−</m:t>
                                  </m:r>
                                  <m:sSub>
                                    <m:sSubPr>
                                      <m:ctrlPr>
                                        <a:rPr lang="en-US" altLang="zh-TW" sz="1800" i="1" smtClean="0">
                                          <a:latin typeface="Cambria Math" charset="0"/>
                                          <a:ea typeface="標楷體" panose="03000509000000000000" pitchFamily="65" charset="-120"/>
                                        </a:rPr>
                                      </m:ctrlPr>
                                    </m:sSubPr>
                                    <m:e>
                                      <m:r>
                                        <a:rPr lang="en-US" altLang="zh-TW" sz="1800" i="1">
                                          <a:latin typeface="Cambria Math" charset="0"/>
                                          <a:ea typeface="標楷體" panose="03000509000000000000" pitchFamily="65" charset="-120"/>
                                        </a:rPr>
                                        <m:t>𝑟</m:t>
                                      </m:r>
                                    </m:e>
                                    <m:sub>
                                      <m:r>
                                        <a:rPr lang="en-US" altLang="zh-TW" sz="1800" i="1">
                                          <a:latin typeface="Cambria Math" charset="0"/>
                                          <a:ea typeface="標楷體" panose="03000509000000000000" pitchFamily="65" charset="-120"/>
                                        </a:rPr>
                                        <m:t>0</m:t>
                                      </m:r>
                                    </m:sub>
                                  </m:sSub>
                                  <m:r>
                                    <a:rPr lang="en-US" altLang="zh-TW" sz="1800" b="0" i="1" smtClean="0">
                                      <a:latin typeface="Cambria Math" charset="0"/>
                                      <a:ea typeface="標楷體" panose="03000509000000000000" pitchFamily="65" charset="-120"/>
                                    </a:rPr>
                                    <m:t>−1</m:t>
                                  </m:r>
                                </m:sub>
                              </m:sSub>
                              <m:r>
                                <a:rPr lang="en-US" altLang="zh-TW" sz="1800" b="0" i="1" smtClean="0">
                                  <a:latin typeface="Cambria Math" charset="0"/>
                                  <a:ea typeface="標楷體" panose="03000509000000000000" pitchFamily="65" charset="-120"/>
                                </a:rPr>
                                <m:t>,</m:t>
                              </m:r>
                              <m:r>
                                <a:rPr lang="en-US" altLang="zh-TW" sz="1800" b="0" i="1" smtClean="0">
                                  <a:latin typeface="Cambria Math" charset="0"/>
                                  <a:ea typeface="標楷體" panose="03000509000000000000" pitchFamily="65" charset="-120"/>
                                </a:rPr>
                                <m:t>𝑡</m:t>
                              </m:r>
                              <m:r>
                                <a:rPr lang="en-US" altLang="zh-TW" sz="1800" b="0" i="1" smtClean="0">
                                  <a:latin typeface="Cambria Math" charset="0"/>
                                  <a:ea typeface="標楷體" panose="03000509000000000000" pitchFamily="65" charset="-120"/>
                                </a:rPr>
                                <m:t>−0.5)</m:t>
                              </m:r>
                            </m:oMath>
                          </a14:m>
                          <a:endParaRPr lang="zh-TW" altLang="en-US" dirty="0"/>
                        </a:p>
                      </a:txBody>
                      <a:tcPr/>
                    </a:tc>
                  </a:tr>
                  <a:tr h="51090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zh-TW" sz="1800" dirty="0" smtClean="0"/>
                            <a:t> </a:t>
                          </a:r>
                          <a14:m>
                            <m:oMath xmlns:m="http://schemas.openxmlformats.org/officeDocument/2006/math">
                              <m:sSub>
                                <m:sSubPr>
                                  <m:ctrlPr>
                                    <a:rPr kumimoji="1" lang="en-US" altLang="zh-TW" sz="1800" i="1" smtClean="0">
                                      <a:latin typeface="Cambria Math" charset="0"/>
                                    </a:rPr>
                                  </m:ctrlPr>
                                </m:sSubPr>
                                <m:e>
                                  <m:r>
                                    <a:rPr lang="en-US" altLang="zh-TW" sz="1800" i="1">
                                      <a:latin typeface="Cambria Math" charset="0"/>
                                      <a:ea typeface="Cambria Math" charset="0"/>
                                      <a:cs typeface="Cambria Math" charset="0"/>
                                    </a:rPr>
                                    <m:t>𝜇</m:t>
                                  </m:r>
                                </m:e>
                                <m:sub>
                                  <m:r>
                                    <a:rPr kumimoji="1" lang="en-US" altLang="zh-TW" sz="1800" i="1">
                                      <a:latin typeface="Cambria Math" charset="0"/>
                                      <a:ea typeface="Cambria Math" charset="0"/>
                                      <a:cs typeface="Cambria Math" charset="0"/>
                                    </a:rPr>
                                    <m:t>𝑡</m:t>
                                  </m:r>
                                </m:sub>
                              </m:sSub>
                              <m:r>
                                <a:rPr kumimoji="1" lang="en-US" altLang="zh-TW" sz="1800" b="0" i="1" smtClean="0">
                                  <a:latin typeface="Cambria Math" charset="0"/>
                                  <a:ea typeface="Cambria Math" charset="0"/>
                                  <a:cs typeface="Cambria Math" charset="0"/>
                                </a:rPr>
                                <m:t>=</m:t>
                              </m:r>
                              <m:sSub>
                                <m:sSubPr>
                                  <m:ctrlPr>
                                    <a:rPr kumimoji="1" lang="en-US" altLang="zh-TW" sz="1800" i="1" smtClean="0">
                                      <a:latin typeface="Cambria Math" charset="0"/>
                                    </a:rPr>
                                  </m:ctrlPr>
                                </m:sSubPr>
                                <m:e>
                                  <m:r>
                                    <a:rPr lang="en-US" altLang="zh-TW" sz="1800" i="1">
                                      <a:latin typeface="Cambria Math" charset="0"/>
                                      <a:ea typeface="Cambria Math" charset="0"/>
                                      <a:cs typeface="Cambria Math" charset="0"/>
                                    </a:rPr>
                                    <m:t>𝜇</m:t>
                                  </m:r>
                                </m:e>
                                <m:sub>
                                  <m:r>
                                    <a:rPr lang="en-US" altLang="zh-TW" sz="1800" b="0" i="1" smtClean="0">
                                      <a:latin typeface="Cambria Math" charset="0"/>
                                      <a:ea typeface="Cambria Math" charset="0"/>
                                      <a:cs typeface="Cambria Math" charset="0"/>
                                    </a:rPr>
                                    <m:t>0</m:t>
                                  </m:r>
                                </m:sub>
                              </m:sSub>
                              <m:r>
                                <a:rPr lang="en-US" altLang="zh-TW" sz="1800" b="0" i="0" smtClean="0">
                                  <a:latin typeface="Cambria Math" charset="0"/>
                                  <a:ea typeface="Cambria Math" charset="0"/>
                                  <a:cs typeface="Cambria Math" charset="0"/>
                                </a:rPr>
                                <m:t>+</m:t>
                              </m:r>
                              <m:r>
                                <a:rPr lang="el-GR" altLang="zh-TW" sz="1800" i="1" smtClean="0">
                                  <a:latin typeface="Cambria Math" panose="02040503050406030204" pitchFamily="18" charset="0"/>
                                  <a:ea typeface="Cambria Math" panose="02040503050406030204" pitchFamily="18" charset="0"/>
                                  <a:cs typeface="Cambria Math" charset="0"/>
                                </a:rPr>
                                <m:t>𝛼</m:t>
                              </m:r>
                              <m:sSub>
                                <m:sSubPr>
                                  <m:ctrlPr>
                                    <a:rPr kumimoji="1" lang="en-US" altLang="zh-TW" sz="1800" i="1" smtClean="0">
                                      <a:latin typeface="Cambria Math" charset="0"/>
                                    </a:rPr>
                                  </m:ctrlPr>
                                </m:sSubPr>
                                <m:e>
                                  <m:r>
                                    <a:rPr kumimoji="1" lang="en-US" altLang="zh-TW" sz="1800" b="0" i="1" smtClean="0">
                                      <a:latin typeface="Cambria Math" charset="0"/>
                                    </a:rPr>
                                    <m:t>𝑑</m:t>
                                  </m:r>
                                </m:e>
                                <m:sub>
                                  <m:r>
                                    <a:rPr kumimoji="1" lang="en-US" altLang="zh-TW" sz="1800" b="0" i="1" smtClean="0">
                                      <a:latin typeface="Cambria Math" charset="0"/>
                                    </a:rPr>
                                    <m:t>1</m:t>
                                  </m:r>
                                </m:sub>
                              </m:sSub>
                              <m:r>
                                <a:rPr lang="en-US" altLang="zh-TW" sz="1800" b="0" i="1" smtClean="0">
                                  <a:latin typeface="Cambria Math" charset="0"/>
                                  <a:ea typeface="Cambria Math" charset="0"/>
                                  <a:cs typeface="Cambria Math" charset="0"/>
                                </a:rPr>
                                <m:t>𝑡</m:t>
                              </m:r>
                            </m:oMath>
                          </a14:m>
                          <a:endParaRPr lang="zh-TW" altLang="en-US" dirty="0"/>
                        </a:p>
                      </a:txBody>
                      <a:tcPr/>
                    </a:tc>
                    <a:tc>
                      <a:txBody>
                        <a:bodyPr/>
                        <a:lstStyle/>
                        <a:p>
                          <a:r>
                            <a:rPr lang="en-US" altLang="zh-TW" sz="1800" dirty="0" smtClean="0">
                              <a:ea typeface="標楷體" panose="03000509000000000000" pitchFamily="65" charset="-120"/>
                            </a:rPr>
                            <a:t> </a:t>
                          </a:r>
                          <a14:m>
                            <m:oMath xmlns:m="http://schemas.openxmlformats.org/officeDocument/2006/math">
                              <m:sSub>
                                <m:sSubPr>
                                  <m:ctrlPr>
                                    <a:rPr lang="en-US" altLang="zh-TW" sz="1800" i="1" smtClean="0">
                                      <a:latin typeface="Cambria Math" charset="0"/>
                                      <a:ea typeface="標楷體" panose="03000509000000000000" pitchFamily="65" charset="-120"/>
                                    </a:rPr>
                                  </m:ctrlPr>
                                </m:sSubPr>
                                <m:e>
                                  <m:r>
                                    <a:rPr lang="en-US" altLang="zh-TW" sz="1800">
                                      <a:latin typeface="Cambria Math" panose="02040503050406030204" pitchFamily="18" charset="0"/>
                                      <a:ea typeface="Cambria Math" panose="02040503050406030204" pitchFamily="18" charset="0"/>
                                    </a:rPr>
                                    <m:t>∆</m:t>
                                  </m:r>
                                  <m:r>
                                    <a:rPr lang="en-US" altLang="zh-TW" sz="1800" i="1">
                                      <a:latin typeface="Cambria Math" charset="0"/>
                                      <a:ea typeface="Cambria Math" panose="02040503050406030204" pitchFamily="18" charset="0"/>
                                    </a:rPr>
                                    <m:t>𝑧</m:t>
                                  </m:r>
                                </m:e>
                                <m:sub>
                                  <m:r>
                                    <m:rPr>
                                      <m:sty m:val="p"/>
                                    </m:rPr>
                                    <a:rPr lang="en-US" altLang="zh-TW" sz="1800">
                                      <a:latin typeface="Cambria Math" panose="02040503050406030204" pitchFamily="18" charset="0"/>
                                      <a:ea typeface="標楷體" panose="03000509000000000000" pitchFamily="65" charset="-120"/>
                                    </a:rPr>
                                    <m:t>t</m:t>
                                  </m:r>
                                </m:sub>
                              </m:sSub>
                              <m:r>
                                <a:rPr lang="en-US" altLang="zh-TW" sz="1800" i="1" smtClean="0">
                                  <a:latin typeface="Cambria Math" panose="02040503050406030204" pitchFamily="18" charset="0"/>
                                  <a:ea typeface="標楷體" panose="03000509000000000000" pitchFamily="65" charset="-120"/>
                                </a:rPr>
                                <m:t>=</m:t>
                              </m:r>
                              <m:sSub>
                                <m:sSubPr>
                                  <m:ctrlPr>
                                    <a:rPr kumimoji="1" lang="en-US" altLang="zh-TW" sz="1800" i="1" smtClean="0">
                                      <a:solidFill>
                                        <a:srgbClr val="FF0000"/>
                                      </a:solidFill>
                                      <a:latin typeface="Cambria Math" charset="0"/>
                                    </a:rPr>
                                  </m:ctrlPr>
                                </m:sSubPr>
                                <m:e>
                                  <m:r>
                                    <a:rPr lang="en-US" altLang="zh-TW" sz="1800" i="1">
                                      <a:solidFill>
                                        <a:srgbClr val="FF0000"/>
                                      </a:solidFill>
                                      <a:latin typeface="Cambria Math" charset="0"/>
                                      <a:ea typeface="Cambria Math" charset="0"/>
                                      <a:cs typeface="Cambria Math" charset="0"/>
                                    </a:rPr>
                                    <m:t>𝜇</m:t>
                                  </m:r>
                                </m:e>
                                <m:sub>
                                  <m:r>
                                    <a:rPr lang="en-US" altLang="zh-TW" sz="1800" b="0" i="1" smtClean="0">
                                      <a:solidFill>
                                        <a:srgbClr val="FF0000"/>
                                      </a:solidFill>
                                      <a:latin typeface="Cambria Math" charset="0"/>
                                      <a:ea typeface="Cambria Math" charset="0"/>
                                      <a:cs typeface="Cambria Math" charset="0"/>
                                    </a:rPr>
                                    <m:t>0</m:t>
                                  </m:r>
                                </m:sub>
                              </m:sSub>
                              <m:r>
                                <a:rPr lang="en-US" altLang="zh-TW" sz="1800" b="0" i="1" smtClean="0">
                                  <a:latin typeface="Cambria Math" charset="0"/>
                                  <a:ea typeface="Cambria Math" charset="0"/>
                                  <a:cs typeface="Cambria Math" charset="0"/>
                                </a:rPr>
                                <m:t>+</m:t>
                              </m:r>
                              <m:sSub>
                                <m:sSubPr>
                                  <m:ctrlPr>
                                    <a:rPr lang="en-US" altLang="zh-TW" sz="1800" i="1">
                                      <a:latin typeface="Cambria Math" charset="0"/>
                                      <a:ea typeface="標楷體" panose="03000509000000000000" pitchFamily="65" charset="-120"/>
                                    </a:rPr>
                                  </m:ctrlPr>
                                </m:sSubPr>
                                <m:e>
                                  <m:r>
                                    <a:rPr lang="el-GR" altLang="zh-TW" sz="1800" i="1">
                                      <a:latin typeface="Cambria Math" panose="02040503050406030204" pitchFamily="18" charset="0"/>
                                      <a:ea typeface="Cambria Math" panose="02040503050406030204" pitchFamily="18" charset="0"/>
                                      <a:cs typeface="Cambria Math" charset="0"/>
                                    </a:rPr>
                                    <m:t>𝛼</m:t>
                                  </m:r>
                                  <m:r>
                                    <a:rPr lang="en-US" altLang="zh-TW" sz="1800" b="0" i="1" smtClean="0">
                                      <a:latin typeface="Cambria Math" charset="0"/>
                                      <a:ea typeface="Cambria Math" panose="02040503050406030204" pitchFamily="18" charset="0"/>
                                      <a:cs typeface="Cambria Math" charset="0"/>
                                    </a:rPr>
                                    <m:t>(</m:t>
                                  </m:r>
                                  <m:sSup>
                                    <m:sSupPr>
                                      <m:ctrlPr>
                                        <a:rPr kumimoji="1" lang="en-US" altLang="zh-TW" sz="1800" i="1">
                                          <a:latin typeface="Cambria Math" charset="0"/>
                                        </a:rPr>
                                      </m:ctrlPr>
                                    </m:sSupPr>
                                    <m:e>
                                      <m:r>
                                        <a:rPr kumimoji="1" lang="en-US" altLang="zh-TW" sz="1800" i="1" smtClean="0">
                                          <a:latin typeface="Cambria Math" charset="0"/>
                                          <a:ea typeface="Cambria Math" charset="0"/>
                                          <a:cs typeface="Cambria Math" charset="0"/>
                                        </a:rPr>
                                        <m:t>𝛽</m:t>
                                      </m:r>
                                    </m:e>
                                    <m:sup>
                                      <m:r>
                                        <a:rPr kumimoji="1" lang="en-US" altLang="zh-TW" sz="1800" i="1">
                                          <a:latin typeface="Cambria Math" charset="0"/>
                                        </a:rPr>
                                        <m:t>′</m:t>
                                      </m:r>
                                    </m:sup>
                                  </m:sSup>
                                  <m:r>
                                    <a:rPr lang="en-US" altLang="zh-TW" sz="1800" i="1">
                                      <a:latin typeface="Cambria Math" charset="0"/>
                                      <a:ea typeface="Cambria Math" panose="02040503050406030204" pitchFamily="18" charset="0"/>
                                    </a:rPr>
                                    <m:t>𝑧</m:t>
                                  </m:r>
                                </m:e>
                                <m:sub>
                                  <m:r>
                                    <a:rPr lang="en-US" altLang="zh-TW" sz="1800" i="1">
                                      <a:latin typeface="Cambria Math" panose="02040503050406030204" pitchFamily="18" charset="0"/>
                                      <a:ea typeface="標楷體" panose="03000509000000000000" pitchFamily="65" charset="-120"/>
                                    </a:rPr>
                                    <m:t>𝑡</m:t>
                                  </m:r>
                                  <m:r>
                                    <a:rPr lang="en-US" altLang="zh-TW" sz="1800" i="1">
                                      <a:latin typeface="Cambria Math" panose="02040503050406030204" pitchFamily="18" charset="0"/>
                                      <a:ea typeface="標楷體" panose="03000509000000000000" pitchFamily="65" charset="-120"/>
                                    </a:rPr>
                                    <m:t>−1</m:t>
                                  </m:r>
                                </m:sub>
                              </m:sSub>
                              <m:r>
                                <a:rPr lang="en-US" altLang="zh-TW" sz="1800" b="0" i="1" smtClean="0">
                                  <a:latin typeface="Cambria Math" charset="0"/>
                                  <a:ea typeface="標楷體" panose="03000509000000000000" pitchFamily="65" charset="-120"/>
                                </a:rPr>
                                <m:t>+</m:t>
                              </m:r>
                              <m:sSub>
                                <m:sSubPr>
                                  <m:ctrlPr>
                                    <a:rPr kumimoji="1" lang="en-US" altLang="zh-TW" sz="1800" i="1" smtClean="0">
                                      <a:solidFill>
                                        <a:srgbClr val="FF0000"/>
                                      </a:solidFill>
                                      <a:latin typeface="Cambria Math" charset="0"/>
                                    </a:rPr>
                                  </m:ctrlPr>
                                </m:sSubPr>
                                <m:e>
                                  <m:r>
                                    <a:rPr kumimoji="1" lang="en-US" altLang="zh-TW" sz="1800" b="0" i="1" smtClean="0">
                                      <a:solidFill>
                                        <a:srgbClr val="FF0000"/>
                                      </a:solidFill>
                                      <a:latin typeface="Cambria Math" charset="0"/>
                                    </a:rPr>
                                    <m:t>𝑑</m:t>
                                  </m:r>
                                </m:e>
                                <m:sub>
                                  <m:r>
                                    <a:rPr kumimoji="1" lang="en-US" altLang="zh-TW" sz="1800" b="0" i="1" smtClean="0">
                                      <a:solidFill>
                                        <a:srgbClr val="FF0000"/>
                                      </a:solidFill>
                                      <a:latin typeface="Cambria Math" charset="0"/>
                                    </a:rPr>
                                    <m:t>1</m:t>
                                  </m:r>
                                </m:sub>
                              </m:sSub>
                              <m:r>
                                <a:rPr lang="en-US" altLang="zh-TW" sz="1800" b="0" i="1" smtClean="0">
                                  <a:solidFill>
                                    <a:srgbClr val="FF0000"/>
                                  </a:solidFill>
                                  <a:latin typeface="Cambria Math" charset="0"/>
                                  <a:ea typeface="Cambria Math" charset="0"/>
                                  <a:cs typeface="Cambria Math" charset="0"/>
                                </a:rPr>
                                <m:t>𝑡</m:t>
                              </m:r>
                              <m:r>
                                <a:rPr lang="en-US" altLang="zh-TW" sz="1800" b="0" i="1" smtClean="0">
                                  <a:latin typeface="Cambria Math" charset="0"/>
                                  <a:ea typeface="標楷體" panose="03000509000000000000" pitchFamily="65" charset="-120"/>
                                </a:rPr>
                                <m:t>)</m:t>
                              </m:r>
                              <m:r>
                                <a:rPr lang="en-US" altLang="zh-TW" sz="1800" i="1">
                                  <a:latin typeface="Cambria Math" panose="02040503050406030204" pitchFamily="18" charset="0"/>
                                  <a:ea typeface="Cambria Math" panose="02040503050406030204" pitchFamily="18" charset="0"/>
                                </a:rPr>
                                <m:t>+</m:t>
                              </m:r>
                              <m:nary>
                                <m:naryPr>
                                  <m:chr m:val="∑"/>
                                  <m:limLoc m:val="subSup"/>
                                  <m:ctrlPr>
                                    <a:rPr lang="en-US" altLang="zh-TW" sz="1800" i="1">
                                      <a:latin typeface="Cambria Math" charset="0"/>
                                      <a:ea typeface="Cambria Math" panose="02040503050406030204" pitchFamily="18" charset="0"/>
                                    </a:rPr>
                                  </m:ctrlPr>
                                </m:naryPr>
                                <m:sub>
                                  <m:r>
                                    <m:rPr>
                                      <m:brk m:alnAt="25"/>
                                    </m:rPr>
                                    <a:rPr lang="en-US" altLang="zh-TW" sz="1800" i="1">
                                      <a:latin typeface="Cambria Math" panose="02040503050406030204" pitchFamily="18" charset="0"/>
                                      <a:ea typeface="Cambria Math" panose="02040503050406030204" pitchFamily="18" charset="0"/>
                                    </a:rPr>
                                    <m:t>𝑗</m:t>
                                  </m:r>
                                  <m:r>
                                    <a:rPr lang="en-US" altLang="zh-TW" sz="1800" i="1">
                                      <a:latin typeface="Cambria Math" panose="02040503050406030204" pitchFamily="18" charset="0"/>
                                      <a:ea typeface="Cambria Math" panose="02040503050406030204" pitchFamily="18" charset="0"/>
                                    </a:rPr>
                                    <m:t>=1</m:t>
                                  </m:r>
                                </m:sub>
                                <m:sup>
                                  <m:r>
                                    <a:rPr lang="en-US" altLang="zh-TW" sz="1800" i="1">
                                      <a:latin typeface="Cambria Math" panose="02040503050406030204" pitchFamily="18" charset="0"/>
                                      <a:ea typeface="Cambria Math" panose="02040503050406030204" pitchFamily="18" charset="0"/>
                                    </a:rPr>
                                    <m:t>𝑝</m:t>
                                  </m:r>
                                  <m:r>
                                    <a:rPr lang="en-US" altLang="zh-TW" sz="1800" i="1">
                                      <a:latin typeface="Cambria Math" panose="02040503050406030204" pitchFamily="18" charset="0"/>
                                      <a:ea typeface="Cambria Math" panose="02040503050406030204" pitchFamily="18" charset="0"/>
                                    </a:rPr>
                                    <m:t>−1</m:t>
                                  </m:r>
                                </m:sup>
                                <m:e>
                                  <m:sSub>
                                    <m:sSubPr>
                                      <m:ctrlPr>
                                        <a:rPr lang="en-US" altLang="zh-TW" sz="1800" i="1">
                                          <a:latin typeface="Cambria Math" charset="0"/>
                                          <a:ea typeface="標楷體" panose="03000509000000000000" pitchFamily="65" charset="-120"/>
                                        </a:rPr>
                                      </m:ctrlPr>
                                    </m:sSubPr>
                                    <m:e>
                                      <m:r>
                                        <a:rPr lang="en-US" altLang="zh-TW" sz="1800" i="1">
                                          <a:latin typeface="Cambria Math" panose="02040503050406030204" pitchFamily="18" charset="0"/>
                                          <a:ea typeface="標楷體" panose="03000509000000000000" pitchFamily="65" charset="-120"/>
                                        </a:rPr>
                                        <m:t>𝐷</m:t>
                                      </m:r>
                                    </m:e>
                                    <m:sub>
                                      <m:r>
                                        <a:rPr lang="en-US" altLang="zh-TW" sz="1800" i="1">
                                          <a:latin typeface="Cambria Math" panose="02040503050406030204" pitchFamily="18" charset="0"/>
                                          <a:ea typeface="標楷體" panose="03000509000000000000" pitchFamily="65" charset="-120"/>
                                        </a:rPr>
                                        <m:t>𝑗</m:t>
                                      </m:r>
                                    </m:sub>
                                  </m:sSub>
                                </m:e>
                              </m:nary>
                              <m:r>
                                <a:rPr lang="zh-TW" altLang="en-US" sz="1800" i="1">
                                  <a:latin typeface="Cambria Math" panose="02040503050406030204" pitchFamily="18" charset="0"/>
                                  <a:ea typeface="標楷體" panose="03000509000000000000" pitchFamily="65" charset="-120"/>
                                </a:rPr>
                                <m:t>∆</m:t>
                              </m:r>
                              <m:sSub>
                                <m:sSubPr>
                                  <m:ctrlPr>
                                    <a:rPr lang="en-US" altLang="zh-TW" sz="1800" i="1">
                                      <a:latin typeface="Cambria Math" charset="0"/>
                                      <a:ea typeface="標楷體" panose="03000509000000000000" pitchFamily="65" charset="-120"/>
                                    </a:rPr>
                                  </m:ctrlPr>
                                </m:sSubPr>
                                <m:e>
                                  <m:r>
                                    <a:rPr lang="en-US" altLang="zh-TW" sz="1800" i="1">
                                      <a:latin typeface="Cambria Math" charset="0"/>
                                      <a:ea typeface="標楷體" panose="03000509000000000000" pitchFamily="65" charset="-120"/>
                                    </a:rPr>
                                    <m:t>𝑧</m:t>
                                  </m:r>
                                </m:e>
                                <m:sub>
                                  <m:r>
                                    <a:rPr lang="en-US" altLang="zh-TW" sz="1800" i="1">
                                      <a:latin typeface="Cambria Math" panose="02040503050406030204" pitchFamily="18" charset="0"/>
                                      <a:ea typeface="標楷體" panose="03000509000000000000" pitchFamily="65" charset="-120"/>
                                    </a:rPr>
                                    <m:t>𝑡</m:t>
                                  </m:r>
                                  <m:r>
                                    <a:rPr lang="en-US" altLang="zh-TW" sz="1800" i="1">
                                      <a:latin typeface="Cambria Math" panose="02040503050406030204" pitchFamily="18" charset="0"/>
                                      <a:ea typeface="標楷體" panose="03000509000000000000" pitchFamily="65" charset="-120"/>
                                    </a:rPr>
                                    <m:t>−</m:t>
                                  </m:r>
                                  <m:r>
                                    <a:rPr lang="en-US" altLang="zh-TW" sz="1800" i="1">
                                      <a:latin typeface="Cambria Math" panose="02040503050406030204" pitchFamily="18" charset="0"/>
                                      <a:ea typeface="標楷體" panose="03000509000000000000" pitchFamily="65" charset="-120"/>
                                    </a:rPr>
                                    <m:t>𝑗</m:t>
                                  </m:r>
                                </m:sub>
                              </m:sSub>
                              <m:r>
                                <a:rPr lang="en-US" altLang="zh-TW" sz="1800" i="1">
                                  <a:latin typeface="Cambria Math" panose="02040503050406030204" pitchFamily="18" charset="0"/>
                                  <a:ea typeface="標楷體" panose="03000509000000000000" pitchFamily="65" charset="-120"/>
                                </a:rPr>
                                <m:t>+</m:t>
                              </m:r>
                              <m:sSub>
                                <m:sSubPr>
                                  <m:ctrlPr>
                                    <a:rPr lang="en-US" altLang="zh-TW" sz="1800" i="1">
                                      <a:latin typeface="Cambria Math" charset="0"/>
                                      <a:ea typeface="標楷體" panose="03000509000000000000" pitchFamily="65" charset="-120"/>
                                    </a:rPr>
                                  </m:ctrlPr>
                                </m:sSubPr>
                                <m:e>
                                  <m:r>
                                    <a:rPr lang="en-US" altLang="zh-TW" sz="1800" i="1">
                                      <a:latin typeface="Cambria Math" charset="0"/>
                                      <a:ea typeface="標楷體" panose="03000509000000000000" pitchFamily="65" charset="-120"/>
                                    </a:rPr>
                                    <m:t>𝑎</m:t>
                                  </m:r>
                                </m:e>
                                <m:sub>
                                  <m:r>
                                    <a:rPr lang="en-US" altLang="zh-TW" sz="1800" i="1">
                                      <a:latin typeface="Cambria Math" panose="02040503050406030204" pitchFamily="18" charset="0"/>
                                      <a:ea typeface="標楷體" panose="03000509000000000000" pitchFamily="65" charset="-120"/>
                                    </a:rPr>
                                    <m:t>𝑡</m:t>
                                  </m:r>
                                </m:sub>
                              </m:sSub>
                            </m:oMath>
                          </a14:m>
                          <a:endParaRPr lang="zh-TW" alt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b="0" dirty="0" smtClean="0"/>
                            <a:t> </a:t>
                          </a:r>
                          <a14:m>
                            <m:oMath xmlns:m="http://schemas.openxmlformats.org/officeDocument/2006/math">
                              <m:r>
                                <a:rPr lang="en-US" altLang="zh-TW" b="0" i="1" smtClean="0">
                                  <a:latin typeface="Cambria Math" charset="0"/>
                                </a:rPr>
                                <m:t>(</m:t>
                              </m:r>
                              <m:sSub>
                                <m:sSubPr>
                                  <m:ctrlPr>
                                    <a:rPr lang="en-US" altLang="zh-TW" b="0" i="1" smtClean="0">
                                      <a:latin typeface="Cambria Math" charset="0"/>
                                    </a:rPr>
                                  </m:ctrlPr>
                                </m:sSubPr>
                                <m:e>
                                  <m:r>
                                    <a:rPr lang="en-US" altLang="zh-TW" b="0" i="1" smtClean="0">
                                      <a:latin typeface="Cambria Math" charset="0"/>
                                    </a:rPr>
                                    <m:t>𝑁</m:t>
                                  </m:r>
                                </m:e>
                                <m:sub>
                                  <m:r>
                                    <a:rPr lang="en-US" altLang="zh-TW" b="0" i="1" smtClean="0">
                                      <a:latin typeface="Cambria Math" charset="0"/>
                                    </a:rPr>
                                    <m:t>1</m:t>
                                  </m:r>
                                </m:sub>
                              </m:sSub>
                              <m:r>
                                <a:rPr lang="en-US" altLang="zh-TW" b="0" i="1" smtClean="0">
                                  <a:latin typeface="Cambria Math" charset="0"/>
                                </a:rPr>
                                <m:t>,…,</m:t>
                              </m:r>
                              <m:sSub>
                                <m:sSubPr>
                                  <m:ctrlPr>
                                    <a:rPr lang="en-US" altLang="zh-TW" b="0" i="1" smtClean="0">
                                      <a:latin typeface="Cambria Math" charset="0"/>
                                    </a:rPr>
                                  </m:ctrlPr>
                                </m:sSubPr>
                                <m:e>
                                  <m:r>
                                    <a:rPr lang="en-US" altLang="zh-TW" b="0" i="1" smtClean="0">
                                      <a:latin typeface="Cambria Math" charset="0"/>
                                    </a:rPr>
                                    <m:t>𝑁</m:t>
                                  </m:r>
                                </m:e>
                                <m:sub>
                                  <m:r>
                                    <a:rPr lang="en-US" altLang="zh-TW" b="0" i="1" smtClean="0">
                                      <a:latin typeface="Cambria Math" charset="0"/>
                                    </a:rPr>
                                    <m:t>𝑘</m:t>
                                  </m:r>
                                  <m:r>
                                    <a:rPr lang="en-US" altLang="zh-TW" b="0" i="1" smtClean="0">
                                      <a:latin typeface="Cambria Math" charset="0"/>
                                    </a:rPr>
                                    <m:t>−</m:t>
                                  </m:r>
                                  <m:sSub>
                                    <m:sSubPr>
                                      <m:ctrlPr>
                                        <a:rPr lang="en-US" altLang="zh-TW" sz="1800" i="1" smtClean="0">
                                          <a:latin typeface="Cambria Math" charset="0"/>
                                          <a:ea typeface="標楷體" panose="03000509000000000000" pitchFamily="65" charset="-120"/>
                                        </a:rPr>
                                      </m:ctrlPr>
                                    </m:sSubPr>
                                    <m:e>
                                      <m:r>
                                        <a:rPr lang="en-US" altLang="zh-TW" sz="1800" i="1">
                                          <a:latin typeface="Cambria Math" charset="0"/>
                                          <a:ea typeface="標楷體" panose="03000509000000000000" pitchFamily="65" charset="-120"/>
                                        </a:rPr>
                                        <m:t>𝑟</m:t>
                                      </m:r>
                                    </m:e>
                                    <m:sub>
                                      <m:r>
                                        <a:rPr lang="en-US" altLang="zh-TW" sz="1800" i="1">
                                          <a:latin typeface="Cambria Math" charset="0"/>
                                          <a:ea typeface="標楷體" panose="03000509000000000000" pitchFamily="65" charset="-120"/>
                                        </a:rPr>
                                        <m:t>0</m:t>
                                      </m:r>
                                    </m:sub>
                                  </m:sSub>
                                </m:sub>
                              </m:sSub>
                              <m:r>
                                <a:rPr lang="en-US" altLang="zh-TW" sz="1800" b="0" i="1" smtClean="0">
                                  <a:latin typeface="Cambria Math" charset="0"/>
                                  <a:ea typeface="標楷體" panose="03000509000000000000" pitchFamily="65" charset="-120"/>
                                </a:rPr>
                                <m:t>,</m:t>
                              </m:r>
                              <m:r>
                                <a:rPr lang="en-US" altLang="zh-TW" sz="1800" b="0" i="1" smtClean="0">
                                  <a:latin typeface="Cambria Math" charset="0"/>
                                  <a:ea typeface="標楷體" panose="03000509000000000000" pitchFamily="65" charset="-120"/>
                                </a:rPr>
                                <m:t>𝑡</m:t>
                              </m:r>
                              <m:r>
                                <a:rPr lang="en-US" altLang="zh-TW" sz="1800" b="0" i="1" smtClean="0">
                                  <a:latin typeface="Cambria Math" charset="0"/>
                                  <a:ea typeface="標楷體" panose="03000509000000000000" pitchFamily="65" charset="-120"/>
                                </a:rPr>
                                <m:t>−0.5)</m:t>
                              </m:r>
                            </m:oMath>
                          </a14:m>
                          <a:endParaRPr lang="zh-TW" altLang="en-US" dirty="0"/>
                        </a:p>
                      </a:txBody>
                      <a:tcPr/>
                    </a:tc>
                  </a:tr>
                  <a:tr h="517464">
                    <a:tc>
                      <a:txBody>
                        <a:bodyPr/>
                        <a:lstStyle/>
                        <a:p>
                          <a:r>
                            <a:rPr kumimoji="1" lang="en-US" altLang="zh-TW" sz="1800" dirty="0" smtClean="0"/>
                            <a:t> </a:t>
                          </a:r>
                          <a14:m>
                            <m:oMath xmlns:m="http://schemas.openxmlformats.org/officeDocument/2006/math">
                              <m:sSub>
                                <m:sSubPr>
                                  <m:ctrlPr>
                                    <a:rPr kumimoji="1" lang="en-US" altLang="zh-TW" sz="1800" i="1" smtClean="0">
                                      <a:latin typeface="Cambria Math" charset="0"/>
                                    </a:rPr>
                                  </m:ctrlPr>
                                </m:sSubPr>
                                <m:e>
                                  <m:r>
                                    <a:rPr lang="en-US" altLang="zh-TW" sz="1800" i="1">
                                      <a:latin typeface="Cambria Math" charset="0"/>
                                      <a:ea typeface="Cambria Math" charset="0"/>
                                      <a:cs typeface="Cambria Math" charset="0"/>
                                    </a:rPr>
                                    <m:t>𝜇</m:t>
                                  </m:r>
                                </m:e>
                                <m:sub>
                                  <m:r>
                                    <a:rPr kumimoji="1" lang="en-US" altLang="zh-TW" sz="1800" i="1">
                                      <a:latin typeface="Cambria Math" charset="0"/>
                                      <a:ea typeface="Cambria Math" charset="0"/>
                                      <a:cs typeface="Cambria Math" charset="0"/>
                                    </a:rPr>
                                    <m:t>𝑡</m:t>
                                  </m:r>
                                </m:sub>
                              </m:sSub>
                              <m:r>
                                <a:rPr kumimoji="1" lang="en-US" altLang="zh-TW" sz="1800" b="0" i="1" smtClean="0">
                                  <a:latin typeface="Cambria Math" charset="0"/>
                                  <a:ea typeface="Cambria Math" charset="0"/>
                                  <a:cs typeface="Cambria Math" charset="0"/>
                                </a:rPr>
                                <m:t>=</m:t>
                              </m:r>
                              <m:sSub>
                                <m:sSubPr>
                                  <m:ctrlPr>
                                    <a:rPr kumimoji="1" lang="en-US" altLang="zh-TW" sz="1800" i="1" smtClean="0">
                                      <a:latin typeface="Cambria Math" charset="0"/>
                                    </a:rPr>
                                  </m:ctrlPr>
                                </m:sSubPr>
                                <m:e>
                                  <m:r>
                                    <a:rPr lang="en-US" altLang="zh-TW" sz="1800" i="1">
                                      <a:latin typeface="Cambria Math" charset="0"/>
                                      <a:ea typeface="Cambria Math" charset="0"/>
                                      <a:cs typeface="Cambria Math" charset="0"/>
                                    </a:rPr>
                                    <m:t>𝜇</m:t>
                                  </m:r>
                                </m:e>
                                <m:sub>
                                  <m:r>
                                    <a:rPr lang="en-US" altLang="zh-TW" sz="1800" b="0" i="1" smtClean="0">
                                      <a:latin typeface="Cambria Math" charset="0"/>
                                      <a:ea typeface="Cambria Math" charset="0"/>
                                      <a:cs typeface="Cambria Math" charset="0"/>
                                    </a:rPr>
                                    <m:t>0</m:t>
                                  </m:r>
                                </m:sub>
                              </m:sSub>
                              <m:r>
                                <a:rPr lang="en-US" altLang="zh-TW" sz="1800" b="0" i="1" smtClean="0">
                                  <a:latin typeface="Cambria Math" charset="0"/>
                                  <a:ea typeface="Cambria Math" charset="0"/>
                                  <a:cs typeface="Cambria Math" charset="0"/>
                                </a:rPr>
                                <m:t>+</m:t>
                              </m:r>
                              <m:sSub>
                                <m:sSubPr>
                                  <m:ctrlPr>
                                    <a:rPr kumimoji="1" lang="en-US" altLang="zh-TW" sz="1800" i="1" smtClean="0">
                                      <a:latin typeface="Cambria Math" charset="0"/>
                                    </a:rPr>
                                  </m:ctrlPr>
                                </m:sSubPr>
                                <m:e>
                                  <m:r>
                                    <a:rPr lang="en-US" altLang="zh-TW" sz="1800" i="1">
                                      <a:latin typeface="Cambria Math" charset="0"/>
                                      <a:ea typeface="Cambria Math" charset="0"/>
                                      <a:cs typeface="Cambria Math" charset="0"/>
                                    </a:rPr>
                                    <m:t>𝜇</m:t>
                                  </m:r>
                                </m:e>
                                <m:sub>
                                  <m:r>
                                    <a:rPr lang="en-US" altLang="zh-TW" sz="1800" b="0" i="1" smtClean="0">
                                      <a:latin typeface="Cambria Math" charset="0"/>
                                      <a:ea typeface="Cambria Math" charset="0"/>
                                      <a:cs typeface="Cambria Math" charset="0"/>
                                    </a:rPr>
                                    <m:t>1</m:t>
                                  </m:r>
                                </m:sub>
                              </m:sSub>
                              <m:r>
                                <a:rPr lang="en-US" altLang="zh-TW" sz="1800" b="0" i="1" smtClean="0">
                                  <a:latin typeface="Cambria Math" charset="0"/>
                                  <a:ea typeface="Cambria Math" charset="0"/>
                                  <a:cs typeface="Cambria Math" charset="0"/>
                                </a:rPr>
                                <m:t>𝑡</m:t>
                              </m:r>
                            </m:oMath>
                          </a14:m>
                          <a:endParaRPr lang="zh-TW" alt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dirty="0" smtClean="0">
                              <a:ea typeface="標楷體" panose="03000509000000000000" pitchFamily="65" charset="-120"/>
                            </a:rPr>
                            <a:t> </a:t>
                          </a:r>
                          <a14:m>
                            <m:oMath xmlns:m="http://schemas.openxmlformats.org/officeDocument/2006/math">
                              <m:sSub>
                                <m:sSubPr>
                                  <m:ctrlPr>
                                    <a:rPr lang="en-US" altLang="zh-TW" sz="1800" i="1" smtClean="0">
                                      <a:latin typeface="Cambria Math" charset="0"/>
                                      <a:ea typeface="標楷體" panose="03000509000000000000" pitchFamily="65" charset="-120"/>
                                    </a:rPr>
                                  </m:ctrlPr>
                                </m:sSubPr>
                                <m:e>
                                  <m:r>
                                    <a:rPr lang="en-US" altLang="zh-TW" sz="1800">
                                      <a:latin typeface="Cambria Math" panose="02040503050406030204" pitchFamily="18" charset="0"/>
                                      <a:ea typeface="Cambria Math" panose="02040503050406030204" pitchFamily="18" charset="0"/>
                                    </a:rPr>
                                    <m:t>∆</m:t>
                                  </m:r>
                                  <m:r>
                                    <a:rPr lang="en-US" altLang="zh-TW" sz="1800" i="1">
                                      <a:latin typeface="Cambria Math" charset="0"/>
                                      <a:ea typeface="Cambria Math" panose="02040503050406030204" pitchFamily="18" charset="0"/>
                                    </a:rPr>
                                    <m:t>𝑧</m:t>
                                  </m:r>
                                </m:e>
                                <m:sub>
                                  <m:r>
                                    <m:rPr>
                                      <m:sty m:val="p"/>
                                    </m:rPr>
                                    <a:rPr lang="en-US" altLang="zh-TW" sz="1800">
                                      <a:latin typeface="Cambria Math" panose="02040503050406030204" pitchFamily="18" charset="0"/>
                                      <a:ea typeface="標楷體" panose="03000509000000000000" pitchFamily="65" charset="-120"/>
                                    </a:rPr>
                                    <m:t>t</m:t>
                                  </m:r>
                                </m:sub>
                              </m:sSub>
                              <m:r>
                                <a:rPr lang="en-US" altLang="zh-TW" sz="1800" i="1" smtClean="0">
                                  <a:latin typeface="Cambria Math" panose="02040503050406030204" pitchFamily="18" charset="0"/>
                                  <a:ea typeface="標楷體" panose="03000509000000000000" pitchFamily="65" charset="-120"/>
                                </a:rPr>
                                <m:t>=</m:t>
                              </m:r>
                              <m:sSub>
                                <m:sSubPr>
                                  <m:ctrlPr>
                                    <a:rPr kumimoji="1" lang="en-US" altLang="zh-TW" sz="1800" i="1" smtClean="0">
                                      <a:solidFill>
                                        <a:srgbClr val="FF0000"/>
                                      </a:solidFill>
                                      <a:latin typeface="Cambria Math" charset="0"/>
                                    </a:rPr>
                                  </m:ctrlPr>
                                </m:sSubPr>
                                <m:e>
                                  <m:r>
                                    <a:rPr lang="en-US" altLang="zh-TW" sz="1800" i="1">
                                      <a:solidFill>
                                        <a:srgbClr val="FF0000"/>
                                      </a:solidFill>
                                      <a:latin typeface="Cambria Math" charset="0"/>
                                      <a:ea typeface="Cambria Math" charset="0"/>
                                      <a:cs typeface="Cambria Math" charset="0"/>
                                    </a:rPr>
                                    <m:t>𝜇</m:t>
                                  </m:r>
                                </m:e>
                                <m:sub>
                                  <m:r>
                                    <a:rPr lang="en-US" altLang="zh-TW" sz="1800" b="0" i="1" smtClean="0">
                                      <a:solidFill>
                                        <a:srgbClr val="FF0000"/>
                                      </a:solidFill>
                                      <a:latin typeface="Cambria Math" charset="0"/>
                                      <a:ea typeface="Cambria Math" charset="0"/>
                                      <a:cs typeface="Cambria Math" charset="0"/>
                                    </a:rPr>
                                    <m:t>0</m:t>
                                  </m:r>
                                </m:sub>
                              </m:sSub>
                              <m:r>
                                <a:rPr lang="en-US" altLang="zh-TW" sz="1800" b="0" i="1" smtClean="0">
                                  <a:latin typeface="Cambria Math" charset="0"/>
                                  <a:ea typeface="Cambria Math" charset="0"/>
                                  <a:cs typeface="Cambria Math" charset="0"/>
                                </a:rPr>
                                <m:t>+</m:t>
                              </m:r>
                              <m:sSub>
                                <m:sSubPr>
                                  <m:ctrlPr>
                                    <a:rPr kumimoji="1" lang="en-US" altLang="zh-TW" sz="1800" i="1" smtClean="0">
                                      <a:solidFill>
                                        <a:srgbClr val="FF0000"/>
                                      </a:solidFill>
                                      <a:latin typeface="Cambria Math" charset="0"/>
                                    </a:rPr>
                                  </m:ctrlPr>
                                </m:sSubPr>
                                <m:e>
                                  <m:r>
                                    <a:rPr lang="en-US" altLang="zh-TW" sz="1800" i="1">
                                      <a:solidFill>
                                        <a:srgbClr val="FF0000"/>
                                      </a:solidFill>
                                      <a:latin typeface="Cambria Math" charset="0"/>
                                      <a:ea typeface="Cambria Math" charset="0"/>
                                      <a:cs typeface="Cambria Math" charset="0"/>
                                    </a:rPr>
                                    <m:t>𝜇</m:t>
                                  </m:r>
                                </m:e>
                                <m:sub>
                                  <m:r>
                                    <a:rPr lang="en-US" altLang="zh-TW" sz="1800" b="0" i="1" smtClean="0">
                                      <a:solidFill>
                                        <a:srgbClr val="FF0000"/>
                                      </a:solidFill>
                                      <a:latin typeface="Cambria Math" charset="0"/>
                                      <a:ea typeface="Cambria Math" charset="0"/>
                                      <a:cs typeface="Cambria Math" charset="0"/>
                                    </a:rPr>
                                    <m:t>1</m:t>
                                  </m:r>
                                </m:sub>
                              </m:sSub>
                              <m:r>
                                <a:rPr lang="en-US" altLang="zh-TW" sz="1800" b="0" i="1" smtClean="0">
                                  <a:solidFill>
                                    <a:srgbClr val="FF0000"/>
                                  </a:solidFill>
                                  <a:latin typeface="Cambria Math" charset="0"/>
                                  <a:ea typeface="Cambria Math" charset="0"/>
                                  <a:cs typeface="Cambria Math" charset="0"/>
                                </a:rPr>
                                <m:t>𝑡</m:t>
                              </m:r>
                              <m:r>
                                <a:rPr lang="en-US" altLang="zh-TW" sz="1800" b="0" i="1" smtClean="0">
                                  <a:latin typeface="Cambria Math" charset="0"/>
                                  <a:ea typeface="Cambria Math" charset="0"/>
                                  <a:cs typeface="Cambria Math" charset="0"/>
                                </a:rPr>
                                <m:t>+</m:t>
                              </m:r>
                              <m:sSub>
                                <m:sSubPr>
                                  <m:ctrlPr>
                                    <a:rPr lang="en-US" altLang="zh-TW" sz="1800" i="1">
                                      <a:latin typeface="Cambria Math" charset="0"/>
                                      <a:ea typeface="標楷體" panose="03000509000000000000" pitchFamily="65" charset="-120"/>
                                    </a:rPr>
                                  </m:ctrlPr>
                                </m:sSubPr>
                                <m:e>
                                  <m:r>
                                    <a:rPr lang="el-GR" altLang="zh-TW" sz="1800" i="1">
                                      <a:latin typeface="Cambria Math" panose="02040503050406030204" pitchFamily="18" charset="0"/>
                                      <a:ea typeface="Cambria Math" panose="02040503050406030204" pitchFamily="18" charset="0"/>
                                      <a:cs typeface="Cambria Math" charset="0"/>
                                    </a:rPr>
                                    <m:t>𝛼</m:t>
                                  </m:r>
                                  <m:sSup>
                                    <m:sSupPr>
                                      <m:ctrlPr>
                                        <a:rPr kumimoji="1" lang="en-US" altLang="zh-TW" sz="1800" i="1">
                                          <a:latin typeface="Cambria Math" charset="0"/>
                                        </a:rPr>
                                      </m:ctrlPr>
                                    </m:sSupPr>
                                    <m:e>
                                      <m:r>
                                        <a:rPr kumimoji="1" lang="en-US" altLang="zh-TW" sz="1800" i="1" smtClean="0">
                                          <a:latin typeface="Cambria Math" charset="0"/>
                                          <a:ea typeface="Cambria Math" charset="0"/>
                                          <a:cs typeface="Cambria Math" charset="0"/>
                                        </a:rPr>
                                        <m:t>𝛽</m:t>
                                      </m:r>
                                    </m:e>
                                    <m:sup>
                                      <m:r>
                                        <a:rPr kumimoji="1" lang="en-US" altLang="zh-TW" sz="1800" i="1">
                                          <a:latin typeface="Cambria Math" charset="0"/>
                                        </a:rPr>
                                        <m:t>′</m:t>
                                      </m:r>
                                    </m:sup>
                                  </m:sSup>
                                  <m:r>
                                    <a:rPr lang="en-US" altLang="zh-TW" sz="1800" i="1">
                                      <a:latin typeface="Cambria Math" charset="0"/>
                                      <a:ea typeface="Cambria Math" panose="02040503050406030204" pitchFamily="18" charset="0"/>
                                    </a:rPr>
                                    <m:t>𝑧</m:t>
                                  </m:r>
                                </m:e>
                                <m:sub>
                                  <m:r>
                                    <a:rPr lang="en-US" altLang="zh-TW" sz="1800" i="1">
                                      <a:latin typeface="Cambria Math" panose="02040503050406030204" pitchFamily="18" charset="0"/>
                                      <a:ea typeface="標楷體" panose="03000509000000000000" pitchFamily="65" charset="-120"/>
                                    </a:rPr>
                                    <m:t>𝑡</m:t>
                                  </m:r>
                                  <m:r>
                                    <a:rPr lang="en-US" altLang="zh-TW" sz="1800" i="1">
                                      <a:latin typeface="Cambria Math" panose="02040503050406030204" pitchFamily="18" charset="0"/>
                                      <a:ea typeface="標楷體" panose="03000509000000000000" pitchFamily="65" charset="-120"/>
                                    </a:rPr>
                                    <m:t>−1</m:t>
                                  </m:r>
                                </m:sub>
                              </m:sSub>
                              <m:r>
                                <a:rPr lang="en-US" altLang="zh-TW" sz="1800" i="1">
                                  <a:latin typeface="Cambria Math" panose="02040503050406030204" pitchFamily="18" charset="0"/>
                                  <a:ea typeface="Cambria Math" panose="02040503050406030204" pitchFamily="18" charset="0"/>
                                </a:rPr>
                                <m:t>+</m:t>
                              </m:r>
                              <m:nary>
                                <m:naryPr>
                                  <m:chr m:val="∑"/>
                                  <m:limLoc m:val="subSup"/>
                                  <m:ctrlPr>
                                    <a:rPr lang="en-US" altLang="zh-TW" sz="1800" i="1">
                                      <a:latin typeface="Cambria Math" charset="0"/>
                                      <a:ea typeface="Cambria Math" panose="02040503050406030204" pitchFamily="18" charset="0"/>
                                    </a:rPr>
                                  </m:ctrlPr>
                                </m:naryPr>
                                <m:sub>
                                  <m:r>
                                    <m:rPr>
                                      <m:brk m:alnAt="25"/>
                                    </m:rPr>
                                    <a:rPr lang="en-US" altLang="zh-TW" sz="1800" i="1">
                                      <a:latin typeface="Cambria Math" panose="02040503050406030204" pitchFamily="18" charset="0"/>
                                      <a:ea typeface="Cambria Math" panose="02040503050406030204" pitchFamily="18" charset="0"/>
                                    </a:rPr>
                                    <m:t>𝑗</m:t>
                                  </m:r>
                                  <m:r>
                                    <a:rPr lang="en-US" altLang="zh-TW" sz="1800" i="1">
                                      <a:latin typeface="Cambria Math" panose="02040503050406030204" pitchFamily="18" charset="0"/>
                                      <a:ea typeface="Cambria Math" panose="02040503050406030204" pitchFamily="18" charset="0"/>
                                    </a:rPr>
                                    <m:t>=1</m:t>
                                  </m:r>
                                </m:sub>
                                <m:sup>
                                  <m:r>
                                    <a:rPr lang="en-US" altLang="zh-TW" sz="1800" i="1">
                                      <a:latin typeface="Cambria Math" panose="02040503050406030204" pitchFamily="18" charset="0"/>
                                      <a:ea typeface="Cambria Math" panose="02040503050406030204" pitchFamily="18" charset="0"/>
                                    </a:rPr>
                                    <m:t>𝑝</m:t>
                                  </m:r>
                                  <m:r>
                                    <a:rPr lang="en-US" altLang="zh-TW" sz="1800" i="1">
                                      <a:latin typeface="Cambria Math" panose="02040503050406030204" pitchFamily="18" charset="0"/>
                                      <a:ea typeface="Cambria Math" panose="02040503050406030204" pitchFamily="18" charset="0"/>
                                    </a:rPr>
                                    <m:t>−1</m:t>
                                  </m:r>
                                </m:sup>
                                <m:e>
                                  <m:sSub>
                                    <m:sSubPr>
                                      <m:ctrlPr>
                                        <a:rPr lang="en-US" altLang="zh-TW" sz="1800" i="1">
                                          <a:latin typeface="Cambria Math" charset="0"/>
                                          <a:ea typeface="標楷體" panose="03000509000000000000" pitchFamily="65" charset="-120"/>
                                        </a:rPr>
                                      </m:ctrlPr>
                                    </m:sSubPr>
                                    <m:e>
                                      <m:r>
                                        <a:rPr lang="en-US" altLang="zh-TW" sz="1800" i="1">
                                          <a:latin typeface="Cambria Math" panose="02040503050406030204" pitchFamily="18" charset="0"/>
                                          <a:ea typeface="標楷體" panose="03000509000000000000" pitchFamily="65" charset="-120"/>
                                        </a:rPr>
                                        <m:t>𝐷</m:t>
                                      </m:r>
                                    </m:e>
                                    <m:sub>
                                      <m:r>
                                        <a:rPr lang="en-US" altLang="zh-TW" sz="1800" i="1">
                                          <a:latin typeface="Cambria Math" panose="02040503050406030204" pitchFamily="18" charset="0"/>
                                          <a:ea typeface="標楷體" panose="03000509000000000000" pitchFamily="65" charset="-120"/>
                                        </a:rPr>
                                        <m:t>𝑗</m:t>
                                      </m:r>
                                    </m:sub>
                                  </m:sSub>
                                </m:e>
                              </m:nary>
                              <m:r>
                                <a:rPr lang="zh-TW" altLang="en-US" sz="1800" i="1">
                                  <a:latin typeface="Cambria Math" panose="02040503050406030204" pitchFamily="18" charset="0"/>
                                  <a:ea typeface="標楷體" panose="03000509000000000000" pitchFamily="65" charset="-120"/>
                                </a:rPr>
                                <m:t>∆</m:t>
                              </m:r>
                              <m:sSub>
                                <m:sSubPr>
                                  <m:ctrlPr>
                                    <a:rPr lang="en-US" altLang="zh-TW" sz="1800" i="1">
                                      <a:latin typeface="Cambria Math" charset="0"/>
                                      <a:ea typeface="標楷體" panose="03000509000000000000" pitchFamily="65" charset="-120"/>
                                    </a:rPr>
                                  </m:ctrlPr>
                                </m:sSubPr>
                                <m:e>
                                  <m:r>
                                    <a:rPr lang="en-US" altLang="zh-TW" sz="1800" i="1">
                                      <a:latin typeface="Cambria Math" charset="0"/>
                                      <a:ea typeface="標楷體" panose="03000509000000000000" pitchFamily="65" charset="-120"/>
                                    </a:rPr>
                                    <m:t>𝑧</m:t>
                                  </m:r>
                                </m:e>
                                <m:sub>
                                  <m:r>
                                    <a:rPr lang="en-US" altLang="zh-TW" sz="1800" i="1">
                                      <a:latin typeface="Cambria Math" panose="02040503050406030204" pitchFamily="18" charset="0"/>
                                      <a:ea typeface="標楷體" panose="03000509000000000000" pitchFamily="65" charset="-120"/>
                                    </a:rPr>
                                    <m:t>𝑡</m:t>
                                  </m:r>
                                  <m:r>
                                    <a:rPr lang="en-US" altLang="zh-TW" sz="1800" i="1">
                                      <a:latin typeface="Cambria Math" panose="02040503050406030204" pitchFamily="18" charset="0"/>
                                      <a:ea typeface="標楷體" panose="03000509000000000000" pitchFamily="65" charset="-120"/>
                                    </a:rPr>
                                    <m:t>−</m:t>
                                  </m:r>
                                  <m:r>
                                    <a:rPr lang="en-US" altLang="zh-TW" sz="1800" i="1">
                                      <a:latin typeface="Cambria Math" panose="02040503050406030204" pitchFamily="18" charset="0"/>
                                      <a:ea typeface="標楷體" panose="03000509000000000000" pitchFamily="65" charset="-120"/>
                                    </a:rPr>
                                    <m:t>𝑗</m:t>
                                  </m:r>
                                </m:sub>
                              </m:sSub>
                              <m:r>
                                <a:rPr lang="en-US" altLang="zh-TW" sz="1800" i="1">
                                  <a:latin typeface="Cambria Math" panose="02040503050406030204" pitchFamily="18" charset="0"/>
                                  <a:ea typeface="標楷體" panose="03000509000000000000" pitchFamily="65" charset="-120"/>
                                </a:rPr>
                                <m:t>+</m:t>
                              </m:r>
                              <m:sSub>
                                <m:sSubPr>
                                  <m:ctrlPr>
                                    <a:rPr lang="en-US" altLang="zh-TW" sz="1800" i="1">
                                      <a:latin typeface="Cambria Math" charset="0"/>
                                      <a:ea typeface="標楷體" panose="03000509000000000000" pitchFamily="65" charset="-120"/>
                                    </a:rPr>
                                  </m:ctrlPr>
                                </m:sSubPr>
                                <m:e>
                                  <m:r>
                                    <a:rPr lang="en-US" altLang="zh-TW" sz="1800" i="1">
                                      <a:latin typeface="Cambria Math" charset="0"/>
                                      <a:ea typeface="標楷體" panose="03000509000000000000" pitchFamily="65" charset="-120"/>
                                    </a:rPr>
                                    <m:t>𝑎</m:t>
                                  </m:r>
                                </m:e>
                                <m:sub>
                                  <m:r>
                                    <a:rPr lang="en-US" altLang="zh-TW" sz="1800" i="1">
                                      <a:latin typeface="Cambria Math" panose="02040503050406030204" pitchFamily="18" charset="0"/>
                                      <a:ea typeface="標楷體" panose="03000509000000000000" pitchFamily="65" charset="-120"/>
                                    </a:rPr>
                                    <m:t>𝑡</m:t>
                                  </m:r>
                                </m:sub>
                              </m:sSub>
                            </m:oMath>
                          </a14:m>
                          <a:endParaRPr lang="zh-TW" altLang="en-US" sz="1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b="0" dirty="0" smtClean="0"/>
                            <a:t> </a:t>
                          </a:r>
                          <a14:m>
                            <m:oMath xmlns:m="http://schemas.openxmlformats.org/officeDocument/2006/math">
                              <m:r>
                                <a:rPr lang="en-US" altLang="zh-TW" b="0" i="1" smtClean="0">
                                  <a:latin typeface="Cambria Math" charset="0"/>
                                </a:rPr>
                                <m:t>(</m:t>
                              </m:r>
                              <m:sSub>
                                <m:sSubPr>
                                  <m:ctrlPr>
                                    <a:rPr lang="en-US" altLang="zh-TW" b="0" i="1" smtClean="0">
                                      <a:latin typeface="Cambria Math" charset="0"/>
                                    </a:rPr>
                                  </m:ctrlPr>
                                </m:sSubPr>
                                <m:e>
                                  <m:r>
                                    <a:rPr lang="en-US" altLang="zh-TW" b="0" i="1" smtClean="0">
                                      <a:latin typeface="Cambria Math" charset="0"/>
                                    </a:rPr>
                                    <m:t>𝐵</m:t>
                                  </m:r>
                                </m:e>
                                <m:sub>
                                  <m:r>
                                    <a:rPr lang="en-US" altLang="zh-TW" b="0" i="1" smtClean="0">
                                      <a:latin typeface="Cambria Math" charset="0"/>
                                    </a:rPr>
                                    <m:t>1</m:t>
                                  </m:r>
                                </m:sub>
                              </m:sSub>
                              <m:r>
                                <a:rPr lang="en-US" altLang="zh-TW" b="0" i="1" smtClean="0">
                                  <a:latin typeface="Cambria Math" charset="0"/>
                                </a:rPr>
                                <m:t>,…,</m:t>
                              </m:r>
                              <m:sSub>
                                <m:sSubPr>
                                  <m:ctrlPr>
                                    <a:rPr lang="en-US" altLang="zh-TW" b="0" i="1" smtClean="0">
                                      <a:latin typeface="Cambria Math" charset="0"/>
                                    </a:rPr>
                                  </m:ctrlPr>
                                </m:sSubPr>
                                <m:e>
                                  <m:r>
                                    <a:rPr lang="en-US" altLang="zh-TW" b="0" i="1" smtClean="0">
                                      <a:latin typeface="Cambria Math" charset="0"/>
                                    </a:rPr>
                                    <m:t>𝐵</m:t>
                                  </m:r>
                                </m:e>
                                <m:sub>
                                  <m:r>
                                    <a:rPr lang="en-US" altLang="zh-TW" b="0" i="1" smtClean="0">
                                      <a:latin typeface="Cambria Math" charset="0"/>
                                    </a:rPr>
                                    <m:t>𝑘</m:t>
                                  </m:r>
                                  <m:r>
                                    <a:rPr lang="en-US" altLang="zh-TW" b="0" i="1" smtClean="0">
                                      <a:latin typeface="Cambria Math" charset="0"/>
                                    </a:rPr>
                                    <m:t>−</m:t>
                                  </m:r>
                                  <m:sSub>
                                    <m:sSubPr>
                                      <m:ctrlPr>
                                        <a:rPr lang="en-US" altLang="zh-TW" sz="1200" i="1" smtClean="0">
                                          <a:latin typeface="Cambria Math" charset="0"/>
                                          <a:ea typeface="標楷體" panose="03000509000000000000" pitchFamily="65" charset="-120"/>
                                        </a:rPr>
                                      </m:ctrlPr>
                                    </m:sSubPr>
                                    <m:e>
                                      <m:r>
                                        <a:rPr lang="en-US" altLang="zh-TW" sz="1200" i="1">
                                          <a:latin typeface="Cambria Math" charset="0"/>
                                          <a:ea typeface="標楷體" panose="03000509000000000000" pitchFamily="65" charset="-120"/>
                                        </a:rPr>
                                        <m:t>𝑟</m:t>
                                      </m:r>
                                    </m:e>
                                    <m:sub>
                                      <m:r>
                                        <a:rPr lang="en-US" altLang="zh-TW" sz="1200" i="1">
                                          <a:latin typeface="Cambria Math" charset="0"/>
                                          <a:ea typeface="標楷體" panose="03000509000000000000" pitchFamily="65" charset="-120"/>
                                        </a:rPr>
                                        <m:t>0</m:t>
                                      </m:r>
                                    </m:sub>
                                  </m:sSub>
                                  <m:r>
                                    <a:rPr lang="en-US" altLang="zh-TW" sz="1200" b="0" i="1" smtClean="0">
                                      <a:latin typeface="Cambria Math" charset="0"/>
                                      <a:ea typeface="標楷體" panose="03000509000000000000" pitchFamily="65" charset="-120"/>
                                    </a:rPr>
                                    <m:t>−1</m:t>
                                  </m:r>
                                </m:sub>
                              </m:sSub>
                              <m:r>
                                <a:rPr lang="en-US" altLang="zh-TW" sz="1200" b="0" i="1" smtClean="0">
                                  <a:latin typeface="Cambria Math" charset="0"/>
                                  <a:ea typeface="標楷體" panose="03000509000000000000" pitchFamily="65" charset="-120"/>
                                </a:rPr>
                                <m:t> </m:t>
                              </m:r>
                              <m:sSup>
                                <m:sSupPr>
                                  <m:ctrlPr>
                                    <a:rPr kumimoji="1" lang="en-US" altLang="zh-TW" sz="1800" b="0" i="1" smtClean="0">
                                      <a:latin typeface="Cambria Math" charset="0"/>
                                    </a:rPr>
                                  </m:ctrlPr>
                                </m:sSupPr>
                                <m:e>
                                  <m:r>
                                    <a:rPr kumimoji="1" lang="en-US" altLang="zh-TW" sz="1800" b="0" i="1" smtClean="0">
                                      <a:latin typeface="Cambria Math" charset="0"/>
                                    </a:rPr>
                                    <m:t>,</m:t>
                                  </m:r>
                                  <m:r>
                                    <a:rPr lang="en-US" altLang="zh-TW" sz="1800" b="0" i="1" smtClean="0">
                                      <a:latin typeface="Cambria Math" charset="0"/>
                                      <a:ea typeface="Cambria Math" charset="0"/>
                                      <a:cs typeface="Cambria Math" charset="0"/>
                                    </a:rPr>
                                    <m:t>𝜇</m:t>
                                  </m:r>
                                </m:e>
                                <m:sup>
                                  <m:r>
                                    <a:rPr kumimoji="1" lang="en-US" altLang="zh-TW" sz="1800" b="0" i="1" smtClean="0">
                                      <a:latin typeface="Cambria Math" charset="0"/>
                                    </a:rPr>
                                    <m:t>2</m:t>
                                  </m:r>
                                </m:sup>
                              </m:sSup>
                              <m:r>
                                <a:rPr lang="en-US" altLang="zh-TW" b="0" i="1" smtClean="0">
                                  <a:latin typeface="Cambria Math" charset="0"/>
                                </a:rPr>
                                <m:t>)</m:t>
                              </m:r>
                            </m:oMath>
                          </a14:m>
                          <a:endParaRPr lang="zh-TW" altLang="en-US" dirty="0"/>
                        </a:p>
                      </a:txBody>
                      <a:tcPr/>
                    </a:tc>
                  </a:tr>
                </a:tbl>
              </a:graphicData>
            </a:graphic>
          </p:graphicFrame>
        </mc:Choice>
        <mc:Fallback xmlns="">
          <p:graphicFrame>
            <p:nvGraphicFramePr>
              <p:cNvPr id="4" name="表格 3"/>
              <p:cNvGraphicFramePr>
                <a:graphicFrameLocks noGrp="1"/>
              </p:cNvGraphicFramePr>
              <p:nvPr>
                <p:extLst>
                  <p:ext uri="{D42A27DB-BD31-4B8C-83A1-F6EECF244321}">
                    <p14:modId xmlns:p14="http://schemas.microsoft.com/office/powerpoint/2010/main" val="978894539"/>
                  </p:ext>
                </p:extLst>
              </p:nvPr>
            </p:nvGraphicFramePr>
            <p:xfrm>
              <a:off x="1114508" y="3423372"/>
              <a:ext cx="10266065" cy="3039211"/>
            </p:xfrm>
            <a:graphic>
              <a:graphicData uri="http://schemas.openxmlformats.org/drawingml/2006/table">
                <a:tbl>
                  <a:tblPr firstRow="1" bandRow="1">
                    <a:tableStyleId>{5C22544A-7EE6-4342-B048-85BDC9FD1C3A}</a:tableStyleId>
                  </a:tblPr>
                  <a:tblGrid>
                    <a:gridCol w="2374575"/>
                    <a:gridCol w="5021482"/>
                    <a:gridCol w="2870008"/>
                  </a:tblGrid>
                  <a:tr h="478119">
                    <a:tc>
                      <a:txBody>
                        <a:bodyPr/>
                        <a:lstStyle/>
                        <a:p>
                          <a:r>
                            <a:rPr lang="en-US" altLang="zh-TW" dirty="0" smtClean="0"/>
                            <a:t>  Constant and trend</a:t>
                          </a:r>
                          <a:endParaRPr lang="zh-TW" altLang="en-US" dirty="0"/>
                        </a:p>
                      </a:txBody>
                      <a:tcPr/>
                    </a:tc>
                    <a:tc>
                      <a:txBody>
                        <a:bodyPr/>
                        <a:lstStyle/>
                        <a:p>
                          <a:r>
                            <a:rPr lang="en-US" altLang="zh-TW" dirty="0" smtClean="0"/>
                            <a:t>                                     VECM Model</a:t>
                          </a:r>
                          <a:endParaRPr lang="zh-TW" altLang="en-US" dirty="0"/>
                        </a:p>
                      </a:txBody>
                      <a:tcPr/>
                    </a:tc>
                    <a:tc>
                      <a:txBody>
                        <a:bodyPr/>
                        <a:lstStyle/>
                        <a:p>
                          <a:endParaRPr lang="zh-TW"/>
                        </a:p>
                      </a:txBody>
                      <a:tcPr>
                        <a:blipFill rotWithShape="0">
                          <a:blip r:embed="rId4"/>
                          <a:stretch>
                            <a:fillRect l="-257962" t="-6329" r="-1062" b="-651899"/>
                          </a:stretch>
                        </a:blipFill>
                      </a:tcPr>
                    </a:tc>
                  </a:tr>
                  <a:tr h="510907">
                    <a:tc>
                      <a:txBody>
                        <a:bodyPr/>
                        <a:lstStyle/>
                        <a:p>
                          <a:endParaRPr lang="zh-TW"/>
                        </a:p>
                      </a:txBody>
                      <a:tcPr>
                        <a:blipFill rotWithShape="0">
                          <a:blip r:embed="rId4"/>
                          <a:stretch>
                            <a:fillRect l="-256" t="-100000" r="-333333" b="-513095"/>
                          </a:stretch>
                        </a:blipFill>
                      </a:tcPr>
                    </a:tc>
                    <a:tc>
                      <a:txBody>
                        <a:bodyPr/>
                        <a:lstStyle/>
                        <a:p>
                          <a:endParaRPr lang="zh-TW"/>
                        </a:p>
                      </a:txBody>
                      <a:tcPr>
                        <a:blipFill rotWithShape="0">
                          <a:blip r:embed="rId4"/>
                          <a:stretch>
                            <a:fillRect l="-47451" t="-100000" r="-57767" b="-513095"/>
                          </a:stretch>
                        </a:blipFill>
                      </a:tcPr>
                    </a:tc>
                    <a:tc>
                      <a:txBody>
                        <a:bodyPr/>
                        <a:lstStyle/>
                        <a:p>
                          <a:endParaRPr lang="zh-TW"/>
                        </a:p>
                      </a:txBody>
                      <a:tcPr>
                        <a:blipFill rotWithShape="0">
                          <a:blip r:embed="rId4"/>
                          <a:stretch>
                            <a:fillRect l="-257962" t="-100000" r="-1062" b="-513095"/>
                          </a:stretch>
                        </a:blipFill>
                      </a:tcPr>
                    </a:tc>
                  </a:tr>
                  <a:tr h="510907">
                    <a:tc>
                      <a:txBody>
                        <a:bodyPr/>
                        <a:lstStyle/>
                        <a:p>
                          <a:endParaRPr lang="zh-TW"/>
                        </a:p>
                      </a:txBody>
                      <a:tcPr>
                        <a:blipFill rotWithShape="0">
                          <a:blip r:embed="rId4"/>
                          <a:stretch>
                            <a:fillRect l="-256" t="-200000" r="-333333" b="-413095"/>
                          </a:stretch>
                        </a:blipFill>
                      </a:tcPr>
                    </a:tc>
                    <a:tc>
                      <a:txBody>
                        <a:bodyPr/>
                        <a:lstStyle/>
                        <a:p>
                          <a:endParaRPr lang="zh-TW"/>
                        </a:p>
                      </a:txBody>
                      <a:tcPr>
                        <a:blipFill rotWithShape="0">
                          <a:blip r:embed="rId4"/>
                          <a:stretch>
                            <a:fillRect l="-47451" t="-200000" r="-57767" b="-413095"/>
                          </a:stretch>
                        </a:blipFill>
                      </a:tcPr>
                    </a:tc>
                    <a:tc>
                      <a:txBody>
                        <a:bodyPr/>
                        <a:lstStyle/>
                        <a:p>
                          <a:endParaRPr lang="zh-TW"/>
                        </a:p>
                      </a:txBody>
                      <a:tcPr>
                        <a:blipFill rotWithShape="0">
                          <a:blip r:embed="rId4"/>
                          <a:stretch>
                            <a:fillRect l="-257962" t="-200000" r="-1062" b="-413095"/>
                          </a:stretch>
                        </a:blipFill>
                      </a:tcPr>
                    </a:tc>
                  </a:tr>
                  <a:tr h="510907">
                    <a:tc>
                      <a:txBody>
                        <a:bodyPr/>
                        <a:lstStyle/>
                        <a:p>
                          <a:endParaRPr lang="zh-TW"/>
                        </a:p>
                      </a:txBody>
                      <a:tcPr>
                        <a:blipFill rotWithShape="0">
                          <a:blip r:embed="rId4"/>
                          <a:stretch>
                            <a:fillRect l="-256" t="-300000" r="-333333" b="-313095"/>
                          </a:stretch>
                        </a:blipFill>
                      </a:tcPr>
                    </a:tc>
                    <a:tc>
                      <a:txBody>
                        <a:bodyPr/>
                        <a:lstStyle/>
                        <a:p>
                          <a:endParaRPr lang="zh-TW"/>
                        </a:p>
                      </a:txBody>
                      <a:tcPr>
                        <a:blipFill rotWithShape="0">
                          <a:blip r:embed="rId4"/>
                          <a:stretch>
                            <a:fillRect l="-47451" t="-300000" r="-57767" b="-313095"/>
                          </a:stretch>
                        </a:blipFill>
                      </a:tcPr>
                    </a:tc>
                    <a:tc>
                      <a:txBody>
                        <a:bodyPr/>
                        <a:lstStyle/>
                        <a:p>
                          <a:endParaRPr lang="zh-TW"/>
                        </a:p>
                      </a:txBody>
                      <a:tcPr>
                        <a:blipFill rotWithShape="0">
                          <a:blip r:embed="rId4"/>
                          <a:stretch>
                            <a:fillRect l="-257962" t="-300000" r="-1062" b="-313095"/>
                          </a:stretch>
                        </a:blipFill>
                      </a:tcPr>
                    </a:tc>
                  </a:tr>
                  <a:tr h="510907">
                    <a:tc>
                      <a:txBody>
                        <a:bodyPr/>
                        <a:lstStyle/>
                        <a:p>
                          <a:endParaRPr lang="zh-TW"/>
                        </a:p>
                      </a:txBody>
                      <a:tcPr>
                        <a:blipFill rotWithShape="0">
                          <a:blip r:embed="rId4"/>
                          <a:stretch>
                            <a:fillRect l="-256" t="-400000" r="-333333" b="-213095"/>
                          </a:stretch>
                        </a:blipFill>
                      </a:tcPr>
                    </a:tc>
                    <a:tc>
                      <a:txBody>
                        <a:bodyPr/>
                        <a:lstStyle/>
                        <a:p>
                          <a:endParaRPr lang="zh-TW"/>
                        </a:p>
                      </a:txBody>
                      <a:tcPr>
                        <a:blipFill rotWithShape="0">
                          <a:blip r:embed="rId4"/>
                          <a:stretch>
                            <a:fillRect l="-47451" t="-400000" r="-57767" b="-213095"/>
                          </a:stretch>
                        </a:blipFill>
                      </a:tcPr>
                    </a:tc>
                    <a:tc>
                      <a:txBody>
                        <a:bodyPr/>
                        <a:lstStyle/>
                        <a:p>
                          <a:endParaRPr lang="zh-TW"/>
                        </a:p>
                      </a:txBody>
                      <a:tcPr>
                        <a:blipFill rotWithShape="0">
                          <a:blip r:embed="rId4"/>
                          <a:stretch>
                            <a:fillRect l="-257962" t="-400000" r="-1062" b="-213095"/>
                          </a:stretch>
                        </a:blipFill>
                      </a:tcPr>
                    </a:tc>
                  </a:tr>
                  <a:tr h="517464">
                    <a:tc>
                      <a:txBody>
                        <a:bodyPr/>
                        <a:lstStyle/>
                        <a:p>
                          <a:endParaRPr lang="zh-TW"/>
                        </a:p>
                      </a:txBody>
                      <a:tcPr>
                        <a:blipFill rotWithShape="0">
                          <a:blip r:embed="rId4"/>
                          <a:stretch>
                            <a:fillRect l="-256" t="-494118" r="-333333" b="-110588"/>
                          </a:stretch>
                        </a:blipFill>
                      </a:tcPr>
                    </a:tc>
                    <a:tc>
                      <a:txBody>
                        <a:bodyPr/>
                        <a:lstStyle/>
                        <a:p>
                          <a:endParaRPr lang="zh-TW"/>
                        </a:p>
                      </a:txBody>
                      <a:tcPr>
                        <a:blipFill rotWithShape="0">
                          <a:blip r:embed="rId4"/>
                          <a:stretch>
                            <a:fillRect l="-47451" t="-494118" r="-57767" b="-110588"/>
                          </a:stretch>
                        </a:blipFill>
                      </a:tcPr>
                    </a:tc>
                    <a:tc>
                      <a:txBody>
                        <a:bodyPr/>
                        <a:lstStyle/>
                        <a:p>
                          <a:endParaRPr lang="zh-TW"/>
                        </a:p>
                      </a:txBody>
                      <a:tcPr>
                        <a:blipFill rotWithShape="0">
                          <a:blip r:embed="rId4"/>
                          <a:stretch>
                            <a:fillRect l="-257962" t="-494118" r="-1062" b="-110588"/>
                          </a:stretch>
                        </a:blipFill>
                      </a:tcPr>
                    </a:tc>
                  </a:tr>
                </a:tbl>
              </a:graphicData>
            </a:graphic>
          </p:graphicFrame>
        </mc:Fallback>
      </mc:AlternateContent>
      <mc:AlternateContent xmlns:mc="http://schemas.openxmlformats.org/markup-compatibility/2006" xmlns:a14="http://schemas.microsoft.com/office/drawing/2010/main">
        <mc:Choice Requires="a14">
          <p:sp>
            <p:nvSpPr>
              <p:cNvPr id="5" name="文字方塊 4"/>
              <p:cNvSpPr txBox="1"/>
              <p:nvPr/>
            </p:nvSpPr>
            <p:spPr>
              <a:xfrm>
                <a:off x="7129846" y="2819500"/>
                <a:ext cx="4856207" cy="467949"/>
              </a:xfrm>
              <a:prstGeom prst="rect">
                <a:avLst/>
              </a:prstGeom>
              <a:noFill/>
              <a:ln>
                <a:solidFill>
                  <a:srgbClr val="FF0000"/>
                </a:solidFill>
              </a:ln>
            </p:spPr>
            <p:txBody>
              <a:bodyPr wrap="square" rtlCol="0">
                <a:spAutoFit/>
              </a:bodyPr>
              <a:lstStyle/>
              <a:p>
                <a:r>
                  <a:rPr lang="en-US" altLang="zh-TW" dirty="0" smtClean="0"/>
                  <a:t> </a:t>
                </a:r>
                <a14:m>
                  <m:oMath xmlns:m="http://schemas.openxmlformats.org/officeDocument/2006/math">
                    <m:sSub>
                      <m:sSubPr>
                        <m:ctrlPr>
                          <a:rPr lang="en-US" altLang="zh-TW" i="1" smtClean="0">
                            <a:latin typeface="Cambria Math" charset="0"/>
                          </a:rPr>
                        </m:ctrlPr>
                      </m:sSubPr>
                      <m:e>
                        <m:r>
                          <a:rPr lang="en-US" altLang="zh-TW" i="1">
                            <a:latin typeface="Cambria Math" charset="0"/>
                          </a:rPr>
                          <m:t>𝑁</m:t>
                        </m:r>
                      </m:e>
                      <m:sub>
                        <m:r>
                          <a:rPr lang="en-US" altLang="zh-TW" b="0" i="1" smtClean="0">
                            <a:latin typeface="Cambria Math" charset="0"/>
                          </a:rPr>
                          <m:t>𝑖</m:t>
                        </m:r>
                      </m:sub>
                    </m:sSub>
                    <m:d>
                      <m:dPr>
                        <m:ctrlPr>
                          <a:rPr lang="en-US" altLang="zh-TW" b="0" i="1" smtClean="0">
                            <a:latin typeface="Cambria Math" charset="0"/>
                          </a:rPr>
                        </m:ctrlPr>
                      </m:dPr>
                      <m:e>
                        <m:r>
                          <a:rPr lang="en-US" altLang="zh-TW" b="0" i="1" smtClean="0">
                            <a:latin typeface="Cambria Math" charset="0"/>
                          </a:rPr>
                          <m:t>𝑡</m:t>
                        </m:r>
                      </m:e>
                    </m:d>
                    <m:r>
                      <a:rPr lang="en-US" altLang="zh-TW" b="0" i="1" smtClean="0">
                        <a:latin typeface="Cambria Math" charset="0"/>
                      </a:rPr>
                      <m:t>=</m:t>
                    </m:r>
                    <m:sSub>
                      <m:sSubPr>
                        <m:ctrlPr>
                          <a:rPr lang="en-US" altLang="zh-TW" i="1">
                            <a:latin typeface="Cambria Math" charset="0"/>
                          </a:rPr>
                        </m:ctrlPr>
                      </m:sSubPr>
                      <m:e>
                        <m:r>
                          <a:rPr lang="en-US" altLang="zh-TW" b="0" i="1" smtClean="0">
                            <a:latin typeface="Cambria Math" charset="0"/>
                          </a:rPr>
                          <m:t>𝐵</m:t>
                        </m:r>
                      </m:e>
                      <m:sub>
                        <m:r>
                          <a:rPr lang="en-US" altLang="zh-TW" i="1">
                            <a:latin typeface="Cambria Math" charset="0"/>
                          </a:rPr>
                          <m:t>𝑖</m:t>
                        </m:r>
                      </m:sub>
                    </m:sSub>
                    <m:d>
                      <m:dPr>
                        <m:ctrlPr>
                          <a:rPr lang="en-US" altLang="zh-TW" i="1">
                            <a:latin typeface="Cambria Math" charset="0"/>
                          </a:rPr>
                        </m:ctrlPr>
                      </m:dPr>
                      <m:e>
                        <m:r>
                          <a:rPr lang="en-US" altLang="zh-TW" i="1">
                            <a:latin typeface="Cambria Math" charset="0"/>
                          </a:rPr>
                          <m:t>𝑡</m:t>
                        </m:r>
                      </m:e>
                    </m:d>
                    <m:r>
                      <a:rPr lang="en-US" altLang="zh-TW" b="0" i="1" smtClean="0">
                        <a:latin typeface="Cambria Math" charset="0"/>
                      </a:rPr>
                      <m:t>−</m:t>
                    </m:r>
                    <m:nary>
                      <m:naryPr>
                        <m:ctrlPr>
                          <a:rPr lang="is-IS" altLang="zh-TW" i="1">
                            <a:latin typeface="Cambria Math" charset="0"/>
                            <a:ea typeface="標楷體" panose="03000509000000000000" pitchFamily="65" charset="-120"/>
                          </a:rPr>
                        </m:ctrlPr>
                      </m:naryPr>
                      <m:sub>
                        <m:r>
                          <m:rPr>
                            <m:brk m:alnAt="23"/>
                          </m:rPr>
                          <a:rPr lang="en-US" altLang="zh-TW" i="1">
                            <a:latin typeface="Cambria Math" charset="0"/>
                            <a:ea typeface="標楷體" panose="03000509000000000000" pitchFamily="65" charset="-120"/>
                          </a:rPr>
                          <m:t>0</m:t>
                        </m:r>
                      </m:sub>
                      <m:sup>
                        <m:r>
                          <a:rPr lang="en-US" altLang="zh-TW" i="1">
                            <a:latin typeface="Cambria Math" charset="0"/>
                            <a:ea typeface="標楷體" panose="03000509000000000000" pitchFamily="65" charset="-120"/>
                          </a:rPr>
                          <m:t>1</m:t>
                        </m:r>
                      </m:sup>
                      <m:e>
                        <m:sSub>
                          <m:sSubPr>
                            <m:ctrlPr>
                              <a:rPr lang="en-US" altLang="zh-TW" i="1">
                                <a:latin typeface="Cambria Math" charset="0"/>
                              </a:rPr>
                            </m:ctrlPr>
                          </m:sSubPr>
                          <m:e>
                            <m:r>
                              <a:rPr lang="en-US" altLang="zh-TW" i="1">
                                <a:latin typeface="Cambria Math" charset="0"/>
                              </a:rPr>
                              <m:t>𝐵</m:t>
                            </m:r>
                          </m:e>
                          <m:sub>
                            <m:r>
                              <a:rPr lang="en-US" altLang="zh-TW" i="1">
                                <a:latin typeface="Cambria Math" charset="0"/>
                              </a:rPr>
                              <m:t>𝑖</m:t>
                            </m:r>
                          </m:sub>
                        </m:sSub>
                        <m:d>
                          <m:dPr>
                            <m:ctrlPr>
                              <a:rPr lang="en-US" altLang="zh-TW" i="1">
                                <a:latin typeface="Cambria Math" charset="0"/>
                              </a:rPr>
                            </m:ctrlPr>
                          </m:dPr>
                          <m:e>
                            <m:r>
                              <a:rPr lang="en-US" altLang="zh-TW" i="1">
                                <a:latin typeface="Cambria Math" charset="0"/>
                              </a:rPr>
                              <m:t>𝑡</m:t>
                            </m:r>
                          </m:e>
                        </m:d>
                        <m:r>
                          <a:rPr lang="en-US" altLang="zh-TW" b="0" i="1" smtClean="0">
                            <a:latin typeface="Cambria Math" charset="0"/>
                          </a:rPr>
                          <m:t>𝑑𝑡</m:t>
                        </m:r>
                      </m:e>
                    </m:nary>
                    <m:r>
                      <a:rPr kumimoji="1" lang="en-US" altLang="zh-TW" b="0" i="1" smtClean="0">
                        <a:latin typeface="Cambria Math" charset="0"/>
                      </a:rPr>
                      <m:t> , </m:t>
                    </m:r>
                    <m:r>
                      <a:rPr kumimoji="1" lang="en-US" altLang="zh-TW" b="0" i="1" smtClean="0">
                        <a:latin typeface="Cambria Math" charset="0"/>
                      </a:rPr>
                      <m:t>𝑖</m:t>
                    </m:r>
                    <m:r>
                      <a:rPr kumimoji="1" lang="en-US" altLang="zh-TW" b="0" i="1" smtClean="0">
                        <a:latin typeface="Cambria Math" charset="0"/>
                      </a:rPr>
                      <m:t>=1,…,</m:t>
                    </m:r>
                    <m:r>
                      <a:rPr kumimoji="1" lang="en-US" altLang="zh-TW" b="0" i="1" smtClean="0">
                        <a:latin typeface="Cambria Math" charset="0"/>
                      </a:rPr>
                      <m:t>𝑝</m:t>
                    </m:r>
                    <m:r>
                      <a:rPr kumimoji="1" lang="en-US" altLang="zh-TW" b="0" i="1" smtClean="0">
                        <a:latin typeface="Cambria Math" charset="0"/>
                      </a:rPr>
                      <m:t>−</m:t>
                    </m:r>
                    <m:r>
                      <a:rPr kumimoji="1" lang="en-US" altLang="zh-TW" b="0" i="1" smtClean="0">
                        <a:latin typeface="Cambria Math" charset="0"/>
                      </a:rPr>
                      <m:t>𝑟</m:t>
                    </m:r>
                    <m:r>
                      <a:rPr kumimoji="1" lang="en-US" altLang="zh-TW" b="0" i="1" smtClean="0">
                        <a:latin typeface="Cambria Math" charset="0"/>
                      </a:rPr>
                      <m:t>−1</m:t>
                    </m:r>
                  </m:oMath>
                </a14:m>
                <a:endParaRPr kumimoji="1" lang="zh-TW" altLang="en-US" dirty="0"/>
              </a:p>
            </p:txBody>
          </p:sp>
        </mc:Choice>
        <mc:Fallback xmlns="">
          <p:sp>
            <p:nvSpPr>
              <p:cNvPr id="5" name="文字方塊 4"/>
              <p:cNvSpPr txBox="1">
                <a:spLocks noRot="1" noChangeAspect="1" noMove="1" noResize="1" noEditPoints="1" noAdjustHandles="1" noChangeArrowheads="1" noChangeShapeType="1" noTextEdit="1"/>
              </p:cNvSpPr>
              <p:nvPr/>
            </p:nvSpPr>
            <p:spPr>
              <a:xfrm>
                <a:off x="7129846" y="2819500"/>
                <a:ext cx="4856207" cy="467949"/>
              </a:xfrm>
              <a:prstGeom prst="rect">
                <a:avLst/>
              </a:prstGeom>
              <a:blipFill rotWithShape="0">
                <a:blip r:embed="rId5"/>
                <a:stretch>
                  <a:fillRect t="-102564" b="-166667"/>
                </a:stretch>
              </a:blipFill>
              <a:ln>
                <a:solidFill>
                  <a:srgbClr val="FF0000"/>
                </a:solidFill>
              </a:ln>
            </p:spPr>
            <p:txBody>
              <a:bodyPr/>
              <a:lstStyle/>
              <a:p>
                <a:r>
                  <a:rPr lang="zh-TW" altLang="en-US">
                    <a:noFill/>
                  </a:rPr>
                  <a:t> </a:t>
                </a:r>
              </a:p>
            </p:txBody>
          </p:sp>
        </mc:Fallback>
      </mc:AlternateContent>
    </p:spTree>
    <p:extLst>
      <p:ext uri="{BB962C8B-B14F-4D97-AF65-F5344CB8AC3E}">
        <p14:creationId xmlns:p14="http://schemas.microsoft.com/office/powerpoint/2010/main" val="4087575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01722" y="283238"/>
            <a:ext cx="10515600" cy="1026947"/>
          </a:xfrm>
        </p:spPr>
        <p:txBody>
          <a:bodyPr/>
          <a:lstStyle/>
          <a:p>
            <a:r>
              <a:rPr kumimoji="1" lang="zh-TW" altLang="en-US" dirty="0" smtClean="0"/>
              <a:t>簡介</a:t>
            </a:r>
            <a:endParaRPr kumimoji="1" lang="zh-TW" altLang="en-US" dirty="0"/>
          </a:p>
        </p:txBody>
      </p:sp>
      <p:sp>
        <p:nvSpPr>
          <p:cNvPr id="3" name="內容版面配置區 2"/>
          <p:cNvSpPr>
            <a:spLocks noGrp="1"/>
          </p:cNvSpPr>
          <p:nvPr>
            <p:ph idx="1"/>
          </p:nvPr>
        </p:nvSpPr>
        <p:spPr>
          <a:xfrm>
            <a:off x="1015622" y="1310185"/>
            <a:ext cx="10515600" cy="5117911"/>
          </a:xfrm>
        </p:spPr>
        <p:txBody>
          <a:bodyPr>
            <a:normAutofit fontScale="92500" lnSpcReduction="20000"/>
          </a:bodyPr>
          <a:lstStyle/>
          <a:p>
            <a:r>
              <a:rPr kumimoji="1" lang="zh-TW" altLang="en-US" dirty="0" smtClean="0"/>
              <a:t>子計畫</a:t>
            </a:r>
            <a:r>
              <a:rPr kumimoji="1" lang="en-US" altLang="zh-TW" dirty="0" smtClean="0"/>
              <a:t>1</a:t>
            </a:r>
            <a:r>
              <a:rPr kumimoji="1" lang="zh-TW" altLang="en-US" dirty="0" smtClean="0"/>
              <a:t>與配對交易</a:t>
            </a:r>
            <a:endParaRPr kumimoji="1" lang="en-US" altLang="zh-TW" dirty="0" smtClean="0"/>
          </a:p>
          <a:p>
            <a:pPr marL="0" indent="0">
              <a:buNone/>
            </a:pPr>
            <a:r>
              <a:rPr kumimoji="1" lang="en-US" altLang="zh-TW" dirty="0" smtClean="0"/>
              <a:t>   </a:t>
            </a:r>
            <a:r>
              <a:rPr kumimoji="1" lang="en-US" altLang="zh-TW" sz="1800" dirty="0" smtClean="0"/>
              <a:t>1. </a:t>
            </a:r>
            <a:r>
              <a:rPr kumimoji="1" lang="en-US" altLang="zh-TW" sz="1900" dirty="0" smtClean="0"/>
              <a:t>Formation period</a:t>
            </a:r>
            <a:r>
              <a:rPr kumimoji="1" lang="zh-TW" altLang="en-US" sz="1900" dirty="0" smtClean="0"/>
              <a:t> ：找出具有共整合的配對</a:t>
            </a:r>
            <a:endParaRPr kumimoji="1" lang="en-US" altLang="zh-TW" sz="1900" dirty="0" smtClean="0"/>
          </a:p>
          <a:p>
            <a:pPr marL="0" indent="0">
              <a:buNone/>
            </a:pPr>
            <a:r>
              <a:rPr kumimoji="1" lang="en-US" altLang="zh-TW" sz="1900" dirty="0"/>
              <a:t> </a:t>
            </a:r>
            <a:r>
              <a:rPr kumimoji="1" lang="en-US" altLang="zh-TW" sz="1900" dirty="0" smtClean="0"/>
              <a:t>   2. Trading period</a:t>
            </a:r>
            <a:r>
              <a:rPr kumimoji="1" lang="zh-TW" altLang="en-US" sz="1900" dirty="0" smtClean="0"/>
              <a:t> ：篩選出高勝率的配對</a:t>
            </a:r>
          </a:p>
          <a:p>
            <a:r>
              <a:rPr kumimoji="1" lang="zh-TW" altLang="en-US" dirty="0" smtClean="0"/>
              <a:t>資料處理</a:t>
            </a:r>
            <a:endParaRPr kumimoji="1" lang="en-US" altLang="zh-TW" dirty="0" smtClean="0"/>
          </a:p>
          <a:p>
            <a:pPr marL="0" indent="0">
              <a:buNone/>
            </a:pPr>
            <a:r>
              <a:rPr kumimoji="1" lang="en-US" altLang="zh-TW" dirty="0"/>
              <a:t> </a:t>
            </a:r>
            <a:r>
              <a:rPr kumimoji="1" lang="en-US" altLang="zh-TW" dirty="0" smtClean="0"/>
              <a:t>  </a:t>
            </a:r>
            <a:r>
              <a:rPr kumimoji="1" lang="en-US" altLang="zh-TW" sz="2000" dirty="0"/>
              <a:t>1. </a:t>
            </a:r>
            <a:r>
              <a:rPr kumimoji="1" lang="zh-TW" altLang="en-US" sz="2000" dirty="0" smtClean="0"/>
              <a:t>成交次數大於</a:t>
            </a:r>
            <a:r>
              <a:rPr kumimoji="1" lang="en-US" altLang="zh-TW" sz="2000" dirty="0" smtClean="0"/>
              <a:t>1000</a:t>
            </a:r>
            <a:r>
              <a:rPr kumimoji="1" lang="zh-TW" altLang="en-US" sz="2000" dirty="0" smtClean="0"/>
              <a:t>次</a:t>
            </a:r>
          </a:p>
          <a:p>
            <a:pPr marL="0" indent="0">
              <a:buNone/>
            </a:pPr>
            <a:r>
              <a:rPr kumimoji="1" lang="zh-TW" altLang="en-US" sz="2000" dirty="0"/>
              <a:t> </a:t>
            </a:r>
            <a:r>
              <a:rPr kumimoji="1" lang="zh-TW" altLang="en-US" sz="2000" dirty="0" smtClean="0"/>
              <a:t>   </a:t>
            </a:r>
            <a:r>
              <a:rPr kumimoji="1" lang="en-US" altLang="zh-TW" sz="2000" dirty="0" smtClean="0"/>
              <a:t>2. ADF-test </a:t>
            </a:r>
            <a:r>
              <a:rPr kumimoji="1" lang="zh-TW" altLang="en-US" sz="2000" dirty="0"/>
              <a:t>單根檢定，刪除定態股票</a:t>
            </a:r>
            <a:r>
              <a:rPr kumimoji="1" lang="zh-TW" altLang="en-US" sz="2000" dirty="0" smtClean="0"/>
              <a:t>。</a:t>
            </a:r>
            <a:endParaRPr kumimoji="1" lang="zh-TW" altLang="en-US" sz="2000" dirty="0"/>
          </a:p>
          <a:p>
            <a:pPr marL="0" indent="0">
              <a:buNone/>
            </a:pPr>
            <a:r>
              <a:rPr kumimoji="1" lang="zh-TW" altLang="en-US" sz="2000" dirty="0"/>
              <a:t>  </a:t>
            </a:r>
            <a:r>
              <a:rPr kumimoji="1" lang="en-US" altLang="zh-TW" sz="2000" dirty="0" smtClean="0"/>
              <a:t> </a:t>
            </a:r>
            <a:r>
              <a:rPr kumimoji="1" lang="zh-TW" altLang="en-US" sz="2000" dirty="0" smtClean="0"/>
              <a:t> </a:t>
            </a:r>
            <a:r>
              <a:rPr kumimoji="1" lang="en-US" altLang="zh-TW" sz="2000" dirty="0"/>
              <a:t>3</a:t>
            </a:r>
            <a:r>
              <a:rPr kumimoji="1" lang="en-US" altLang="zh-TW" sz="2000" dirty="0" smtClean="0"/>
              <a:t>. </a:t>
            </a:r>
            <a:r>
              <a:rPr kumimoji="1" lang="en-US" altLang="zh-TW" sz="2000" dirty="0" err="1"/>
              <a:t>hp</a:t>
            </a:r>
            <a:r>
              <a:rPr kumimoji="1" lang="en-US" altLang="zh-TW" sz="2000" dirty="0"/>
              <a:t>-filter</a:t>
            </a:r>
            <a:r>
              <a:rPr kumimoji="1" lang="zh-TW" altLang="en-US" sz="2000" dirty="0"/>
              <a:t> 將股價分為</a:t>
            </a:r>
            <a:r>
              <a:rPr kumimoji="1" lang="zh-TW" altLang="en-US" sz="2000" b="1" dirty="0"/>
              <a:t>定態項</a:t>
            </a:r>
            <a:r>
              <a:rPr kumimoji="1" lang="zh-TW" altLang="en-US" sz="2000" dirty="0"/>
              <a:t>與</a:t>
            </a:r>
            <a:r>
              <a:rPr kumimoji="1" lang="zh-TW" altLang="en-US" sz="2000" b="1" dirty="0"/>
              <a:t>非定態項</a:t>
            </a:r>
          </a:p>
          <a:p>
            <a:pPr marL="0" indent="0">
              <a:buNone/>
            </a:pPr>
            <a:r>
              <a:rPr kumimoji="1" lang="zh-TW" altLang="en-US" sz="2000" b="1" dirty="0"/>
              <a:t>   </a:t>
            </a:r>
            <a:r>
              <a:rPr kumimoji="1" lang="en-US" altLang="zh-TW" sz="2000" b="1" dirty="0" smtClean="0"/>
              <a:t> </a:t>
            </a:r>
            <a:r>
              <a:rPr kumimoji="1" lang="en-US" altLang="zh-TW" sz="2000" dirty="0"/>
              <a:t>4</a:t>
            </a:r>
            <a:r>
              <a:rPr kumimoji="1" lang="en-US" altLang="zh-TW" sz="2000" dirty="0" smtClean="0"/>
              <a:t>. </a:t>
            </a:r>
            <a:r>
              <a:rPr kumimoji="1" lang="zh-TW" altLang="en-US" sz="2000" dirty="0" smtClean="0"/>
              <a:t>以非定</a:t>
            </a:r>
            <a:r>
              <a:rPr kumimoji="1" lang="zh-TW" altLang="en-US" sz="2000" dirty="0"/>
              <a:t>態項計算</a:t>
            </a:r>
            <a:r>
              <a:rPr kumimoji="1" lang="zh-TW" altLang="en-US" sz="2000" b="1" dirty="0"/>
              <a:t>相關係數，</a:t>
            </a:r>
            <a:r>
              <a:rPr kumimoji="1" lang="zh-TW" altLang="en-US" sz="2000" dirty="0"/>
              <a:t>取出大於</a:t>
            </a:r>
            <a:r>
              <a:rPr kumimoji="1" lang="en-US" altLang="zh-TW" sz="2000" dirty="0"/>
              <a:t>0.6</a:t>
            </a:r>
            <a:r>
              <a:rPr kumimoji="1" lang="zh-TW" altLang="en-US" sz="2000" dirty="0"/>
              <a:t>的配對</a:t>
            </a:r>
            <a:r>
              <a:rPr kumimoji="1" lang="zh-TW" altLang="en-US" sz="2000" dirty="0" smtClean="0"/>
              <a:t>。</a:t>
            </a:r>
          </a:p>
          <a:p>
            <a:r>
              <a:rPr kumimoji="1" lang="en-US" altLang="zh-TW" dirty="0" smtClean="0"/>
              <a:t>VECM</a:t>
            </a:r>
          </a:p>
          <a:p>
            <a:pPr marL="0" indent="0">
              <a:buNone/>
            </a:pPr>
            <a:r>
              <a:rPr kumimoji="1" lang="en-US" altLang="zh-TW" sz="1900" dirty="0" smtClean="0"/>
              <a:t>     1. </a:t>
            </a:r>
            <a:r>
              <a:rPr kumimoji="1" lang="en-US" altLang="zh-TW" sz="1900" dirty="0"/>
              <a:t>BIC </a:t>
            </a:r>
            <a:r>
              <a:rPr kumimoji="1" lang="zh-TW" altLang="en-US" sz="1900" dirty="0"/>
              <a:t>選擇落後</a:t>
            </a:r>
            <a:r>
              <a:rPr kumimoji="1" lang="zh-TW" altLang="en-US" sz="1900" dirty="0" smtClean="0"/>
              <a:t>期數</a:t>
            </a:r>
            <a:r>
              <a:rPr kumimoji="1" lang="en-US" altLang="zh-TW" sz="1900" dirty="0" smtClean="0"/>
              <a:t> p</a:t>
            </a:r>
            <a:endParaRPr kumimoji="1" lang="zh-TW" altLang="en-US" sz="1900" dirty="0" smtClean="0"/>
          </a:p>
          <a:p>
            <a:pPr marL="0" indent="0">
              <a:buNone/>
            </a:pPr>
            <a:r>
              <a:rPr kumimoji="1" lang="zh-TW" altLang="en-US" sz="1900" dirty="0"/>
              <a:t> </a:t>
            </a:r>
            <a:r>
              <a:rPr kumimoji="1" lang="zh-TW" altLang="en-US" sz="1900" dirty="0" smtClean="0"/>
              <a:t>    </a:t>
            </a:r>
            <a:r>
              <a:rPr kumimoji="1" lang="en-US" altLang="zh-TW" sz="1900" dirty="0" smtClean="0"/>
              <a:t>2. </a:t>
            </a:r>
            <a:r>
              <a:rPr kumimoji="1" lang="zh-TW" altLang="en-US" sz="1900" dirty="0" smtClean="0"/>
              <a:t>將</a:t>
            </a:r>
            <a:r>
              <a:rPr kumimoji="1" lang="en-US" altLang="zh-TW" sz="1900" dirty="0" smtClean="0"/>
              <a:t>VAR(p) </a:t>
            </a:r>
            <a:r>
              <a:rPr kumimoji="1" lang="zh-TW" altLang="en-US" sz="1900" dirty="0" smtClean="0"/>
              <a:t>轉為 </a:t>
            </a:r>
            <a:r>
              <a:rPr kumimoji="1" lang="en-US" altLang="zh-TW" sz="1900" dirty="0" smtClean="0"/>
              <a:t>VECM </a:t>
            </a:r>
            <a:r>
              <a:rPr kumimoji="1" lang="zh-TW" altLang="en-US" sz="1900" dirty="0" smtClean="0"/>
              <a:t>模型</a:t>
            </a:r>
            <a:endParaRPr kumimoji="1" lang="zh-TW" altLang="en-US" sz="1900" dirty="0"/>
          </a:p>
          <a:p>
            <a:pPr marL="0" indent="0">
              <a:buNone/>
            </a:pPr>
            <a:r>
              <a:rPr kumimoji="1" lang="zh-TW" altLang="en-US" sz="1900" dirty="0"/>
              <a:t>     </a:t>
            </a:r>
            <a:r>
              <a:rPr kumimoji="1" lang="en-US" altLang="zh-TW" sz="1900" dirty="0"/>
              <a:t>3</a:t>
            </a:r>
            <a:r>
              <a:rPr kumimoji="1" lang="en-US" altLang="zh-TW" sz="1900" dirty="0" smtClean="0"/>
              <a:t>. </a:t>
            </a:r>
            <a:r>
              <a:rPr kumimoji="1" lang="en-US" altLang="zh-TW" sz="1900" dirty="0"/>
              <a:t>trace test </a:t>
            </a:r>
            <a:r>
              <a:rPr kumimoji="1" lang="zh-TW" altLang="en-US" sz="1900" dirty="0"/>
              <a:t>檢定 </a:t>
            </a:r>
            <a:r>
              <a:rPr kumimoji="1" lang="en-US" altLang="zh-TW" sz="1900" dirty="0"/>
              <a:t>rank </a:t>
            </a:r>
            <a:r>
              <a:rPr kumimoji="1" lang="zh-TW" altLang="en-US" sz="1900" dirty="0"/>
              <a:t>個數</a:t>
            </a:r>
            <a:r>
              <a:rPr kumimoji="1" lang="en-US" altLang="zh-TW" sz="1900" dirty="0"/>
              <a:t>(</a:t>
            </a:r>
            <a:r>
              <a:rPr kumimoji="1" lang="zh-TW" altLang="en-US" sz="1900" dirty="0"/>
              <a:t>只留 </a:t>
            </a:r>
            <a:r>
              <a:rPr kumimoji="1" lang="en-US" altLang="zh-TW" sz="1900" dirty="0"/>
              <a:t>r = 1)</a:t>
            </a:r>
            <a:r>
              <a:rPr kumimoji="1" lang="zh-TW" altLang="en-US" sz="1900" dirty="0"/>
              <a:t> </a:t>
            </a:r>
            <a:r>
              <a:rPr kumimoji="1" lang="en-US" altLang="zh-TW" sz="1900" dirty="0"/>
              <a:t>, </a:t>
            </a:r>
            <a:r>
              <a:rPr kumimoji="1" lang="zh-TW" altLang="en-US" sz="1900" dirty="0"/>
              <a:t>並取出</a:t>
            </a:r>
            <a:r>
              <a:rPr kumimoji="1" lang="zh-TW" altLang="en-US" sz="1900" b="1" dirty="0"/>
              <a:t>共整合係數 </a:t>
            </a:r>
            <a:endParaRPr kumimoji="1" lang="zh-TW" altLang="en-US" sz="1900" dirty="0"/>
          </a:p>
          <a:p>
            <a:pPr marL="0" indent="0">
              <a:buNone/>
            </a:pPr>
            <a:r>
              <a:rPr kumimoji="1" lang="zh-TW" altLang="en-US" sz="1900" b="1" dirty="0"/>
              <a:t>     </a:t>
            </a:r>
            <a:r>
              <a:rPr kumimoji="1" lang="en-US" altLang="zh-TW" sz="1900" dirty="0"/>
              <a:t>4</a:t>
            </a:r>
            <a:r>
              <a:rPr kumimoji="1" lang="en-US" altLang="zh-TW" sz="1900" dirty="0" smtClean="0"/>
              <a:t>.</a:t>
            </a:r>
            <a:r>
              <a:rPr kumimoji="1" lang="en-US" altLang="zh-TW" sz="1900" b="1" dirty="0" smtClean="0"/>
              <a:t> </a:t>
            </a:r>
            <a:r>
              <a:rPr kumimoji="1" lang="zh-TW" altLang="en-US" sz="1900" dirty="0" smtClean="0"/>
              <a:t>將</a:t>
            </a:r>
            <a:r>
              <a:rPr kumimoji="1" lang="zh-TW" altLang="en-US" sz="1900" dirty="0"/>
              <a:t>共整合係數四捨五入，並計算 </a:t>
            </a:r>
            <a:r>
              <a:rPr kumimoji="1" lang="en-US" altLang="zh-TW" sz="1900" dirty="0"/>
              <a:t>spread </a:t>
            </a:r>
            <a:r>
              <a:rPr kumimoji="1" lang="zh-TW" altLang="en-US" sz="1900" dirty="0"/>
              <a:t>序列。</a:t>
            </a:r>
          </a:p>
          <a:p>
            <a:pPr marL="0" indent="0">
              <a:buNone/>
            </a:pPr>
            <a:r>
              <a:rPr kumimoji="1" lang="zh-TW" altLang="en-US" sz="1900" dirty="0"/>
              <a:t>     </a:t>
            </a:r>
            <a:r>
              <a:rPr kumimoji="1" lang="en-US" altLang="zh-TW" sz="1900" dirty="0"/>
              <a:t>5</a:t>
            </a:r>
            <a:r>
              <a:rPr kumimoji="1" lang="en-US" altLang="zh-TW" sz="1900" dirty="0" smtClean="0"/>
              <a:t>. </a:t>
            </a:r>
            <a:r>
              <a:rPr kumimoji="1" lang="zh-TW" altLang="en-US" sz="1900" dirty="0" smtClean="0"/>
              <a:t>單</a:t>
            </a:r>
            <a:r>
              <a:rPr kumimoji="1" lang="zh-TW" altLang="en-US" sz="1900" dirty="0"/>
              <a:t>根檢定刪除非定</a:t>
            </a:r>
            <a:r>
              <a:rPr kumimoji="1" lang="zh-TW" altLang="en-US" sz="1900" dirty="0" smtClean="0"/>
              <a:t>態</a:t>
            </a:r>
            <a:r>
              <a:rPr kumimoji="1" lang="en-US" altLang="zh-TW" sz="1900" dirty="0" smtClean="0"/>
              <a:t>spread</a:t>
            </a:r>
            <a:r>
              <a:rPr kumimoji="1" lang="zh-TW" altLang="en-US" sz="1900" dirty="0" smtClean="0"/>
              <a:t>序列。</a:t>
            </a:r>
            <a:endParaRPr kumimoji="1" lang="zh-TW" altLang="en-US" sz="1900" dirty="0"/>
          </a:p>
          <a:p>
            <a:endParaRPr kumimoji="1" lang="zh-TW" altLang="en-US" dirty="0"/>
          </a:p>
        </p:txBody>
      </p:sp>
    </p:spTree>
    <p:extLst>
      <p:ext uri="{BB962C8B-B14F-4D97-AF65-F5344CB8AC3E}">
        <p14:creationId xmlns:p14="http://schemas.microsoft.com/office/powerpoint/2010/main" val="7751482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35679" y="187155"/>
            <a:ext cx="10515600" cy="676006"/>
          </a:xfrm>
        </p:spPr>
        <p:txBody>
          <a:bodyPr>
            <a:normAutofit fontScale="90000"/>
          </a:bodyPr>
          <a:lstStyle/>
          <a:p>
            <a:r>
              <a:rPr kumimoji="1" lang="zh-TW" altLang="en-US" dirty="0" smtClean="0"/>
              <a:t>關於 </a:t>
            </a:r>
            <a:r>
              <a:rPr kumimoji="1" lang="en-US" altLang="zh-TW" dirty="0" smtClean="0"/>
              <a:t>VECM </a:t>
            </a:r>
            <a:r>
              <a:rPr kumimoji="1" lang="zh-TW" altLang="en-US" dirty="0" smtClean="0"/>
              <a:t>模型</a:t>
            </a:r>
            <a:endParaRPr kumimoji="1"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677261" y="863161"/>
                <a:ext cx="11084626" cy="5593823"/>
              </a:xfrm>
            </p:spPr>
            <p:txBody>
              <a:bodyPr>
                <a:normAutofit/>
              </a:bodyPr>
              <a:lstStyle/>
              <a:p>
                <a:r>
                  <a:rPr kumimoji="1" lang="zh-TW" altLang="en-US" dirty="0" smtClean="0"/>
                  <a:t>需計算 </a:t>
                </a:r>
                <a:r>
                  <a:rPr kumimoji="1" lang="en-US" altLang="zh-TW" dirty="0" smtClean="0"/>
                  <a:t>VAR(p)</a:t>
                </a:r>
                <a:r>
                  <a:rPr kumimoji="1" lang="zh-TW" altLang="en-US" dirty="0" smtClean="0"/>
                  <a:t>的參數：</a:t>
                </a:r>
              </a:p>
              <a:p>
                <a:pPr marL="0" indent="0">
                  <a:buNone/>
                </a:pPr>
                <a:r>
                  <a:rPr kumimoji="1" lang="en-US" altLang="zh-TW" dirty="0" smtClean="0"/>
                  <a:t>                </a:t>
                </a:r>
                <a14:m>
                  <m:oMath xmlns:m="http://schemas.openxmlformats.org/officeDocument/2006/math">
                    <m:sSub>
                      <m:sSubPr>
                        <m:ctrlPr>
                          <a:rPr kumimoji="1" lang="en-US" altLang="zh-TW" sz="2400" i="1">
                            <a:latin typeface="Cambria Math" charset="0"/>
                          </a:rPr>
                        </m:ctrlPr>
                      </m:sSubPr>
                      <m:e>
                        <m:r>
                          <a:rPr kumimoji="1" lang="en-US" altLang="zh-TW" sz="2400" i="1">
                            <a:latin typeface="Cambria Math" charset="0"/>
                          </a:rPr>
                          <m:t>𝑧</m:t>
                        </m:r>
                      </m:e>
                      <m:sub>
                        <m:r>
                          <a:rPr kumimoji="1" lang="en-US" altLang="zh-TW" sz="2400" i="1">
                            <a:latin typeface="Cambria Math" charset="0"/>
                          </a:rPr>
                          <m:t>𝑡</m:t>
                        </m:r>
                      </m:sub>
                    </m:sSub>
                    <m:r>
                      <a:rPr kumimoji="1" lang="en-US" altLang="zh-TW" sz="2400" i="1">
                        <a:latin typeface="Cambria Math" charset="0"/>
                      </a:rPr>
                      <m:t>=</m:t>
                    </m:r>
                    <m:sSub>
                      <m:sSubPr>
                        <m:ctrlPr>
                          <a:rPr kumimoji="1" lang="en-US" altLang="zh-TW" sz="2400" i="1">
                            <a:latin typeface="Cambria Math" charset="0"/>
                          </a:rPr>
                        </m:ctrlPr>
                      </m:sSubPr>
                      <m:e>
                        <m:r>
                          <a:rPr kumimoji="1" lang="en-US" altLang="zh-TW" sz="2400" i="1">
                            <a:latin typeface="Cambria Math" charset="0"/>
                            <a:ea typeface="Cambria Math" charset="0"/>
                            <a:cs typeface="Cambria Math" charset="0"/>
                          </a:rPr>
                          <m:t>𝜙</m:t>
                        </m:r>
                      </m:e>
                      <m:sub>
                        <m:r>
                          <a:rPr kumimoji="1" lang="en-US" altLang="zh-TW" sz="2400" i="1">
                            <a:latin typeface="Cambria Math" charset="0"/>
                          </a:rPr>
                          <m:t>0</m:t>
                        </m:r>
                      </m:sub>
                    </m:sSub>
                    <m:r>
                      <a:rPr kumimoji="1" lang="en-US" altLang="zh-TW" sz="2400" i="1">
                        <a:latin typeface="Cambria Math" charset="0"/>
                      </a:rPr>
                      <m:t>+</m:t>
                    </m:r>
                    <m:sSub>
                      <m:sSubPr>
                        <m:ctrlPr>
                          <a:rPr kumimoji="1" lang="en-US" altLang="zh-TW" sz="2400" i="1">
                            <a:latin typeface="Cambria Math" charset="0"/>
                          </a:rPr>
                        </m:ctrlPr>
                      </m:sSubPr>
                      <m:e>
                        <m:r>
                          <a:rPr kumimoji="1" lang="en-US" altLang="zh-TW" sz="2400" i="1">
                            <a:latin typeface="Cambria Math" charset="0"/>
                            <a:ea typeface="Cambria Math" charset="0"/>
                            <a:cs typeface="Cambria Math" charset="0"/>
                          </a:rPr>
                          <m:t>𝜙</m:t>
                        </m:r>
                      </m:e>
                      <m:sub>
                        <m:r>
                          <a:rPr kumimoji="1" lang="en-US" altLang="zh-TW" sz="2400" i="1">
                            <a:latin typeface="Cambria Math" charset="0"/>
                            <a:ea typeface="Cambria Math" charset="0"/>
                            <a:cs typeface="Cambria Math" charset="0"/>
                          </a:rPr>
                          <m:t>1</m:t>
                        </m:r>
                      </m:sub>
                    </m:sSub>
                    <m:sSub>
                      <m:sSubPr>
                        <m:ctrlPr>
                          <a:rPr kumimoji="1" lang="en-US" altLang="zh-TW" sz="2400" i="1">
                            <a:latin typeface="Cambria Math" charset="0"/>
                          </a:rPr>
                        </m:ctrlPr>
                      </m:sSubPr>
                      <m:e>
                        <m:r>
                          <a:rPr kumimoji="1" lang="en-US" altLang="zh-TW" sz="2400" i="1">
                            <a:latin typeface="Cambria Math" charset="0"/>
                          </a:rPr>
                          <m:t>𝑧</m:t>
                        </m:r>
                      </m:e>
                      <m:sub>
                        <m:r>
                          <a:rPr kumimoji="1" lang="en-US" altLang="zh-TW" sz="2400" i="1">
                            <a:latin typeface="Cambria Math" charset="0"/>
                            <a:ea typeface="Cambria Math" charset="0"/>
                            <a:cs typeface="Cambria Math" charset="0"/>
                          </a:rPr>
                          <m:t>𝑡</m:t>
                        </m:r>
                        <m:r>
                          <a:rPr kumimoji="1" lang="en-US" altLang="zh-TW" sz="2400" i="1">
                            <a:latin typeface="Cambria Math" charset="0"/>
                            <a:ea typeface="Cambria Math" charset="0"/>
                            <a:cs typeface="Cambria Math" charset="0"/>
                          </a:rPr>
                          <m:t>−1</m:t>
                        </m:r>
                      </m:sub>
                    </m:sSub>
                    <m:r>
                      <a:rPr kumimoji="1" lang="en-US" altLang="zh-TW" sz="2400" i="1">
                        <a:latin typeface="Cambria Math" charset="0"/>
                      </a:rPr>
                      <m:t>+…+</m:t>
                    </m:r>
                    <m:sSub>
                      <m:sSubPr>
                        <m:ctrlPr>
                          <a:rPr kumimoji="1" lang="en-US" altLang="zh-TW" sz="2400" i="1">
                            <a:latin typeface="Cambria Math" charset="0"/>
                          </a:rPr>
                        </m:ctrlPr>
                      </m:sSubPr>
                      <m:e>
                        <m:r>
                          <a:rPr kumimoji="1" lang="en-US" altLang="zh-TW" sz="2400" i="1">
                            <a:latin typeface="Cambria Math" charset="0"/>
                            <a:ea typeface="Cambria Math" charset="0"/>
                            <a:cs typeface="Cambria Math" charset="0"/>
                          </a:rPr>
                          <m:t>𝜙</m:t>
                        </m:r>
                      </m:e>
                      <m:sub>
                        <m:r>
                          <a:rPr kumimoji="1" lang="en-US" altLang="zh-TW" sz="2400" i="1">
                            <a:latin typeface="Cambria Math" charset="0"/>
                            <a:ea typeface="Cambria Math" charset="0"/>
                            <a:cs typeface="Cambria Math" charset="0"/>
                          </a:rPr>
                          <m:t>𝑝</m:t>
                        </m:r>
                      </m:sub>
                    </m:sSub>
                    <m:sSub>
                      <m:sSubPr>
                        <m:ctrlPr>
                          <a:rPr kumimoji="1" lang="en-US" altLang="zh-TW" sz="2400" i="1">
                            <a:latin typeface="Cambria Math" charset="0"/>
                          </a:rPr>
                        </m:ctrlPr>
                      </m:sSubPr>
                      <m:e>
                        <m:r>
                          <a:rPr kumimoji="1" lang="en-US" altLang="zh-TW" sz="2400" i="1">
                            <a:latin typeface="Cambria Math" charset="0"/>
                          </a:rPr>
                          <m:t>𝑧</m:t>
                        </m:r>
                      </m:e>
                      <m:sub>
                        <m:r>
                          <a:rPr kumimoji="1" lang="en-US" altLang="zh-TW" sz="2400" i="1">
                            <a:latin typeface="Cambria Math" charset="0"/>
                            <a:ea typeface="Cambria Math" charset="0"/>
                            <a:cs typeface="Cambria Math" charset="0"/>
                          </a:rPr>
                          <m:t>𝑡</m:t>
                        </m:r>
                        <m:r>
                          <a:rPr kumimoji="1" lang="en-US" altLang="zh-TW" sz="2400" i="1">
                            <a:latin typeface="Cambria Math" charset="0"/>
                            <a:ea typeface="Cambria Math" charset="0"/>
                            <a:cs typeface="Cambria Math" charset="0"/>
                          </a:rPr>
                          <m:t>−</m:t>
                        </m:r>
                        <m:r>
                          <a:rPr kumimoji="1" lang="en-US" altLang="zh-TW" sz="2400" i="1">
                            <a:latin typeface="Cambria Math" charset="0"/>
                            <a:ea typeface="Cambria Math" charset="0"/>
                            <a:cs typeface="Cambria Math" charset="0"/>
                          </a:rPr>
                          <m:t>𝑝</m:t>
                        </m:r>
                      </m:sub>
                    </m:sSub>
                    <m:r>
                      <a:rPr kumimoji="1" lang="en-US" altLang="zh-TW" sz="2400" i="1">
                        <a:latin typeface="Cambria Math" charset="0"/>
                      </a:rPr>
                      <m:t>+</m:t>
                    </m:r>
                    <m:sSub>
                      <m:sSubPr>
                        <m:ctrlPr>
                          <a:rPr kumimoji="1" lang="en-US" altLang="zh-TW" sz="2400" i="1">
                            <a:latin typeface="Cambria Math" charset="0"/>
                          </a:rPr>
                        </m:ctrlPr>
                      </m:sSubPr>
                      <m:e>
                        <m:r>
                          <a:rPr kumimoji="1" lang="en-US" altLang="zh-TW" sz="2400" i="1">
                            <a:latin typeface="Cambria Math" charset="0"/>
                          </a:rPr>
                          <m:t>𝑎</m:t>
                        </m:r>
                      </m:e>
                      <m:sub>
                        <m:r>
                          <a:rPr kumimoji="1" lang="en-US" altLang="zh-TW" sz="2400" i="1">
                            <a:latin typeface="Cambria Math" charset="0"/>
                            <a:ea typeface="Cambria Math" charset="0"/>
                            <a:cs typeface="Cambria Math" charset="0"/>
                          </a:rPr>
                          <m:t>𝑡</m:t>
                        </m:r>
                      </m:sub>
                    </m:sSub>
                    <m:r>
                      <a:rPr kumimoji="1" lang="en-US" altLang="zh-TW" sz="2400" b="0" i="1" smtClean="0">
                        <a:latin typeface="Cambria Math" charset="0"/>
                        <a:ea typeface="Cambria Math" charset="0"/>
                        <a:cs typeface="Cambria Math" charset="0"/>
                      </a:rPr>
                      <m:t> ,</m:t>
                    </m:r>
                    <m:sSub>
                      <m:sSubPr>
                        <m:ctrlPr>
                          <a:rPr kumimoji="1" lang="en-US" altLang="zh-TW" sz="2400" i="1">
                            <a:latin typeface="Cambria Math" charset="0"/>
                          </a:rPr>
                        </m:ctrlPr>
                      </m:sSubPr>
                      <m:e>
                        <m:r>
                          <a:rPr kumimoji="1" lang="en-US" altLang="zh-TW" sz="2400" i="1">
                            <a:latin typeface="Cambria Math" charset="0"/>
                          </a:rPr>
                          <m:t>𝑎</m:t>
                        </m:r>
                      </m:e>
                      <m:sub>
                        <m:r>
                          <a:rPr kumimoji="1" lang="en-US" altLang="zh-TW" sz="2400" i="1">
                            <a:latin typeface="Cambria Math" charset="0"/>
                            <a:ea typeface="Cambria Math" charset="0"/>
                            <a:cs typeface="Cambria Math" charset="0"/>
                          </a:rPr>
                          <m:t>𝑡</m:t>
                        </m:r>
                      </m:sub>
                    </m:sSub>
                    <m:groupChr>
                      <m:groupChrPr>
                        <m:chr m:val="→"/>
                        <m:vertJc m:val="bot"/>
                        <m:ctrlPr>
                          <a:rPr kumimoji="1" lang="is-IS" altLang="zh-TW" sz="2400" i="1" smtClean="0">
                            <a:latin typeface="Cambria Math" charset="0"/>
                            <a:ea typeface="Cambria Math" charset="0"/>
                            <a:cs typeface="Cambria Math" charset="0"/>
                          </a:rPr>
                        </m:ctrlPr>
                      </m:groupChrPr>
                      <m:e>
                        <m:r>
                          <m:rPr>
                            <m:brk m:alnAt="2"/>
                          </m:rPr>
                          <a:rPr kumimoji="1" lang="en-US" altLang="zh-TW" sz="2400" b="0" i="1" smtClean="0">
                            <a:latin typeface="Cambria Math" charset="0"/>
                            <a:ea typeface="Cambria Math" charset="0"/>
                            <a:cs typeface="Cambria Math" charset="0"/>
                          </a:rPr>
                          <m:t>𝑖</m:t>
                        </m:r>
                        <m:r>
                          <a:rPr kumimoji="1" lang="en-US" altLang="zh-TW" sz="2400" b="0" i="1" smtClean="0">
                            <a:latin typeface="Cambria Math" charset="0"/>
                            <a:ea typeface="Cambria Math" charset="0"/>
                            <a:cs typeface="Cambria Math" charset="0"/>
                          </a:rPr>
                          <m:t>.</m:t>
                        </m:r>
                        <m:r>
                          <a:rPr kumimoji="1" lang="en-US" altLang="zh-TW" sz="2400" b="0" i="1" smtClean="0">
                            <a:latin typeface="Cambria Math" charset="0"/>
                            <a:ea typeface="Cambria Math" charset="0"/>
                            <a:cs typeface="Cambria Math" charset="0"/>
                          </a:rPr>
                          <m:t>𝑖</m:t>
                        </m:r>
                        <m:r>
                          <a:rPr kumimoji="1" lang="en-US" altLang="zh-TW" sz="2400" b="0" i="1" smtClean="0">
                            <a:latin typeface="Cambria Math" charset="0"/>
                            <a:ea typeface="Cambria Math" charset="0"/>
                            <a:cs typeface="Cambria Math" charset="0"/>
                          </a:rPr>
                          <m:t>.</m:t>
                        </m:r>
                        <m:r>
                          <a:rPr kumimoji="1" lang="en-US" altLang="zh-TW" sz="2400" b="0" i="1" smtClean="0">
                            <a:latin typeface="Cambria Math" charset="0"/>
                            <a:ea typeface="Cambria Math" charset="0"/>
                            <a:cs typeface="Cambria Math" charset="0"/>
                          </a:rPr>
                          <m:t>𝑑</m:t>
                        </m:r>
                      </m:e>
                    </m:groupChr>
                    <m:sSub>
                      <m:sSubPr>
                        <m:ctrlPr>
                          <a:rPr kumimoji="1" lang="en-US" altLang="zh-TW" sz="2400" i="1">
                            <a:latin typeface="Cambria Math" charset="0"/>
                          </a:rPr>
                        </m:ctrlPr>
                      </m:sSubPr>
                      <m:e>
                        <m:r>
                          <a:rPr kumimoji="1" lang="en-US" altLang="zh-TW" sz="2400" b="0" i="1" smtClean="0">
                            <a:latin typeface="Cambria Math" charset="0"/>
                          </a:rPr>
                          <m:t>𝑁</m:t>
                        </m:r>
                      </m:e>
                      <m:sub>
                        <m:r>
                          <a:rPr kumimoji="1" lang="en-US" altLang="zh-TW" sz="2400" b="0" i="1" smtClean="0">
                            <a:latin typeface="Cambria Math" charset="0"/>
                          </a:rPr>
                          <m:t>𝑘</m:t>
                        </m:r>
                      </m:sub>
                    </m:sSub>
                    <m:d>
                      <m:dPr>
                        <m:ctrlPr>
                          <a:rPr kumimoji="1" lang="en-US" altLang="zh-TW" sz="2400" b="0" i="1" smtClean="0">
                            <a:latin typeface="Cambria Math" charset="0"/>
                            <a:ea typeface="Cambria Math" charset="0"/>
                            <a:cs typeface="Cambria Math" charset="0"/>
                          </a:rPr>
                        </m:ctrlPr>
                      </m:dPr>
                      <m:e>
                        <m:r>
                          <a:rPr kumimoji="1" lang="en-US" altLang="zh-TW" sz="2400" b="0" i="1" smtClean="0">
                            <a:latin typeface="Cambria Math" charset="0"/>
                            <a:ea typeface="Cambria Math" charset="0"/>
                            <a:cs typeface="Cambria Math" charset="0"/>
                          </a:rPr>
                          <m:t> 0 ,</m:t>
                        </m:r>
                        <m:sSub>
                          <m:sSubPr>
                            <m:ctrlPr>
                              <a:rPr kumimoji="1" lang="en-US" altLang="zh-TW" sz="2400" i="1">
                                <a:latin typeface="Cambria Math" charset="0"/>
                              </a:rPr>
                            </m:ctrlPr>
                          </m:sSubPr>
                          <m:e>
                            <m:r>
                              <m:rPr>
                                <m:sty m:val="p"/>
                              </m:rPr>
                              <a:rPr kumimoji="1" lang="el-GR" altLang="zh-TW" sz="2400" i="1">
                                <a:latin typeface="Cambria Math" charset="0"/>
                                <a:ea typeface="Cambria Math" charset="0"/>
                                <a:cs typeface="Cambria Math" charset="0"/>
                              </a:rPr>
                              <m:t>Σ</m:t>
                            </m:r>
                          </m:e>
                          <m:sub>
                            <m:r>
                              <a:rPr kumimoji="1" lang="en-US" altLang="zh-TW" sz="2400" i="1">
                                <a:latin typeface="Cambria Math" charset="0"/>
                              </a:rPr>
                              <m:t>𝑎</m:t>
                            </m:r>
                          </m:sub>
                        </m:sSub>
                      </m:e>
                    </m:d>
                  </m:oMath>
                </a14:m>
                <a:r>
                  <a:rPr kumimoji="1" lang="en-US" altLang="zh-TW" sz="2400" dirty="0" smtClean="0"/>
                  <a:t> , t=p+1,</a:t>
                </a:r>
                <a:r>
                  <a:rPr kumimoji="1" lang="mr-IN" altLang="zh-TW" sz="2400" dirty="0" smtClean="0"/>
                  <a:t>…</a:t>
                </a:r>
                <a:r>
                  <a:rPr kumimoji="1" lang="en-US" altLang="zh-TW" sz="2400" dirty="0" smtClean="0"/>
                  <a:t>,T </a:t>
                </a:r>
              </a:p>
              <a:p>
                <a:pPr marL="0" indent="0">
                  <a:buNone/>
                </a:pPr>
                <a:r>
                  <a:rPr kumimoji="1" lang="en-US" altLang="zh-TW" dirty="0"/>
                  <a:t> </a:t>
                </a:r>
                <a:r>
                  <a:rPr kumimoji="1" lang="en-US" altLang="zh-TW" dirty="0" smtClean="0"/>
                  <a:t>  </a:t>
                </a:r>
                <a:r>
                  <a:rPr kumimoji="1" lang="zh-TW" altLang="en-US" dirty="0" smtClean="0"/>
                  <a:t> </a:t>
                </a:r>
                <a:r>
                  <a:rPr kumimoji="1" lang="en-US" altLang="zh-TW" sz="2400" dirty="0" smtClean="0"/>
                  <a:t>1.Generalized Least Squares (GLS)</a:t>
                </a:r>
              </a:p>
              <a:p>
                <a:pPr marL="0" indent="0">
                  <a:buNone/>
                </a:pPr>
                <a:r>
                  <a:rPr kumimoji="1" lang="en-US" altLang="zh-TW" sz="2400" dirty="0"/>
                  <a:t> </a:t>
                </a:r>
                <a:r>
                  <a:rPr kumimoji="1" lang="en-US" altLang="zh-TW" sz="2400" dirty="0" smtClean="0"/>
                  <a:t>    2.Ordinary Least Squares (OLS)</a:t>
                </a:r>
                <a:r>
                  <a:rPr kumimoji="1" lang="zh-TW" altLang="en-US" sz="2400" dirty="0" smtClean="0"/>
                  <a:t>             </a:t>
                </a:r>
                <a:endParaRPr kumimoji="1" lang="en-US" altLang="zh-TW" sz="2400" dirty="0" smtClean="0"/>
              </a:p>
              <a:p>
                <a:pPr marL="0" indent="0">
                  <a:buNone/>
                </a:pPr>
                <a:r>
                  <a:rPr kumimoji="1" lang="en-US" altLang="zh-TW" sz="2400" dirty="0"/>
                  <a:t> </a:t>
                </a:r>
                <a:r>
                  <a:rPr kumimoji="1" lang="en-US" altLang="zh-TW" sz="2400" dirty="0" smtClean="0"/>
                  <a:t>    3.Maximum Likelihood Estimate (ML)</a:t>
                </a:r>
              </a:p>
              <a:p>
                <a:r>
                  <a:rPr kumimoji="1" lang="zh-TW" altLang="en-US" dirty="0"/>
                  <a:t>在</a:t>
                </a:r>
                <a:r>
                  <a:rPr kumimoji="1" lang="en-US" altLang="zh-TW" dirty="0"/>
                  <a:t> VAR(p) </a:t>
                </a:r>
                <a:r>
                  <a:rPr kumimoji="1" lang="zh-TW" altLang="en-US" dirty="0"/>
                  <a:t>的架構下，選擇落後期數</a:t>
                </a:r>
                <a:r>
                  <a:rPr kumimoji="1" lang="en-US" altLang="zh-TW" dirty="0"/>
                  <a:t> P </a:t>
                </a:r>
                <a:r>
                  <a:rPr kumimoji="1" lang="zh-TW" altLang="en-US" dirty="0"/>
                  <a:t>：</a:t>
                </a:r>
              </a:p>
              <a:p>
                <a:pPr marL="0" indent="0">
                  <a:buNone/>
                </a:pPr>
                <a:r>
                  <a:rPr kumimoji="1" lang="zh-TW" altLang="en-US" sz="2400" dirty="0"/>
                  <a:t>   </a:t>
                </a:r>
                <a:r>
                  <a:rPr kumimoji="1" lang="en-US" altLang="zh-TW" sz="2400" dirty="0" smtClean="0"/>
                  <a:t>  1</a:t>
                </a:r>
                <a:r>
                  <a:rPr kumimoji="1" lang="en-US" altLang="zh-TW" sz="2400" dirty="0"/>
                  <a:t>. likelihood Ratio Test</a:t>
                </a:r>
              </a:p>
              <a:p>
                <a:pPr marL="0" indent="0">
                  <a:buNone/>
                </a:pPr>
                <a:r>
                  <a:rPr kumimoji="1" lang="en-US" altLang="zh-TW" sz="2400" dirty="0"/>
                  <a:t>   </a:t>
                </a:r>
                <a:r>
                  <a:rPr kumimoji="1" lang="en-US" altLang="zh-TW" sz="2400" dirty="0" smtClean="0"/>
                  <a:t>  2</a:t>
                </a:r>
                <a:r>
                  <a:rPr kumimoji="1" lang="en-US" altLang="zh-TW" sz="2400" dirty="0"/>
                  <a:t>. Information Criteria : AIC , BIC , HQ </a:t>
                </a:r>
                <a:endParaRPr kumimoji="1" lang="en-US" altLang="zh-TW" sz="2400" dirty="0" smtClean="0"/>
              </a:p>
              <a:p>
                <a:r>
                  <a:rPr kumimoji="1" lang="zh-TW" altLang="en-US" dirty="0" smtClean="0"/>
                  <a:t>將 </a:t>
                </a:r>
                <a:r>
                  <a:rPr kumimoji="1" lang="en-US" altLang="zh-TW" dirty="0" smtClean="0"/>
                  <a:t>VAR(p)</a:t>
                </a:r>
                <a:r>
                  <a:rPr kumimoji="1" lang="zh-TW" altLang="en-US" dirty="0" smtClean="0"/>
                  <a:t> 寫成 </a:t>
                </a:r>
                <a:r>
                  <a:rPr kumimoji="1" lang="en-US" altLang="zh-TW" dirty="0" smtClean="0"/>
                  <a:t>VECM</a:t>
                </a:r>
                <a:r>
                  <a:rPr kumimoji="1" lang="zh-TW" altLang="en-US" dirty="0" smtClean="0"/>
                  <a:t> 的形式，可得長期衝擊矩陣</a:t>
                </a:r>
                <a:r>
                  <a:rPr kumimoji="1" lang="en-US" altLang="zh-TW" dirty="0" smtClean="0"/>
                  <a:t> </a:t>
                </a:r>
                <a14:m>
                  <m:oMath xmlns:m="http://schemas.openxmlformats.org/officeDocument/2006/math">
                    <m:r>
                      <m:rPr>
                        <m:sty m:val="p"/>
                      </m:rPr>
                      <a:rPr lang="el-GR" altLang="zh-TW" sz="2400" i="1">
                        <a:latin typeface="Cambria Math" panose="02040503050406030204" pitchFamily="18" charset="0"/>
                        <a:ea typeface="Cambria Math" panose="02040503050406030204" pitchFamily="18" charset="0"/>
                      </a:rPr>
                      <m:t>Π</m:t>
                    </m:r>
                    <m:r>
                      <a:rPr lang="en-US" altLang="zh-TW" sz="2400" i="1">
                        <a:latin typeface="Cambria Math" panose="02040503050406030204" pitchFamily="18" charset="0"/>
                        <a:ea typeface="Cambria Math" panose="02040503050406030204" pitchFamily="18" charset="0"/>
                      </a:rPr>
                      <m:t>=−</m:t>
                    </m:r>
                    <m:r>
                      <a:rPr lang="en-US" altLang="zh-TW" sz="2400" i="1">
                        <a:latin typeface="Cambria Math" panose="02040503050406030204" pitchFamily="18" charset="0"/>
                        <a:ea typeface="標楷體" panose="03000509000000000000" pitchFamily="65" charset="-120"/>
                      </a:rPr>
                      <m:t>𝐼</m:t>
                    </m:r>
                    <m:r>
                      <a:rPr lang="en-US" altLang="zh-TW" sz="2400" i="1">
                        <a:latin typeface="Cambria Math" panose="02040503050406030204" pitchFamily="18" charset="0"/>
                        <a:ea typeface="標楷體" panose="03000509000000000000" pitchFamily="65" charset="-120"/>
                      </a:rPr>
                      <m:t>+</m:t>
                    </m:r>
                    <m:sSub>
                      <m:sSubPr>
                        <m:ctrlPr>
                          <a:rPr lang="en-US" altLang="zh-TW" sz="2400" i="1">
                            <a:latin typeface="Cambria Math" charset="0"/>
                            <a:ea typeface="標楷體" panose="03000509000000000000" pitchFamily="65" charset="-120"/>
                          </a:rPr>
                        </m:ctrlPr>
                      </m:sSubPr>
                      <m:e>
                        <m:r>
                          <a:rPr lang="en-US" altLang="zh-TW" sz="2400" i="1">
                            <a:latin typeface="Cambria Math" panose="02040503050406030204" pitchFamily="18" charset="0"/>
                            <a:ea typeface="Cambria Math" panose="02040503050406030204" pitchFamily="18" charset="0"/>
                          </a:rPr>
                          <m:t>∅</m:t>
                        </m:r>
                      </m:e>
                      <m:sub>
                        <m:r>
                          <a:rPr lang="en-US" altLang="zh-TW" sz="2400" i="1">
                            <a:latin typeface="Cambria Math" panose="02040503050406030204" pitchFamily="18" charset="0"/>
                            <a:ea typeface="標楷體" panose="03000509000000000000" pitchFamily="65" charset="-120"/>
                          </a:rPr>
                          <m:t>1</m:t>
                        </m:r>
                      </m:sub>
                    </m:sSub>
                    <m:r>
                      <a:rPr lang="en-US" altLang="zh-TW" sz="2400" i="1">
                        <a:latin typeface="Cambria Math" panose="02040503050406030204" pitchFamily="18" charset="0"/>
                        <a:ea typeface="標楷體" panose="03000509000000000000" pitchFamily="65" charset="-120"/>
                      </a:rPr>
                      <m:t>+…+</m:t>
                    </m:r>
                    <m:sSub>
                      <m:sSubPr>
                        <m:ctrlPr>
                          <a:rPr lang="en-US" altLang="zh-TW" sz="2400" i="1">
                            <a:latin typeface="Cambria Math" charset="0"/>
                            <a:ea typeface="標楷體" panose="03000509000000000000" pitchFamily="65" charset="-120"/>
                          </a:rPr>
                        </m:ctrlPr>
                      </m:sSubPr>
                      <m:e>
                        <m:r>
                          <a:rPr lang="en-US" altLang="zh-TW" sz="2400" i="1">
                            <a:latin typeface="Cambria Math" panose="02040503050406030204" pitchFamily="18" charset="0"/>
                            <a:ea typeface="Cambria Math" panose="02040503050406030204" pitchFamily="18" charset="0"/>
                          </a:rPr>
                          <m:t>∅</m:t>
                        </m:r>
                      </m:e>
                      <m:sub>
                        <m:r>
                          <a:rPr lang="en-US" altLang="zh-TW" sz="2400" i="1">
                            <a:latin typeface="Cambria Math" panose="02040503050406030204" pitchFamily="18" charset="0"/>
                            <a:ea typeface="Cambria Math" panose="02040503050406030204" pitchFamily="18" charset="0"/>
                          </a:rPr>
                          <m:t>𝑝</m:t>
                        </m:r>
                      </m:sub>
                    </m:sSub>
                  </m:oMath>
                </a14:m>
                <a:r>
                  <a:rPr kumimoji="1" lang="en-US" altLang="zh-TW" sz="2400" dirty="0" smtClean="0"/>
                  <a:t> </a:t>
                </a:r>
              </a:p>
              <a:p>
                <a:r>
                  <a:rPr kumimoji="1" lang="zh-TW" altLang="en-US" dirty="0" smtClean="0">
                    <a:solidFill>
                      <a:schemeClr val="tx1"/>
                    </a:solidFill>
                  </a:rPr>
                  <a:t>跡檢定</a:t>
                </a:r>
                <a:r>
                  <a:rPr kumimoji="1" lang="en-US" altLang="zh-TW" dirty="0" smtClean="0">
                    <a:solidFill>
                      <a:schemeClr val="tx1"/>
                    </a:solidFill>
                  </a:rPr>
                  <a:t>(trace test)</a:t>
                </a:r>
                <a:r>
                  <a:rPr kumimoji="1" lang="zh-TW" altLang="en-US" dirty="0" smtClean="0">
                    <a:solidFill>
                      <a:schemeClr val="tx1"/>
                    </a:solidFill>
                  </a:rPr>
                  <a:t> 檢定 </a:t>
                </a:r>
                <a14:m>
                  <m:oMath xmlns:m="http://schemas.openxmlformats.org/officeDocument/2006/math">
                    <m:r>
                      <m:rPr>
                        <m:sty m:val="p"/>
                      </m:rPr>
                      <a:rPr lang="el-GR" altLang="zh-TW" i="1">
                        <a:solidFill>
                          <a:schemeClr val="tx1"/>
                        </a:solidFill>
                        <a:latin typeface="Cambria Math" panose="02040503050406030204" pitchFamily="18" charset="0"/>
                        <a:ea typeface="Cambria Math" panose="02040503050406030204" pitchFamily="18" charset="0"/>
                      </a:rPr>
                      <m:t>Π</m:t>
                    </m:r>
                  </m:oMath>
                </a14:m>
                <a:r>
                  <a:rPr kumimoji="1" lang="zh-TW" altLang="en-US" dirty="0" smtClean="0">
                    <a:solidFill>
                      <a:schemeClr val="tx1"/>
                    </a:solidFill>
                  </a:rPr>
                  <a:t> 矩陣的</a:t>
                </a:r>
                <a:r>
                  <a:rPr kumimoji="1" lang="en-US" altLang="zh-TW" dirty="0" smtClean="0">
                    <a:solidFill>
                      <a:schemeClr val="tx1"/>
                    </a:solidFill>
                  </a:rPr>
                  <a:t> rank </a:t>
                </a:r>
                <a:r>
                  <a:rPr kumimoji="1" lang="zh-TW" altLang="en-US" dirty="0" smtClean="0">
                    <a:solidFill>
                      <a:schemeClr val="tx1"/>
                    </a:solidFill>
                  </a:rPr>
                  <a:t>個數</a:t>
                </a:r>
                <a:r>
                  <a:rPr kumimoji="1" lang="en-US" altLang="zh-TW" dirty="0" smtClean="0">
                    <a:solidFill>
                      <a:schemeClr val="tx1"/>
                    </a:solidFill>
                  </a:rPr>
                  <a:t> (</a:t>
                </a:r>
                <a:r>
                  <a:rPr kumimoji="1" lang="zh-TW" altLang="en-US" dirty="0" smtClean="0">
                    <a:solidFill>
                      <a:schemeClr val="tx1"/>
                    </a:solidFill>
                  </a:rPr>
                  <a:t>共整合個數</a:t>
                </a:r>
                <a:r>
                  <a:rPr kumimoji="1" lang="en-US" altLang="zh-TW" dirty="0" smtClean="0">
                    <a:solidFill>
                      <a:schemeClr val="tx1"/>
                    </a:solidFill>
                  </a:rPr>
                  <a:t>)</a:t>
                </a:r>
                <a:endParaRPr kumimoji="1" lang="zh-TW" altLang="en-US" dirty="0" smtClean="0">
                  <a:solidFill>
                    <a:schemeClr val="tx1"/>
                  </a:solidFill>
                </a:endParaRPr>
              </a:p>
              <a:p>
                <a14:m>
                  <m:oMath xmlns:m="http://schemas.openxmlformats.org/officeDocument/2006/math">
                    <m:r>
                      <m:rPr>
                        <m:sty m:val="p"/>
                      </m:rPr>
                      <a:rPr lang="el-GR" altLang="zh-TW" i="1">
                        <a:solidFill>
                          <a:schemeClr val="tx1"/>
                        </a:solidFill>
                        <a:latin typeface="Cambria Math" panose="02040503050406030204" pitchFamily="18" charset="0"/>
                        <a:ea typeface="Cambria Math" panose="02040503050406030204" pitchFamily="18" charset="0"/>
                      </a:rPr>
                      <m:t>Π</m:t>
                    </m:r>
                    <m:r>
                      <a:rPr lang="en-US" altLang="zh-TW" b="0" i="1" smtClean="0">
                        <a:solidFill>
                          <a:schemeClr val="tx1"/>
                        </a:solidFill>
                        <a:latin typeface="Cambria Math" charset="0"/>
                        <a:ea typeface="Cambria Math" panose="02040503050406030204" pitchFamily="18" charset="0"/>
                      </a:rPr>
                      <m:t>=</m:t>
                    </m:r>
                    <m:r>
                      <a:rPr lang="el-GR" altLang="zh-TW" i="1">
                        <a:solidFill>
                          <a:schemeClr val="tx1"/>
                        </a:solidFill>
                        <a:latin typeface="Cambria Math" panose="02040503050406030204" pitchFamily="18" charset="0"/>
                        <a:ea typeface="Cambria Math" panose="02040503050406030204" pitchFamily="18" charset="0"/>
                        <a:cs typeface="Cambria Math" charset="0"/>
                      </a:rPr>
                      <m:t>𝛼</m:t>
                    </m:r>
                    <m:sSup>
                      <m:sSupPr>
                        <m:ctrlPr>
                          <a:rPr kumimoji="1" lang="en-US" altLang="zh-TW" i="1">
                            <a:solidFill>
                              <a:schemeClr val="tx1"/>
                            </a:solidFill>
                            <a:latin typeface="Cambria Math" charset="0"/>
                          </a:rPr>
                        </m:ctrlPr>
                      </m:sSupPr>
                      <m:e>
                        <m:r>
                          <a:rPr kumimoji="1" lang="en-US" altLang="zh-TW" i="1">
                            <a:solidFill>
                              <a:schemeClr val="tx1"/>
                            </a:solidFill>
                            <a:latin typeface="Cambria Math" charset="0"/>
                            <a:ea typeface="Cambria Math" charset="0"/>
                            <a:cs typeface="Cambria Math" charset="0"/>
                          </a:rPr>
                          <m:t>𝛽</m:t>
                        </m:r>
                      </m:e>
                      <m:sup>
                        <m:r>
                          <a:rPr kumimoji="1" lang="en-US" altLang="zh-TW" i="1">
                            <a:solidFill>
                              <a:schemeClr val="tx1"/>
                            </a:solidFill>
                            <a:latin typeface="Cambria Math" charset="0"/>
                          </a:rPr>
                          <m:t>′</m:t>
                        </m:r>
                      </m:sup>
                    </m:sSup>
                  </m:oMath>
                </a14:m>
                <a:r>
                  <a:rPr kumimoji="1" lang="en-US" altLang="zh-TW" dirty="0" smtClean="0">
                    <a:solidFill>
                      <a:schemeClr val="tx1"/>
                    </a:solidFill>
                  </a:rPr>
                  <a:t> by reduce rank regression.</a:t>
                </a:r>
                <a:endParaRPr kumimoji="1" lang="zh-TW" altLang="en-US" dirty="0" smtClean="0">
                  <a:solidFill>
                    <a:schemeClr val="tx1"/>
                  </a:solidFill>
                </a:endParaRPr>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677261" y="863161"/>
                <a:ext cx="11084626" cy="5593823"/>
              </a:xfrm>
              <a:blipFill rotWithShape="0">
                <a:blip r:embed="rId3"/>
                <a:stretch>
                  <a:fillRect l="-990" t="-2072" b="-981"/>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9464504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48549" y="270124"/>
            <a:ext cx="10515600" cy="727404"/>
          </a:xfrm>
        </p:spPr>
        <p:txBody>
          <a:bodyPr/>
          <a:lstStyle/>
          <a:p>
            <a:r>
              <a:rPr kumimoji="1" lang="en-US" altLang="zh-TW" dirty="0" smtClean="0"/>
              <a:t>VAR(p) model</a:t>
            </a:r>
            <a:endParaRPr kumimoji="1"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976095" y="1202243"/>
                <a:ext cx="10515600" cy="5007487"/>
              </a:xfrm>
            </p:spPr>
            <p:txBody>
              <a:bodyPr>
                <a:normAutofit/>
              </a:bodyPr>
              <a:lstStyle/>
              <a:p>
                <a14:m>
                  <m:oMath xmlns:m="http://schemas.openxmlformats.org/officeDocument/2006/math">
                    <m:sSub>
                      <m:sSubPr>
                        <m:ctrlPr>
                          <a:rPr kumimoji="1" lang="en-US" altLang="zh-TW" i="1" smtClean="0">
                            <a:latin typeface="Cambria Math" charset="0"/>
                          </a:rPr>
                        </m:ctrlPr>
                      </m:sSubPr>
                      <m:e>
                        <m:r>
                          <a:rPr kumimoji="1" lang="en-US" altLang="zh-TW" b="0" i="1" smtClean="0">
                            <a:latin typeface="Cambria Math" charset="0"/>
                          </a:rPr>
                          <m:t>𝑧</m:t>
                        </m:r>
                      </m:e>
                      <m:sub>
                        <m:r>
                          <a:rPr kumimoji="1" lang="en-US" altLang="zh-TW" b="0" i="1" smtClean="0">
                            <a:latin typeface="Cambria Math" charset="0"/>
                          </a:rPr>
                          <m:t>𝑡</m:t>
                        </m:r>
                      </m:sub>
                    </m:sSub>
                    <m:r>
                      <a:rPr kumimoji="1" lang="en-US" altLang="zh-TW" b="0" i="1" smtClean="0">
                        <a:latin typeface="Cambria Math" charset="0"/>
                      </a:rPr>
                      <m:t>=</m:t>
                    </m:r>
                    <m:sSub>
                      <m:sSubPr>
                        <m:ctrlPr>
                          <a:rPr kumimoji="1" lang="en-US" altLang="zh-TW" i="1">
                            <a:latin typeface="Cambria Math" charset="0"/>
                          </a:rPr>
                        </m:ctrlPr>
                      </m:sSubPr>
                      <m:e>
                        <m:r>
                          <a:rPr kumimoji="1" lang="en-US" altLang="zh-TW" i="1" smtClean="0">
                            <a:latin typeface="Cambria Math" charset="0"/>
                            <a:ea typeface="Cambria Math" charset="0"/>
                            <a:cs typeface="Cambria Math" charset="0"/>
                          </a:rPr>
                          <m:t>𝜙</m:t>
                        </m:r>
                      </m:e>
                      <m:sub>
                        <m:r>
                          <a:rPr kumimoji="1" lang="en-US" altLang="zh-TW" b="0" i="1" smtClean="0">
                            <a:latin typeface="Cambria Math" charset="0"/>
                          </a:rPr>
                          <m:t>0</m:t>
                        </m:r>
                      </m:sub>
                    </m:sSub>
                    <m:r>
                      <a:rPr kumimoji="1" lang="en-US" altLang="zh-TW" b="0" i="1" smtClean="0">
                        <a:latin typeface="Cambria Math" charset="0"/>
                      </a:rPr>
                      <m:t>+</m:t>
                    </m:r>
                    <m:sSub>
                      <m:sSubPr>
                        <m:ctrlPr>
                          <a:rPr kumimoji="1" lang="en-US" altLang="zh-TW" i="1">
                            <a:latin typeface="Cambria Math" charset="0"/>
                          </a:rPr>
                        </m:ctrlPr>
                      </m:sSubPr>
                      <m:e>
                        <m:r>
                          <a:rPr kumimoji="1" lang="en-US" altLang="zh-TW" i="1">
                            <a:latin typeface="Cambria Math" charset="0"/>
                            <a:ea typeface="Cambria Math" charset="0"/>
                            <a:cs typeface="Cambria Math" charset="0"/>
                          </a:rPr>
                          <m:t>𝜙</m:t>
                        </m:r>
                      </m:e>
                      <m:sub>
                        <m:r>
                          <a:rPr kumimoji="1" lang="en-US" altLang="zh-TW" b="0" i="1" smtClean="0">
                            <a:latin typeface="Cambria Math" charset="0"/>
                            <a:ea typeface="Cambria Math" charset="0"/>
                            <a:cs typeface="Cambria Math" charset="0"/>
                          </a:rPr>
                          <m:t>1</m:t>
                        </m:r>
                      </m:sub>
                    </m:sSub>
                    <m:sSub>
                      <m:sSubPr>
                        <m:ctrlPr>
                          <a:rPr kumimoji="1" lang="en-US" altLang="zh-TW" i="1">
                            <a:latin typeface="Cambria Math" charset="0"/>
                          </a:rPr>
                        </m:ctrlPr>
                      </m:sSubPr>
                      <m:e>
                        <m:r>
                          <a:rPr kumimoji="1" lang="en-US" altLang="zh-TW" b="0" i="1" smtClean="0">
                            <a:latin typeface="Cambria Math" charset="0"/>
                          </a:rPr>
                          <m:t>𝑧</m:t>
                        </m:r>
                      </m:e>
                      <m:sub>
                        <m:r>
                          <a:rPr kumimoji="1" lang="en-US" altLang="zh-TW" b="0" i="1" smtClean="0">
                            <a:latin typeface="Cambria Math" charset="0"/>
                            <a:ea typeface="Cambria Math" charset="0"/>
                            <a:cs typeface="Cambria Math" charset="0"/>
                          </a:rPr>
                          <m:t>𝑡</m:t>
                        </m:r>
                        <m:r>
                          <a:rPr kumimoji="1" lang="en-US" altLang="zh-TW" b="0" i="1" smtClean="0">
                            <a:latin typeface="Cambria Math" charset="0"/>
                            <a:ea typeface="Cambria Math" charset="0"/>
                            <a:cs typeface="Cambria Math" charset="0"/>
                          </a:rPr>
                          <m:t>−1</m:t>
                        </m:r>
                      </m:sub>
                    </m:sSub>
                    <m:r>
                      <a:rPr kumimoji="1" lang="en-US" altLang="zh-TW" b="0" i="1" smtClean="0">
                        <a:latin typeface="Cambria Math" charset="0"/>
                      </a:rPr>
                      <m:t>+…</m:t>
                    </m:r>
                    <m:r>
                      <a:rPr kumimoji="1" lang="en-US" altLang="zh-TW" i="1">
                        <a:latin typeface="Cambria Math" charset="0"/>
                      </a:rPr>
                      <m:t>+</m:t>
                    </m:r>
                    <m:sSub>
                      <m:sSubPr>
                        <m:ctrlPr>
                          <a:rPr kumimoji="1" lang="en-US" altLang="zh-TW" i="1">
                            <a:latin typeface="Cambria Math" charset="0"/>
                          </a:rPr>
                        </m:ctrlPr>
                      </m:sSubPr>
                      <m:e>
                        <m:r>
                          <a:rPr kumimoji="1" lang="en-US" altLang="zh-TW" i="1">
                            <a:latin typeface="Cambria Math" charset="0"/>
                            <a:ea typeface="Cambria Math" charset="0"/>
                            <a:cs typeface="Cambria Math" charset="0"/>
                          </a:rPr>
                          <m:t>𝜙</m:t>
                        </m:r>
                      </m:e>
                      <m:sub>
                        <m:r>
                          <a:rPr kumimoji="1" lang="en-US" altLang="zh-TW" b="0" i="1" smtClean="0">
                            <a:latin typeface="Cambria Math" charset="0"/>
                            <a:ea typeface="Cambria Math" charset="0"/>
                            <a:cs typeface="Cambria Math" charset="0"/>
                          </a:rPr>
                          <m:t>𝑝</m:t>
                        </m:r>
                      </m:sub>
                    </m:sSub>
                    <m:sSub>
                      <m:sSubPr>
                        <m:ctrlPr>
                          <a:rPr kumimoji="1" lang="en-US" altLang="zh-TW" i="1">
                            <a:latin typeface="Cambria Math" charset="0"/>
                          </a:rPr>
                        </m:ctrlPr>
                      </m:sSubPr>
                      <m:e>
                        <m:r>
                          <a:rPr kumimoji="1" lang="en-US" altLang="zh-TW" i="1">
                            <a:latin typeface="Cambria Math" charset="0"/>
                          </a:rPr>
                          <m:t>𝑧</m:t>
                        </m:r>
                      </m:e>
                      <m:sub>
                        <m:r>
                          <a:rPr kumimoji="1" lang="en-US" altLang="zh-TW" i="1">
                            <a:latin typeface="Cambria Math" charset="0"/>
                            <a:ea typeface="Cambria Math" charset="0"/>
                            <a:cs typeface="Cambria Math" charset="0"/>
                          </a:rPr>
                          <m:t>𝑡</m:t>
                        </m:r>
                        <m:r>
                          <a:rPr kumimoji="1" lang="en-US" altLang="zh-TW" i="1">
                            <a:latin typeface="Cambria Math" charset="0"/>
                            <a:ea typeface="Cambria Math" charset="0"/>
                            <a:cs typeface="Cambria Math" charset="0"/>
                          </a:rPr>
                          <m:t>−</m:t>
                        </m:r>
                        <m:r>
                          <a:rPr kumimoji="1" lang="en-US" altLang="zh-TW" b="0" i="1" smtClean="0">
                            <a:latin typeface="Cambria Math" charset="0"/>
                            <a:ea typeface="Cambria Math" charset="0"/>
                            <a:cs typeface="Cambria Math" charset="0"/>
                          </a:rPr>
                          <m:t>𝑝</m:t>
                        </m:r>
                      </m:sub>
                    </m:sSub>
                    <m:r>
                      <a:rPr kumimoji="1" lang="en-US" altLang="zh-TW" i="1">
                        <a:latin typeface="Cambria Math" charset="0"/>
                      </a:rPr>
                      <m:t>+</m:t>
                    </m:r>
                    <m:sSub>
                      <m:sSubPr>
                        <m:ctrlPr>
                          <a:rPr kumimoji="1" lang="en-US" altLang="zh-TW" i="1">
                            <a:latin typeface="Cambria Math" charset="0"/>
                          </a:rPr>
                        </m:ctrlPr>
                      </m:sSubPr>
                      <m:e>
                        <m:r>
                          <a:rPr kumimoji="1" lang="en-US" altLang="zh-TW" b="0" i="1" smtClean="0">
                            <a:latin typeface="Cambria Math" charset="0"/>
                          </a:rPr>
                          <m:t>𝑎</m:t>
                        </m:r>
                      </m:e>
                      <m:sub>
                        <m:r>
                          <a:rPr kumimoji="1" lang="en-US" altLang="zh-TW" b="0" i="1" smtClean="0">
                            <a:latin typeface="Cambria Math" charset="0"/>
                            <a:ea typeface="Cambria Math" charset="0"/>
                            <a:cs typeface="Cambria Math" charset="0"/>
                          </a:rPr>
                          <m:t>𝑡</m:t>
                        </m:r>
                      </m:sub>
                    </m:sSub>
                  </m:oMath>
                </a14:m>
                <a:r>
                  <a:rPr kumimoji="1" lang="en-US" altLang="zh-TW" dirty="0" smtClean="0"/>
                  <a:t> , </a:t>
                </a:r>
                <a:endParaRPr kumimoji="1" lang="zh-TW" altLang="en-US" dirty="0" smtClean="0"/>
              </a:p>
              <a:p>
                <a:pPr marL="0" indent="0">
                  <a:buNone/>
                </a:pPr>
                <a:r>
                  <a:rPr kumimoji="1" lang="zh-TW" altLang="en-US" sz="2400" dirty="0"/>
                  <a:t> </a:t>
                </a:r>
                <a:r>
                  <a:rPr kumimoji="1" lang="zh-TW" altLang="en-US" sz="2400" dirty="0" smtClean="0"/>
                  <a:t>   </a:t>
                </a:r>
                <a:r>
                  <a:rPr kumimoji="1" lang="en-US" altLang="zh-TW" sz="2400" dirty="0" smtClean="0"/>
                  <a:t>t = p+1 , </a:t>
                </a:r>
                <a:r>
                  <a:rPr kumimoji="1" lang="mr-IN" altLang="zh-TW" sz="2400" dirty="0" smtClean="0"/>
                  <a:t>…</a:t>
                </a:r>
                <a:r>
                  <a:rPr kumimoji="1" lang="en-US" altLang="zh-TW" sz="2400" dirty="0" smtClean="0"/>
                  <a:t> , T , </a:t>
                </a:r>
                <a14:m>
                  <m:oMath xmlns:m="http://schemas.openxmlformats.org/officeDocument/2006/math">
                    <m:r>
                      <m:rPr>
                        <m:sty m:val="p"/>
                      </m:rPr>
                      <a:rPr kumimoji="1" lang="en-US" altLang="zh-TW" sz="2400" b="0" i="0" smtClean="0">
                        <a:latin typeface="Cambria Math" charset="0"/>
                      </a:rPr>
                      <m:t>Cov</m:t>
                    </m:r>
                    <m:d>
                      <m:dPr>
                        <m:ctrlPr>
                          <a:rPr kumimoji="1" lang="en-US" altLang="zh-TW" sz="2400" b="0" i="1" smtClean="0">
                            <a:latin typeface="Cambria Math" charset="0"/>
                          </a:rPr>
                        </m:ctrlPr>
                      </m:dPr>
                      <m:e>
                        <m:sSub>
                          <m:sSubPr>
                            <m:ctrlPr>
                              <a:rPr kumimoji="1" lang="en-US" altLang="zh-TW" sz="2400" i="1">
                                <a:latin typeface="Cambria Math" charset="0"/>
                              </a:rPr>
                            </m:ctrlPr>
                          </m:sSubPr>
                          <m:e>
                            <m:r>
                              <a:rPr kumimoji="1" lang="en-US" altLang="zh-TW" sz="2400" i="1">
                                <a:latin typeface="Cambria Math" charset="0"/>
                              </a:rPr>
                              <m:t>𝑎</m:t>
                            </m:r>
                          </m:e>
                          <m:sub>
                            <m:r>
                              <a:rPr kumimoji="1" lang="en-US" altLang="zh-TW" sz="2400" i="1">
                                <a:latin typeface="Cambria Math" charset="0"/>
                                <a:ea typeface="Cambria Math" charset="0"/>
                                <a:cs typeface="Cambria Math" charset="0"/>
                              </a:rPr>
                              <m:t>𝑡</m:t>
                            </m:r>
                          </m:sub>
                        </m:sSub>
                      </m:e>
                    </m:d>
                    <m:r>
                      <a:rPr kumimoji="1" lang="en-US" altLang="zh-TW" sz="2400" b="0" i="1" smtClean="0">
                        <a:latin typeface="Cambria Math" charset="0"/>
                        <a:ea typeface="Cambria Math" charset="0"/>
                        <a:cs typeface="Cambria Math" charset="0"/>
                      </a:rPr>
                      <m:t>=</m:t>
                    </m:r>
                    <m:sSub>
                      <m:sSubPr>
                        <m:ctrlPr>
                          <a:rPr kumimoji="1" lang="en-US" altLang="zh-TW" sz="2400" i="1">
                            <a:latin typeface="Cambria Math" charset="0"/>
                          </a:rPr>
                        </m:ctrlPr>
                      </m:sSubPr>
                      <m:e>
                        <m:r>
                          <m:rPr>
                            <m:sty m:val="p"/>
                          </m:rPr>
                          <a:rPr kumimoji="1" lang="el-GR" altLang="zh-TW" sz="2400" i="1" smtClean="0">
                            <a:latin typeface="Cambria Math" charset="0"/>
                            <a:ea typeface="Cambria Math" charset="0"/>
                            <a:cs typeface="Cambria Math" charset="0"/>
                          </a:rPr>
                          <m:t>Σ</m:t>
                        </m:r>
                      </m:e>
                      <m:sub>
                        <m:r>
                          <a:rPr kumimoji="1" lang="en-US" altLang="zh-TW" sz="2400" b="0" i="1" smtClean="0">
                            <a:latin typeface="Cambria Math" charset="0"/>
                          </a:rPr>
                          <m:t>𝑎</m:t>
                        </m:r>
                      </m:sub>
                    </m:sSub>
                  </m:oMath>
                </a14:m>
                <a:endParaRPr kumimoji="1" lang="en-US" altLang="zh-TW" sz="2400" dirty="0" smtClean="0"/>
              </a:p>
              <a:p>
                <a:pPr marL="0" indent="0">
                  <a:buNone/>
                </a:pPr>
                <a:r>
                  <a:rPr kumimoji="1" lang="en-US" altLang="zh-TW" sz="2400" dirty="0" smtClean="0"/>
                  <a:t>   </a:t>
                </a:r>
                <a14:m>
                  <m:oMath xmlns:m="http://schemas.openxmlformats.org/officeDocument/2006/math">
                    <m:sSub>
                      <m:sSubPr>
                        <m:ctrlPr>
                          <a:rPr kumimoji="1" lang="en-US" altLang="zh-TW" sz="2400" i="1">
                            <a:latin typeface="Cambria Math" charset="0"/>
                          </a:rPr>
                        </m:ctrlPr>
                      </m:sSubPr>
                      <m:e>
                        <m:r>
                          <a:rPr kumimoji="1" lang="en-US" altLang="zh-TW" sz="2400" i="1">
                            <a:latin typeface="Cambria Math" charset="0"/>
                            <a:ea typeface="Cambria Math" charset="0"/>
                            <a:cs typeface="Cambria Math" charset="0"/>
                          </a:rPr>
                          <m:t>𝜙</m:t>
                        </m:r>
                      </m:e>
                      <m:sub>
                        <m:r>
                          <a:rPr kumimoji="1" lang="en-US" altLang="zh-TW" sz="2400" i="1">
                            <a:latin typeface="Cambria Math" charset="0"/>
                          </a:rPr>
                          <m:t>0</m:t>
                        </m:r>
                      </m:sub>
                    </m:sSub>
                    <m:r>
                      <a:rPr kumimoji="1" lang="en-US" altLang="zh-TW" sz="2400" b="0" i="1" smtClean="0">
                        <a:latin typeface="Cambria Math" charset="0"/>
                      </a:rPr>
                      <m:t>,</m:t>
                    </m:r>
                    <m:sSub>
                      <m:sSubPr>
                        <m:ctrlPr>
                          <a:rPr kumimoji="1" lang="en-US" altLang="zh-TW" sz="2400" i="1">
                            <a:latin typeface="Cambria Math" charset="0"/>
                          </a:rPr>
                        </m:ctrlPr>
                      </m:sSubPr>
                      <m:e>
                        <m:r>
                          <a:rPr kumimoji="1" lang="en-US" altLang="zh-TW" sz="2400" b="0" i="1" smtClean="0">
                            <a:latin typeface="Cambria Math" charset="0"/>
                          </a:rPr>
                          <m:t>𝑎</m:t>
                        </m:r>
                      </m:e>
                      <m:sub>
                        <m:r>
                          <a:rPr kumimoji="1" lang="en-US" altLang="zh-TW" sz="2400" b="0" i="1" smtClean="0">
                            <a:latin typeface="Cambria Math" charset="0"/>
                            <a:ea typeface="Cambria Math" charset="0"/>
                            <a:cs typeface="Cambria Math" charset="0"/>
                          </a:rPr>
                          <m:t>𝑡</m:t>
                        </m:r>
                      </m:sub>
                    </m:sSub>
                  </m:oMath>
                </a14:m>
                <a:r>
                  <a:rPr kumimoji="1" lang="en-US" altLang="zh-TW" sz="2400" dirty="0" smtClean="0"/>
                  <a:t> are k x 1 matrix </a:t>
                </a:r>
                <a:r>
                  <a:rPr kumimoji="1" lang="zh-TW" altLang="en-US" sz="2400" dirty="0" smtClean="0"/>
                  <a:t>、</a:t>
                </a:r>
                <a14:m>
                  <m:oMath xmlns:m="http://schemas.openxmlformats.org/officeDocument/2006/math">
                    <m:sSub>
                      <m:sSubPr>
                        <m:ctrlPr>
                          <a:rPr kumimoji="1" lang="en-US" altLang="zh-TW" sz="2400" i="1">
                            <a:latin typeface="Cambria Math" charset="0"/>
                          </a:rPr>
                        </m:ctrlPr>
                      </m:sSubPr>
                      <m:e>
                        <m:r>
                          <a:rPr kumimoji="1" lang="en-US" altLang="zh-TW" sz="2400" i="1">
                            <a:latin typeface="Cambria Math" charset="0"/>
                            <a:ea typeface="Cambria Math" charset="0"/>
                            <a:cs typeface="Cambria Math" charset="0"/>
                          </a:rPr>
                          <m:t>𝜙</m:t>
                        </m:r>
                      </m:e>
                      <m:sub>
                        <m:r>
                          <a:rPr kumimoji="1" lang="en-US" altLang="zh-TW" sz="2400" b="0" i="1" smtClean="0">
                            <a:latin typeface="Cambria Math" charset="0"/>
                            <a:ea typeface="Cambria Math" charset="0"/>
                            <a:cs typeface="Cambria Math" charset="0"/>
                          </a:rPr>
                          <m:t>1</m:t>
                        </m:r>
                      </m:sub>
                    </m:sSub>
                    <m:r>
                      <a:rPr kumimoji="1" lang="en-US" altLang="zh-TW" sz="2400" b="0" i="1" smtClean="0">
                        <a:latin typeface="Cambria Math" charset="0"/>
                      </a:rPr>
                      <m:t>,…,</m:t>
                    </m:r>
                    <m:sSub>
                      <m:sSubPr>
                        <m:ctrlPr>
                          <a:rPr kumimoji="1" lang="en-US" altLang="zh-TW" sz="2400" i="1">
                            <a:latin typeface="Cambria Math" charset="0"/>
                          </a:rPr>
                        </m:ctrlPr>
                      </m:sSubPr>
                      <m:e>
                        <m:r>
                          <a:rPr kumimoji="1" lang="en-US" altLang="zh-TW" sz="2400" i="1">
                            <a:latin typeface="Cambria Math" charset="0"/>
                            <a:ea typeface="Cambria Math" charset="0"/>
                            <a:cs typeface="Cambria Math" charset="0"/>
                          </a:rPr>
                          <m:t>𝜙</m:t>
                        </m:r>
                      </m:e>
                      <m:sub>
                        <m:r>
                          <a:rPr kumimoji="1" lang="en-US" altLang="zh-TW" sz="2400" b="0" i="1" smtClean="0">
                            <a:latin typeface="Cambria Math" charset="0"/>
                            <a:ea typeface="Cambria Math" charset="0"/>
                            <a:cs typeface="Cambria Math" charset="0"/>
                          </a:rPr>
                          <m:t>𝑝</m:t>
                        </m:r>
                      </m:sub>
                    </m:sSub>
                  </m:oMath>
                </a14:m>
                <a:r>
                  <a:rPr kumimoji="1" lang="en-US" altLang="zh-TW" sz="2400" dirty="0" smtClean="0"/>
                  <a:t> are k x k matrix</a:t>
                </a:r>
              </a:p>
              <a:p>
                <a:pPr marL="0" indent="0">
                  <a:buNone/>
                </a:pPr>
                <a:endParaRPr kumimoji="1" lang="en-US" altLang="zh-TW" sz="800" dirty="0" smtClean="0"/>
              </a:p>
              <a:p>
                <a:pPr marL="0" indent="0">
                  <a:buNone/>
                </a:pPr>
                <a:r>
                  <a:rPr kumimoji="1" lang="en-US" altLang="zh-TW" dirty="0" smtClean="0"/>
                  <a:t>    </a:t>
                </a:r>
                <a14:m>
                  <m:oMath xmlns:m="http://schemas.openxmlformats.org/officeDocument/2006/math">
                    <m:sSub>
                      <m:sSubPr>
                        <m:ctrlPr>
                          <a:rPr kumimoji="1" lang="en-US" altLang="zh-TW" i="1">
                            <a:latin typeface="Cambria Math" charset="0"/>
                          </a:rPr>
                        </m:ctrlPr>
                      </m:sSubPr>
                      <m:e>
                        <m:r>
                          <a:rPr kumimoji="1" lang="en-US" altLang="zh-TW" i="1">
                            <a:latin typeface="Cambria Math" charset="0"/>
                          </a:rPr>
                          <m:t>𝑧</m:t>
                        </m:r>
                        <m:r>
                          <a:rPr kumimoji="1" lang="en-US" altLang="zh-TW" b="0" i="1" smtClean="0">
                            <a:latin typeface="Cambria Math" charset="0"/>
                          </a:rPr>
                          <m:t>′</m:t>
                        </m:r>
                      </m:e>
                      <m:sub>
                        <m:r>
                          <a:rPr kumimoji="1" lang="en-US" altLang="zh-TW" i="1">
                            <a:latin typeface="Cambria Math" charset="0"/>
                          </a:rPr>
                          <m:t>𝑡</m:t>
                        </m:r>
                      </m:sub>
                    </m:sSub>
                    <m:r>
                      <a:rPr kumimoji="1" lang="en-US" altLang="zh-TW" b="0" i="0" smtClean="0">
                        <a:latin typeface="Cambria Math" charset="0"/>
                      </a:rPr>
                      <m:t>=</m:t>
                    </m:r>
                    <m:sSub>
                      <m:sSubPr>
                        <m:ctrlPr>
                          <a:rPr kumimoji="1" lang="en-US" altLang="zh-TW" i="1">
                            <a:latin typeface="Cambria Math" charset="0"/>
                          </a:rPr>
                        </m:ctrlPr>
                      </m:sSubPr>
                      <m:e>
                        <m:r>
                          <a:rPr kumimoji="1" lang="en-US" altLang="zh-TW" b="0" i="1" smtClean="0">
                            <a:latin typeface="Cambria Math" charset="0"/>
                          </a:rPr>
                          <m:t>𝑥</m:t>
                        </m:r>
                        <m:r>
                          <a:rPr kumimoji="1" lang="en-US" altLang="zh-TW" b="0" i="1" smtClean="0">
                            <a:latin typeface="Cambria Math" charset="0"/>
                          </a:rPr>
                          <m:t>′</m:t>
                        </m:r>
                      </m:e>
                      <m:sub>
                        <m:r>
                          <a:rPr kumimoji="1" lang="en-US" altLang="zh-TW" i="1">
                            <a:latin typeface="Cambria Math" charset="0"/>
                          </a:rPr>
                          <m:t>𝑡</m:t>
                        </m:r>
                      </m:sub>
                    </m:sSub>
                    <m:r>
                      <a:rPr kumimoji="1" lang="en-US" altLang="zh-TW" i="1" smtClean="0">
                        <a:latin typeface="Cambria Math" charset="0"/>
                        <a:ea typeface="Cambria Math" charset="0"/>
                        <a:cs typeface="Cambria Math" charset="0"/>
                      </a:rPr>
                      <m:t>𝛽</m:t>
                    </m:r>
                    <m:r>
                      <a:rPr kumimoji="1" lang="en-US" altLang="zh-TW" b="0" i="0" smtClean="0">
                        <a:latin typeface="Cambria Math" charset="0"/>
                        <a:ea typeface="Cambria Math" charset="0"/>
                        <a:cs typeface="Cambria Math" charset="0"/>
                      </a:rPr>
                      <m:t>+</m:t>
                    </m:r>
                    <m:sSub>
                      <m:sSubPr>
                        <m:ctrlPr>
                          <a:rPr kumimoji="1" lang="en-US" altLang="zh-TW" i="1">
                            <a:latin typeface="Cambria Math" charset="0"/>
                          </a:rPr>
                        </m:ctrlPr>
                      </m:sSubPr>
                      <m:e>
                        <m:r>
                          <a:rPr kumimoji="1" lang="en-US" altLang="zh-TW" i="1">
                            <a:latin typeface="Cambria Math" charset="0"/>
                          </a:rPr>
                          <m:t>𝑎</m:t>
                        </m:r>
                        <m:r>
                          <a:rPr kumimoji="1" lang="en-US" altLang="zh-TW" b="0" i="1" smtClean="0">
                            <a:latin typeface="Cambria Math" charset="0"/>
                          </a:rPr>
                          <m:t>′</m:t>
                        </m:r>
                      </m:e>
                      <m:sub>
                        <m:r>
                          <a:rPr kumimoji="1" lang="en-US" altLang="zh-TW" i="1">
                            <a:latin typeface="Cambria Math" charset="0"/>
                            <a:ea typeface="Cambria Math" charset="0"/>
                            <a:cs typeface="Cambria Math" charset="0"/>
                          </a:rPr>
                          <m:t>𝑡</m:t>
                        </m:r>
                      </m:sub>
                    </m:sSub>
                  </m:oMath>
                </a14:m>
                <a:r>
                  <a:rPr kumimoji="1" lang="zh-TW" altLang="en-US" dirty="0" smtClean="0"/>
                  <a:t>  </a:t>
                </a:r>
                <a:r>
                  <a:rPr kumimoji="1" lang="en-US" altLang="zh-TW" dirty="0" smtClean="0"/>
                  <a:t>,  </a:t>
                </a:r>
                <a:r>
                  <a:rPr kumimoji="1" lang="en-US" altLang="zh-TW" sz="2000" dirty="0" smtClean="0"/>
                  <a:t>t = p+1,</a:t>
                </a:r>
                <a:r>
                  <a:rPr kumimoji="1" lang="mr-IN" altLang="zh-TW" sz="2000" dirty="0" smtClean="0"/>
                  <a:t>…</a:t>
                </a:r>
                <a:r>
                  <a:rPr kumimoji="1" lang="en-US" altLang="zh-TW" sz="2000" dirty="0" smtClean="0"/>
                  <a:t>,T</a:t>
                </a:r>
              </a:p>
              <a:p>
                <a:pPr marL="0" indent="0">
                  <a:buNone/>
                </a:pPr>
                <a:r>
                  <a:rPr kumimoji="1" lang="en-US" altLang="zh-TW" dirty="0" smtClean="0"/>
                  <a:t>    </a:t>
                </a:r>
                <a14:m>
                  <m:oMath xmlns:m="http://schemas.openxmlformats.org/officeDocument/2006/math">
                    <m:sSub>
                      <m:sSubPr>
                        <m:ctrlPr>
                          <a:rPr kumimoji="1" lang="en-US" altLang="zh-TW" sz="2400" i="1">
                            <a:latin typeface="Cambria Math" charset="0"/>
                          </a:rPr>
                        </m:ctrlPr>
                      </m:sSubPr>
                      <m:e>
                        <m:r>
                          <a:rPr kumimoji="1" lang="en-US" altLang="zh-TW" sz="2400" i="1">
                            <a:latin typeface="Cambria Math" charset="0"/>
                          </a:rPr>
                          <m:t>𝑥</m:t>
                        </m:r>
                      </m:e>
                      <m:sub>
                        <m:r>
                          <a:rPr kumimoji="1" lang="en-US" altLang="zh-TW" sz="2400" i="1">
                            <a:latin typeface="Cambria Math" charset="0"/>
                          </a:rPr>
                          <m:t>𝑡</m:t>
                        </m:r>
                      </m:sub>
                    </m:sSub>
                    <m:r>
                      <a:rPr kumimoji="1" lang="en-US" altLang="zh-TW" sz="2400" b="0" i="1" smtClean="0">
                        <a:latin typeface="Cambria Math" charset="0"/>
                      </a:rPr>
                      <m:t>= </m:t>
                    </m:r>
                    <m:sSup>
                      <m:sSupPr>
                        <m:ctrlPr>
                          <a:rPr kumimoji="1" lang="en-US" altLang="zh-TW" sz="2400" b="0" i="1" smtClean="0">
                            <a:latin typeface="Cambria Math" charset="0"/>
                          </a:rPr>
                        </m:ctrlPr>
                      </m:sSupPr>
                      <m:e>
                        <m:r>
                          <a:rPr kumimoji="1" lang="en-US" altLang="zh-TW" sz="2400" b="0" i="1" smtClean="0">
                            <a:latin typeface="Cambria Math" charset="0"/>
                          </a:rPr>
                          <m:t>(1,</m:t>
                        </m:r>
                        <m:sSub>
                          <m:sSubPr>
                            <m:ctrlPr>
                              <a:rPr kumimoji="1" lang="en-US" altLang="zh-TW" sz="2400" i="1">
                                <a:latin typeface="Cambria Math" charset="0"/>
                              </a:rPr>
                            </m:ctrlPr>
                          </m:sSubPr>
                          <m:e>
                            <m:sSup>
                              <m:sSupPr>
                                <m:ctrlPr>
                                  <a:rPr kumimoji="1" lang="en-US" altLang="zh-TW" sz="2400" i="1">
                                    <a:latin typeface="Cambria Math" charset="0"/>
                                  </a:rPr>
                                </m:ctrlPr>
                              </m:sSupPr>
                              <m:e>
                                <m:r>
                                  <a:rPr kumimoji="1" lang="en-US" altLang="zh-TW" sz="2400" i="1">
                                    <a:latin typeface="Cambria Math" charset="0"/>
                                  </a:rPr>
                                  <m:t>𝑧</m:t>
                                </m:r>
                              </m:e>
                              <m:sup>
                                <m:r>
                                  <a:rPr kumimoji="1" lang="en-US" altLang="zh-TW" sz="2400" i="1">
                                    <a:latin typeface="Cambria Math" charset="0"/>
                                  </a:rPr>
                                  <m:t>′</m:t>
                                </m:r>
                              </m:sup>
                            </m:sSup>
                          </m:e>
                          <m:sub>
                            <m:r>
                              <a:rPr kumimoji="1" lang="en-US" altLang="zh-TW" sz="2400" i="1">
                                <a:latin typeface="Cambria Math" charset="0"/>
                              </a:rPr>
                              <m:t>𝑡</m:t>
                            </m:r>
                            <m:r>
                              <a:rPr kumimoji="1" lang="en-US" altLang="zh-TW" sz="2400" b="0" i="1" smtClean="0">
                                <a:latin typeface="Cambria Math" charset="0"/>
                              </a:rPr>
                              <m:t>−1</m:t>
                            </m:r>
                          </m:sub>
                        </m:sSub>
                        <m:r>
                          <a:rPr kumimoji="1" lang="en-US" altLang="zh-TW" sz="2400" b="0" i="1" smtClean="0">
                            <a:latin typeface="Cambria Math" charset="0"/>
                          </a:rPr>
                          <m:t>,…,</m:t>
                        </m:r>
                        <m:sSub>
                          <m:sSubPr>
                            <m:ctrlPr>
                              <a:rPr kumimoji="1" lang="en-US" altLang="zh-TW" sz="2400" i="1">
                                <a:latin typeface="Cambria Math" charset="0"/>
                              </a:rPr>
                            </m:ctrlPr>
                          </m:sSubPr>
                          <m:e>
                            <m:r>
                              <a:rPr kumimoji="1" lang="en-US" altLang="zh-TW" sz="2400" i="1">
                                <a:latin typeface="Cambria Math" charset="0"/>
                              </a:rPr>
                              <m:t>𝑧</m:t>
                            </m:r>
                            <m:r>
                              <a:rPr kumimoji="1" lang="en-US" altLang="zh-TW" sz="2400" i="1">
                                <a:latin typeface="Cambria Math" charset="0"/>
                              </a:rPr>
                              <m:t>′</m:t>
                            </m:r>
                          </m:e>
                          <m:sub>
                            <m:r>
                              <a:rPr kumimoji="1" lang="en-US" altLang="zh-TW" sz="2400" i="1">
                                <a:latin typeface="Cambria Math" charset="0"/>
                              </a:rPr>
                              <m:t>𝑡</m:t>
                            </m:r>
                            <m:r>
                              <a:rPr kumimoji="1" lang="en-US" altLang="zh-TW" sz="2400" b="0" i="1" smtClean="0">
                                <a:latin typeface="Cambria Math" charset="0"/>
                              </a:rPr>
                              <m:t>−</m:t>
                            </m:r>
                            <m:r>
                              <a:rPr kumimoji="1" lang="en-US" altLang="zh-TW" sz="2400" b="0" i="1" smtClean="0">
                                <a:latin typeface="Cambria Math" charset="0"/>
                              </a:rPr>
                              <m:t>𝑝</m:t>
                            </m:r>
                          </m:sub>
                        </m:sSub>
                        <m:r>
                          <a:rPr kumimoji="1" lang="en-US" altLang="zh-TW" sz="2400" b="0" i="1" smtClean="0">
                            <a:latin typeface="Cambria Math" charset="0"/>
                          </a:rPr>
                          <m:t>)</m:t>
                        </m:r>
                      </m:e>
                      <m:sup>
                        <m:r>
                          <a:rPr kumimoji="1" lang="en-US" altLang="zh-TW" sz="2400" b="0" i="1" smtClean="0">
                            <a:latin typeface="Cambria Math" charset="0"/>
                          </a:rPr>
                          <m:t>′</m:t>
                        </m:r>
                      </m:sup>
                    </m:sSup>
                  </m:oMath>
                </a14:m>
                <a:r>
                  <a:rPr kumimoji="1" lang="en-US" altLang="zh-TW" sz="2400" dirty="0" smtClean="0"/>
                  <a:t> is a </a:t>
                </a:r>
                <a:r>
                  <a:rPr kumimoji="1" lang="en-US" altLang="zh-TW" sz="2400" dirty="0" err="1" smtClean="0"/>
                  <a:t>kp</a:t>
                </a:r>
                <a:r>
                  <a:rPr kumimoji="1" lang="en-US" altLang="zh-TW" sz="2400" dirty="0" smtClean="0"/>
                  <a:t> + 1 dimensional vector</a:t>
                </a:r>
              </a:p>
              <a:p>
                <a:pPr marL="0" indent="0">
                  <a:buNone/>
                </a:pPr>
                <a:r>
                  <a:rPr kumimoji="1" lang="en-US" altLang="zh-TW" sz="2400" dirty="0"/>
                  <a:t> </a:t>
                </a:r>
                <a:r>
                  <a:rPr kumimoji="1" lang="en-US" altLang="zh-TW" sz="2400" dirty="0" smtClean="0"/>
                  <a:t>   </a:t>
                </a:r>
                <a14:m>
                  <m:oMath xmlns:m="http://schemas.openxmlformats.org/officeDocument/2006/math">
                    <m:sSup>
                      <m:sSupPr>
                        <m:ctrlPr>
                          <a:rPr kumimoji="1" lang="en-US" altLang="zh-TW" sz="2400" i="1">
                            <a:latin typeface="Cambria Math" charset="0"/>
                          </a:rPr>
                        </m:ctrlPr>
                      </m:sSupPr>
                      <m:e>
                        <m:r>
                          <a:rPr kumimoji="1" lang="en-US" altLang="zh-TW" sz="2400" i="1">
                            <a:latin typeface="Cambria Math" charset="0"/>
                            <a:ea typeface="Cambria Math" charset="0"/>
                            <a:cs typeface="Cambria Math" charset="0"/>
                          </a:rPr>
                          <m:t>𝛽</m:t>
                        </m:r>
                      </m:e>
                      <m:sup>
                        <m:r>
                          <a:rPr kumimoji="1" lang="en-US" altLang="zh-TW" sz="2400" i="1">
                            <a:latin typeface="Cambria Math" charset="0"/>
                          </a:rPr>
                          <m:t>′</m:t>
                        </m:r>
                      </m:sup>
                    </m:sSup>
                    <m:r>
                      <a:rPr kumimoji="1" lang="en-US" altLang="zh-TW" sz="2400" b="0" i="1" smtClean="0">
                        <a:latin typeface="Cambria Math" charset="0"/>
                      </a:rPr>
                      <m:t>=[</m:t>
                    </m:r>
                    <m:sSub>
                      <m:sSubPr>
                        <m:ctrlPr>
                          <a:rPr kumimoji="1" lang="en-US" altLang="zh-TW" sz="2400" i="1">
                            <a:latin typeface="Cambria Math" charset="0"/>
                          </a:rPr>
                        </m:ctrlPr>
                      </m:sSubPr>
                      <m:e>
                        <m:r>
                          <a:rPr kumimoji="1" lang="en-US" altLang="zh-TW" sz="2400" i="1">
                            <a:latin typeface="Cambria Math" charset="0"/>
                            <a:ea typeface="Cambria Math" charset="0"/>
                            <a:cs typeface="Cambria Math" charset="0"/>
                          </a:rPr>
                          <m:t>𝜙</m:t>
                        </m:r>
                      </m:e>
                      <m:sub>
                        <m:r>
                          <a:rPr kumimoji="1" lang="en-US" altLang="zh-TW" sz="2400" b="0" i="1" smtClean="0">
                            <a:latin typeface="Cambria Math" charset="0"/>
                            <a:ea typeface="Cambria Math" charset="0"/>
                            <a:cs typeface="Cambria Math" charset="0"/>
                          </a:rPr>
                          <m:t>0</m:t>
                        </m:r>
                      </m:sub>
                    </m:sSub>
                    <m:r>
                      <a:rPr kumimoji="1" lang="en-US" altLang="zh-TW" sz="2400" b="0" i="1" smtClean="0">
                        <a:latin typeface="Cambria Math" charset="0"/>
                      </a:rPr>
                      <m:t>,</m:t>
                    </m:r>
                    <m:sSub>
                      <m:sSubPr>
                        <m:ctrlPr>
                          <a:rPr kumimoji="1" lang="en-US" altLang="zh-TW" sz="2400" i="1">
                            <a:latin typeface="Cambria Math" charset="0"/>
                          </a:rPr>
                        </m:ctrlPr>
                      </m:sSubPr>
                      <m:e>
                        <m:r>
                          <a:rPr kumimoji="1" lang="en-US" altLang="zh-TW" sz="2400" i="1">
                            <a:latin typeface="Cambria Math" charset="0"/>
                            <a:ea typeface="Cambria Math" charset="0"/>
                            <a:cs typeface="Cambria Math" charset="0"/>
                          </a:rPr>
                          <m:t>𝜙</m:t>
                        </m:r>
                      </m:e>
                      <m:sub>
                        <m:r>
                          <a:rPr kumimoji="1" lang="en-US" altLang="zh-TW" sz="2400" i="1">
                            <a:latin typeface="Cambria Math" charset="0"/>
                            <a:ea typeface="Cambria Math" charset="0"/>
                            <a:cs typeface="Cambria Math" charset="0"/>
                          </a:rPr>
                          <m:t>1</m:t>
                        </m:r>
                      </m:sub>
                    </m:sSub>
                    <m:r>
                      <a:rPr kumimoji="1" lang="en-US" altLang="zh-TW" sz="2400" i="1">
                        <a:latin typeface="Cambria Math" charset="0"/>
                      </a:rPr>
                      <m:t>,…,</m:t>
                    </m:r>
                    <m:sSub>
                      <m:sSubPr>
                        <m:ctrlPr>
                          <a:rPr kumimoji="1" lang="en-US" altLang="zh-TW" sz="2400" i="1">
                            <a:latin typeface="Cambria Math" charset="0"/>
                          </a:rPr>
                        </m:ctrlPr>
                      </m:sSubPr>
                      <m:e>
                        <m:r>
                          <a:rPr kumimoji="1" lang="en-US" altLang="zh-TW" sz="2400" i="1">
                            <a:latin typeface="Cambria Math" charset="0"/>
                            <a:ea typeface="Cambria Math" charset="0"/>
                            <a:cs typeface="Cambria Math" charset="0"/>
                          </a:rPr>
                          <m:t>𝜙</m:t>
                        </m:r>
                      </m:e>
                      <m:sub>
                        <m:r>
                          <a:rPr kumimoji="1" lang="en-US" altLang="zh-TW" sz="2400" i="1">
                            <a:latin typeface="Cambria Math" charset="0"/>
                            <a:ea typeface="Cambria Math" charset="0"/>
                            <a:cs typeface="Cambria Math" charset="0"/>
                          </a:rPr>
                          <m:t>𝑝</m:t>
                        </m:r>
                      </m:sub>
                    </m:sSub>
                    <m:r>
                      <a:rPr kumimoji="1" lang="en-US" altLang="zh-TW" sz="2400" b="0" i="1" smtClean="0">
                        <a:latin typeface="Cambria Math" charset="0"/>
                      </a:rPr>
                      <m:t>]</m:t>
                    </m:r>
                  </m:oMath>
                </a14:m>
                <a:r>
                  <a:rPr kumimoji="1" lang="en-US" altLang="zh-TW" sz="2400" dirty="0" smtClean="0"/>
                  <a:t> is a k x (kp+1) matrix</a:t>
                </a:r>
                <a:endParaRPr kumimoji="1" lang="zh-TW" altLang="en-US" sz="2400" dirty="0" smtClean="0"/>
              </a:p>
              <a:p>
                <a:pPr marL="0" indent="0">
                  <a:buNone/>
                </a:pPr>
                <a:endParaRPr kumimoji="1" lang="en-US" altLang="zh-TW" sz="800" dirty="0" smtClean="0"/>
              </a:p>
              <a:p>
                <a:r>
                  <a:rPr kumimoji="1" lang="en-US" altLang="zh-TW" dirty="0" smtClean="0"/>
                  <a:t>With this format, we can write the data as:</a:t>
                </a:r>
                <a:endParaRPr kumimoji="1" lang="en-US" altLang="zh-TW" i="1" dirty="0" smtClean="0">
                  <a:latin typeface="Cambria Math" charset="0"/>
                </a:endParaRPr>
              </a:p>
              <a:p>
                <a:pPr marL="0" indent="0">
                  <a:buNone/>
                </a:pPr>
                <a:r>
                  <a:rPr kumimoji="1" lang="en-US" altLang="zh-TW" dirty="0" smtClean="0"/>
                  <a:t>   </a:t>
                </a:r>
                <a14:m>
                  <m:oMath xmlns:m="http://schemas.openxmlformats.org/officeDocument/2006/math">
                    <m:r>
                      <m:rPr>
                        <m:sty m:val="p"/>
                      </m:rPr>
                      <a:rPr kumimoji="1" lang="en-US" altLang="zh-TW" b="0" i="0" smtClean="0">
                        <a:latin typeface="Cambria Math" charset="0"/>
                      </a:rPr>
                      <m:t>Z</m:t>
                    </m:r>
                    <m:r>
                      <a:rPr kumimoji="1" lang="en-US" altLang="zh-TW" b="0" i="1" smtClean="0">
                        <a:latin typeface="Cambria Math" charset="0"/>
                      </a:rPr>
                      <m:t>=</m:t>
                    </m:r>
                    <m:r>
                      <a:rPr kumimoji="1" lang="en-US" altLang="zh-TW" b="0" i="1" smtClean="0">
                        <a:latin typeface="Cambria Math" charset="0"/>
                      </a:rPr>
                      <m:t>𝑋</m:t>
                    </m:r>
                    <m:r>
                      <a:rPr kumimoji="1" lang="en-US" altLang="zh-TW" i="1">
                        <a:latin typeface="Cambria Math" charset="0"/>
                        <a:ea typeface="Cambria Math" charset="0"/>
                        <a:cs typeface="Cambria Math" charset="0"/>
                      </a:rPr>
                      <m:t>𝛽</m:t>
                    </m:r>
                    <m:r>
                      <a:rPr kumimoji="1" lang="en-US" altLang="zh-TW" b="0" i="0" smtClean="0">
                        <a:latin typeface="Cambria Math" charset="0"/>
                        <a:ea typeface="Cambria Math" charset="0"/>
                        <a:cs typeface="Cambria Math" charset="0"/>
                      </a:rPr>
                      <m:t>+</m:t>
                    </m:r>
                    <m:r>
                      <m:rPr>
                        <m:sty m:val="p"/>
                      </m:rPr>
                      <a:rPr kumimoji="1" lang="en-US" altLang="zh-TW" b="0" i="0" smtClean="0">
                        <a:latin typeface="Cambria Math" charset="0"/>
                        <a:ea typeface="Cambria Math" charset="0"/>
                        <a:cs typeface="Cambria Math" charset="0"/>
                      </a:rPr>
                      <m:t>A</m:t>
                    </m:r>
                  </m:oMath>
                </a14:m>
                <a:r>
                  <a:rPr kumimoji="1" lang="en-US" altLang="zh-TW" dirty="0" smtClean="0"/>
                  <a:t> </a:t>
                </a:r>
              </a:p>
              <a:p>
                <a:pPr marL="0" indent="0">
                  <a:buNone/>
                </a:pPr>
                <a:r>
                  <a:rPr kumimoji="1" lang="en-US" altLang="zh-TW" dirty="0"/>
                  <a:t> </a:t>
                </a:r>
                <a:r>
                  <a:rPr kumimoji="1" lang="en-US" altLang="zh-TW" dirty="0" smtClean="0"/>
                  <a:t>  </a:t>
                </a:r>
                <a:r>
                  <a:rPr kumimoji="1" lang="en-US" altLang="zh-TW" sz="2400" dirty="0" smtClean="0"/>
                  <a:t>Z , A are (T-p) x k matrix , X is a (T-p) x (kp+1) matrix </a:t>
                </a:r>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976095" y="1202243"/>
                <a:ext cx="10515600" cy="5007487"/>
              </a:xfrm>
              <a:blipFill rotWithShape="0">
                <a:blip r:embed="rId3"/>
                <a:stretch>
                  <a:fillRect l="-1043" t="-1703" b="-1338"/>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619993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24444" y="163244"/>
            <a:ext cx="10515600" cy="858033"/>
          </a:xfrm>
        </p:spPr>
        <p:txBody>
          <a:bodyPr/>
          <a:lstStyle/>
          <a:p>
            <a:r>
              <a:rPr kumimoji="1" lang="en-US" altLang="zh-TW" dirty="0"/>
              <a:t>Using M</a:t>
            </a:r>
            <a:r>
              <a:rPr kumimoji="1" lang="en-US" altLang="zh-TW" dirty="0" smtClean="0"/>
              <a:t>L </a:t>
            </a:r>
            <a:r>
              <a:rPr kumimoji="1" lang="en-US" altLang="zh-TW" dirty="0"/>
              <a:t>to estimate parameters of VAR(p)</a:t>
            </a:r>
            <a:endParaRPr kumimoji="1"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624444" y="919677"/>
                <a:ext cx="10906497" cy="5836723"/>
              </a:xfrm>
            </p:spPr>
            <p:txBody>
              <a:bodyPr>
                <a:normAutofit/>
              </a:bodyPr>
              <a:lstStyle/>
              <a:p>
                <a14:m>
                  <m:oMath xmlns:m="http://schemas.openxmlformats.org/officeDocument/2006/math">
                    <m:r>
                      <a:rPr kumimoji="1" lang="en-US" altLang="zh-TW" sz="2400" b="0" i="1" smtClean="0">
                        <a:latin typeface="Cambria Math" charset="0"/>
                      </a:rPr>
                      <m:t>𝐿</m:t>
                    </m:r>
                    <m:d>
                      <m:dPr>
                        <m:ctrlPr>
                          <a:rPr kumimoji="1" lang="en-US" altLang="zh-TW" sz="2400" b="0" i="1" smtClean="0">
                            <a:latin typeface="Cambria Math" charset="0"/>
                          </a:rPr>
                        </m:ctrlPr>
                      </m:dPr>
                      <m:e>
                        <m:sSub>
                          <m:sSubPr>
                            <m:ctrlPr>
                              <a:rPr kumimoji="1" lang="en-US" altLang="zh-TW" sz="2400" b="0" i="1" smtClean="0">
                                <a:latin typeface="Cambria Math" charset="0"/>
                              </a:rPr>
                            </m:ctrlPr>
                          </m:sSubPr>
                          <m:e>
                            <m:r>
                              <a:rPr kumimoji="1" lang="en-US" altLang="zh-TW" sz="2400" b="0" i="1" smtClean="0">
                                <a:latin typeface="Cambria Math" charset="0"/>
                              </a:rPr>
                              <m:t>𝑧</m:t>
                            </m:r>
                          </m:e>
                          <m:sub>
                            <m:d>
                              <m:dPr>
                                <m:ctrlPr>
                                  <a:rPr kumimoji="1" lang="en-US" altLang="zh-TW" sz="2400" b="0" i="1" smtClean="0">
                                    <a:latin typeface="Cambria Math" charset="0"/>
                                  </a:rPr>
                                </m:ctrlPr>
                              </m:dPr>
                              <m:e>
                                <m:r>
                                  <a:rPr kumimoji="1" lang="en-US" altLang="zh-TW" sz="2400" b="0" i="1" smtClean="0">
                                    <a:latin typeface="Cambria Math" charset="0"/>
                                  </a:rPr>
                                  <m:t>𝑝</m:t>
                                </m:r>
                                <m:r>
                                  <a:rPr kumimoji="1" lang="en-US" altLang="zh-TW" sz="2400" b="0" i="1" smtClean="0">
                                    <a:latin typeface="Cambria Math" charset="0"/>
                                  </a:rPr>
                                  <m:t>+1</m:t>
                                </m:r>
                              </m:e>
                            </m:d>
                            <m:r>
                              <a:rPr kumimoji="1" lang="en-US" altLang="zh-TW" sz="2400" b="0" i="1" smtClean="0">
                                <a:latin typeface="Cambria Math" charset="0"/>
                              </a:rPr>
                              <m:t>:</m:t>
                            </m:r>
                            <m:r>
                              <a:rPr kumimoji="1" lang="en-US" altLang="zh-TW" sz="2400" b="0" i="1" smtClean="0">
                                <a:latin typeface="Cambria Math" charset="0"/>
                              </a:rPr>
                              <m:t>𝑇</m:t>
                            </m:r>
                          </m:sub>
                        </m:sSub>
                      </m:e>
                      <m:e>
                        <m:r>
                          <a:rPr kumimoji="1" lang="en-US" altLang="zh-TW" sz="2400" b="0" i="1" smtClean="0">
                            <a:latin typeface="Cambria Math" charset="0"/>
                            <a:ea typeface="Cambria Math" charset="0"/>
                            <a:cs typeface="Cambria Math" charset="0"/>
                          </a:rPr>
                          <m:t>𝛽</m:t>
                        </m:r>
                        <m:r>
                          <a:rPr kumimoji="1" lang="en-US" altLang="zh-TW" sz="2400" b="0" i="1" smtClean="0">
                            <a:latin typeface="Cambria Math" charset="0"/>
                            <a:ea typeface="Cambria Math" charset="0"/>
                            <a:cs typeface="Cambria Math" charset="0"/>
                          </a:rPr>
                          <m:t>,</m:t>
                        </m:r>
                        <m:sSub>
                          <m:sSubPr>
                            <m:ctrlPr>
                              <a:rPr kumimoji="1" lang="en-US" altLang="zh-TW" sz="2400" i="1">
                                <a:latin typeface="Cambria Math" charset="0"/>
                              </a:rPr>
                            </m:ctrlPr>
                          </m:sSubPr>
                          <m:e>
                            <m:r>
                              <m:rPr>
                                <m:sty m:val="p"/>
                              </m:rPr>
                              <a:rPr kumimoji="1" lang="el-GR" altLang="zh-TW" sz="2400" i="1">
                                <a:latin typeface="Cambria Math" charset="0"/>
                                <a:ea typeface="Cambria Math" charset="0"/>
                                <a:cs typeface="Cambria Math" charset="0"/>
                              </a:rPr>
                              <m:t>Σ</m:t>
                            </m:r>
                          </m:e>
                          <m:sub>
                            <m:r>
                              <a:rPr kumimoji="1" lang="en-US" altLang="zh-TW" sz="2400" i="1">
                                <a:latin typeface="Cambria Math" charset="0"/>
                              </a:rPr>
                              <m:t>𝑎</m:t>
                            </m:r>
                          </m:sub>
                        </m:sSub>
                      </m:e>
                    </m:d>
                    <m:r>
                      <a:rPr kumimoji="1" lang="en-US" altLang="zh-TW" sz="2400" b="0" i="1" smtClean="0">
                        <a:latin typeface="Cambria Math" charset="0"/>
                      </a:rPr>
                      <m:t>=</m:t>
                    </m:r>
                    <m:nary>
                      <m:naryPr>
                        <m:chr m:val="∏"/>
                        <m:ctrlPr>
                          <a:rPr kumimoji="1" lang="is-IS" altLang="zh-TW" sz="2400" b="0" i="1" smtClean="0">
                            <a:latin typeface="Cambria Math" charset="0"/>
                          </a:rPr>
                        </m:ctrlPr>
                      </m:naryPr>
                      <m:sub>
                        <m:r>
                          <m:rPr>
                            <m:brk m:alnAt="23"/>
                          </m:rPr>
                          <a:rPr kumimoji="1" lang="en-US" altLang="zh-TW" sz="2400" b="0" i="1" smtClean="0">
                            <a:latin typeface="Cambria Math" charset="0"/>
                          </a:rPr>
                          <m:t>𝑡</m:t>
                        </m:r>
                        <m:r>
                          <a:rPr kumimoji="1" lang="en-US" altLang="zh-TW" sz="2400" b="0" i="1" smtClean="0">
                            <a:latin typeface="Cambria Math" charset="0"/>
                          </a:rPr>
                          <m:t>=</m:t>
                        </m:r>
                        <m:r>
                          <a:rPr kumimoji="1" lang="en-US" altLang="zh-TW" sz="2400" b="0" i="1" smtClean="0">
                            <a:latin typeface="Cambria Math" charset="0"/>
                          </a:rPr>
                          <m:t>𝑝</m:t>
                        </m:r>
                        <m:r>
                          <a:rPr kumimoji="1" lang="en-US" altLang="zh-TW" sz="2400" b="0" i="1" smtClean="0">
                            <a:latin typeface="Cambria Math" charset="0"/>
                          </a:rPr>
                          <m:t>+1</m:t>
                        </m:r>
                      </m:sub>
                      <m:sup>
                        <m:r>
                          <a:rPr kumimoji="1" lang="en-US" altLang="zh-TW" sz="2400" b="0" i="1" smtClean="0">
                            <a:latin typeface="Cambria Math" charset="0"/>
                          </a:rPr>
                          <m:t>𝑇</m:t>
                        </m:r>
                      </m:sup>
                      <m:e>
                        <m:r>
                          <a:rPr kumimoji="1" lang="en-US" altLang="zh-TW" sz="2400" b="0" i="1" smtClean="0">
                            <a:latin typeface="Cambria Math" charset="0"/>
                          </a:rPr>
                          <m:t>𝑓</m:t>
                        </m:r>
                        <m:d>
                          <m:dPr>
                            <m:endChr m:val="|"/>
                            <m:ctrlPr>
                              <a:rPr kumimoji="1" lang="en-US" altLang="zh-TW" sz="2400" b="0" i="1" smtClean="0">
                                <a:latin typeface="Cambria Math" charset="0"/>
                              </a:rPr>
                            </m:ctrlPr>
                          </m:dPr>
                          <m:e>
                            <m:sSub>
                              <m:sSubPr>
                                <m:ctrlPr>
                                  <a:rPr kumimoji="1" lang="en-US" altLang="zh-TW" sz="2400" i="1">
                                    <a:latin typeface="Cambria Math" charset="0"/>
                                  </a:rPr>
                                </m:ctrlPr>
                              </m:sSubPr>
                              <m:e>
                                <m:r>
                                  <a:rPr kumimoji="1" lang="en-US" altLang="zh-TW" sz="2400" b="0" i="1" smtClean="0">
                                    <a:latin typeface="Cambria Math" charset="0"/>
                                  </a:rPr>
                                  <m:t>𝑎</m:t>
                                </m:r>
                              </m:e>
                              <m:sub>
                                <m:r>
                                  <a:rPr kumimoji="1" lang="en-US" altLang="zh-TW" sz="2400" b="0" i="1" smtClean="0">
                                    <a:latin typeface="Cambria Math" charset="0"/>
                                  </a:rPr>
                                  <m:t>𝑡</m:t>
                                </m:r>
                              </m:sub>
                            </m:sSub>
                          </m:e>
                        </m:d>
                        <m:r>
                          <a:rPr kumimoji="1" lang="en-US" altLang="zh-TW" sz="2400" i="1">
                            <a:latin typeface="Cambria Math" charset="0"/>
                            <a:ea typeface="Cambria Math" charset="0"/>
                            <a:cs typeface="Cambria Math" charset="0"/>
                          </a:rPr>
                          <m:t>𝛽</m:t>
                        </m:r>
                        <m:r>
                          <a:rPr kumimoji="1" lang="en-US" altLang="zh-TW" sz="2400" i="1">
                            <a:latin typeface="Cambria Math" charset="0"/>
                            <a:ea typeface="Cambria Math" charset="0"/>
                            <a:cs typeface="Cambria Math" charset="0"/>
                          </a:rPr>
                          <m:t>,</m:t>
                        </m:r>
                        <m:sSub>
                          <m:sSubPr>
                            <m:ctrlPr>
                              <a:rPr kumimoji="1" lang="en-US" altLang="zh-TW" sz="2400" i="1">
                                <a:latin typeface="Cambria Math" charset="0"/>
                              </a:rPr>
                            </m:ctrlPr>
                          </m:sSubPr>
                          <m:e>
                            <m:r>
                              <m:rPr>
                                <m:sty m:val="p"/>
                              </m:rPr>
                              <a:rPr kumimoji="1" lang="el-GR" altLang="zh-TW" sz="2400" i="1">
                                <a:latin typeface="Cambria Math" charset="0"/>
                                <a:ea typeface="Cambria Math" charset="0"/>
                                <a:cs typeface="Cambria Math" charset="0"/>
                              </a:rPr>
                              <m:t>Σ</m:t>
                            </m:r>
                          </m:e>
                          <m:sub>
                            <m:r>
                              <a:rPr kumimoji="1" lang="en-US" altLang="zh-TW" sz="2400" i="1">
                                <a:latin typeface="Cambria Math" charset="0"/>
                              </a:rPr>
                              <m:t>𝑎</m:t>
                            </m:r>
                          </m:sub>
                        </m:sSub>
                        <m:r>
                          <a:rPr kumimoji="1" lang="en-US" altLang="zh-TW" sz="2400" b="0" i="1" smtClean="0">
                            <a:latin typeface="Cambria Math" charset="0"/>
                          </a:rPr>
                          <m:t>)</m:t>
                        </m:r>
                      </m:e>
                    </m:nary>
                  </m:oMath>
                </a14:m>
                <a:endParaRPr kumimoji="1" lang="en-US" altLang="zh-TW" sz="2400" dirty="0" smtClean="0"/>
              </a:p>
              <a:p>
                <a:pPr marL="0" indent="0">
                  <a:buNone/>
                </a:pPr>
                <a:r>
                  <a:rPr kumimoji="1" lang="en-US" altLang="zh-TW" sz="2400" dirty="0"/>
                  <a:t> </a:t>
                </a:r>
                <a:r>
                  <a:rPr kumimoji="1" lang="en-US" altLang="zh-TW" sz="2400" dirty="0" smtClean="0"/>
                  <a:t>                                  </a:t>
                </a:r>
                <a14:m>
                  <m:oMath xmlns:m="http://schemas.openxmlformats.org/officeDocument/2006/math">
                    <m:r>
                      <a:rPr kumimoji="1" lang="en-US" altLang="zh-TW" sz="2400" i="1">
                        <a:latin typeface="Cambria Math" charset="0"/>
                      </a:rPr>
                      <m:t>=</m:t>
                    </m:r>
                    <m:nary>
                      <m:naryPr>
                        <m:chr m:val="∏"/>
                        <m:ctrlPr>
                          <a:rPr kumimoji="1" lang="is-IS" altLang="zh-TW" sz="2400" i="1">
                            <a:latin typeface="Cambria Math" charset="0"/>
                          </a:rPr>
                        </m:ctrlPr>
                      </m:naryPr>
                      <m:sub>
                        <m:r>
                          <m:rPr>
                            <m:brk m:alnAt="23"/>
                          </m:rPr>
                          <a:rPr kumimoji="1" lang="en-US" altLang="zh-TW" sz="2400" i="1">
                            <a:latin typeface="Cambria Math" charset="0"/>
                          </a:rPr>
                          <m:t>𝑡</m:t>
                        </m:r>
                        <m:r>
                          <a:rPr kumimoji="1" lang="en-US" altLang="zh-TW" sz="2400" i="1">
                            <a:latin typeface="Cambria Math" charset="0"/>
                          </a:rPr>
                          <m:t>=</m:t>
                        </m:r>
                        <m:r>
                          <a:rPr kumimoji="1" lang="en-US" altLang="zh-TW" sz="2400" i="1">
                            <a:latin typeface="Cambria Math" charset="0"/>
                          </a:rPr>
                          <m:t>𝑝</m:t>
                        </m:r>
                        <m:r>
                          <a:rPr kumimoji="1" lang="en-US" altLang="zh-TW" sz="2400" i="1">
                            <a:latin typeface="Cambria Math" charset="0"/>
                          </a:rPr>
                          <m:t>+1</m:t>
                        </m:r>
                      </m:sub>
                      <m:sup>
                        <m:r>
                          <a:rPr kumimoji="1" lang="en-US" altLang="zh-TW" sz="2400" i="1">
                            <a:latin typeface="Cambria Math" charset="0"/>
                          </a:rPr>
                          <m:t>𝑇</m:t>
                        </m:r>
                      </m:sup>
                      <m:e>
                        <m:f>
                          <m:fPr>
                            <m:ctrlPr>
                              <a:rPr kumimoji="1" lang="mr-IN" altLang="zh-TW" sz="2400" i="1">
                                <a:latin typeface="Cambria Math" charset="0"/>
                              </a:rPr>
                            </m:ctrlPr>
                          </m:fPr>
                          <m:num>
                            <m:r>
                              <a:rPr kumimoji="1" lang="en-US" altLang="zh-TW" sz="2400" b="0" i="1" smtClean="0">
                                <a:latin typeface="Cambria Math" charset="0"/>
                              </a:rPr>
                              <m:t>1</m:t>
                            </m:r>
                          </m:num>
                          <m:den>
                            <m:sSup>
                              <m:sSupPr>
                                <m:ctrlPr>
                                  <a:rPr kumimoji="1" lang="en-US" altLang="zh-TW" sz="2400" i="1">
                                    <a:latin typeface="Cambria Math" charset="0"/>
                                  </a:rPr>
                                </m:ctrlPr>
                              </m:sSupPr>
                              <m:e>
                                <m:r>
                                  <a:rPr kumimoji="1" lang="en-US" altLang="zh-TW" sz="2400" b="0" i="0" smtClean="0">
                                    <a:latin typeface="Cambria Math" charset="0"/>
                                  </a:rPr>
                                  <m:t>(2</m:t>
                                </m:r>
                                <m:r>
                                  <m:rPr>
                                    <m:sty m:val="p"/>
                                  </m:rPr>
                                  <a:rPr kumimoji="1" lang="el-GR" altLang="zh-TW" sz="2400" b="0" i="1" smtClean="0">
                                    <a:latin typeface="Cambria Math" charset="0"/>
                                    <a:ea typeface="Cambria Math" charset="0"/>
                                    <a:cs typeface="Cambria Math" charset="0"/>
                                  </a:rPr>
                                  <m:t>π</m:t>
                                </m:r>
                                <m:r>
                                  <a:rPr kumimoji="1" lang="en-US" altLang="zh-TW" sz="2400" b="0" i="0" smtClean="0">
                                    <a:latin typeface="Cambria Math" charset="0"/>
                                  </a:rPr>
                                  <m:t>)</m:t>
                                </m:r>
                              </m:e>
                              <m:sup>
                                <m:r>
                                  <a:rPr kumimoji="1" lang="en-US" altLang="zh-TW" sz="2400" b="0" i="1" smtClean="0">
                                    <a:latin typeface="Cambria Math" charset="0"/>
                                  </a:rPr>
                                  <m:t>𝑘</m:t>
                                </m:r>
                                <m:r>
                                  <a:rPr kumimoji="1" lang="en-US" altLang="zh-TW" sz="2400" b="0" i="1" smtClean="0">
                                    <a:latin typeface="Cambria Math" charset="0"/>
                                  </a:rPr>
                                  <m:t>/2</m:t>
                                </m:r>
                              </m:sup>
                            </m:sSup>
                            <m:sSup>
                              <m:sSupPr>
                                <m:ctrlPr>
                                  <a:rPr kumimoji="1" lang="en-US" altLang="zh-TW" sz="2400" i="1">
                                    <a:latin typeface="Cambria Math" charset="0"/>
                                  </a:rPr>
                                </m:ctrlPr>
                              </m:sSupPr>
                              <m:e>
                                <m:r>
                                  <a:rPr kumimoji="1" lang="en-US" altLang="zh-TW" sz="2400" b="0" i="0" smtClean="0">
                                    <a:latin typeface="Cambria Math" charset="0"/>
                                  </a:rPr>
                                  <m:t>|</m:t>
                                </m:r>
                                <m:sSub>
                                  <m:sSubPr>
                                    <m:ctrlPr>
                                      <a:rPr kumimoji="1" lang="en-US" altLang="zh-TW" sz="2400" i="1">
                                        <a:latin typeface="Cambria Math" charset="0"/>
                                      </a:rPr>
                                    </m:ctrlPr>
                                  </m:sSubPr>
                                  <m:e>
                                    <m:r>
                                      <m:rPr>
                                        <m:sty m:val="p"/>
                                      </m:rPr>
                                      <a:rPr kumimoji="1" lang="el-GR" altLang="zh-TW" sz="2400" i="1">
                                        <a:latin typeface="Cambria Math" charset="0"/>
                                        <a:ea typeface="Cambria Math" charset="0"/>
                                        <a:cs typeface="Cambria Math" charset="0"/>
                                      </a:rPr>
                                      <m:t>Σ</m:t>
                                    </m:r>
                                  </m:e>
                                  <m:sub>
                                    <m:r>
                                      <a:rPr kumimoji="1" lang="en-US" altLang="zh-TW" sz="2400" i="1">
                                        <a:latin typeface="Cambria Math" charset="0"/>
                                      </a:rPr>
                                      <m:t>𝑎</m:t>
                                    </m:r>
                                  </m:sub>
                                </m:sSub>
                                <m:r>
                                  <a:rPr kumimoji="1" lang="en-US" altLang="zh-TW" sz="2400" b="0" i="0" smtClean="0">
                                    <a:latin typeface="Cambria Math" charset="0"/>
                                  </a:rPr>
                                  <m:t>|</m:t>
                                </m:r>
                              </m:e>
                              <m:sup>
                                <m:r>
                                  <a:rPr kumimoji="1" lang="en-US" altLang="zh-TW" sz="2400" b="0" i="1" smtClean="0">
                                    <a:latin typeface="Cambria Math" charset="0"/>
                                  </a:rPr>
                                  <m:t>1</m:t>
                                </m:r>
                                <m:r>
                                  <a:rPr kumimoji="1" lang="en-US" altLang="zh-TW" sz="2400" i="1">
                                    <a:latin typeface="Cambria Math" charset="0"/>
                                  </a:rPr>
                                  <m:t>/2</m:t>
                                </m:r>
                              </m:sup>
                            </m:sSup>
                          </m:den>
                        </m:f>
                        <m:r>
                          <m:rPr>
                            <m:sty m:val="p"/>
                          </m:rPr>
                          <a:rPr kumimoji="1" lang="en-US" altLang="zh-TW" sz="2400" b="0" i="0" smtClean="0">
                            <a:latin typeface="Cambria Math" charset="0"/>
                            <a:ea typeface="Cambria Math" charset="0"/>
                            <a:cs typeface="Cambria Math" charset="0"/>
                          </a:rPr>
                          <m:t>exp</m:t>
                        </m:r>
                        <m:r>
                          <a:rPr kumimoji="1" lang="en-US" altLang="zh-TW" sz="2400" b="0" i="1" smtClean="0">
                            <a:latin typeface="Cambria Math" charset="0"/>
                            <a:ea typeface="Cambria Math" charset="0"/>
                            <a:cs typeface="Cambria Math" charset="0"/>
                          </a:rPr>
                          <m:t>⁡(</m:t>
                        </m:r>
                        <m:f>
                          <m:fPr>
                            <m:ctrlPr>
                              <a:rPr kumimoji="1" lang="mr-IN" altLang="zh-TW" sz="2400" b="0" i="1" smtClean="0">
                                <a:latin typeface="Cambria Math" charset="0"/>
                                <a:ea typeface="Cambria Math" charset="0"/>
                                <a:cs typeface="Cambria Math" charset="0"/>
                              </a:rPr>
                            </m:ctrlPr>
                          </m:fPr>
                          <m:num>
                            <m:r>
                              <a:rPr kumimoji="1" lang="en-US" altLang="zh-TW" sz="2400" b="0" i="1" smtClean="0">
                                <a:latin typeface="Cambria Math" charset="0"/>
                                <a:ea typeface="Cambria Math" charset="0"/>
                                <a:cs typeface="Cambria Math" charset="0"/>
                              </a:rPr>
                              <m:t>−1</m:t>
                            </m:r>
                          </m:num>
                          <m:den>
                            <m:r>
                              <a:rPr kumimoji="1" lang="en-US" altLang="zh-TW" sz="2400" b="0" i="1" smtClean="0">
                                <a:latin typeface="Cambria Math" charset="0"/>
                                <a:ea typeface="Cambria Math" charset="0"/>
                                <a:cs typeface="Cambria Math" charset="0"/>
                              </a:rPr>
                              <m:t>2</m:t>
                            </m:r>
                          </m:den>
                        </m:f>
                        <m:sSubSup>
                          <m:sSubSupPr>
                            <m:ctrlPr>
                              <a:rPr kumimoji="1" lang="en-US" altLang="zh-TW" sz="2400" i="1">
                                <a:latin typeface="Cambria Math" charset="0"/>
                              </a:rPr>
                            </m:ctrlPr>
                          </m:sSubSupPr>
                          <m:e>
                            <m:r>
                              <a:rPr kumimoji="1" lang="en-US" altLang="zh-TW" sz="2400" b="0" i="1" smtClean="0">
                                <a:latin typeface="Cambria Math" charset="0"/>
                              </a:rPr>
                              <m:t>𝑎</m:t>
                            </m:r>
                          </m:e>
                          <m:sub>
                            <m:r>
                              <a:rPr kumimoji="1" lang="en-US" altLang="zh-TW" sz="2400" b="0" i="1" smtClean="0">
                                <a:latin typeface="Cambria Math" charset="0"/>
                                <a:ea typeface="Cambria Math" charset="0"/>
                                <a:cs typeface="Cambria Math" charset="0"/>
                              </a:rPr>
                              <m:t>𝑡</m:t>
                            </m:r>
                          </m:sub>
                          <m:sup>
                            <m:r>
                              <a:rPr kumimoji="1" lang="en-US" altLang="zh-TW" sz="2400" b="0" i="1" smtClean="0">
                                <a:latin typeface="Cambria Math" charset="0"/>
                              </a:rPr>
                              <m:t>′</m:t>
                            </m:r>
                          </m:sup>
                        </m:sSubSup>
                        <m:sSubSup>
                          <m:sSubSupPr>
                            <m:ctrlPr>
                              <a:rPr kumimoji="1" lang="en-US" altLang="zh-TW" sz="2400" i="1">
                                <a:latin typeface="Cambria Math" charset="0"/>
                              </a:rPr>
                            </m:ctrlPr>
                          </m:sSubSupPr>
                          <m:e>
                            <m:r>
                              <m:rPr>
                                <m:sty m:val="p"/>
                              </m:rPr>
                              <a:rPr kumimoji="1" lang="el-GR" altLang="zh-TW" sz="2400" i="1">
                                <a:latin typeface="Cambria Math" charset="0"/>
                                <a:ea typeface="Cambria Math" charset="0"/>
                                <a:cs typeface="Cambria Math" charset="0"/>
                              </a:rPr>
                              <m:t>Σ</m:t>
                            </m:r>
                          </m:e>
                          <m:sub>
                            <m:r>
                              <a:rPr kumimoji="1" lang="en-US" altLang="zh-TW" sz="2400" i="1">
                                <a:latin typeface="Cambria Math" charset="0"/>
                              </a:rPr>
                              <m:t>𝑎</m:t>
                            </m:r>
                          </m:sub>
                          <m:sup>
                            <m:r>
                              <a:rPr kumimoji="1" lang="en-US" altLang="zh-TW" sz="2400" i="1">
                                <a:latin typeface="Cambria Math" charset="0"/>
                              </a:rPr>
                              <m:t>−1</m:t>
                            </m:r>
                          </m:sup>
                        </m:sSubSup>
                        <m:sSubSup>
                          <m:sSubSupPr>
                            <m:ctrlPr>
                              <a:rPr kumimoji="1" lang="en-US" altLang="zh-TW" sz="2400" i="1">
                                <a:latin typeface="Cambria Math" charset="0"/>
                              </a:rPr>
                            </m:ctrlPr>
                          </m:sSubSupPr>
                          <m:e>
                            <m:r>
                              <a:rPr kumimoji="1" lang="en-US" altLang="zh-TW" sz="2400" i="1">
                                <a:latin typeface="Cambria Math" charset="0"/>
                              </a:rPr>
                              <m:t>𝑎</m:t>
                            </m:r>
                          </m:e>
                          <m:sub>
                            <m:r>
                              <a:rPr kumimoji="1" lang="en-US" altLang="zh-TW" sz="2400" i="1">
                                <a:latin typeface="Cambria Math" charset="0"/>
                                <a:ea typeface="Cambria Math" charset="0"/>
                                <a:cs typeface="Cambria Math" charset="0"/>
                              </a:rPr>
                              <m:t>𝑡</m:t>
                            </m:r>
                          </m:sub>
                          <m:sup/>
                        </m:sSubSup>
                        <m:r>
                          <a:rPr kumimoji="1" lang="en-US" altLang="zh-TW" sz="2400" b="0" i="1" smtClean="0">
                            <a:latin typeface="Cambria Math" charset="0"/>
                            <a:ea typeface="Cambria Math" charset="0"/>
                            <a:cs typeface="Cambria Math" charset="0"/>
                          </a:rPr>
                          <m:t>)</m:t>
                        </m:r>
                      </m:e>
                    </m:nary>
                  </m:oMath>
                </a14:m>
                <a:endParaRPr kumimoji="1" lang="en-US" altLang="zh-TW" sz="2400" dirty="0" smtClean="0"/>
              </a:p>
              <a:p>
                <a:pPr marL="0" indent="0">
                  <a:buNone/>
                </a:pPr>
                <a:r>
                  <a:rPr kumimoji="1" lang="en-US" altLang="zh-TW" sz="2400" dirty="0" smtClean="0"/>
                  <a:t>                                   </a:t>
                </a:r>
                <a14:m>
                  <m:oMath xmlns:m="http://schemas.openxmlformats.org/officeDocument/2006/math">
                    <m:r>
                      <a:rPr kumimoji="1" lang="en-US" altLang="zh-TW" sz="2400" i="1">
                        <a:latin typeface="Cambria Math" charset="0"/>
                      </a:rPr>
                      <m:t>=</m:t>
                    </m:r>
                    <m:f>
                      <m:fPr>
                        <m:ctrlPr>
                          <a:rPr kumimoji="1" lang="mr-IN" altLang="zh-TW" sz="2400" i="1">
                            <a:latin typeface="Cambria Math" charset="0"/>
                          </a:rPr>
                        </m:ctrlPr>
                      </m:fPr>
                      <m:num>
                        <m:r>
                          <a:rPr kumimoji="1" lang="en-US" altLang="zh-TW" sz="2400" i="1">
                            <a:latin typeface="Cambria Math" charset="0"/>
                          </a:rPr>
                          <m:t>1</m:t>
                        </m:r>
                      </m:num>
                      <m:den>
                        <m:sSup>
                          <m:sSupPr>
                            <m:ctrlPr>
                              <a:rPr kumimoji="1" lang="en-US" altLang="zh-TW" sz="2400" i="1">
                                <a:latin typeface="Cambria Math" charset="0"/>
                              </a:rPr>
                            </m:ctrlPr>
                          </m:sSupPr>
                          <m:e>
                            <m:r>
                              <a:rPr kumimoji="1" lang="en-US" altLang="zh-TW" sz="2400">
                                <a:latin typeface="Cambria Math" charset="0"/>
                              </a:rPr>
                              <m:t>(2</m:t>
                            </m:r>
                            <m:r>
                              <m:rPr>
                                <m:sty m:val="p"/>
                              </m:rPr>
                              <a:rPr kumimoji="1" lang="el-GR" altLang="zh-TW" sz="2400" i="1">
                                <a:latin typeface="Cambria Math" charset="0"/>
                                <a:ea typeface="Cambria Math" charset="0"/>
                                <a:cs typeface="Cambria Math" charset="0"/>
                              </a:rPr>
                              <m:t>π</m:t>
                            </m:r>
                            <m:r>
                              <a:rPr kumimoji="1" lang="en-US" altLang="zh-TW" sz="2400">
                                <a:latin typeface="Cambria Math" charset="0"/>
                              </a:rPr>
                              <m:t>)</m:t>
                            </m:r>
                          </m:e>
                          <m:sup>
                            <m:r>
                              <a:rPr kumimoji="1" lang="en-US" altLang="zh-TW" sz="2400" i="1">
                                <a:latin typeface="Cambria Math" charset="0"/>
                              </a:rPr>
                              <m:t>𝑘</m:t>
                            </m:r>
                            <m:r>
                              <a:rPr kumimoji="1" lang="en-US" altLang="zh-TW" sz="2400" b="0" i="1" smtClean="0">
                                <a:latin typeface="Cambria Math" charset="0"/>
                              </a:rPr>
                              <m:t>(</m:t>
                            </m:r>
                            <m:r>
                              <a:rPr kumimoji="1" lang="en-US" altLang="zh-TW" sz="2400" b="0" i="1" smtClean="0">
                                <a:latin typeface="Cambria Math" charset="0"/>
                              </a:rPr>
                              <m:t>𝑇</m:t>
                            </m:r>
                            <m:r>
                              <a:rPr kumimoji="1" lang="en-US" altLang="zh-TW" sz="2400" b="0" i="1" smtClean="0">
                                <a:latin typeface="Cambria Math" charset="0"/>
                              </a:rPr>
                              <m:t>−</m:t>
                            </m:r>
                            <m:r>
                              <a:rPr kumimoji="1" lang="en-US" altLang="zh-TW" sz="2400" b="0" i="1" smtClean="0">
                                <a:latin typeface="Cambria Math" charset="0"/>
                              </a:rPr>
                              <m:t>𝑝</m:t>
                            </m:r>
                            <m:r>
                              <a:rPr kumimoji="1" lang="en-US" altLang="zh-TW" sz="2400" b="0" i="1" smtClean="0">
                                <a:latin typeface="Cambria Math" charset="0"/>
                              </a:rPr>
                              <m:t>)/2</m:t>
                            </m:r>
                          </m:sup>
                        </m:sSup>
                        <m:sSup>
                          <m:sSupPr>
                            <m:ctrlPr>
                              <a:rPr kumimoji="1" lang="en-US" altLang="zh-TW" sz="2400" i="1">
                                <a:latin typeface="Cambria Math" charset="0"/>
                              </a:rPr>
                            </m:ctrlPr>
                          </m:sSupPr>
                          <m:e>
                            <m:r>
                              <a:rPr kumimoji="1" lang="en-US" altLang="zh-TW" sz="2400">
                                <a:latin typeface="Cambria Math" charset="0"/>
                              </a:rPr>
                              <m:t>|</m:t>
                            </m:r>
                            <m:sSub>
                              <m:sSubPr>
                                <m:ctrlPr>
                                  <a:rPr kumimoji="1" lang="en-US" altLang="zh-TW" sz="2400" i="1">
                                    <a:latin typeface="Cambria Math" charset="0"/>
                                  </a:rPr>
                                </m:ctrlPr>
                              </m:sSubPr>
                              <m:e>
                                <m:r>
                                  <m:rPr>
                                    <m:sty m:val="p"/>
                                  </m:rPr>
                                  <a:rPr kumimoji="1" lang="el-GR" altLang="zh-TW" sz="2400" i="1">
                                    <a:latin typeface="Cambria Math" charset="0"/>
                                    <a:ea typeface="Cambria Math" charset="0"/>
                                    <a:cs typeface="Cambria Math" charset="0"/>
                                  </a:rPr>
                                  <m:t>Σ</m:t>
                                </m:r>
                              </m:e>
                              <m:sub>
                                <m:r>
                                  <a:rPr kumimoji="1" lang="en-US" altLang="zh-TW" sz="2400" i="1">
                                    <a:latin typeface="Cambria Math" charset="0"/>
                                  </a:rPr>
                                  <m:t>𝑎</m:t>
                                </m:r>
                              </m:sub>
                            </m:sSub>
                            <m:r>
                              <a:rPr kumimoji="1" lang="en-US" altLang="zh-TW" sz="2400">
                                <a:latin typeface="Cambria Math" charset="0"/>
                              </a:rPr>
                              <m:t>|</m:t>
                            </m:r>
                          </m:e>
                          <m:sup>
                            <m:r>
                              <a:rPr kumimoji="1" lang="en-US" altLang="zh-TW" sz="2400" b="0" i="1" smtClean="0">
                                <a:latin typeface="Cambria Math" charset="0"/>
                              </a:rPr>
                              <m:t>(</m:t>
                            </m:r>
                            <m:r>
                              <a:rPr kumimoji="1" lang="en-US" altLang="zh-TW" sz="2400" b="0" i="1" smtClean="0">
                                <a:latin typeface="Cambria Math" charset="0"/>
                              </a:rPr>
                              <m:t>𝑇</m:t>
                            </m:r>
                            <m:r>
                              <a:rPr kumimoji="1" lang="en-US" altLang="zh-TW" sz="2400" b="0" i="1" smtClean="0">
                                <a:latin typeface="Cambria Math" charset="0"/>
                              </a:rPr>
                              <m:t>−</m:t>
                            </m:r>
                            <m:r>
                              <a:rPr kumimoji="1" lang="en-US" altLang="zh-TW" sz="2400" b="0" i="1" smtClean="0">
                                <a:latin typeface="Cambria Math" charset="0"/>
                              </a:rPr>
                              <m:t>𝑝</m:t>
                            </m:r>
                            <m:r>
                              <a:rPr kumimoji="1" lang="en-US" altLang="zh-TW" sz="2400" b="0" i="1" smtClean="0">
                                <a:latin typeface="Cambria Math" charset="0"/>
                              </a:rPr>
                              <m:t>)/2</m:t>
                            </m:r>
                          </m:sup>
                        </m:sSup>
                      </m:den>
                    </m:f>
                    <m:r>
                      <m:rPr>
                        <m:sty m:val="p"/>
                      </m:rPr>
                      <a:rPr kumimoji="1" lang="en-US" altLang="zh-TW" sz="2400">
                        <a:latin typeface="Cambria Math" charset="0"/>
                        <a:ea typeface="Cambria Math" charset="0"/>
                        <a:cs typeface="Cambria Math" charset="0"/>
                      </a:rPr>
                      <m:t>exp</m:t>
                    </m:r>
                    <m:r>
                      <a:rPr kumimoji="1" lang="en-US" altLang="zh-TW" sz="2400" i="1">
                        <a:latin typeface="Cambria Math" charset="0"/>
                        <a:ea typeface="Cambria Math" charset="0"/>
                        <a:cs typeface="Cambria Math" charset="0"/>
                      </a:rPr>
                      <m:t>⁡(</m:t>
                    </m:r>
                    <m:f>
                      <m:fPr>
                        <m:ctrlPr>
                          <a:rPr kumimoji="1" lang="mr-IN" altLang="zh-TW" sz="2400" i="1">
                            <a:latin typeface="Cambria Math" charset="0"/>
                            <a:ea typeface="Cambria Math" charset="0"/>
                            <a:cs typeface="Cambria Math" charset="0"/>
                          </a:rPr>
                        </m:ctrlPr>
                      </m:fPr>
                      <m:num>
                        <m:r>
                          <a:rPr kumimoji="1" lang="en-US" altLang="zh-TW" sz="2400" i="1">
                            <a:latin typeface="Cambria Math" charset="0"/>
                            <a:ea typeface="Cambria Math" charset="0"/>
                            <a:cs typeface="Cambria Math" charset="0"/>
                          </a:rPr>
                          <m:t>−1</m:t>
                        </m:r>
                      </m:num>
                      <m:den>
                        <m:r>
                          <a:rPr kumimoji="1" lang="en-US" altLang="zh-TW" sz="2400" i="1">
                            <a:latin typeface="Cambria Math" charset="0"/>
                            <a:ea typeface="Cambria Math" charset="0"/>
                            <a:cs typeface="Cambria Math" charset="0"/>
                          </a:rPr>
                          <m:t>2</m:t>
                        </m:r>
                      </m:den>
                    </m:f>
                    <m:nary>
                      <m:naryPr>
                        <m:chr m:val="∑"/>
                        <m:ctrlPr>
                          <a:rPr kumimoji="1" lang="is-IS" altLang="zh-TW" sz="2400" i="1" smtClean="0">
                            <a:latin typeface="Cambria Math" charset="0"/>
                            <a:ea typeface="Cambria Math" charset="0"/>
                            <a:cs typeface="Cambria Math" charset="0"/>
                          </a:rPr>
                        </m:ctrlPr>
                      </m:naryPr>
                      <m:sub>
                        <m:r>
                          <m:rPr>
                            <m:brk m:alnAt="23"/>
                          </m:rPr>
                          <a:rPr kumimoji="1" lang="en-US" altLang="zh-TW" sz="2400" b="0" i="1" smtClean="0">
                            <a:latin typeface="Cambria Math" charset="0"/>
                            <a:ea typeface="Cambria Math" charset="0"/>
                            <a:cs typeface="Cambria Math" charset="0"/>
                          </a:rPr>
                          <m:t>𝑡</m:t>
                        </m:r>
                        <m:r>
                          <a:rPr kumimoji="1" lang="en-US" altLang="zh-TW" sz="2400" b="0" i="1" smtClean="0">
                            <a:latin typeface="Cambria Math" charset="0"/>
                            <a:ea typeface="Cambria Math" charset="0"/>
                            <a:cs typeface="Cambria Math" charset="0"/>
                          </a:rPr>
                          <m:t>=</m:t>
                        </m:r>
                        <m:r>
                          <a:rPr kumimoji="1" lang="en-US" altLang="zh-TW" sz="2400" b="0" i="1" smtClean="0">
                            <a:latin typeface="Cambria Math" charset="0"/>
                            <a:ea typeface="Cambria Math" charset="0"/>
                            <a:cs typeface="Cambria Math" charset="0"/>
                          </a:rPr>
                          <m:t>𝑝</m:t>
                        </m:r>
                        <m:r>
                          <a:rPr kumimoji="1" lang="en-US" altLang="zh-TW" sz="2400" b="0" i="1" smtClean="0">
                            <a:latin typeface="Cambria Math" charset="0"/>
                            <a:ea typeface="Cambria Math" charset="0"/>
                            <a:cs typeface="Cambria Math" charset="0"/>
                          </a:rPr>
                          <m:t>+1</m:t>
                        </m:r>
                      </m:sub>
                      <m:sup>
                        <m:r>
                          <a:rPr kumimoji="1" lang="en-US" altLang="zh-TW" sz="2400" b="0" i="1" smtClean="0">
                            <a:latin typeface="Cambria Math" charset="0"/>
                            <a:ea typeface="Cambria Math" charset="0"/>
                            <a:cs typeface="Cambria Math" charset="0"/>
                          </a:rPr>
                          <m:t>𝑇</m:t>
                        </m:r>
                      </m:sup>
                      <m:e>
                        <m:sSubSup>
                          <m:sSubSupPr>
                            <m:ctrlPr>
                              <a:rPr kumimoji="1" lang="en-US" altLang="zh-TW" sz="2400" i="1">
                                <a:latin typeface="Cambria Math" charset="0"/>
                              </a:rPr>
                            </m:ctrlPr>
                          </m:sSubSupPr>
                          <m:e>
                            <m:r>
                              <a:rPr kumimoji="1" lang="en-US" altLang="zh-TW" sz="2400" i="1">
                                <a:latin typeface="Cambria Math" charset="0"/>
                              </a:rPr>
                              <m:t>𝑎</m:t>
                            </m:r>
                          </m:e>
                          <m:sub>
                            <m:r>
                              <a:rPr kumimoji="1" lang="en-US" altLang="zh-TW" sz="2400" i="1">
                                <a:latin typeface="Cambria Math" charset="0"/>
                                <a:ea typeface="Cambria Math" charset="0"/>
                                <a:cs typeface="Cambria Math" charset="0"/>
                              </a:rPr>
                              <m:t>𝑡</m:t>
                            </m:r>
                          </m:sub>
                          <m:sup>
                            <m:r>
                              <a:rPr kumimoji="1" lang="en-US" altLang="zh-TW" sz="2400" i="1">
                                <a:latin typeface="Cambria Math" charset="0"/>
                              </a:rPr>
                              <m:t>′</m:t>
                            </m:r>
                          </m:sup>
                        </m:sSubSup>
                        <m:sSubSup>
                          <m:sSubSupPr>
                            <m:ctrlPr>
                              <a:rPr kumimoji="1" lang="en-US" altLang="zh-TW" sz="2400" i="1">
                                <a:latin typeface="Cambria Math" charset="0"/>
                              </a:rPr>
                            </m:ctrlPr>
                          </m:sSubSupPr>
                          <m:e>
                            <m:r>
                              <m:rPr>
                                <m:sty m:val="p"/>
                              </m:rPr>
                              <a:rPr kumimoji="1" lang="el-GR" altLang="zh-TW" sz="2400" i="1">
                                <a:latin typeface="Cambria Math" charset="0"/>
                                <a:ea typeface="Cambria Math" charset="0"/>
                                <a:cs typeface="Cambria Math" charset="0"/>
                              </a:rPr>
                              <m:t>Σ</m:t>
                            </m:r>
                          </m:e>
                          <m:sub>
                            <m:r>
                              <a:rPr kumimoji="1" lang="en-US" altLang="zh-TW" sz="2400" i="1">
                                <a:latin typeface="Cambria Math" charset="0"/>
                              </a:rPr>
                              <m:t>𝑎</m:t>
                            </m:r>
                          </m:sub>
                          <m:sup>
                            <m:r>
                              <a:rPr kumimoji="1" lang="en-US" altLang="zh-TW" sz="2400" i="1">
                                <a:latin typeface="Cambria Math" charset="0"/>
                              </a:rPr>
                              <m:t>−1</m:t>
                            </m:r>
                          </m:sup>
                        </m:sSubSup>
                        <m:sSubSup>
                          <m:sSubSupPr>
                            <m:ctrlPr>
                              <a:rPr kumimoji="1" lang="en-US" altLang="zh-TW" sz="2400" i="1">
                                <a:latin typeface="Cambria Math" charset="0"/>
                              </a:rPr>
                            </m:ctrlPr>
                          </m:sSubSupPr>
                          <m:e>
                            <m:r>
                              <a:rPr kumimoji="1" lang="en-US" altLang="zh-TW" sz="2400" i="1">
                                <a:latin typeface="Cambria Math" charset="0"/>
                              </a:rPr>
                              <m:t>𝑎</m:t>
                            </m:r>
                          </m:e>
                          <m:sub>
                            <m:r>
                              <a:rPr kumimoji="1" lang="en-US" altLang="zh-TW" sz="2400" i="1">
                                <a:latin typeface="Cambria Math" charset="0"/>
                                <a:ea typeface="Cambria Math" charset="0"/>
                                <a:cs typeface="Cambria Math" charset="0"/>
                              </a:rPr>
                              <m:t>𝑡</m:t>
                            </m:r>
                          </m:sub>
                          <m:sup/>
                        </m:sSubSup>
                      </m:e>
                    </m:nary>
                    <m:r>
                      <a:rPr kumimoji="1" lang="en-US" altLang="zh-TW" sz="2400" i="1">
                        <a:latin typeface="Cambria Math" charset="0"/>
                        <a:ea typeface="Cambria Math" charset="0"/>
                        <a:cs typeface="Cambria Math" charset="0"/>
                      </a:rPr>
                      <m:t>)</m:t>
                    </m:r>
                  </m:oMath>
                </a14:m>
                <a:endParaRPr kumimoji="1" lang="en-US" altLang="zh-TW" sz="2400" dirty="0" smtClean="0"/>
              </a:p>
              <a:p>
                <a:pPr marL="0" indent="0">
                  <a:buNone/>
                </a:pPr>
                <a:r>
                  <a:rPr kumimoji="1" lang="en-US" altLang="zh-TW" sz="2400" dirty="0" smtClean="0"/>
                  <a:t>                                   </a:t>
                </a:r>
                <a14:m>
                  <m:oMath xmlns:m="http://schemas.openxmlformats.org/officeDocument/2006/math">
                    <m:r>
                      <a:rPr kumimoji="1" lang="en-US" altLang="zh-TW" sz="2400" i="1">
                        <a:latin typeface="Cambria Math" charset="0"/>
                        <a:ea typeface="Cambria Math" charset="0"/>
                        <a:cs typeface="Cambria Math" charset="0"/>
                      </a:rPr>
                      <m:t>=</m:t>
                    </m:r>
                    <m:sSup>
                      <m:sSupPr>
                        <m:ctrlPr>
                          <a:rPr kumimoji="1" lang="en-US" altLang="zh-TW" sz="2400" i="1">
                            <a:latin typeface="Cambria Math" charset="0"/>
                          </a:rPr>
                        </m:ctrlPr>
                      </m:sSupPr>
                      <m:e>
                        <m:r>
                          <a:rPr kumimoji="1" lang="en-US" altLang="zh-TW" sz="2400">
                            <a:latin typeface="Cambria Math" charset="0"/>
                          </a:rPr>
                          <m:t>(2</m:t>
                        </m:r>
                        <m:r>
                          <m:rPr>
                            <m:sty m:val="p"/>
                          </m:rPr>
                          <a:rPr kumimoji="1" lang="el-GR" altLang="zh-TW" sz="2400" i="1">
                            <a:latin typeface="Cambria Math" charset="0"/>
                            <a:ea typeface="Cambria Math" charset="0"/>
                            <a:cs typeface="Cambria Math" charset="0"/>
                          </a:rPr>
                          <m:t>π</m:t>
                        </m:r>
                        <m:r>
                          <a:rPr kumimoji="1" lang="en-US" altLang="zh-TW" sz="2400">
                            <a:latin typeface="Cambria Math" charset="0"/>
                          </a:rPr>
                          <m:t>)</m:t>
                        </m:r>
                      </m:e>
                      <m:sup>
                        <m:r>
                          <a:rPr kumimoji="1" lang="en-US" altLang="zh-TW" sz="2400" b="0" i="1" smtClean="0">
                            <a:latin typeface="Cambria Math" charset="0"/>
                          </a:rPr>
                          <m:t>−</m:t>
                        </m:r>
                        <m:r>
                          <a:rPr kumimoji="1" lang="en-US" altLang="zh-TW" sz="2400" i="1">
                            <a:latin typeface="Cambria Math" charset="0"/>
                          </a:rPr>
                          <m:t>𝑘</m:t>
                        </m:r>
                        <m:r>
                          <a:rPr kumimoji="1" lang="en-US" altLang="zh-TW" sz="2400" i="1">
                            <a:latin typeface="Cambria Math" charset="0"/>
                          </a:rPr>
                          <m:t>(</m:t>
                        </m:r>
                        <m:r>
                          <a:rPr kumimoji="1" lang="en-US" altLang="zh-TW" sz="2400" i="1">
                            <a:latin typeface="Cambria Math" charset="0"/>
                          </a:rPr>
                          <m:t>𝑇</m:t>
                        </m:r>
                        <m:r>
                          <a:rPr kumimoji="1" lang="en-US" altLang="zh-TW" sz="2400" i="1">
                            <a:latin typeface="Cambria Math" charset="0"/>
                          </a:rPr>
                          <m:t>−</m:t>
                        </m:r>
                        <m:r>
                          <a:rPr kumimoji="1" lang="en-US" altLang="zh-TW" sz="2400" i="1">
                            <a:latin typeface="Cambria Math" charset="0"/>
                          </a:rPr>
                          <m:t>𝑝</m:t>
                        </m:r>
                        <m:r>
                          <a:rPr kumimoji="1" lang="en-US" altLang="zh-TW" sz="2400" i="1">
                            <a:latin typeface="Cambria Math" charset="0"/>
                          </a:rPr>
                          <m:t>)/2</m:t>
                        </m:r>
                      </m:sup>
                    </m:sSup>
                    <m:sSup>
                      <m:sSupPr>
                        <m:ctrlPr>
                          <a:rPr kumimoji="1" lang="en-US" altLang="zh-TW" sz="2400" i="1">
                            <a:latin typeface="Cambria Math" charset="0"/>
                          </a:rPr>
                        </m:ctrlPr>
                      </m:sSupPr>
                      <m:e>
                        <m:r>
                          <a:rPr kumimoji="1" lang="en-US" altLang="zh-TW" sz="2400">
                            <a:latin typeface="Cambria Math" charset="0"/>
                          </a:rPr>
                          <m:t>|</m:t>
                        </m:r>
                        <m:sSub>
                          <m:sSubPr>
                            <m:ctrlPr>
                              <a:rPr kumimoji="1" lang="en-US" altLang="zh-TW" sz="2400" i="1">
                                <a:latin typeface="Cambria Math" charset="0"/>
                              </a:rPr>
                            </m:ctrlPr>
                          </m:sSubPr>
                          <m:e>
                            <m:r>
                              <m:rPr>
                                <m:sty m:val="p"/>
                              </m:rPr>
                              <a:rPr kumimoji="1" lang="el-GR" altLang="zh-TW" sz="2400" i="1">
                                <a:latin typeface="Cambria Math" charset="0"/>
                                <a:ea typeface="Cambria Math" charset="0"/>
                                <a:cs typeface="Cambria Math" charset="0"/>
                              </a:rPr>
                              <m:t>Σ</m:t>
                            </m:r>
                          </m:e>
                          <m:sub>
                            <m:r>
                              <a:rPr kumimoji="1" lang="en-US" altLang="zh-TW" sz="2400" i="1">
                                <a:latin typeface="Cambria Math" charset="0"/>
                              </a:rPr>
                              <m:t>𝑎</m:t>
                            </m:r>
                          </m:sub>
                        </m:sSub>
                        <m:r>
                          <a:rPr kumimoji="1" lang="en-US" altLang="zh-TW" sz="2400">
                            <a:latin typeface="Cambria Math" charset="0"/>
                          </a:rPr>
                          <m:t>|</m:t>
                        </m:r>
                      </m:e>
                      <m:sup>
                        <m:r>
                          <a:rPr kumimoji="1" lang="en-US" altLang="zh-TW" sz="2400" b="0" i="1" smtClean="0">
                            <a:latin typeface="Cambria Math" charset="0"/>
                          </a:rPr>
                          <m:t>−</m:t>
                        </m:r>
                        <m:r>
                          <a:rPr kumimoji="1" lang="en-US" altLang="zh-TW" sz="2400" i="1">
                            <a:latin typeface="Cambria Math" charset="0"/>
                          </a:rPr>
                          <m:t>(</m:t>
                        </m:r>
                        <m:r>
                          <a:rPr kumimoji="1" lang="en-US" altLang="zh-TW" sz="2400" i="1">
                            <a:latin typeface="Cambria Math" charset="0"/>
                          </a:rPr>
                          <m:t>𝑇</m:t>
                        </m:r>
                        <m:r>
                          <a:rPr kumimoji="1" lang="en-US" altLang="zh-TW" sz="2400" i="1">
                            <a:latin typeface="Cambria Math" charset="0"/>
                          </a:rPr>
                          <m:t>−</m:t>
                        </m:r>
                        <m:r>
                          <a:rPr kumimoji="1" lang="en-US" altLang="zh-TW" sz="2400" i="1">
                            <a:latin typeface="Cambria Math" charset="0"/>
                          </a:rPr>
                          <m:t>𝑝</m:t>
                        </m:r>
                        <m:r>
                          <a:rPr kumimoji="1" lang="en-US" altLang="zh-TW" sz="2400" i="1">
                            <a:latin typeface="Cambria Math" charset="0"/>
                          </a:rPr>
                          <m:t>)/2</m:t>
                        </m:r>
                      </m:sup>
                    </m:sSup>
                    <m:r>
                      <m:rPr>
                        <m:sty m:val="p"/>
                      </m:rPr>
                      <a:rPr kumimoji="1" lang="en-US" altLang="zh-TW" sz="2400">
                        <a:latin typeface="Cambria Math" charset="0"/>
                        <a:ea typeface="Cambria Math" charset="0"/>
                        <a:cs typeface="Cambria Math" charset="0"/>
                      </a:rPr>
                      <m:t>exp</m:t>
                    </m:r>
                    <m:r>
                      <a:rPr kumimoji="1" lang="en-US" altLang="zh-TW" sz="2400" i="1">
                        <a:latin typeface="Cambria Math" charset="0"/>
                        <a:ea typeface="Cambria Math" charset="0"/>
                        <a:cs typeface="Cambria Math" charset="0"/>
                      </a:rPr>
                      <m:t>⁡(</m:t>
                    </m:r>
                    <m:f>
                      <m:fPr>
                        <m:ctrlPr>
                          <a:rPr kumimoji="1" lang="mr-IN" altLang="zh-TW" sz="2400" i="1">
                            <a:latin typeface="Cambria Math" charset="0"/>
                            <a:ea typeface="Cambria Math" charset="0"/>
                            <a:cs typeface="Cambria Math" charset="0"/>
                          </a:rPr>
                        </m:ctrlPr>
                      </m:fPr>
                      <m:num>
                        <m:r>
                          <a:rPr kumimoji="1" lang="en-US" altLang="zh-TW" sz="2400" i="1">
                            <a:latin typeface="Cambria Math" charset="0"/>
                            <a:ea typeface="Cambria Math" charset="0"/>
                            <a:cs typeface="Cambria Math" charset="0"/>
                          </a:rPr>
                          <m:t>−1</m:t>
                        </m:r>
                      </m:num>
                      <m:den>
                        <m:r>
                          <a:rPr kumimoji="1" lang="en-US" altLang="zh-TW" sz="2400" i="1">
                            <a:latin typeface="Cambria Math" charset="0"/>
                            <a:ea typeface="Cambria Math" charset="0"/>
                            <a:cs typeface="Cambria Math" charset="0"/>
                          </a:rPr>
                          <m:t>2</m:t>
                        </m:r>
                      </m:den>
                    </m:f>
                    <m:nary>
                      <m:naryPr>
                        <m:chr m:val="∑"/>
                        <m:ctrlPr>
                          <a:rPr kumimoji="1" lang="is-IS" altLang="zh-TW" sz="2400" i="1">
                            <a:latin typeface="Cambria Math" charset="0"/>
                            <a:ea typeface="Cambria Math" charset="0"/>
                            <a:cs typeface="Cambria Math" charset="0"/>
                          </a:rPr>
                        </m:ctrlPr>
                      </m:naryPr>
                      <m:sub>
                        <m:r>
                          <m:rPr>
                            <m:brk m:alnAt="23"/>
                          </m:rPr>
                          <a:rPr kumimoji="1" lang="en-US" altLang="zh-TW" sz="2400" i="1">
                            <a:latin typeface="Cambria Math" charset="0"/>
                            <a:ea typeface="Cambria Math" charset="0"/>
                            <a:cs typeface="Cambria Math" charset="0"/>
                          </a:rPr>
                          <m:t>𝑡</m:t>
                        </m:r>
                        <m:r>
                          <a:rPr kumimoji="1" lang="en-US" altLang="zh-TW" sz="2400" i="1">
                            <a:latin typeface="Cambria Math" charset="0"/>
                            <a:ea typeface="Cambria Math" charset="0"/>
                            <a:cs typeface="Cambria Math" charset="0"/>
                          </a:rPr>
                          <m:t>=</m:t>
                        </m:r>
                        <m:r>
                          <a:rPr kumimoji="1" lang="en-US" altLang="zh-TW" sz="2400" i="1">
                            <a:latin typeface="Cambria Math" charset="0"/>
                            <a:ea typeface="Cambria Math" charset="0"/>
                            <a:cs typeface="Cambria Math" charset="0"/>
                          </a:rPr>
                          <m:t>𝑝</m:t>
                        </m:r>
                        <m:r>
                          <a:rPr kumimoji="1" lang="en-US" altLang="zh-TW" sz="2400" i="1">
                            <a:latin typeface="Cambria Math" charset="0"/>
                            <a:ea typeface="Cambria Math" charset="0"/>
                            <a:cs typeface="Cambria Math" charset="0"/>
                          </a:rPr>
                          <m:t>+1</m:t>
                        </m:r>
                      </m:sub>
                      <m:sup>
                        <m:r>
                          <a:rPr kumimoji="1" lang="en-US" altLang="zh-TW" sz="2400" i="1">
                            <a:latin typeface="Cambria Math" charset="0"/>
                            <a:ea typeface="Cambria Math" charset="0"/>
                            <a:cs typeface="Cambria Math" charset="0"/>
                          </a:rPr>
                          <m:t>𝑇</m:t>
                        </m:r>
                      </m:sup>
                      <m:e>
                        <m:r>
                          <a:rPr kumimoji="1" lang="en-US" altLang="zh-TW" sz="2400" b="0" i="1" smtClean="0">
                            <a:latin typeface="Cambria Math" charset="0"/>
                            <a:ea typeface="Cambria Math" charset="0"/>
                            <a:cs typeface="Cambria Math" charset="0"/>
                          </a:rPr>
                          <m:t>𝑡𝑟</m:t>
                        </m:r>
                        <m:r>
                          <a:rPr kumimoji="1" lang="en-US" altLang="zh-TW" sz="2400" b="0" i="1" smtClean="0">
                            <a:latin typeface="Cambria Math" charset="0"/>
                            <a:ea typeface="Cambria Math" charset="0"/>
                            <a:cs typeface="Cambria Math" charset="0"/>
                          </a:rPr>
                          <m:t>(</m:t>
                        </m:r>
                        <m:sSubSup>
                          <m:sSubSupPr>
                            <m:ctrlPr>
                              <a:rPr kumimoji="1" lang="en-US" altLang="zh-TW" sz="2400" i="1">
                                <a:latin typeface="Cambria Math" charset="0"/>
                              </a:rPr>
                            </m:ctrlPr>
                          </m:sSubSupPr>
                          <m:e>
                            <m:r>
                              <a:rPr kumimoji="1" lang="en-US" altLang="zh-TW" sz="2400" i="1">
                                <a:latin typeface="Cambria Math" charset="0"/>
                              </a:rPr>
                              <m:t>𝑎</m:t>
                            </m:r>
                          </m:e>
                          <m:sub>
                            <m:r>
                              <a:rPr kumimoji="1" lang="en-US" altLang="zh-TW" sz="2400" i="1">
                                <a:latin typeface="Cambria Math" charset="0"/>
                                <a:ea typeface="Cambria Math" charset="0"/>
                                <a:cs typeface="Cambria Math" charset="0"/>
                              </a:rPr>
                              <m:t>𝑡</m:t>
                            </m:r>
                          </m:sub>
                          <m:sup>
                            <m:r>
                              <a:rPr kumimoji="1" lang="en-US" altLang="zh-TW" sz="2400" i="1">
                                <a:latin typeface="Cambria Math" charset="0"/>
                              </a:rPr>
                              <m:t>′</m:t>
                            </m:r>
                          </m:sup>
                        </m:sSubSup>
                        <m:sSubSup>
                          <m:sSubSupPr>
                            <m:ctrlPr>
                              <a:rPr kumimoji="1" lang="en-US" altLang="zh-TW" sz="2400" i="1">
                                <a:latin typeface="Cambria Math" charset="0"/>
                              </a:rPr>
                            </m:ctrlPr>
                          </m:sSubSupPr>
                          <m:e>
                            <m:r>
                              <m:rPr>
                                <m:sty m:val="p"/>
                              </m:rPr>
                              <a:rPr kumimoji="1" lang="el-GR" altLang="zh-TW" sz="2400" i="1">
                                <a:latin typeface="Cambria Math" charset="0"/>
                                <a:ea typeface="Cambria Math" charset="0"/>
                                <a:cs typeface="Cambria Math" charset="0"/>
                              </a:rPr>
                              <m:t>Σ</m:t>
                            </m:r>
                          </m:e>
                          <m:sub>
                            <m:r>
                              <a:rPr kumimoji="1" lang="en-US" altLang="zh-TW" sz="2400" i="1">
                                <a:latin typeface="Cambria Math" charset="0"/>
                              </a:rPr>
                              <m:t>𝑎</m:t>
                            </m:r>
                          </m:sub>
                          <m:sup>
                            <m:r>
                              <a:rPr kumimoji="1" lang="en-US" altLang="zh-TW" sz="2400" i="1">
                                <a:latin typeface="Cambria Math" charset="0"/>
                              </a:rPr>
                              <m:t>−1</m:t>
                            </m:r>
                          </m:sup>
                        </m:sSubSup>
                        <m:sSubSup>
                          <m:sSubSupPr>
                            <m:ctrlPr>
                              <a:rPr kumimoji="1" lang="en-US" altLang="zh-TW" sz="2400" i="1">
                                <a:latin typeface="Cambria Math" charset="0"/>
                              </a:rPr>
                            </m:ctrlPr>
                          </m:sSubSupPr>
                          <m:e>
                            <m:r>
                              <a:rPr kumimoji="1" lang="en-US" altLang="zh-TW" sz="2400" i="1">
                                <a:latin typeface="Cambria Math" charset="0"/>
                              </a:rPr>
                              <m:t>𝑎</m:t>
                            </m:r>
                          </m:e>
                          <m:sub>
                            <m:r>
                              <a:rPr kumimoji="1" lang="en-US" altLang="zh-TW" sz="2400" i="1">
                                <a:latin typeface="Cambria Math" charset="0"/>
                                <a:ea typeface="Cambria Math" charset="0"/>
                                <a:cs typeface="Cambria Math" charset="0"/>
                              </a:rPr>
                              <m:t>𝑡</m:t>
                            </m:r>
                          </m:sub>
                          <m:sup/>
                        </m:sSubSup>
                      </m:e>
                    </m:nary>
                    <m:r>
                      <a:rPr kumimoji="1" lang="en-US" altLang="zh-TW" sz="2400" b="0" i="1" smtClean="0">
                        <a:latin typeface="Cambria Math" charset="0"/>
                        <a:ea typeface="Cambria Math" charset="0"/>
                        <a:cs typeface="Cambria Math" charset="0"/>
                      </a:rPr>
                      <m:t>)</m:t>
                    </m:r>
                    <m:r>
                      <a:rPr kumimoji="1" lang="en-US" altLang="zh-TW" sz="2400" i="1">
                        <a:latin typeface="Cambria Math" charset="0"/>
                        <a:ea typeface="Cambria Math" charset="0"/>
                        <a:cs typeface="Cambria Math" charset="0"/>
                      </a:rPr>
                      <m:t>)</m:t>
                    </m:r>
                  </m:oMath>
                </a14:m>
                <a:endParaRPr kumimoji="1" lang="en-US" altLang="zh-TW" sz="2400" dirty="0" smtClean="0"/>
              </a:p>
              <a:p>
                <a:r>
                  <a:rPr kumimoji="1" lang="en-US" altLang="zh-TW" dirty="0" smtClean="0"/>
                  <a:t>The log </a:t>
                </a:r>
                <a:r>
                  <a:rPr kumimoji="1" lang="mr-IN" altLang="zh-TW" dirty="0" smtClean="0"/>
                  <a:t>–</a:t>
                </a:r>
                <a:r>
                  <a:rPr kumimoji="1" lang="zh-TW" altLang="en-US" dirty="0" smtClean="0"/>
                  <a:t> </a:t>
                </a:r>
                <a:r>
                  <a:rPr kumimoji="1" lang="en-US" altLang="zh-TW" dirty="0" smtClean="0"/>
                  <a:t>likelihood function then becomes:</a:t>
                </a:r>
                <a:endParaRPr kumimoji="1" lang="zh-TW" altLang="en-US" dirty="0" smtClean="0"/>
              </a:p>
              <a:p>
                <a:pPr marL="0" indent="0">
                  <a:buNone/>
                </a:pPr>
                <a:r>
                  <a:rPr kumimoji="1" lang="zh-TW" altLang="en-US" dirty="0"/>
                  <a:t> </a:t>
                </a:r>
                <a:r>
                  <a:rPr kumimoji="1" lang="zh-TW" altLang="en-US" dirty="0" smtClean="0"/>
                  <a:t>   </a:t>
                </a:r>
                <a14:m>
                  <m:oMath xmlns:m="http://schemas.openxmlformats.org/officeDocument/2006/math">
                    <m:r>
                      <a:rPr kumimoji="1" lang="en-US" altLang="zh-TW" sz="2400" b="0" i="1" smtClean="0">
                        <a:latin typeface="Cambria Math" charset="0"/>
                      </a:rPr>
                      <m:t>𝑙𝑜𝑔𝐿</m:t>
                    </m:r>
                    <m:d>
                      <m:dPr>
                        <m:ctrlPr>
                          <a:rPr kumimoji="1" lang="en-US" altLang="zh-TW" sz="2400" b="0" i="1" smtClean="0">
                            <a:latin typeface="Cambria Math" charset="0"/>
                          </a:rPr>
                        </m:ctrlPr>
                      </m:dPr>
                      <m:e>
                        <m:r>
                          <a:rPr kumimoji="1" lang="en-US" altLang="zh-TW" sz="2400" i="1">
                            <a:latin typeface="Cambria Math" charset="0"/>
                            <a:ea typeface="Cambria Math" charset="0"/>
                            <a:cs typeface="Cambria Math" charset="0"/>
                          </a:rPr>
                          <m:t>𝛽</m:t>
                        </m:r>
                        <m:r>
                          <a:rPr kumimoji="1" lang="en-US" altLang="zh-TW" sz="2400" i="1">
                            <a:latin typeface="Cambria Math" charset="0"/>
                            <a:ea typeface="Cambria Math" charset="0"/>
                            <a:cs typeface="Cambria Math" charset="0"/>
                          </a:rPr>
                          <m:t>,</m:t>
                        </m:r>
                        <m:sSub>
                          <m:sSubPr>
                            <m:ctrlPr>
                              <a:rPr kumimoji="1" lang="en-US" altLang="zh-TW" sz="2400" i="1">
                                <a:latin typeface="Cambria Math" charset="0"/>
                              </a:rPr>
                            </m:ctrlPr>
                          </m:sSubPr>
                          <m:e>
                            <m:r>
                              <m:rPr>
                                <m:sty m:val="p"/>
                              </m:rPr>
                              <a:rPr kumimoji="1" lang="el-GR" altLang="zh-TW" sz="2400" i="1">
                                <a:latin typeface="Cambria Math" charset="0"/>
                                <a:ea typeface="Cambria Math" charset="0"/>
                                <a:cs typeface="Cambria Math" charset="0"/>
                              </a:rPr>
                              <m:t>Σ</m:t>
                            </m:r>
                          </m:e>
                          <m:sub>
                            <m:r>
                              <a:rPr kumimoji="1" lang="en-US" altLang="zh-TW" sz="2400" i="1">
                                <a:latin typeface="Cambria Math" charset="0"/>
                              </a:rPr>
                              <m:t>𝑎</m:t>
                            </m:r>
                          </m:sub>
                        </m:sSub>
                      </m:e>
                    </m:d>
                    <m:r>
                      <a:rPr kumimoji="1" lang="en-US" altLang="zh-TW" sz="2400" b="0" i="1" smtClean="0">
                        <a:latin typeface="Cambria Math" charset="0"/>
                      </a:rPr>
                      <m:t>=</m:t>
                    </m:r>
                    <m:r>
                      <a:rPr kumimoji="1" lang="en-US" altLang="zh-TW" sz="2400" b="0" i="1" smtClean="0">
                        <a:latin typeface="Cambria Math" charset="0"/>
                      </a:rPr>
                      <m:t>𝑐</m:t>
                    </m:r>
                    <m:r>
                      <a:rPr kumimoji="1" lang="en-US" altLang="zh-TW" sz="2400" b="0" i="1" smtClean="0">
                        <a:latin typeface="Cambria Math" charset="0"/>
                      </a:rPr>
                      <m:t>−</m:t>
                    </m:r>
                    <m:f>
                      <m:fPr>
                        <m:ctrlPr>
                          <a:rPr kumimoji="1" lang="mr-IN" altLang="zh-TW" sz="2400" b="0" i="1" smtClean="0">
                            <a:latin typeface="Cambria Math" charset="0"/>
                          </a:rPr>
                        </m:ctrlPr>
                      </m:fPr>
                      <m:num>
                        <m:r>
                          <a:rPr kumimoji="1" lang="en-US" altLang="zh-TW" sz="2400" b="0" i="1" smtClean="0">
                            <a:latin typeface="Cambria Math" charset="0"/>
                          </a:rPr>
                          <m:t>𝑇</m:t>
                        </m:r>
                        <m:r>
                          <a:rPr kumimoji="1" lang="en-US" altLang="zh-TW" sz="2400" b="0" i="1" smtClean="0">
                            <a:latin typeface="Cambria Math" charset="0"/>
                          </a:rPr>
                          <m:t>−</m:t>
                        </m:r>
                        <m:r>
                          <a:rPr kumimoji="1" lang="en-US" altLang="zh-TW" sz="2400" b="0" i="1" smtClean="0">
                            <a:latin typeface="Cambria Math" charset="0"/>
                          </a:rPr>
                          <m:t>𝑝</m:t>
                        </m:r>
                      </m:num>
                      <m:den>
                        <m:r>
                          <a:rPr kumimoji="1" lang="en-US" altLang="zh-TW" sz="2400" b="0" i="1" smtClean="0">
                            <a:latin typeface="Cambria Math" charset="0"/>
                          </a:rPr>
                          <m:t>2</m:t>
                        </m:r>
                      </m:den>
                    </m:f>
                    <m:func>
                      <m:funcPr>
                        <m:ctrlPr>
                          <a:rPr kumimoji="1" lang="en-US" altLang="zh-TW" sz="2400" b="0" i="1" smtClean="0">
                            <a:latin typeface="Cambria Math" charset="0"/>
                          </a:rPr>
                        </m:ctrlPr>
                      </m:funcPr>
                      <m:fName>
                        <m:r>
                          <m:rPr>
                            <m:sty m:val="p"/>
                          </m:rPr>
                          <a:rPr kumimoji="1" lang="en-US" altLang="zh-TW" sz="2400" b="0" i="0" smtClean="0">
                            <a:latin typeface="Cambria Math" charset="0"/>
                          </a:rPr>
                          <m:t>log</m:t>
                        </m:r>
                      </m:fName>
                      <m:e>
                        <m:d>
                          <m:dPr>
                            <m:ctrlPr>
                              <a:rPr kumimoji="1" lang="en-US" altLang="zh-TW" sz="2400" b="0" i="1" smtClean="0">
                                <a:latin typeface="Cambria Math" charset="0"/>
                              </a:rPr>
                            </m:ctrlPr>
                          </m:dPr>
                          <m:e>
                            <m:d>
                              <m:dPr>
                                <m:begChr m:val="|"/>
                                <m:endChr m:val="|"/>
                                <m:ctrlPr>
                                  <a:rPr kumimoji="1" lang="en-US" altLang="zh-TW" sz="2400" b="0" i="1" smtClean="0">
                                    <a:latin typeface="Cambria Math" charset="0"/>
                                  </a:rPr>
                                </m:ctrlPr>
                              </m:dPr>
                              <m:e>
                                <m:sSub>
                                  <m:sSubPr>
                                    <m:ctrlPr>
                                      <a:rPr kumimoji="1" lang="en-US" altLang="zh-TW" sz="2400" i="1">
                                        <a:latin typeface="Cambria Math" charset="0"/>
                                      </a:rPr>
                                    </m:ctrlPr>
                                  </m:sSubPr>
                                  <m:e>
                                    <m:r>
                                      <m:rPr>
                                        <m:sty m:val="p"/>
                                      </m:rPr>
                                      <a:rPr kumimoji="1" lang="el-GR" altLang="zh-TW" sz="2400" i="1">
                                        <a:latin typeface="Cambria Math" charset="0"/>
                                        <a:ea typeface="Cambria Math" charset="0"/>
                                        <a:cs typeface="Cambria Math" charset="0"/>
                                      </a:rPr>
                                      <m:t>Σ</m:t>
                                    </m:r>
                                  </m:e>
                                  <m:sub>
                                    <m:r>
                                      <a:rPr kumimoji="1" lang="en-US" altLang="zh-TW" sz="2400" i="1">
                                        <a:latin typeface="Cambria Math" charset="0"/>
                                      </a:rPr>
                                      <m:t>𝑎</m:t>
                                    </m:r>
                                  </m:sub>
                                </m:sSub>
                              </m:e>
                            </m:d>
                          </m:e>
                        </m:d>
                      </m:e>
                    </m:func>
                    <m:r>
                      <a:rPr kumimoji="1" lang="en-US" altLang="zh-TW" sz="2400" b="0" i="1" smtClean="0">
                        <a:latin typeface="Cambria Math" charset="0"/>
                      </a:rPr>
                      <m:t>−</m:t>
                    </m:r>
                    <m:f>
                      <m:fPr>
                        <m:ctrlPr>
                          <a:rPr kumimoji="1" lang="mr-IN" altLang="zh-TW" sz="2400" i="1">
                            <a:latin typeface="Cambria Math" charset="0"/>
                          </a:rPr>
                        </m:ctrlPr>
                      </m:fPr>
                      <m:num>
                        <m:r>
                          <a:rPr kumimoji="1" lang="en-US" altLang="zh-TW" sz="2400" b="0" i="1" smtClean="0">
                            <a:latin typeface="Cambria Math" charset="0"/>
                          </a:rPr>
                          <m:t>1</m:t>
                        </m:r>
                      </m:num>
                      <m:den>
                        <m:r>
                          <a:rPr kumimoji="1" lang="en-US" altLang="zh-TW" sz="2400" i="1">
                            <a:latin typeface="Cambria Math" charset="0"/>
                          </a:rPr>
                          <m:t>2</m:t>
                        </m:r>
                      </m:den>
                    </m:f>
                    <m:nary>
                      <m:naryPr>
                        <m:chr m:val="∑"/>
                        <m:ctrlPr>
                          <a:rPr kumimoji="1" lang="is-IS" altLang="zh-TW" sz="2400" i="1">
                            <a:latin typeface="Cambria Math" charset="0"/>
                            <a:ea typeface="Cambria Math" charset="0"/>
                            <a:cs typeface="Cambria Math" charset="0"/>
                          </a:rPr>
                        </m:ctrlPr>
                      </m:naryPr>
                      <m:sub>
                        <m:r>
                          <m:rPr>
                            <m:brk m:alnAt="23"/>
                          </m:rPr>
                          <a:rPr kumimoji="1" lang="en-US" altLang="zh-TW" sz="2400" i="1">
                            <a:latin typeface="Cambria Math" charset="0"/>
                            <a:ea typeface="Cambria Math" charset="0"/>
                            <a:cs typeface="Cambria Math" charset="0"/>
                          </a:rPr>
                          <m:t>𝑡</m:t>
                        </m:r>
                        <m:r>
                          <a:rPr kumimoji="1" lang="en-US" altLang="zh-TW" sz="2400" i="1">
                            <a:latin typeface="Cambria Math" charset="0"/>
                            <a:ea typeface="Cambria Math" charset="0"/>
                            <a:cs typeface="Cambria Math" charset="0"/>
                          </a:rPr>
                          <m:t>=</m:t>
                        </m:r>
                        <m:r>
                          <a:rPr kumimoji="1" lang="en-US" altLang="zh-TW" sz="2400" i="1">
                            <a:latin typeface="Cambria Math" charset="0"/>
                            <a:ea typeface="Cambria Math" charset="0"/>
                            <a:cs typeface="Cambria Math" charset="0"/>
                          </a:rPr>
                          <m:t>𝑝</m:t>
                        </m:r>
                        <m:r>
                          <a:rPr kumimoji="1" lang="en-US" altLang="zh-TW" sz="2400" i="1">
                            <a:latin typeface="Cambria Math" charset="0"/>
                            <a:ea typeface="Cambria Math" charset="0"/>
                            <a:cs typeface="Cambria Math" charset="0"/>
                          </a:rPr>
                          <m:t>+1</m:t>
                        </m:r>
                      </m:sub>
                      <m:sup>
                        <m:r>
                          <a:rPr kumimoji="1" lang="en-US" altLang="zh-TW" sz="2400" i="1">
                            <a:latin typeface="Cambria Math" charset="0"/>
                            <a:ea typeface="Cambria Math" charset="0"/>
                            <a:cs typeface="Cambria Math" charset="0"/>
                          </a:rPr>
                          <m:t>𝑇</m:t>
                        </m:r>
                      </m:sup>
                      <m:e>
                        <m:r>
                          <a:rPr kumimoji="1" lang="en-US" altLang="zh-TW" sz="2400" i="1">
                            <a:latin typeface="Cambria Math" charset="0"/>
                            <a:ea typeface="Cambria Math" charset="0"/>
                            <a:cs typeface="Cambria Math" charset="0"/>
                          </a:rPr>
                          <m:t>𝑡𝑟</m:t>
                        </m:r>
                        <m:r>
                          <a:rPr kumimoji="1" lang="en-US" altLang="zh-TW" sz="2400" i="1">
                            <a:latin typeface="Cambria Math" charset="0"/>
                            <a:ea typeface="Cambria Math" charset="0"/>
                            <a:cs typeface="Cambria Math" charset="0"/>
                          </a:rPr>
                          <m:t>(</m:t>
                        </m:r>
                        <m:sSubSup>
                          <m:sSubSupPr>
                            <m:ctrlPr>
                              <a:rPr kumimoji="1" lang="en-US" altLang="zh-TW" sz="2400" i="1">
                                <a:latin typeface="Cambria Math" charset="0"/>
                              </a:rPr>
                            </m:ctrlPr>
                          </m:sSubSupPr>
                          <m:e>
                            <m:r>
                              <a:rPr kumimoji="1" lang="en-US" altLang="zh-TW" sz="2400" i="1">
                                <a:latin typeface="Cambria Math" charset="0"/>
                              </a:rPr>
                              <m:t>𝑎</m:t>
                            </m:r>
                          </m:e>
                          <m:sub>
                            <m:r>
                              <a:rPr kumimoji="1" lang="en-US" altLang="zh-TW" sz="2400" i="1">
                                <a:latin typeface="Cambria Math" charset="0"/>
                                <a:ea typeface="Cambria Math" charset="0"/>
                                <a:cs typeface="Cambria Math" charset="0"/>
                              </a:rPr>
                              <m:t>𝑡</m:t>
                            </m:r>
                          </m:sub>
                          <m:sup>
                            <m:r>
                              <a:rPr kumimoji="1" lang="en-US" altLang="zh-TW" sz="2400" i="1">
                                <a:latin typeface="Cambria Math" charset="0"/>
                              </a:rPr>
                              <m:t>′</m:t>
                            </m:r>
                          </m:sup>
                        </m:sSubSup>
                        <m:sSubSup>
                          <m:sSubSupPr>
                            <m:ctrlPr>
                              <a:rPr kumimoji="1" lang="en-US" altLang="zh-TW" sz="2400" i="1">
                                <a:latin typeface="Cambria Math" charset="0"/>
                              </a:rPr>
                            </m:ctrlPr>
                          </m:sSubSupPr>
                          <m:e>
                            <m:r>
                              <m:rPr>
                                <m:sty m:val="p"/>
                              </m:rPr>
                              <a:rPr kumimoji="1" lang="el-GR" altLang="zh-TW" sz="2400" i="1">
                                <a:latin typeface="Cambria Math" charset="0"/>
                                <a:ea typeface="Cambria Math" charset="0"/>
                                <a:cs typeface="Cambria Math" charset="0"/>
                              </a:rPr>
                              <m:t>Σ</m:t>
                            </m:r>
                          </m:e>
                          <m:sub>
                            <m:r>
                              <a:rPr kumimoji="1" lang="en-US" altLang="zh-TW" sz="2400" i="1">
                                <a:latin typeface="Cambria Math" charset="0"/>
                              </a:rPr>
                              <m:t>𝑎</m:t>
                            </m:r>
                          </m:sub>
                          <m:sup>
                            <m:r>
                              <a:rPr kumimoji="1" lang="en-US" altLang="zh-TW" sz="2400" i="1">
                                <a:latin typeface="Cambria Math" charset="0"/>
                              </a:rPr>
                              <m:t>−1</m:t>
                            </m:r>
                          </m:sup>
                        </m:sSubSup>
                        <m:sSubSup>
                          <m:sSubSupPr>
                            <m:ctrlPr>
                              <a:rPr kumimoji="1" lang="en-US" altLang="zh-TW" sz="2400" i="1">
                                <a:latin typeface="Cambria Math" charset="0"/>
                              </a:rPr>
                            </m:ctrlPr>
                          </m:sSubSupPr>
                          <m:e>
                            <m:r>
                              <a:rPr kumimoji="1" lang="en-US" altLang="zh-TW" sz="2400" i="1">
                                <a:latin typeface="Cambria Math" charset="0"/>
                              </a:rPr>
                              <m:t>𝑎</m:t>
                            </m:r>
                          </m:e>
                          <m:sub>
                            <m:r>
                              <a:rPr kumimoji="1" lang="en-US" altLang="zh-TW" sz="2400" i="1">
                                <a:latin typeface="Cambria Math" charset="0"/>
                                <a:ea typeface="Cambria Math" charset="0"/>
                                <a:cs typeface="Cambria Math" charset="0"/>
                              </a:rPr>
                              <m:t>𝑡</m:t>
                            </m:r>
                          </m:sub>
                          <m:sup/>
                        </m:sSubSup>
                      </m:e>
                    </m:nary>
                    <m:r>
                      <a:rPr kumimoji="1" lang="en-US" altLang="zh-TW" sz="2400" i="1">
                        <a:latin typeface="Cambria Math" charset="0"/>
                        <a:ea typeface="Cambria Math" charset="0"/>
                        <a:cs typeface="Cambria Math" charset="0"/>
                      </a:rPr>
                      <m:t>)</m:t>
                    </m:r>
                  </m:oMath>
                </a14:m>
                <a:endParaRPr kumimoji="1" lang="en-US" altLang="zh-TW" sz="2400" dirty="0" smtClean="0"/>
              </a:p>
              <a:p>
                <a:pPr marL="0" indent="0">
                  <a:buNone/>
                </a:pPr>
                <a:r>
                  <a:rPr kumimoji="1" lang="en-US" altLang="zh-TW" sz="2400" dirty="0"/>
                  <a:t> </a:t>
                </a:r>
                <a:r>
                  <a:rPr kumimoji="1" lang="en-US" altLang="zh-TW" sz="2400" dirty="0" smtClean="0"/>
                  <a:t>                          </a:t>
                </a:r>
                <a:r>
                  <a:rPr kumimoji="1" lang="zh-TW" altLang="en-US" sz="2400" dirty="0" smtClean="0"/>
                  <a:t> </a:t>
                </a:r>
                <a14:m>
                  <m:oMath xmlns:m="http://schemas.openxmlformats.org/officeDocument/2006/math">
                    <m:r>
                      <a:rPr kumimoji="1" lang="en-US" altLang="zh-TW" sz="2400" i="1">
                        <a:latin typeface="Cambria Math" charset="0"/>
                      </a:rPr>
                      <m:t>=</m:t>
                    </m:r>
                    <m:r>
                      <a:rPr kumimoji="1" lang="en-US" altLang="zh-TW" sz="2400" i="1">
                        <a:latin typeface="Cambria Math" charset="0"/>
                      </a:rPr>
                      <m:t>𝑐</m:t>
                    </m:r>
                    <m:r>
                      <a:rPr kumimoji="1" lang="en-US" altLang="zh-TW" sz="2400" i="1">
                        <a:latin typeface="Cambria Math" charset="0"/>
                      </a:rPr>
                      <m:t>−</m:t>
                    </m:r>
                    <m:f>
                      <m:fPr>
                        <m:ctrlPr>
                          <a:rPr kumimoji="1" lang="mr-IN" altLang="zh-TW" sz="2400" i="1">
                            <a:latin typeface="Cambria Math" charset="0"/>
                          </a:rPr>
                        </m:ctrlPr>
                      </m:fPr>
                      <m:num>
                        <m:r>
                          <a:rPr kumimoji="1" lang="en-US" altLang="zh-TW" sz="2400" i="1">
                            <a:latin typeface="Cambria Math" charset="0"/>
                          </a:rPr>
                          <m:t>𝑇</m:t>
                        </m:r>
                        <m:r>
                          <a:rPr kumimoji="1" lang="en-US" altLang="zh-TW" sz="2400" i="1">
                            <a:latin typeface="Cambria Math" charset="0"/>
                          </a:rPr>
                          <m:t>−</m:t>
                        </m:r>
                        <m:r>
                          <a:rPr kumimoji="1" lang="en-US" altLang="zh-TW" sz="2400" i="1">
                            <a:latin typeface="Cambria Math" charset="0"/>
                          </a:rPr>
                          <m:t>𝑝</m:t>
                        </m:r>
                      </m:num>
                      <m:den>
                        <m:r>
                          <a:rPr kumimoji="1" lang="en-US" altLang="zh-TW" sz="2400" i="1">
                            <a:latin typeface="Cambria Math" charset="0"/>
                          </a:rPr>
                          <m:t>2</m:t>
                        </m:r>
                      </m:den>
                    </m:f>
                    <m:func>
                      <m:funcPr>
                        <m:ctrlPr>
                          <a:rPr kumimoji="1" lang="en-US" altLang="zh-TW" sz="2400" i="1">
                            <a:latin typeface="Cambria Math" charset="0"/>
                          </a:rPr>
                        </m:ctrlPr>
                      </m:funcPr>
                      <m:fName>
                        <m:r>
                          <m:rPr>
                            <m:sty m:val="p"/>
                          </m:rPr>
                          <a:rPr kumimoji="1" lang="en-US" altLang="zh-TW" sz="2400">
                            <a:latin typeface="Cambria Math" charset="0"/>
                          </a:rPr>
                          <m:t>log</m:t>
                        </m:r>
                      </m:fName>
                      <m:e>
                        <m:d>
                          <m:dPr>
                            <m:ctrlPr>
                              <a:rPr kumimoji="1" lang="en-US" altLang="zh-TW" sz="2400" i="1">
                                <a:latin typeface="Cambria Math" charset="0"/>
                              </a:rPr>
                            </m:ctrlPr>
                          </m:dPr>
                          <m:e>
                            <m:d>
                              <m:dPr>
                                <m:begChr m:val="|"/>
                                <m:endChr m:val="|"/>
                                <m:ctrlPr>
                                  <a:rPr kumimoji="1" lang="en-US" altLang="zh-TW" sz="2400" i="1">
                                    <a:latin typeface="Cambria Math" charset="0"/>
                                  </a:rPr>
                                </m:ctrlPr>
                              </m:dPr>
                              <m:e>
                                <m:sSub>
                                  <m:sSubPr>
                                    <m:ctrlPr>
                                      <a:rPr kumimoji="1" lang="en-US" altLang="zh-TW" sz="2400" i="1">
                                        <a:latin typeface="Cambria Math" charset="0"/>
                                      </a:rPr>
                                    </m:ctrlPr>
                                  </m:sSubPr>
                                  <m:e>
                                    <m:r>
                                      <m:rPr>
                                        <m:sty m:val="p"/>
                                      </m:rPr>
                                      <a:rPr kumimoji="1" lang="el-GR" altLang="zh-TW" sz="2400" i="1">
                                        <a:latin typeface="Cambria Math" charset="0"/>
                                        <a:ea typeface="Cambria Math" charset="0"/>
                                        <a:cs typeface="Cambria Math" charset="0"/>
                                      </a:rPr>
                                      <m:t>Σ</m:t>
                                    </m:r>
                                  </m:e>
                                  <m:sub>
                                    <m:r>
                                      <a:rPr kumimoji="1" lang="en-US" altLang="zh-TW" sz="2400" i="1">
                                        <a:latin typeface="Cambria Math" charset="0"/>
                                      </a:rPr>
                                      <m:t>𝑎</m:t>
                                    </m:r>
                                  </m:sub>
                                </m:sSub>
                              </m:e>
                            </m:d>
                          </m:e>
                        </m:d>
                      </m:e>
                    </m:func>
                    <m:r>
                      <a:rPr kumimoji="1" lang="en-US" altLang="zh-TW" sz="2400" i="1">
                        <a:latin typeface="Cambria Math" charset="0"/>
                      </a:rPr>
                      <m:t>−</m:t>
                    </m:r>
                    <m:f>
                      <m:fPr>
                        <m:ctrlPr>
                          <a:rPr kumimoji="1" lang="mr-IN" altLang="zh-TW" sz="2400" i="1">
                            <a:latin typeface="Cambria Math" charset="0"/>
                          </a:rPr>
                        </m:ctrlPr>
                      </m:fPr>
                      <m:num>
                        <m:r>
                          <a:rPr kumimoji="1" lang="en-US" altLang="zh-TW" sz="2400" i="1">
                            <a:latin typeface="Cambria Math" charset="0"/>
                          </a:rPr>
                          <m:t>1</m:t>
                        </m:r>
                      </m:num>
                      <m:den>
                        <m:r>
                          <a:rPr kumimoji="1" lang="en-US" altLang="zh-TW" sz="2400" i="1">
                            <a:latin typeface="Cambria Math" charset="0"/>
                          </a:rPr>
                          <m:t>2</m:t>
                        </m:r>
                      </m:den>
                    </m:f>
                    <m:r>
                      <a:rPr kumimoji="1" lang="en-US" altLang="zh-TW" sz="2400" b="0" i="1" smtClean="0">
                        <a:latin typeface="Cambria Math" charset="0"/>
                      </a:rPr>
                      <m:t>𝑡𝑟</m:t>
                    </m:r>
                    <m:r>
                      <a:rPr kumimoji="1" lang="en-US" altLang="zh-TW" sz="2400" b="0" i="1" smtClean="0">
                        <a:latin typeface="Cambria Math" charset="0"/>
                      </a:rPr>
                      <m:t>(</m:t>
                    </m:r>
                    <m:sSubSup>
                      <m:sSubSupPr>
                        <m:ctrlPr>
                          <a:rPr kumimoji="1" lang="en-US" altLang="zh-TW" sz="2400" i="1">
                            <a:latin typeface="Cambria Math" charset="0"/>
                          </a:rPr>
                        </m:ctrlPr>
                      </m:sSubSupPr>
                      <m:e>
                        <m:r>
                          <m:rPr>
                            <m:sty m:val="p"/>
                          </m:rPr>
                          <a:rPr kumimoji="1" lang="el-GR" altLang="zh-TW" sz="2400" i="1">
                            <a:latin typeface="Cambria Math" charset="0"/>
                            <a:ea typeface="Cambria Math" charset="0"/>
                            <a:cs typeface="Cambria Math" charset="0"/>
                          </a:rPr>
                          <m:t>Σ</m:t>
                        </m:r>
                      </m:e>
                      <m:sub>
                        <m:r>
                          <a:rPr kumimoji="1" lang="en-US" altLang="zh-TW" sz="2400" i="1">
                            <a:latin typeface="Cambria Math" charset="0"/>
                          </a:rPr>
                          <m:t>𝑎</m:t>
                        </m:r>
                      </m:sub>
                      <m:sup>
                        <m:r>
                          <a:rPr kumimoji="1" lang="en-US" altLang="zh-TW" sz="2400" i="1">
                            <a:latin typeface="Cambria Math" charset="0"/>
                          </a:rPr>
                          <m:t>−1</m:t>
                        </m:r>
                      </m:sup>
                    </m:sSubSup>
                    <m:nary>
                      <m:naryPr>
                        <m:chr m:val="∑"/>
                        <m:ctrlPr>
                          <a:rPr kumimoji="1" lang="is-IS" altLang="zh-TW" sz="2400" i="1">
                            <a:latin typeface="Cambria Math" charset="0"/>
                            <a:ea typeface="Cambria Math" charset="0"/>
                            <a:cs typeface="Cambria Math" charset="0"/>
                          </a:rPr>
                        </m:ctrlPr>
                      </m:naryPr>
                      <m:sub>
                        <m:r>
                          <m:rPr>
                            <m:brk m:alnAt="23"/>
                          </m:rPr>
                          <a:rPr kumimoji="1" lang="en-US" altLang="zh-TW" sz="2400" i="1">
                            <a:latin typeface="Cambria Math" charset="0"/>
                            <a:ea typeface="Cambria Math" charset="0"/>
                            <a:cs typeface="Cambria Math" charset="0"/>
                          </a:rPr>
                          <m:t>𝑡</m:t>
                        </m:r>
                        <m:r>
                          <a:rPr kumimoji="1" lang="en-US" altLang="zh-TW" sz="2400" i="1">
                            <a:latin typeface="Cambria Math" charset="0"/>
                            <a:ea typeface="Cambria Math" charset="0"/>
                            <a:cs typeface="Cambria Math" charset="0"/>
                          </a:rPr>
                          <m:t>=</m:t>
                        </m:r>
                        <m:r>
                          <a:rPr kumimoji="1" lang="en-US" altLang="zh-TW" sz="2400" i="1">
                            <a:latin typeface="Cambria Math" charset="0"/>
                            <a:ea typeface="Cambria Math" charset="0"/>
                            <a:cs typeface="Cambria Math" charset="0"/>
                          </a:rPr>
                          <m:t>𝑝</m:t>
                        </m:r>
                        <m:r>
                          <a:rPr kumimoji="1" lang="en-US" altLang="zh-TW" sz="2400" i="1">
                            <a:latin typeface="Cambria Math" charset="0"/>
                            <a:ea typeface="Cambria Math" charset="0"/>
                            <a:cs typeface="Cambria Math" charset="0"/>
                          </a:rPr>
                          <m:t>+1</m:t>
                        </m:r>
                      </m:sub>
                      <m:sup>
                        <m:r>
                          <a:rPr kumimoji="1" lang="en-US" altLang="zh-TW" sz="2400" i="1">
                            <a:latin typeface="Cambria Math" charset="0"/>
                            <a:ea typeface="Cambria Math" charset="0"/>
                            <a:cs typeface="Cambria Math" charset="0"/>
                          </a:rPr>
                          <m:t>𝑇</m:t>
                        </m:r>
                      </m:sup>
                      <m:e>
                        <m:sSubSup>
                          <m:sSubSupPr>
                            <m:ctrlPr>
                              <a:rPr kumimoji="1" lang="en-US" altLang="zh-TW" sz="2400" i="1">
                                <a:latin typeface="Cambria Math" charset="0"/>
                              </a:rPr>
                            </m:ctrlPr>
                          </m:sSubSupPr>
                          <m:e>
                            <m:sSubSup>
                              <m:sSubSupPr>
                                <m:ctrlPr>
                                  <a:rPr kumimoji="1" lang="en-US" altLang="zh-TW" sz="2400" i="1">
                                    <a:latin typeface="Cambria Math" charset="0"/>
                                  </a:rPr>
                                </m:ctrlPr>
                              </m:sSubSupPr>
                              <m:e>
                                <m:r>
                                  <a:rPr kumimoji="1" lang="en-US" altLang="zh-TW" sz="2400" i="1">
                                    <a:latin typeface="Cambria Math" charset="0"/>
                                  </a:rPr>
                                  <m:t>𝑎</m:t>
                                </m:r>
                              </m:e>
                              <m:sub>
                                <m:r>
                                  <a:rPr kumimoji="1" lang="en-US" altLang="zh-TW" sz="2400" i="1">
                                    <a:latin typeface="Cambria Math" charset="0"/>
                                    <a:ea typeface="Cambria Math" charset="0"/>
                                    <a:cs typeface="Cambria Math" charset="0"/>
                                  </a:rPr>
                                  <m:t>𝑡</m:t>
                                </m:r>
                              </m:sub>
                              <m:sup/>
                            </m:sSubSup>
                            <m:r>
                              <a:rPr kumimoji="1" lang="en-US" altLang="zh-TW" sz="2400" i="1">
                                <a:latin typeface="Cambria Math" charset="0"/>
                              </a:rPr>
                              <m:t>𝑎</m:t>
                            </m:r>
                          </m:e>
                          <m:sub>
                            <m:r>
                              <a:rPr kumimoji="1" lang="en-US" altLang="zh-TW" sz="2400" i="1">
                                <a:latin typeface="Cambria Math" charset="0"/>
                                <a:ea typeface="Cambria Math" charset="0"/>
                                <a:cs typeface="Cambria Math" charset="0"/>
                              </a:rPr>
                              <m:t>𝑡</m:t>
                            </m:r>
                          </m:sub>
                          <m:sup>
                            <m:r>
                              <a:rPr kumimoji="1" lang="en-US" altLang="zh-TW" sz="2400" i="1">
                                <a:latin typeface="Cambria Math" charset="0"/>
                              </a:rPr>
                              <m:t>′</m:t>
                            </m:r>
                          </m:sup>
                        </m:sSubSup>
                      </m:e>
                    </m:nary>
                    <m:r>
                      <a:rPr kumimoji="1" lang="en-US" altLang="zh-TW" sz="2400" i="1">
                        <a:latin typeface="Cambria Math" charset="0"/>
                        <a:ea typeface="Cambria Math" charset="0"/>
                        <a:cs typeface="Cambria Math" charset="0"/>
                      </a:rPr>
                      <m:t>)</m:t>
                    </m:r>
                  </m:oMath>
                </a14:m>
                <a:endParaRPr kumimoji="1" lang="zh-TW" altLang="en-US" sz="2400" dirty="0" smtClean="0"/>
              </a:p>
              <a:p>
                <a:pPr marL="0" indent="0">
                  <a:buNone/>
                </a:pPr>
                <a:r>
                  <a:rPr kumimoji="1" lang="zh-TW" altLang="en-US" sz="2400" dirty="0" smtClean="0"/>
                  <a:t>                            </a:t>
                </a:r>
                <a14:m>
                  <m:oMath xmlns:m="http://schemas.openxmlformats.org/officeDocument/2006/math">
                    <m:r>
                      <a:rPr kumimoji="1" lang="en-US" altLang="zh-TW" sz="2400" i="1">
                        <a:latin typeface="Cambria Math" charset="0"/>
                      </a:rPr>
                      <m:t>=</m:t>
                    </m:r>
                    <m:r>
                      <a:rPr kumimoji="1" lang="en-US" altLang="zh-TW" sz="2400" i="1">
                        <a:latin typeface="Cambria Math" charset="0"/>
                      </a:rPr>
                      <m:t>𝑐</m:t>
                    </m:r>
                    <m:r>
                      <a:rPr kumimoji="1" lang="en-US" altLang="zh-TW" sz="2400" i="1">
                        <a:latin typeface="Cambria Math" charset="0"/>
                      </a:rPr>
                      <m:t>−</m:t>
                    </m:r>
                    <m:f>
                      <m:fPr>
                        <m:ctrlPr>
                          <a:rPr kumimoji="1" lang="mr-IN" altLang="zh-TW" sz="2400" i="1">
                            <a:latin typeface="Cambria Math" charset="0"/>
                          </a:rPr>
                        </m:ctrlPr>
                      </m:fPr>
                      <m:num>
                        <m:r>
                          <a:rPr kumimoji="1" lang="en-US" altLang="zh-TW" sz="2400" i="1">
                            <a:latin typeface="Cambria Math" charset="0"/>
                          </a:rPr>
                          <m:t>𝑇</m:t>
                        </m:r>
                        <m:r>
                          <a:rPr kumimoji="1" lang="en-US" altLang="zh-TW" sz="2400" i="1">
                            <a:latin typeface="Cambria Math" charset="0"/>
                          </a:rPr>
                          <m:t>−</m:t>
                        </m:r>
                        <m:r>
                          <a:rPr kumimoji="1" lang="en-US" altLang="zh-TW" sz="2400" i="1">
                            <a:latin typeface="Cambria Math" charset="0"/>
                          </a:rPr>
                          <m:t>𝑝</m:t>
                        </m:r>
                      </m:num>
                      <m:den>
                        <m:r>
                          <a:rPr kumimoji="1" lang="en-US" altLang="zh-TW" sz="2400" i="1">
                            <a:latin typeface="Cambria Math" charset="0"/>
                          </a:rPr>
                          <m:t>2</m:t>
                        </m:r>
                      </m:den>
                    </m:f>
                    <m:func>
                      <m:funcPr>
                        <m:ctrlPr>
                          <a:rPr kumimoji="1" lang="en-US" altLang="zh-TW" sz="2400" i="1">
                            <a:latin typeface="Cambria Math" charset="0"/>
                          </a:rPr>
                        </m:ctrlPr>
                      </m:funcPr>
                      <m:fName>
                        <m:r>
                          <m:rPr>
                            <m:sty m:val="p"/>
                          </m:rPr>
                          <a:rPr kumimoji="1" lang="en-US" altLang="zh-TW" sz="2400">
                            <a:latin typeface="Cambria Math" charset="0"/>
                          </a:rPr>
                          <m:t>log</m:t>
                        </m:r>
                      </m:fName>
                      <m:e>
                        <m:d>
                          <m:dPr>
                            <m:ctrlPr>
                              <a:rPr kumimoji="1" lang="en-US" altLang="zh-TW" sz="2400" i="1">
                                <a:latin typeface="Cambria Math" charset="0"/>
                              </a:rPr>
                            </m:ctrlPr>
                          </m:dPr>
                          <m:e>
                            <m:d>
                              <m:dPr>
                                <m:begChr m:val="|"/>
                                <m:endChr m:val="|"/>
                                <m:ctrlPr>
                                  <a:rPr kumimoji="1" lang="en-US" altLang="zh-TW" sz="2400" i="1">
                                    <a:latin typeface="Cambria Math" charset="0"/>
                                  </a:rPr>
                                </m:ctrlPr>
                              </m:dPr>
                              <m:e>
                                <m:sSub>
                                  <m:sSubPr>
                                    <m:ctrlPr>
                                      <a:rPr kumimoji="1" lang="en-US" altLang="zh-TW" sz="2400" i="1">
                                        <a:latin typeface="Cambria Math" charset="0"/>
                                      </a:rPr>
                                    </m:ctrlPr>
                                  </m:sSubPr>
                                  <m:e>
                                    <m:r>
                                      <m:rPr>
                                        <m:sty m:val="p"/>
                                      </m:rPr>
                                      <a:rPr kumimoji="1" lang="el-GR" altLang="zh-TW" sz="2400" i="1">
                                        <a:latin typeface="Cambria Math" charset="0"/>
                                        <a:ea typeface="Cambria Math" charset="0"/>
                                        <a:cs typeface="Cambria Math" charset="0"/>
                                      </a:rPr>
                                      <m:t>Σ</m:t>
                                    </m:r>
                                  </m:e>
                                  <m:sub>
                                    <m:r>
                                      <a:rPr kumimoji="1" lang="en-US" altLang="zh-TW" sz="2400" i="1">
                                        <a:latin typeface="Cambria Math" charset="0"/>
                                      </a:rPr>
                                      <m:t>𝑎</m:t>
                                    </m:r>
                                  </m:sub>
                                </m:sSub>
                              </m:e>
                            </m:d>
                          </m:e>
                        </m:d>
                      </m:e>
                    </m:func>
                    <m:r>
                      <a:rPr kumimoji="1" lang="en-US" altLang="zh-TW" sz="2400" i="1">
                        <a:latin typeface="Cambria Math" charset="0"/>
                      </a:rPr>
                      <m:t>−</m:t>
                    </m:r>
                    <m:f>
                      <m:fPr>
                        <m:ctrlPr>
                          <a:rPr kumimoji="1" lang="mr-IN" altLang="zh-TW" sz="2400" i="1">
                            <a:latin typeface="Cambria Math" charset="0"/>
                          </a:rPr>
                        </m:ctrlPr>
                      </m:fPr>
                      <m:num>
                        <m:r>
                          <a:rPr kumimoji="1" lang="en-US" altLang="zh-TW" sz="2400" i="1">
                            <a:latin typeface="Cambria Math" charset="0"/>
                          </a:rPr>
                          <m:t>1</m:t>
                        </m:r>
                      </m:num>
                      <m:den>
                        <m:r>
                          <a:rPr kumimoji="1" lang="en-US" altLang="zh-TW" sz="2400" i="1">
                            <a:latin typeface="Cambria Math" charset="0"/>
                          </a:rPr>
                          <m:t>2</m:t>
                        </m:r>
                      </m:den>
                    </m:f>
                    <m:r>
                      <a:rPr kumimoji="1" lang="en-US" altLang="zh-TW" sz="2400" i="1">
                        <a:latin typeface="Cambria Math" charset="0"/>
                      </a:rPr>
                      <m:t>𝑡𝑟</m:t>
                    </m:r>
                    <m:r>
                      <a:rPr kumimoji="1" lang="en-US" altLang="zh-TW" sz="2400" i="1">
                        <a:latin typeface="Cambria Math" charset="0"/>
                      </a:rPr>
                      <m:t>(</m:t>
                    </m:r>
                    <m:sSubSup>
                      <m:sSubSupPr>
                        <m:ctrlPr>
                          <a:rPr kumimoji="1" lang="en-US" altLang="zh-TW" sz="2400" i="1">
                            <a:latin typeface="Cambria Math" charset="0"/>
                          </a:rPr>
                        </m:ctrlPr>
                      </m:sSubSupPr>
                      <m:e>
                        <m:r>
                          <m:rPr>
                            <m:sty m:val="p"/>
                          </m:rPr>
                          <a:rPr kumimoji="1" lang="el-GR" altLang="zh-TW" sz="2400" i="1">
                            <a:latin typeface="Cambria Math" charset="0"/>
                            <a:ea typeface="Cambria Math" charset="0"/>
                            <a:cs typeface="Cambria Math" charset="0"/>
                          </a:rPr>
                          <m:t>Σ</m:t>
                        </m:r>
                      </m:e>
                      <m:sub>
                        <m:r>
                          <a:rPr kumimoji="1" lang="en-US" altLang="zh-TW" sz="2400" i="1">
                            <a:latin typeface="Cambria Math" charset="0"/>
                          </a:rPr>
                          <m:t>𝑎</m:t>
                        </m:r>
                      </m:sub>
                      <m:sup>
                        <m:r>
                          <a:rPr kumimoji="1" lang="en-US" altLang="zh-TW" sz="2400" i="1">
                            <a:latin typeface="Cambria Math" charset="0"/>
                          </a:rPr>
                          <m:t>−1</m:t>
                        </m:r>
                      </m:sup>
                    </m:sSubSup>
                    <m:sSup>
                      <m:sSupPr>
                        <m:ctrlPr>
                          <a:rPr kumimoji="1" lang="en-US" altLang="zh-TW" sz="2400" i="1">
                            <a:latin typeface="Cambria Math" charset="0"/>
                          </a:rPr>
                        </m:ctrlPr>
                      </m:sSupPr>
                      <m:e>
                        <m:r>
                          <m:rPr>
                            <m:sty m:val="p"/>
                          </m:rPr>
                          <a:rPr kumimoji="1" lang="en-US" altLang="zh-TW" sz="2400" b="0" i="0" smtClean="0">
                            <a:latin typeface="Cambria Math" charset="0"/>
                          </a:rPr>
                          <m:t>A</m:t>
                        </m:r>
                      </m:e>
                      <m:sup>
                        <m:r>
                          <a:rPr kumimoji="1" lang="en-US" altLang="zh-TW" sz="2400" i="1">
                            <a:latin typeface="Cambria Math" charset="0"/>
                          </a:rPr>
                          <m:t>′</m:t>
                        </m:r>
                      </m:sup>
                    </m:sSup>
                    <m:r>
                      <m:rPr>
                        <m:sty m:val="p"/>
                      </m:rPr>
                      <a:rPr kumimoji="1" lang="en-US" altLang="zh-TW" sz="2400" b="0" i="0" smtClean="0">
                        <a:latin typeface="Cambria Math" charset="0"/>
                      </a:rPr>
                      <m:t>A</m:t>
                    </m:r>
                    <m:r>
                      <a:rPr kumimoji="1" lang="en-US" altLang="zh-TW" sz="2400" i="1">
                        <a:latin typeface="Cambria Math" charset="0"/>
                        <a:ea typeface="Cambria Math" charset="0"/>
                        <a:cs typeface="Cambria Math" charset="0"/>
                      </a:rPr>
                      <m:t>)</m:t>
                    </m:r>
                  </m:oMath>
                </a14:m>
                <a:endParaRPr kumimoji="1" lang="en-US" altLang="zh-TW" sz="2400" dirty="0" smtClean="0"/>
              </a:p>
              <a:p>
                <a:pPr marL="0" indent="0">
                  <a:buNone/>
                </a:pPr>
                <a:r>
                  <a:rPr kumimoji="1" lang="en-US" altLang="zh-TW" sz="2400" dirty="0" smtClean="0"/>
                  <a:t>                           </a:t>
                </a:r>
                <a:r>
                  <a:rPr kumimoji="1" lang="zh-TW" altLang="en-US" sz="2400" dirty="0" smtClean="0"/>
                  <a:t> </a:t>
                </a:r>
                <a14:m>
                  <m:oMath xmlns:m="http://schemas.openxmlformats.org/officeDocument/2006/math">
                    <m:r>
                      <a:rPr kumimoji="1" lang="en-US" altLang="zh-TW" sz="2400" i="1">
                        <a:latin typeface="Cambria Math" charset="0"/>
                      </a:rPr>
                      <m:t>=</m:t>
                    </m:r>
                    <m:r>
                      <a:rPr kumimoji="1" lang="en-US" altLang="zh-TW" sz="2400" i="1">
                        <a:latin typeface="Cambria Math" charset="0"/>
                      </a:rPr>
                      <m:t>𝑐</m:t>
                    </m:r>
                    <m:r>
                      <a:rPr kumimoji="1" lang="en-US" altLang="zh-TW" sz="2400" i="1">
                        <a:latin typeface="Cambria Math" charset="0"/>
                      </a:rPr>
                      <m:t>−</m:t>
                    </m:r>
                    <m:f>
                      <m:fPr>
                        <m:ctrlPr>
                          <a:rPr kumimoji="1" lang="mr-IN" altLang="zh-TW" sz="2400" i="1">
                            <a:latin typeface="Cambria Math" charset="0"/>
                          </a:rPr>
                        </m:ctrlPr>
                      </m:fPr>
                      <m:num>
                        <m:r>
                          <a:rPr kumimoji="1" lang="en-US" altLang="zh-TW" sz="2400" i="1">
                            <a:latin typeface="Cambria Math" charset="0"/>
                          </a:rPr>
                          <m:t>𝑇</m:t>
                        </m:r>
                        <m:r>
                          <a:rPr kumimoji="1" lang="en-US" altLang="zh-TW" sz="2400" i="1">
                            <a:latin typeface="Cambria Math" charset="0"/>
                          </a:rPr>
                          <m:t>−</m:t>
                        </m:r>
                        <m:r>
                          <a:rPr kumimoji="1" lang="en-US" altLang="zh-TW" sz="2400" i="1">
                            <a:latin typeface="Cambria Math" charset="0"/>
                          </a:rPr>
                          <m:t>𝑝</m:t>
                        </m:r>
                      </m:num>
                      <m:den>
                        <m:r>
                          <a:rPr kumimoji="1" lang="en-US" altLang="zh-TW" sz="2400" i="1">
                            <a:latin typeface="Cambria Math" charset="0"/>
                          </a:rPr>
                          <m:t>2</m:t>
                        </m:r>
                      </m:den>
                    </m:f>
                    <m:func>
                      <m:funcPr>
                        <m:ctrlPr>
                          <a:rPr kumimoji="1" lang="en-US" altLang="zh-TW" sz="2400" i="1">
                            <a:latin typeface="Cambria Math" charset="0"/>
                          </a:rPr>
                        </m:ctrlPr>
                      </m:funcPr>
                      <m:fName>
                        <m:r>
                          <m:rPr>
                            <m:sty m:val="p"/>
                          </m:rPr>
                          <a:rPr kumimoji="1" lang="en-US" altLang="zh-TW" sz="2400">
                            <a:latin typeface="Cambria Math" charset="0"/>
                          </a:rPr>
                          <m:t>log</m:t>
                        </m:r>
                      </m:fName>
                      <m:e>
                        <m:d>
                          <m:dPr>
                            <m:ctrlPr>
                              <a:rPr kumimoji="1" lang="en-US" altLang="zh-TW" sz="2400" i="1">
                                <a:latin typeface="Cambria Math" charset="0"/>
                              </a:rPr>
                            </m:ctrlPr>
                          </m:dPr>
                          <m:e>
                            <m:d>
                              <m:dPr>
                                <m:begChr m:val="|"/>
                                <m:endChr m:val="|"/>
                                <m:ctrlPr>
                                  <a:rPr kumimoji="1" lang="en-US" altLang="zh-TW" sz="2400" i="1">
                                    <a:latin typeface="Cambria Math" charset="0"/>
                                  </a:rPr>
                                </m:ctrlPr>
                              </m:dPr>
                              <m:e>
                                <m:sSub>
                                  <m:sSubPr>
                                    <m:ctrlPr>
                                      <a:rPr kumimoji="1" lang="en-US" altLang="zh-TW" sz="2400" i="1">
                                        <a:latin typeface="Cambria Math" charset="0"/>
                                      </a:rPr>
                                    </m:ctrlPr>
                                  </m:sSubPr>
                                  <m:e>
                                    <m:r>
                                      <m:rPr>
                                        <m:sty m:val="p"/>
                                      </m:rPr>
                                      <a:rPr kumimoji="1" lang="el-GR" altLang="zh-TW" sz="2400" i="1">
                                        <a:latin typeface="Cambria Math" charset="0"/>
                                        <a:ea typeface="Cambria Math" charset="0"/>
                                        <a:cs typeface="Cambria Math" charset="0"/>
                                      </a:rPr>
                                      <m:t>Σ</m:t>
                                    </m:r>
                                  </m:e>
                                  <m:sub>
                                    <m:r>
                                      <a:rPr kumimoji="1" lang="en-US" altLang="zh-TW" sz="2400" i="1">
                                        <a:latin typeface="Cambria Math" charset="0"/>
                                      </a:rPr>
                                      <m:t>𝑎</m:t>
                                    </m:r>
                                  </m:sub>
                                </m:sSub>
                              </m:e>
                            </m:d>
                          </m:e>
                        </m:d>
                      </m:e>
                    </m:func>
                    <m:r>
                      <a:rPr kumimoji="1" lang="en-US" altLang="zh-TW" sz="2400" i="1">
                        <a:latin typeface="Cambria Math" charset="0"/>
                      </a:rPr>
                      <m:t>−</m:t>
                    </m:r>
                    <m:f>
                      <m:fPr>
                        <m:ctrlPr>
                          <a:rPr kumimoji="1" lang="mr-IN" altLang="zh-TW" sz="2400" i="1">
                            <a:latin typeface="Cambria Math" charset="0"/>
                          </a:rPr>
                        </m:ctrlPr>
                      </m:fPr>
                      <m:num>
                        <m:r>
                          <a:rPr kumimoji="1" lang="en-US" altLang="zh-TW" sz="2400" i="1">
                            <a:latin typeface="Cambria Math" charset="0"/>
                          </a:rPr>
                          <m:t>1</m:t>
                        </m:r>
                      </m:num>
                      <m:den>
                        <m:r>
                          <a:rPr kumimoji="1" lang="en-US" altLang="zh-TW" sz="2400" i="1">
                            <a:latin typeface="Cambria Math" charset="0"/>
                          </a:rPr>
                          <m:t>2</m:t>
                        </m:r>
                      </m:den>
                    </m:f>
                    <m:r>
                      <a:rPr kumimoji="1" lang="en-US" altLang="zh-TW" sz="2400" i="1">
                        <a:latin typeface="Cambria Math" charset="0"/>
                      </a:rPr>
                      <m:t>𝑡𝑟</m:t>
                    </m:r>
                    <m:r>
                      <a:rPr kumimoji="1" lang="en-US" altLang="zh-TW" sz="2400" b="0" i="0" smtClean="0">
                        <a:latin typeface="Cambria Math" charset="0"/>
                      </a:rPr>
                      <m:t>[(</m:t>
                    </m:r>
                    <m:r>
                      <m:rPr>
                        <m:sty m:val="p"/>
                      </m:rPr>
                      <a:rPr kumimoji="1" lang="en-US" altLang="zh-TW" sz="2400">
                        <a:latin typeface="Cambria Math" charset="0"/>
                      </a:rPr>
                      <m:t>Z</m:t>
                    </m:r>
                    <m:r>
                      <a:rPr kumimoji="1" lang="en-US" altLang="zh-TW" sz="2400" b="0" i="1" smtClean="0">
                        <a:latin typeface="Cambria Math" charset="0"/>
                      </a:rPr>
                      <m:t>−</m:t>
                    </m:r>
                    <m:r>
                      <a:rPr kumimoji="1" lang="en-US" altLang="zh-TW" sz="2400" i="1">
                        <a:latin typeface="Cambria Math" charset="0"/>
                      </a:rPr>
                      <m:t>𝑋</m:t>
                    </m:r>
                    <m:r>
                      <a:rPr kumimoji="1" lang="en-US" altLang="zh-TW" sz="2400" i="1">
                        <a:latin typeface="Cambria Math" charset="0"/>
                        <a:ea typeface="Cambria Math" charset="0"/>
                        <a:cs typeface="Cambria Math" charset="0"/>
                      </a:rPr>
                      <m:t>𝛽</m:t>
                    </m:r>
                    <m:r>
                      <a:rPr kumimoji="1" lang="en-US" altLang="zh-TW" sz="2400" b="0" i="0" smtClean="0">
                        <a:latin typeface="Cambria Math" charset="0"/>
                      </a:rPr>
                      <m:t>)</m:t>
                    </m:r>
                    <m:sSubSup>
                      <m:sSubSupPr>
                        <m:ctrlPr>
                          <a:rPr kumimoji="1" lang="en-US" altLang="zh-TW" sz="2400" i="1">
                            <a:latin typeface="Cambria Math" charset="0"/>
                          </a:rPr>
                        </m:ctrlPr>
                      </m:sSubSupPr>
                      <m:e>
                        <m:r>
                          <m:rPr>
                            <m:sty m:val="p"/>
                          </m:rPr>
                          <a:rPr kumimoji="1" lang="el-GR" altLang="zh-TW" sz="2400" i="1">
                            <a:latin typeface="Cambria Math" charset="0"/>
                            <a:ea typeface="Cambria Math" charset="0"/>
                            <a:cs typeface="Cambria Math" charset="0"/>
                          </a:rPr>
                          <m:t>Σ</m:t>
                        </m:r>
                      </m:e>
                      <m:sub>
                        <m:r>
                          <a:rPr kumimoji="1" lang="en-US" altLang="zh-TW" sz="2400" i="1">
                            <a:latin typeface="Cambria Math" charset="0"/>
                          </a:rPr>
                          <m:t>𝑎</m:t>
                        </m:r>
                      </m:sub>
                      <m:sup>
                        <m:r>
                          <a:rPr kumimoji="1" lang="en-US" altLang="zh-TW" sz="2400" i="1">
                            <a:latin typeface="Cambria Math" charset="0"/>
                          </a:rPr>
                          <m:t>−1</m:t>
                        </m:r>
                      </m:sup>
                    </m:sSubSup>
                    <m:sSup>
                      <m:sSupPr>
                        <m:ctrlPr>
                          <a:rPr kumimoji="1" lang="en-US" altLang="zh-TW" sz="2400" i="1">
                            <a:latin typeface="Cambria Math" charset="0"/>
                          </a:rPr>
                        </m:ctrlPr>
                      </m:sSupPr>
                      <m:e>
                        <m:r>
                          <a:rPr kumimoji="1" lang="en-US" altLang="zh-TW" sz="2400" b="0" i="1" smtClean="0">
                            <a:latin typeface="Cambria Math" charset="0"/>
                          </a:rPr>
                          <m:t>(</m:t>
                        </m:r>
                        <m:r>
                          <m:rPr>
                            <m:sty m:val="p"/>
                          </m:rPr>
                          <a:rPr kumimoji="1" lang="en-US" altLang="zh-TW" sz="2400">
                            <a:latin typeface="Cambria Math" charset="0"/>
                          </a:rPr>
                          <m:t>Z</m:t>
                        </m:r>
                        <m:r>
                          <a:rPr kumimoji="1" lang="en-US" altLang="zh-TW" sz="2400" i="1">
                            <a:latin typeface="Cambria Math" charset="0"/>
                          </a:rPr>
                          <m:t>−</m:t>
                        </m:r>
                        <m:r>
                          <a:rPr kumimoji="1" lang="en-US" altLang="zh-TW" sz="2400" i="1">
                            <a:latin typeface="Cambria Math" charset="0"/>
                          </a:rPr>
                          <m:t>𝑋</m:t>
                        </m:r>
                        <m:r>
                          <a:rPr kumimoji="1" lang="en-US" altLang="zh-TW" sz="2400" i="1">
                            <a:latin typeface="Cambria Math" charset="0"/>
                            <a:ea typeface="Cambria Math" charset="0"/>
                            <a:cs typeface="Cambria Math" charset="0"/>
                          </a:rPr>
                          <m:t>𝛽</m:t>
                        </m:r>
                        <m:r>
                          <a:rPr kumimoji="1" lang="en-US" altLang="zh-TW" sz="2400" b="0" i="1" smtClean="0">
                            <a:latin typeface="Cambria Math" charset="0"/>
                          </a:rPr>
                          <m:t>)</m:t>
                        </m:r>
                      </m:e>
                      <m:sup>
                        <m:r>
                          <a:rPr kumimoji="1" lang="en-US" altLang="zh-TW" sz="2400" i="1">
                            <a:latin typeface="Cambria Math" charset="0"/>
                          </a:rPr>
                          <m:t>′</m:t>
                        </m:r>
                      </m:sup>
                    </m:sSup>
                    <m:r>
                      <a:rPr kumimoji="1" lang="en-US" altLang="zh-TW" sz="2400" b="0" i="0" smtClean="0">
                        <a:latin typeface="Cambria Math" charset="0"/>
                      </a:rPr>
                      <m:t>]</m:t>
                    </m:r>
                  </m:oMath>
                </a14:m>
                <a:endParaRPr kumimoji="1" lang="zh-TW" altLang="en-US" sz="2400" dirty="0" smtClean="0"/>
              </a:p>
              <a:p>
                <a:pPr marL="0" indent="0">
                  <a:buNone/>
                </a:pPr>
                <a:r>
                  <a:rPr kumimoji="1" lang="zh-TW" altLang="en-US" sz="2400" dirty="0" smtClean="0"/>
                  <a:t>                            </a:t>
                </a:r>
                <a14:m>
                  <m:oMath xmlns:m="http://schemas.openxmlformats.org/officeDocument/2006/math">
                    <m:r>
                      <a:rPr kumimoji="1" lang="en-US" altLang="zh-TW" sz="2400" i="1">
                        <a:latin typeface="Cambria Math" charset="0"/>
                      </a:rPr>
                      <m:t>=</m:t>
                    </m:r>
                    <m:r>
                      <a:rPr kumimoji="1" lang="en-US" altLang="zh-TW" sz="2400" i="1">
                        <a:latin typeface="Cambria Math" charset="0"/>
                      </a:rPr>
                      <m:t>𝑐</m:t>
                    </m:r>
                    <m:r>
                      <a:rPr kumimoji="1" lang="en-US" altLang="zh-TW" sz="2400" i="1">
                        <a:latin typeface="Cambria Math" charset="0"/>
                      </a:rPr>
                      <m:t>−</m:t>
                    </m:r>
                    <m:f>
                      <m:fPr>
                        <m:ctrlPr>
                          <a:rPr kumimoji="1" lang="mr-IN" altLang="zh-TW" sz="2400" i="1">
                            <a:latin typeface="Cambria Math" charset="0"/>
                          </a:rPr>
                        </m:ctrlPr>
                      </m:fPr>
                      <m:num>
                        <m:r>
                          <a:rPr kumimoji="1" lang="en-US" altLang="zh-TW" sz="2400" i="1">
                            <a:latin typeface="Cambria Math" charset="0"/>
                          </a:rPr>
                          <m:t>𝑇</m:t>
                        </m:r>
                        <m:r>
                          <a:rPr kumimoji="1" lang="en-US" altLang="zh-TW" sz="2400" i="1">
                            <a:latin typeface="Cambria Math" charset="0"/>
                          </a:rPr>
                          <m:t>−</m:t>
                        </m:r>
                        <m:r>
                          <a:rPr kumimoji="1" lang="en-US" altLang="zh-TW" sz="2400" i="1">
                            <a:latin typeface="Cambria Math" charset="0"/>
                          </a:rPr>
                          <m:t>𝑝</m:t>
                        </m:r>
                      </m:num>
                      <m:den>
                        <m:r>
                          <a:rPr kumimoji="1" lang="en-US" altLang="zh-TW" sz="2400" i="1">
                            <a:latin typeface="Cambria Math" charset="0"/>
                          </a:rPr>
                          <m:t>2</m:t>
                        </m:r>
                      </m:den>
                    </m:f>
                    <m:func>
                      <m:funcPr>
                        <m:ctrlPr>
                          <a:rPr kumimoji="1" lang="en-US" altLang="zh-TW" sz="2400" i="1">
                            <a:latin typeface="Cambria Math" charset="0"/>
                          </a:rPr>
                        </m:ctrlPr>
                      </m:funcPr>
                      <m:fName>
                        <m:r>
                          <m:rPr>
                            <m:sty m:val="p"/>
                          </m:rPr>
                          <a:rPr kumimoji="1" lang="en-US" altLang="zh-TW" sz="2400">
                            <a:latin typeface="Cambria Math" charset="0"/>
                          </a:rPr>
                          <m:t>log</m:t>
                        </m:r>
                      </m:fName>
                      <m:e>
                        <m:d>
                          <m:dPr>
                            <m:ctrlPr>
                              <a:rPr kumimoji="1" lang="en-US" altLang="zh-TW" sz="2400" i="1">
                                <a:latin typeface="Cambria Math" charset="0"/>
                              </a:rPr>
                            </m:ctrlPr>
                          </m:dPr>
                          <m:e>
                            <m:d>
                              <m:dPr>
                                <m:begChr m:val="|"/>
                                <m:endChr m:val="|"/>
                                <m:ctrlPr>
                                  <a:rPr kumimoji="1" lang="en-US" altLang="zh-TW" sz="2400" i="1">
                                    <a:latin typeface="Cambria Math" charset="0"/>
                                  </a:rPr>
                                </m:ctrlPr>
                              </m:dPr>
                              <m:e>
                                <m:sSub>
                                  <m:sSubPr>
                                    <m:ctrlPr>
                                      <a:rPr kumimoji="1" lang="en-US" altLang="zh-TW" sz="2400" i="1">
                                        <a:latin typeface="Cambria Math" charset="0"/>
                                      </a:rPr>
                                    </m:ctrlPr>
                                  </m:sSubPr>
                                  <m:e>
                                    <m:r>
                                      <m:rPr>
                                        <m:sty m:val="p"/>
                                      </m:rPr>
                                      <a:rPr kumimoji="1" lang="el-GR" altLang="zh-TW" sz="2400" i="1">
                                        <a:latin typeface="Cambria Math" charset="0"/>
                                        <a:ea typeface="Cambria Math" charset="0"/>
                                        <a:cs typeface="Cambria Math" charset="0"/>
                                      </a:rPr>
                                      <m:t>Σ</m:t>
                                    </m:r>
                                  </m:e>
                                  <m:sub>
                                    <m:r>
                                      <a:rPr kumimoji="1" lang="en-US" altLang="zh-TW" sz="2400" i="1">
                                        <a:latin typeface="Cambria Math" charset="0"/>
                                      </a:rPr>
                                      <m:t>𝑎</m:t>
                                    </m:r>
                                  </m:sub>
                                </m:sSub>
                              </m:e>
                            </m:d>
                          </m:e>
                        </m:d>
                      </m:e>
                    </m:func>
                    <m:r>
                      <a:rPr kumimoji="1" lang="en-US" altLang="zh-TW" sz="2400" i="1">
                        <a:latin typeface="Cambria Math" charset="0"/>
                      </a:rPr>
                      <m:t>−</m:t>
                    </m:r>
                    <m:f>
                      <m:fPr>
                        <m:ctrlPr>
                          <a:rPr kumimoji="1" lang="mr-IN" altLang="zh-TW" sz="2400" i="1">
                            <a:latin typeface="Cambria Math" charset="0"/>
                          </a:rPr>
                        </m:ctrlPr>
                      </m:fPr>
                      <m:num>
                        <m:r>
                          <a:rPr kumimoji="1" lang="en-US" altLang="zh-TW" sz="2400" i="1">
                            <a:latin typeface="Cambria Math" charset="0"/>
                          </a:rPr>
                          <m:t>1</m:t>
                        </m:r>
                      </m:num>
                      <m:den>
                        <m:r>
                          <a:rPr kumimoji="1" lang="en-US" altLang="zh-TW" sz="2400" i="1">
                            <a:latin typeface="Cambria Math" charset="0"/>
                          </a:rPr>
                          <m:t>2</m:t>
                        </m:r>
                      </m:den>
                    </m:f>
                    <m:r>
                      <a:rPr kumimoji="1" lang="en-US" altLang="zh-TW" sz="2400" i="1">
                        <a:latin typeface="Cambria Math" charset="0"/>
                      </a:rPr>
                      <m:t>𝑆</m:t>
                    </m:r>
                    <m:d>
                      <m:dPr>
                        <m:ctrlPr>
                          <a:rPr kumimoji="1" lang="en-US" altLang="zh-TW" sz="2400" i="1">
                            <a:latin typeface="Cambria Math" charset="0"/>
                          </a:rPr>
                        </m:ctrlPr>
                      </m:dPr>
                      <m:e>
                        <m:r>
                          <a:rPr kumimoji="1" lang="en-US" altLang="zh-TW" sz="2400" i="1">
                            <a:latin typeface="Cambria Math" charset="0"/>
                            <a:ea typeface="Cambria Math" charset="0"/>
                            <a:cs typeface="Cambria Math" charset="0"/>
                          </a:rPr>
                          <m:t>𝛽</m:t>
                        </m:r>
                      </m:e>
                    </m:d>
                  </m:oMath>
                </a14:m>
                <a:endParaRPr kumimoji="1" lang="en-US" altLang="zh-TW" sz="2400" dirty="0" smtClean="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624444" y="919677"/>
                <a:ext cx="10906497" cy="5836723"/>
              </a:xfrm>
              <a:blipFill rotWithShape="0">
                <a:blip r:embed="rId3"/>
                <a:stretch>
                  <a:fillRect l="-1006"/>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7380782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10688" y="224125"/>
            <a:ext cx="10515600" cy="834283"/>
          </a:xfrm>
        </p:spPr>
        <p:txBody>
          <a:bodyPr/>
          <a:lstStyle/>
          <a:p>
            <a:r>
              <a:rPr kumimoji="1" lang="en-US" altLang="zh-TW" dirty="0" smtClean="0"/>
              <a:t>Using ML to estimate parameters of VAR(p)</a:t>
            </a:r>
            <a:endParaRPr kumimoji="1"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410688" y="1058407"/>
                <a:ext cx="11547763" cy="5615347"/>
              </a:xfrm>
            </p:spPr>
            <p:txBody>
              <a:bodyPr>
                <a:normAutofit/>
              </a:bodyPr>
              <a:lstStyle/>
              <a:p>
                <a14:m>
                  <m:oMath xmlns:m="http://schemas.openxmlformats.org/officeDocument/2006/math">
                    <m:r>
                      <a:rPr kumimoji="1" lang="en-US" altLang="zh-TW" sz="2400" i="1" smtClean="0">
                        <a:latin typeface="Cambria Math" charset="0"/>
                      </a:rPr>
                      <m:t>𝑆</m:t>
                    </m:r>
                    <m:d>
                      <m:dPr>
                        <m:ctrlPr>
                          <a:rPr kumimoji="1" lang="en-US" altLang="zh-TW" sz="2400" i="1">
                            <a:latin typeface="Cambria Math" charset="0"/>
                          </a:rPr>
                        </m:ctrlPr>
                      </m:dPr>
                      <m:e>
                        <m:r>
                          <a:rPr kumimoji="1" lang="en-US" altLang="zh-TW" sz="2400" i="1">
                            <a:latin typeface="Cambria Math" charset="0"/>
                            <a:ea typeface="Cambria Math" charset="0"/>
                            <a:cs typeface="Cambria Math" charset="0"/>
                          </a:rPr>
                          <m:t>𝛽</m:t>
                        </m:r>
                      </m:e>
                    </m:d>
                    <m:r>
                      <a:rPr kumimoji="1" lang="en-US" altLang="zh-TW" sz="2400" b="0" i="1" smtClean="0">
                        <a:latin typeface="Cambria Math" charset="0"/>
                        <a:ea typeface="Cambria Math" charset="0"/>
                        <a:cs typeface="Cambria Math" charset="0"/>
                      </a:rPr>
                      <m:t>=</m:t>
                    </m:r>
                    <m:r>
                      <a:rPr kumimoji="1" lang="en-US" altLang="zh-TW" sz="2400" i="1">
                        <a:latin typeface="Cambria Math" charset="0"/>
                      </a:rPr>
                      <m:t>𝑡𝑟</m:t>
                    </m:r>
                    <m:r>
                      <a:rPr kumimoji="1" lang="en-US" altLang="zh-TW" sz="2400">
                        <a:latin typeface="Cambria Math" charset="0"/>
                      </a:rPr>
                      <m:t>[(</m:t>
                    </m:r>
                    <m:r>
                      <m:rPr>
                        <m:sty m:val="p"/>
                      </m:rPr>
                      <a:rPr kumimoji="1" lang="en-US" altLang="zh-TW" sz="2400">
                        <a:latin typeface="Cambria Math" charset="0"/>
                      </a:rPr>
                      <m:t>Z</m:t>
                    </m:r>
                    <m:r>
                      <a:rPr kumimoji="1" lang="en-US" altLang="zh-TW" sz="2400" i="1">
                        <a:latin typeface="Cambria Math" charset="0"/>
                      </a:rPr>
                      <m:t>−</m:t>
                    </m:r>
                    <m:r>
                      <a:rPr kumimoji="1" lang="en-US" altLang="zh-TW" sz="2400" i="1">
                        <a:latin typeface="Cambria Math" charset="0"/>
                      </a:rPr>
                      <m:t>𝑋</m:t>
                    </m:r>
                    <m:r>
                      <a:rPr kumimoji="1" lang="en-US" altLang="zh-TW" sz="2400" i="1">
                        <a:latin typeface="Cambria Math" charset="0"/>
                        <a:ea typeface="Cambria Math" charset="0"/>
                        <a:cs typeface="Cambria Math" charset="0"/>
                      </a:rPr>
                      <m:t>𝛽</m:t>
                    </m:r>
                    <m:r>
                      <a:rPr kumimoji="1" lang="en-US" altLang="zh-TW" sz="2400">
                        <a:latin typeface="Cambria Math" charset="0"/>
                      </a:rPr>
                      <m:t>)</m:t>
                    </m:r>
                    <m:sSubSup>
                      <m:sSubSupPr>
                        <m:ctrlPr>
                          <a:rPr kumimoji="1" lang="en-US" altLang="zh-TW" sz="2400" i="1">
                            <a:latin typeface="Cambria Math" charset="0"/>
                          </a:rPr>
                        </m:ctrlPr>
                      </m:sSubSupPr>
                      <m:e>
                        <m:r>
                          <m:rPr>
                            <m:sty m:val="p"/>
                          </m:rPr>
                          <a:rPr kumimoji="1" lang="el-GR" altLang="zh-TW" sz="2400" i="1">
                            <a:latin typeface="Cambria Math" charset="0"/>
                            <a:ea typeface="Cambria Math" charset="0"/>
                            <a:cs typeface="Cambria Math" charset="0"/>
                          </a:rPr>
                          <m:t>Σ</m:t>
                        </m:r>
                      </m:e>
                      <m:sub>
                        <m:r>
                          <a:rPr kumimoji="1" lang="en-US" altLang="zh-TW" sz="2400" i="1">
                            <a:latin typeface="Cambria Math" charset="0"/>
                          </a:rPr>
                          <m:t>𝑎</m:t>
                        </m:r>
                      </m:sub>
                      <m:sup>
                        <m:r>
                          <a:rPr kumimoji="1" lang="en-US" altLang="zh-TW" sz="2400" i="1">
                            <a:latin typeface="Cambria Math" charset="0"/>
                          </a:rPr>
                          <m:t>−1</m:t>
                        </m:r>
                      </m:sup>
                    </m:sSubSup>
                    <m:sSup>
                      <m:sSupPr>
                        <m:ctrlPr>
                          <a:rPr kumimoji="1" lang="en-US" altLang="zh-TW" sz="2400" i="1">
                            <a:latin typeface="Cambria Math" charset="0"/>
                          </a:rPr>
                        </m:ctrlPr>
                      </m:sSupPr>
                      <m:e>
                        <m:r>
                          <a:rPr kumimoji="1" lang="en-US" altLang="zh-TW" sz="2400" i="1">
                            <a:latin typeface="Cambria Math" charset="0"/>
                          </a:rPr>
                          <m:t>(</m:t>
                        </m:r>
                        <m:r>
                          <m:rPr>
                            <m:sty m:val="p"/>
                          </m:rPr>
                          <a:rPr kumimoji="1" lang="en-US" altLang="zh-TW" sz="2400">
                            <a:latin typeface="Cambria Math" charset="0"/>
                          </a:rPr>
                          <m:t>Z</m:t>
                        </m:r>
                        <m:r>
                          <a:rPr kumimoji="1" lang="en-US" altLang="zh-TW" sz="2400" i="1">
                            <a:latin typeface="Cambria Math" charset="0"/>
                          </a:rPr>
                          <m:t>−</m:t>
                        </m:r>
                        <m:r>
                          <a:rPr kumimoji="1" lang="en-US" altLang="zh-TW" sz="2400" i="1">
                            <a:latin typeface="Cambria Math" charset="0"/>
                          </a:rPr>
                          <m:t>𝑋</m:t>
                        </m:r>
                        <m:r>
                          <a:rPr kumimoji="1" lang="en-US" altLang="zh-TW" sz="2400" i="1">
                            <a:latin typeface="Cambria Math" charset="0"/>
                            <a:ea typeface="Cambria Math" charset="0"/>
                            <a:cs typeface="Cambria Math" charset="0"/>
                          </a:rPr>
                          <m:t>𝛽</m:t>
                        </m:r>
                        <m:r>
                          <a:rPr kumimoji="1" lang="en-US" altLang="zh-TW" sz="2400" i="1">
                            <a:latin typeface="Cambria Math" charset="0"/>
                          </a:rPr>
                          <m:t>)</m:t>
                        </m:r>
                      </m:e>
                      <m:sup>
                        <m:r>
                          <a:rPr kumimoji="1" lang="en-US" altLang="zh-TW" sz="2400" i="1">
                            <a:latin typeface="Cambria Math" charset="0"/>
                          </a:rPr>
                          <m:t>′</m:t>
                        </m:r>
                      </m:sup>
                    </m:sSup>
                    <m:r>
                      <a:rPr kumimoji="1" lang="en-US" altLang="zh-TW" sz="2400">
                        <a:latin typeface="Cambria Math" charset="0"/>
                      </a:rPr>
                      <m:t>]</m:t>
                    </m:r>
                  </m:oMath>
                </a14:m>
                <a:endParaRPr kumimoji="1" lang="zh-TW" altLang="en-US" sz="2400" dirty="0" smtClean="0"/>
              </a:p>
              <a:p>
                <a:pPr marL="0" indent="0">
                  <a:buNone/>
                </a:pPr>
                <a:r>
                  <a:rPr kumimoji="1" lang="zh-TW" altLang="en-US" sz="2400" dirty="0" smtClean="0"/>
                  <a:t>              </a:t>
                </a:r>
                <a14:m>
                  <m:oMath xmlns:m="http://schemas.openxmlformats.org/officeDocument/2006/math">
                    <m:r>
                      <a:rPr kumimoji="1" lang="en-US" altLang="zh-TW" sz="2400" i="1">
                        <a:latin typeface="Cambria Math" charset="0"/>
                        <a:ea typeface="Cambria Math" charset="0"/>
                        <a:cs typeface="Cambria Math" charset="0"/>
                      </a:rPr>
                      <m:t>=</m:t>
                    </m:r>
                    <m:sSup>
                      <m:sSupPr>
                        <m:ctrlPr>
                          <a:rPr kumimoji="1" lang="en-US" altLang="zh-TW" sz="2400" i="1">
                            <a:latin typeface="Cambria Math" charset="0"/>
                          </a:rPr>
                        </m:ctrlPr>
                      </m:sSupPr>
                      <m:e>
                        <m:r>
                          <a:rPr kumimoji="1" lang="en-US" altLang="zh-TW" sz="2400" i="1">
                            <a:latin typeface="Cambria Math" charset="0"/>
                          </a:rPr>
                          <m:t>[</m:t>
                        </m:r>
                        <m:r>
                          <a:rPr kumimoji="1" lang="en-US" altLang="zh-TW" sz="2400" i="1">
                            <a:latin typeface="Cambria Math" charset="0"/>
                          </a:rPr>
                          <m:t>𝑣𝑒𝑐</m:t>
                        </m:r>
                        <m:d>
                          <m:dPr>
                            <m:ctrlPr>
                              <a:rPr kumimoji="1" lang="en-US" altLang="zh-TW" sz="2400" i="1">
                                <a:latin typeface="Cambria Math" charset="0"/>
                              </a:rPr>
                            </m:ctrlPr>
                          </m:dPr>
                          <m:e>
                            <m:r>
                              <a:rPr kumimoji="1" lang="en-US" altLang="zh-TW" sz="2400" i="1">
                                <a:latin typeface="Cambria Math" charset="0"/>
                              </a:rPr>
                              <m:t>𝑧</m:t>
                            </m:r>
                            <m:r>
                              <a:rPr kumimoji="1" lang="en-US" altLang="zh-TW" sz="2400" b="0" i="1" smtClean="0">
                                <a:latin typeface="Cambria Math" charset="0"/>
                              </a:rPr>
                              <m:t>−</m:t>
                            </m:r>
                            <m:r>
                              <a:rPr kumimoji="1" lang="en-US" altLang="zh-TW" sz="2400" b="0" i="1" smtClean="0">
                                <a:latin typeface="Cambria Math" charset="0"/>
                              </a:rPr>
                              <m:t>𝑋</m:t>
                            </m:r>
                            <m:r>
                              <a:rPr kumimoji="1" lang="en-US" altLang="zh-TW" sz="2400" i="1">
                                <a:latin typeface="Cambria Math" charset="0"/>
                                <a:ea typeface="Cambria Math" charset="0"/>
                                <a:cs typeface="Cambria Math" charset="0"/>
                              </a:rPr>
                              <m:t>𝛽</m:t>
                            </m:r>
                          </m:e>
                        </m:d>
                        <m:r>
                          <a:rPr kumimoji="1" lang="en-US" altLang="zh-TW" sz="2400" i="1">
                            <a:latin typeface="Cambria Math" charset="0"/>
                            <a:ea typeface="Cambria Math" charset="0"/>
                            <a:cs typeface="Cambria Math" charset="0"/>
                          </a:rPr>
                          <m:t>]</m:t>
                        </m:r>
                      </m:e>
                      <m:sup>
                        <m:r>
                          <a:rPr kumimoji="1" lang="en-US" altLang="zh-TW" sz="2400" i="1">
                            <a:latin typeface="Cambria Math" charset="0"/>
                          </a:rPr>
                          <m:t>′</m:t>
                        </m:r>
                      </m:sup>
                    </m:sSup>
                    <m:d>
                      <m:dPr>
                        <m:ctrlPr>
                          <a:rPr kumimoji="1" lang="en-US" altLang="zh-TW" sz="2400" i="1">
                            <a:latin typeface="Cambria Math" charset="0"/>
                          </a:rPr>
                        </m:ctrlPr>
                      </m:dPr>
                      <m:e>
                        <m:sSubSup>
                          <m:sSubSupPr>
                            <m:ctrlPr>
                              <a:rPr kumimoji="1" lang="en-US" altLang="zh-TW" sz="2400" i="1">
                                <a:latin typeface="Cambria Math" charset="0"/>
                              </a:rPr>
                            </m:ctrlPr>
                          </m:sSubSupPr>
                          <m:e>
                            <m:r>
                              <m:rPr>
                                <m:sty m:val="p"/>
                              </m:rPr>
                              <a:rPr kumimoji="1" lang="el-GR" altLang="zh-TW" sz="2400" i="1">
                                <a:latin typeface="Cambria Math" charset="0"/>
                                <a:ea typeface="Cambria Math" charset="0"/>
                                <a:cs typeface="Cambria Math" charset="0"/>
                              </a:rPr>
                              <m:t>Σ</m:t>
                            </m:r>
                          </m:e>
                          <m:sub>
                            <m:r>
                              <a:rPr kumimoji="1" lang="en-US" altLang="zh-TW" sz="2400" i="1">
                                <a:latin typeface="Cambria Math" charset="0"/>
                              </a:rPr>
                              <m:t>𝑎</m:t>
                            </m:r>
                          </m:sub>
                          <m:sup>
                            <m:r>
                              <a:rPr kumimoji="1" lang="en-US" altLang="zh-TW" sz="2400" i="1">
                                <a:latin typeface="Cambria Math" charset="0"/>
                              </a:rPr>
                              <m:t>−1</m:t>
                            </m:r>
                          </m:sup>
                        </m:sSubSup>
                        <m:r>
                          <a:rPr kumimoji="1" lang="en-US" altLang="zh-TW" sz="2400" i="1">
                            <a:latin typeface="Cambria Math" charset="0"/>
                            <a:ea typeface="Cambria Math" charset="0"/>
                            <a:cs typeface="Cambria Math" charset="0"/>
                          </a:rPr>
                          <m:t>⊗</m:t>
                        </m:r>
                        <m:sSub>
                          <m:sSubPr>
                            <m:ctrlPr>
                              <a:rPr kumimoji="1" lang="en-US" altLang="zh-TW" sz="2400" i="1">
                                <a:latin typeface="Cambria Math" charset="0"/>
                              </a:rPr>
                            </m:ctrlPr>
                          </m:sSubPr>
                          <m:e>
                            <m:r>
                              <a:rPr kumimoji="1" lang="en-US" altLang="zh-TW" sz="2400" i="1">
                                <a:latin typeface="Cambria Math" charset="0"/>
                              </a:rPr>
                              <m:t>𝐼</m:t>
                            </m:r>
                          </m:e>
                          <m:sub>
                            <m:r>
                              <a:rPr kumimoji="1" lang="en-US" altLang="zh-TW" sz="2400" i="1">
                                <a:latin typeface="Cambria Math" charset="0"/>
                              </a:rPr>
                              <m:t>𝑇</m:t>
                            </m:r>
                            <m:r>
                              <a:rPr kumimoji="1" lang="en-US" altLang="zh-TW" sz="2400" i="1">
                                <a:latin typeface="Cambria Math" charset="0"/>
                              </a:rPr>
                              <m:t>−</m:t>
                            </m:r>
                            <m:r>
                              <a:rPr kumimoji="1" lang="en-US" altLang="zh-TW" sz="2400" i="1">
                                <a:latin typeface="Cambria Math" charset="0"/>
                              </a:rPr>
                              <m:t>𝑝</m:t>
                            </m:r>
                          </m:sub>
                        </m:sSub>
                      </m:e>
                    </m:d>
                    <m:r>
                      <a:rPr kumimoji="1" lang="en-US" altLang="zh-TW" sz="2400" i="1">
                        <a:latin typeface="Cambria Math" charset="0"/>
                      </a:rPr>
                      <m:t>[</m:t>
                    </m:r>
                    <m:r>
                      <a:rPr kumimoji="1" lang="en-US" altLang="zh-TW" sz="2400" i="1">
                        <a:latin typeface="Cambria Math" charset="0"/>
                      </a:rPr>
                      <m:t>𝑣𝑒𝑐</m:t>
                    </m:r>
                    <m:d>
                      <m:dPr>
                        <m:ctrlPr>
                          <a:rPr kumimoji="1" lang="en-US" altLang="zh-TW" sz="2400" i="1">
                            <a:latin typeface="Cambria Math" charset="0"/>
                          </a:rPr>
                        </m:ctrlPr>
                      </m:dPr>
                      <m:e>
                        <m:r>
                          <a:rPr kumimoji="1" lang="en-US" altLang="zh-TW" sz="2400" i="1">
                            <a:latin typeface="Cambria Math" charset="0"/>
                          </a:rPr>
                          <m:t>𝑧</m:t>
                        </m:r>
                        <m:r>
                          <a:rPr kumimoji="1" lang="en-US" altLang="zh-TW" sz="2400" b="0" i="1" smtClean="0">
                            <a:latin typeface="Cambria Math" charset="0"/>
                          </a:rPr>
                          <m:t>−</m:t>
                        </m:r>
                        <m:r>
                          <a:rPr kumimoji="1" lang="en-US" altLang="zh-TW" sz="2400" i="1">
                            <a:latin typeface="Cambria Math" charset="0"/>
                          </a:rPr>
                          <m:t>𝑋</m:t>
                        </m:r>
                        <m:r>
                          <a:rPr kumimoji="1" lang="en-US" altLang="zh-TW" sz="2400" i="1">
                            <a:latin typeface="Cambria Math" charset="0"/>
                            <a:ea typeface="Cambria Math" charset="0"/>
                            <a:cs typeface="Cambria Math" charset="0"/>
                          </a:rPr>
                          <m:t>𝛽</m:t>
                        </m:r>
                      </m:e>
                    </m:d>
                    <m:r>
                      <a:rPr kumimoji="1" lang="en-US" altLang="zh-TW" sz="2400" i="1">
                        <a:latin typeface="Cambria Math" charset="0"/>
                        <a:ea typeface="Cambria Math" charset="0"/>
                        <a:cs typeface="Cambria Math" charset="0"/>
                      </a:rPr>
                      <m:t>]</m:t>
                    </m:r>
                  </m:oMath>
                </a14:m>
                <a:endParaRPr kumimoji="1" lang="en-US" altLang="zh-TW" sz="2400" dirty="0" smtClean="0"/>
              </a:p>
              <a:p>
                <a:pPr marL="0" indent="0">
                  <a:buNone/>
                </a:pPr>
                <a:r>
                  <a:rPr kumimoji="1" lang="en-US" altLang="zh-TW" dirty="0"/>
                  <a:t> </a:t>
                </a:r>
                <a:r>
                  <a:rPr kumimoji="1" lang="en-US" altLang="zh-TW" dirty="0" smtClean="0"/>
                  <a:t>           </a:t>
                </a:r>
                <a14:m>
                  <m:oMath xmlns:m="http://schemas.openxmlformats.org/officeDocument/2006/math">
                    <m:sSup>
                      <m:sSupPr>
                        <m:ctrlPr>
                          <a:rPr kumimoji="1" lang="en-US" altLang="zh-TW" sz="2400" i="1">
                            <a:latin typeface="Cambria Math" charset="0"/>
                          </a:rPr>
                        </m:ctrlPr>
                      </m:sSupPr>
                      <m:e>
                        <m:r>
                          <a:rPr kumimoji="1" lang="en-US" altLang="zh-TW" sz="2400" b="0" i="1" smtClean="0">
                            <a:latin typeface="Cambria Math" charset="0"/>
                          </a:rPr>
                          <m:t>=</m:t>
                        </m:r>
                        <m:r>
                          <a:rPr kumimoji="1" lang="en-US" altLang="zh-TW" sz="2400" i="1">
                            <a:latin typeface="Cambria Math" charset="0"/>
                          </a:rPr>
                          <m:t>[</m:t>
                        </m:r>
                        <m:r>
                          <a:rPr kumimoji="1" lang="en-US" altLang="zh-TW" sz="2400" i="1">
                            <a:latin typeface="Cambria Math" charset="0"/>
                          </a:rPr>
                          <m:t>𝑣𝑒𝑐</m:t>
                        </m:r>
                        <m:d>
                          <m:dPr>
                            <m:ctrlPr>
                              <a:rPr kumimoji="1" lang="en-US" altLang="zh-TW" sz="2400" i="1">
                                <a:latin typeface="Cambria Math" charset="0"/>
                              </a:rPr>
                            </m:ctrlPr>
                          </m:dPr>
                          <m:e>
                            <m:r>
                              <a:rPr kumimoji="1" lang="en-US" altLang="zh-TW" sz="2400" b="0" i="1" smtClean="0">
                                <a:latin typeface="Cambria Math" charset="0"/>
                              </a:rPr>
                              <m:t>𝑧</m:t>
                            </m:r>
                          </m:e>
                        </m:d>
                        <m:r>
                          <a:rPr kumimoji="1" lang="en-US" altLang="zh-TW" sz="2400" b="0" i="1" smtClean="0">
                            <a:latin typeface="Cambria Math" charset="0"/>
                          </a:rPr>
                          <m:t>−</m:t>
                        </m:r>
                        <m:r>
                          <a:rPr kumimoji="1" lang="en-US" altLang="zh-TW" sz="2400">
                            <a:latin typeface="Cambria Math" charset="0"/>
                          </a:rPr>
                          <m:t>(</m:t>
                        </m:r>
                        <m:sSub>
                          <m:sSubPr>
                            <m:ctrlPr>
                              <a:rPr kumimoji="1" lang="en-US" altLang="zh-TW" sz="2400" i="1">
                                <a:latin typeface="Cambria Math" charset="0"/>
                              </a:rPr>
                            </m:ctrlPr>
                          </m:sSubPr>
                          <m:e>
                            <m:r>
                              <a:rPr kumimoji="1" lang="en-US" altLang="zh-TW" sz="2400" i="1">
                                <a:latin typeface="Cambria Math" charset="0"/>
                              </a:rPr>
                              <m:t>𝐼</m:t>
                            </m:r>
                          </m:e>
                          <m:sub>
                            <m:r>
                              <a:rPr kumimoji="1" lang="en-US" altLang="zh-TW" sz="2400" i="1">
                                <a:latin typeface="Cambria Math" charset="0"/>
                              </a:rPr>
                              <m:t>𝑘</m:t>
                            </m:r>
                          </m:sub>
                        </m:sSub>
                        <m:r>
                          <a:rPr kumimoji="1" lang="en-US" altLang="zh-TW" sz="2400" i="1">
                            <a:latin typeface="Cambria Math" charset="0"/>
                            <a:ea typeface="Cambria Math" charset="0"/>
                            <a:cs typeface="Cambria Math" charset="0"/>
                          </a:rPr>
                          <m:t>⊗</m:t>
                        </m:r>
                        <m:r>
                          <m:rPr>
                            <m:sty m:val="p"/>
                          </m:rPr>
                          <a:rPr kumimoji="1" lang="en-US" altLang="zh-TW" sz="2400">
                            <a:latin typeface="Cambria Math" charset="0"/>
                          </a:rPr>
                          <m:t>X</m:t>
                        </m:r>
                        <m:r>
                          <a:rPr kumimoji="1" lang="en-US" altLang="zh-TW" sz="2400">
                            <a:latin typeface="Cambria Math" charset="0"/>
                          </a:rPr>
                          <m:t>)</m:t>
                        </m:r>
                        <m:r>
                          <m:rPr>
                            <m:sty m:val="p"/>
                          </m:rPr>
                          <a:rPr kumimoji="1" lang="en-US" altLang="zh-TW" sz="2400">
                            <a:latin typeface="Cambria Math" charset="0"/>
                          </a:rPr>
                          <m:t>vec</m:t>
                        </m:r>
                        <m:r>
                          <a:rPr kumimoji="1" lang="en-US" altLang="zh-TW" sz="2400" i="1">
                            <a:latin typeface="Cambria Math" charset="0"/>
                          </a:rPr>
                          <m:t>(</m:t>
                        </m:r>
                        <m:r>
                          <a:rPr kumimoji="1" lang="en-US" altLang="zh-TW" sz="2400" i="1">
                            <a:latin typeface="Cambria Math" charset="0"/>
                            <a:ea typeface="Cambria Math" charset="0"/>
                            <a:cs typeface="Cambria Math" charset="0"/>
                          </a:rPr>
                          <m:t>𝛽</m:t>
                        </m:r>
                        <m:r>
                          <a:rPr kumimoji="1" lang="en-US" altLang="zh-TW" sz="2400" i="1">
                            <a:latin typeface="Cambria Math" charset="0"/>
                            <a:ea typeface="Cambria Math" charset="0"/>
                            <a:cs typeface="Cambria Math" charset="0"/>
                          </a:rPr>
                          <m:t>)]</m:t>
                        </m:r>
                      </m:e>
                      <m:sup>
                        <m:r>
                          <a:rPr kumimoji="1" lang="en-US" altLang="zh-TW" sz="2400" i="1">
                            <a:latin typeface="Cambria Math" charset="0"/>
                          </a:rPr>
                          <m:t>′</m:t>
                        </m:r>
                      </m:sup>
                    </m:sSup>
                    <m:d>
                      <m:dPr>
                        <m:ctrlPr>
                          <a:rPr kumimoji="1" lang="en-US" altLang="zh-TW" sz="2400" i="1">
                            <a:latin typeface="Cambria Math" charset="0"/>
                          </a:rPr>
                        </m:ctrlPr>
                      </m:dPr>
                      <m:e>
                        <m:sSubSup>
                          <m:sSubSupPr>
                            <m:ctrlPr>
                              <a:rPr kumimoji="1" lang="en-US" altLang="zh-TW" sz="2400" i="1" smtClean="0">
                                <a:latin typeface="Cambria Math" charset="0"/>
                              </a:rPr>
                            </m:ctrlPr>
                          </m:sSubSupPr>
                          <m:e>
                            <m:r>
                              <m:rPr>
                                <m:sty m:val="p"/>
                              </m:rPr>
                              <a:rPr kumimoji="1" lang="el-GR" altLang="zh-TW" sz="2400" i="1">
                                <a:latin typeface="Cambria Math" charset="0"/>
                                <a:ea typeface="Cambria Math" charset="0"/>
                                <a:cs typeface="Cambria Math" charset="0"/>
                              </a:rPr>
                              <m:t>Σ</m:t>
                            </m:r>
                          </m:e>
                          <m:sub>
                            <m:r>
                              <a:rPr kumimoji="1" lang="en-US" altLang="zh-TW" sz="2400" b="0" i="1" smtClean="0">
                                <a:latin typeface="Cambria Math" charset="0"/>
                              </a:rPr>
                              <m:t>𝑎</m:t>
                            </m:r>
                          </m:sub>
                          <m:sup>
                            <m:r>
                              <a:rPr kumimoji="1" lang="en-US" altLang="zh-TW" sz="2400" b="0" i="1" smtClean="0">
                                <a:latin typeface="Cambria Math" charset="0"/>
                              </a:rPr>
                              <m:t>−1</m:t>
                            </m:r>
                          </m:sup>
                        </m:sSubSup>
                        <m:r>
                          <a:rPr kumimoji="1" lang="en-US" altLang="zh-TW" sz="2400" i="1">
                            <a:latin typeface="Cambria Math" charset="0"/>
                            <a:ea typeface="Cambria Math" charset="0"/>
                            <a:cs typeface="Cambria Math" charset="0"/>
                          </a:rPr>
                          <m:t>⊗</m:t>
                        </m:r>
                        <m:sSub>
                          <m:sSubPr>
                            <m:ctrlPr>
                              <a:rPr kumimoji="1" lang="en-US" altLang="zh-TW" sz="2400" i="1">
                                <a:latin typeface="Cambria Math" charset="0"/>
                              </a:rPr>
                            </m:ctrlPr>
                          </m:sSubPr>
                          <m:e>
                            <m:r>
                              <a:rPr kumimoji="1" lang="en-US" altLang="zh-TW" sz="2400" i="1">
                                <a:latin typeface="Cambria Math" charset="0"/>
                              </a:rPr>
                              <m:t>𝐼</m:t>
                            </m:r>
                          </m:e>
                          <m:sub>
                            <m:r>
                              <a:rPr kumimoji="1" lang="en-US" altLang="zh-TW" sz="2400" i="1">
                                <a:latin typeface="Cambria Math" charset="0"/>
                              </a:rPr>
                              <m:t>𝑇</m:t>
                            </m:r>
                            <m:r>
                              <a:rPr kumimoji="1" lang="en-US" altLang="zh-TW" sz="2400" i="1">
                                <a:latin typeface="Cambria Math" charset="0"/>
                              </a:rPr>
                              <m:t>−</m:t>
                            </m:r>
                            <m:r>
                              <a:rPr kumimoji="1" lang="en-US" altLang="zh-TW" sz="2400" i="1">
                                <a:latin typeface="Cambria Math" charset="0"/>
                              </a:rPr>
                              <m:t>𝑝</m:t>
                            </m:r>
                          </m:sub>
                        </m:sSub>
                      </m:e>
                    </m:d>
                    <m:r>
                      <a:rPr kumimoji="1" lang="en-US" altLang="zh-TW" sz="2400" i="1">
                        <a:latin typeface="Cambria Math" charset="0"/>
                      </a:rPr>
                      <m:t>[</m:t>
                    </m:r>
                    <m:r>
                      <a:rPr kumimoji="1" lang="en-US" altLang="zh-TW" sz="2400" i="1">
                        <a:latin typeface="Cambria Math" charset="0"/>
                      </a:rPr>
                      <m:t>𝑣𝑒𝑐</m:t>
                    </m:r>
                    <m:d>
                      <m:dPr>
                        <m:ctrlPr>
                          <a:rPr kumimoji="1" lang="en-US" altLang="zh-TW" sz="2400" i="1">
                            <a:latin typeface="Cambria Math" charset="0"/>
                          </a:rPr>
                        </m:ctrlPr>
                      </m:dPr>
                      <m:e>
                        <m:r>
                          <a:rPr kumimoji="1" lang="en-US" altLang="zh-TW" sz="2400" i="1">
                            <a:latin typeface="Cambria Math" charset="0"/>
                          </a:rPr>
                          <m:t>𝑧</m:t>
                        </m:r>
                      </m:e>
                    </m:d>
                    <m:r>
                      <a:rPr kumimoji="1" lang="en-US" altLang="zh-TW" sz="2400" i="1">
                        <a:latin typeface="Cambria Math" charset="0"/>
                      </a:rPr>
                      <m:t>−</m:t>
                    </m:r>
                    <m:r>
                      <a:rPr kumimoji="1" lang="en-US" altLang="zh-TW" sz="2400">
                        <a:latin typeface="Cambria Math" charset="0"/>
                      </a:rPr>
                      <m:t>(</m:t>
                    </m:r>
                    <m:sSub>
                      <m:sSubPr>
                        <m:ctrlPr>
                          <a:rPr kumimoji="1" lang="en-US" altLang="zh-TW" sz="2400" i="1">
                            <a:latin typeface="Cambria Math" charset="0"/>
                          </a:rPr>
                        </m:ctrlPr>
                      </m:sSubPr>
                      <m:e>
                        <m:r>
                          <a:rPr kumimoji="1" lang="en-US" altLang="zh-TW" sz="2400" i="1">
                            <a:latin typeface="Cambria Math" charset="0"/>
                          </a:rPr>
                          <m:t>𝐼</m:t>
                        </m:r>
                      </m:e>
                      <m:sub>
                        <m:r>
                          <a:rPr kumimoji="1" lang="en-US" altLang="zh-TW" sz="2400" i="1">
                            <a:latin typeface="Cambria Math" charset="0"/>
                          </a:rPr>
                          <m:t>𝑘</m:t>
                        </m:r>
                      </m:sub>
                    </m:sSub>
                    <m:r>
                      <a:rPr kumimoji="1" lang="en-US" altLang="zh-TW" sz="2400" i="1">
                        <a:latin typeface="Cambria Math" charset="0"/>
                        <a:ea typeface="Cambria Math" charset="0"/>
                        <a:cs typeface="Cambria Math" charset="0"/>
                      </a:rPr>
                      <m:t>⊗</m:t>
                    </m:r>
                    <m:r>
                      <m:rPr>
                        <m:sty m:val="p"/>
                      </m:rPr>
                      <a:rPr kumimoji="1" lang="en-US" altLang="zh-TW" sz="2400">
                        <a:latin typeface="Cambria Math" charset="0"/>
                      </a:rPr>
                      <m:t>X</m:t>
                    </m:r>
                    <m:r>
                      <a:rPr kumimoji="1" lang="en-US" altLang="zh-TW" sz="2400">
                        <a:latin typeface="Cambria Math" charset="0"/>
                      </a:rPr>
                      <m:t>)</m:t>
                    </m:r>
                    <m:r>
                      <m:rPr>
                        <m:sty m:val="p"/>
                      </m:rPr>
                      <a:rPr kumimoji="1" lang="en-US" altLang="zh-TW" sz="2400">
                        <a:latin typeface="Cambria Math" charset="0"/>
                      </a:rPr>
                      <m:t>vec</m:t>
                    </m:r>
                    <m:r>
                      <a:rPr kumimoji="1" lang="en-US" altLang="zh-TW" sz="2400" i="1">
                        <a:latin typeface="Cambria Math" charset="0"/>
                      </a:rPr>
                      <m:t>(</m:t>
                    </m:r>
                    <m:r>
                      <a:rPr kumimoji="1" lang="en-US" altLang="zh-TW" sz="2400" i="1">
                        <a:latin typeface="Cambria Math" charset="0"/>
                        <a:ea typeface="Cambria Math" charset="0"/>
                        <a:cs typeface="Cambria Math" charset="0"/>
                      </a:rPr>
                      <m:t>𝛽</m:t>
                    </m:r>
                    <m:r>
                      <a:rPr kumimoji="1" lang="en-US" altLang="zh-TW" sz="2400" i="1">
                        <a:latin typeface="Cambria Math" charset="0"/>
                        <a:ea typeface="Cambria Math" charset="0"/>
                        <a:cs typeface="Cambria Math" charset="0"/>
                      </a:rPr>
                      <m:t>)]</m:t>
                    </m:r>
                  </m:oMath>
                </a14:m>
                <a:endParaRPr kumimoji="1" lang="en-US" altLang="zh-TW" sz="2400" dirty="0"/>
              </a:p>
              <a:p>
                <a:pPr marL="0" indent="0">
                  <a:buNone/>
                </a:pPr>
                <a:r>
                  <a:rPr kumimoji="1" lang="en-US" altLang="zh-TW" dirty="0" smtClean="0"/>
                  <a:t>            </a:t>
                </a:r>
                <a14:m>
                  <m:oMath xmlns:m="http://schemas.openxmlformats.org/officeDocument/2006/math">
                    <m:sSup>
                      <m:sSupPr>
                        <m:ctrlPr>
                          <a:rPr kumimoji="1" lang="en-US" altLang="zh-TW" sz="2400" i="1">
                            <a:latin typeface="Cambria Math" charset="0"/>
                          </a:rPr>
                        </m:ctrlPr>
                      </m:sSupPr>
                      <m:e>
                        <m:r>
                          <a:rPr kumimoji="1" lang="en-US" altLang="zh-TW" sz="2400" i="1">
                            <a:latin typeface="Cambria Math" charset="0"/>
                          </a:rPr>
                          <m:t>=[</m:t>
                        </m:r>
                        <m:r>
                          <a:rPr kumimoji="1" lang="en-US" altLang="zh-TW" sz="2400" i="1">
                            <a:latin typeface="Cambria Math" charset="0"/>
                          </a:rPr>
                          <m:t>𝑣𝑒𝑐</m:t>
                        </m:r>
                        <m:d>
                          <m:dPr>
                            <m:ctrlPr>
                              <a:rPr kumimoji="1" lang="en-US" altLang="zh-TW" sz="2400" i="1">
                                <a:latin typeface="Cambria Math" charset="0"/>
                              </a:rPr>
                            </m:ctrlPr>
                          </m:dPr>
                          <m:e>
                            <m:r>
                              <a:rPr kumimoji="1" lang="en-US" altLang="zh-TW" sz="2400" i="1">
                                <a:latin typeface="Cambria Math" charset="0"/>
                              </a:rPr>
                              <m:t>𝑧</m:t>
                            </m:r>
                          </m:e>
                        </m:d>
                        <m:r>
                          <a:rPr kumimoji="1" lang="en-US" altLang="zh-TW" sz="2400" b="0" i="1" smtClean="0">
                            <a:latin typeface="Cambria Math" charset="0"/>
                          </a:rPr>
                          <m:t>′</m:t>
                        </m:r>
                        <m:r>
                          <a:rPr kumimoji="1" lang="en-US" altLang="zh-TW" sz="2400" i="1">
                            <a:latin typeface="Cambria Math" charset="0"/>
                          </a:rPr>
                          <m:t>−</m:t>
                        </m:r>
                        <m:r>
                          <m:rPr>
                            <m:sty m:val="p"/>
                          </m:rPr>
                          <a:rPr kumimoji="1" lang="en-US" altLang="zh-TW" sz="2400">
                            <a:latin typeface="Cambria Math" charset="0"/>
                          </a:rPr>
                          <m:t>vec</m:t>
                        </m:r>
                        <m:r>
                          <a:rPr kumimoji="1" lang="en-US" altLang="zh-TW" sz="2400" i="1">
                            <a:latin typeface="Cambria Math" charset="0"/>
                          </a:rPr>
                          <m:t>(</m:t>
                        </m:r>
                        <m:r>
                          <a:rPr kumimoji="1" lang="en-US" altLang="zh-TW" sz="2400" i="1">
                            <a:latin typeface="Cambria Math" charset="0"/>
                            <a:ea typeface="Cambria Math" charset="0"/>
                            <a:cs typeface="Cambria Math" charset="0"/>
                          </a:rPr>
                          <m:t>𝛽</m:t>
                        </m:r>
                        <m:r>
                          <a:rPr kumimoji="1" lang="en-US" altLang="zh-TW" sz="2400" i="1">
                            <a:latin typeface="Cambria Math" charset="0"/>
                            <a:ea typeface="Cambria Math" charset="0"/>
                            <a:cs typeface="Cambria Math" charset="0"/>
                          </a:rPr>
                          <m:t>)′</m:t>
                        </m:r>
                        <m:r>
                          <a:rPr kumimoji="1" lang="en-US" altLang="zh-TW" sz="2400">
                            <a:latin typeface="Cambria Math" charset="0"/>
                          </a:rPr>
                          <m:t>(</m:t>
                        </m:r>
                        <m:sSub>
                          <m:sSubPr>
                            <m:ctrlPr>
                              <a:rPr kumimoji="1" lang="en-US" altLang="zh-TW" sz="2400" i="1">
                                <a:latin typeface="Cambria Math" charset="0"/>
                              </a:rPr>
                            </m:ctrlPr>
                          </m:sSubPr>
                          <m:e>
                            <m:r>
                              <a:rPr kumimoji="1" lang="en-US" altLang="zh-TW" sz="2400" i="1">
                                <a:latin typeface="Cambria Math" charset="0"/>
                              </a:rPr>
                              <m:t>𝐼</m:t>
                            </m:r>
                          </m:e>
                          <m:sub>
                            <m:r>
                              <a:rPr kumimoji="1" lang="en-US" altLang="zh-TW" sz="2400" i="1">
                                <a:latin typeface="Cambria Math" charset="0"/>
                              </a:rPr>
                              <m:t>𝑘</m:t>
                            </m:r>
                          </m:sub>
                        </m:sSub>
                        <m:r>
                          <a:rPr kumimoji="1" lang="en-US" altLang="zh-TW" sz="2400" i="1">
                            <a:latin typeface="Cambria Math" charset="0"/>
                            <a:ea typeface="Cambria Math" charset="0"/>
                            <a:cs typeface="Cambria Math" charset="0"/>
                          </a:rPr>
                          <m:t>⊗</m:t>
                        </m:r>
                        <m:r>
                          <m:rPr>
                            <m:sty m:val="p"/>
                          </m:rPr>
                          <a:rPr kumimoji="1" lang="en-US" altLang="zh-TW" sz="2400">
                            <a:latin typeface="Cambria Math" charset="0"/>
                          </a:rPr>
                          <m:t>X</m:t>
                        </m:r>
                        <m:r>
                          <a:rPr kumimoji="1" lang="en-US" altLang="zh-TW" sz="2400" b="0" i="0" smtClean="0">
                            <a:latin typeface="Cambria Math" charset="0"/>
                          </a:rPr>
                          <m:t>′</m:t>
                        </m:r>
                        <m:r>
                          <a:rPr kumimoji="1" lang="en-US" altLang="zh-TW" sz="2400">
                            <a:latin typeface="Cambria Math" charset="0"/>
                          </a:rPr>
                          <m:t>)</m:t>
                        </m:r>
                        <m:r>
                          <a:rPr kumimoji="1" lang="en-US" altLang="zh-TW" sz="2400" i="1">
                            <a:latin typeface="Cambria Math" charset="0"/>
                          </a:rPr>
                          <m:t>]</m:t>
                        </m:r>
                      </m:e>
                      <m:sup/>
                    </m:sSup>
                    <m:d>
                      <m:dPr>
                        <m:ctrlPr>
                          <a:rPr kumimoji="1" lang="en-US" altLang="zh-TW" sz="2400" i="1">
                            <a:latin typeface="Cambria Math" charset="0"/>
                          </a:rPr>
                        </m:ctrlPr>
                      </m:dPr>
                      <m:e>
                        <m:sSubSup>
                          <m:sSubSupPr>
                            <m:ctrlPr>
                              <a:rPr kumimoji="1" lang="en-US" altLang="zh-TW" sz="2400" i="1">
                                <a:latin typeface="Cambria Math" charset="0"/>
                              </a:rPr>
                            </m:ctrlPr>
                          </m:sSubSupPr>
                          <m:e>
                            <m:r>
                              <m:rPr>
                                <m:sty m:val="p"/>
                              </m:rPr>
                              <a:rPr kumimoji="1" lang="el-GR" altLang="zh-TW" sz="2400" i="1">
                                <a:latin typeface="Cambria Math" charset="0"/>
                                <a:ea typeface="Cambria Math" charset="0"/>
                                <a:cs typeface="Cambria Math" charset="0"/>
                              </a:rPr>
                              <m:t>Σ</m:t>
                            </m:r>
                          </m:e>
                          <m:sub>
                            <m:r>
                              <a:rPr kumimoji="1" lang="en-US" altLang="zh-TW" sz="2400" i="1">
                                <a:latin typeface="Cambria Math" charset="0"/>
                              </a:rPr>
                              <m:t>𝑎</m:t>
                            </m:r>
                          </m:sub>
                          <m:sup>
                            <m:r>
                              <a:rPr kumimoji="1" lang="en-US" altLang="zh-TW" sz="2400" i="1">
                                <a:latin typeface="Cambria Math" charset="0"/>
                              </a:rPr>
                              <m:t>−1</m:t>
                            </m:r>
                          </m:sup>
                        </m:sSubSup>
                        <m:r>
                          <a:rPr kumimoji="1" lang="en-US" altLang="zh-TW" sz="2400" i="1">
                            <a:latin typeface="Cambria Math" charset="0"/>
                            <a:ea typeface="Cambria Math" charset="0"/>
                            <a:cs typeface="Cambria Math" charset="0"/>
                          </a:rPr>
                          <m:t>⊗</m:t>
                        </m:r>
                        <m:sSub>
                          <m:sSubPr>
                            <m:ctrlPr>
                              <a:rPr kumimoji="1" lang="en-US" altLang="zh-TW" sz="2400" i="1">
                                <a:latin typeface="Cambria Math" charset="0"/>
                              </a:rPr>
                            </m:ctrlPr>
                          </m:sSubPr>
                          <m:e>
                            <m:r>
                              <a:rPr kumimoji="1" lang="en-US" altLang="zh-TW" sz="2400" i="1">
                                <a:latin typeface="Cambria Math" charset="0"/>
                              </a:rPr>
                              <m:t>𝐼</m:t>
                            </m:r>
                          </m:e>
                          <m:sub>
                            <m:r>
                              <a:rPr kumimoji="1" lang="en-US" altLang="zh-TW" sz="2400" i="1">
                                <a:latin typeface="Cambria Math" charset="0"/>
                              </a:rPr>
                              <m:t>𝑇</m:t>
                            </m:r>
                            <m:r>
                              <a:rPr kumimoji="1" lang="en-US" altLang="zh-TW" sz="2400" i="1">
                                <a:latin typeface="Cambria Math" charset="0"/>
                              </a:rPr>
                              <m:t>−</m:t>
                            </m:r>
                            <m:r>
                              <a:rPr kumimoji="1" lang="en-US" altLang="zh-TW" sz="2400" i="1">
                                <a:latin typeface="Cambria Math" charset="0"/>
                              </a:rPr>
                              <m:t>𝑝</m:t>
                            </m:r>
                          </m:sub>
                        </m:sSub>
                      </m:e>
                    </m:d>
                    <m:r>
                      <a:rPr kumimoji="1" lang="en-US" altLang="zh-TW" sz="2400" i="1">
                        <a:latin typeface="Cambria Math" charset="0"/>
                      </a:rPr>
                      <m:t>[</m:t>
                    </m:r>
                    <m:r>
                      <a:rPr kumimoji="1" lang="en-US" altLang="zh-TW" sz="2400" i="1">
                        <a:latin typeface="Cambria Math" charset="0"/>
                      </a:rPr>
                      <m:t>𝑣𝑒𝑐</m:t>
                    </m:r>
                    <m:d>
                      <m:dPr>
                        <m:ctrlPr>
                          <a:rPr kumimoji="1" lang="en-US" altLang="zh-TW" sz="2400" i="1">
                            <a:latin typeface="Cambria Math" charset="0"/>
                          </a:rPr>
                        </m:ctrlPr>
                      </m:dPr>
                      <m:e>
                        <m:r>
                          <a:rPr kumimoji="1" lang="en-US" altLang="zh-TW" sz="2400" i="1">
                            <a:latin typeface="Cambria Math" charset="0"/>
                          </a:rPr>
                          <m:t>𝑧</m:t>
                        </m:r>
                      </m:e>
                    </m:d>
                    <m:r>
                      <a:rPr kumimoji="1" lang="en-US" altLang="zh-TW" sz="2400" i="1">
                        <a:latin typeface="Cambria Math" charset="0"/>
                      </a:rPr>
                      <m:t>−</m:t>
                    </m:r>
                    <m:r>
                      <a:rPr kumimoji="1" lang="en-US" altLang="zh-TW" sz="2400">
                        <a:latin typeface="Cambria Math" charset="0"/>
                      </a:rPr>
                      <m:t>(</m:t>
                    </m:r>
                    <m:sSub>
                      <m:sSubPr>
                        <m:ctrlPr>
                          <a:rPr kumimoji="1" lang="en-US" altLang="zh-TW" sz="2400" i="1">
                            <a:latin typeface="Cambria Math" charset="0"/>
                          </a:rPr>
                        </m:ctrlPr>
                      </m:sSubPr>
                      <m:e>
                        <m:r>
                          <a:rPr kumimoji="1" lang="en-US" altLang="zh-TW" sz="2400" i="1">
                            <a:latin typeface="Cambria Math" charset="0"/>
                          </a:rPr>
                          <m:t>𝐼</m:t>
                        </m:r>
                      </m:e>
                      <m:sub>
                        <m:r>
                          <a:rPr kumimoji="1" lang="en-US" altLang="zh-TW" sz="2400" i="1">
                            <a:latin typeface="Cambria Math" charset="0"/>
                          </a:rPr>
                          <m:t>𝑘</m:t>
                        </m:r>
                      </m:sub>
                    </m:sSub>
                    <m:r>
                      <a:rPr kumimoji="1" lang="en-US" altLang="zh-TW" sz="2400" i="1">
                        <a:latin typeface="Cambria Math" charset="0"/>
                        <a:ea typeface="Cambria Math" charset="0"/>
                        <a:cs typeface="Cambria Math" charset="0"/>
                      </a:rPr>
                      <m:t>⊗</m:t>
                    </m:r>
                    <m:r>
                      <m:rPr>
                        <m:sty m:val="p"/>
                      </m:rPr>
                      <a:rPr kumimoji="1" lang="en-US" altLang="zh-TW" sz="2400">
                        <a:latin typeface="Cambria Math" charset="0"/>
                      </a:rPr>
                      <m:t>X</m:t>
                    </m:r>
                    <m:r>
                      <a:rPr kumimoji="1" lang="en-US" altLang="zh-TW" sz="2400">
                        <a:latin typeface="Cambria Math" charset="0"/>
                      </a:rPr>
                      <m:t>)</m:t>
                    </m:r>
                    <m:r>
                      <m:rPr>
                        <m:sty m:val="p"/>
                      </m:rPr>
                      <a:rPr kumimoji="1" lang="en-US" altLang="zh-TW" sz="2400">
                        <a:latin typeface="Cambria Math" charset="0"/>
                      </a:rPr>
                      <m:t>vec</m:t>
                    </m:r>
                    <m:r>
                      <a:rPr kumimoji="1" lang="en-US" altLang="zh-TW" sz="2400" i="1">
                        <a:latin typeface="Cambria Math" charset="0"/>
                      </a:rPr>
                      <m:t>(</m:t>
                    </m:r>
                    <m:r>
                      <a:rPr kumimoji="1" lang="en-US" altLang="zh-TW" sz="2400" i="1">
                        <a:latin typeface="Cambria Math" charset="0"/>
                        <a:ea typeface="Cambria Math" charset="0"/>
                        <a:cs typeface="Cambria Math" charset="0"/>
                      </a:rPr>
                      <m:t>𝛽</m:t>
                    </m:r>
                    <m:r>
                      <a:rPr kumimoji="1" lang="en-US" altLang="zh-TW" sz="2400" i="1">
                        <a:latin typeface="Cambria Math" charset="0"/>
                        <a:ea typeface="Cambria Math" charset="0"/>
                        <a:cs typeface="Cambria Math" charset="0"/>
                      </a:rPr>
                      <m:t>)]</m:t>
                    </m:r>
                  </m:oMath>
                </a14:m>
                <a:endParaRPr kumimoji="1" lang="en-US" altLang="zh-TW" sz="2400" dirty="0" smtClean="0"/>
              </a:p>
              <a:p>
                <a:pPr marL="0" indent="0">
                  <a:buNone/>
                </a:pPr>
                <a:r>
                  <a:rPr kumimoji="1" lang="en-US" altLang="zh-TW" sz="2400" dirty="0" smtClean="0"/>
                  <a:t>              </a:t>
                </a:r>
                <a14:m>
                  <m:oMath xmlns:m="http://schemas.openxmlformats.org/officeDocument/2006/math">
                    <m:sSup>
                      <m:sSupPr>
                        <m:ctrlPr>
                          <a:rPr kumimoji="1" lang="en-US" altLang="zh-TW" sz="2400" i="1">
                            <a:latin typeface="Cambria Math" charset="0"/>
                          </a:rPr>
                        </m:ctrlPr>
                      </m:sSupPr>
                      <m:e>
                        <m:r>
                          <a:rPr kumimoji="1" lang="en-US" altLang="zh-TW" sz="2400" i="1">
                            <a:latin typeface="Cambria Math" charset="0"/>
                          </a:rPr>
                          <m:t>=[</m:t>
                        </m:r>
                        <m:r>
                          <a:rPr kumimoji="1" lang="en-US" altLang="zh-TW" sz="2400" i="1">
                            <a:latin typeface="Cambria Math" charset="0"/>
                          </a:rPr>
                          <m:t>𝑣𝑒𝑐</m:t>
                        </m:r>
                        <m:d>
                          <m:dPr>
                            <m:ctrlPr>
                              <a:rPr kumimoji="1" lang="en-US" altLang="zh-TW" sz="2400" i="1">
                                <a:latin typeface="Cambria Math" charset="0"/>
                              </a:rPr>
                            </m:ctrlPr>
                          </m:dPr>
                          <m:e>
                            <m:r>
                              <a:rPr kumimoji="1" lang="en-US" altLang="zh-TW" sz="2400" i="1">
                                <a:latin typeface="Cambria Math" charset="0"/>
                              </a:rPr>
                              <m:t>𝑧</m:t>
                            </m:r>
                          </m:e>
                        </m:d>
                        <m:r>
                          <a:rPr kumimoji="1" lang="en-US" altLang="zh-TW" sz="2400" i="1">
                            <a:latin typeface="Cambria Math" charset="0"/>
                          </a:rPr>
                          <m:t>′</m:t>
                        </m:r>
                        <m:d>
                          <m:dPr>
                            <m:ctrlPr>
                              <a:rPr kumimoji="1" lang="en-US" altLang="zh-TW" sz="2400" i="1">
                                <a:latin typeface="Cambria Math" charset="0"/>
                              </a:rPr>
                            </m:ctrlPr>
                          </m:dPr>
                          <m:e>
                            <m:sSubSup>
                              <m:sSubSupPr>
                                <m:ctrlPr>
                                  <a:rPr kumimoji="1" lang="en-US" altLang="zh-TW" sz="2400" i="1">
                                    <a:latin typeface="Cambria Math" charset="0"/>
                                  </a:rPr>
                                </m:ctrlPr>
                              </m:sSubSupPr>
                              <m:e>
                                <m:r>
                                  <m:rPr>
                                    <m:sty m:val="p"/>
                                  </m:rPr>
                                  <a:rPr kumimoji="1" lang="el-GR" altLang="zh-TW" sz="2400" i="1">
                                    <a:latin typeface="Cambria Math" charset="0"/>
                                    <a:ea typeface="Cambria Math" charset="0"/>
                                    <a:cs typeface="Cambria Math" charset="0"/>
                                  </a:rPr>
                                  <m:t>Σ</m:t>
                                </m:r>
                              </m:e>
                              <m:sub>
                                <m:r>
                                  <a:rPr kumimoji="1" lang="en-US" altLang="zh-TW" sz="2400" i="1">
                                    <a:latin typeface="Cambria Math" charset="0"/>
                                  </a:rPr>
                                  <m:t>𝑎</m:t>
                                </m:r>
                              </m:sub>
                              <m:sup>
                                <m:r>
                                  <a:rPr kumimoji="1" lang="en-US" altLang="zh-TW" sz="2400" i="1">
                                    <a:latin typeface="Cambria Math" charset="0"/>
                                  </a:rPr>
                                  <m:t>−1</m:t>
                                </m:r>
                              </m:sup>
                            </m:sSubSup>
                            <m:r>
                              <a:rPr kumimoji="1" lang="en-US" altLang="zh-TW" sz="2400" i="1">
                                <a:latin typeface="Cambria Math" charset="0"/>
                                <a:ea typeface="Cambria Math" charset="0"/>
                                <a:cs typeface="Cambria Math" charset="0"/>
                              </a:rPr>
                              <m:t>⊗</m:t>
                            </m:r>
                            <m:sSub>
                              <m:sSubPr>
                                <m:ctrlPr>
                                  <a:rPr kumimoji="1" lang="en-US" altLang="zh-TW" sz="2400" i="1">
                                    <a:latin typeface="Cambria Math" charset="0"/>
                                  </a:rPr>
                                </m:ctrlPr>
                              </m:sSubPr>
                              <m:e>
                                <m:r>
                                  <a:rPr kumimoji="1" lang="en-US" altLang="zh-TW" sz="2400" i="1">
                                    <a:latin typeface="Cambria Math" charset="0"/>
                                  </a:rPr>
                                  <m:t>𝐼</m:t>
                                </m:r>
                              </m:e>
                              <m:sub>
                                <m:r>
                                  <a:rPr kumimoji="1" lang="en-US" altLang="zh-TW" sz="2400" i="1">
                                    <a:latin typeface="Cambria Math" charset="0"/>
                                  </a:rPr>
                                  <m:t>𝑇</m:t>
                                </m:r>
                                <m:r>
                                  <a:rPr kumimoji="1" lang="en-US" altLang="zh-TW" sz="2400" i="1">
                                    <a:latin typeface="Cambria Math" charset="0"/>
                                  </a:rPr>
                                  <m:t>−</m:t>
                                </m:r>
                                <m:r>
                                  <a:rPr kumimoji="1" lang="en-US" altLang="zh-TW" sz="2400" i="1">
                                    <a:latin typeface="Cambria Math" charset="0"/>
                                  </a:rPr>
                                  <m:t>𝑝</m:t>
                                </m:r>
                              </m:sub>
                            </m:sSub>
                          </m:e>
                        </m:d>
                        <m:r>
                          <a:rPr kumimoji="1" lang="en-US" altLang="zh-TW" sz="2400" i="1">
                            <a:latin typeface="Cambria Math" charset="0"/>
                          </a:rPr>
                          <m:t>−</m:t>
                        </m:r>
                        <m:r>
                          <m:rPr>
                            <m:sty m:val="p"/>
                          </m:rPr>
                          <a:rPr kumimoji="1" lang="en-US" altLang="zh-TW" sz="2400">
                            <a:latin typeface="Cambria Math" charset="0"/>
                          </a:rPr>
                          <m:t>vec</m:t>
                        </m:r>
                        <m:r>
                          <a:rPr kumimoji="1" lang="en-US" altLang="zh-TW" sz="2400" i="1">
                            <a:latin typeface="Cambria Math" charset="0"/>
                          </a:rPr>
                          <m:t>(</m:t>
                        </m:r>
                        <m:r>
                          <a:rPr kumimoji="1" lang="en-US" altLang="zh-TW" sz="2400" i="1">
                            <a:latin typeface="Cambria Math" charset="0"/>
                            <a:ea typeface="Cambria Math" charset="0"/>
                            <a:cs typeface="Cambria Math" charset="0"/>
                          </a:rPr>
                          <m:t>𝛽</m:t>
                        </m:r>
                        <m:r>
                          <a:rPr kumimoji="1" lang="en-US" altLang="zh-TW" sz="2400" i="1">
                            <a:latin typeface="Cambria Math" charset="0"/>
                            <a:ea typeface="Cambria Math" charset="0"/>
                            <a:cs typeface="Cambria Math" charset="0"/>
                          </a:rPr>
                          <m:t>)′</m:t>
                        </m:r>
                        <m:r>
                          <a:rPr kumimoji="1" lang="en-US" altLang="zh-TW" sz="2400">
                            <a:latin typeface="Cambria Math" charset="0"/>
                          </a:rPr>
                          <m:t>(</m:t>
                        </m:r>
                        <m:sSubSup>
                          <m:sSubSupPr>
                            <m:ctrlPr>
                              <a:rPr kumimoji="1" lang="en-US" altLang="zh-TW" sz="2400" i="1">
                                <a:latin typeface="Cambria Math" charset="0"/>
                              </a:rPr>
                            </m:ctrlPr>
                          </m:sSubSupPr>
                          <m:e>
                            <m:r>
                              <m:rPr>
                                <m:sty m:val="p"/>
                              </m:rPr>
                              <a:rPr kumimoji="1" lang="el-GR" altLang="zh-TW" sz="2400" i="1">
                                <a:latin typeface="Cambria Math" charset="0"/>
                                <a:ea typeface="Cambria Math" charset="0"/>
                                <a:cs typeface="Cambria Math" charset="0"/>
                              </a:rPr>
                              <m:t>Σ</m:t>
                            </m:r>
                          </m:e>
                          <m:sub>
                            <m:r>
                              <a:rPr kumimoji="1" lang="en-US" altLang="zh-TW" sz="2400" i="1">
                                <a:latin typeface="Cambria Math" charset="0"/>
                              </a:rPr>
                              <m:t>𝑎</m:t>
                            </m:r>
                          </m:sub>
                          <m:sup>
                            <m:r>
                              <a:rPr kumimoji="1" lang="en-US" altLang="zh-TW" sz="2400" i="1">
                                <a:latin typeface="Cambria Math" charset="0"/>
                              </a:rPr>
                              <m:t>−1</m:t>
                            </m:r>
                          </m:sup>
                        </m:sSubSup>
                        <m:r>
                          <a:rPr kumimoji="1" lang="en-US" altLang="zh-TW" sz="2400" i="1">
                            <a:latin typeface="Cambria Math" charset="0"/>
                            <a:ea typeface="Cambria Math" charset="0"/>
                            <a:cs typeface="Cambria Math" charset="0"/>
                          </a:rPr>
                          <m:t>⊗</m:t>
                        </m:r>
                        <m:r>
                          <m:rPr>
                            <m:sty m:val="p"/>
                          </m:rPr>
                          <a:rPr kumimoji="1" lang="en-US" altLang="zh-TW" sz="2400">
                            <a:latin typeface="Cambria Math" charset="0"/>
                          </a:rPr>
                          <m:t>X</m:t>
                        </m:r>
                        <m:r>
                          <a:rPr kumimoji="1" lang="en-US" altLang="zh-TW" sz="2400">
                            <a:latin typeface="Cambria Math" charset="0"/>
                          </a:rPr>
                          <m:t>′)</m:t>
                        </m:r>
                        <m:r>
                          <a:rPr kumimoji="1" lang="en-US" altLang="zh-TW" sz="2400" i="1">
                            <a:latin typeface="Cambria Math" charset="0"/>
                          </a:rPr>
                          <m:t>]</m:t>
                        </m:r>
                      </m:e>
                      <m:sup/>
                    </m:sSup>
                    <m:r>
                      <a:rPr kumimoji="1" lang="en-US" altLang="zh-TW" sz="2400" i="1" smtClean="0">
                        <a:latin typeface="Cambria Math" charset="0"/>
                      </a:rPr>
                      <m:t> </m:t>
                    </m:r>
                    <m:r>
                      <a:rPr kumimoji="1" lang="en-US" altLang="zh-TW" sz="2400" i="1">
                        <a:latin typeface="Cambria Math" charset="0"/>
                      </a:rPr>
                      <m:t>[</m:t>
                    </m:r>
                    <m:r>
                      <a:rPr kumimoji="1" lang="en-US" altLang="zh-TW" sz="2400" i="1">
                        <a:latin typeface="Cambria Math" charset="0"/>
                      </a:rPr>
                      <m:t>𝑣𝑒𝑐</m:t>
                    </m:r>
                    <m:d>
                      <m:dPr>
                        <m:ctrlPr>
                          <a:rPr kumimoji="1" lang="en-US" altLang="zh-TW" sz="2400" i="1">
                            <a:latin typeface="Cambria Math" charset="0"/>
                          </a:rPr>
                        </m:ctrlPr>
                      </m:dPr>
                      <m:e>
                        <m:r>
                          <a:rPr kumimoji="1" lang="en-US" altLang="zh-TW" sz="2400" i="1">
                            <a:latin typeface="Cambria Math" charset="0"/>
                          </a:rPr>
                          <m:t>𝑧</m:t>
                        </m:r>
                      </m:e>
                    </m:d>
                    <m:r>
                      <a:rPr kumimoji="1" lang="en-US" altLang="zh-TW" sz="2400" i="1">
                        <a:latin typeface="Cambria Math" charset="0"/>
                      </a:rPr>
                      <m:t>−</m:t>
                    </m:r>
                    <m:r>
                      <a:rPr kumimoji="1" lang="en-US" altLang="zh-TW" sz="2400">
                        <a:latin typeface="Cambria Math" charset="0"/>
                      </a:rPr>
                      <m:t>(</m:t>
                    </m:r>
                    <m:sSub>
                      <m:sSubPr>
                        <m:ctrlPr>
                          <a:rPr kumimoji="1" lang="en-US" altLang="zh-TW" sz="2400" i="1">
                            <a:latin typeface="Cambria Math" charset="0"/>
                          </a:rPr>
                        </m:ctrlPr>
                      </m:sSubPr>
                      <m:e>
                        <m:r>
                          <a:rPr kumimoji="1" lang="en-US" altLang="zh-TW" sz="2400" i="1">
                            <a:latin typeface="Cambria Math" charset="0"/>
                          </a:rPr>
                          <m:t>𝐼</m:t>
                        </m:r>
                      </m:e>
                      <m:sub>
                        <m:r>
                          <a:rPr kumimoji="1" lang="en-US" altLang="zh-TW" sz="2400" i="1">
                            <a:latin typeface="Cambria Math" charset="0"/>
                          </a:rPr>
                          <m:t>𝑘</m:t>
                        </m:r>
                      </m:sub>
                    </m:sSub>
                    <m:r>
                      <a:rPr kumimoji="1" lang="en-US" altLang="zh-TW" sz="2400" i="1">
                        <a:latin typeface="Cambria Math" charset="0"/>
                        <a:ea typeface="Cambria Math" charset="0"/>
                        <a:cs typeface="Cambria Math" charset="0"/>
                      </a:rPr>
                      <m:t>⊗</m:t>
                    </m:r>
                    <m:r>
                      <m:rPr>
                        <m:sty m:val="p"/>
                      </m:rPr>
                      <a:rPr kumimoji="1" lang="en-US" altLang="zh-TW" sz="2400">
                        <a:latin typeface="Cambria Math" charset="0"/>
                      </a:rPr>
                      <m:t>X</m:t>
                    </m:r>
                    <m:r>
                      <a:rPr kumimoji="1" lang="en-US" altLang="zh-TW" sz="2400">
                        <a:latin typeface="Cambria Math" charset="0"/>
                      </a:rPr>
                      <m:t>)</m:t>
                    </m:r>
                    <m:r>
                      <m:rPr>
                        <m:sty m:val="p"/>
                      </m:rPr>
                      <a:rPr kumimoji="1" lang="en-US" altLang="zh-TW" sz="2400">
                        <a:latin typeface="Cambria Math" charset="0"/>
                      </a:rPr>
                      <m:t>vec</m:t>
                    </m:r>
                    <m:r>
                      <a:rPr kumimoji="1" lang="en-US" altLang="zh-TW" sz="2400" i="1">
                        <a:latin typeface="Cambria Math" charset="0"/>
                      </a:rPr>
                      <m:t>(</m:t>
                    </m:r>
                    <m:r>
                      <a:rPr kumimoji="1" lang="en-US" altLang="zh-TW" sz="2400" i="1">
                        <a:latin typeface="Cambria Math" charset="0"/>
                        <a:ea typeface="Cambria Math" charset="0"/>
                        <a:cs typeface="Cambria Math" charset="0"/>
                      </a:rPr>
                      <m:t>𝛽</m:t>
                    </m:r>
                    <m:r>
                      <a:rPr kumimoji="1" lang="en-US" altLang="zh-TW" sz="2400" i="1">
                        <a:latin typeface="Cambria Math" charset="0"/>
                        <a:ea typeface="Cambria Math" charset="0"/>
                        <a:cs typeface="Cambria Math" charset="0"/>
                      </a:rPr>
                      <m:t>)]</m:t>
                    </m:r>
                  </m:oMath>
                </a14:m>
                <a:endParaRPr kumimoji="1" lang="en-US" altLang="zh-TW" sz="2400" dirty="0" smtClean="0"/>
              </a:p>
              <a:p>
                <a:pPr marL="0" indent="0">
                  <a:buNone/>
                </a:pPr>
                <a:r>
                  <a:rPr kumimoji="1" lang="en-US" altLang="zh-TW" dirty="0" smtClean="0"/>
                  <a:t>            </a:t>
                </a:r>
                <a14:m>
                  <m:oMath xmlns:m="http://schemas.openxmlformats.org/officeDocument/2006/math">
                    <m:r>
                      <a:rPr kumimoji="1" lang="en-US" altLang="zh-TW" sz="2400" i="1">
                        <a:latin typeface="Cambria Math" charset="0"/>
                      </a:rPr>
                      <m:t>=</m:t>
                    </m:r>
                    <m:r>
                      <a:rPr kumimoji="1" lang="en-US" altLang="zh-TW" sz="2400" i="1">
                        <a:latin typeface="Cambria Math" charset="0"/>
                      </a:rPr>
                      <m:t>𝑣𝑒𝑐</m:t>
                    </m:r>
                    <m:d>
                      <m:dPr>
                        <m:ctrlPr>
                          <a:rPr kumimoji="1" lang="en-US" altLang="zh-TW" sz="2400" i="1">
                            <a:latin typeface="Cambria Math" charset="0"/>
                          </a:rPr>
                        </m:ctrlPr>
                      </m:dPr>
                      <m:e>
                        <m:r>
                          <a:rPr kumimoji="1" lang="en-US" altLang="zh-TW" sz="2400" i="1">
                            <a:latin typeface="Cambria Math" charset="0"/>
                          </a:rPr>
                          <m:t>𝑧</m:t>
                        </m:r>
                      </m:e>
                    </m:d>
                    <m:r>
                      <a:rPr kumimoji="1" lang="en-US" altLang="zh-TW" sz="2400" i="1">
                        <a:latin typeface="Cambria Math" charset="0"/>
                      </a:rPr>
                      <m:t>′</m:t>
                    </m:r>
                    <m:d>
                      <m:dPr>
                        <m:ctrlPr>
                          <a:rPr kumimoji="1" lang="en-US" altLang="zh-TW" sz="2400" i="1">
                            <a:latin typeface="Cambria Math" charset="0"/>
                          </a:rPr>
                        </m:ctrlPr>
                      </m:dPr>
                      <m:e>
                        <m:sSubSup>
                          <m:sSubSupPr>
                            <m:ctrlPr>
                              <a:rPr kumimoji="1" lang="en-US" altLang="zh-TW" sz="2400" i="1">
                                <a:latin typeface="Cambria Math" charset="0"/>
                              </a:rPr>
                            </m:ctrlPr>
                          </m:sSubSupPr>
                          <m:e>
                            <m:r>
                              <m:rPr>
                                <m:sty m:val="p"/>
                              </m:rPr>
                              <a:rPr kumimoji="1" lang="el-GR" altLang="zh-TW" sz="2400" i="1">
                                <a:latin typeface="Cambria Math" charset="0"/>
                                <a:ea typeface="Cambria Math" charset="0"/>
                                <a:cs typeface="Cambria Math" charset="0"/>
                              </a:rPr>
                              <m:t>Σ</m:t>
                            </m:r>
                          </m:e>
                          <m:sub>
                            <m:r>
                              <a:rPr kumimoji="1" lang="en-US" altLang="zh-TW" sz="2400" i="1">
                                <a:latin typeface="Cambria Math" charset="0"/>
                              </a:rPr>
                              <m:t>𝑎</m:t>
                            </m:r>
                          </m:sub>
                          <m:sup>
                            <m:r>
                              <a:rPr kumimoji="1" lang="en-US" altLang="zh-TW" sz="2400" i="1">
                                <a:latin typeface="Cambria Math" charset="0"/>
                              </a:rPr>
                              <m:t>−1</m:t>
                            </m:r>
                          </m:sup>
                        </m:sSubSup>
                        <m:r>
                          <a:rPr kumimoji="1" lang="en-US" altLang="zh-TW" sz="2400" i="1">
                            <a:latin typeface="Cambria Math" charset="0"/>
                            <a:ea typeface="Cambria Math" charset="0"/>
                            <a:cs typeface="Cambria Math" charset="0"/>
                          </a:rPr>
                          <m:t>⊗</m:t>
                        </m:r>
                        <m:sSub>
                          <m:sSubPr>
                            <m:ctrlPr>
                              <a:rPr kumimoji="1" lang="en-US" altLang="zh-TW" sz="2400" i="1">
                                <a:latin typeface="Cambria Math" charset="0"/>
                              </a:rPr>
                            </m:ctrlPr>
                          </m:sSubPr>
                          <m:e>
                            <m:r>
                              <a:rPr kumimoji="1" lang="en-US" altLang="zh-TW" sz="2400" i="1">
                                <a:latin typeface="Cambria Math" charset="0"/>
                              </a:rPr>
                              <m:t>𝐼</m:t>
                            </m:r>
                          </m:e>
                          <m:sub>
                            <m:r>
                              <a:rPr kumimoji="1" lang="en-US" altLang="zh-TW" sz="2400" i="1">
                                <a:latin typeface="Cambria Math" charset="0"/>
                              </a:rPr>
                              <m:t>𝑇</m:t>
                            </m:r>
                            <m:r>
                              <a:rPr kumimoji="1" lang="en-US" altLang="zh-TW" sz="2400" i="1">
                                <a:latin typeface="Cambria Math" charset="0"/>
                              </a:rPr>
                              <m:t>−</m:t>
                            </m:r>
                            <m:r>
                              <a:rPr kumimoji="1" lang="en-US" altLang="zh-TW" sz="2400" i="1">
                                <a:latin typeface="Cambria Math" charset="0"/>
                              </a:rPr>
                              <m:t>𝑝</m:t>
                            </m:r>
                          </m:sub>
                        </m:sSub>
                      </m:e>
                    </m:d>
                    <m:r>
                      <a:rPr kumimoji="1" lang="en-US" altLang="zh-TW" sz="2400" i="1">
                        <a:latin typeface="Cambria Math" charset="0"/>
                      </a:rPr>
                      <m:t>𝑣𝑒𝑐</m:t>
                    </m:r>
                    <m:d>
                      <m:dPr>
                        <m:ctrlPr>
                          <a:rPr kumimoji="1" lang="en-US" altLang="zh-TW" sz="2400" i="1">
                            <a:latin typeface="Cambria Math" charset="0"/>
                          </a:rPr>
                        </m:ctrlPr>
                      </m:dPr>
                      <m:e>
                        <m:r>
                          <a:rPr kumimoji="1" lang="en-US" altLang="zh-TW" sz="2400" i="1">
                            <a:latin typeface="Cambria Math" charset="0"/>
                          </a:rPr>
                          <m:t>𝑧</m:t>
                        </m:r>
                      </m:e>
                    </m:d>
                  </m:oMath>
                </a14:m>
                <a:r>
                  <a:rPr kumimoji="1" lang="en-US" altLang="zh-TW" sz="2400" dirty="0" smtClean="0"/>
                  <a:t> </a:t>
                </a:r>
                <a14:m>
                  <m:oMath xmlns:m="http://schemas.openxmlformats.org/officeDocument/2006/math">
                    <m:r>
                      <a:rPr kumimoji="1" lang="en-US" altLang="zh-TW" sz="2400" i="1">
                        <a:latin typeface="Cambria Math" charset="0"/>
                      </a:rPr>
                      <m:t>−</m:t>
                    </m:r>
                    <m:r>
                      <a:rPr kumimoji="1" lang="en-US" altLang="zh-TW" sz="2400" b="0" i="0" smtClean="0">
                        <a:latin typeface="Cambria Math" charset="0"/>
                      </a:rPr>
                      <m:t>2</m:t>
                    </m:r>
                    <m:r>
                      <m:rPr>
                        <m:sty m:val="p"/>
                      </m:rPr>
                      <a:rPr kumimoji="1" lang="en-US" altLang="zh-TW" sz="2400">
                        <a:latin typeface="Cambria Math" charset="0"/>
                      </a:rPr>
                      <m:t>vec</m:t>
                    </m:r>
                    <m:r>
                      <a:rPr kumimoji="1" lang="en-US" altLang="zh-TW" sz="2400" i="1">
                        <a:latin typeface="Cambria Math" charset="0"/>
                      </a:rPr>
                      <m:t>(</m:t>
                    </m:r>
                    <m:r>
                      <a:rPr kumimoji="1" lang="en-US" altLang="zh-TW" sz="2400" i="1">
                        <a:latin typeface="Cambria Math" charset="0"/>
                        <a:ea typeface="Cambria Math" charset="0"/>
                        <a:cs typeface="Cambria Math" charset="0"/>
                      </a:rPr>
                      <m:t>𝛽</m:t>
                    </m:r>
                    <m:r>
                      <a:rPr kumimoji="1" lang="en-US" altLang="zh-TW" sz="2400" i="1">
                        <a:latin typeface="Cambria Math" charset="0"/>
                        <a:ea typeface="Cambria Math" charset="0"/>
                        <a:cs typeface="Cambria Math" charset="0"/>
                      </a:rPr>
                      <m:t>)′</m:t>
                    </m:r>
                    <m:d>
                      <m:dPr>
                        <m:ctrlPr>
                          <a:rPr kumimoji="1" lang="en-US" altLang="zh-TW" sz="2400" i="1">
                            <a:latin typeface="Cambria Math" charset="0"/>
                          </a:rPr>
                        </m:ctrlPr>
                      </m:dPr>
                      <m:e>
                        <m:sSubSup>
                          <m:sSubSupPr>
                            <m:ctrlPr>
                              <a:rPr kumimoji="1" lang="en-US" altLang="zh-TW" sz="2400" i="1">
                                <a:latin typeface="Cambria Math" charset="0"/>
                              </a:rPr>
                            </m:ctrlPr>
                          </m:sSubSupPr>
                          <m:e>
                            <m:r>
                              <m:rPr>
                                <m:sty m:val="p"/>
                              </m:rPr>
                              <a:rPr kumimoji="1" lang="el-GR" altLang="zh-TW" sz="2400" i="1">
                                <a:latin typeface="Cambria Math" charset="0"/>
                                <a:ea typeface="Cambria Math" charset="0"/>
                                <a:cs typeface="Cambria Math" charset="0"/>
                              </a:rPr>
                              <m:t>Σ</m:t>
                            </m:r>
                          </m:e>
                          <m:sub>
                            <m:r>
                              <a:rPr kumimoji="1" lang="en-US" altLang="zh-TW" sz="2400" i="1">
                                <a:latin typeface="Cambria Math" charset="0"/>
                              </a:rPr>
                              <m:t>𝑎</m:t>
                            </m:r>
                          </m:sub>
                          <m:sup>
                            <m:r>
                              <a:rPr kumimoji="1" lang="en-US" altLang="zh-TW" sz="2400" i="1">
                                <a:latin typeface="Cambria Math" charset="0"/>
                              </a:rPr>
                              <m:t>−1</m:t>
                            </m:r>
                          </m:sup>
                        </m:sSubSup>
                        <m:r>
                          <a:rPr kumimoji="1" lang="en-US" altLang="zh-TW" sz="2400" i="1">
                            <a:latin typeface="Cambria Math" charset="0"/>
                            <a:ea typeface="Cambria Math" charset="0"/>
                            <a:cs typeface="Cambria Math" charset="0"/>
                          </a:rPr>
                          <m:t>⊗</m:t>
                        </m:r>
                        <m:r>
                          <m:rPr>
                            <m:sty m:val="p"/>
                          </m:rPr>
                          <a:rPr kumimoji="1" lang="en-US" altLang="zh-TW" sz="2400">
                            <a:latin typeface="Cambria Math" charset="0"/>
                          </a:rPr>
                          <m:t>X</m:t>
                        </m:r>
                        <m:r>
                          <a:rPr kumimoji="1" lang="en-US" altLang="zh-TW" sz="2400">
                            <a:latin typeface="Cambria Math" charset="0"/>
                          </a:rPr>
                          <m:t>′</m:t>
                        </m:r>
                      </m:e>
                    </m:d>
                    <m:r>
                      <a:rPr kumimoji="1" lang="en-US" altLang="zh-TW" sz="2400" i="1">
                        <a:latin typeface="Cambria Math" charset="0"/>
                      </a:rPr>
                      <m:t>𝑣𝑒𝑐</m:t>
                    </m:r>
                    <m:d>
                      <m:dPr>
                        <m:ctrlPr>
                          <a:rPr kumimoji="1" lang="en-US" altLang="zh-TW" sz="2400" i="1">
                            <a:latin typeface="Cambria Math" charset="0"/>
                          </a:rPr>
                        </m:ctrlPr>
                      </m:dPr>
                      <m:e>
                        <m:r>
                          <a:rPr kumimoji="1" lang="en-US" altLang="zh-TW" sz="2400" i="1">
                            <a:latin typeface="Cambria Math" charset="0"/>
                          </a:rPr>
                          <m:t>𝑧</m:t>
                        </m:r>
                      </m:e>
                    </m:d>
                  </m:oMath>
                </a14:m>
                <a:endParaRPr kumimoji="1" lang="en-US" altLang="zh-TW" sz="2400" dirty="0" smtClean="0"/>
              </a:p>
              <a:p>
                <a:pPr marL="0" indent="0">
                  <a:buNone/>
                </a:pPr>
                <a:r>
                  <a:rPr kumimoji="1" lang="en-US" altLang="zh-TW" sz="2400" dirty="0"/>
                  <a:t> </a:t>
                </a:r>
                <a:r>
                  <a:rPr kumimoji="1" lang="en-US" altLang="zh-TW" sz="2400" dirty="0" smtClean="0"/>
                  <a:t>                   </a:t>
                </a:r>
                <a14:m>
                  <m:oMath xmlns:m="http://schemas.openxmlformats.org/officeDocument/2006/math">
                    <m:r>
                      <a:rPr kumimoji="1" lang="en-US" altLang="zh-TW" sz="2400" i="1" dirty="0" smtClean="0">
                        <a:latin typeface="Cambria Math" charset="0"/>
                      </a:rPr>
                      <m:t>+</m:t>
                    </m:r>
                    <m:r>
                      <a:rPr kumimoji="1" lang="en-US" altLang="zh-TW" sz="2400" b="0" i="1" dirty="0" smtClean="0">
                        <a:latin typeface="Cambria Math" charset="0"/>
                      </a:rPr>
                      <m:t> </m:t>
                    </m:r>
                    <m:r>
                      <m:rPr>
                        <m:sty m:val="p"/>
                      </m:rPr>
                      <a:rPr kumimoji="1" lang="en-US" altLang="zh-TW" sz="2400">
                        <a:latin typeface="Cambria Math" charset="0"/>
                      </a:rPr>
                      <m:t>vec</m:t>
                    </m:r>
                    <m:r>
                      <a:rPr kumimoji="1" lang="en-US" altLang="zh-TW" sz="2400" i="1">
                        <a:latin typeface="Cambria Math" charset="0"/>
                      </a:rPr>
                      <m:t>(</m:t>
                    </m:r>
                    <m:r>
                      <a:rPr kumimoji="1" lang="en-US" altLang="zh-TW" sz="2400" i="1">
                        <a:latin typeface="Cambria Math" charset="0"/>
                        <a:ea typeface="Cambria Math" charset="0"/>
                        <a:cs typeface="Cambria Math" charset="0"/>
                      </a:rPr>
                      <m:t>𝛽</m:t>
                    </m:r>
                    <m:r>
                      <a:rPr kumimoji="1" lang="en-US" altLang="zh-TW" sz="2400" i="1">
                        <a:latin typeface="Cambria Math" charset="0"/>
                        <a:ea typeface="Cambria Math" charset="0"/>
                        <a:cs typeface="Cambria Math" charset="0"/>
                      </a:rPr>
                      <m:t>)′</m:t>
                    </m:r>
                    <m:d>
                      <m:dPr>
                        <m:ctrlPr>
                          <a:rPr kumimoji="1" lang="en-US" altLang="zh-TW" sz="2400" i="1">
                            <a:latin typeface="Cambria Math" charset="0"/>
                          </a:rPr>
                        </m:ctrlPr>
                      </m:dPr>
                      <m:e>
                        <m:sSubSup>
                          <m:sSubSupPr>
                            <m:ctrlPr>
                              <a:rPr kumimoji="1" lang="en-US" altLang="zh-TW" sz="2400" i="1">
                                <a:latin typeface="Cambria Math" charset="0"/>
                              </a:rPr>
                            </m:ctrlPr>
                          </m:sSubSupPr>
                          <m:e>
                            <m:r>
                              <m:rPr>
                                <m:sty m:val="p"/>
                              </m:rPr>
                              <a:rPr kumimoji="1" lang="el-GR" altLang="zh-TW" sz="2400" i="1">
                                <a:latin typeface="Cambria Math" charset="0"/>
                                <a:ea typeface="Cambria Math" charset="0"/>
                                <a:cs typeface="Cambria Math" charset="0"/>
                              </a:rPr>
                              <m:t>Σ</m:t>
                            </m:r>
                          </m:e>
                          <m:sub>
                            <m:r>
                              <a:rPr kumimoji="1" lang="en-US" altLang="zh-TW" sz="2400" i="1">
                                <a:latin typeface="Cambria Math" charset="0"/>
                              </a:rPr>
                              <m:t>𝑎</m:t>
                            </m:r>
                          </m:sub>
                          <m:sup>
                            <m:r>
                              <a:rPr kumimoji="1" lang="en-US" altLang="zh-TW" sz="2400" i="1">
                                <a:latin typeface="Cambria Math" charset="0"/>
                              </a:rPr>
                              <m:t>−1</m:t>
                            </m:r>
                          </m:sup>
                        </m:sSubSup>
                        <m:r>
                          <a:rPr kumimoji="1" lang="en-US" altLang="zh-TW" sz="2400" i="1">
                            <a:latin typeface="Cambria Math" charset="0"/>
                            <a:ea typeface="Cambria Math" charset="0"/>
                            <a:cs typeface="Cambria Math" charset="0"/>
                          </a:rPr>
                          <m:t>⊗</m:t>
                        </m:r>
                        <m:sSup>
                          <m:sSupPr>
                            <m:ctrlPr>
                              <a:rPr kumimoji="1" lang="en-US" altLang="zh-TW" sz="2400" i="1">
                                <a:latin typeface="Cambria Math" charset="0"/>
                              </a:rPr>
                            </m:ctrlPr>
                          </m:sSupPr>
                          <m:e>
                            <m:r>
                              <m:rPr>
                                <m:sty m:val="p"/>
                              </m:rPr>
                              <a:rPr kumimoji="1" lang="en-US" altLang="zh-TW" sz="2400">
                                <a:latin typeface="Cambria Math" charset="0"/>
                              </a:rPr>
                              <m:t>X</m:t>
                            </m:r>
                          </m:e>
                          <m:sup>
                            <m:r>
                              <a:rPr kumimoji="1" lang="en-US" altLang="zh-TW" sz="2400" i="1">
                                <a:latin typeface="Cambria Math" charset="0"/>
                              </a:rPr>
                              <m:t>′</m:t>
                            </m:r>
                          </m:sup>
                        </m:sSup>
                        <m:r>
                          <a:rPr kumimoji="1" lang="en-US" altLang="zh-TW" sz="2400" b="0" i="1" smtClean="0">
                            <a:latin typeface="Cambria Math" charset="0"/>
                          </a:rPr>
                          <m:t>𝑋</m:t>
                        </m:r>
                      </m:e>
                    </m:d>
                    <m:r>
                      <m:rPr>
                        <m:sty m:val="p"/>
                      </m:rPr>
                      <a:rPr kumimoji="1" lang="en-US" altLang="zh-TW" sz="2400">
                        <a:latin typeface="Cambria Math" charset="0"/>
                      </a:rPr>
                      <m:t>vec</m:t>
                    </m:r>
                    <m:r>
                      <a:rPr kumimoji="1" lang="en-US" altLang="zh-TW" sz="2400" i="1">
                        <a:latin typeface="Cambria Math" charset="0"/>
                      </a:rPr>
                      <m:t>(</m:t>
                    </m:r>
                    <m:r>
                      <a:rPr kumimoji="1" lang="en-US" altLang="zh-TW" sz="2400" i="1">
                        <a:latin typeface="Cambria Math" charset="0"/>
                        <a:ea typeface="Cambria Math" charset="0"/>
                        <a:cs typeface="Cambria Math" charset="0"/>
                      </a:rPr>
                      <m:t>𝛽</m:t>
                    </m:r>
                    <m:r>
                      <a:rPr kumimoji="1" lang="en-US" altLang="zh-TW" sz="2400" i="1">
                        <a:latin typeface="Cambria Math" charset="0"/>
                        <a:ea typeface="Cambria Math" charset="0"/>
                        <a:cs typeface="Cambria Math" charset="0"/>
                      </a:rPr>
                      <m:t>)</m:t>
                    </m:r>
                  </m:oMath>
                </a14:m>
                <a:endParaRPr kumimoji="1" lang="en-US" altLang="zh-TW" sz="1200" dirty="0" smtClean="0"/>
              </a:p>
              <a:p>
                <a:r>
                  <a:rPr kumimoji="1" lang="en-US" altLang="zh-TW" dirty="0" smtClean="0"/>
                  <a:t>Taking partial derivatives of </a:t>
                </a:r>
                <a14:m>
                  <m:oMath xmlns:m="http://schemas.openxmlformats.org/officeDocument/2006/math">
                    <m:r>
                      <a:rPr kumimoji="1" lang="en-US" altLang="zh-TW" i="1">
                        <a:latin typeface="Cambria Math" charset="0"/>
                      </a:rPr>
                      <m:t>𝑆</m:t>
                    </m:r>
                    <m:d>
                      <m:dPr>
                        <m:ctrlPr>
                          <a:rPr kumimoji="1" lang="en-US" altLang="zh-TW" i="1">
                            <a:latin typeface="Cambria Math" charset="0"/>
                          </a:rPr>
                        </m:ctrlPr>
                      </m:dPr>
                      <m:e>
                        <m:r>
                          <a:rPr kumimoji="1" lang="en-US" altLang="zh-TW" i="1">
                            <a:latin typeface="Cambria Math" charset="0"/>
                            <a:ea typeface="Cambria Math" charset="0"/>
                            <a:cs typeface="Cambria Math" charset="0"/>
                          </a:rPr>
                          <m:t>𝛽</m:t>
                        </m:r>
                      </m:e>
                    </m:d>
                  </m:oMath>
                </a14:m>
                <a:r>
                  <a:rPr kumimoji="1" lang="en-US" altLang="zh-TW" dirty="0" smtClean="0"/>
                  <a:t> with respect to </a:t>
                </a:r>
                <a14:m>
                  <m:oMath xmlns:m="http://schemas.openxmlformats.org/officeDocument/2006/math">
                    <m:r>
                      <m:rPr>
                        <m:sty m:val="p"/>
                      </m:rPr>
                      <a:rPr kumimoji="1" lang="en-US" altLang="zh-TW">
                        <a:latin typeface="Cambria Math" charset="0"/>
                      </a:rPr>
                      <m:t>vec</m:t>
                    </m:r>
                    <m:r>
                      <a:rPr kumimoji="1" lang="en-US" altLang="zh-TW" i="1">
                        <a:latin typeface="Cambria Math" charset="0"/>
                      </a:rPr>
                      <m:t>(</m:t>
                    </m:r>
                    <m:r>
                      <a:rPr kumimoji="1" lang="en-US" altLang="zh-TW" i="1">
                        <a:latin typeface="Cambria Math" charset="0"/>
                        <a:ea typeface="Cambria Math" charset="0"/>
                        <a:cs typeface="Cambria Math" charset="0"/>
                      </a:rPr>
                      <m:t>𝛽</m:t>
                    </m:r>
                    <m:r>
                      <a:rPr kumimoji="1" lang="en-US" altLang="zh-TW" i="1">
                        <a:latin typeface="Cambria Math" charset="0"/>
                        <a:ea typeface="Cambria Math" charset="0"/>
                        <a:cs typeface="Cambria Math" charset="0"/>
                      </a:rPr>
                      <m:t>)</m:t>
                    </m:r>
                  </m:oMath>
                </a14:m>
                <a:r>
                  <a:rPr kumimoji="1" lang="en-US" altLang="zh-TW" dirty="0" smtClean="0"/>
                  <a:t> and equating to 0:</a:t>
                </a:r>
                <a:endParaRPr kumimoji="1" lang="en-US" altLang="zh-TW" dirty="0"/>
              </a:p>
              <a:p>
                <a:pPr marL="0" indent="0">
                  <a:buNone/>
                </a:pPr>
                <a:r>
                  <a:rPr kumimoji="1" lang="en-US" altLang="zh-TW" dirty="0" smtClean="0"/>
                  <a:t>   </a:t>
                </a:r>
                <a14:m>
                  <m:oMath xmlns:m="http://schemas.openxmlformats.org/officeDocument/2006/math">
                    <m:f>
                      <m:fPr>
                        <m:ctrlPr>
                          <a:rPr kumimoji="1" lang="mr-IN" altLang="zh-TW" sz="2400" i="1" smtClean="0">
                            <a:latin typeface="Cambria Math" charset="0"/>
                          </a:rPr>
                        </m:ctrlPr>
                      </m:fPr>
                      <m:num>
                        <m:r>
                          <a:rPr kumimoji="1" lang="mr-IN" altLang="zh-TW" sz="2400" i="1" smtClean="0">
                            <a:latin typeface="Cambria Math" charset="0"/>
                            <a:ea typeface="Cambria Math" charset="0"/>
                            <a:cs typeface="Cambria Math" charset="0"/>
                          </a:rPr>
                          <m:t>𝜕</m:t>
                        </m:r>
                        <m:r>
                          <a:rPr kumimoji="1" lang="en-US" altLang="zh-TW" sz="2400" i="1">
                            <a:latin typeface="Cambria Math" charset="0"/>
                          </a:rPr>
                          <m:t>𝑆</m:t>
                        </m:r>
                        <m:d>
                          <m:dPr>
                            <m:ctrlPr>
                              <a:rPr kumimoji="1" lang="en-US" altLang="zh-TW" sz="2400" i="1">
                                <a:latin typeface="Cambria Math" charset="0"/>
                              </a:rPr>
                            </m:ctrlPr>
                          </m:dPr>
                          <m:e>
                            <m:r>
                              <a:rPr kumimoji="1" lang="en-US" altLang="zh-TW" sz="2400" i="1">
                                <a:latin typeface="Cambria Math" charset="0"/>
                                <a:ea typeface="Cambria Math" charset="0"/>
                                <a:cs typeface="Cambria Math" charset="0"/>
                              </a:rPr>
                              <m:t>𝛽</m:t>
                            </m:r>
                          </m:e>
                        </m:d>
                      </m:num>
                      <m:den>
                        <m:r>
                          <a:rPr kumimoji="1" lang="mr-IN" altLang="zh-TW" sz="2400" i="1" smtClean="0">
                            <a:latin typeface="Cambria Math" charset="0"/>
                            <a:ea typeface="Cambria Math" charset="0"/>
                            <a:cs typeface="Cambria Math" charset="0"/>
                          </a:rPr>
                          <m:t>𝜕</m:t>
                        </m:r>
                        <m:r>
                          <m:rPr>
                            <m:sty m:val="p"/>
                          </m:rPr>
                          <a:rPr kumimoji="1" lang="en-US" altLang="zh-TW" sz="2400">
                            <a:latin typeface="Cambria Math" charset="0"/>
                          </a:rPr>
                          <m:t>vec</m:t>
                        </m:r>
                        <m:r>
                          <a:rPr kumimoji="1" lang="en-US" altLang="zh-TW" sz="2400" i="1">
                            <a:latin typeface="Cambria Math" charset="0"/>
                          </a:rPr>
                          <m:t>(</m:t>
                        </m:r>
                        <m:r>
                          <a:rPr kumimoji="1" lang="en-US" altLang="zh-TW" sz="2400" i="1">
                            <a:latin typeface="Cambria Math" charset="0"/>
                            <a:ea typeface="Cambria Math" charset="0"/>
                            <a:cs typeface="Cambria Math" charset="0"/>
                          </a:rPr>
                          <m:t>𝛽</m:t>
                        </m:r>
                        <m:r>
                          <a:rPr kumimoji="1" lang="en-US" altLang="zh-TW" sz="2400" i="1">
                            <a:latin typeface="Cambria Math" charset="0"/>
                            <a:ea typeface="Cambria Math" charset="0"/>
                            <a:cs typeface="Cambria Math" charset="0"/>
                          </a:rPr>
                          <m:t>)</m:t>
                        </m:r>
                      </m:den>
                    </m:f>
                    <m:r>
                      <a:rPr kumimoji="1" lang="en-US" altLang="zh-TW" sz="2400" b="0" i="1" smtClean="0">
                        <a:latin typeface="Cambria Math" charset="0"/>
                      </a:rPr>
                      <m:t>=</m:t>
                    </m:r>
                    <m:r>
                      <a:rPr kumimoji="1" lang="en-US" altLang="zh-TW" sz="2400" i="1">
                        <a:latin typeface="Cambria Math" charset="0"/>
                      </a:rPr>
                      <m:t>−</m:t>
                    </m:r>
                    <m:r>
                      <a:rPr kumimoji="1" lang="en-US" altLang="zh-TW" sz="2400">
                        <a:latin typeface="Cambria Math" charset="0"/>
                      </a:rPr>
                      <m:t>2</m:t>
                    </m:r>
                    <m:d>
                      <m:dPr>
                        <m:ctrlPr>
                          <a:rPr kumimoji="1" lang="en-US" altLang="zh-TW" sz="2400" i="1">
                            <a:latin typeface="Cambria Math" charset="0"/>
                          </a:rPr>
                        </m:ctrlPr>
                      </m:dPr>
                      <m:e>
                        <m:sSubSup>
                          <m:sSubSupPr>
                            <m:ctrlPr>
                              <a:rPr kumimoji="1" lang="en-US" altLang="zh-TW" sz="2400" i="1">
                                <a:latin typeface="Cambria Math" charset="0"/>
                              </a:rPr>
                            </m:ctrlPr>
                          </m:sSubSupPr>
                          <m:e>
                            <m:r>
                              <m:rPr>
                                <m:sty m:val="p"/>
                              </m:rPr>
                              <a:rPr kumimoji="1" lang="el-GR" altLang="zh-TW" sz="2400" i="1">
                                <a:latin typeface="Cambria Math" charset="0"/>
                                <a:ea typeface="Cambria Math" charset="0"/>
                                <a:cs typeface="Cambria Math" charset="0"/>
                              </a:rPr>
                              <m:t>Σ</m:t>
                            </m:r>
                          </m:e>
                          <m:sub>
                            <m:r>
                              <a:rPr kumimoji="1" lang="en-US" altLang="zh-TW" sz="2400" i="1">
                                <a:latin typeface="Cambria Math" charset="0"/>
                              </a:rPr>
                              <m:t>𝑎</m:t>
                            </m:r>
                          </m:sub>
                          <m:sup>
                            <m:r>
                              <a:rPr kumimoji="1" lang="en-US" altLang="zh-TW" sz="2400" i="1">
                                <a:latin typeface="Cambria Math" charset="0"/>
                              </a:rPr>
                              <m:t>−1</m:t>
                            </m:r>
                          </m:sup>
                        </m:sSubSup>
                        <m:r>
                          <a:rPr kumimoji="1" lang="en-US" altLang="zh-TW" sz="2400" i="1">
                            <a:latin typeface="Cambria Math" charset="0"/>
                            <a:ea typeface="Cambria Math" charset="0"/>
                            <a:cs typeface="Cambria Math" charset="0"/>
                          </a:rPr>
                          <m:t>⊗</m:t>
                        </m:r>
                        <m:sSup>
                          <m:sSupPr>
                            <m:ctrlPr>
                              <a:rPr kumimoji="1" lang="en-US" altLang="zh-TW" sz="2400" i="1">
                                <a:latin typeface="Cambria Math" charset="0"/>
                              </a:rPr>
                            </m:ctrlPr>
                          </m:sSupPr>
                          <m:e>
                            <m:r>
                              <m:rPr>
                                <m:sty m:val="p"/>
                              </m:rPr>
                              <a:rPr kumimoji="1" lang="en-US" altLang="zh-TW" sz="2400">
                                <a:latin typeface="Cambria Math" charset="0"/>
                              </a:rPr>
                              <m:t>X</m:t>
                            </m:r>
                          </m:e>
                          <m:sup>
                            <m:r>
                              <a:rPr kumimoji="1" lang="en-US" altLang="zh-TW" sz="2400" i="1">
                                <a:latin typeface="Cambria Math" charset="0"/>
                              </a:rPr>
                              <m:t>′</m:t>
                            </m:r>
                          </m:sup>
                        </m:sSup>
                      </m:e>
                    </m:d>
                    <m:r>
                      <a:rPr kumimoji="1" lang="en-US" altLang="zh-TW" sz="2400" i="1">
                        <a:latin typeface="Cambria Math" charset="0"/>
                      </a:rPr>
                      <m:t>𝑣𝑒𝑐</m:t>
                    </m:r>
                    <m:d>
                      <m:dPr>
                        <m:ctrlPr>
                          <a:rPr kumimoji="1" lang="en-US" altLang="zh-TW" sz="2400" i="1">
                            <a:latin typeface="Cambria Math" charset="0"/>
                          </a:rPr>
                        </m:ctrlPr>
                      </m:dPr>
                      <m:e>
                        <m:r>
                          <a:rPr kumimoji="1" lang="en-US" altLang="zh-TW" sz="2400" i="1">
                            <a:latin typeface="Cambria Math" charset="0"/>
                          </a:rPr>
                          <m:t>𝑧</m:t>
                        </m:r>
                      </m:e>
                    </m:d>
                    <m:r>
                      <a:rPr kumimoji="1" lang="en-US" altLang="zh-TW" sz="2400" i="1" dirty="0">
                        <a:latin typeface="Cambria Math" charset="0"/>
                      </a:rPr>
                      <m:t>+</m:t>
                    </m:r>
                    <m:r>
                      <a:rPr kumimoji="1" lang="en-US" altLang="zh-TW" sz="2400" b="0" i="0" dirty="0" smtClean="0">
                        <a:latin typeface="Cambria Math" charset="0"/>
                      </a:rPr>
                      <m:t>2</m:t>
                    </m:r>
                    <m:d>
                      <m:dPr>
                        <m:ctrlPr>
                          <a:rPr kumimoji="1" lang="en-US" altLang="zh-TW" sz="2400" i="1">
                            <a:latin typeface="Cambria Math" charset="0"/>
                          </a:rPr>
                        </m:ctrlPr>
                      </m:dPr>
                      <m:e>
                        <m:sSubSup>
                          <m:sSubSupPr>
                            <m:ctrlPr>
                              <a:rPr kumimoji="1" lang="en-US" altLang="zh-TW" sz="2400" i="1">
                                <a:latin typeface="Cambria Math" charset="0"/>
                              </a:rPr>
                            </m:ctrlPr>
                          </m:sSubSupPr>
                          <m:e>
                            <m:r>
                              <m:rPr>
                                <m:sty m:val="p"/>
                              </m:rPr>
                              <a:rPr kumimoji="1" lang="el-GR" altLang="zh-TW" sz="2400" i="1">
                                <a:latin typeface="Cambria Math" charset="0"/>
                                <a:ea typeface="Cambria Math" charset="0"/>
                                <a:cs typeface="Cambria Math" charset="0"/>
                              </a:rPr>
                              <m:t>Σ</m:t>
                            </m:r>
                          </m:e>
                          <m:sub>
                            <m:r>
                              <a:rPr kumimoji="1" lang="en-US" altLang="zh-TW" sz="2400" i="1">
                                <a:latin typeface="Cambria Math" charset="0"/>
                              </a:rPr>
                              <m:t>𝑎</m:t>
                            </m:r>
                          </m:sub>
                          <m:sup>
                            <m:r>
                              <a:rPr kumimoji="1" lang="en-US" altLang="zh-TW" sz="2400" i="1">
                                <a:latin typeface="Cambria Math" charset="0"/>
                              </a:rPr>
                              <m:t>−1</m:t>
                            </m:r>
                          </m:sup>
                        </m:sSubSup>
                        <m:r>
                          <a:rPr kumimoji="1" lang="en-US" altLang="zh-TW" sz="2400" i="1">
                            <a:latin typeface="Cambria Math" charset="0"/>
                            <a:ea typeface="Cambria Math" charset="0"/>
                            <a:cs typeface="Cambria Math" charset="0"/>
                          </a:rPr>
                          <m:t>⊗</m:t>
                        </m:r>
                        <m:sSup>
                          <m:sSupPr>
                            <m:ctrlPr>
                              <a:rPr kumimoji="1" lang="en-US" altLang="zh-TW" sz="2400" i="1">
                                <a:latin typeface="Cambria Math" charset="0"/>
                              </a:rPr>
                            </m:ctrlPr>
                          </m:sSupPr>
                          <m:e>
                            <m:r>
                              <m:rPr>
                                <m:sty m:val="p"/>
                              </m:rPr>
                              <a:rPr kumimoji="1" lang="en-US" altLang="zh-TW" sz="2400">
                                <a:latin typeface="Cambria Math" charset="0"/>
                              </a:rPr>
                              <m:t>X</m:t>
                            </m:r>
                          </m:e>
                          <m:sup>
                            <m:r>
                              <a:rPr kumimoji="1" lang="en-US" altLang="zh-TW" sz="2400" i="1">
                                <a:latin typeface="Cambria Math" charset="0"/>
                              </a:rPr>
                              <m:t>′</m:t>
                            </m:r>
                          </m:sup>
                        </m:sSup>
                        <m:r>
                          <a:rPr kumimoji="1" lang="en-US" altLang="zh-TW" sz="2400" i="1">
                            <a:latin typeface="Cambria Math" charset="0"/>
                          </a:rPr>
                          <m:t>𝑋</m:t>
                        </m:r>
                      </m:e>
                    </m:d>
                    <m:r>
                      <m:rPr>
                        <m:sty m:val="p"/>
                      </m:rPr>
                      <a:rPr kumimoji="1" lang="en-US" altLang="zh-TW" sz="2400">
                        <a:latin typeface="Cambria Math" charset="0"/>
                      </a:rPr>
                      <m:t>vec</m:t>
                    </m:r>
                    <m:d>
                      <m:dPr>
                        <m:ctrlPr>
                          <a:rPr kumimoji="1" lang="en-US" altLang="zh-TW" sz="2400" i="1">
                            <a:latin typeface="Cambria Math" charset="0"/>
                          </a:rPr>
                        </m:ctrlPr>
                      </m:dPr>
                      <m:e>
                        <m:r>
                          <a:rPr kumimoji="1" lang="en-US" altLang="zh-TW" sz="2400" i="1">
                            <a:latin typeface="Cambria Math" charset="0"/>
                            <a:ea typeface="Cambria Math" charset="0"/>
                            <a:cs typeface="Cambria Math" charset="0"/>
                          </a:rPr>
                          <m:t>𝛽</m:t>
                        </m:r>
                      </m:e>
                    </m:d>
                    <m:r>
                      <a:rPr kumimoji="1" lang="en-US" altLang="zh-TW" sz="2400" b="0" i="1" smtClean="0">
                        <a:latin typeface="Cambria Math" charset="0"/>
                        <a:ea typeface="Cambria Math" charset="0"/>
                        <a:cs typeface="Cambria Math" charset="0"/>
                      </a:rPr>
                      <m:t>=0</m:t>
                    </m:r>
                  </m:oMath>
                </a14:m>
                <a:endParaRPr kumimoji="1" lang="en-US" altLang="zh-TW" sz="2400" dirty="0"/>
              </a:p>
              <a:p>
                <a:pPr marL="0" indent="0">
                  <a:buNone/>
                </a:pPr>
                <a:r>
                  <a:rPr kumimoji="1" lang="en-US" altLang="zh-TW" sz="2400" dirty="0"/>
                  <a:t> </a:t>
                </a:r>
                <a:r>
                  <a:rPr kumimoji="1" lang="en-US" altLang="zh-TW" sz="2400" dirty="0" smtClean="0"/>
                  <a:t>                      </a:t>
                </a:r>
                <a14:m>
                  <m:oMath xmlns:m="http://schemas.openxmlformats.org/officeDocument/2006/math">
                    <m:d>
                      <m:dPr>
                        <m:ctrlPr>
                          <a:rPr kumimoji="1" lang="en-US" altLang="zh-TW" sz="2400" i="1">
                            <a:latin typeface="Cambria Math" charset="0"/>
                          </a:rPr>
                        </m:ctrlPr>
                      </m:dPr>
                      <m:e>
                        <m:sSubSup>
                          <m:sSubSupPr>
                            <m:ctrlPr>
                              <a:rPr kumimoji="1" lang="en-US" altLang="zh-TW" sz="2400" i="1">
                                <a:latin typeface="Cambria Math" charset="0"/>
                              </a:rPr>
                            </m:ctrlPr>
                          </m:sSubSupPr>
                          <m:e>
                            <m:r>
                              <m:rPr>
                                <m:sty m:val="p"/>
                              </m:rPr>
                              <a:rPr kumimoji="1" lang="el-GR" altLang="zh-TW" sz="2400" i="1">
                                <a:latin typeface="Cambria Math" charset="0"/>
                                <a:ea typeface="Cambria Math" charset="0"/>
                                <a:cs typeface="Cambria Math" charset="0"/>
                              </a:rPr>
                              <m:t>Σ</m:t>
                            </m:r>
                          </m:e>
                          <m:sub>
                            <m:r>
                              <a:rPr kumimoji="1" lang="en-US" altLang="zh-TW" sz="2400" i="1">
                                <a:latin typeface="Cambria Math" charset="0"/>
                              </a:rPr>
                              <m:t>𝑎</m:t>
                            </m:r>
                          </m:sub>
                          <m:sup>
                            <m:r>
                              <a:rPr kumimoji="1" lang="en-US" altLang="zh-TW" sz="2400" i="1">
                                <a:latin typeface="Cambria Math" charset="0"/>
                              </a:rPr>
                              <m:t>−1</m:t>
                            </m:r>
                          </m:sup>
                        </m:sSubSup>
                        <m:r>
                          <a:rPr kumimoji="1" lang="en-US" altLang="zh-TW" sz="2400" i="1">
                            <a:latin typeface="Cambria Math" charset="0"/>
                            <a:ea typeface="Cambria Math" charset="0"/>
                            <a:cs typeface="Cambria Math" charset="0"/>
                          </a:rPr>
                          <m:t>⊗</m:t>
                        </m:r>
                        <m:sSup>
                          <m:sSupPr>
                            <m:ctrlPr>
                              <a:rPr kumimoji="1" lang="en-US" altLang="zh-TW" sz="2400" i="1">
                                <a:latin typeface="Cambria Math" charset="0"/>
                              </a:rPr>
                            </m:ctrlPr>
                          </m:sSupPr>
                          <m:e>
                            <m:r>
                              <m:rPr>
                                <m:sty m:val="p"/>
                              </m:rPr>
                              <a:rPr kumimoji="1" lang="en-US" altLang="zh-TW" sz="2400">
                                <a:latin typeface="Cambria Math" charset="0"/>
                              </a:rPr>
                              <m:t>X</m:t>
                            </m:r>
                          </m:e>
                          <m:sup>
                            <m:r>
                              <a:rPr kumimoji="1" lang="en-US" altLang="zh-TW" sz="2400" i="1">
                                <a:latin typeface="Cambria Math" charset="0"/>
                              </a:rPr>
                              <m:t>′</m:t>
                            </m:r>
                          </m:sup>
                        </m:sSup>
                        <m:r>
                          <a:rPr kumimoji="1" lang="en-US" altLang="zh-TW" sz="2400" i="1">
                            <a:latin typeface="Cambria Math" charset="0"/>
                          </a:rPr>
                          <m:t>𝑋</m:t>
                        </m:r>
                      </m:e>
                    </m:d>
                    <m:r>
                      <m:rPr>
                        <m:sty m:val="p"/>
                      </m:rPr>
                      <a:rPr kumimoji="1" lang="en-US" altLang="zh-TW" sz="2400">
                        <a:latin typeface="Cambria Math" charset="0"/>
                      </a:rPr>
                      <m:t>vec</m:t>
                    </m:r>
                    <m:d>
                      <m:dPr>
                        <m:ctrlPr>
                          <a:rPr kumimoji="1" lang="en-US" altLang="zh-TW" sz="2400" i="1">
                            <a:latin typeface="Cambria Math" charset="0"/>
                          </a:rPr>
                        </m:ctrlPr>
                      </m:dPr>
                      <m:e>
                        <m:r>
                          <a:rPr kumimoji="1" lang="en-US" altLang="zh-TW" sz="2400" i="1">
                            <a:latin typeface="Cambria Math" charset="0"/>
                            <a:ea typeface="Cambria Math" charset="0"/>
                            <a:cs typeface="Cambria Math" charset="0"/>
                          </a:rPr>
                          <m:t>𝛽</m:t>
                        </m:r>
                      </m:e>
                    </m:d>
                    <m:r>
                      <a:rPr kumimoji="1" lang="en-US" altLang="zh-TW" sz="2400" i="1">
                        <a:latin typeface="Cambria Math" charset="0"/>
                        <a:ea typeface="Cambria Math" charset="0"/>
                        <a:cs typeface="Cambria Math" charset="0"/>
                      </a:rPr>
                      <m:t>=</m:t>
                    </m:r>
                    <m:d>
                      <m:dPr>
                        <m:ctrlPr>
                          <a:rPr kumimoji="1" lang="en-US" altLang="zh-TW" sz="2400" i="1">
                            <a:latin typeface="Cambria Math" charset="0"/>
                          </a:rPr>
                        </m:ctrlPr>
                      </m:dPr>
                      <m:e>
                        <m:sSubSup>
                          <m:sSubSupPr>
                            <m:ctrlPr>
                              <a:rPr kumimoji="1" lang="en-US" altLang="zh-TW" sz="2400" i="1">
                                <a:latin typeface="Cambria Math" charset="0"/>
                              </a:rPr>
                            </m:ctrlPr>
                          </m:sSubSupPr>
                          <m:e>
                            <m:r>
                              <m:rPr>
                                <m:sty m:val="p"/>
                              </m:rPr>
                              <a:rPr kumimoji="1" lang="el-GR" altLang="zh-TW" sz="2400" i="1">
                                <a:latin typeface="Cambria Math" charset="0"/>
                                <a:ea typeface="Cambria Math" charset="0"/>
                                <a:cs typeface="Cambria Math" charset="0"/>
                              </a:rPr>
                              <m:t>Σ</m:t>
                            </m:r>
                          </m:e>
                          <m:sub>
                            <m:r>
                              <a:rPr kumimoji="1" lang="en-US" altLang="zh-TW" sz="2400" i="1">
                                <a:latin typeface="Cambria Math" charset="0"/>
                              </a:rPr>
                              <m:t>𝑎</m:t>
                            </m:r>
                          </m:sub>
                          <m:sup>
                            <m:r>
                              <a:rPr kumimoji="1" lang="en-US" altLang="zh-TW" sz="2400" i="1">
                                <a:latin typeface="Cambria Math" charset="0"/>
                              </a:rPr>
                              <m:t>−1</m:t>
                            </m:r>
                          </m:sup>
                        </m:sSubSup>
                        <m:r>
                          <a:rPr kumimoji="1" lang="en-US" altLang="zh-TW" sz="2400" i="1">
                            <a:latin typeface="Cambria Math" charset="0"/>
                            <a:ea typeface="Cambria Math" charset="0"/>
                            <a:cs typeface="Cambria Math" charset="0"/>
                          </a:rPr>
                          <m:t>⊗</m:t>
                        </m:r>
                        <m:sSup>
                          <m:sSupPr>
                            <m:ctrlPr>
                              <a:rPr kumimoji="1" lang="en-US" altLang="zh-TW" sz="2400" i="1">
                                <a:latin typeface="Cambria Math" charset="0"/>
                              </a:rPr>
                            </m:ctrlPr>
                          </m:sSupPr>
                          <m:e>
                            <m:r>
                              <m:rPr>
                                <m:sty m:val="p"/>
                              </m:rPr>
                              <a:rPr kumimoji="1" lang="en-US" altLang="zh-TW" sz="2400">
                                <a:latin typeface="Cambria Math" charset="0"/>
                              </a:rPr>
                              <m:t>X</m:t>
                            </m:r>
                          </m:e>
                          <m:sup>
                            <m:r>
                              <a:rPr kumimoji="1" lang="en-US" altLang="zh-TW" sz="2400" i="1">
                                <a:latin typeface="Cambria Math" charset="0"/>
                              </a:rPr>
                              <m:t>′</m:t>
                            </m:r>
                          </m:sup>
                        </m:sSup>
                      </m:e>
                    </m:d>
                    <m:r>
                      <a:rPr kumimoji="1" lang="en-US" altLang="zh-TW" sz="2400" i="1">
                        <a:latin typeface="Cambria Math" charset="0"/>
                      </a:rPr>
                      <m:t>𝑣𝑒𝑐</m:t>
                    </m:r>
                    <m:d>
                      <m:dPr>
                        <m:ctrlPr>
                          <a:rPr kumimoji="1" lang="en-US" altLang="zh-TW" sz="2400" i="1">
                            <a:latin typeface="Cambria Math" charset="0"/>
                          </a:rPr>
                        </m:ctrlPr>
                      </m:dPr>
                      <m:e>
                        <m:r>
                          <a:rPr kumimoji="1" lang="en-US" altLang="zh-TW" sz="2400" i="1">
                            <a:latin typeface="Cambria Math" charset="0"/>
                          </a:rPr>
                          <m:t>𝑧</m:t>
                        </m:r>
                      </m:e>
                    </m:d>
                  </m:oMath>
                </a14:m>
                <a:endParaRPr kumimoji="1" lang="en-US" altLang="zh-TW" sz="2400" dirty="0" smtClean="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410688" y="1058407"/>
                <a:ext cx="11547763" cy="5615347"/>
              </a:xfrm>
              <a:blipFill rotWithShape="0">
                <a:blip r:embed="rId2"/>
                <a:stretch>
                  <a:fillRect l="-950" t="-1194"/>
                </a:stretch>
              </a:blipFill>
            </p:spPr>
            <p:txBody>
              <a:bodyPr/>
              <a:lstStyle/>
              <a:p>
                <a:r>
                  <a:rPr lang="zh-TW" altLang="en-US">
                    <a:noFill/>
                  </a:rPr>
                  <a:t> </a:t>
                </a:r>
              </a:p>
            </p:txBody>
          </p:sp>
        </mc:Fallback>
      </mc:AlternateContent>
      <p:sp>
        <p:nvSpPr>
          <p:cNvPr id="4" name="向右箭號 3"/>
          <p:cNvSpPr/>
          <p:nvPr/>
        </p:nvSpPr>
        <p:spPr>
          <a:xfrm>
            <a:off x="1354319" y="5814122"/>
            <a:ext cx="593766" cy="26125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zh-TW" altLang="en-US"/>
          </a:p>
        </p:txBody>
      </p:sp>
    </p:spTree>
    <p:extLst>
      <p:ext uri="{BB962C8B-B14F-4D97-AF65-F5344CB8AC3E}">
        <p14:creationId xmlns:p14="http://schemas.microsoft.com/office/powerpoint/2010/main" val="3363711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8189" y="186996"/>
            <a:ext cx="10515600" cy="786781"/>
          </a:xfrm>
        </p:spPr>
        <p:txBody>
          <a:bodyPr/>
          <a:lstStyle/>
          <a:p>
            <a:r>
              <a:rPr kumimoji="1" lang="en-US" altLang="zh-TW" dirty="0"/>
              <a:t>Using </a:t>
            </a:r>
            <a:r>
              <a:rPr kumimoji="1" lang="en-US" altLang="zh-TW" dirty="0" smtClean="0"/>
              <a:t>ML </a:t>
            </a:r>
            <a:r>
              <a:rPr kumimoji="1" lang="en-US" altLang="zh-TW" dirty="0"/>
              <a:t>to estimate parameters of VAR(p)</a:t>
            </a:r>
            <a:endParaRPr kumimoji="1"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907503" y="973777"/>
                <a:ext cx="9792342" cy="3229733"/>
              </a:xfrm>
            </p:spPr>
            <p:txBody>
              <a:bodyPr>
                <a:normAutofit/>
              </a:bodyPr>
              <a:lstStyle/>
              <a:p>
                <a:r>
                  <a:rPr kumimoji="1" lang="en-US" altLang="zh-TW" dirty="0" smtClean="0"/>
                  <a:t>Consequently, the ML estimate of a VAR(p) model is </a:t>
                </a:r>
              </a:p>
              <a:p>
                <a:pPr marL="0" indent="0">
                  <a:buNone/>
                </a:pPr>
                <a:r>
                  <a:rPr kumimoji="1" lang="en-US" altLang="zh-TW" dirty="0" smtClean="0"/>
                  <a:t>    </a:t>
                </a:r>
                <a14:m>
                  <m:oMath xmlns:m="http://schemas.openxmlformats.org/officeDocument/2006/math">
                    <m:r>
                      <m:rPr>
                        <m:sty m:val="p"/>
                      </m:rPr>
                      <a:rPr kumimoji="1" lang="en-US" altLang="zh-TW" sz="2400">
                        <a:latin typeface="Cambria Math" charset="0"/>
                      </a:rPr>
                      <m:t>vec</m:t>
                    </m:r>
                    <m:d>
                      <m:dPr>
                        <m:ctrlPr>
                          <a:rPr kumimoji="1" lang="en-US" altLang="zh-TW" sz="2400" i="1">
                            <a:latin typeface="Cambria Math" charset="0"/>
                          </a:rPr>
                        </m:ctrlPr>
                      </m:dPr>
                      <m:e>
                        <m:acc>
                          <m:accPr>
                            <m:chr m:val="̂"/>
                            <m:ctrlPr>
                              <a:rPr kumimoji="1" lang="en-US" altLang="zh-TW" sz="2400" i="1" smtClean="0">
                                <a:latin typeface="Cambria Math" charset="0"/>
                                <a:ea typeface="Cambria Math" charset="0"/>
                                <a:cs typeface="Cambria Math" charset="0"/>
                              </a:rPr>
                            </m:ctrlPr>
                          </m:accPr>
                          <m:e>
                            <m:r>
                              <a:rPr kumimoji="1" lang="en-US" altLang="zh-TW" sz="2400" i="1">
                                <a:latin typeface="Cambria Math" charset="0"/>
                                <a:ea typeface="Cambria Math" charset="0"/>
                                <a:cs typeface="Cambria Math" charset="0"/>
                              </a:rPr>
                              <m:t>𝛽</m:t>
                            </m:r>
                          </m:e>
                        </m:acc>
                      </m:e>
                    </m:d>
                    <m:r>
                      <a:rPr kumimoji="1" lang="en-US" altLang="zh-TW" sz="2400" i="1">
                        <a:latin typeface="Cambria Math" charset="0"/>
                        <a:ea typeface="Cambria Math" charset="0"/>
                        <a:cs typeface="Cambria Math" charset="0"/>
                      </a:rPr>
                      <m:t>=</m:t>
                    </m:r>
                    <m:sSup>
                      <m:sSupPr>
                        <m:ctrlPr>
                          <a:rPr kumimoji="1" lang="en-US" altLang="zh-TW" sz="2400" i="1" smtClean="0">
                            <a:latin typeface="Cambria Math" charset="0"/>
                          </a:rPr>
                        </m:ctrlPr>
                      </m:sSupPr>
                      <m:e>
                        <m:d>
                          <m:dPr>
                            <m:ctrlPr>
                              <a:rPr kumimoji="1" lang="en-US" altLang="zh-TW" sz="2400" i="1">
                                <a:latin typeface="Cambria Math" charset="0"/>
                              </a:rPr>
                            </m:ctrlPr>
                          </m:dPr>
                          <m:e>
                            <m:sSubSup>
                              <m:sSubSupPr>
                                <m:ctrlPr>
                                  <a:rPr kumimoji="1" lang="en-US" altLang="zh-TW" sz="2400" i="1">
                                    <a:latin typeface="Cambria Math" charset="0"/>
                                  </a:rPr>
                                </m:ctrlPr>
                              </m:sSubSupPr>
                              <m:e>
                                <m:r>
                                  <m:rPr>
                                    <m:sty m:val="p"/>
                                  </m:rPr>
                                  <a:rPr kumimoji="1" lang="el-GR" altLang="zh-TW" sz="2400" i="1">
                                    <a:latin typeface="Cambria Math" charset="0"/>
                                    <a:ea typeface="Cambria Math" charset="0"/>
                                    <a:cs typeface="Cambria Math" charset="0"/>
                                  </a:rPr>
                                  <m:t>Σ</m:t>
                                </m:r>
                              </m:e>
                              <m:sub>
                                <m:r>
                                  <a:rPr kumimoji="1" lang="en-US" altLang="zh-TW" sz="2400" i="1">
                                    <a:latin typeface="Cambria Math" charset="0"/>
                                  </a:rPr>
                                  <m:t>𝑎</m:t>
                                </m:r>
                              </m:sub>
                              <m:sup>
                                <m:r>
                                  <a:rPr kumimoji="1" lang="en-US" altLang="zh-TW" sz="2400" i="1">
                                    <a:latin typeface="Cambria Math" charset="0"/>
                                  </a:rPr>
                                  <m:t>−1</m:t>
                                </m:r>
                              </m:sup>
                            </m:sSubSup>
                            <m:r>
                              <a:rPr kumimoji="1" lang="en-US" altLang="zh-TW" sz="2400" i="1">
                                <a:latin typeface="Cambria Math" charset="0"/>
                                <a:ea typeface="Cambria Math" charset="0"/>
                                <a:cs typeface="Cambria Math" charset="0"/>
                              </a:rPr>
                              <m:t>⊗</m:t>
                            </m:r>
                            <m:sSup>
                              <m:sSupPr>
                                <m:ctrlPr>
                                  <a:rPr kumimoji="1" lang="en-US" altLang="zh-TW" sz="2400" i="1">
                                    <a:latin typeface="Cambria Math" charset="0"/>
                                  </a:rPr>
                                </m:ctrlPr>
                              </m:sSupPr>
                              <m:e>
                                <m:r>
                                  <m:rPr>
                                    <m:sty m:val="p"/>
                                  </m:rPr>
                                  <a:rPr kumimoji="1" lang="en-US" altLang="zh-TW" sz="2400">
                                    <a:latin typeface="Cambria Math" charset="0"/>
                                  </a:rPr>
                                  <m:t>X</m:t>
                                </m:r>
                              </m:e>
                              <m:sup>
                                <m:r>
                                  <a:rPr kumimoji="1" lang="en-US" altLang="zh-TW" sz="2400" i="1">
                                    <a:latin typeface="Cambria Math" charset="0"/>
                                  </a:rPr>
                                  <m:t>′</m:t>
                                </m:r>
                              </m:sup>
                            </m:sSup>
                            <m:r>
                              <a:rPr kumimoji="1" lang="en-US" altLang="zh-TW" sz="2400" i="1">
                                <a:latin typeface="Cambria Math" charset="0"/>
                              </a:rPr>
                              <m:t>𝑋</m:t>
                            </m:r>
                          </m:e>
                        </m:d>
                      </m:e>
                      <m:sup>
                        <m:r>
                          <a:rPr kumimoji="1" lang="en-US" altLang="zh-TW" sz="2400" b="0" i="1" smtClean="0">
                            <a:latin typeface="Cambria Math" charset="0"/>
                          </a:rPr>
                          <m:t>−1</m:t>
                        </m:r>
                      </m:sup>
                    </m:sSup>
                    <m:d>
                      <m:dPr>
                        <m:ctrlPr>
                          <a:rPr kumimoji="1" lang="en-US" altLang="zh-TW" sz="2400" i="1">
                            <a:latin typeface="Cambria Math" charset="0"/>
                          </a:rPr>
                        </m:ctrlPr>
                      </m:dPr>
                      <m:e>
                        <m:sSubSup>
                          <m:sSubSupPr>
                            <m:ctrlPr>
                              <a:rPr kumimoji="1" lang="en-US" altLang="zh-TW" sz="2400" i="1">
                                <a:latin typeface="Cambria Math" charset="0"/>
                              </a:rPr>
                            </m:ctrlPr>
                          </m:sSubSupPr>
                          <m:e>
                            <m:r>
                              <m:rPr>
                                <m:sty m:val="p"/>
                              </m:rPr>
                              <a:rPr kumimoji="1" lang="el-GR" altLang="zh-TW" sz="2400" i="1">
                                <a:latin typeface="Cambria Math" charset="0"/>
                                <a:ea typeface="Cambria Math" charset="0"/>
                                <a:cs typeface="Cambria Math" charset="0"/>
                              </a:rPr>
                              <m:t>Σ</m:t>
                            </m:r>
                          </m:e>
                          <m:sub>
                            <m:r>
                              <a:rPr kumimoji="1" lang="en-US" altLang="zh-TW" sz="2400" i="1">
                                <a:latin typeface="Cambria Math" charset="0"/>
                              </a:rPr>
                              <m:t>𝑎</m:t>
                            </m:r>
                          </m:sub>
                          <m:sup>
                            <m:r>
                              <a:rPr kumimoji="1" lang="en-US" altLang="zh-TW" sz="2400" i="1">
                                <a:latin typeface="Cambria Math" charset="0"/>
                              </a:rPr>
                              <m:t>−1</m:t>
                            </m:r>
                          </m:sup>
                        </m:sSubSup>
                        <m:r>
                          <a:rPr kumimoji="1" lang="en-US" altLang="zh-TW" sz="2400" i="1">
                            <a:latin typeface="Cambria Math" charset="0"/>
                            <a:ea typeface="Cambria Math" charset="0"/>
                            <a:cs typeface="Cambria Math" charset="0"/>
                          </a:rPr>
                          <m:t>⊗</m:t>
                        </m:r>
                        <m:sSup>
                          <m:sSupPr>
                            <m:ctrlPr>
                              <a:rPr kumimoji="1" lang="en-US" altLang="zh-TW" sz="2400" i="1">
                                <a:latin typeface="Cambria Math" charset="0"/>
                              </a:rPr>
                            </m:ctrlPr>
                          </m:sSupPr>
                          <m:e>
                            <m:r>
                              <m:rPr>
                                <m:sty m:val="p"/>
                              </m:rPr>
                              <a:rPr kumimoji="1" lang="en-US" altLang="zh-TW" sz="2400">
                                <a:latin typeface="Cambria Math" charset="0"/>
                              </a:rPr>
                              <m:t>X</m:t>
                            </m:r>
                          </m:e>
                          <m:sup>
                            <m:r>
                              <a:rPr kumimoji="1" lang="en-US" altLang="zh-TW" sz="2400" i="1">
                                <a:latin typeface="Cambria Math" charset="0"/>
                              </a:rPr>
                              <m:t>′</m:t>
                            </m:r>
                          </m:sup>
                        </m:sSup>
                      </m:e>
                    </m:d>
                    <m:r>
                      <a:rPr kumimoji="1" lang="en-US" altLang="zh-TW" sz="2400" i="1">
                        <a:latin typeface="Cambria Math" charset="0"/>
                      </a:rPr>
                      <m:t>𝑣𝑒𝑐</m:t>
                    </m:r>
                    <m:d>
                      <m:dPr>
                        <m:ctrlPr>
                          <a:rPr kumimoji="1" lang="en-US" altLang="zh-TW" sz="2400" i="1">
                            <a:latin typeface="Cambria Math" charset="0"/>
                          </a:rPr>
                        </m:ctrlPr>
                      </m:dPr>
                      <m:e>
                        <m:r>
                          <a:rPr kumimoji="1" lang="en-US" altLang="zh-TW" sz="2400" i="1">
                            <a:latin typeface="Cambria Math" charset="0"/>
                          </a:rPr>
                          <m:t>𝑧</m:t>
                        </m:r>
                      </m:e>
                    </m:d>
                  </m:oMath>
                </a14:m>
                <a:endParaRPr kumimoji="1" lang="en-US" altLang="zh-TW" sz="2400" dirty="0" smtClean="0"/>
              </a:p>
              <a:p>
                <a:pPr marL="0" indent="0">
                  <a:buNone/>
                </a:pPr>
                <a:r>
                  <a:rPr kumimoji="1" lang="en-US" altLang="zh-TW" sz="2400" dirty="0"/>
                  <a:t> </a:t>
                </a:r>
                <a:r>
                  <a:rPr kumimoji="1" lang="en-US" altLang="zh-TW" sz="2400" dirty="0" smtClean="0"/>
                  <a:t>                  </a:t>
                </a:r>
                <a14:m>
                  <m:oMath xmlns:m="http://schemas.openxmlformats.org/officeDocument/2006/math">
                    <m:r>
                      <a:rPr kumimoji="1" lang="en-US" altLang="zh-TW" sz="2400" i="1">
                        <a:latin typeface="Cambria Math" charset="0"/>
                        <a:ea typeface="Cambria Math" charset="0"/>
                        <a:cs typeface="Cambria Math" charset="0"/>
                      </a:rPr>
                      <m:t>=</m:t>
                    </m:r>
                    <m:r>
                      <a:rPr kumimoji="1" lang="en-US" altLang="zh-TW" sz="2400" b="0" i="1" smtClean="0">
                        <a:latin typeface="Cambria Math" charset="0"/>
                        <a:ea typeface="Cambria Math" charset="0"/>
                        <a:cs typeface="Cambria Math" charset="0"/>
                      </a:rPr>
                      <m:t>[</m:t>
                    </m:r>
                    <m:sSup>
                      <m:sSupPr>
                        <m:ctrlPr>
                          <a:rPr kumimoji="1" lang="en-US" altLang="zh-TW" sz="2400" i="1">
                            <a:latin typeface="Cambria Math" charset="0"/>
                          </a:rPr>
                        </m:ctrlPr>
                      </m:sSupPr>
                      <m:e>
                        <m:sSubSup>
                          <m:sSubSupPr>
                            <m:ctrlPr>
                              <a:rPr kumimoji="1" lang="en-US" altLang="zh-TW" sz="2400" i="1">
                                <a:latin typeface="Cambria Math" charset="0"/>
                              </a:rPr>
                            </m:ctrlPr>
                          </m:sSubSupPr>
                          <m:e>
                            <m:r>
                              <m:rPr>
                                <m:sty m:val="p"/>
                              </m:rPr>
                              <a:rPr kumimoji="1" lang="el-GR" altLang="zh-TW" sz="2400" i="1">
                                <a:latin typeface="Cambria Math" charset="0"/>
                                <a:ea typeface="Cambria Math" charset="0"/>
                                <a:cs typeface="Cambria Math" charset="0"/>
                              </a:rPr>
                              <m:t>Σ</m:t>
                            </m:r>
                          </m:e>
                          <m:sub>
                            <m:r>
                              <a:rPr kumimoji="1" lang="en-US" altLang="zh-TW" sz="2400" i="1">
                                <a:latin typeface="Cambria Math" charset="0"/>
                              </a:rPr>
                              <m:t>𝑎</m:t>
                            </m:r>
                          </m:sub>
                          <m:sup/>
                        </m:sSubSup>
                        <m:r>
                          <a:rPr kumimoji="1" lang="en-US" altLang="zh-TW" sz="2400" i="1">
                            <a:latin typeface="Cambria Math" charset="0"/>
                            <a:ea typeface="Cambria Math" charset="0"/>
                            <a:cs typeface="Cambria Math" charset="0"/>
                          </a:rPr>
                          <m:t>⊗</m:t>
                        </m:r>
                        <m:r>
                          <a:rPr kumimoji="1" lang="en-US" altLang="zh-TW" sz="2400" b="0" i="1" smtClean="0">
                            <a:latin typeface="Cambria Math" charset="0"/>
                            <a:ea typeface="Cambria Math" charset="0"/>
                            <a:cs typeface="Cambria Math" charset="0"/>
                          </a:rPr>
                          <m:t>(</m:t>
                        </m:r>
                        <m:sSup>
                          <m:sSupPr>
                            <m:ctrlPr>
                              <a:rPr kumimoji="1" lang="en-US" altLang="zh-TW" sz="2400" i="1">
                                <a:latin typeface="Cambria Math" charset="0"/>
                              </a:rPr>
                            </m:ctrlPr>
                          </m:sSupPr>
                          <m:e>
                            <m:r>
                              <m:rPr>
                                <m:sty m:val="p"/>
                              </m:rPr>
                              <a:rPr kumimoji="1" lang="en-US" altLang="zh-TW" sz="2400">
                                <a:latin typeface="Cambria Math" charset="0"/>
                              </a:rPr>
                              <m:t>X</m:t>
                            </m:r>
                          </m:e>
                          <m:sup>
                            <m:r>
                              <a:rPr kumimoji="1" lang="en-US" altLang="zh-TW" sz="2400" i="1">
                                <a:latin typeface="Cambria Math" charset="0"/>
                              </a:rPr>
                              <m:t>′</m:t>
                            </m:r>
                          </m:sup>
                        </m:sSup>
                        <m:r>
                          <a:rPr kumimoji="1" lang="en-US" altLang="zh-TW" sz="2400" i="1">
                            <a:latin typeface="Cambria Math" charset="0"/>
                          </a:rPr>
                          <m:t>𝑋</m:t>
                        </m:r>
                        <m:r>
                          <a:rPr kumimoji="1" lang="en-US" altLang="zh-TW" sz="2400" b="0" i="1" smtClean="0">
                            <a:latin typeface="Cambria Math" charset="0"/>
                          </a:rPr>
                          <m:t>)</m:t>
                        </m:r>
                      </m:e>
                      <m:sup>
                        <m:r>
                          <a:rPr kumimoji="1" lang="en-US" altLang="zh-TW" sz="2400" i="1">
                            <a:latin typeface="Cambria Math" charset="0"/>
                          </a:rPr>
                          <m:t>−1</m:t>
                        </m:r>
                      </m:sup>
                    </m:sSup>
                    <m:r>
                      <a:rPr kumimoji="1" lang="en-US" altLang="zh-TW" sz="2400" b="0" i="1" smtClean="0">
                        <a:latin typeface="Cambria Math" charset="0"/>
                      </a:rPr>
                      <m:t>]</m:t>
                    </m:r>
                    <m:d>
                      <m:dPr>
                        <m:ctrlPr>
                          <a:rPr kumimoji="1" lang="en-US" altLang="zh-TW" sz="2400" i="1">
                            <a:latin typeface="Cambria Math" charset="0"/>
                          </a:rPr>
                        </m:ctrlPr>
                      </m:dPr>
                      <m:e>
                        <m:sSubSup>
                          <m:sSubSupPr>
                            <m:ctrlPr>
                              <a:rPr kumimoji="1" lang="en-US" altLang="zh-TW" sz="2400" i="1">
                                <a:latin typeface="Cambria Math" charset="0"/>
                              </a:rPr>
                            </m:ctrlPr>
                          </m:sSubSupPr>
                          <m:e>
                            <m:r>
                              <m:rPr>
                                <m:sty m:val="p"/>
                              </m:rPr>
                              <a:rPr kumimoji="1" lang="el-GR" altLang="zh-TW" sz="2400" i="1">
                                <a:latin typeface="Cambria Math" charset="0"/>
                                <a:ea typeface="Cambria Math" charset="0"/>
                                <a:cs typeface="Cambria Math" charset="0"/>
                              </a:rPr>
                              <m:t>Σ</m:t>
                            </m:r>
                          </m:e>
                          <m:sub>
                            <m:r>
                              <a:rPr kumimoji="1" lang="en-US" altLang="zh-TW" sz="2400" i="1">
                                <a:latin typeface="Cambria Math" charset="0"/>
                              </a:rPr>
                              <m:t>𝑎</m:t>
                            </m:r>
                          </m:sub>
                          <m:sup>
                            <m:r>
                              <a:rPr kumimoji="1" lang="en-US" altLang="zh-TW" sz="2400" i="1">
                                <a:latin typeface="Cambria Math" charset="0"/>
                              </a:rPr>
                              <m:t>−1</m:t>
                            </m:r>
                          </m:sup>
                        </m:sSubSup>
                        <m:r>
                          <a:rPr kumimoji="1" lang="en-US" altLang="zh-TW" sz="2400" i="1">
                            <a:latin typeface="Cambria Math" charset="0"/>
                            <a:ea typeface="Cambria Math" charset="0"/>
                            <a:cs typeface="Cambria Math" charset="0"/>
                          </a:rPr>
                          <m:t>⊗</m:t>
                        </m:r>
                        <m:sSup>
                          <m:sSupPr>
                            <m:ctrlPr>
                              <a:rPr kumimoji="1" lang="en-US" altLang="zh-TW" sz="2400" i="1">
                                <a:latin typeface="Cambria Math" charset="0"/>
                              </a:rPr>
                            </m:ctrlPr>
                          </m:sSupPr>
                          <m:e>
                            <m:r>
                              <m:rPr>
                                <m:sty m:val="p"/>
                              </m:rPr>
                              <a:rPr kumimoji="1" lang="en-US" altLang="zh-TW" sz="2400">
                                <a:latin typeface="Cambria Math" charset="0"/>
                              </a:rPr>
                              <m:t>X</m:t>
                            </m:r>
                          </m:e>
                          <m:sup>
                            <m:r>
                              <a:rPr kumimoji="1" lang="en-US" altLang="zh-TW" sz="2400" i="1">
                                <a:latin typeface="Cambria Math" charset="0"/>
                              </a:rPr>
                              <m:t>′</m:t>
                            </m:r>
                          </m:sup>
                        </m:sSup>
                      </m:e>
                    </m:d>
                    <m:r>
                      <a:rPr kumimoji="1" lang="en-US" altLang="zh-TW" sz="2400" i="1">
                        <a:latin typeface="Cambria Math" charset="0"/>
                      </a:rPr>
                      <m:t>𝑣𝑒𝑐</m:t>
                    </m:r>
                    <m:d>
                      <m:dPr>
                        <m:ctrlPr>
                          <a:rPr kumimoji="1" lang="en-US" altLang="zh-TW" sz="2400" i="1">
                            <a:latin typeface="Cambria Math" charset="0"/>
                          </a:rPr>
                        </m:ctrlPr>
                      </m:dPr>
                      <m:e>
                        <m:r>
                          <a:rPr kumimoji="1" lang="en-US" altLang="zh-TW" sz="2400" i="1">
                            <a:latin typeface="Cambria Math" charset="0"/>
                          </a:rPr>
                          <m:t>𝑧</m:t>
                        </m:r>
                      </m:e>
                    </m:d>
                  </m:oMath>
                </a14:m>
                <a:endParaRPr kumimoji="1" lang="en-US" altLang="zh-TW" sz="2400" dirty="0" smtClean="0"/>
              </a:p>
              <a:p>
                <a:pPr marL="0" indent="0">
                  <a:buNone/>
                </a:pPr>
                <a:r>
                  <a:rPr kumimoji="1" lang="en-US" altLang="zh-TW" sz="2400" dirty="0" smtClean="0"/>
                  <a:t>                   </a:t>
                </a:r>
                <a14:m>
                  <m:oMath xmlns:m="http://schemas.openxmlformats.org/officeDocument/2006/math">
                    <m:r>
                      <a:rPr kumimoji="1" lang="en-US" altLang="zh-TW" sz="2400" b="0" i="0" smtClean="0">
                        <a:latin typeface="Cambria Math" charset="0"/>
                      </a:rPr>
                      <m:t>=</m:t>
                    </m:r>
                    <m:d>
                      <m:dPr>
                        <m:ctrlPr>
                          <a:rPr kumimoji="1" lang="en-US" altLang="zh-TW" sz="2400" i="1">
                            <a:latin typeface="Cambria Math" charset="0"/>
                          </a:rPr>
                        </m:ctrlPr>
                      </m:dPr>
                      <m:e>
                        <m:sSub>
                          <m:sSubPr>
                            <m:ctrlPr>
                              <a:rPr kumimoji="1" lang="en-US" altLang="zh-TW" sz="2400" i="1">
                                <a:latin typeface="Cambria Math" charset="0"/>
                              </a:rPr>
                            </m:ctrlPr>
                          </m:sSubPr>
                          <m:e>
                            <m:r>
                              <a:rPr kumimoji="1" lang="en-US" altLang="zh-TW" sz="2400" i="1">
                                <a:latin typeface="Cambria Math" charset="0"/>
                              </a:rPr>
                              <m:t>𝐼</m:t>
                            </m:r>
                          </m:e>
                          <m:sub>
                            <m:r>
                              <a:rPr kumimoji="1" lang="en-US" altLang="zh-TW" sz="2400" i="1">
                                <a:latin typeface="Cambria Math" charset="0"/>
                              </a:rPr>
                              <m:t>𝑘</m:t>
                            </m:r>
                          </m:sub>
                        </m:sSub>
                        <m:r>
                          <a:rPr kumimoji="1" lang="en-US" altLang="zh-TW" sz="2400" i="1">
                            <a:latin typeface="Cambria Math" charset="0"/>
                            <a:ea typeface="Cambria Math" charset="0"/>
                            <a:cs typeface="Cambria Math" charset="0"/>
                          </a:rPr>
                          <m:t>⊗</m:t>
                        </m:r>
                        <m:sSup>
                          <m:sSupPr>
                            <m:ctrlPr>
                              <a:rPr kumimoji="1" lang="en-US" altLang="zh-TW" sz="2400" i="1">
                                <a:latin typeface="Cambria Math" charset="0"/>
                              </a:rPr>
                            </m:ctrlPr>
                          </m:sSupPr>
                          <m:e>
                            <m:sSup>
                              <m:sSupPr>
                                <m:ctrlPr>
                                  <a:rPr kumimoji="1" lang="en-US" altLang="zh-TW" sz="2400" i="1">
                                    <a:latin typeface="Cambria Math" charset="0"/>
                                  </a:rPr>
                                </m:ctrlPr>
                              </m:sSupPr>
                              <m:e>
                                <m:r>
                                  <a:rPr kumimoji="1" lang="en-US" altLang="zh-TW" sz="2400" i="1">
                                    <a:latin typeface="Cambria Math" charset="0"/>
                                    <a:ea typeface="Cambria Math" charset="0"/>
                                    <a:cs typeface="Cambria Math" charset="0"/>
                                  </a:rPr>
                                  <m:t>(</m:t>
                                </m:r>
                                <m:sSup>
                                  <m:sSupPr>
                                    <m:ctrlPr>
                                      <a:rPr kumimoji="1" lang="en-US" altLang="zh-TW" sz="2400" i="1">
                                        <a:latin typeface="Cambria Math" charset="0"/>
                                      </a:rPr>
                                    </m:ctrlPr>
                                  </m:sSupPr>
                                  <m:e>
                                    <m:r>
                                      <m:rPr>
                                        <m:sty m:val="p"/>
                                      </m:rPr>
                                      <a:rPr kumimoji="1" lang="en-US" altLang="zh-TW" sz="2400">
                                        <a:latin typeface="Cambria Math" charset="0"/>
                                      </a:rPr>
                                      <m:t>X</m:t>
                                    </m:r>
                                  </m:e>
                                  <m:sup>
                                    <m:r>
                                      <a:rPr kumimoji="1" lang="en-US" altLang="zh-TW" sz="2400" i="1">
                                        <a:latin typeface="Cambria Math" charset="0"/>
                                      </a:rPr>
                                      <m:t>′</m:t>
                                    </m:r>
                                  </m:sup>
                                </m:sSup>
                                <m:r>
                                  <a:rPr kumimoji="1" lang="en-US" altLang="zh-TW" sz="2400" i="1">
                                    <a:latin typeface="Cambria Math" charset="0"/>
                                  </a:rPr>
                                  <m:t>𝑋</m:t>
                                </m:r>
                                <m:r>
                                  <a:rPr kumimoji="1" lang="en-US" altLang="zh-TW" sz="2400" i="1">
                                    <a:latin typeface="Cambria Math" charset="0"/>
                                  </a:rPr>
                                  <m:t>)</m:t>
                                </m:r>
                              </m:e>
                              <m:sup>
                                <m:r>
                                  <a:rPr kumimoji="1" lang="en-US" altLang="zh-TW" sz="2400" i="1">
                                    <a:latin typeface="Cambria Math" charset="0"/>
                                  </a:rPr>
                                  <m:t>−1</m:t>
                                </m:r>
                              </m:sup>
                            </m:sSup>
                            <m:r>
                              <m:rPr>
                                <m:sty m:val="p"/>
                              </m:rPr>
                              <a:rPr kumimoji="1" lang="en-US" altLang="zh-TW" sz="2400">
                                <a:latin typeface="Cambria Math" charset="0"/>
                              </a:rPr>
                              <m:t>X</m:t>
                            </m:r>
                          </m:e>
                          <m:sup>
                            <m:r>
                              <a:rPr kumimoji="1" lang="en-US" altLang="zh-TW" sz="2400" i="1">
                                <a:latin typeface="Cambria Math" charset="0"/>
                              </a:rPr>
                              <m:t>′</m:t>
                            </m:r>
                          </m:sup>
                        </m:sSup>
                      </m:e>
                    </m:d>
                    <m:r>
                      <a:rPr kumimoji="1" lang="en-US" altLang="zh-TW" sz="2400" i="1">
                        <a:latin typeface="Cambria Math" charset="0"/>
                      </a:rPr>
                      <m:t>𝑣𝑒𝑐</m:t>
                    </m:r>
                    <m:d>
                      <m:dPr>
                        <m:ctrlPr>
                          <a:rPr kumimoji="1" lang="en-US" altLang="zh-TW" sz="2400" i="1">
                            <a:latin typeface="Cambria Math" charset="0"/>
                          </a:rPr>
                        </m:ctrlPr>
                      </m:dPr>
                      <m:e>
                        <m:r>
                          <a:rPr kumimoji="1" lang="en-US" altLang="zh-TW" sz="2400" i="1">
                            <a:latin typeface="Cambria Math" charset="0"/>
                          </a:rPr>
                          <m:t>𝑧</m:t>
                        </m:r>
                      </m:e>
                    </m:d>
                  </m:oMath>
                </a14:m>
                <a:endParaRPr kumimoji="1" lang="en-US" altLang="zh-TW" sz="2400" dirty="0" smtClean="0"/>
              </a:p>
              <a:p>
                <a:pPr marL="0" indent="0">
                  <a:buNone/>
                </a:pPr>
                <a:r>
                  <a:rPr kumimoji="1" lang="en-US" altLang="zh-TW" sz="2400" b="0" dirty="0" smtClean="0"/>
                  <a:t>                   </a:t>
                </a:r>
                <a14:m>
                  <m:oMath xmlns:m="http://schemas.openxmlformats.org/officeDocument/2006/math">
                    <m:r>
                      <a:rPr kumimoji="1" lang="en-US" altLang="zh-TW" sz="2400" b="0" i="1" smtClean="0">
                        <a:latin typeface="Cambria Math" charset="0"/>
                      </a:rPr>
                      <m:t>=</m:t>
                    </m:r>
                    <m:sSup>
                      <m:sSupPr>
                        <m:ctrlPr>
                          <a:rPr kumimoji="1" lang="en-US" altLang="zh-TW" sz="2400" i="1">
                            <a:latin typeface="Cambria Math" charset="0"/>
                          </a:rPr>
                        </m:ctrlPr>
                      </m:sSupPr>
                      <m:e>
                        <m:r>
                          <a:rPr kumimoji="1" lang="en-US" altLang="zh-TW" sz="2400" b="0" i="1" smtClean="0">
                            <a:latin typeface="Cambria Math" charset="0"/>
                          </a:rPr>
                          <m:t>𝑣𝑒𝑐</m:t>
                        </m:r>
                        <m:r>
                          <a:rPr kumimoji="1" lang="en-US" altLang="zh-TW" sz="2400" b="0" i="1" smtClean="0">
                            <a:latin typeface="Cambria Math" charset="0"/>
                          </a:rPr>
                          <m:t>[(</m:t>
                        </m:r>
                        <m:sSup>
                          <m:sSupPr>
                            <m:ctrlPr>
                              <a:rPr kumimoji="1" lang="en-US" altLang="zh-TW" sz="2400" i="1">
                                <a:latin typeface="Cambria Math" charset="0"/>
                              </a:rPr>
                            </m:ctrlPr>
                          </m:sSupPr>
                          <m:e>
                            <m:r>
                              <a:rPr kumimoji="1" lang="en-US" altLang="zh-TW" sz="2400" i="1">
                                <a:latin typeface="Cambria Math" charset="0"/>
                              </a:rPr>
                              <m:t>𝑋</m:t>
                            </m:r>
                          </m:e>
                          <m:sup>
                            <m:r>
                              <a:rPr kumimoji="1" lang="en-US" altLang="zh-TW" sz="2400" i="1">
                                <a:latin typeface="Cambria Math" charset="0"/>
                              </a:rPr>
                              <m:t>′</m:t>
                            </m:r>
                          </m:sup>
                        </m:sSup>
                        <m:r>
                          <a:rPr kumimoji="1" lang="en-US" altLang="zh-TW" sz="2400" i="1">
                            <a:latin typeface="Cambria Math" charset="0"/>
                          </a:rPr>
                          <m:t>𝑋</m:t>
                        </m:r>
                        <m:r>
                          <a:rPr kumimoji="1" lang="en-US" altLang="zh-TW" sz="2400" i="1">
                            <a:latin typeface="Cambria Math" charset="0"/>
                          </a:rPr>
                          <m:t>)</m:t>
                        </m:r>
                      </m:e>
                      <m:sup>
                        <m:r>
                          <a:rPr kumimoji="1" lang="en-US" altLang="zh-TW" sz="2400" i="1">
                            <a:latin typeface="Cambria Math" charset="0"/>
                          </a:rPr>
                          <m:t>−1</m:t>
                        </m:r>
                      </m:sup>
                    </m:sSup>
                    <m:sSup>
                      <m:sSupPr>
                        <m:ctrlPr>
                          <a:rPr kumimoji="1" lang="en-US" altLang="zh-TW" sz="2400" i="1">
                            <a:latin typeface="Cambria Math" charset="0"/>
                          </a:rPr>
                        </m:ctrlPr>
                      </m:sSupPr>
                      <m:e>
                        <m:r>
                          <a:rPr kumimoji="1" lang="en-US" altLang="zh-TW" sz="2400" i="1">
                            <a:latin typeface="Cambria Math" charset="0"/>
                          </a:rPr>
                          <m:t>𝑋</m:t>
                        </m:r>
                      </m:e>
                      <m:sup>
                        <m:r>
                          <a:rPr kumimoji="1" lang="en-US" altLang="zh-TW" sz="2400" i="1">
                            <a:latin typeface="Cambria Math" charset="0"/>
                          </a:rPr>
                          <m:t>′</m:t>
                        </m:r>
                      </m:sup>
                    </m:sSup>
                    <m:r>
                      <a:rPr kumimoji="1" lang="en-US" altLang="zh-TW" sz="2400" b="0" i="1" smtClean="0">
                        <a:latin typeface="Cambria Math" charset="0"/>
                      </a:rPr>
                      <m:t>𝑧</m:t>
                    </m:r>
                    <m:r>
                      <a:rPr kumimoji="1" lang="en-US" altLang="zh-TW" sz="2400" b="0" i="0" smtClean="0">
                        <a:latin typeface="Cambria Math" charset="0"/>
                      </a:rPr>
                      <m:t>]</m:t>
                    </m:r>
                  </m:oMath>
                </a14:m>
                <a:endParaRPr kumimoji="1" lang="en-US" altLang="zh-TW" sz="800" dirty="0"/>
              </a:p>
              <a:p>
                <a:pPr marL="0" indent="0">
                  <a:buNone/>
                </a:pPr>
                <a:r>
                  <a:rPr kumimoji="1" lang="en-US" altLang="zh-TW" dirty="0" smtClean="0"/>
                  <a:t>   </a:t>
                </a:r>
                <a14:m>
                  <m:oMath xmlns:m="http://schemas.openxmlformats.org/officeDocument/2006/math">
                    <m:acc>
                      <m:accPr>
                        <m:chr m:val="̂"/>
                        <m:ctrlPr>
                          <a:rPr kumimoji="1" lang="en-US" altLang="zh-TW" i="1">
                            <a:latin typeface="Cambria Math" charset="0"/>
                          </a:rPr>
                        </m:ctrlPr>
                      </m:accPr>
                      <m:e>
                        <m:r>
                          <a:rPr kumimoji="1" lang="en-US" altLang="zh-TW" i="1">
                            <a:latin typeface="Cambria Math" charset="0"/>
                            <a:ea typeface="Cambria Math" charset="0"/>
                            <a:cs typeface="Cambria Math" charset="0"/>
                          </a:rPr>
                          <m:t>𝛽</m:t>
                        </m:r>
                      </m:e>
                    </m:acc>
                    <m:r>
                      <a:rPr kumimoji="1" lang="en-US" altLang="zh-TW" i="1">
                        <a:latin typeface="Cambria Math" charset="0"/>
                      </a:rPr>
                      <m:t>=</m:t>
                    </m:r>
                    <m:sSup>
                      <m:sSupPr>
                        <m:ctrlPr>
                          <a:rPr kumimoji="1" lang="en-US" altLang="zh-TW" i="1">
                            <a:latin typeface="Cambria Math" charset="0"/>
                          </a:rPr>
                        </m:ctrlPr>
                      </m:sSupPr>
                      <m:e>
                        <m:r>
                          <a:rPr kumimoji="1" lang="en-US" altLang="zh-TW" i="1">
                            <a:latin typeface="Cambria Math" charset="0"/>
                          </a:rPr>
                          <m:t>(</m:t>
                        </m:r>
                        <m:sSup>
                          <m:sSupPr>
                            <m:ctrlPr>
                              <a:rPr kumimoji="1" lang="en-US" altLang="zh-TW" i="1">
                                <a:latin typeface="Cambria Math" charset="0"/>
                              </a:rPr>
                            </m:ctrlPr>
                          </m:sSupPr>
                          <m:e>
                            <m:r>
                              <a:rPr kumimoji="1" lang="en-US" altLang="zh-TW" i="1">
                                <a:latin typeface="Cambria Math" charset="0"/>
                              </a:rPr>
                              <m:t>𝑋</m:t>
                            </m:r>
                          </m:e>
                          <m:sup>
                            <m:r>
                              <a:rPr kumimoji="1" lang="en-US" altLang="zh-TW" i="1">
                                <a:latin typeface="Cambria Math" charset="0"/>
                              </a:rPr>
                              <m:t>′</m:t>
                            </m:r>
                          </m:sup>
                        </m:sSup>
                        <m:r>
                          <a:rPr kumimoji="1" lang="en-US" altLang="zh-TW" i="1">
                            <a:latin typeface="Cambria Math" charset="0"/>
                          </a:rPr>
                          <m:t>𝑋</m:t>
                        </m:r>
                        <m:r>
                          <a:rPr kumimoji="1" lang="en-US" altLang="zh-TW" i="1">
                            <a:latin typeface="Cambria Math" charset="0"/>
                          </a:rPr>
                          <m:t>)</m:t>
                        </m:r>
                      </m:e>
                      <m:sup>
                        <m:r>
                          <a:rPr kumimoji="1" lang="en-US" altLang="zh-TW" i="1">
                            <a:latin typeface="Cambria Math" charset="0"/>
                          </a:rPr>
                          <m:t>−1</m:t>
                        </m:r>
                      </m:sup>
                    </m:sSup>
                    <m:sSup>
                      <m:sSupPr>
                        <m:ctrlPr>
                          <a:rPr kumimoji="1" lang="en-US" altLang="zh-TW" i="1">
                            <a:latin typeface="Cambria Math" charset="0"/>
                          </a:rPr>
                        </m:ctrlPr>
                      </m:sSupPr>
                      <m:e>
                        <m:r>
                          <a:rPr kumimoji="1" lang="en-US" altLang="zh-TW" i="1">
                            <a:latin typeface="Cambria Math" charset="0"/>
                          </a:rPr>
                          <m:t>𝑋</m:t>
                        </m:r>
                      </m:e>
                      <m:sup>
                        <m:r>
                          <a:rPr kumimoji="1" lang="en-US" altLang="zh-TW" i="1">
                            <a:latin typeface="Cambria Math" charset="0"/>
                          </a:rPr>
                          <m:t>′</m:t>
                        </m:r>
                      </m:sup>
                    </m:sSup>
                    <m:r>
                      <a:rPr kumimoji="1" lang="en-US" altLang="zh-TW" b="0" i="1" smtClean="0">
                        <a:latin typeface="Cambria Math" charset="0"/>
                      </a:rPr>
                      <m:t>𝑧</m:t>
                    </m:r>
                  </m:oMath>
                </a14:m>
                <a:endParaRPr kumimoji="1" lang="en-US" altLang="zh-TW" dirty="0" smtClean="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907503" y="973777"/>
                <a:ext cx="9792342" cy="3229733"/>
              </a:xfrm>
              <a:blipFill rotWithShape="0">
                <a:blip r:embed="rId2"/>
                <a:stretch>
                  <a:fillRect l="-1121" t="-3208"/>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 name="內容版面配置區 2"/>
              <p:cNvSpPr txBox="1">
                <a:spLocks/>
              </p:cNvSpPr>
              <p:nvPr/>
            </p:nvSpPr>
            <p:spPr>
              <a:xfrm>
                <a:off x="907503" y="4057013"/>
                <a:ext cx="10515600" cy="248026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kumimoji="1" lang="en-US" altLang="zh-TW" dirty="0" smtClean="0"/>
                  <a:t>Next , taking the partial derivative of log-likelihood function with respective to </a:t>
                </a:r>
                <a14:m>
                  <m:oMath xmlns:m="http://schemas.openxmlformats.org/officeDocument/2006/math">
                    <m:sSub>
                      <m:sSubPr>
                        <m:ctrlPr>
                          <a:rPr kumimoji="1" lang="en-US" altLang="zh-TW" i="1">
                            <a:latin typeface="Cambria Math" charset="0"/>
                          </a:rPr>
                        </m:ctrlPr>
                      </m:sSubPr>
                      <m:e>
                        <m:r>
                          <m:rPr>
                            <m:sty m:val="p"/>
                          </m:rPr>
                          <a:rPr kumimoji="1" lang="el-GR" altLang="zh-TW" i="1">
                            <a:latin typeface="Cambria Math" charset="0"/>
                            <a:ea typeface="Cambria Math" charset="0"/>
                            <a:cs typeface="Cambria Math" charset="0"/>
                          </a:rPr>
                          <m:t>Σ</m:t>
                        </m:r>
                      </m:e>
                      <m:sub>
                        <m:r>
                          <a:rPr kumimoji="1" lang="en-US" altLang="zh-TW" i="1">
                            <a:latin typeface="Cambria Math" charset="0"/>
                          </a:rPr>
                          <m:t>𝑎</m:t>
                        </m:r>
                      </m:sub>
                    </m:sSub>
                  </m:oMath>
                </a14:m>
                <a:r>
                  <a:rPr kumimoji="1" lang="en-US" altLang="zh-TW" dirty="0" smtClean="0"/>
                  <a:t> and </a:t>
                </a:r>
                <a:r>
                  <a:rPr kumimoji="1" lang="en-US" altLang="zh-TW" dirty="0"/>
                  <a:t>equating to 0</a:t>
                </a:r>
                <a:r>
                  <a:rPr kumimoji="1" lang="en-US" altLang="zh-TW" dirty="0" smtClean="0"/>
                  <a:t>:</a:t>
                </a:r>
              </a:p>
              <a:p>
                <a:pPr marL="0" indent="0">
                  <a:buFont typeface="Arial"/>
                  <a:buNone/>
                </a:pPr>
                <a:r>
                  <a:rPr kumimoji="1" lang="en-US" altLang="zh-TW" dirty="0"/>
                  <a:t> </a:t>
                </a:r>
                <a:r>
                  <a:rPr kumimoji="1" lang="en-US" altLang="zh-TW" dirty="0" smtClean="0"/>
                  <a:t>  </a:t>
                </a:r>
                <a14:m>
                  <m:oMath xmlns:m="http://schemas.openxmlformats.org/officeDocument/2006/math">
                    <m:f>
                      <m:fPr>
                        <m:ctrlPr>
                          <a:rPr kumimoji="1" lang="mr-IN" altLang="zh-TW" i="1">
                            <a:latin typeface="Cambria Math" charset="0"/>
                          </a:rPr>
                        </m:ctrlPr>
                      </m:fPr>
                      <m:num>
                        <m:r>
                          <a:rPr kumimoji="1" lang="mr-IN" altLang="zh-TW" i="1">
                            <a:latin typeface="Cambria Math" charset="0"/>
                            <a:ea typeface="Cambria Math" charset="0"/>
                            <a:cs typeface="Cambria Math" charset="0"/>
                          </a:rPr>
                          <m:t>𝜕</m:t>
                        </m:r>
                        <m:r>
                          <a:rPr kumimoji="1" lang="en-US" altLang="zh-TW" i="1" smtClean="0">
                            <a:latin typeface="Cambria Math" charset="0"/>
                            <a:ea typeface="Cambria Math" charset="0"/>
                            <a:cs typeface="Cambria Math" charset="0"/>
                          </a:rPr>
                          <m:t>𝑙𝑜𝑔𝐿</m:t>
                        </m:r>
                        <m:r>
                          <a:rPr kumimoji="1" lang="en-US" altLang="zh-TW" i="1" smtClean="0">
                            <a:latin typeface="Cambria Math" charset="0"/>
                            <a:ea typeface="Cambria Math" charset="0"/>
                            <a:cs typeface="Cambria Math" charset="0"/>
                          </a:rPr>
                          <m:t>(</m:t>
                        </m:r>
                        <m:r>
                          <a:rPr kumimoji="1" lang="en-US" altLang="zh-TW" i="1">
                            <a:latin typeface="Cambria Math" charset="0"/>
                            <a:ea typeface="Cambria Math" charset="0"/>
                            <a:cs typeface="Cambria Math" charset="0"/>
                          </a:rPr>
                          <m:t>𝛽</m:t>
                        </m:r>
                        <m:r>
                          <a:rPr kumimoji="1" lang="en-US" altLang="zh-TW" i="1">
                            <a:latin typeface="Cambria Math" charset="0"/>
                            <a:ea typeface="Cambria Math" charset="0"/>
                            <a:cs typeface="Cambria Math" charset="0"/>
                          </a:rPr>
                          <m:t>,</m:t>
                        </m:r>
                        <m:sSub>
                          <m:sSubPr>
                            <m:ctrlPr>
                              <a:rPr kumimoji="1" lang="en-US" altLang="zh-TW" i="1">
                                <a:latin typeface="Cambria Math" charset="0"/>
                              </a:rPr>
                            </m:ctrlPr>
                          </m:sSubPr>
                          <m:e>
                            <m:r>
                              <m:rPr>
                                <m:sty m:val="p"/>
                              </m:rPr>
                              <a:rPr kumimoji="1" lang="el-GR" altLang="zh-TW" i="1">
                                <a:latin typeface="Cambria Math" charset="0"/>
                                <a:ea typeface="Cambria Math" charset="0"/>
                                <a:cs typeface="Cambria Math" charset="0"/>
                              </a:rPr>
                              <m:t>Σ</m:t>
                            </m:r>
                          </m:e>
                          <m:sub>
                            <m:r>
                              <a:rPr kumimoji="1" lang="en-US" altLang="zh-TW" i="1">
                                <a:latin typeface="Cambria Math" charset="0"/>
                              </a:rPr>
                              <m:t>𝑎</m:t>
                            </m:r>
                          </m:sub>
                        </m:sSub>
                        <m:r>
                          <a:rPr kumimoji="1" lang="en-US" altLang="zh-TW" i="1" smtClean="0">
                            <a:latin typeface="Cambria Math" charset="0"/>
                            <a:ea typeface="Cambria Math" charset="0"/>
                            <a:cs typeface="Cambria Math" charset="0"/>
                          </a:rPr>
                          <m:t>)</m:t>
                        </m:r>
                      </m:num>
                      <m:den>
                        <m:r>
                          <a:rPr kumimoji="1" lang="mr-IN" altLang="zh-TW" i="1">
                            <a:latin typeface="Cambria Math" charset="0"/>
                            <a:ea typeface="Cambria Math" charset="0"/>
                            <a:cs typeface="Cambria Math" charset="0"/>
                          </a:rPr>
                          <m:t>𝜕</m:t>
                        </m:r>
                        <m:sSub>
                          <m:sSubPr>
                            <m:ctrlPr>
                              <a:rPr kumimoji="1" lang="en-US" altLang="zh-TW" i="1">
                                <a:latin typeface="Cambria Math" charset="0"/>
                              </a:rPr>
                            </m:ctrlPr>
                          </m:sSubPr>
                          <m:e>
                            <m:r>
                              <m:rPr>
                                <m:sty m:val="p"/>
                              </m:rPr>
                              <a:rPr kumimoji="1" lang="el-GR" altLang="zh-TW" i="1">
                                <a:latin typeface="Cambria Math" charset="0"/>
                                <a:ea typeface="Cambria Math" charset="0"/>
                                <a:cs typeface="Cambria Math" charset="0"/>
                              </a:rPr>
                              <m:t>Σ</m:t>
                            </m:r>
                          </m:e>
                          <m:sub>
                            <m:r>
                              <a:rPr kumimoji="1" lang="en-US" altLang="zh-TW" i="1">
                                <a:latin typeface="Cambria Math" charset="0"/>
                              </a:rPr>
                              <m:t>𝑎</m:t>
                            </m:r>
                          </m:sub>
                        </m:sSub>
                      </m:den>
                    </m:f>
                    <m:r>
                      <a:rPr kumimoji="1" lang="en-US" altLang="zh-TW" smtClean="0">
                        <a:latin typeface="Cambria Math" charset="0"/>
                        <a:ea typeface="Cambria Math" charset="0"/>
                        <a:cs typeface="Cambria Math" charset="0"/>
                      </a:rPr>
                      <m:t>=</m:t>
                    </m:r>
                    <m:r>
                      <a:rPr kumimoji="1" lang="en-US" altLang="zh-TW" i="1">
                        <a:latin typeface="Cambria Math" charset="0"/>
                      </a:rPr>
                      <m:t>−</m:t>
                    </m:r>
                    <m:f>
                      <m:fPr>
                        <m:ctrlPr>
                          <a:rPr kumimoji="1" lang="mr-IN" altLang="zh-TW" i="1">
                            <a:latin typeface="Cambria Math" charset="0"/>
                          </a:rPr>
                        </m:ctrlPr>
                      </m:fPr>
                      <m:num>
                        <m:r>
                          <a:rPr kumimoji="1" lang="en-US" altLang="zh-TW" i="1">
                            <a:latin typeface="Cambria Math" charset="0"/>
                          </a:rPr>
                          <m:t>𝑇</m:t>
                        </m:r>
                        <m:r>
                          <a:rPr kumimoji="1" lang="en-US" altLang="zh-TW" i="1">
                            <a:latin typeface="Cambria Math" charset="0"/>
                          </a:rPr>
                          <m:t>−</m:t>
                        </m:r>
                        <m:r>
                          <a:rPr kumimoji="1" lang="en-US" altLang="zh-TW" i="1">
                            <a:latin typeface="Cambria Math" charset="0"/>
                          </a:rPr>
                          <m:t>𝑝</m:t>
                        </m:r>
                      </m:num>
                      <m:den>
                        <m:r>
                          <a:rPr kumimoji="1" lang="en-US" altLang="zh-TW" i="1">
                            <a:latin typeface="Cambria Math" charset="0"/>
                          </a:rPr>
                          <m:t>2</m:t>
                        </m:r>
                      </m:den>
                    </m:f>
                    <m:sSubSup>
                      <m:sSubSupPr>
                        <m:ctrlPr>
                          <a:rPr kumimoji="1" lang="en-US" altLang="zh-TW" i="1">
                            <a:latin typeface="Cambria Math" charset="0"/>
                          </a:rPr>
                        </m:ctrlPr>
                      </m:sSubSupPr>
                      <m:e>
                        <m:r>
                          <m:rPr>
                            <m:sty m:val="p"/>
                          </m:rPr>
                          <a:rPr kumimoji="1" lang="el-GR" altLang="zh-TW" i="1">
                            <a:latin typeface="Cambria Math" charset="0"/>
                            <a:ea typeface="Cambria Math" charset="0"/>
                            <a:cs typeface="Cambria Math" charset="0"/>
                          </a:rPr>
                          <m:t>Σ</m:t>
                        </m:r>
                      </m:e>
                      <m:sub>
                        <m:r>
                          <a:rPr kumimoji="1" lang="en-US" altLang="zh-TW" i="1">
                            <a:latin typeface="Cambria Math" charset="0"/>
                          </a:rPr>
                          <m:t>𝑎</m:t>
                        </m:r>
                      </m:sub>
                      <m:sup>
                        <m:r>
                          <a:rPr kumimoji="1" lang="en-US" altLang="zh-TW" i="1">
                            <a:latin typeface="Cambria Math" charset="0"/>
                          </a:rPr>
                          <m:t>−1</m:t>
                        </m:r>
                      </m:sup>
                    </m:sSubSup>
                    <m:r>
                      <a:rPr kumimoji="1" lang="en-US" altLang="zh-TW" i="1" smtClean="0">
                        <a:latin typeface="Cambria Math" charset="0"/>
                      </a:rPr>
                      <m:t>+</m:t>
                    </m:r>
                    <m:f>
                      <m:fPr>
                        <m:ctrlPr>
                          <a:rPr kumimoji="1" lang="mr-IN" altLang="zh-TW" i="1">
                            <a:latin typeface="Cambria Math" charset="0"/>
                          </a:rPr>
                        </m:ctrlPr>
                      </m:fPr>
                      <m:num>
                        <m:r>
                          <a:rPr kumimoji="1" lang="en-US" altLang="zh-TW" i="1" smtClean="0">
                            <a:latin typeface="Cambria Math" charset="0"/>
                          </a:rPr>
                          <m:t>1</m:t>
                        </m:r>
                      </m:num>
                      <m:den>
                        <m:r>
                          <a:rPr kumimoji="1" lang="en-US" altLang="zh-TW" i="1">
                            <a:latin typeface="Cambria Math" charset="0"/>
                          </a:rPr>
                          <m:t>2</m:t>
                        </m:r>
                      </m:den>
                    </m:f>
                    <m:sSubSup>
                      <m:sSubSupPr>
                        <m:ctrlPr>
                          <a:rPr kumimoji="1" lang="en-US" altLang="zh-TW" i="1">
                            <a:latin typeface="Cambria Math" charset="0"/>
                          </a:rPr>
                        </m:ctrlPr>
                      </m:sSubSupPr>
                      <m:e>
                        <m:r>
                          <m:rPr>
                            <m:sty m:val="p"/>
                          </m:rPr>
                          <a:rPr kumimoji="1" lang="el-GR" altLang="zh-TW" i="1">
                            <a:latin typeface="Cambria Math" charset="0"/>
                            <a:ea typeface="Cambria Math" charset="0"/>
                            <a:cs typeface="Cambria Math" charset="0"/>
                          </a:rPr>
                          <m:t>Σ</m:t>
                        </m:r>
                      </m:e>
                      <m:sub>
                        <m:r>
                          <a:rPr kumimoji="1" lang="en-US" altLang="zh-TW" i="1">
                            <a:latin typeface="Cambria Math" charset="0"/>
                          </a:rPr>
                          <m:t>𝑎</m:t>
                        </m:r>
                      </m:sub>
                      <m:sup>
                        <m:r>
                          <a:rPr kumimoji="1" lang="en-US" altLang="zh-TW" i="1">
                            <a:latin typeface="Cambria Math" charset="0"/>
                          </a:rPr>
                          <m:t>−1</m:t>
                        </m:r>
                      </m:sup>
                    </m:sSubSup>
                    <m:sSup>
                      <m:sSupPr>
                        <m:ctrlPr>
                          <a:rPr kumimoji="1" lang="en-US" altLang="zh-TW" i="1" smtClean="0">
                            <a:latin typeface="Cambria Math" charset="0"/>
                          </a:rPr>
                        </m:ctrlPr>
                      </m:sSupPr>
                      <m:e>
                        <m:acc>
                          <m:accPr>
                            <m:chr m:val="̂"/>
                            <m:ctrlPr>
                              <a:rPr kumimoji="1" lang="en-US" altLang="zh-TW" i="1" smtClean="0">
                                <a:latin typeface="Cambria Math" charset="0"/>
                              </a:rPr>
                            </m:ctrlPr>
                          </m:accPr>
                          <m:e>
                            <m:r>
                              <a:rPr kumimoji="1" lang="en-US" altLang="zh-TW" i="1" smtClean="0">
                                <a:latin typeface="Cambria Math" charset="0"/>
                              </a:rPr>
                              <m:t>𝐴</m:t>
                            </m:r>
                          </m:e>
                        </m:acc>
                      </m:e>
                      <m:sup>
                        <m:r>
                          <a:rPr kumimoji="1" lang="en-US" altLang="zh-TW" i="1" smtClean="0">
                            <a:latin typeface="Cambria Math" charset="0"/>
                          </a:rPr>
                          <m:t>′</m:t>
                        </m:r>
                      </m:sup>
                    </m:sSup>
                    <m:sSup>
                      <m:sSupPr>
                        <m:ctrlPr>
                          <a:rPr kumimoji="1" lang="en-US" altLang="zh-TW" i="1">
                            <a:latin typeface="Cambria Math" charset="0"/>
                          </a:rPr>
                        </m:ctrlPr>
                      </m:sSupPr>
                      <m:e>
                        <m:acc>
                          <m:accPr>
                            <m:chr m:val="̂"/>
                            <m:ctrlPr>
                              <a:rPr kumimoji="1" lang="en-US" altLang="zh-TW" i="1">
                                <a:latin typeface="Cambria Math" charset="0"/>
                              </a:rPr>
                            </m:ctrlPr>
                          </m:accPr>
                          <m:e>
                            <m:r>
                              <a:rPr kumimoji="1" lang="en-US" altLang="zh-TW" i="1">
                                <a:latin typeface="Cambria Math" charset="0"/>
                              </a:rPr>
                              <m:t>𝐴</m:t>
                            </m:r>
                          </m:e>
                        </m:acc>
                      </m:e>
                      <m:sup/>
                    </m:sSup>
                    <m:sSubSup>
                      <m:sSubSupPr>
                        <m:ctrlPr>
                          <a:rPr kumimoji="1" lang="en-US" altLang="zh-TW" i="1">
                            <a:latin typeface="Cambria Math" charset="0"/>
                          </a:rPr>
                        </m:ctrlPr>
                      </m:sSubSupPr>
                      <m:e>
                        <m:r>
                          <m:rPr>
                            <m:sty m:val="p"/>
                          </m:rPr>
                          <a:rPr kumimoji="1" lang="el-GR" altLang="zh-TW" i="1">
                            <a:latin typeface="Cambria Math" charset="0"/>
                            <a:ea typeface="Cambria Math" charset="0"/>
                            <a:cs typeface="Cambria Math" charset="0"/>
                          </a:rPr>
                          <m:t>Σ</m:t>
                        </m:r>
                      </m:e>
                      <m:sub>
                        <m:r>
                          <a:rPr kumimoji="1" lang="en-US" altLang="zh-TW" i="1">
                            <a:latin typeface="Cambria Math" charset="0"/>
                          </a:rPr>
                          <m:t>𝑎</m:t>
                        </m:r>
                      </m:sub>
                      <m:sup>
                        <m:r>
                          <a:rPr kumimoji="1" lang="en-US" altLang="zh-TW" i="1">
                            <a:latin typeface="Cambria Math" charset="0"/>
                          </a:rPr>
                          <m:t>−1</m:t>
                        </m:r>
                      </m:sup>
                    </m:sSubSup>
                    <m:r>
                      <a:rPr kumimoji="1" lang="en-US" altLang="zh-TW" i="1" smtClean="0">
                        <a:latin typeface="Cambria Math" charset="0"/>
                      </a:rPr>
                      <m:t>=0</m:t>
                    </m:r>
                  </m:oMath>
                </a14:m>
                <a:endParaRPr kumimoji="1" lang="en-US" altLang="zh-TW" sz="1200" dirty="0" smtClean="0"/>
              </a:p>
              <a:p>
                <a:pPr marL="0" indent="0">
                  <a:buFont typeface="Arial"/>
                  <a:buNone/>
                </a:pPr>
                <a:r>
                  <a:rPr kumimoji="1" lang="en-US" altLang="zh-TW" dirty="0" smtClean="0"/>
                  <a:t>    </a:t>
                </a:r>
                <a14:m>
                  <m:oMath xmlns:m="http://schemas.openxmlformats.org/officeDocument/2006/math">
                    <m:sSub>
                      <m:sSubPr>
                        <m:ctrlPr>
                          <a:rPr kumimoji="1" lang="en-US" altLang="zh-TW" i="1" smtClean="0">
                            <a:latin typeface="Cambria Math" charset="0"/>
                          </a:rPr>
                        </m:ctrlPr>
                      </m:sSubPr>
                      <m:e>
                        <m:acc>
                          <m:accPr>
                            <m:chr m:val="̂"/>
                            <m:ctrlPr>
                              <a:rPr kumimoji="1" lang="en-US" altLang="zh-TW" i="1" smtClean="0">
                                <a:latin typeface="Cambria Math" charset="0"/>
                              </a:rPr>
                            </m:ctrlPr>
                          </m:accPr>
                          <m:e>
                            <m:r>
                              <m:rPr>
                                <m:sty m:val="p"/>
                              </m:rPr>
                              <a:rPr kumimoji="1" lang="el-GR" altLang="zh-TW" i="1" smtClean="0">
                                <a:latin typeface="Cambria Math" charset="0"/>
                                <a:ea typeface="Cambria Math" charset="0"/>
                                <a:cs typeface="Cambria Math" charset="0"/>
                              </a:rPr>
                              <m:t>Σ</m:t>
                            </m:r>
                          </m:e>
                        </m:acc>
                      </m:e>
                      <m:sub>
                        <m:r>
                          <a:rPr kumimoji="1" lang="en-US" altLang="zh-TW" i="1" smtClean="0">
                            <a:latin typeface="Cambria Math" charset="0"/>
                          </a:rPr>
                          <m:t>𝑎</m:t>
                        </m:r>
                      </m:sub>
                    </m:sSub>
                    <m:r>
                      <a:rPr kumimoji="1" lang="en-US" altLang="zh-TW" i="1" smtClean="0">
                        <a:latin typeface="Cambria Math" charset="0"/>
                      </a:rPr>
                      <m:t>=</m:t>
                    </m:r>
                    <m:f>
                      <m:fPr>
                        <m:ctrlPr>
                          <a:rPr kumimoji="1" lang="mr-IN" altLang="zh-TW" i="1">
                            <a:latin typeface="Cambria Math" charset="0"/>
                          </a:rPr>
                        </m:ctrlPr>
                      </m:fPr>
                      <m:num>
                        <m:r>
                          <a:rPr kumimoji="1" lang="en-US" altLang="zh-TW" i="1" smtClean="0">
                            <a:latin typeface="Cambria Math" charset="0"/>
                          </a:rPr>
                          <m:t>1</m:t>
                        </m:r>
                      </m:num>
                      <m:den>
                        <m:r>
                          <a:rPr kumimoji="1" lang="en-US" altLang="zh-TW" i="1" smtClean="0">
                            <a:latin typeface="Cambria Math" charset="0"/>
                          </a:rPr>
                          <m:t>𝑇</m:t>
                        </m:r>
                        <m:r>
                          <a:rPr kumimoji="1" lang="en-US" altLang="zh-TW" i="1" smtClean="0">
                            <a:latin typeface="Cambria Math" charset="0"/>
                          </a:rPr>
                          <m:t>−</m:t>
                        </m:r>
                        <m:r>
                          <a:rPr kumimoji="1" lang="en-US" altLang="zh-TW" i="1" smtClean="0">
                            <a:latin typeface="Cambria Math" charset="0"/>
                          </a:rPr>
                          <m:t>𝑝</m:t>
                        </m:r>
                      </m:den>
                    </m:f>
                    <m:sSup>
                      <m:sSupPr>
                        <m:ctrlPr>
                          <a:rPr kumimoji="1" lang="en-US" altLang="zh-TW" i="1">
                            <a:latin typeface="Cambria Math" charset="0"/>
                          </a:rPr>
                        </m:ctrlPr>
                      </m:sSupPr>
                      <m:e>
                        <m:acc>
                          <m:accPr>
                            <m:chr m:val="̂"/>
                            <m:ctrlPr>
                              <a:rPr kumimoji="1" lang="en-US" altLang="zh-TW" i="1">
                                <a:latin typeface="Cambria Math" charset="0"/>
                              </a:rPr>
                            </m:ctrlPr>
                          </m:accPr>
                          <m:e>
                            <m:r>
                              <a:rPr kumimoji="1" lang="en-US" altLang="zh-TW" i="1">
                                <a:latin typeface="Cambria Math" charset="0"/>
                              </a:rPr>
                              <m:t>𝐴</m:t>
                            </m:r>
                          </m:e>
                        </m:acc>
                      </m:e>
                      <m:sup>
                        <m:r>
                          <a:rPr kumimoji="1" lang="en-US" altLang="zh-TW" i="1">
                            <a:latin typeface="Cambria Math" charset="0"/>
                          </a:rPr>
                          <m:t>′</m:t>
                        </m:r>
                      </m:sup>
                    </m:sSup>
                    <m:sSup>
                      <m:sSupPr>
                        <m:ctrlPr>
                          <a:rPr kumimoji="1" lang="en-US" altLang="zh-TW" i="1">
                            <a:latin typeface="Cambria Math" charset="0"/>
                          </a:rPr>
                        </m:ctrlPr>
                      </m:sSupPr>
                      <m:e>
                        <m:acc>
                          <m:accPr>
                            <m:chr m:val="̂"/>
                            <m:ctrlPr>
                              <a:rPr kumimoji="1" lang="en-US" altLang="zh-TW" i="1">
                                <a:latin typeface="Cambria Math" charset="0"/>
                              </a:rPr>
                            </m:ctrlPr>
                          </m:accPr>
                          <m:e>
                            <m:r>
                              <a:rPr kumimoji="1" lang="en-US" altLang="zh-TW" i="1">
                                <a:latin typeface="Cambria Math" charset="0"/>
                              </a:rPr>
                              <m:t>𝐴</m:t>
                            </m:r>
                          </m:e>
                        </m:acc>
                      </m:e>
                      <m:sup/>
                    </m:sSup>
                  </m:oMath>
                </a14:m>
                <a:endParaRPr kumimoji="1" lang="zh-TW" altLang="en-US" dirty="0" smtClean="0"/>
              </a:p>
            </p:txBody>
          </p:sp>
        </mc:Choice>
        <mc:Fallback xmlns="">
          <p:sp>
            <p:nvSpPr>
              <p:cNvPr id="5" name="內容版面配置區 2"/>
              <p:cNvSpPr txBox="1">
                <a:spLocks noRot="1" noChangeAspect="1" noMove="1" noResize="1" noEditPoints="1" noAdjustHandles="1" noChangeArrowheads="1" noChangeShapeType="1" noTextEdit="1"/>
              </p:cNvSpPr>
              <p:nvPr/>
            </p:nvSpPr>
            <p:spPr>
              <a:xfrm>
                <a:off x="907503" y="4057013"/>
                <a:ext cx="10515600" cy="2480265"/>
              </a:xfrm>
              <a:prstGeom prst="rect">
                <a:avLst/>
              </a:prstGeom>
              <a:blipFill rotWithShape="0">
                <a:blip r:embed="rId3"/>
                <a:stretch>
                  <a:fillRect l="-1043" t="-4187"/>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045087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311302" y="935576"/>
                <a:ext cx="11656109" cy="5548002"/>
              </a:xfrm>
            </p:spPr>
            <p:txBody>
              <a:bodyPr/>
              <a:lstStyle/>
              <a:p>
                <a:r>
                  <a:rPr kumimoji="1" lang="en-US" altLang="zh-TW" dirty="0" smtClean="0"/>
                  <a:t>The basic idea of the approach is to compare a VAR(p) model with a VAR(p-1) model.</a:t>
                </a:r>
              </a:p>
              <a:p>
                <a14:m>
                  <m:oMath xmlns:m="http://schemas.openxmlformats.org/officeDocument/2006/math">
                    <m:sSub>
                      <m:sSubPr>
                        <m:ctrlPr>
                          <a:rPr kumimoji="1" lang="en-US" altLang="zh-TW" i="1" smtClean="0">
                            <a:latin typeface="Cambria Math" charset="0"/>
                          </a:rPr>
                        </m:ctrlPr>
                      </m:sSubPr>
                      <m:e>
                        <m:r>
                          <a:rPr kumimoji="1" lang="en-US" altLang="zh-TW" b="0" i="1" smtClean="0">
                            <a:latin typeface="Cambria Math" charset="0"/>
                          </a:rPr>
                          <m:t>𝐻</m:t>
                        </m:r>
                      </m:e>
                      <m:sub>
                        <m:r>
                          <a:rPr kumimoji="1" lang="en-US" altLang="zh-TW" b="0" i="1" smtClean="0">
                            <a:latin typeface="Cambria Math" charset="0"/>
                          </a:rPr>
                          <m:t>0</m:t>
                        </m:r>
                      </m:sub>
                    </m:sSub>
                    <m:r>
                      <a:rPr kumimoji="1" lang="en-US" altLang="zh-TW" b="0" i="1" smtClean="0">
                        <a:latin typeface="Cambria Math" charset="0"/>
                      </a:rPr>
                      <m:t>:</m:t>
                    </m:r>
                    <m:sSub>
                      <m:sSubPr>
                        <m:ctrlPr>
                          <a:rPr kumimoji="1" lang="en-US" altLang="zh-TW" i="1">
                            <a:latin typeface="Cambria Math" charset="0"/>
                          </a:rPr>
                        </m:ctrlPr>
                      </m:sSubPr>
                      <m:e>
                        <m:r>
                          <a:rPr kumimoji="1" lang="en-US" altLang="zh-TW" i="1" smtClean="0">
                            <a:latin typeface="Cambria Math" charset="0"/>
                            <a:ea typeface="Cambria Math" charset="0"/>
                            <a:cs typeface="Cambria Math" charset="0"/>
                          </a:rPr>
                          <m:t>𝜙</m:t>
                        </m:r>
                      </m:e>
                      <m:sub>
                        <m:r>
                          <a:rPr kumimoji="1" lang="en-US" altLang="zh-TW" b="0" i="1" smtClean="0">
                            <a:latin typeface="Cambria Math" charset="0"/>
                            <a:ea typeface="Cambria Math" charset="0"/>
                            <a:cs typeface="Cambria Math" charset="0"/>
                          </a:rPr>
                          <m:t>𝑝</m:t>
                        </m:r>
                      </m:sub>
                    </m:sSub>
                    <m:r>
                      <a:rPr kumimoji="1" lang="en-US" altLang="zh-TW" b="0" i="1" smtClean="0">
                        <a:latin typeface="Cambria Math" charset="0"/>
                      </a:rPr>
                      <m:t>=0  </m:t>
                    </m:r>
                    <m:r>
                      <a:rPr kumimoji="1" lang="en-US" altLang="zh-TW" b="0" i="1" smtClean="0">
                        <a:latin typeface="Cambria Math" charset="0"/>
                      </a:rPr>
                      <m:t>𝑣𝑒𝑟𝑠𝑢𝑠</m:t>
                    </m:r>
                    <m:r>
                      <a:rPr kumimoji="1" lang="en-US" altLang="zh-TW" b="0" i="1" smtClean="0">
                        <a:latin typeface="Cambria Math" charset="0"/>
                      </a:rPr>
                      <m:t>  </m:t>
                    </m:r>
                    <m:sSub>
                      <m:sSubPr>
                        <m:ctrlPr>
                          <a:rPr kumimoji="1" lang="en-US" altLang="zh-TW" i="1">
                            <a:latin typeface="Cambria Math" charset="0"/>
                          </a:rPr>
                        </m:ctrlPr>
                      </m:sSubPr>
                      <m:e>
                        <m:r>
                          <a:rPr kumimoji="1" lang="en-US" altLang="zh-TW" i="1">
                            <a:latin typeface="Cambria Math" charset="0"/>
                          </a:rPr>
                          <m:t>𝐻</m:t>
                        </m:r>
                      </m:e>
                      <m:sub>
                        <m:r>
                          <a:rPr kumimoji="1" lang="en-US" altLang="zh-TW" b="0" i="1" smtClean="0">
                            <a:latin typeface="Cambria Math" charset="0"/>
                          </a:rPr>
                          <m:t>1</m:t>
                        </m:r>
                      </m:sub>
                    </m:sSub>
                    <m:r>
                      <a:rPr kumimoji="1" lang="en-US" altLang="zh-TW" i="1">
                        <a:latin typeface="Cambria Math" charset="0"/>
                      </a:rPr>
                      <m:t>:</m:t>
                    </m:r>
                    <m:sSub>
                      <m:sSubPr>
                        <m:ctrlPr>
                          <a:rPr kumimoji="1" lang="en-US" altLang="zh-TW" i="1">
                            <a:latin typeface="Cambria Math" charset="0"/>
                          </a:rPr>
                        </m:ctrlPr>
                      </m:sSubPr>
                      <m:e>
                        <m:r>
                          <a:rPr kumimoji="1" lang="en-US" altLang="zh-TW" i="1">
                            <a:latin typeface="Cambria Math" charset="0"/>
                            <a:ea typeface="Cambria Math" charset="0"/>
                            <a:cs typeface="Cambria Math" charset="0"/>
                          </a:rPr>
                          <m:t>𝜙</m:t>
                        </m:r>
                      </m:e>
                      <m:sub>
                        <m:r>
                          <a:rPr kumimoji="1" lang="en-US" altLang="zh-TW" b="0" i="1" smtClean="0">
                            <a:latin typeface="Cambria Math" charset="0"/>
                            <a:ea typeface="Cambria Math" charset="0"/>
                            <a:cs typeface="Cambria Math" charset="0"/>
                          </a:rPr>
                          <m:t>𝑝</m:t>
                        </m:r>
                      </m:sub>
                    </m:sSub>
                    <m:r>
                      <a:rPr kumimoji="1" lang="en-US" altLang="zh-TW" i="1">
                        <a:latin typeface="Cambria Math" charset="0"/>
                        <a:ea typeface="Cambria Math" charset="0"/>
                        <a:cs typeface="Cambria Math" charset="0"/>
                      </a:rPr>
                      <m:t>≠</m:t>
                    </m:r>
                    <m:r>
                      <a:rPr kumimoji="1" lang="en-US" altLang="zh-TW" i="1">
                        <a:latin typeface="Cambria Math" charset="0"/>
                      </a:rPr>
                      <m:t>0</m:t>
                    </m:r>
                    <m:r>
                      <a:rPr kumimoji="1" lang="en-US" altLang="zh-TW" b="0" i="1" smtClean="0">
                        <a:latin typeface="Cambria Math" charset="0"/>
                      </a:rPr>
                      <m:t>  ,  </m:t>
                    </m:r>
                    <m:r>
                      <a:rPr kumimoji="1" lang="en-US" altLang="zh-TW" b="0" i="1" smtClean="0">
                        <a:latin typeface="Cambria Math" charset="0"/>
                      </a:rPr>
                      <m:t>𝑝</m:t>
                    </m:r>
                    <m:r>
                      <a:rPr kumimoji="1" lang="en-US" altLang="zh-TW" b="0" i="1" smtClean="0">
                        <a:latin typeface="Cambria Math" charset="0"/>
                      </a:rPr>
                      <m:t>=1,2,3…</m:t>
                    </m:r>
                  </m:oMath>
                </a14:m>
                <a:r>
                  <a:rPr kumimoji="1" lang="en-US" altLang="zh-TW" dirty="0" smtClean="0"/>
                  <a:t> </a:t>
                </a:r>
              </a:p>
              <a:p>
                <a:pPr marL="0" indent="0">
                  <a:buNone/>
                </a:pPr>
                <a:endParaRPr kumimoji="1" lang="en-US" altLang="zh-TW" sz="800" dirty="0"/>
              </a:p>
              <a:p>
                <a14:m>
                  <m:oMath xmlns:m="http://schemas.openxmlformats.org/officeDocument/2006/math">
                    <m:r>
                      <m:rPr>
                        <m:sty m:val="p"/>
                      </m:rPr>
                      <a:rPr kumimoji="1" lang="el-GR" altLang="zh-TW" sz="2400" i="1" smtClean="0">
                        <a:latin typeface="Cambria Math" charset="0"/>
                        <a:ea typeface="Cambria Math" charset="0"/>
                        <a:cs typeface="Cambria Math" charset="0"/>
                      </a:rPr>
                      <m:t>Λ</m:t>
                    </m:r>
                    <m:r>
                      <a:rPr kumimoji="1" lang="en-US" altLang="zh-TW" sz="2400" b="0" i="1" smtClean="0">
                        <a:latin typeface="Cambria Math" charset="0"/>
                        <a:ea typeface="Cambria Math" charset="0"/>
                        <a:cs typeface="Cambria Math" charset="0"/>
                      </a:rPr>
                      <m:t>=</m:t>
                    </m:r>
                    <m:f>
                      <m:fPr>
                        <m:ctrlPr>
                          <a:rPr kumimoji="1" lang="mr-IN" altLang="zh-TW" sz="2400" i="1">
                            <a:latin typeface="Cambria Math" charset="0"/>
                          </a:rPr>
                        </m:ctrlPr>
                      </m:fPr>
                      <m:num>
                        <m:r>
                          <a:rPr kumimoji="1" lang="en-US" altLang="zh-TW" sz="2400" b="0" i="1" smtClean="0">
                            <a:latin typeface="Cambria Math" charset="0"/>
                          </a:rPr>
                          <m:t>𝑚𝑎𝑥</m:t>
                        </m:r>
                        <m:r>
                          <a:rPr kumimoji="1" lang="en-US" altLang="zh-TW" sz="2400" i="1">
                            <a:latin typeface="Cambria Math" charset="0"/>
                            <a:ea typeface="Cambria Math" charset="0"/>
                            <a:cs typeface="Cambria Math" charset="0"/>
                          </a:rPr>
                          <m:t>𝐿</m:t>
                        </m:r>
                        <m:r>
                          <a:rPr kumimoji="1" lang="en-US" altLang="zh-TW" sz="2400" i="1">
                            <a:latin typeface="Cambria Math" charset="0"/>
                            <a:ea typeface="Cambria Math" charset="0"/>
                            <a:cs typeface="Cambria Math" charset="0"/>
                          </a:rPr>
                          <m:t>(</m:t>
                        </m:r>
                        <m:sSub>
                          <m:sSubPr>
                            <m:ctrlPr>
                              <a:rPr kumimoji="1" lang="en-US" altLang="zh-TW" sz="2400" i="1">
                                <a:latin typeface="Cambria Math" charset="0"/>
                              </a:rPr>
                            </m:ctrlPr>
                          </m:sSubPr>
                          <m:e>
                            <m:r>
                              <a:rPr kumimoji="1" lang="en-US" altLang="zh-TW" sz="2400" i="1">
                                <a:latin typeface="Cambria Math" charset="0"/>
                                <a:ea typeface="Cambria Math" charset="0"/>
                                <a:cs typeface="Cambria Math" charset="0"/>
                              </a:rPr>
                              <m:t>𝛽</m:t>
                            </m:r>
                          </m:e>
                          <m:sub>
                            <m:r>
                              <a:rPr kumimoji="1" lang="en-US" altLang="zh-TW" sz="2400" b="0" i="1" smtClean="0">
                                <a:latin typeface="Cambria Math" charset="0"/>
                                <a:ea typeface="Cambria Math" charset="0"/>
                                <a:cs typeface="Cambria Math" charset="0"/>
                              </a:rPr>
                              <m:t>𝑝</m:t>
                            </m:r>
                            <m:r>
                              <a:rPr kumimoji="1" lang="en-US" altLang="zh-TW" sz="2400" b="0" i="1" smtClean="0">
                                <a:latin typeface="Cambria Math" charset="0"/>
                                <a:ea typeface="Cambria Math" charset="0"/>
                                <a:cs typeface="Cambria Math" charset="0"/>
                              </a:rPr>
                              <m:t>−1</m:t>
                            </m:r>
                          </m:sub>
                        </m:sSub>
                        <m:r>
                          <a:rPr kumimoji="1" lang="en-US" altLang="zh-TW" sz="2400" i="1">
                            <a:latin typeface="Cambria Math" charset="0"/>
                            <a:ea typeface="Cambria Math" charset="0"/>
                            <a:cs typeface="Cambria Math" charset="0"/>
                          </a:rPr>
                          <m:t>,</m:t>
                        </m:r>
                        <m:sSub>
                          <m:sSubPr>
                            <m:ctrlPr>
                              <a:rPr kumimoji="1" lang="en-US" altLang="zh-TW" sz="2400" i="1">
                                <a:latin typeface="Cambria Math" charset="0"/>
                              </a:rPr>
                            </m:ctrlPr>
                          </m:sSubPr>
                          <m:e>
                            <m:r>
                              <m:rPr>
                                <m:sty m:val="p"/>
                              </m:rPr>
                              <a:rPr kumimoji="1" lang="el-GR" altLang="zh-TW" sz="2400" i="1">
                                <a:latin typeface="Cambria Math" charset="0"/>
                                <a:ea typeface="Cambria Math" charset="0"/>
                                <a:cs typeface="Cambria Math" charset="0"/>
                              </a:rPr>
                              <m:t>Σ</m:t>
                            </m:r>
                          </m:e>
                          <m:sub>
                            <m:r>
                              <a:rPr kumimoji="1" lang="en-US" altLang="zh-TW" sz="2400" i="1">
                                <a:latin typeface="Cambria Math" charset="0"/>
                              </a:rPr>
                              <m:t>𝑎</m:t>
                            </m:r>
                          </m:sub>
                        </m:sSub>
                        <m:r>
                          <a:rPr kumimoji="1" lang="en-US" altLang="zh-TW" sz="2400" i="1">
                            <a:latin typeface="Cambria Math" charset="0"/>
                            <a:ea typeface="Cambria Math" charset="0"/>
                            <a:cs typeface="Cambria Math" charset="0"/>
                          </a:rPr>
                          <m:t>)</m:t>
                        </m:r>
                      </m:num>
                      <m:den>
                        <m:r>
                          <a:rPr kumimoji="1" lang="en-US" altLang="zh-TW" sz="2400" b="0" i="1" smtClean="0">
                            <a:latin typeface="Cambria Math" charset="0"/>
                            <a:ea typeface="Cambria Math" charset="0"/>
                            <a:cs typeface="Cambria Math" charset="0"/>
                          </a:rPr>
                          <m:t>𝑚𝑎𝑥𝐿</m:t>
                        </m:r>
                        <m:r>
                          <a:rPr kumimoji="1" lang="en-US" altLang="zh-TW" sz="2400" b="0" i="1" smtClean="0">
                            <a:latin typeface="Cambria Math" charset="0"/>
                            <a:ea typeface="Cambria Math" charset="0"/>
                            <a:cs typeface="Cambria Math" charset="0"/>
                          </a:rPr>
                          <m:t>(</m:t>
                        </m:r>
                        <m:sSub>
                          <m:sSubPr>
                            <m:ctrlPr>
                              <a:rPr kumimoji="1" lang="en-US" altLang="zh-TW" sz="2400" i="1">
                                <a:latin typeface="Cambria Math" charset="0"/>
                              </a:rPr>
                            </m:ctrlPr>
                          </m:sSubPr>
                          <m:e>
                            <m:r>
                              <a:rPr kumimoji="1" lang="en-US" altLang="zh-TW" sz="2400" i="1">
                                <a:latin typeface="Cambria Math" charset="0"/>
                                <a:ea typeface="Cambria Math" charset="0"/>
                                <a:cs typeface="Cambria Math" charset="0"/>
                              </a:rPr>
                              <m:t>𝛽</m:t>
                            </m:r>
                          </m:e>
                          <m:sub>
                            <m:r>
                              <a:rPr kumimoji="1" lang="en-US" altLang="zh-TW" sz="2400" b="0" i="1" smtClean="0">
                                <a:latin typeface="Cambria Math" charset="0"/>
                                <a:ea typeface="Cambria Math" charset="0"/>
                                <a:cs typeface="Cambria Math" charset="0"/>
                              </a:rPr>
                              <m:t>𝑝</m:t>
                            </m:r>
                          </m:sub>
                        </m:sSub>
                        <m:r>
                          <a:rPr kumimoji="1" lang="en-US" altLang="zh-TW" sz="2400" i="1">
                            <a:latin typeface="Cambria Math" charset="0"/>
                            <a:ea typeface="Cambria Math" charset="0"/>
                            <a:cs typeface="Cambria Math" charset="0"/>
                          </a:rPr>
                          <m:t>,</m:t>
                        </m:r>
                        <m:sSub>
                          <m:sSubPr>
                            <m:ctrlPr>
                              <a:rPr kumimoji="1" lang="en-US" altLang="zh-TW" sz="2400" i="1">
                                <a:latin typeface="Cambria Math" charset="0"/>
                              </a:rPr>
                            </m:ctrlPr>
                          </m:sSubPr>
                          <m:e>
                            <m:r>
                              <m:rPr>
                                <m:sty m:val="p"/>
                              </m:rPr>
                              <a:rPr kumimoji="1" lang="el-GR" altLang="zh-TW" sz="2400" i="1">
                                <a:latin typeface="Cambria Math" charset="0"/>
                                <a:ea typeface="Cambria Math" charset="0"/>
                                <a:cs typeface="Cambria Math" charset="0"/>
                              </a:rPr>
                              <m:t>Σ</m:t>
                            </m:r>
                          </m:e>
                          <m:sub>
                            <m:r>
                              <a:rPr kumimoji="1" lang="en-US" altLang="zh-TW" sz="2400" i="1">
                                <a:latin typeface="Cambria Math" charset="0"/>
                              </a:rPr>
                              <m:t>𝑎</m:t>
                            </m:r>
                          </m:sub>
                        </m:sSub>
                        <m:r>
                          <a:rPr kumimoji="1" lang="en-US" altLang="zh-TW" sz="2400" b="0" i="1" smtClean="0">
                            <a:latin typeface="Cambria Math" charset="0"/>
                            <a:ea typeface="Cambria Math" charset="0"/>
                            <a:cs typeface="Cambria Math" charset="0"/>
                          </a:rPr>
                          <m:t>)</m:t>
                        </m:r>
                      </m:den>
                    </m:f>
                    <m:r>
                      <a:rPr kumimoji="1" lang="en-US" altLang="zh-TW" sz="2400" i="1">
                        <a:latin typeface="Cambria Math" charset="0"/>
                      </a:rPr>
                      <m:t>=</m:t>
                    </m:r>
                    <m:sSup>
                      <m:sSupPr>
                        <m:ctrlPr>
                          <a:rPr kumimoji="1" lang="en-US" altLang="zh-TW" sz="2400" i="1" smtClean="0">
                            <a:solidFill>
                              <a:schemeClr val="tx1"/>
                            </a:solidFill>
                            <a:latin typeface="Cambria Math" charset="0"/>
                          </a:rPr>
                        </m:ctrlPr>
                      </m:sSupPr>
                      <m:e>
                        <m:r>
                          <a:rPr kumimoji="1" lang="en-US" altLang="zh-TW" sz="2400" i="1">
                            <a:solidFill>
                              <a:schemeClr val="tx1"/>
                            </a:solidFill>
                            <a:latin typeface="Cambria Math" charset="0"/>
                          </a:rPr>
                          <m:t>(</m:t>
                        </m:r>
                        <m:f>
                          <m:fPr>
                            <m:ctrlPr>
                              <a:rPr kumimoji="1" lang="mr-IN" altLang="zh-TW" sz="2400" i="1">
                                <a:solidFill>
                                  <a:schemeClr val="tx1"/>
                                </a:solidFill>
                                <a:latin typeface="Cambria Math" charset="0"/>
                              </a:rPr>
                            </m:ctrlPr>
                          </m:fPr>
                          <m:num>
                            <m:sSup>
                              <m:sSupPr>
                                <m:ctrlPr>
                                  <a:rPr kumimoji="1" lang="en-US" altLang="zh-TW" sz="2400" i="1">
                                    <a:solidFill>
                                      <a:schemeClr val="tx1"/>
                                    </a:solidFill>
                                    <a:latin typeface="Cambria Math" charset="0"/>
                                  </a:rPr>
                                </m:ctrlPr>
                              </m:sSupPr>
                              <m:e>
                                <m:d>
                                  <m:dPr>
                                    <m:begChr m:val="|"/>
                                    <m:endChr m:val="|"/>
                                    <m:ctrlPr>
                                      <a:rPr kumimoji="1" lang="en-US" altLang="zh-TW" sz="2400" i="1">
                                        <a:solidFill>
                                          <a:schemeClr val="tx1"/>
                                        </a:solidFill>
                                        <a:latin typeface="Cambria Math" charset="0"/>
                                      </a:rPr>
                                    </m:ctrlPr>
                                  </m:dPr>
                                  <m:e>
                                    <m:sSub>
                                      <m:sSubPr>
                                        <m:ctrlPr>
                                          <a:rPr kumimoji="1" lang="en-US" altLang="zh-TW" sz="2400" i="1">
                                            <a:solidFill>
                                              <a:schemeClr val="tx1"/>
                                            </a:solidFill>
                                            <a:latin typeface="Cambria Math" charset="0"/>
                                          </a:rPr>
                                        </m:ctrlPr>
                                      </m:sSubPr>
                                      <m:e>
                                        <m:acc>
                                          <m:accPr>
                                            <m:chr m:val="̂"/>
                                            <m:ctrlPr>
                                              <a:rPr kumimoji="1" lang="en-US" altLang="zh-TW" sz="2400" i="1">
                                                <a:solidFill>
                                                  <a:schemeClr val="tx1"/>
                                                </a:solidFill>
                                                <a:latin typeface="Cambria Math" charset="0"/>
                                              </a:rPr>
                                            </m:ctrlPr>
                                          </m:accPr>
                                          <m:e>
                                            <m:r>
                                              <m:rPr>
                                                <m:sty m:val="p"/>
                                              </m:rPr>
                                              <a:rPr kumimoji="1" lang="el-GR" altLang="zh-TW" sz="2400" i="1">
                                                <a:solidFill>
                                                  <a:schemeClr val="tx1"/>
                                                </a:solidFill>
                                                <a:latin typeface="Cambria Math" charset="0"/>
                                                <a:ea typeface="Cambria Math" charset="0"/>
                                                <a:cs typeface="Cambria Math" charset="0"/>
                                              </a:rPr>
                                              <m:t>Σ</m:t>
                                            </m:r>
                                          </m:e>
                                        </m:acc>
                                      </m:e>
                                      <m:sub>
                                        <m:r>
                                          <a:rPr kumimoji="1" lang="en-US" altLang="zh-TW" sz="2400" i="1">
                                            <a:solidFill>
                                              <a:schemeClr val="tx1"/>
                                            </a:solidFill>
                                            <a:latin typeface="Cambria Math" charset="0"/>
                                          </a:rPr>
                                          <m:t>𝑎</m:t>
                                        </m:r>
                                        <m:r>
                                          <a:rPr kumimoji="1" lang="en-US" altLang="zh-TW" sz="2400" i="1">
                                            <a:solidFill>
                                              <a:schemeClr val="tx1"/>
                                            </a:solidFill>
                                            <a:latin typeface="Cambria Math" charset="0"/>
                                          </a:rPr>
                                          <m:t>,</m:t>
                                        </m:r>
                                        <m:r>
                                          <a:rPr kumimoji="1" lang="en-US" altLang="zh-TW" sz="2400" b="0" i="1" smtClean="0">
                                            <a:solidFill>
                                              <a:schemeClr val="tx1"/>
                                            </a:solidFill>
                                            <a:latin typeface="Cambria Math" charset="0"/>
                                          </a:rPr>
                                          <m:t>𝑝</m:t>
                                        </m:r>
                                      </m:sub>
                                    </m:sSub>
                                  </m:e>
                                </m:d>
                              </m:e>
                              <m:sup/>
                            </m:sSup>
                            <m:r>
                              <m:rPr>
                                <m:nor/>
                              </m:rPr>
                              <a:rPr kumimoji="1" lang="zh-TW" altLang="en-US" sz="2400" dirty="0">
                                <a:solidFill>
                                  <a:schemeClr val="tx1"/>
                                </a:solidFill>
                              </a:rPr>
                              <m:t> </m:t>
                            </m:r>
                          </m:num>
                          <m:den>
                            <m:sSup>
                              <m:sSupPr>
                                <m:ctrlPr>
                                  <a:rPr kumimoji="1" lang="en-US" altLang="zh-TW" sz="2400" i="1">
                                    <a:solidFill>
                                      <a:schemeClr val="tx1"/>
                                    </a:solidFill>
                                    <a:latin typeface="Cambria Math" charset="0"/>
                                  </a:rPr>
                                </m:ctrlPr>
                              </m:sSupPr>
                              <m:e>
                                <m:d>
                                  <m:dPr>
                                    <m:begChr m:val="|"/>
                                    <m:endChr m:val="|"/>
                                    <m:ctrlPr>
                                      <a:rPr kumimoji="1" lang="en-US" altLang="zh-TW" sz="2400" i="1">
                                        <a:solidFill>
                                          <a:schemeClr val="tx1"/>
                                        </a:solidFill>
                                        <a:latin typeface="Cambria Math" charset="0"/>
                                      </a:rPr>
                                    </m:ctrlPr>
                                  </m:dPr>
                                  <m:e>
                                    <m:sSub>
                                      <m:sSubPr>
                                        <m:ctrlPr>
                                          <a:rPr kumimoji="1" lang="en-US" altLang="zh-TW" sz="2400" i="1">
                                            <a:solidFill>
                                              <a:schemeClr val="tx1"/>
                                            </a:solidFill>
                                            <a:latin typeface="Cambria Math" charset="0"/>
                                          </a:rPr>
                                        </m:ctrlPr>
                                      </m:sSubPr>
                                      <m:e>
                                        <m:acc>
                                          <m:accPr>
                                            <m:chr m:val="̂"/>
                                            <m:ctrlPr>
                                              <a:rPr kumimoji="1" lang="en-US" altLang="zh-TW" sz="2400" i="1">
                                                <a:solidFill>
                                                  <a:schemeClr val="tx1"/>
                                                </a:solidFill>
                                                <a:latin typeface="Cambria Math" charset="0"/>
                                              </a:rPr>
                                            </m:ctrlPr>
                                          </m:accPr>
                                          <m:e>
                                            <m:r>
                                              <m:rPr>
                                                <m:sty m:val="p"/>
                                              </m:rPr>
                                              <a:rPr kumimoji="1" lang="el-GR" altLang="zh-TW" sz="2400" i="1">
                                                <a:solidFill>
                                                  <a:schemeClr val="tx1"/>
                                                </a:solidFill>
                                                <a:latin typeface="Cambria Math" charset="0"/>
                                                <a:ea typeface="Cambria Math" charset="0"/>
                                                <a:cs typeface="Cambria Math" charset="0"/>
                                              </a:rPr>
                                              <m:t>Σ</m:t>
                                            </m:r>
                                          </m:e>
                                        </m:acc>
                                      </m:e>
                                      <m:sub>
                                        <m:r>
                                          <a:rPr kumimoji="1" lang="en-US" altLang="zh-TW" sz="2400" i="1">
                                            <a:solidFill>
                                              <a:schemeClr val="tx1"/>
                                            </a:solidFill>
                                            <a:latin typeface="Cambria Math" charset="0"/>
                                          </a:rPr>
                                          <m:t>𝑎</m:t>
                                        </m:r>
                                        <m:r>
                                          <a:rPr kumimoji="1" lang="en-US" altLang="zh-TW" sz="2400" i="1">
                                            <a:solidFill>
                                              <a:schemeClr val="tx1"/>
                                            </a:solidFill>
                                            <a:latin typeface="Cambria Math" charset="0"/>
                                          </a:rPr>
                                          <m:t>,</m:t>
                                        </m:r>
                                        <m:r>
                                          <a:rPr kumimoji="1" lang="en-US" altLang="zh-TW" sz="2400" b="0" i="1" smtClean="0">
                                            <a:solidFill>
                                              <a:schemeClr val="tx1"/>
                                            </a:solidFill>
                                            <a:latin typeface="Cambria Math" charset="0"/>
                                          </a:rPr>
                                          <m:t>𝑝</m:t>
                                        </m:r>
                                        <m:r>
                                          <a:rPr kumimoji="1" lang="en-US" altLang="zh-TW" sz="2400" i="1">
                                            <a:solidFill>
                                              <a:schemeClr val="tx1"/>
                                            </a:solidFill>
                                            <a:latin typeface="Cambria Math" charset="0"/>
                                          </a:rPr>
                                          <m:t>−1</m:t>
                                        </m:r>
                                      </m:sub>
                                    </m:sSub>
                                  </m:e>
                                </m:d>
                              </m:e>
                              <m:sup/>
                            </m:sSup>
                            <m:r>
                              <m:rPr>
                                <m:nor/>
                              </m:rPr>
                              <a:rPr kumimoji="1" lang="zh-TW" altLang="en-US" sz="2400" dirty="0">
                                <a:solidFill>
                                  <a:schemeClr val="tx1"/>
                                </a:solidFill>
                              </a:rPr>
                              <m:t> </m:t>
                            </m:r>
                          </m:den>
                        </m:f>
                        <m:r>
                          <a:rPr kumimoji="1" lang="en-US" altLang="zh-TW" sz="2400" i="1">
                            <a:solidFill>
                              <a:schemeClr val="tx1"/>
                            </a:solidFill>
                            <a:latin typeface="Cambria Math" charset="0"/>
                          </a:rPr>
                          <m:t>)</m:t>
                        </m:r>
                      </m:e>
                      <m:sup>
                        <m:r>
                          <a:rPr kumimoji="1" lang="en-US" altLang="zh-TW" sz="2400" i="1">
                            <a:solidFill>
                              <a:schemeClr val="tx1"/>
                            </a:solidFill>
                            <a:latin typeface="Cambria Math" charset="0"/>
                          </a:rPr>
                          <m:t>(</m:t>
                        </m:r>
                        <m:r>
                          <a:rPr kumimoji="1" lang="en-US" altLang="zh-TW" sz="2400" i="1">
                            <a:solidFill>
                              <a:schemeClr val="tx1"/>
                            </a:solidFill>
                            <a:latin typeface="Cambria Math" charset="0"/>
                          </a:rPr>
                          <m:t>𝑇</m:t>
                        </m:r>
                        <m:r>
                          <a:rPr kumimoji="1" lang="en-US" altLang="zh-TW" sz="2400" i="1">
                            <a:solidFill>
                              <a:schemeClr val="tx1"/>
                            </a:solidFill>
                            <a:latin typeface="Cambria Math" charset="0"/>
                          </a:rPr>
                          <m:t>−</m:t>
                        </m:r>
                        <m:r>
                          <a:rPr kumimoji="1" lang="en-US" altLang="zh-TW" sz="2400" b="0" i="1" smtClean="0">
                            <a:solidFill>
                              <a:schemeClr val="tx1"/>
                            </a:solidFill>
                            <a:latin typeface="Cambria Math" charset="0"/>
                          </a:rPr>
                          <m:t>𝑝</m:t>
                        </m:r>
                        <m:r>
                          <a:rPr kumimoji="1" lang="en-US" altLang="zh-TW" sz="2400" i="1">
                            <a:solidFill>
                              <a:schemeClr val="tx1"/>
                            </a:solidFill>
                            <a:latin typeface="Cambria Math" charset="0"/>
                          </a:rPr>
                          <m:t>)/2</m:t>
                        </m:r>
                      </m:sup>
                    </m:sSup>
                  </m:oMath>
                </a14:m>
                <a:endParaRPr kumimoji="1" lang="en-US" altLang="zh-TW" sz="2400" dirty="0" smtClean="0"/>
              </a:p>
              <a:p>
                <a14:m>
                  <m:oMath xmlns:m="http://schemas.openxmlformats.org/officeDocument/2006/math">
                    <m:r>
                      <a:rPr kumimoji="1" lang="en-US" altLang="zh-TW" sz="2400" b="0" i="1" smtClean="0">
                        <a:latin typeface="Cambria Math" charset="0"/>
                        <a:ea typeface="Cambria Math" charset="0"/>
                        <a:cs typeface="Cambria Math" charset="0"/>
                      </a:rPr>
                      <m:t>−2</m:t>
                    </m:r>
                    <m:func>
                      <m:funcPr>
                        <m:ctrlPr>
                          <a:rPr kumimoji="1" lang="en-US" altLang="zh-TW" sz="2400" b="0" i="1" smtClean="0">
                            <a:latin typeface="Cambria Math" charset="0"/>
                            <a:ea typeface="Cambria Math" charset="0"/>
                            <a:cs typeface="Cambria Math" charset="0"/>
                          </a:rPr>
                        </m:ctrlPr>
                      </m:funcPr>
                      <m:fName>
                        <m:r>
                          <a:rPr kumimoji="1" lang="en-US" altLang="zh-TW" sz="2400" b="0" i="1" smtClean="0">
                            <a:latin typeface="Cambria Math" charset="0"/>
                            <a:ea typeface="Cambria Math" charset="0"/>
                            <a:cs typeface="Cambria Math" charset="0"/>
                          </a:rPr>
                          <m:t>𝑙𝑜𝑔</m:t>
                        </m:r>
                      </m:fName>
                      <m:e>
                        <m:d>
                          <m:dPr>
                            <m:ctrlPr>
                              <a:rPr kumimoji="1" lang="en-US" altLang="zh-TW" sz="2400" b="0" i="1" smtClean="0">
                                <a:latin typeface="Cambria Math" charset="0"/>
                                <a:ea typeface="Cambria Math" charset="0"/>
                                <a:cs typeface="Cambria Math" charset="0"/>
                              </a:rPr>
                            </m:ctrlPr>
                          </m:dPr>
                          <m:e>
                            <m:r>
                              <a:rPr kumimoji="1" lang="el-GR" altLang="zh-TW" sz="2400" i="1">
                                <a:latin typeface="Cambria Math" charset="0"/>
                                <a:ea typeface="Cambria Math" charset="0"/>
                                <a:cs typeface="Cambria Math" charset="0"/>
                              </a:rPr>
                              <m:t>𝛬</m:t>
                            </m:r>
                          </m:e>
                        </m:d>
                      </m:e>
                    </m:func>
                    <m:r>
                      <a:rPr kumimoji="1" lang="en-US" altLang="zh-TW" sz="2400" b="0" i="1" smtClean="0">
                        <a:latin typeface="Cambria Math" charset="0"/>
                        <a:ea typeface="Cambria Math" charset="0"/>
                        <a:cs typeface="Cambria Math" charset="0"/>
                      </a:rPr>
                      <m:t>=−</m:t>
                    </m:r>
                    <m:d>
                      <m:dPr>
                        <m:ctrlPr>
                          <a:rPr kumimoji="1" lang="en-US" altLang="zh-TW" sz="2400" b="0" i="1" smtClean="0">
                            <a:latin typeface="Cambria Math" charset="0"/>
                            <a:ea typeface="Cambria Math" charset="0"/>
                            <a:cs typeface="Cambria Math" charset="0"/>
                          </a:rPr>
                        </m:ctrlPr>
                      </m:dPr>
                      <m:e>
                        <m:r>
                          <a:rPr kumimoji="1" lang="en-US" altLang="zh-TW" sz="2400" b="0" i="1" smtClean="0">
                            <a:latin typeface="Cambria Math" charset="0"/>
                            <a:ea typeface="Cambria Math" charset="0"/>
                            <a:cs typeface="Cambria Math" charset="0"/>
                          </a:rPr>
                          <m:t>𝑇</m:t>
                        </m:r>
                        <m:r>
                          <a:rPr kumimoji="1" lang="en-US" altLang="zh-TW" sz="2400" b="0" i="1" smtClean="0">
                            <a:latin typeface="Cambria Math" charset="0"/>
                            <a:ea typeface="Cambria Math" charset="0"/>
                            <a:cs typeface="Cambria Math" charset="0"/>
                          </a:rPr>
                          <m:t>−</m:t>
                        </m:r>
                        <m:r>
                          <a:rPr kumimoji="1" lang="en-US" altLang="zh-TW" sz="2400" b="0" i="1" smtClean="0">
                            <a:latin typeface="Cambria Math" charset="0"/>
                            <a:ea typeface="Cambria Math" charset="0"/>
                            <a:cs typeface="Cambria Math" charset="0"/>
                          </a:rPr>
                          <m:t>𝑝</m:t>
                        </m:r>
                      </m:e>
                    </m:d>
                    <m:r>
                      <a:rPr kumimoji="1" lang="en-US" altLang="zh-TW" sz="2400" b="0" i="1" smtClean="0">
                        <a:latin typeface="Cambria Math" charset="0"/>
                        <a:ea typeface="Cambria Math" charset="0"/>
                        <a:cs typeface="Cambria Math" charset="0"/>
                      </a:rPr>
                      <m:t>𝑙𝑜𝑔</m:t>
                    </m:r>
                    <m:r>
                      <a:rPr kumimoji="1" lang="en-US" altLang="zh-TW" sz="2400" i="1">
                        <a:latin typeface="Cambria Math" charset="0"/>
                      </a:rPr>
                      <m:t>(</m:t>
                    </m:r>
                    <m:f>
                      <m:fPr>
                        <m:ctrlPr>
                          <a:rPr kumimoji="1" lang="mr-IN" altLang="zh-TW" sz="2400" i="1">
                            <a:latin typeface="Cambria Math" charset="0"/>
                          </a:rPr>
                        </m:ctrlPr>
                      </m:fPr>
                      <m:num>
                        <m:sSup>
                          <m:sSupPr>
                            <m:ctrlPr>
                              <a:rPr kumimoji="1" lang="en-US" altLang="zh-TW" sz="2400" i="1">
                                <a:latin typeface="Cambria Math" charset="0"/>
                              </a:rPr>
                            </m:ctrlPr>
                          </m:sSupPr>
                          <m:e>
                            <m:d>
                              <m:dPr>
                                <m:begChr m:val="|"/>
                                <m:endChr m:val="|"/>
                                <m:ctrlPr>
                                  <a:rPr kumimoji="1" lang="en-US" altLang="zh-TW" sz="2400" i="1">
                                    <a:latin typeface="Cambria Math" charset="0"/>
                                  </a:rPr>
                                </m:ctrlPr>
                              </m:dPr>
                              <m:e>
                                <m:sSub>
                                  <m:sSubPr>
                                    <m:ctrlPr>
                                      <a:rPr kumimoji="1" lang="en-US" altLang="zh-TW" sz="2400" i="1">
                                        <a:latin typeface="Cambria Math" charset="0"/>
                                      </a:rPr>
                                    </m:ctrlPr>
                                  </m:sSubPr>
                                  <m:e>
                                    <m:acc>
                                      <m:accPr>
                                        <m:chr m:val="̂"/>
                                        <m:ctrlPr>
                                          <a:rPr kumimoji="1" lang="en-US" altLang="zh-TW" sz="2400" i="1">
                                            <a:latin typeface="Cambria Math" charset="0"/>
                                          </a:rPr>
                                        </m:ctrlPr>
                                      </m:accPr>
                                      <m:e>
                                        <m:r>
                                          <a:rPr kumimoji="1" lang="el-GR" altLang="zh-TW" sz="2400" i="1">
                                            <a:latin typeface="Cambria Math" charset="0"/>
                                            <a:ea typeface="Cambria Math" charset="0"/>
                                            <a:cs typeface="Cambria Math" charset="0"/>
                                          </a:rPr>
                                          <m:t>𝛴</m:t>
                                        </m:r>
                                      </m:e>
                                    </m:acc>
                                  </m:e>
                                  <m:sub>
                                    <m:r>
                                      <a:rPr kumimoji="1" lang="en-US" altLang="zh-TW" sz="2400" i="1">
                                        <a:latin typeface="Cambria Math" charset="0"/>
                                      </a:rPr>
                                      <m:t>𝑎</m:t>
                                    </m:r>
                                    <m:r>
                                      <a:rPr kumimoji="1" lang="en-US" altLang="zh-TW" sz="2400" i="1">
                                        <a:latin typeface="Cambria Math" charset="0"/>
                                      </a:rPr>
                                      <m:t>,</m:t>
                                    </m:r>
                                    <m:r>
                                      <a:rPr kumimoji="1" lang="en-US" altLang="zh-TW" sz="2400" b="0" i="1" smtClean="0">
                                        <a:latin typeface="Cambria Math" charset="0"/>
                                      </a:rPr>
                                      <m:t>𝑝</m:t>
                                    </m:r>
                                  </m:sub>
                                </m:sSub>
                              </m:e>
                            </m:d>
                          </m:e>
                          <m:sup/>
                        </m:sSup>
                        <m:r>
                          <m:rPr>
                            <m:nor/>
                          </m:rPr>
                          <a:rPr kumimoji="1" lang="zh-TW" altLang="en-US" sz="2400" i="1" dirty="0"/>
                          <m:t> </m:t>
                        </m:r>
                      </m:num>
                      <m:den>
                        <m:sSup>
                          <m:sSupPr>
                            <m:ctrlPr>
                              <a:rPr kumimoji="1" lang="en-US" altLang="zh-TW" sz="2400" i="1">
                                <a:latin typeface="Cambria Math" charset="0"/>
                              </a:rPr>
                            </m:ctrlPr>
                          </m:sSupPr>
                          <m:e>
                            <m:d>
                              <m:dPr>
                                <m:begChr m:val="|"/>
                                <m:endChr m:val="|"/>
                                <m:ctrlPr>
                                  <a:rPr kumimoji="1" lang="en-US" altLang="zh-TW" sz="2400" i="1">
                                    <a:latin typeface="Cambria Math" charset="0"/>
                                  </a:rPr>
                                </m:ctrlPr>
                              </m:dPr>
                              <m:e>
                                <m:sSub>
                                  <m:sSubPr>
                                    <m:ctrlPr>
                                      <a:rPr kumimoji="1" lang="en-US" altLang="zh-TW" sz="2400" i="1">
                                        <a:latin typeface="Cambria Math" charset="0"/>
                                      </a:rPr>
                                    </m:ctrlPr>
                                  </m:sSubPr>
                                  <m:e>
                                    <m:acc>
                                      <m:accPr>
                                        <m:chr m:val="̂"/>
                                        <m:ctrlPr>
                                          <a:rPr kumimoji="1" lang="en-US" altLang="zh-TW" sz="2400" i="1">
                                            <a:latin typeface="Cambria Math" charset="0"/>
                                          </a:rPr>
                                        </m:ctrlPr>
                                      </m:accPr>
                                      <m:e>
                                        <m:r>
                                          <a:rPr kumimoji="1" lang="el-GR" altLang="zh-TW" sz="2400" i="1">
                                            <a:latin typeface="Cambria Math" charset="0"/>
                                            <a:ea typeface="Cambria Math" charset="0"/>
                                            <a:cs typeface="Cambria Math" charset="0"/>
                                          </a:rPr>
                                          <m:t>𝛴</m:t>
                                        </m:r>
                                      </m:e>
                                    </m:acc>
                                  </m:e>
                                  <m:sub>
                                    <m:r>
                                      <a:rPr kumimoji="1" lang="en-US" altLang="zh-TW" sz="2400" i="1">
                                        <a:latin typeface="Cambria Math" charset="0"/>
                                      </a:rPr>
                                      <m:t>𝑎</m:t>
                                    </m:r>
                                    <m:r>
                                      <a:rPr kumimoji="1" lang="en-US" altLang="zh-TW" sz="2400" i="1">
                                        <a:latin typeface="Cambria Math" charset="0"/>
                                      </a:rPr>
                                      <m:t>,</m:t>
                                    </m:r>
                                    <m:r>
                                      <a:rPr kumimoji="1" lang="en-US" altLang="zh-TW" sz="2400" b="0" i="1" smtClean="0">
                                        <a:latin typeface="Cambria Math" charset="0"/>
                                      </a:rPr>
                                      <m:t>𝑝</m:t>
                                    </m:r>
                                    <m:r>
                                      <a:rPr kumimoji="1" lang="en-US" altLang="zh-TW" sz="2400" i="1">
                                        <a:latin typeface="Cambria Math" charset="0"/>
                                      </a:rPr>
                                      <m:t>−1</m:t>
                                    </m:r>
                                  </m:sub>
                                </m:sSub>
                              </m:e>
                            </m:d>
                          </m:e>
                          <m:sup/>
                        </m:sSup>
                        <m:r>
                          <m:rPr>
                            <m:nor/>
                          </m:rPr>
                          <a:rPr kumimoji="1" lang="zh-TW" altLang="en-US" sz="2400" i="1" dirty="0"/>
                          <m:t> </m:t>
                        </m:r>
                      </m:den>
                    </m:f>
                    <m:r>
                      <a:rPr kumimoji="1" lang="en-US" altLang="zh-TW" sz="2400" i="1">
                        <a:latin typeface="Cambria Math" charset="0"/>
                      </a:rPr>
                      <m:t>)</m:t>
                    </m:r>
                  </m:oMath>
                </a14:m>
                <a:endParaRPr kumimoji="1" lang="en-US" altLang="zh-TW" sz="2400" i="1" dirty="0" smtClean="0"/>
              </a:p>
              <a:p>
                <a14:m>
                  <m:oMath xmlns:m="http://schemas.openxmlformats.org/officeDocument/2006/math">
                    <m:r>
                      <a:rPr kumimoji="1" lang="en-US" altLang="zh-TW" sz="2400" b="0" i="1" smtClean="0">
                        <a:latin typeface="Cambria Math" charset="0"/>
                        <a:ea typeface="Cambria Math" charset="0"/>
                        <a:cs typeface="Cambria Math" charset="0"/>
                      </a:rPr>
                      <m:t>𝑀</m:t>
                    </m:r>
                    <m:d>
                      <m:dPr>
                        <m:ctrlPr>
                          <a:rPr kumimoji="1" lang="en-US" altLang="zh-TW" sz="2400" b="0" i="1" smtClean="0">
                            <a:latin typeface="Cambria Math" charset="0"/>
                            <a:ea typeface="Cambria Math" charset="0"/>
                            <a:cs typeface="Cambria Math" charset="0"/>
                          </a:rPr>
                        </m:ctrlPr>
                      </m:dPr>
                      <m:e>
                        <m:r>
                          <a:rPr kumimoji="1" lang="en-US" altLang="zh-TW" sz="2400" b="0" i="1" smtClean="0">
                            <a:latin typeface="Cambria Math" charset="0"/>
                            <a:ea typeface="Cambria Math" charset="0"/>
                            <a:cs typeface="Cambria Math" charset="0"/>
                          </a:rPr>
                          <m:t>𝑝</m:t>
                        </m:r>
                      </m:e>
                    </m:d>
                    <m:r>
                      <a:rPr kumimoji="1" lang="en-US" altLang="zh-TW" sz="2400" i="1">
                        <a:latin typeface="Cambria Math" charset="0"/>
                        <a:ea typeface="Cambria Math" charset="0"/>
                        <a:cs typeface="Cambria Math" charset="0"/>
                      </a:rPr>
                      <m:t>=−</m:t>
                    </m:r>
                    <m:d>
                      <m:dPr>
                        <m:ctrlPr>
                          <a:rPr kumimoji="1" lang="en-US" altLang="zh-TW" sz="2400" i="1">
                            <a:latin typeface="Cambria Math" charset="0"/>
                            <a:ea typeface="Cambria Math" charset="0"/>
                            <a:cs typeface="Cambria Math" charset="0"/>
                          </a:rPr>
                        </m:ctrlPr>
                      </m:dPr>
                      <m:e>
                        <m:r>
                          <a:rPr kumimoji="1" lang="en-US" altLang="zh-TW" sz="2400" i="1">
                            <a:latin typeface="Cambria Math" charset="0"/>
                            <a:ea typeface="Cambria Math" charset="0"/>
                            <a:cs typeface="Cambria Math" charset="0"/>
                          </a:rPr>
                          <m:t>𝑇</m:t>
                        </m:r>
                        <m:r>
                          <a:rPr kumimoji="1" lang="en-US" altLang="zh-TW" sz="2400" i="1">
                            <a:latin typeface="Cambria Math" charset="0"/>
                            <a:ea typeface="Cambria Math" charset="0"/>
                            <a:cs typeface="Cambria Math" charset="0"/>
                          </a:rPr>
                          <m:t>−</m:t>
                        </m:r>
                        <m:r>
                          <a:rPr kumimoji="1" lang="en-US" altLang="zh-TW" sz="2400" b="0" i="1" smtClean="0">
                            <a:latin typeface="Cambria Math" charset="0"/>
                            <a:ea typeface="Cambria Math" charset="0"/>
                            <a:cs typeface="Cambria Math" charset="0"/>
                          </a:rPr>
                          <m:t>𝑝</m:t>
                        </m:r>
                        <m:r>
                          <a:rPr kumimoji="1" lang="en-US" altLang="zh-TW" sz="2400" b="0" i="1" smtClean="0">
                            <a:latin typeface="Cambria Math" charset="0"/>
                            <a:ea typeface="Cambria Math" charset="0"/>
                            <a:cs typeface="Cambria Math" charset="0"/>
                          </a:rPr>
                          <m:t>−1.5−</m:t>
                        </m:r>
                        <m:r>
                          <a:rPr kumimoji="1" lang="en-US" altLang="zh-TW" sz="2400" b="0" i="1" smtClean="0">
                            <a:latin typeface="Cambria Math" charset="0"/>
                            <a:ea typeface="Cambria Math" charset="0"/>
                            <a:cs typeface="Cambria Math" charset="0"/>
                          </a:rPr>
                          <m:t>𝑝𝑇</m:t>
                        </m:r>
                      </m:e>
                    </m:d>
                    <m:r>
                      <a:rPr kumimoji="1" lang="en-US" altLang="zh-TW" sz="2400" i="1">
                        <a:latin typeface="Cambria Math" charset="0"/>
                        <a:ea typeface="Cambria Math" charset="0"/>
                        <a:cs typeface="Cambria Math" charset="0"/>
                      </a:rPr>
                      <m:t>𝑙𝑜𝑔</m:t>
                    </m:r>
                    <m:d>
                      <m:dPr>
                        <m:ctrlPr>
                          <a:rPr kumimoji="1" lang="en-US" altLang="zh-TW" sz="2400" i="1">
                            <a:latin typeface="Cambria Math" charset="0"/>
                            <a:ea typeface="Cambria Math" charset="0"/>
                            <a:cs typeface="Cambria Math" charset="0"/>
                          </a:rPr>
                        </m:ctrlPr>
                      </m:dPr>
                      <m:e>
                        <m:f>
                          <m:fPr>
                            <m:ctrlPr>
                              <a:rPr kumimoji="1" lang="mr-IN" altLang="zh-TW" sz="2400" i="1">
                                <a:latin typeface="Cambria Math" charset="0"/>
                              </a:rPr>
                            </m:ctrlPr>
                          </m:fPr>
                          <m:num>
                            <m:sSup>
                              <m:sSupPr>
                                <m:ctrlPr>
                                  <a:rPr kumimoji="1" lang="en-US" altLang="zh-TW" sz="2400" i="1">
                                    <a:latin typeface="Cambria Math" charset="0"/>
                                  </a:rPr>
                                </m:ctrlPr>
                              </m:sSupPr>
                              <m:e>
                                <m:d>
                                  <m:dPr>
                                    <m:begChr m:val="|"/>
                                    <m:endChr m:val="|"/>
                                    <m:ctrlPr>
                                      <a:rPr kumimoji="1" lang="en-US" altLang="zh-TW" sz="2400" i="1">
                                        <a:latin typeface="Cambria Math" charset="0"/>
                                      </a:rPr>
                                    </m:ctrlPr>
                                  </m:dPr>
                                  <m:e>
                                    <m:sSub>
                                      <m:sSubPr>
                                        <m:ctrlPr>
                                          <a:rPr kumimoji="1" lang="en-US" altLang="zh-TW" sz="2400" i="1">
                                            <a:latin typeface="Cambria Math" charset="0"/>
                                          </a:rPr>
                                        </m:ctrlPr>
                                      </m:sSubPr>
                                      <m:e>
                                        <m:acc>
                                          <m:accPr>
                                            <m:chr m:val="̂"/>
                                            <m:ctrlPr>
                                              <a:rPr kumimoji="1" lang="en-US" altLang="zh-TW" sz="2400" i="1">
                                                <a:latin typeface="Cambria Math" charset="0"/>
                                              </a:rPr>
                                            </m:ctrlPr>
                                          </m:accPr>
                                          <m:e>
                                            <m:r>
                                              <a:rPr kumimoji="1" lang="el-GR" altLang="zh-TW" sz="2400" i="1">
                                                <a:latin typeface="Cambria Math" charset="0"/>
                                                <a:ea typeface="Cambria Math" charset="0"/>
                                                <a:cs typeface="Cambria Math" charset="0"/>
                                              </a:rPr>
                                              <m:t>𝛴</m:t>
                                            </m:r>
                                          </m:e>
                                        </m:acc>
                                      </m:e>
                                      <m:sub>
                                        <m:r>
                                          <a:rPr kumimoji="1" lang="en-US" altLang="zh-TW" sz="2400" i="1">
                                            <a:latin typeface="Cambria Math" charset="0"/>
                                          </a:rPr>
                                          <m:t>𝑎</m:t>
                                        </m:r>
                                        <m:r>
                                          <a:rPr kumimoji="1" lang="en-US" altLang="zh-TW" sz="2400" i="1">
                                            <a:latin typeface="Cambria Math" charset="0"/>
                                          </a:rPr>
                                          <m:t>,</m:t>
                                        </m:r>
                                        <m:r>
                                          <a:rPr kumimoji="1" lang="en-US" altLang="zh-TW" sz="2400" b="0" i="1" smtClean="0">
                                            <a:latin typeface="Cambria Math" charset="0"/>
                                          </a:rPr>
                                          <m:t>𝑝</m:t>
                                        </m:r>
                                      </m:sub>
                                    </m:sSub>
                                  </m:e>
                                </m:d>
                              </m:e>
                              <m:sup/>
                            </m:sSup>
                            <m:r>
                              <m:rPr>
                                <m:nor/>
                              </m:rPr>
                              <a:rPr kumimoji="1" lang="zh-TW" altLang="en-US" sz="2400" i="1" dirty="0"/>
                              <m:t> </m:t>
                            </m:r>
                          </m:num>
                          <m:den>
                            <m:sSup>
                              <m:sSupPr>
                                <m:ctrlPr>
                                  <a:rPr kumimoji="1" lang="en-US" altLang="zh-TW" sz="2400" i="1">
                                    <a:latin typeface="Cambria Math" charset="0"/>
                                  </a:rPr>
                                </m:ctrlPr>
                              </m:sSupPr>
                              <m:e>
                                <m:d>
                                  <m:dPr>
                                    <m:begChr m:val="|"/>
                                    <m:endChr m:val="|"/>
                                    <m:ctrlPr>
                                      <a:rPr kumimoji="1" lang="en-US" altLang="zh-TW" sz="2400" i="1">
                                        <a:latin typeface="Cambria Math" charset="0"/>
                                      </a:rPr>
                                    </m:ctrlPr>
                                  </m:dPr>
                                  <m:e>
                                    <m:sSub>
                                      <m:sSubPr>
                                        <m:ctrlPr>
                                          <a:rPr kumimoji="1" lang="en-US" altLang="zh-TW" sz="2400" i="1">
                                            <a:latin typeface="Cambria Math" charset="0"/>
                                          </a:rPr>
                                        </m:ctrlPr>
                                      </m:sSubPr>
                                      <m:e>
                                        <m:acc>
                                          <m:accPr>
                                            <m:chr m:val="̂"/>
                                            <m:ctrlPr>
                                              <a:rPr kumimoji="1" lang="en-US" altLang="zh-TW" sz="2400" i="1">
                                                <a:latin typeface="Cambria Math" charset="0"/>
                                              </a:rPr>
                                            </m:ctrlPr>
                                          </m:accPr>
                                          <m:e>
                                            <m:r>
                                              <a:rPr kumimoji="1" lang="el-GR" altLang="zh-TW" sz="2400" i="1">
                                                <a:latin typeface="Cambria Math" charset="0"/>
                                                <a:ea typeface="Cambria Math" charset="0"/>
                                                <a:cs typeface="Cambria Math" charset="0"/>
                                              </a:rPr>
                                              <m:t>𝛴</m:t>
                                            </m:r>
                                          </m:e>
                                        </m:acc>
                                      </m:e>
                                      <m:sub>
                                        <m:r>
                                          <a:rPr kumimoji="1" lang="en-US" altLang="zh-TW" sz="2400" i="1">
                                            <a:latin typeface="Cambria Math" charset="0"/>
                                          </a:rPr>
                                          <m:t>𝑎</m:t>
                                        </m:r>
                                        <m:r>
                                          <a:rPr kumimoji="1" lang="en-US" altLang="zh-TW" sz="2400" i="1">
                                            <a:latin typeface="Cambria Math" charset="0"/>
                                          </a:rPr>
                                          <m:t>,</m:t>
                                        </m:r>
                                        <m:r>
                                          <a:rPr kumimoji="1" lang="en-US" altLang="zh-TW" sz="2400" b="0" i="1" smtClean="0">
                                            <a:latin typeface="Cambria Math" charset="0"/>
                                          </a:rPr>
                                          <m:t>𝑝</m:t>
                                        </m:r>
                                        <m:r>
                                          <a:rPr kumimoji="1" lang="en-US" altLang="zh-TW" sz="2400" i="1">
                                            <a:latin typeface="Cambria Math" charset="0"/>
                                          </a:rPr>
                                          <m:t>−1</m:t>
                                        </m:r>
                                      </m:sub>
                                    </m:sSub>
                                  </m:e>
                                </m:d>
                              </m:e>
                              <m:sup/>
                            </m:sSup>
                            <m:r>
                              <m:rPr>
                                <m:nor/>
                              </m:rPr>
                              <a:rPr kumimoji="1" lang="zh-TW" altLang="en-US" sz="2400" i="1" dirty="0"/>
                              <m:t> </m:t>
                            </m:r>
                          </m:den>
                        </m:f>
                      </m:e>
                    </m:d>
                    <m:r>
                      <a:rPr kumimoji="1" lang="en-US" altLang="zh-TW" sz="2400" b="0" i="1" dirty="0" smtClean="0">
                        <a:latin typeface="Cambria Math" charset="0"/>
                      </a:rPr>
                      <m:t> </m:t>
                    </m:r>
                  </m:oMath>
                </a14:m>
                <a:endParaRPr kumimoji="1" lang="en-US" altLang="zh-TW" sz="2400" i="1" dirty="0" smtClean="0"/>
              </a:p>
              <a:p>
                <a:pPr marL="0" indent="0">
                  <a:buNone/>
                </a:pPr>
                <a:r>
                  <a:rPr kumimoji="1" lang="en-US" altLang="zh-TW" i="1" dirty="0" smtClean="0"/>
                  <a:t>The test statistic which follows asymptotically a chi-square distribution with </a:t>
                </a:r>
                <a14:m>
                  <m:oMath xmlns:m="http://schemas.openxmlformats.org/officeDocument/2006/math">
                    <m:sSup>
                      <m:sSupPr>
                        <m:ctrlPr>
                          <a:rPr kumimoji="1" lang="en-US" altLang="zh-TW" i="1">
                            <a:latin typeface="Cambria Math" charset="0"/>
                          </a:rPr>
                        </m:ctrlPr>
                      </m:sSupPr>
                      <m:e>
                        <m:r>
                          <a:rPr kumimoji="1" lang="en-US" altLang="zh-TW" b="0" i="1" smtClean="0">
                            <a:latin typeface="Cambria Math" charset="0"/>
                          </a:rPr>
                          <m:t>𝑘</m:t>
                        </m:r>
                      </m:e>
                      <m:sup>
                        <m:r>
                          <a:rPr kumimoji="1" lang="en-US" altLang="zh-TW" b="0" i="1" smtClean="0">
                            <a:latin typeface="Cambria Math" charset="0"/>
                          </a:rPr>
                          <m:t>2</m:t>
                        </m:r>
                      </m:sup>
                    </m:sSup>
                  </m:oMath>
                </a14:m>
                <a:r>
                  <a:rPr kumimoji="1" lang="en-US" altLang="zh-TW" i="1" dirty="0" smtClean="0"/>
                  <a:t> degrees of freedom. [Johnson and </a:t>
                </a:r>
                <a:r>
                  <a:rPr kumimoji="1" lang="en-US" altLang="zh-TW" i="1" dirty="0" err="1" smtClean="0"/>
                  <a:t>Wichern</a:t>
                </a:r>
                <a:r>
                  <a:rPr kumimoji="1" lang="en-US" altLang="zh-TW" i="1" dirty="0" smtClean="0"/>
                  <a:t>(2007)]</a:t>
                </a:r>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311302" y="935576"/>
                <a:ext cx="11656109" cy="5548002"/>
              </a:xfrm>
              <a:blipFill rotWithShape="0">
                <a:blip r:embed="rId3"/>
                <a:stretch>
                  <a:fillRect l="-1046" t="-1756" r="-680"/>
                </a:stretch>
              </a:blipFill>
            </p:spPr>
            <p:txBody>
              <a:bodyPr/>
              <a:lstStyle/>
              <a:p>
                <a:r>
                  <a:rPr lang="zh-TW" altLang="en-US">
                    <a:noFill/>
                  </a:rPr>
                  <a:t> </a:t>
                </a:r>
              </a:p>
            </p:txBody>
          </p:sp>
        </mc:Fallback>
      </mc:AlternateContent>
      <p:sp>
        <p:nvSpPr>
          <p:cNvPr id="4" name="標題 1"/>
          <p:cNvSpPr>
            <a:spLocks noGrp="1"/>
          </p:cNvSpPr>
          <p:nvPr>
            <p:ph type="title"/>
          </p:nvPr>
        </p:nvSpPr>
        <p:spPr>
          <a:xfrm>
            <a:off x="440355" y="78934"/>
            <a:ext cx="10515600" cy="854075"/>
          </a:xfrm>
        </p:spPr>
        <p:txBody>
          <a:bodyPr/>
          <a:lstStyle/>
          <a:p>
            <a:r>
              <a:rPr kumimoji="1" lang="en-US" altLang="zh-TW" dirty="0" smtClean="0"/>
              <a:t>Order Selection </a:t>
            </a:r>
            <a:r>
              <a:rPr kumimoji="1" lang="mr-IN" altLang="zh-TW" dirty="0" smtClean="0"/>
              <a:t>–</a:t>
            </a:r>
            <a:r>
              <a:rPr kumimoji="1" lang="en-US" altLang="zh-TW" dirty="0" smtClean="0"/>
              <a:t> Likelihood Ratio Tests</a:t>
            </a:r>
            <a:endParaRPr kumimoji="1" lang="zh-TW" altLang="en-US" dirty="0"/>
          </a:p>
        </p:txBody>
      </p:sp>
    </p:spTree>
    <p:extLst>
      <p:ext uri="{BB962C8B-B14F-4D97-AF65-F5344CB8AC3E}">
        <p14:creationId xmlns:p14="http://schemas.microsoft.com/office/powerpoint/2010/main" val="418352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24633" y="0"/>
            <a:ext cx="10515600" cy="874952"/>
          </a:xfrm>
        </p:spPr>
        <p:txBody>
          <a:bodyPr/>
          <a:lstStyle/>
          <a:p>
            <a:r>
              <a:rPr kumimoji="1" lang="en-US" altLang="zh-TW" dirty="0"/>
              <a:t>Order Selection </a:t>
            </a:r>
            <a:r>
              <a:rPr kumimoji="1" lang="mr-IN" altLang="zh-TW" dirty="0"/>
              <a:t>–</a:t>
            </a:r>
            <a:r>
              <a:rPr kumimoji="1" lang="en-US" altLang="zh-TW" dirty="0"/>
              <a:t> </a:t>
            </a:r>
            <a:r>
              <a:rPr kumimoji="1" lang="en-US" altLang="zh-TW" dirty="0" smtClean="0"/>
              <a:t>Information Criteria</a:t>
            </a:r>
            <a:endParaRPr kumimoji="1" lang="zh-TW" altLang="en-US" dirty="0"/>
          </a:p>
        </p:txBody>
      </p:sp>
      <mc:AlternateContent xmlns:mc="http://schemas.openxmlformats.org/markup-compatibility/2006" xmlns:a14="http://schemas.microsoft.com/office/drawing/2010/main">
        <mc:Choice Requires="a14">
          <p:sp>
            <p:nvSpPr>
              <p:cNvPr id="4" name="內容版面配置區 2"/>
              <p:cNvSpPr>
                <a:spLocks noGrp="1"/>
              </p:cNvSpPr>
              <p:nvPr>
                <p:ph idx="1"/>
              </p:nvPr>
            </p:nvSpPr>
            <p:spPr>
              <a:xfrm>
                <a:off x="587374" y="874952"/>
                <a:ext cx="10515600" cy="5685505"/>
              </a:xfrm>
            </p:spPr>
            <p:txBody>
              <a:bodyPr/>
              <a:lstStyle/>
              <a:p>
                <a:r>
                  <a:rPr kumimoji="1" lang="en-US" altLang="zh-TW" dirty="0" smtClean="0"/>
                  <a:t>AIC(p) , BIC(p) , HQ(p)</a:t>
                </a:r>
              </a:p>
              <a:p>
                <a:r>
                  <a:rPr kumimoji="1" lang="en-US" altLang="zh-TW" dirty="0" smtClean="0"/>
                  <a:t>All criteria are likelihood based and consist of two components.</a:t>
                </a:r>
              </a:p>
              <a:p>
                <a:r>
                  <a:rPr kumimoji="1" lang="en-US" altLang="zh-TW" dirty="0" smtClean="0"/>
                  <a:t>The first component is concerned with the goodness of fit of the model to the data.</a:t>
                </a:r>
              </a:p>
              <a:p>
                <a:r>
                  <a:rPr kumimoji="1" lang="en-US" altLang="zh-TW" dirty="0" smtClean="0"/>
                  <a:t>The second component penalizes more heavily complicated models.</a:t>
                </a:r>
                <a:endParaRPr kumimoji="1" lang="zh-TW" altLang="en-US" dirty="0" smtClean="0"/>
              </a:p>
              <a:p>
                <a:endParaRPr kumimoji="1" lang="zh-TW" altLang="en-US" dirty="0"/>
              </a:p>
              <a:p>
                <a:endParaRPr kumimoji="1" lang="zh-TW" altLang="en-US" dirty="0" smtClean="0"/>
              </a:p>
              <a:p>
                <a:endParaRPr kumimoji="1" lang="zh-TW" altLang="en-US" dirty="0"/>
              </a:p>
              <a:p>
                <a:endParaRPr kumimoji="1" lang="zh-TW" altLang="en-US" dirty="0" smtClean="0"/>
              </a:p>
              <a:p>
                <a:endParaRPr kumimoji="1" lang="zh-TW" altLang="en-US" dirty="0"/>
              </a:p>
              <a:p>
                <a14:m>
                  <m:oMath xmlns:m="http://schemas.openxmlformats.org/officeDocument/2006/math">
                    <m:acc>
                      <m:accPr>
                        <m:chr m:val="̂"/>
                        <m:ctrlPr>
                          <a:rPr kumimoji="1" lang="zh-TW" altLang="en-US" i="1" smtClean="0">
                            <a:latin typeface="Cambria Math" charset="0"/>
                          </a:rPr>
                        </m:ctrlPr>
                      </m:accPr>
                      <m:e>
                        <m:r>
                          <a:rPr kumimoji="1" lang="en-US" altLang="zh-TW" b="0" i="1" smtClean="0">
                            <a:latin typeface="Cambria Math" charset="0"/>
                          </a:rPr>
                          <m:t>𝑝</m:t>
                        </m:r>
                      </m:e>
                    </m:acc>
                    <m:r>
                      <a:rPr kumimoji="1" lang="en-US" altLang="zh-TW" b="0" i="1" smtClean="0">
                        <a:latin typeface="Cambria Math" charset="0"/>
                      </a:rPr>
                      <m:t>=</m:t>
                    </m:r>
                    <m:func>
                      <m:funcPr>
                        <m:ctrlPr>
                          <a:rPr kumimoji="1" lang="en-US" altLang="zh-TW" b="0" i="1" smtClean="0">
                            <a:latin typeface="Cambria Math" charset="0"/>
                          </a:rPr>
                        </m:ctrlPr>
                      </m:funcPr>
                      <m:fName>
                        <m:r>
                          <m:rPr>
                            <m:sty m:val="p"/>
                          </m:rPr>
                          <a:rPr kumimoji="1" lang="en-US" altLang="zh-TW" b="0" i="0" smtClean="0">
                            <a:latin typeface="Cambria Math" charset="0"/>
                          </a:rPr>
                          <m:t>arg</m:t>
                        </m:r>
                      </m:fName>
                      <m:e>
                        <m:r>
                          <a:rPr kumimoji="1" lang="en-US" altLang="zh-TW" b="0" i="1" smtClean="0">
                            <a:latin typeface="Cambria Math" charset="0"/>
                          </a:rPr>
                          <m:t> </m:t>
                        </m:r>
                        <m:r>
                          <m:rPr>
                            <m:sty m:val="p"/>
                          </m:rPr>
                          <a:rPr kumimoji="1" lang="en-US" altLang="zh-TW" b="0" i="0" smtClean="0">
                            <a:latin typeface="Cambria Math" charset="0"/>
                          </a:rPr>
                          <m:t>min</m:t>
                        </m:r>
                        <m:r>
                          <a:rPr kumimoji="1" lang="en-US" altLang="zh-TW" b="0" i="1" smtClean="0">
                            <a:latin typeface="Cambria Math" charset="0"/>
                          </a:rPr>
                          <m:t>⁡{ </m:t>
                        </m:r>
                        <m:r>
                          <a:rPr kumimoji="1" lang="en-US" altLang="zh-TW" b="0" i="1" smtClean="0">
                            <a:latin typeface="Cambria Math" charset="0"/>
                          </a:rPr>
                          <m:t>𝐵𝐼𝐶</m:t>
                        </m:r>
                        <m:d>
                          <m:dPr>
                            <m:ctrlPr>
                              <a:rPr kumimoji="1" lang="en-US" altLang="zh-TW" b="0" i="1" smtClean="0">
                                <a:latin typeface="Cambria Math" charset="0"/>
                              </a:rPr>
                            </m:ctrlPr>
                          </m:dPr>
                          <m:e>
                            <m:r>
                              <a:rPr kumimoji="1" lang="en-US" altLang="zh-TW" b="0" i="1" smtClean="0">
                                <a:latin typeface="Cambria Math" charset="0"/>
                              </a:rPr>
                              <m:t>𝑚</m:t>
                            </m:r>
                          </m:e>
                        </m:d>
                        <m:r>
                          <a:rPr kumimoji="1" lang="en-US" altLang="zh-TW" b="0" i="1" smtClean="0">
                            <a:latin typeface="Cambria Math" charset="0"/>
                          </a:rPr>
                          <m:t> :</m:t>
                        </m:r>
                        <m:r>
                          <a:rPr kumimoji="1" lang="en-US" altLang="zh-TW" b="0" i="1" smtClean="0">
                            <a:latin typeface="Cambria Math" charset="0"/>
                          </a:rPr>
                          <m:t>𝑚</m:t>
                        </m:r>
                        <m:r>
                          <a:rPr kumimoji="1" lang="en-US" altLang="zh-TW" b="0" i="1" smtClean="0">
                            <a:latin typeface="Cambria Math" charset="0"/>
                          </a:rPr>
                          <m:t>=0,1,…,</m:t>
                        </m:r>
                        <m:r>
                          <a:rPr kumimoji="1" lang="en-US" altLang="zh-TW" b="0" i="1" smtClean="0">
                            <a:latin typeface="Cambria Math" charset="0"/>
                          </a:rPr>
                          <m:t>𝑀</m:t>
                        </m:r>
                        <m:r>
                          <a:rPr kumimoji="1" lang="en-US" altLang="zh-TW" b="0" i="1" smtClean="0">
                            <a:latin typeface="Cambria Math" charset="0"/>
                          </a:rPr>
                          <m:t>}</m:t>
                        </m:r>
                      </m:e>
                    </m:func>
                  </m:oMath>
                </a14:m>
                <a:r>
                  <a:rPr kumimoji="1" lang="en-US" altLang="zh-TW" dirty="0" smtClean="0"/>
                  <a:t> </a:t>
                </a:r>
                <a:endParaRPr kumimoji="1" lang="zh-TW" altLang="en-US" dirty="0" smtClean="0"/>
              </a:p>
            </p:txBody>
          </p:sp>
        </mc:Choice>
        <mc:Fallback xmlns="">
          <p:sp>
            <p:nvSpPr>
              <p:cNvPr id="4" name="內容版面配置區 2"/>
              <p:cNvSpPr>
                <a:spLocks noGrp="1" noRot="1" noChangeAspect="1" noMove="1" noResize="1" noEditPoints="1" noAdjustHandles="1" noChangeArrowheads="1" noChangeShapeType="1" noTextEdit="1"/>
              </p:cNvSpPr>
              <p:nvPr>
                <p:ph idx="1"/>
              </p:nvPr>
            </p:nvSpPr>
            <p:spPr>
              <a:xfrm>
                <a:off x="587374" y="874952"/>
                <a:ext cx="10515600" cy="5685505"/>
              </a:xfrm>
              <a:blipFill rotWithShape="0">
                <a:blip r:embed="rId3"/>
                <a:stretch>
                  <a:fillRect l="-1043" t="-1824"/>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graphicFrame>
            <p:nvGraphicFramePr>
              <p:cNvPr id="3" name="表格 2"/>
              <p:cNvGraphicFramePr>
                <a:graphicFrameLocks noGrp="1"/>
              </p:cNvGraphicFramePr>
              <p:nvPr>
                <p:extLst>
                  <p:ext uri="{D42A27DB-BD31-4B8C-83A1-F6EECF244321}">
                    <p14:modId xmlns:p14="http://schemas.microsoft.com/office/powerpoint/2010/main" val="1090920033"/>
                  </p:ext>
                </p:extLst>
              </p:nvPr>
            </p:nvGraphicFramePr>
            <p:xfrm>
              <a:off x="2506530" y="3375264"/>
              <a:ext cx="6677287" cy="2285306"/>
            </p:xfrm>
            <a:graphic>
              <a:graphicData uri="http://schemas.openxmlformats.org/drawingml/2006/table">
                <a:tbl>
                  <a:tblPr firstRow="1" bandRow="1">
                    <a:tableStyleId>{BC89EF96-8CEA-46FF-86C4-4CE0E7609802}</a:tableStyleId>
                  </a:tblPr>
                  <a:tblGrid>
                    <a:gridCol w="1926537"/>
                    <a:gridCol w="4750750"/>
                  </a:tblGrid>
                  <a:tr h="698885">
                    <a:tc>
                      <a:txBody>
                        <a:bodyPr/>
                        <a:lstStyle/>
                        <a:p>
                          <a:r>
                            <a:rPr lang="en-US" altLang="zh-TW" sz="3200" dirty="0" smtClean="0"/>
                            <a:t>   AIC(p)</a:t>
                          </a:r>
                          <a:endParaRPr lang="zh-TW" altLang="en-US" sz="3200" dirty="0"/>
                        </a:p>
                      </a:txBody>
                      <a:tcPr/>
                    </a:tc>
                    <a:tc>
                      <a:txBody>
                        <a:bodyPr/>
                        <a:lstStyle/>
                        <a:p>
                          <a:r>
                            <a:rPr kumimoji="1" lang="en-US" altLang="zh-TW" sz="3200" dirty="0" smtClean="0"/>
                            <a:t> </a:t>
                          </a:r>
                          <a14:m>
                            <m:oMath xmlns:m="http://schemas.openxmlformats.org/officeDocument/2006/math">
                              <m:r>
                                <m:rPr>
                                  <m:sty m:val="p"/>
                                </m:rPr>
                                <a:rPr kumimoji="1" lang="en-US" altLang="zh-TW" sz="2800" b="0" i="0" smtClean="0">
                                  <a:latin typeface="Cambria Math" charset="0"/>
                                </a:rPr>
                                <m:t>log</m:t>
                              </m:r>
                              <m:d>
                                <m:dPr>
                                  <m:begChr m:val="|"/>
                                  <m:endChr m:val="|"/>
                                  <m:ctrlPr>
                                    <a:rPr kumimoji="1" lang="en-US" altLang="zh-TW" sz="2800" b="0" i="1" smtClean="0">
                                      <a:latin typeface="Cambria Math" charset="0"/>
                                    </a:rPr>
                                  </m:ctrlPr>
                                </m:dPr>
                                <m:e>
                                  <m:sSub>
                                    <m:sSubPr>
                                      <m:ctrlPr>
                                        <a:rPr kumimoji="1" lang="en-US" altLang="zh-TW" sz="2800" b="0" i="1" smtClean="0">
                                          <a:latin typeface="Cambria Math" charset="0"/>
                                        </a:rPr>
                                      </m:ctrlPr>
                                    </m:sSubPr>
                                    <m:e>
                                      <m:acc>
                                        <m:accPr>
                                          <m:chr m:val="̂"/>
                                          <m:ctrlPr>
                                            <a:rPr kumimoji="1" lang="en-US" altLang="zh-TW" sz="2800" b="0" i="1">
                                              <a:latin typeface="Cambria Math" charset="0"/>
                                            </a:rPr>
                                          </m:ctrlPr>
                                        </m:accPr>
                                        <m:e>
                                          <m:r>
                                            <a:rPr kumimoji="1" lang="el-GR" altLang="zh-TW" sz="2800" b="0" i="1">
                                              <a:latin typeface="Cambria Math" charset="0"/>
                                              <a:ea typeface="Cambria Math" charset="0"/>
                                              <a:cs typeface="Cambria Math" charset="0"/>
                                            </a:rPr>
                                            <m:t>𝛴</m:t>
                                          </m:r>
                                        </m:e>
                                      </m:acc>
                                    </m:e>
                                    <m:sub>
                                      <m:r>
                                        <a:rPr kumimoji="1" lang="en-US" altLang="zh-TW" sz="2800" b="0" i="1">
                                          <a:latin typeface="Cambria Math" charset="0"/>
                                        </a:rPr>
                                        <m:t>𝑎</m:t>
                                      </m:r>
                                      <m:r>
                                        <a:rPr kumimoji="1" lang="en-US" altLang="zh-TW" sz="2800" b="0" i="1" smtClean="0">
                                          <a:latin typeface="Cambria Math" charset="0"/>
                                        </a:rPr>
                                        <m:t>,</m:t>
                                      </m:r>
                                      <m:r>
                                        <m:rPr>
                                          <m:sty m:val="p"/>
                                        </m:rPr>
                                        <a:rPr kumimoji="1" lang="en-US" altLang="zh-TW" sz="2800" b="0" i="0" smtClean="0">
                                          <a:latin typeface="Cambria Math" charset="0"/>
                                        </a:rPr>
                                        <m:t>p</m:t>
                                      </m:r>
                                    </m:sub>
                                  </m:sSub>
                                </m:e>
                              </m:d>
                              <m:r>
                                <a:rPr kumimoji="1" lang="en-US" altLang="zh-TW" sz="2800" b="0" i="1" smtClean="0">
                                  <a:latin typeface="Cambria Math" charset="0"/>
                                </a:rPr>
                                <m:t>+</m:t>
                              </m:r>
                              <m:f>
                                <m:fPr>
                                  <m:ctrlPr>
                                    <a:rPr kumimoji="1" lang="mr-IN" altLang="zh-TW" sz="2800" b="0" i="1" smtClean="0">
                                      <a:latin typeface="Cambria Math" charset="0"/>
                                    </a:rPr>
                                  </m:ctrlPr>
                                </m:fPr>
                                <m:num>
                                  <m:r>
                                    <a:rPr kumimoji="1" lang="en-US" altLang="zh-TW" sz="2800" b="0" i="1" smtClean="0">
                                      <a:latin typeface="Cambria Math" charset="0"/>
                                    </a:rPr>
                                    <m:t>2</m:t>
                                  </m:r>
                                </m:num>
                                <m:den>
                                  <m:r>
                                    <a:rPr kumimoji="1" lang="en-US" altLang="zh-TW" sz="2800" b="0" i="1" smtClean="0">
                                      <a:latin typeface="Cambria Math" charset="0"/>
                                    </a:rPr>
                                    <m:t>𝑇</m:t>
                                  </m:r>
                                </m:den>
                              </m:f>
                              <m:r>
                                <a:rPr kumimoji="1" lang="en-US" altLang="zh-TW" sz="2800" b="0" i="1" smtClean="0">
                                  <a:latin typeface="Cambria Math" charset="0"/>
                                </a:rPr>
                                <m:t>𝑝</m:t>
                              </m:r>
                              <m:sSup>
                                <m:sSupPr>
                                  <m:ctrlPr>
                                    <a:rPr kumimoji="1" lang="en-US" altLang="zh-TW" sz="2800" b="0" i="1" smtClean="0">
                                      <a:latin typeface="Cambria Math" charset="0"/>
                                    </a:rPr>
                                  </m:ctrlPr>
                                </m:sSupPr>
                                <m:e>
                                  <m:r>
                                    <m:rPr>
                                      <m:sty m:val="p"/>
                                    </m:rPr>
                                    <a:rPr kumimoji="1" lang="en-US" altLang="zh-TW" sz="2800" b="0" i="0" smtClean="0">
                                      <a:latin typeface="Cambria Math" charset="0"/>
                                    </a:rPr>
                                    <m:t>k</m:t>
                                  </m:r>
                                </m:e>
                                <m:sup>
                                  <m:r>
                                    <a:rPr kumimoji="1" lang="en-US" altLang="zh-TW" sz="2800" b="0" i="1" smtClean="0">
                                      <a:latin typeface="Cambria Math" charset="0"/>
                                    </a:rPr>
                                    <m:t>2</m:t>
                                  </m:r>
                                </m:sup>
                              </m:sSup>
                            </m:oMath>
                          </a14:m>
                          <a:endParaRPr lang="zh-TW" altLang="en-US" sz="2800" b="0" dirty="0"/>
                        </a:p>
                      </a:txBody>
                      <a:tcPr/>
                    </a:tc>
                  </a:tr>
                  <a:tr h="747878">
                    <a:tc>
                      <a:txBody>
                        <a:bodyPr/>
                        <a:lstStyle/>
                        <a:p>
                          <a:r>
                            <a:rPr lang="en-US" altLang="zh-TW" sz="3200" b="1" dirty="0" smtClean="0"/>
                            <a:t>   BIC(p)</a:t>
                          </a:r>
                          <a:endParaRPr lang="zh-TW" altLang="en-US" sz="3200" b="1" dirty="0"/>
                        </a:p>
                      </a:txBody>
                      <a:tcPr/>
                    </a:tc>
                    <a:tc>
                      <a:txBody>
                        <a:bodyPr/>
                        <a:lstStyle/>
                        <a:p>
                          <a:r>
                            <a:rPr kumimoji="1" lang="en-US" altLang="zh-TW" sz="2800" b="0" dirty="0" smtClean="0"/>
                            <a:t> </a:t>
                          </a:r>
                          <a14:m>
                            <m:oMath xmlns:m="http://schemas.openxmlformats.org/officeDocument/2006/math">
                              <m:r>
                                <m:rPr>
                                  <m:sty m:val="p"/>
                                </m:rPr>
                                <a:rPr kumimoji="1" lang="en-US" altLang="zh-TW" sz="2800" b="0" i="0" smtClean="0">
                                  <a:latin typeface="Cambria Math" charset="0"/>
                                </a:rPr>
                                <m:t>log</m:t>
                              </m:r>
                              <m:d>
                                <m:dPr>
                                  <m:begChr m:val="|"/>
                                  <m:endChr m:val="|"/>
                                  <m:ctrlPr>
                                    <a:rPr kumimoji="1" lang="en-US" altLang="zh-TW" sz="2800" b="0" i="1" smtClean="0">
                                      <a:latin typeface="Cambria Math" charset="0"/>
                                    </a:rPr>
                                  </m:ctrlPr>
                                </m:dPr>
                                <m:e>
                                  <m:sSub>
                                    <m:sSubPr>
                                      <m:ctrlPr>
                                        <a:rPr kumimoji="1" lang="en-US" altLang="zh-TW" sz="2800" b="0" i="1" smtClean="0">
                                          <a:latin typeface="Cambria Math" charset="0"/>
                                        </a:rPr>
                                      </m:ctrlPr>
                                    </m:sSubPr>
                                    <m:e>
                                      <m:acc>
                                        <m:accPr>
                                          <m:chr m:val="̂"/>
                                          <m:ctrlPr>
                                            <a:rPr kumimoji="1" lang="en-US" altLang="zh-TW" sz="2800" b="0" i="1">
                                              <a:latin typeface="Cambria Math" charset="0"/>
                                            </a:rPr>
                                          </m:ctrlPr>
                                        </m:accPr>
                                        <m:e>
                                          <m:r>
                                            <a:rPr kumimoji="1" lang="el-GR" altLang="zh-TW" sz="2800" b="0" i="1">
                                              <a:latin typeface="Cambria Math" charset="0"/>
                                              <a:ea typeface="Cambria Math" charset="0"/>
                                              <a:cs typeface="Cambria Math" charset="0"/>
                                            </a:rPr>
                                            <m:t>𝛴</m:t>
                                          </m:r>
                                        </m:e>
                                      </m:acc>
                                    </m:e>
                                    <m:sub>
                                      <m:r>
                                        <a:rPr kumimoji="1" lang="en-US" altLang="zh-TW" sz="2800" b="0" i="1">
                                          <a:latin typeface="Cambria Math" charset="0"/>
                                        </a:rPr>
                                        <m:t>𝑎</m:t>
                                      </m:r>
                                      <m:r>
                                        <a:rPr kumimoji="1" lang="en-US" altLang="zh-TW" sz="2800" b="0" i="1" smtClean="0">
                                          <a:latin typeface="Cambria Math" charset="0"/>
                                        </a:rPr>
                                        <m:t>,</m:t>
                                      </m:r>
                                      <m:r>
                                        <m:rPr>
                                          <m:sty m:val="p"/>
                                        </m:rPr>
                                        <a:rPr kumimoji="1" lang="en-US" altLang="zh-TW" sz="2800" b="0" i="0" smtClean="0">
                                          <a:latin typeface="Cambria Math" charset="0"/>
                                        </a:rPr>
                                        <m:t>p</m:t>
                                      </m:r>
                                    </m:sub>
                                  </m:sSub>
                                </m:e>
                              </m:d>
                              <m:r>
                                <a:rPr kumimoji="1" lang="en-US" altLang="zh-TW" sz="2800" b="0" i="1" smtClean="0">
                                  <a:latin typeface="Cambria Math" charset="0"/>
                                </a:rPr>
                                <m:t>+</m:t>
                              </m:r>
                              <m:f>
                                <m:fPr>
                                  <m:ctrlPr>
                                    <a:rPr kumimoji="1" lang="mr-IN" altLang="zh-TW" sz="2800" b="0" i="1" smtClean="0">
                                      <a:latin typeface="Cambria Math" charset="0"/>
                                    </a:rPr>
                                  </m:ctrlPr>
                                </m:fPr>
                                <m:num>
                                  <m:r>
                                    <m:rPr>
                                      <m:sty m:val="p"/>
                                    </m:rPr>
                                    <a:rPr kumimoji="1" lang="en-US" altLang="zh-TW" sz="2800" b="0" i="0" smtClean="0">
                                      <a:latin typeface="Cambria Math" charset="0"/>
                                    </a:rPr>
                                    <m:t>log</m:t>
                                  </m:r>
                                  <m:r>
                                    <a:rPr kumimoji="1" lang="en-US" altLang="zh-TW" sz="2800" b="0" i="1" smtClean="0">
                                      <a:latin typeface="Cambria Math" charset="0"/>
                                    </a:rPr>
                                    <m:t>⁡(</m:t>
                                  </m:r>
                                  <m:r>
                                    <a:rPr kumimoji="1" lang="en-US" altLang="zh-TW" sz="2800" b="0" i="1" smtClean="0">
                                      <a:latin typeface="Cambria Math" charset="0"/>
                                    </a:rPr>
                                    <m:t>𝑇</m:t>
                                  </m:r>
                                  <m:r>
                                    <a:rPr kumimoji="1" lang="en-US" altLang="zh-TW" sz="2800" b="0" i="1" smtClean="0">
                                      <a:latin typeface="Cambria Math" charset="0"/>
                                    </a:rPr>
                                    <m:t>)</m:t>
                                  </m:r>
                                </m:num>
                                <m:den>
                                  <m:r>
                                    <a:rPr kumimoji="1" lang="en-US" altLang="zh-TW" sz="2800" b="0" i="1" smtClean="0">
                                      <a:latin typeface="Cambria Math" charset="0"/>
                                    </a:rPr>
                                    <m:t>𝑇</m:t>
                                  </m:r>
                                </m:den>
                              </m:f>
                              <m:r>
                                <a:rPr kumimoji="1" lang="en-US" altLang="zh-TW" sz="2800" b="0" i="1" smtClean="0">
                                  <a:latin typeface="Cambria Math" charset="0"/>
                                </a:rPr>
                                <m:t>𝑝</m:t>
                              </m:r>
                              <m:sSup>
                                <m:sSupPr>
                                  <m:ctrlPr>
                                    <a:rPr kumimoji="1" lang="en-US" altLang="zh-TW" sz="2800" b="0" i="1" smtClean="0">
                                      <a:latin typeface="Cambria Math" charset="0"/>
                                    </a:rPr>
                                  </m:ctrlPr>
                                </m:sSupPr>
                                <m:e>
                                  <m:r>
                                    <m:rPr>
                                      <m:sty m:val="p"/>
                                    </m:rPr>
                                    <a:rPr kumimoji="1" lang="en-US" altLang="zh-TW" sz="2800" b="0" i="0" smtClean="0">
                                      <a:latin typeface="Cambria Math" charset="0"/>
                                    </a:rPr>
                                    <m:t>k</m:t>
                                  </m:r>
                                </m:e>
                                <m:sup>
                                  <m:r>
                                    <a:rPr kumimoji="1" lang="en-US" altLang="zh-TW" sz="2800" b="0" i="1" smtClean="0">
                                      <a:latin typeface="Cambria Math" charset="0"/>
                                    </a:rPr>
                                    <m:t>2</m:t>
                                  </m:r>
                                </m:sup>
                              </m:sSup>
                            </m:oMath>
                          </a14:m>
                          <a:endParaRPr lang="zh-TW" altLang="en-US" sz="2800" dirty="0"/>
                        </a:p>
                      </a:txBody>
                      <a:tcPr/>
                    </a:tc>
                  </a:tr>
                  <a:tr h="838543">
                    <a:tc>
                      <a:txBody>
                        <a:bodyPr/>
                        <a:lstStyle/>
                        <a:p>
                          <a:r>
                            <a:rPr lang="en-US" altLang="zh-TW" sz="3200" b="1" dirty="0" smtClean="0"/>
                            <a:t>   HQ(p)</a:t>
                          </a:r>
                          <a:endParaRPr lang="zh-TW" altLang="en-US" sz="32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zh-TW" sz="3200" b="0" dirty="0" smtClean="0"/>
                            <a:t> </a:t>
                          </a:r>
                          <a14:m>
                            <m:oMath xmlns:m="http://schemas.openxmlformats.org/officeDocument/2006/math">
                              <m:r>
                                <m:rPr>
                                  <m:sty m:val="p"/>
                                </m:rPr>
                                <a:rPr kumimoji="1" lang="en-US" altLang="zh-TW" sz="2800" b="0" i="0" smtClean="0">
                                  <a:latin typeface="Cambria Math" charset="0"/>
                                </a:rPr>
                                <m:t>log</m:t>
                              </m:r>
                              <m:d>
                                <m:dPr>
                                  <m:begChr m:val="|"/>
                                  <m:endChr m:val="|"/>
                                  <m:ctrlPr>
                                    <a:rPr kumimoji="1" lang="en-US" altLang="zh-TW" sz="2800" b="0" i="1" smtClean="0">
                                      <a:latin typeface="Cambria Math" charset="0"/>
                                    </a:rPr>
                                  </m:ctrlPr>
                                </m:dPr>
                                <m:e>
                                  <m:sSub>
                                    <m:sSubPr>
                                      <m:ctrlPr>
                                        <a:rPr kumimoji="1" lang="en-US" altLang="zh-TW" sz="2800" b="0" i="1" smtClean="0">
                                          <a:latin typeface="Cambria Math" charset="0"/>
                                        </a:rPr>
                                      </m:ctrlPr>
                                    </m:sSubPr>
                                    <m:e>
                                      <m:acc>
                                        <m:accPr>
                                          <m:chr m:val="̂"/>
                                          <m:ctrlPr>
                                            <a:rPr kumimoji="1" lang="en-US" altLang="zh-TW" sz="2800" b="0" i="1">
                                              <a:latin typeface="Cambria Math" charset="0"/>
                                            </a:rPr>
                                          </m:ctrlPr>
                                        </m:accPr>
                                        <m:e>
                                          <m:r>
                                            <a:rPr kumimoji="1" lang="el-GR" altLang="zh-TW" sz="2800" b="0" i="1">
                                              <a:latin typeface="Cambria Math" charset="0"/>
                                              <a:ea typeface="Cambria Math" charset="0"/>
                                              <a:cs typeface="Cambria Math" charset="0"/>
                                            </a:rPr>
                                            <m:t>𝛴</m:t>
                                          </m:r>
                                        </m:e>
                                      </m:acc>
                                    </m:e>
                                    <m:sub>
                                      <m:r>
                                        <a:rPr kumimoji="1" lang="en-US" altLang="zh-TW" sz="2800" b="0" i="1">
                                          <a:latin typeface="Cambria Math" charset="0"/>
                                        </a:rPr>
                                        <m:t>𝑎</m:t>
                                      </m:r>
                                      <m:r>
                                        <a:rPr kumimoji="1" lang="en-US" altLang="zh-TW" sz="2800" b="0" i="1" smtClean="0">
                                          <a:latin typeface="Cambria Math" charset="0"/>
                                        </a:rPr>
                                        <m:t>,</m:t>
                                      </m:r>
                                      <m:r>
                                        <m:rPr>
                                          <m:sty m:val="p"/>
                                        </m:rPr>
                                        <a:rPr kumimoji="1" lang="en-US" altLang="zh-TW" sz="2800" b="0" i="0" smtClean="0">
                                          <a:latin typeface="Cambria Math" charset="0"/>
                                        </a:rPr>
                                        <m:t>p</m:t>
                                      </m:r>
                                    </m:sub>
                                  </m:sSub>
                                </m:e>
                              </m:d>
                              <m:r>
                                <a:rPr kumimoji="1" lang="en-US" altLang="zh-TW" sz="2800" b="0" i="1" smtClean="0">
                                  <a:latin typeface="Cambria Math" charset="0"/>
                                </a:rPr>
                                <m:t>+</m:t>
                              </m:r>
                              <m:f>
                                <m:fPr>
                                  <m:ctrlPr>
                                    <a:rPr kumimoji="1" lang="mr-IN" altLang="zh-TW" sz="2800" b="0" i="1" smtClean="0">
                                      <a:latin typeface="Cambria Math" charset="0"/>
                                    </a:rPr>
                                  </m:ctrlPr>
                                </m:fPr>
                                <m:num>
                                  <m:r>
                                    <a:rPr kumimoji="1" lang="en-US" altLang="zh-TW" sz="2800" b="0" i="1" smtClean="0">
                                      <a:latin typeface="Cambria Math" charset="0"/>
                                    </a:rPr>
                                    <m:t>2</m:t>
                                  </m:r>
                                  <m:r>
                                    <a:rPr kumimoji="1" lang="en-US" altLang="zh-TW" sz="2800" b="0" i="1" smtClean="0">
                                      <a:latin typeface="Cambria Math" charset="0"/>
                                    </a:rPr>
                                    <m:t>𝑙𝑜𝑔</m:t>
                                  </m:r>
                                  <m:r>
                                    <a:rPr kumimoji="1" lang="en-US" altLang="zh-TW" sz="2800" b="0" i="1" smtClean="0">
                                      <a:latin typeface="Cambria Math" charset="0"/>
                                    </a:rPr>
                                    <m:t>[</m:t>
                                  </m:r>
                                  <m:r>
                                    <m:rPr>
                                      <m:sty m:val="p"/>
                                    </m:rPr>
                                    <a:rPr kumimoji="1" lang="en-US" altLang="zh-TW" sz="2800" b="0" i="0" smtClean="0">
                                      <a:latin typeface="Cambria Math" charset="0"/>
                                    </a:rPr>
                                    <m:t>log</m:t>
                                  </m:r>
                                  <m:r>
                                    <a:rPr kumimoji="1" lang="en-US" altLang="zh-TW" sz="2800" b="0" i="1" smtClean="0">
                                      <a:latin typeface="Cambria Math" charset="0"/>
                                    </a:rPr>
                                    <m:t>⁡(</m:t>
                                  </m:r>
                                  <m:r>
                                    <a:rPr kumimoji="1" lang="en-US" altLang="zh-TW" sz="2800" b="0" i="1" smtClean="0">
                                      <a:latin typeface="Cambria Math" charset="0"/>
                                    </a:rPr>
                                    <m:t>𝑇</m:t>
                                  </m:r>
                                  <m:r>
                                    <a:rPr kumimoji="1" lang="en-US" altLang="zh-TW" sz="2800" b="0" i="1" smtClean="0">
                                      <a:latin typeface="Cambria Math" charset="0"/>
                                    </a:rPr>
                                    <m:t>)]</m:t>
                                  </m:r>
                                </m:num>
                                <m:den>
                                  <m:r>
                                    <a:rPr kumimoji="1" lang="en-US" altLang="zh-TW" sz="2800" b="0" i="1" smtClean="0">
                                      <a:latin typeface="Cambria Math" charset="0"/>
                                    </a:rPr>
                                    <m:t>𝑇</m:t>
                                  </m:r>
                                </m:den>
                              </m:f>
                              <m:r>
                                <a:rPr kumimoji="1" lang="en-US" altLang="zh-TW" sz="2800" b="0" i="1" smtClean="0">
                                  <a:latin typeface="Cambria Math" charset="0"/>
                                </a:rPr>
                                <m:t>𝑝</m:t>
                              </m:r>
                              <m:sSup>
                                <m:sSupPr>
                                  <m:ctrlPr>
                                    <a:rPr kumimoji="1" lang="en-US" altLang="zh-TW" sz="2800" b="0" i="1" smtClean="0">
                                      <a:latin typeface="Cambria Math" charset="0"/>
                                    </a:rPr>
                                  </m:ctrlPr>
                                </m:sSupPr>
                                <m:e>
                                  <m:r>
                                    <m:rPr>
                                      <m:sty m:val="p"/>
                                    </m:rPr>
                                    <a:rPr kumimoji="1" lang="en-US" altLang="zh-TW" sz="2800" b="0" i="0" smtClean="0">
                                      <a:latin typeface="Cambria Math" charset="0"/>
                                    </a:rPr>
                                    <m:t>k</m:t>
                                  </m:r>
                                </m:e>
                                <m:sup>
                                  <m:r>
                                    <a:rPr kumimoji="1" lang="en-US" altLang="zh-TW" sz="2800" b="0" i="1" smtClean="0">
                                      <a:latin typeface="Cambria Math" charset="0"/>
                                    </a:rPr>
                                    <m:t>2</m:t>
                                  </m:r>
                                </m:sup>
                              </m:sSup>
                            </m:oMath>
                          </a14:m>
                          <a:endParaRPr lang="zh-TW" altLang="en-US" sz="2800" dirty="0"/>
                        </a:p>
                      </a:txBody>
                      <a:tcPr/>
                    </a:tc>
                  </a:tr>
                </a:tbl>
              </a:graphicData>
            </a:graphic>
          </p:graphicFrame>
        </mc:Choice>
        <mc:Fallback xmlns="">
          <p:graphicFrame>
            <p:nvGraphicFramePr>
              <p:cNvPr id="3" name="表格 2"/>
              <p:cNvGraphicFramePr>
                <a:graphicFrameLocks noGrp="1"/>
              </p:cNvGraphicFramePr>
              <p:nvPr>
                <p:extLst>
                  <p:ext uri="{D42A27DB-BD31-4B8C-83A1-F6EECF244321}">
                    <p14:modId xmlns:p14="http://schemas.microsoft.com/office/powerpoint/2010/main" val="1090920033"/>
                  </p:ext>
                </p:extLst>
              </p:nvPr>
            </p:nvGraphicFramePr>
            <p:xfrm>
              <a:off x="2506530" y="3375264"/>
              <a:ext cx="6677287" cy="2285306"/>
            </p:xfrm>
            <a:graphic>
              <a:graphicData uri="http://schemas.openxmlformats.org/drawingml/2006/table">
                <a:tbl>
                  <a:tblPr firstRow="1" bandRow="1">
                    <a:tableStyleId>{BC89EF96-8CEA-46FF-86C4-4CE0E7609802}</a:tableStyleId>
                  </a:tblPr>
                  <a:tblGrid>
                    <a:gridCol w="1926537"/>
                    <a:gridCol w="4750750"/>
                  </a:tblGrid>
                  <a:tr h="698885">
                    <a:tc>
                      <a:txBody>
                        <a:bodyPr/>
                        <a:lstStyle/>
                        <a:p>
                          <a:r>
                            <a:rPr lang="en-US" altLang="zh-TW" sz="3200" dirty="0" smtClean="0"/>
                            <a:t>   </a:t>
                          </a:r>
                          <a:r>
                            <a:rPr lang="en-US" altLang="zh-TW" sz="3200" dirty="0" smtClean="0"/>
                            <a:t>AIC(p)</a:t>
                          </a:r>
                          <a:endParaRPr lang="zh-TW" altLang="en-US" sz="3200" dirty="0"/>
                        </a:p>
                      </a:txBody>
                      <a:tcPr/>
                    </a:tc>
                    <a:tc>
                      <a:txBody>
                        <a:bodyPr/>
                        <a:lstStyle/>
                        <a:p>
                          <a:endParaRPr lang="zh-TW"/>
                        </a:p>
                      </a:txBody>
                      <a:tcPr>
                        <a:blipFill rotWithShape="0">
                          <a:blip r:embed="rId4"/>
                          <a:stretch>
                            <a:fillRect l="-40641" t="-10435" r="-385" b="-228696"/>
                          </a:stretch>
                        </a:blipFill>
                      </a:tcPr>
                    </a:tc>
                  </a:tr>
                  <a:tr h="747878">
                    <a:tc>
                      <a:txBody>
                        <a:bodyPr/>
                        <a:lstStyle/>
                        <a:p>
                          <a:r>
                            <a:rPr lang="en-US" altLang="zh-TW" sz="3200" b="1" dirty="0" smtClean="0"/>
                            <a:t>   </a:t>
                          </a:r>
                          <a:r>
                            <a:rPr lang="en-US" altLang="zh-TW" sz="3200" b="1" dirty="0" smtClean="0"/>
                            <a:t>BIC(p)</a:t>
                          </a:r>
                          <a:endParaRPr lang="zh-TW" altLang="en-US" sz="3200" b="1" dirty="0"/>
                        </a:p>
                      </a:txBody>
                      <a:tcPr/>
                    </a:tc>
                    <a:tc>
                      <a:txBody>
                        <a:bodyPr/>
                        <a:lstStyle/>
                        <a:p>
                          <a:endParaRPr lang="zh-TW"/>
                        </a:p>
                      </a:txBody>
                      <a:tcPr>
                        <a:blipFill rotWithShape="0">
                          <a:blip r:embed="rId4"/>
                          <a:stretch>
                            <a:fillRect l="-40641" t="-103252" r="-385" b="-113821"/>
                          </a:stretch>
                        </a:blipFill>
                      </a:tcPr>
                    </a:tc>
                  </a:tr>
                  <a:tr h="838543">
                    <a:tc>
                      <a:txBody>
                        <a:bodyPr/>
                        <a:lstStyle/>
                        <a:p>
                          <a:r>
                            <a:rPr lang="en-US" altLang="zh-TW" sz="3200" b="1" dirty="0" smtClean="0"/>
                            <a:t>   </a:t>
                          </a:r>
                          <a:r>
                            <a:rPr lang="en-US" altLang="zh-TW" sz="3200" b="1" dirty="0" smtClean="0"/>
                            <a:t>HQ(p)</a:t>
                          </a:r>
                          <a:endParaRPr lang="zh-TW" altLang="en-US" sz="3200" b="1" dirty="0"/>
                        </a:p>
                      </a:txBody>
                      <a:tcPr/>
                    </a:tc>
                    <a:tc>
                      <a:txBody>
                        <a:bodyPr/>
                        <a:lstStyle/>
                        <a:p>
                          <a:endParaRPr lang="zh-TW"/>
                        </a:p>
                      </a:txBody>
                      <a:tcPr>
                        <a:blipFill rotWithShape="0">
                          <a:blip r:embed="rId4"/>
                          <a:stretch>
                            <a:fillRect l="-40641" t="-181159" r="-385" b="-1449"/>
                          </a:stretch>
                        </a:blipFill>
                      </a:tcPr>
                    </a:tc>
                  </a:tr>
                </a:tbl>
              </a:graphicData>
            </a:graphic>
          </p:graphicFrame>
        </mc:Fallback>
      </mc:AlternateContent>
    </p:spTree>
    <p:extLst>
      <p:ext uri="{BB962C8B-B14F-4D97-AF65-F5344CB8AC3E}">
        <p14:creationId xmlns:p14="http://schemas.microsoft.com/office/powerpoint/2010/main" val="45047285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6140</TotalTime>
  <Words>808</Words>
  <Application>Microsoft Macintosh PowerPoint</Application>
  <PresentationFormat>寬螢幕</PresentationFormat>
  <Paragraphs>187</Paragraphs>
  <Slides>13</Slides>
  <Notes>9</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13</vt:i4>
      </vt:variant>
    </vt:vector>
  </HeadingPairs>
  <TitlesOfParts>
    <vt:vector size="21" baseType="lpstr">
      <vt:lpstr>Calibri</vt:lpstr>
      <vt:lpstr>Calibri Light</vt:lpstr>
      <vt:lpstr>Cambria Math</vt:lpstr>
      <vt:lpstr>Mangal</vt:lpstr>
      <vt:lpstr>新細明體</vt:lpstr>
      <vt:lpstr>標楷體</vt:lpstr>
      <vt:lpstr>Arial</vt:lpstr>
      <vt:lpstr>Office 佈景主題</vt:lpstr>
      <vt:lpstr>How to pick pairs by cointergration approach with pair trading strategy</vt:lpstr>
      <vt:lpstr>簡介</vt:lpstr>
      <vt:lpstr>關於 VECM 模型</vt:lpstr>
      <vt:lpstr>VAR(p) model</vt:lpstr>
      <vt:lpstr>Using ML to estimate parameters of VAR(p)</vt:lpstr>
      <vt:lpstr>Using ML to estimate parameters of VAR(p)</vt:lpstr>
      <vt:lpstr>Using ML to estimate parameters of VAR(p)</vt:lpstr>
      <vt:lpstr>Order Selection – Likelihood Ratio Tests</vt:lpstr>
      <vt:lpstr>Order Selection – Information Criteria</vt:lpstr>
      <vt:lpstr>VAR(p) to VECM model</vt:lpstr>
      <vt:lpstr>VAR(p) to VECM model</vt:lpstr>
      <vt:lpstr>VAR(p) to VECM model</vt:lpstr>
      <vt:lpstr>Trace test (Johansen 1995)</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子計畫1-進度報告</dc:title>
  <dc:creator>Microsoft Office 使用者</dc:creator>
  <cp:lastModifiedBy>Microsoft Office 使用者</cp:lastModifiedBy>
  <cp:revision>491</cp:revision>
  <dcterms:created xsi:type="dcterms:W3CDTF">2018-09-26T01:19:17Z</dcterms:created>
  <dcterms:modified xsi:type="dcterms:W3CDTF">2018-11-02T04:12:20Z</dcterms:modified>
</cp:coreProperties>
</file>