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oleObject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7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88717"/>
  </p:normalViewPr>
  <p:slideViewPr>
    <p:cSldViewPr snapToGrid="0" snapToObjects="1">
      <p:cViewPr>
        <p:scale>
          <a:sx n="102" d="100"/>
          <a:sy n="102" d="100"/>
        </p:scale>
        <p:origin x="41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4" Type="http://schemas.openxmlformats.org/officeDocument/2006/relationships/image" Target="../media/image9.wmf"/><Relationship Id="rId1" Type="http://schemas.openxmlformats.org/officeDocument/2006/relationships/image" Target="../media/image6.wmf"/><Relationship Id="rId2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4" Type="http://schemas.openxmlformats.org/officeDocument/2006/relationships/image" Target="../media/image13.wmf"/><Relationship Id="rId5" Type="http://schemas.openxmlformats.org/officeDocument/2006/relationships/image" Target="../media/image14.wmf"/><Relationship Id="rId1" Type="http://schemas.openxmlformats.org/officeDocument/2006/relationships/image" Target="../media/image10.wmf"/><Relationship Id="rId2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Relationship Id="rId2" Type="http://schemas.openxmlformats.org/officeDocument/2006/relationships/image" Target="../media/image3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58460-CCBD-2943-BEB6-E8DC0F722F7B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D6CA2-0188-F244-A654-A9FBD0F71BF7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1157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我們利用</a:t>
            </a:r>
            <a:r>
              <a:rPr kumimoji="1" lang="en-US" altLang="zh-TW" dirty="0" err="1" smtClean="0"/>
              <a:t>Girsanov’s</a:t>
            </a:r>
            <a:r>
              <a:rPr kumimoji="1" lang="en-US" altLang="zh-TW" dirty="0" smtClean="0"/>
              <a:t> theorem </a:t>
            </a:r>
            <a:r>
              <a:rPr kumimoji="1" lang="zh-TW" altLang="en-US" dirty="0" smtClean="0"/>
              <a:t>去建構一個利用風險中立測度去評價單一標的資產選擇權的模型。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6CA2-0188-F244-A654-A9FBD0F71BF7}" type="slidenum">
              <a:rPr kumimoji="1" lang="zh-TW" altLang="en-US" smtClean="0"/>
              <a:t>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78953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在風險中立測度下Ａ的機率</a:t>
            </a:r>
          </a:p>
          <a:p>
            <a:r>
              <a:rPr kumimoji="1" lang="en-US" altLang="zh-TW" dirty="0" smtClean="0"/>
              <a:t>Z</a:t>
            </a:r>
            <a:r>
              <a:rPr kumimoji="1" lang="en-US" altLang="zh-TW" baseline="0" dirty="0" smtClean="0"/>
              <a:t> is like the ratio of these two probability measure.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6CA2-0188-F244-A654-A9FBD0F71BF7}" type="slidenum">
              <a:rPr kumimoji="1" lang="zh-TW" altLang="en-US" smtClean="0"/>
              <a:t>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524732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機率集合是有限且離散的。</a:t>
            </a:r>
            <a:endParaRPr kumimoji="1"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6CA2-0188-F244-A654-A9FBD0F71BF7}" type="slidenum">
              <a:rPr kumimoji="1" lang="zh-TW" altLang="en-US" smtClean="0"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8690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反應目前已知資訊的</a:t>
            </a:r>
            <a:r>
              <a:rPr kumimoji="1" lang="en-US" altLang="zh-TW" dirty="0" smtClean="0"/>
              <a:t>process</a:t>
            </a:r>
            <a:endParaRPr kumimoji="1" lang="zh-TW" altLang="en-US" dirty="0" smtClean="0"/>
          </a:p>
          <a:p>
            <a:r>
              <a:rPr kumimoji="1" lang="en-US" altLang="zh-TW" dirty="0" smtClean="0"/>
              <a:t>Z(t)</a:t>
            </a:r>
            <a:r>
              <a:rPr kumimoji="1" lang="en-US" altLang="zh-TW" baseline="0" dirty="0" smtClean="0"/>
              <a:t> </a:t>
            </a:r>
            <a:r>
              <a:rPr kumimoji="1" lang="zh-TW" altLang="en-US" baseline="0" dirty="0" smtClean="0"/>
              <a:t>須符合 非負 期望值為</a:t>
            </a:r>
            <a:r>
              <a:rPr kumimoji="1" lang="en-US" altLang="zh-TW" baseline="0" dirty="0" smtClean="0"/>
              <a:t>1 martingale</a:t>
            </a:r>
          </a:p>
          <a:p>
            <a:r>
              <a:rPr kumimoji="1" lang="zh-TW" altLang="en-US" dirty="0" smtClean="0"/>
              <a:t>證明風險中立測度下的</a:t>
            </a:r>
            <a:r>
              <a:rPr kumimoji="1" lang="en-US" altLang="zh-TW" dirty="0" err="1" smtClean="0"/>
              <a:t>brownian</a:t>
            </a:r>
            <a:r>
              <a:rPr kumimoji="1" lang="en-US" altLang="zh-TW" baseline="0" dirty="0" smtClean="0"/>
              <a:t> motion </a:t>
            </a:r>
            <a:r>
              <a:rPr kumimoji="1" lang="zh-TW" altLang="en-US" baseline="0" dirty="0" smtClean="0"/>
              <a:t>是 </a:t>
            </a:r>
            <a:r>
              <a:rPr kumimoji="1" lang="en-US" altLang="zh-TW" baseline="0" dirty="0" smtClean="0"/>
              <a:t>martingale</a:t>
            </a:r>
            <a:r>
              <a:rPr kumimoji="1" lang="zh-TW" altLang="en-US" baseline="0" dirty="0" smtClean="0"/>
              <a:t>的。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D6CA2-0188-F244-A654-A9FBD0F71BF7}" type="slidenum">
              <a:rPr kumimoji="1" lang="zh-TW" altLang="en-US" smtClean="0"/>
              <a:t>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23292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TW" altLang="en-US" smtClean="0"/>
              <a:t>按一下以編輯母片副標題樣式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26900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141257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584383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27762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0175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51716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3034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19555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5213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83457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6740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C9FBE-79C2-D648-8A26-80CD955F1FA3}" type="datetimeFigureOut">
              <a:rPr kumimoji="1" lang="zh-TW" altLang="en-US" smtClean="0"/>
              <a:t>2018/8/28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8A523-A167-2040-B092-734ACFB97538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9795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oleObject" Target="../embeddings/oleObject11.bin"/><Relationship Id="rId6" Type="http://schemas.openxmlformats.org/officeDocument/2006/relationships/image" Target="../media/image31.wmf"/><Relationship Id="rId7" Type="http://schemas.openxmlformats.org/officeDocument/2006/relationships/oleObject" Target="../embeddings/oleObject12.bin"/><Relationship Id="rId8" Type="http://schemas.openxmlformats.org/officeDocument/2006/relationships/image" Target="../media/image32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5.bin"/><Relationship Id="rId12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6.w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7.w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8.wmf"/><Relationship Id="rId10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10.bin"/><Relationship Id="rId12" Type="http://schemas.openxmlformats.org/officeDocument/2006/relationships/image" Target="../media/image14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oleObject6.bin"/><Relationship Id="rId4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6" Type="http://schemas.openxmlformats.org/officeDocument/2006/relationships/image" Target="../media/image11.wmf"/><Relationship Id="rId7" Type="http://schemas.openxmlformats.org/officeDocument/2006/relationships/oleObject" Target="../embeddings/oleObject8.bin"/><Relationship Id="rId8" Type="http://schemas.openxmlformats.org/officeDocument/2006/relationships/image" Target="../media/image12.wmf"/><Relationship Id="rId9" Type="http://schemas.openxmlformats.org/officeDocument/2006/relationships/oleObject" Target="../embeddings/oleObject9.bin"/><Relationship Id="rId10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TW" dirty="0" smtClean="0"/>
              <a:t>5.2 Risk-Neutral Measure</a:t>
            </a:r>
            <a:endParaRPr kumimoji="1"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zh-TW" dirty="0" smtClean="0"/>
              <a:t>0653947 </a:t>
            </a:r>
            <a:r>
              <a:rPr kumimoji="1" lang="zh-TW" altLang="en-US" dirty="0" smtClean="0"/>
              <a:t>朱昭憲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5002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964953"/>
            <a:ext cx="10515600" cy="3962628"/>
          </a:xfrm>
        </p:spPr>
        <p:txBody>
          <a:bodyPr/>
          <a:lstStyle/>
          <a:p>
            <a:r>
              <a:rPr kumimoji="1" lang="en-US" altLang="zh-TW" dirty="0" smtClean="0"/>
              <a:t>           </a:t>
            </a:r>
            <a:r>
              <a:rPr kumimoji="1" lang="en-US" altLang="zh-TW" dirty="0"/>
              <a:t>i</a:t>
            </a:r>
            <a:r>
              <a:rPr kumimoji="1" lang="en-US" altLang="zh-TW" dirty="0" smtClean="0"/>
              <a:t>s a Brownian motion:</a:t>
            </a:r>
            <a:endParaRPr kumimoji="1"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838200" y="1297908"/>
            <a:ext cx="116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smtClean="0"/>
              <a:t>Proof</a:t>
            </a:r>
            <a:r>
              <a:rPr kumimoji="1" lang="en-US" altLang="zh-TW" sz="2400" dirty="0" smtClean="0"/>
              <a:t>:</a:t>
            </a:r>
            <a:endParaRPr kumimoji="1" lang="zh-TW" altLang="en-US" sz="24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48" y="1869949"/>
            <a:ext cx="901700" cy="635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9697" y="2710329"/>
            <a:ext cx="9502492" cy="153266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965" y="4611952"/>
            <a:ext cx="7507176" cy="81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326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6243"/>
                <a:ext cx="10515600" cy="4351338"/>
              </a:xfrm>
            </p:spPr>
            <p:txBody>
              <a:bodyPr/>
              <a:lstStyle/>
              <a:p>
                <a:r>
                  <a:rPr kumimoji="1" lang="en-US" altLang="zh-TW" dirty="0" smtClean="0"/>
                  <a:t>                                                                                                          :</a:t>
                </a:r>
              </a:p>
              <a:p>
                <a:r>
                  <a:rPr kumimoji="1" lang="en-US" altLang="zh-TW" dirty="0" smtClean="0"/>
                  <a:t>Step 1 : </a:t>
                </a:r>
                <a14:m>
                  <m:oMath xmlns:m="http://schemas.openxmlformats.org/officeDocument/2006/math">
                    <m:r>
                      <a:rPr kumimoji="1" lang="en-US" altLang="zh-TW" b="0" i="1" smtClean="0">
                        <a:latin typeface="Cambria Math" charset="0"/>
                      </a:rPr>
                      <m:t>𝑧</m:t>
                    </m:r>
                    <m:d>
                      <m:dPr>
                        <m:ctrlPr>
                          <a:rPr kumimoji="1" lang="en-US" altLang="zh-TW" b="0" i="1" smtClean="0">
                            <a:latin typeface="Cambria Math" charset="0"/>
                          </a:rPr>
                        </m:ctrlPr>
                      </m:dPr>
                      <m:e>
                        <m:r>
                          <a:rPr kumimoji="1" lang="en-US" altLang="zh-TW" b="0" i="1" smtClean="0">
                            <a:latin typeface="Cambria Math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kumimoji="1" lang="en-US" altLang="zh-TW" dirty="0" smtClean="0"/>
                  <a:t> is a martingale under      :</a:t>
                </a:r>
                <a:endParaRPr kumimoji="1"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6243"/>
                <a:ext cx="10515600" cy="4351338"/>
              </a:xfrm>
              <a:blipFill rotWithShape="0">
                <a:blip r:embed="rId2"/>
                <a:stretch>
                  <a:fillRect l="-1043" t="-238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23" y="1488704"/>
            <a:ext cx="8557373" cy="51822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3" t="32930" r="15947" b="5194"/>
          <a:stretch/>
        </p:blipFill>
        <p:spPr>
          <a:xfrm>
            <a:off x="6198919" y="2131291"/>
            <a:ext cx="325253" cy="35362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36" y="2484912"/>
            <a:ext cx="9260774" cy="406361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960423" y="6116237"/>
            <a:ext cx="3906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</a:t>
            </a:r>
            <a:r>
              <a:rPr kumimoji="1" lang="en-US" altLang="zh-TW" sz="2000" dirty="0" smtClean="0"/>
              <a:t>No drift term </a:t>
            </a:r>
            <a:r>
              <a:rPr kumimoji="1" lang="en-US" altLang="zh-TW" sz="2000" dirty="0" smtClean="0">
                <a:sym typeface="Wingdings"/>
              </a:rPr>
              <a:t> martingale</a:t>
            </a:r>
            <a:endParaRPr kumimoji="1"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58287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366" y="1291472"/>
            <a:ext cx="5613400" cy="62230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678" y="2017712"/>
            <a:ext cx="8572500" cy="990600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846614" y="3000292"/>
            <a:ext cx="8229600" cy="3431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 smtClean="0"/>
              <a:t>Z(t) is Ito’ integral </a:t>
            </a:r>
            <a:r>
              <a:rPr lang="en-US" altLang="zh-TW" dirty="0" smtClean="0">
                <a:sym typeface="Wingdings"/>
              </a:rPr>
              <a:t> </a:t>
            </a:r>
            <a:r>
              <a:rPr lang="en-US" altLang="zh-TW" dirty="0" smtClean="0"/>
              <a:t>Z(t) is martingale </a:t>
            </a:r>
          </a:p>
          <a:p>
            <a:pPr>
              <a:defRPr/>
            </a:pPr>
            <a:r>
              <a:rPr lang="en-US" altLang="zh-TW" dirty="0" smtClean="0"/>
              <a:t>So ,EZ=EZ(T)=Z(0)=1.</a:t>
            </a:r>
          </a:p>
          <a:p>
            <a:pPr>
              <a:defRPr/>
            </a:pPr>
            <a:r>
              <a:rPr lang="en-US" altLang="zh-TW" dirty="0" smtClean="0"/>
              <a:t>Z(t) is martingale and Z=Z(T),we have</a:t>
            </a:r>
          </a:p>
          <a:p>
            <a:pPr>
              <a:defRPr/>
            </a:pPr>
            <a:endParaRPr lang="en-US" altLang="zh-TW" dirty="0" smtClean="0"/>
          </a:p>
          <a:p>
            <a:pPr marL="0" indent="0">
              <a:buNone/>
              <a:defRPr/>
            </a:pPr>
            <a:endParaRPr lang="en-US" altLang="zh-TW" dirty="0" smtClean="0"/>
          </a:p>
          <a:p>
            <a:pPr>
              <a:defRPr/>
            </a:pPr>
            <a:r>
              <a:rPr lang="en-US" altLang="zh-TW" dirty="0" smtClean="0"/>
              <a:t>Z(t) is a </a:t>
            </a:r>
          </a:p>
          <a:p>
            <a:pPr>
              <a:defRPr/>
            </a:pPr>
            <a:endParaRPr lang="en-US" altLang="zh-TW" dirty="0"/>
          </a:p>
        </p:txBody>
      </p:sp>
      <p:graphicFrame>
        <p:nvGraphicFramePr>
          <p:cNvPr id="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0875878"/>
              </p:ext>
            </p:extLst>
          </p:nvPr>
        </p:nvGraphicFramePr>
        <p:xfrm>
          <a:off x="2613374" y="4803973"/>
          <a:ext cx="6696075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0" name="Equation" r:id="rId5" imgW="2781300" imgH="203200" progId="Equation.DSMT4">
                  <p:embed/>
                </p:oleObj>
              </mc:Choice>
              <mc:Fallback>
                <p:oleObj name="Equation" r:id="rId5" imgW="27813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3374" y="4803973"/>
                        <a:ext cx="6696075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6265500"/>
              </p:ext>
            </p:extLst>
          </p:nvPr>
        </p:nvGraphicFramePr>
        <p:xfrm>
          <a:off x="3369025" y="5587739"/>
          <a:ext cx="518477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1" name="Equation" r:id="rId7" imgW="2336800" imgH="203200" progId="Equation.DSMT4">
                  <p:embed/>
                </p:oleObj>
              </mc:Choice>
              <mc:Fallback>
                <p:oleObj name="Equation" r:id="rId7" imgW="23368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9025" y="5587739"/>
                        <a:ext cx="5184775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9952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76242"/>
            <a:ext cx="10515600" cy="5062063"/>
          </a:xfrm>
        </p:spPr>
        <p:txBody>
          <a:bodyPr/>
          <a:lstStyle/>
          <a:p>
            <a:r>
              <a:rPr kumimoji="1" lang="en-US" altLang="zh-TW" dirty="0" smtClean="0"/>
              <a:t>Step 2 : </a:t>
            </a:r>
          </a:p>
          <a:p>
            <a:endParaRPr kumimoji="1" lang="en-US" altLang="zh-TW" dirty="0" smtClean="0"/>
          </a:p>
          <a:p>
            <a:endParaRPr kumimoji="1" lang="en-US" altLang="zh-TW" dirty="0"/>
          </a:p>
          <a:p>
            <a:endParaRPr kumimoji="1" lang="en-US" altLang="zh-TW" dirty="0" smtClean="0"/>
          </a:p>
          <a:p>
            <a:endParaRPr kumimoji="1" lang="en-US" altLang="zh-TW" dirty="0"/>
          </a:p>
          <a:p>
            <a:endParaRPr kumimoji="1" lang="en-US" altLang="zh-TW" dirty="0" smtClean="0"/>
          </a:p>
          <a:p>
            <a:endParaRPr kumimoji="1" lang="en-US" altLang="zh-TW" dirty="0"/>
          </a:p>
          <a:p>
            <a:endParaRPr kumimoji="1" lang="en-US" altLang="zh-TW" dirty="0" smtClean="0"/>
          </a:p>
          <a:p>
            <a:r>
              <a:rPr kumimoji="1" lang="en-US" altLang="zh-TW" dirty="0" smtClean="0"/>
              <a:t> </a:t>
            </a:r>
            <a:endParaRPr kumimoji="1"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792" y="1537442"/>
            <a:ext cx="5168900" cy="5588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04" y="2244602"/>
            <a:ext cx="9215735" cy="222052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796899" y="4065012"/>
            <a:ext cx="3906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</a:t>
            </a:r>
            <a:r>
              <a:rPr kumimoji="1" lang="en-US" altLang="zh-TW" sz="2000" dirty="0" smtClean="0"/>
              <a:t>No drift term </a:t>
            </a:r>
            <a:r>
              <a:rPr kumimoji="1" lang="en-US" altLang="zh-TW" sz="2000" dirty="0" smtClean="0">
                <a:sym typeface="Wingdings"/>
              </a:rPr>
              <a:t> martingale</a:t>
            </a:r>
            <a:endParaRPr kumimoji="1" lang="zh-TW" altLang="en-US" sz="20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04" y="4585011"/>
            <a:ext cx="8914417" cy="937486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70" b="1435"/>
          <a:stretch/>
        </p:blipFill>
        <p:spPr>
          <a:xfrm>
            <a:off x="1262987" y="5569613"/>
            <a:ext cx="4632125" cy="51078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9750390" y="2441606"/>
            <a:ext cx="1453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mtClean="0"/>
              <a:t>(Ito’s product)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3651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8512" y="1701504"/>
            <a:ext cx="10515600" cy="27452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kumimoji="1" lang="zh-TW" altLang="en-US" dirty="0" smtClean="0">
              <a:latin typeface="Hannotate TC" charset="-120"/>
              <a:ea typeface="Hannotate TC" charset="-120"/>
              <a:cs typeface="Hannotate TC" charset="-120"/>
            </a:endParaRPr>
          </a:p>
          <a:p>
            <a:r>
              <a:rPr lang="en-US" altLang="zh-TW" dirty="0"/>
              <a:t>How to construct the risk-neutral measure in a model with a single underlying security. This step relies on </a:t>
            </a:r>
            <a:r>
              <a:rPr lang="en-US" altLang="zh-TW" dirty="0" err="1"/>
              <a:t>Girsanov’s</a:t>
            </a:r>
            <a:r>
              <a:rPr lang="en-US" altLang="zh-TW" dirty="0"/>
              <a:t> Theorem. Risk-neutral pricing is a powerful method for computing prices of derivative security.</a:t>
            </a:r>
          </a:p>
          <a:p>
            <a:endParaRPr kumimoji="1" lang="zh-TW" altLang="en-US" dirty="0">
              <a:latin typeface="Hannotate TC" charset="-120"/>
              <a:ea typeface="Hannotate TC" charset="-120"/>
              <a:cs typeface="Hannotate TC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745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980" y="108398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0746" y="920957"/>
            <a:ext cx="10515600" cy="5448847"/>
          </a:xfrm>
        </p:spPr>
        <p:txBody>
          <a:bodyPr/>
          <a:lstStyle/>
          <a:p>
            <a:r>
              <a:rPr kumimoji="1" lang="en-US" altLang="zh-TW" dirty="0" smtClean="0"/>
              <a:t>Review chapter 1.6 (change measure):</a:t>
            </a:r>
          </a:p>
          <a:p>
            <a:endParaRPr kumimoji="1" lang="zh-TW" altLang="en-US" dirty="0"/>
          </a:p>
        </p:txBody>
      </p:sp>
      <p:pic>
        <p:nvPicPr>
          <p:cNvPr id="5" name="內容版面配置區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66"/>
          <a:stretch/>
        </p:blipFill>
        <p:spPr>
          <a:xfrm>
            <a:off x="1079698" y="1425303"/>
            <a:ext cx="9077696" cy="166008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132702" y="3002300"/>
            <a:ext cx="6212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dirty="0" smtClean="0">
                <a:latin typeface="Hannotate TC" charset="-120"/>
                <a:ea typeface="Hannotate TC" charset="-120"/>
                <a:cs typeface="Hannotate TC" charset="-120"/>
              </a:rPr>
              <a:t>Any random variable x has two expectation:</a:t>
            </a:r>
            <a:endParaRPr kumimoji="1" lang="zh-TW" altLang="en-US" sz="2400" dirty="0">
              <a:latin typeface="Hannotate TC" charset="-120"/>
              <a:ea typeface="Hannotate TC" charset="-120"/>
              <a:cs typeface="Hannotate TC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57" y="3376748"/>
            <a:ext cx="5837563" cy="66494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02" y="3954476"/>
            <a:ext cx="9024692" cy="1627343"/>
          </a:xfrm>
          <a:prstGeom prst="rect">
            <a:avLst/>
          </a:prstGeom>
        </p:spPr>
      </p:pic>
      <p:sp>
        <p:nvSpPr>
          <p:cNvPr id="9" name="內容版面配置區 4"/>
          <p:cNvSpPr txBox="1">
            <a:spLocks/>
          </p:cNvSpPr>
          <p:nvPr/>
        </p:nvSpPr>
        <p:spPr>
          <a:xfrm>
            <a:off x="1132702" y="5464438"/>
            <a:ext cx="10515600" cy="1215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zh-TW" smtClean="0"/>
              <a:t>Z is the </a:t>
            </a:r>
            <a:endParaRPr kumimoji="1"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388" y="5464438"/>
            <a:ext cx="6653756" cy="43159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730" y="5883506"/>
            <a:ext cx="1240698" cy="81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486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041747" y="3972689"/>
            <a:ext cx="10515600" cy="134346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zh-TW" smtClean="0"/>
              <a:t> </a:t>
            </a:r>
            <a:endParaRPr kumimoji="1" lang="zh-TW" altLang="en-US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797484" y="1428358"/>
            <a:ext cx="9037529" cy="4984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 smtClean="0"/>
              <a:t>In the case of a finite probability model:</a:t>
            </a:r>
          </a:p>
          <a:p>
            <a:pPr>
              <a:defRPr/>
            </a:pPr>
            <a:endParaRPr lang="en-US" altLang="zh-TW" b="1" dirty="0" smtClean="0"/>
          </a:p>
          <a:p>
            <a:pPr>
              <a:defRPr/>
            </a:pPr>
            <a:endParaRPr lang="en-US" altLang="zh-TW" b="1" dirty="0" smtClean="0"/>
          </a:p>
          <a:p>
            <a:pPr>
              <a:defRPr/>
            </a:pPr>
            <a:r>
              <a:rPr lang="en-US" altLang="zh-TW" dirty="0" smtClean="0"/>
              <a:t>If we multiply both side of (5.2.4) by and then sum over     in a set A, we obtain </a:t>
            </a:r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r>
              <a:rPr lang="en-US" altLang="zh-TW" dirty="0" smtClean="0"/>
              <a:t>In a general probability, we cannot write (5.2.4) because         is typically zero for each individual     .</a:t>
            </a:r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/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26872"/>
              </p:ext>
            </p:extLst>
          </p:nvPr>
        </p:nvGraphicFramePr>
        <p:xfrm>
          <a:off x="3950156" y="2005810"/>
          <a:ext cx="3246502" cy="869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" name="Equation" r:id="rId4" imgW="1371600" imgH="444500" progId="Equation.DSMT4">
                  <p:embed/>
                </p:oleObj>
              </mc:Choice>
              <mc:Fallback>
                <p:oleObj name="Equation" r:id="rId4" imgW="1371600" imgH="4445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0156" y="2005810"/>
                        <a:ext cx="3246502" cy="8697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09577"/>
              </p:ext>
            </p:extLst>
          </p:nvPr>
        </p:nvGraphicFramePr>
        <p:xfrm>
          <a:off x="3269663" y="3920842"/>
          <a:ext cx="6450158" cy="8276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5" name="Equation" r:id="rId6" imgW="2743200" imgH="342900" progId="Equation.DSMT4">
                  <p:embed/>
                </p:oleObj>
              </mc:Choice>
              <mc:Fallback>
                <p:oleObj name="Equation" r:id="rId6" imgW="2743200" imgH="3429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9663" y="3920842"/>
                        <a:ext cx="6450158" cy="82761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8857286"/>
              </p:ext>
            </p:extLst>
          </p:nvPr>
        </p:nvGraphicFramePr>
        <p:xfrm>
          <a:off x="10181399" y="3040693"/>
          <a:ext cx="360363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6" name="Equation" r:id="rId8" imgW="152334" imgH="139639" progId="Equation.DSMT4">
                  <p:embed/>
                </p:oleObj>
              </mc:Choice>
              <mc:Fallback>
                <p:oleObj name="Equation" r:id="rId8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1399" y="3040693"/>
                        <a:ext cx="360363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095991"/>
              </p:ext>
            </p:extLst>
          </p:nvPr>
        </p:nvGraphicFramePr>
        <p:xfrm>
          <a:off x="7104158" y="5330469"/>
          <a:ext cx="360363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7" name="Equation" r:id="rId10" imgW="152334" imgH="139639" progId="Equation.DSMT4">
                  <p:embed/>
                </p:oleObj>
              </mc:Choice>
              <mc:Fallback>
                <p:oleObj name="Equation" r:id="rId10" imgW="152334" imgH="13963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4158" y="5330469"/>
                        <a:ext cx="360363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543921"/>
              </p:ext>
            </p:extLst>
          </p:nvPr>
        </p:nvGraphicFramePr>
        <p:xfrm>
          <a:off x="10181399" y="4870094"/>
          <a:ext cx="806450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8" name="Equation" r:id="rId11" imgW="355292" imgH="203024" progId="Equation.DSMT4">
                  <p:embed/>
                </p:oleObj>
              </mc:Choice>
              <mc:Fallback>
                <p:oleObj name="Equation" r:id="rId11" imgW="355292" imgH="203024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1399" y="4870094"/>
                        <a:ext cx="806450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8510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75984" y="1205439"/>
            <a:ext cx="10460277" cy="3798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 smtClean="0">
                <a:latin typeface="Hannotate TC" charset="-120"/>
                <a:ea typeface="Hannotate TC" charset="-120"/>
                <a:cs typeface="Hannotate TC" charset="-120"/>
              </a:rPr>
              <a:t>Suppose further that Z is an almost surely positive random variable satisfying E[Z]=1, and we define by (5.2.1). We can then define the </a:t>
            </a:r>
          </a:p>
          <a:p>
            <a:pPr>
              <a:defRPr/>
            </a:pPr>
            <a:endParaRPr lang="en-US" altLang="zh-TW" dirty="0" smtClean="0"/>
          </a:p>
          <a:p>
            <a:pPr marL="0" indent="0">
              <a:buNone/>
              <a:defRPr/>
            </a:pPr>
            <a:r>
              <a:rPr lang="en-US" altLang="zh-TW" dirty="0" smtClean="0"/>
              <a:t> </a:t>
            </a:r>
            <a:endParaRPr lang="en-US" altLang="zh-TW" dirty="0"/>
          </a:p>
        </p:txBody>
      </p:sp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335487"/>
              </p:ext>
            </p:extLst>
          </p:nvPr>
        </p:nvGraphicFramePr>
        <p:xfrm>
          <a:off x="3480475" y="2676397"/>
          <a:ext cx="4679950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2" name="Equation" r:id="rId3" imgW="2222500" imgH="203200" progId="Equation.DSMT4">
                  <p:embed/>
                </p:oleObj>
              </mc:Choice>
              <mc:Fallback>
                <p:oleObj name="Equation" r:id="rId3" imgW="22225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475" y="2676397"/>
                        <a:ext cx="4679950" cy="422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5460570"/>
              </p:ext>
            </p:extLst>
          </p:nvPr>
        </p:nvGraphicFramePr>
        <p:xfrm>
          <a:off x="3829634" y="2062962"/>
          <a:ext cx="4752975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3" name="Equation" r:id="rId5" imgW="2336800" imgH="203200" progId="Equation.DSMT4">
                  <p:embed/>
                </p:oleObj>
              </mc:Choice>
              <mc:Fallback>
                <p:oleObj name="Equation" r:id="rId5" imgW="23368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634" y="2062962"/>
                        <a:ext cx="4752975" cy="40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75984" y="3337103"/>
            <a:ext cx="10122075" cy="3001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TW" dirty="0" smtClean="0"/>
              <a:t>The                                       </a:t>
            </a:r>
            <a:r>
              <a:rPr lang="zh-TW" altLang="en-US" dirty="0" smtClean="0"/>
              <a:t>                   </a:t>
            </a:r>
            <a:r>
              <a:rPr lang="en-US" altLang="zh-TW" dirty="0" smtClean="0"/>
              <a:t>(5.2.6) is a martingale because of iterated conditioning (Theorem2.3.2(iii)): for, </a:t>
            </a:r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buFontTx/>
              <a:buNone/>
              <a:defRPr/>
            </a:pPr>
            <a:endParaRPr lang="en-US" altLang="zh-TW" dirty="0"/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227297"/>
              </p:ext>
            </p:extLst>
          </p:nvPr>
        </p:nvGraphicFramePr>
        <p:xfrm>
          <a:off x="1985591" y="3328472"/>
          <a:ext cx="4276031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4" name="Equation" r:id="rId7" imgW="2336800" imgH="203200" progId="Equation.DSMT4">
                  <p:embed/>
                </p:oleObj>
              </mc:Choice>
              <mc:Fallback>
                <p:oleObj name="Equation" r:id="rId7" imgW="2336800" imgH="203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5591" y="3328472"/>
                        <a:ext cx="4276031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1288603"/>
              </p:ext>
            </p:extLst>
          </p:nvPr>
        </p:nvGraphicFramePr>
        <p:xfrm>
          <a:off x="1320983" y="4183441"/>
          <a:ext cx="1568349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5" name="Equation" r:id="rId9" imgW="774028" imgH="177646" progId="Equation.DSMT4">
                  <p:embed/>
                </p:oleObj>
              </mc:Choice>
              <mc:Fallback>
                <p:oleObj name="Equation" r:id="rId9" imgW="774028" imgH="177646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983" y="4183441"/>
                        <a:ext cx="1568349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群組 10"/>
          <p:cNvGrpSpPr/>
          <p:nvPr/>
        </p:nvGrpSpPr>
        <p:grpSpPr>
          <a:xfrm>
            <a:off x="2011691" y="4512747"/>
            <a:ext cx="7984079" cy="1489018"/>
            <a:chOff x="2011691" y="4587717"/>
            <a:chExt cx="8168617" cy="1489018"/>
          </a:xfrm>
        </p:grpSpPr>
        <p:graphicFrame>
          <p:nvGraphicFramePr>
            <p:cNvPr id="10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6171861"/>
                </p:ext>
              </p:extLst>
            </p:nvPr>
          </p:nvGraphicFramePr>
          <p:xfrm>
            <a:off x="2011691" y="4624172"/>
            <a:ext cx="8168617" cy="14525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236" name="Equation" r:id="rId11" imgW="3759200" imgH="584200" progId="Equation.DSMT4">
                    <p:embed/>
                  </p:oleObj>
                </mc:Choice>
                <mc:Fallback>
                  <p:oleObj name="Equation" r:id="rId11" imgW="3759200" imgH="584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1691" y="4624172"/>
                          <a:ext cx="8168617" cy="14525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" name="文字方塊 2"/>
            <p:cNvSpPr txBox="1"/>
            <p:nvPr/>
          </p:nvSpPr>
          <p:spPr>
            <a:xfrm>
              <a:off x="6739003" y="4587717"/>
              <a:ext cx="1102290" cy="49984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kumimoji="1"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76707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78" y="1745937"/>
            <a:ext cx="9646244" cy="169790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174" y="4296559"/>
            <a:ext cx="8357095" cy="64819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272877" y="3438225"/>
            <a:ext cx="145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smtClean="0"/>
              <a:t>Proof: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05324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72" y="1446770"/>
            <a:ext cx="10033056" cy="1747693"/>
          </a:xfrm>
        </p:spPr>
      </p:pic>
      <p:sp>
        <p:nvSpPr>
          <p:cNvPr id="5" name="文字方塊 4"/>
          <p:cNvSpPr txBox="1"/>
          <p:nvPr/>
        </p:nvSpPr>
        <p:spPr>
          <a:xfrm>
            <a:off x="1079472" y="3222868"/>
            <a:ext cx="1129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smtClean="0"/>
              <a:t>Proof</a:t>
            </a:r>
            <a:r>
              <a:rPr kumimoji="1" lang="en-US" altLang="zh-TW" sz="2400" dirty="0" smtClean="0"/>
              <a:t>:</a:t>
            </a:r>
            <a:endParaRPr kumimoji="1" lang="zh-TW" altLang="en-US" sz="24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063" y="3695666"/>
            <a:ext cx="7721600" cy="4826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740" y="5249435"/>
            <a:ext cx="8566534" cy="847239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079472" y="4483018"/>
            <a:ext cx="6227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dirty="0" smtClean="0"/>
              <a:t>We must check the </a:t>
            </a:r>
            <a:r>
              <a:rPr kumimoji="1" lang="en-US" altLang="zh-TW" sz="2400" b="1" dirty="0" smtClean="0"/>
              <a:t>partial-averaging property</a:t>
            </a:r>
            <a:r>
              <a:rPr kumimoji="1" lang="en-US" altLang="zh-TW" sz="2400" dirty="0" smtClean="0"/>
              <a:t>: </a:t>
            </a:r>
            <a:endParaRPr kumimoji="1"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62398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47"/>
          <a:stretch/>
        </p:blipFill>
        <p:spPr>
          <a:xfrm>
            <a:off x="1714747" y="1598912"/>
            <a:ext cx="3747902" cy="88993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522" y="1598912"/>
            <a:ext cx="3493505" cy="90532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478" y="2504241"/>
            <a:ext cx="3538873" cy="3112788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638351" y="2730955"/>
            <a:ext cx="1590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mtClean="0"/>
              <a:t>(Lemma 5.2.1)</a:t>
            </a:r>
            <a:endParaRPr kumimoji="1"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8638351" y="3820950"/>
            <a:ext cx="1946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mtClean="0"/>
              <a:t>(</a:t>
            </a:r>
            <a:r>
              <a:rPr kumimoji="1" lang="zh-TW" altLang="en-US" dirty="0" smtClean="0"/>
              <a:t>雙重期望值原理</a:t>
            </a:r>
            <a:r>
              <a:rPr kumimoji="1" lang="en-US" altLang="zh-TW" dirty="0" smtClean="0"/>
              <a:t>)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049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7714" y="293873"/>
            <a:ext cx="11756572" cy="893659"/>
          </a:xfrm>
        </p:spPr>
        <p:txBody>
          <a:bodyPr>
            <a:normAutofit/>
          </a:bodyPr>
          <a:lstStyle/>
          <a:p>
            <a:r>
              <a:rPr kumimoji="1" lang="en-US" altLang="zh-TW" sz="4000" dirty="0" smtClean="0"/>
              <a:t>5.2.1 </a:t>
            </a:r>
            <a:r>
              <a:rPr kumimoji="1" lang="en-US" altLang="zh-TW" sz="4000" dirty="0" err="1" smtClean="0"/>
              <a:t>Girsanov’s</a:t>
            </a:r>
            <a:r>
              <a:rPr kumimoji="1" lang="en-US" altLang="zh-TW" sz="4000" dirty="0" smtClean="0"/>
              <a:t> Theorem for a single Brownian Motion</a:t>
            </a:r>
            <a:endParaRPr kumimoji="1" lang="zh-TW" altLang="en-US" sz="4000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45" y="1187532"/>
            <a:ext cx="9552709" cy="3219655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8"/>
          <a:stretch/>
        </p:blipFill>
        <p:spPr>
          <a:xfrm>
            <a:off x="1402772" y="4262872"/>
            <a:ext cx="9552709" cy="207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23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</TotalTime>
  <Words>417</Words>
  <Application>Microsoft Macintosh PowerPoint</Application>
  <PresentationFormat>寬螢幕</PresentationFormat>
  <Paragraphs>73</Paragraphs>
  <Slides>13</Slides>
  <Notes>4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2" baseType="lpstr">
      <vt:lpstr>Calibri</vt:lpstr>
      <vt:lpstr>Calibri Light</vt:lpstr>
      <vt:lpstr>Cambria Math</vt:lpstr>
      <vt:lpstr>Hannotate TC</vt:lpstr>
      <vt:lpstr>Wingdings</vt:lpstr>
      <vt:lpstr>新細明體</vt:lpstr>
      <vt:lpstr>Arial</vt:lpstr>
      <vt:lpstr>Office 佈景主題</vt:lpstr>
      <vt:lpstr>Equation</vt:lpstr>
      <vt:lpstr>5.2 Risk-Neutral Measure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  <vt:lpstr>5.2.1 Girsanov’s Theorem for a single Brownian Motion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5.2 Risk-Neutral Measure</dc:title>
  <dc:creator>Microsoft Office 使用者</dc:creator>
  <cp:lastModifiedBy>Microsoft Office 使用者</cp:lastModifiedBy>
  <cp:revision>91</cp:revision>
  <dcterms:created xsi:type="dcterms:W3CDTF">2018-08-24T04:20:17Z</dcterms:created>
  <dcterms:modified xsi:type="dcterms:W3CDTF">2018-08-28T11:16:40Z</dcterms:modified>
</cp:coreProperties>
</file>