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55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869086F-9D53-4974-88D0-A688FB794E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262ADF-7098-4764-B227-3C28D72CB9A1}" type="datetimeFigureOut">
              <a:rPr lang="zh-TW" altLang="en-US"/>
              <a:pPr>
                <a:defRPr/>
              </a:pPr>
              <a:t>2018/8/21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0BF2D8D-8D0A-487A-B15A-1BAA94E97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0F6F12B-D7A9-4EB5-84D4-1A1C5D79C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DC17BF-0035-4DD3-8AB9-945266036E3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35051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EFA4DAF-3310-4141-BB99-80B10D86E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E7CD0A-7A8B-41EF-8B3A-B624BAD7DF12}" type="datetimeFigureOut">
              <a:rPr lang="zh-TW" altLang="en-US"/>
              <a:pPr>
                <a:defRPr/>
              </a:pPr>
              <a:t>2018/8/21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59726BC-29AF-4A89-A226-873F5D5C42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CBC0120-4C98-40EF-B7FB-4B556DB53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7932EE-BFA4-4ACA-AB4D-68F49D79F58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08573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C9E179D-BDE1-48BB-B662-F2D4A2198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5452D7-4135-452E-9B90-0F00E576CCB7}" type="datetimeFigureOut">
              <a:rPr lang="zh-TW" altLang="en-US"/>
              <a:pPr>
                <a:defRPr/>
              </a:pPr>
              <a:t>2018/8/21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CCFC717-1434-4B62-B205-3B04AAF00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EFC2A17-D6F8-41EF-AA29-ECF9761C5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940D87-9A44-4675-A145-A00383AEE17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740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7CE0628-9C02-4C4C-BBD3-756EDCE3C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F3F87-EACC-4D0F-89F9-B46DFC38CDA2}" type="datetimeFigureOut">
              <a:rPr lang="zh-TW" altLang="en-US"/>
              <a:pPr>
                <a:defRPr/>
              </a:pPr>
              <a:t>2018/8/21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9A07D01-B3E1-4C31-BAD5-0D8B4EABA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A336804-1235-452D-A365-43F19D244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BA53D-ED94-48D6-B715-2AB1958C0B9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92970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A4B3B09-B93A-4A4C-B207-7AE2B2C4C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A28058-F5A2-470A-A2B8-FF29E77FD29D}" type="datetimeFigureOut">
              <a:rPr lang="zh-TW" altLang="en-US"/>
              <a:pPr>
                <a:defRPr/>
              </a:pPr>
              <a:t>2018/8/21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E4AF0D9-A7FA-47CB-926F-58DD2BB9F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8B9B562-4780-4066-849D-590AC8BFD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D4A98B-9293-4A48-8F9D-0AF5F33A458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3549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3">
            <a:extLst>
              <a:ext uri="{FF2B5EF4-FFF2-40B4-BE49-F238E27FC236}">
                <a16:creationId xmlns:a16="http://schemas.microsoft.com/office/drawing/2014/main" id="{1F4AB575-284B-4E95-A6CF-6F111B2EB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E47BAD-4923-4FDE-B82B-6C6F0C487122}" type="datetimeFigureOut">
              <a:rPr lang="zh-TW" altLang="en-US"/>
              <a:pPr>
                <a:defRPr/>
              </a:pPr>
              <a:t>2018/8/21</a:t>
            </a:fld>
            <a:endParaRPr lang="zh-TW" altLang="en-US"/>
          </a:p>
        </p:txBody>
      </p:sp>
      <p:sp>
        <p:nvSpPr>
          <p:cNvPr id="6" name="頁尾版面配置區 4">
            <a:extLst>
              <a:ext uri="{FF2B5EF4-FFF2-40B4-BE49-F238E27FC236}">
                <a16:creationId xmlns:a16="http://schemas.microsoft.com/office/drawing/2014/main" id="{031A1049-4B83-4852-99CC-8D232DF5F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>
            <a:extLst>
              <a:ext uri="{FF2B5EF4-FFF2-40B4-BE49-F238E27FC236}">
                <a16:creationId xmlns:a16="http://schemas.microsoft.com/office/drawing/2014/main" id="{AC0033E5-A4BD-4465-95D4-D81E1498B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422120-2E26-400D-B173-11697BB1DB9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6594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3">
            <a:extLst>
              <a:ext uri="{FF2B5EF4-FFF2-40B4-BE49-F238E27FC236}">
                <a16:creationId xmlns:a16="http://schemas.microsoft.com/office/drawing/2014/main" id="{B20BA59E-9170-4413-A25B-2CEEF92988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7C4BFF-609C-4198-B309-6FB96F51C596}" type="datetimeFigureOut">
              <a:rPr lang="zh-TW" altLang="en-US"/>
              <a:pPr>
                <a:defRPr/>
              </a:pPr>
              <a:t>2018/8/21</a:t>
            </a:fld>
            <a:endParaRPr lang="zh-TW" altLang="en-US"/>
          </a:p>
        </p:txBody>
      </p:sp>
      <p:sp>
        <p:nvSpPr>
          <p:cNvPr id="8" name="頁尾版面配置區 4">
            <a:extLst>
              <a:ext uri="{FF2B5EF4-FFF2-40B4-BE49-F238E27FC236}">
                <a16:creationId xmlns:a16="http://schemas.microsoft.com/office/drawing/2014/main" id="{F67AFE7E-8CD7-4AB8-8764-DBAE7BB90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5">
            <a:extLst>
              <a:ext uri="{FF2B5EF4-FFF2-40B4-BE49-F238E27FC236}">
                <a16:creationId xmlns:a16="http://schemas.microsoft.com/office/drawing/2014/main" id="{9BAF1356-CAE9-41B0-BC62-0AB2C9324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CDC25F-315C-4C02-88F2-E6714EAFBF0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6481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3">
            <a:extLst>
              <a:ext uri="{FF2B5EF4-FFF2-40B4-BE49-F238E27FC236}">
                <a16:creationId xmlns:a16="http://schemas.microsoft.com/office/drawing/2014/main" id="{87193B46-D10A-4A76-AA3D-993863426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62178A-E36E-4206-9622-0D342E11BADF}" type="datetimeFigureOut">
              <a:rPr lang="zh-TW" altLang="en-US"/>
              <a:pPr>
                <a:defRPr/>
              </a:pPr>
              <a:t>2018/8/21</a:t>
            </a:fld>
            <a:endParaRPr lang="zh-TW" altLang="en-US"/>
          </a:p>
        </p:txBody>
      </p:sp>
      <p:sp>
        <p:nvSpPr>
          <p:cNvPr id="4" name="頁尾版面配置區 4">
            <a:extLst>
              <a:ext uri="{FF2B5EF4-FFF2-40B4-BE49-F238E27FC236}">
                <a16:creationId xmlns:a16="http://schemas.microsoft.com/office/drawing/2014/main" id="{A8593EE3-C9A5-4A17-BF64-25C00C05F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>
            <a:extLst>
              <a:ext uri="{FF2B5EF4-FFF2-40B4-BE49-F238E27FC236}">
                <a16:creationId xmlns:a16="http://schemas.microsoft.com/office/drawing/2014/main" id="{B2FCF2B6-578D-4B9D-B02E-4D8E614B6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81F9DB-A955-4FBA-95DD-F2C6AD7DC23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86103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>
            <a:extLst>
              <a:ext uri="{FF2B5EF4-FFF2-40B4-BE49-F238E27FC236}">
                <a16:creationId xmlns:a16="http://schemas.microsoft.com/office/drawing/2014/main" id="{BBE29829-E5DE-4181-8152-57F9D82BC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021622-C64C-4743-B318-255C1BF6F37A}" type="datetimeFigureOut">
              <a:rPr lang="zh-TW" altLang="en-US"/>
              <a:pPr>
                <a:defRPr/>
              </a:pPr>
              <a:t>2018/8/21</a:t>
            </a:fld>
            <a:endParaRPr lang="zh-TW" altLang="en-US"/>
          </a:p>
        </p:txBody>
      </p:sp>
      <p:sp>
        <p:nvSpPr>
          <p:cNvPr id="3" name="頁尾版面配置區 4">
            <a:extLst>
              <a:ext uri="{FF2B5EF4-FFF2-40B4-BE49-F238E27FC236}">
                <a16:creationId xmlns:a16="http://schemas.microsoft.com/office/drawing/2014/main" id="{EC1631EC-4C40-4444-A8CD-28D16F602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>
            <a:extLst>
              <a:ext uri="{FF2B5EF4-FFF2-40B4-BE49-F238E27FC236}">
                <a16:creationId xmlns:a16="http://schemas.microsoft.com/office/drawing/2014/main" id="{E11387BE-252B-43A0-8BBC-6E47D6D00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5B689B-9C59-4DDD-8103-EE2C4097F69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3325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>
            <a:extLst>
              <a:ext uri="{FF2B5EF4-FFF2-40B4-BE49-F238E27FC236}">
                <a16:creationId xmlns:a16="http://schemas.microsoft.com/office/drawing/2014/main" id="{16BA462E-66D6-4248-9456-68FE39CC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1A8D94-F7C1-4E10-AA5C-8BAF7EE1DA50}" type="datetimeFigureOut">
              <a:rPr lang="zh-TW" altLang="en-US"/>
              <a:pPr>
                <a:defRPr/>
              </a:pPr>
              <a:t>2018/8/21</a:t>
            </a:fld>
            <a:endParaRPr lang="zh-TW" altLang="en-US"/>
          </a:p>
        </p:txBody>
      </p:sp>
      <p:sp>
        <p:nvSpPr>
          <p:cNvPr id="6" name="頁尾版面配置區 4">
            <a:extLst>
              <a:ext uri="{FF2B5EF4-FFF2-40B4-BE49-F238E27FC236}">
                <a16:creationId xmlns:a16="http://schemas.microsoft.com/office/drawing/2014/main" id="{34F7E767-B44D-458C-BDEB-A59FD02FA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>
            <a:extLst>
              <a:ext uri="{FF2B5EF4-FFF2-40B4-BE49-F238E27FC236}">
                <a16:creationId xmlns:a16="http://schemas.microsoft.com/office/drawing/2014/main" id="{2EA90B6E-6D7D-43E7-97FC-B93EEDD37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5AFD2A-8F9D-49C9-A03D-E5DD9B7CAF9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50316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>
            <a:extLst>
              <a:ext uri="{FF2B5EF4-FFF2-40B4-BE49-F238E27FC236}">
                <a16:creationId xmlns:a16="http://schemas.microsoft.com/office/drawing/2014/main" id="{78FDDEE7-2330-4AB8-98A8-259F450F1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0FA9A3-9B0E-4EB4-B0CE-BDEF47393C59}" type="datetimeFigureOut">
              <a:rPr lang="zh-TW" altLang="en-US"/>
              <a:pPr>
                <a:defRPr/>
              </a:pPr>
              <a:t>2018/8/21</a:t>
            </a:fld>
            <a:endParaRPr lang="zh-TW" altLang="en-US"/>
          </a:p>
        </p:txBody>
      </p:sp>
      <p:sp>
        <p:nvSpPr>
          <p:cNvPr id="6" name="頁尾版面配置區 4">
            <a:extLst>
              <a:ext uri="{FF2B5EF4-FFF2-40B4-BE49-F238E27FC236}">
                <a16:creationId xmlns:a16="http://schemas.microsoft.com/office/drawing/2014/main" id="{CDAD8AD4-8525-470B-9155-5AB38C858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>
            <a:extLst>
              <a:ext uri="{FF2B5EF4-FFF2-40B4-BE49-F238E27FC236}">
                <a16:creationId xmlns:a16="http://schemas.microsoft.com/office/drawing/2014/main" id="{C2C43A0F-52D9-4913-9F5C-8625A097C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173CFD-1262-46EF-89FD-4B207BF96B0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7300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標題版面配置區 1">
            <a:extLst>
              <a:ext uri="{FF2B5EF4-FFF2-40B4-BE49-F238E27FC236}">
                <a16:creationId xmlns:a16="http://schemas.microsoft.com/office/drawing/2014/main" id="{DA566E6D-5A58-43D9-BF55-1D7BBFDA70D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7" name="文字版面配置區 2">
            <a:extLst>
              <a:ext uri="{FF2B5EF4-FFF2-40B4-BE49-F238E27FC236}">
                <a16:creationId xmlns:a16="http://schemas.microsoft.com/office/drawing/2014/main" id="{61B499CB-C893-44BF-8DAF-E7D3AC124FA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4A56959-BCC8-4D86-8A79-0AEF8F22CD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88269560-E819-41DB-8CCE-D0E07996C63D}" type="datetimeFigureOut">
              <a:rPr lang="zh-TW" altLang="en-US"/>
              <a:pPr>
                <a:defRPr/>
              </a:pPr>
              <a:t>2018/8/21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DC73FE5-9EFC-43CE-A00C-9C82B2FEFC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94A6C47-6927-4491-ACC0-C5838A5AC5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493A829-A40B-4559-8462-00F0C7FDBB3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新細明體" panose="02020500000000000000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新細明體" panose="02020500000000000000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新細明體" panose="02020500000000000000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新細明體" panose="02020500000000000000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新細明體" panose="02020500000000000000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新細明體" panose="02020500000000000000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新細明體" panose="02020500000000000000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新細明體" panose="02020500000000000000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標題 1">
            <a:extLst>
              <a:ext uri="{FF2B5EF4-FFF2-40B4-BE49-F238E27FC236}">
                <a16:creationId xmlns:a16="http://schemas.microsoft.com/office/drawing/2014/main" id="{FC5B3D52-D24E-4A07-AC14-E839EC94A96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zh-TW"/>
              <a:t>3.5 Markov Property</a:t>
            </a:r>
            <a:endParaRPr lang="zh-TW" altLang="en-US"/>
          </a:p>
        </p:txBody>
      </p:sp>
      <p:sp>
        <p:nvSpPr>
          <p:cNvPr id="4" name="副標題 3">
            <a:extLst>
              <a:ext uri="{FF2B5EF4-FFF2-40B4-BE49-F238E27FC236}">
                <a16:creationId xmlns:a16="http://schemas.microsoft.com/office/drawing/2014/main" id="{92A84B94-6D91-4B0A-9B3A-76F873203AD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zh-TW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標題 1">
            <a:extLst>
              <a:ext uri="{FF2B5EF4-FFF2-40B4-BE49-F238E27FC236}">
                <a16:creationId xmlns:a16="http://schemas.microsoft.com/office/drawing/2014/main" id="{6106BDF6-C3BE-4BD8-A58B-8218247C0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/>
              <a:t>Introduction</a:t>
            </a:r>
            <a:endParaRPr lang="zh-TW" altLang="en-US"/>
          </a:p>
        </p:txBody>
      </p:sp>
      <p:sp>
        <p:nvSpPr>
          <p:cNvPr id="3075" name="內容版面配置區 2">
            <a:extLst>
              <a:ext uri="{FF2B5EF4-FFF2-40B4-BE49-F238E27FC236}">
                <a16:creationId xmlns:a16="http://schemas.microsoft.com/office/drawing/2014/main" id="{E354CE4B-4F3C-4491-9C05-355A467F2E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zh-TW"/>
              <a:t>In this section, we show that Brownian motion is a Markov process and discuss its </a:t>
            </a:r>
            <a:r>
              <a:rPr lang="en-US" altLang="zh-TW" i="1"/>
              <a:t>transition density</a:t>
            </a:r>
            <a:r>
              <a:rPr lang="en-US" altLang="zh-TW"/>
              <a:t>.</a:t>
            </a:r>
            <a:endParaRPr lang="zh-TW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標題 1">
            <a:extLst>
              <a:ext uri="{FF2B5EF4-FFF2-40B4-BE49-F238E27FC236}">
                <a16:creationId xmlns:a16="http://schemas.microsoft.com/office/drawing/2014/main" id="{3940A3C7-AC1B-44B8-AA22-1B97BB8D6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/>
              <a:t>Theorem 3.5.1</a:t>
            </a:r>
            <a:endParaRPr lang="zh-TW" altLang="en-US"/>
          </a:p>
        </p:txBody>
      </p:sp>
      <p:sp>
        <p:nvSpPr>
          <p:cNvPr id="4099" name="內容版面配置區 2">
            <a:extLst>
              <a:ext uri="{FF2B5EF4-FFF2-40B4-BE49-F238E27FC236}">
                <a16:creationId xmlns:a16="http://schemas.microsoft.com/office/drawing/2014/main" id="{E29C1D86-DBC3-490C-9EFA-6267161D0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zh-TW"/>
              <a:t>Let W(t), t≥0, be a Brownian motion and let F(t), t≥0, be a filtration for this Brownian motion (see Definition 3.3.3). Then W(t),t≥0, is a Markov process.</a:t>
            </a:r>
            <a:endParaRPr lang="zh-TW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標題 1">
            <a:extLst>
              <a:ext uri="{FF2B5EF4-FFF2-40B4-BE49-F238E27FC236}">
                <a16:creationId xmlns:a16="http://schemas.microsoft.com/office/drawing/2014/main" id="{340C9C17-9712-44C8-9106-8C7614264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/>
              <a:t>Theorem 3.5.1 Proof (1)</a:t>
            </a:r>
            <a:endParaRPr lang="zh-TW" altLang="en-US"/>
          </a:p>
        </p:txBody>
      </p:sp>
      <p:sp>
        <p:nvSpPr>
          <p:cNvPr id="5123" name="內容版面配置區 2">
            <a:extLst>
              <a:ext uri="{FF2B5EF4-FFF2-40B4-BE49-F238E27FC236}">
                <a16:creationId xmlns:a16="http://schemas.microsoft.com/office/drawing/2014/main" id="{E1B5EDC2-8F9B-457C-A536-0C371D7653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zh-TW" sz="2000">
                <a:latin typeface="Times New Roman" panose="02020603050405020304" pitchFamily="18" charset="0"/>
                <a:cs typeface="Times New Roman" panose="02020603050405020304" pitchFamily="18" charset="0"/>
              </a:rPr>
              <a:t>According to Definition 2.3.6 (Markov process), we must show that </a:t>
            </a:r>
          </a:p>
          <a:p>
            <a:pPr lvl="1" eaLnBrk="1" hangingPunct="1"/>
            <a:r>
              <a:rPr lang="en-US" altLang="zh-TW" sz="2000">
                <a:latin typeface="Times New Roman" panose="02020603050405020304" pitchFamily="18" charset="0"/>
                <a:cs typeface="Times New Roman" panose="02020603050405020304" pitchFamily="18" charset="0"/>
              </a:rPr>
              <a:t>whenever 0 ≤ s ≤ t and </a:t>
            </a:r>
          </a:p>
          <a:p>
            <a:pPr lvl="1" eaLnBrk="1" hangingPunct="1"/>
            <a:r>
              <a:rPr lang="en-US" altLang="zh-TW" sz="2000">
                <a:latin typeface="Times New Roman" panose="02020603050405020304" pitchFamily="18" charset="0"/>
                <a:cs typeface="Times New Roman" panose="02020603050405020304" pitchFamily="18" charset="0"/>
              </a:rPr>
              <a:t>f is a Borel-measurable function, </a:t>
            </a:r>
          </a:p>
          <a:p>
            <a:pPr lvl="1" eaLnBrk="1" hangingPunct="1">
              <a:buFont typeface="Arial" panose="020B0604020202020204" pitchFamily="34" charset="0"/>
              <a:buNone/>
            </a:pPr>
            <a:r>
              <a:rPr lang="en-US" altLang="zh-TW" sz="2000">
                <a:latin typeface="Times New Roman" panose="02020603050405020304" pitchFamily="18" charset="0"/>
                <a:cs typeface="Times New Roman" panose="02020603050405020304" pitchFamily="18" charset="0"/>
              </a:rPr>
              <a:t>there is another Borel-measureable function g such that</a:t>
            </a:r>
          </a:p>
          <a:p>
            <a:pPr lvl="1" eaLnBrk="1" hangingPunct="1">
              <a:buFont typeface="Arial" panose="020B0604020202020204" pitchFamily="34" charset="0"/>
              <a:buNone/>
            </a:pPr>
            <a:endParaRPr lang="en-US" altLang="zh-TW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ctr" eaLnBrk="1" hangingPunct="1">
              <a:buFont typeface="Arial" panose="020B0604020202020204" pitchFamily="34" charset="0"/>
              <a:buNone/>
            </a:pPr>
            <a:r>
              <a:rPr lang="en-US" altLang="zh-TW" sz="200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E[f(W(t))|F(s)]=g(W(s)).                     (3.5.1)</a:t>
            </a:r>
          </a:p>
          <a:p>
            <a:pPr lvl="1" algn="ctr" eaLnBrk="1" hangingPunct="1">
              <a:buFont typeface="Arial" panose="020B0604020202020204" pitchFamily="34" charset="0"/>
              <a:buNone/>
            </a:pPr>
            <a:endParaRPr lang="en-US" altLang="zh-TW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TW" sz="2400">
                <a:latin typeface="Times New Roman" panose="02020603050405020304" pitchFamily="18" charset="0"/>
                <a:cs typeface="Times New Roman" panose="02020603050405020304" pitchFamily="18" charset="0"/>
              </a:rPr>
              <a:t>E[f(W(t))|F(s)]=E[f((W(t)-W(s))+W(s))|F(s)].</a:t>
            </a:r>
          </a:p>
          <a:p>
            <a:pPr lvl="1" eaLnBrk="1" hangingPunct="1"/>
            <a:r>
              <a:rPr lang="en-US" altLang="zh-TW" sz="2000">
                <a:latin typeface="Times New Roman" panose="02020603050405020304" pitchFamily="18" charset="0"/>
                <a:cs typeface="Times New Roman" panose="02020603050405020304" pitchFamily="18" charset="0"/>
              </a:rPr>
              <a:t>The random variable W(t)-W(s) is independent of F(s)</a:t>
            </a:r>
          </a:p>
          <a:p>
            <a:pPr lvl="1" eaLnBrk="1" hangingPunct="1"/>
            <a:r>
              <a:rPr lang="en-US" altLang="zh-TW" sz="2000">
                <a:latin typeface="Times New Roman" panose="02020603050405020304" pitchFamily="18" charset="0"/>
                <a:cs typeface="Times New Roman" panose="02020603050405020304" pitchFamily="18" charset="0"/>
              </a:rPr>
              <a:t>The random variable W(s) is F(s)-measurable</a:t>
            </a:r>
          </a:p>
          <a:p>
            <a:pPr lvl="1" eaLnBrk="1" hangingPunct="1"/>
            <a:r>
              <a:rPr lang="en-US" altLang="zh-TW" sz="2000">
                <a:latin typeface="Times New Roman" panose="02020603050405020304" pitchFamily="18" charset="0"/>
                <a:cs typeface="Times New Roman" panose="02020603050405020304" pitchFamily="18" charset="0"/>
              </a:rPr>
              <a:t>This permits us to apply the Independence Lemma, Lemma 2.3.4.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標題 1">
            <a:extLst>
              <a:ext uri="{FF2B5EF4-FFF2-40B4-BE49-F238E27FC236}">
                <a16:creationId xmlns:a16="http://schemas.microsoft.com/office/drawing/2014/main" id="{62CAB9E7-6213-4675-985F-8C9D52A67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/>
              <a:t>Theorem 3.5.1 Proof (2)</a:t>
            </a:r>
            <a:endParaRPr lang="zh-TW" altLang="en-US"/>
          </a:p>
        </p:txBody>
      </p:sp>
      <p:sp>
        <p:nvSpPr>
          <p:cNvPr id="6147" name="內容版面配置區 2">
            <a:extLst>
              <a:ext uri="{FF2B5EF4-FFF2-40B4-BE49-F238E27FC236}">
                <a16:creationId xmlns:a16="http://schemas.microsoft.com/office/drawing/2014/main" id="{41201E9A-ED99-45AC-9362-D9736EF788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zh-TW" sz="2000">
                <a:latin typeface="Times New Roman" panose="02020603050405020304" pitchFamily="18" charset="0"/>
                <a:cs typeface="Times New Roman" panose="02020603050405020304" pitchFamily="18" charset="0"/>
              </a:rPr>
              <a:t>Compute E[f((W(t)-W(s))+W(s))|F(s)] </a:t>
            </a:r>
          </a:p>
          <a:p>
            <a:pPr lvl="1" eaLnBrk="1" hangingPunct="1"/>
            <a:r>
              <a:rPr lang="en-US" altLang="zh-TW" sz="1600">
                <a:latin typeface="Times New Roman" panose="02020603050405020304" pitchFamily="18" charset="0"/>
                <a:cs typeface="Times New Roman" panose="02020603050405020304" pitchFamily="18" charset="0"/>
              </a:rPr>
              <a:t>Replace W(s) by a dummy variable x to hold it constant</a:t>
            </a:r>
          </a:p>
          <a:p>
            <a:pPr lvl="1" eaLnBrk="1" hangingPunct="1"/>
            <a:r>
              <a:rPr lang="en-US" altLang="zh-TW" sz="1600">
                <a:latin typeface="Times New Roman" panose="02020603050405020304" pitchFamily="18" charset="0"/>
                <a:cs typeface="Times New Roman" panose="02020603050405020304" pitchFamily="18" charset="0"/>
              </a:rPr>
              <a:t>Define g(x) = Ef(W(t)-W(s)+x)</a:t>
            </a:r>
          </a:p>
          <a:p>
            <a:pPr lvl="1" eaLnBrk="1" hangingPunct="1"/>
            <a:r>
              <a:rPr lang="en-US" altLang="zh-TW" sz="1600">
                <a:latin typeface="Times New Roman" panose="02020603050405020304" pitchFamily="18" charset="0"/>
                <a:cs typeface="Times New Roman" panose="02020603050405020304" pitchFamily="18" charset="0"/>
              </a:rPr>
              <a:t>W(t)-W(s) is normally distributed with mean=0 and variance=t-s</a:t>
            </a:r>
          </a:p>
          <a:p>
            <a:pPr lvl="1" eaLnBrk="1" hangingPunct="1"/>
            <a:r>
              <a:rPr lang="en-US" altLang="zh-TW" sz="1600">
                <a:latin typeface="Times New Roman" panose="02020603050405020304" pitchFamily="18" charset="0"/>
                <a:cs typeface="Times New Roman" panose="02020603050405020304" pitchFamily="18" charset="0"/>
              </a:rPr>
              <a:t>Therefore,</a:t>
            </a:r>
          </a:p>
          <a:p>
            <a:pPr lvl="1" eaLnBrk="1" hangingPunct="1"/>
            <a:endParaRPr lang="en-US" altLang="zh-TW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eaLnBrk="1" hangingPunct="1"/>
            <a:endParaRPr lang="en-US" altLang="zh-TW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TW" sz="2000">
                <a:latin typeface="Times New Roman" panose="02020603050405020304" pitchFamily="18" charset="0"/>
                <a:cs typeface="Times New Roman" panose="02020603050405020304" pitchFamily="18" charset="0"/>
              </a:rPr>
              <a:t>Replace x=W(s), then the equation E[f(W(t))|F(s)]=g(W(s))  holds.</a:t>
            </a:r>
          </a:p>
        </p:txBody>
      </p:sp>
      <p:pic>
        <p:nvPicPr>
          <p:cNvPr id="6148" name="Picture 2">
            <a:extLst>
              <a:ext uri="{FF2B5EF4-FFF2-40B4-BE49-F238E27FC236}">
                <a16:creationId xmlns:a16="http://schemas.microsoft.com/office/drawing/2014/main" id="{60593F6B-02AE-4862-ADEF-823364BF3C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563" y="2857500"/>
            <a:ext cx="4000500" cy="89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標題 1">
            <a:extLst>
              <a:ext uri="{FF2B5EF4-FFF2-40B4-BE49-F238E27FC236}">
                <a16:creationId xmlns:a16="http://schemas.microsoft.com/office/drawing/2014/main" id="{2A426B18-72F4-47AF-AAB1-633B6F272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TW" altLang="en-US"/>
          </a:p>
        </p:txBody>
      </p:sp>
      <p:sp>
        <p:nvSpPr>
          <p:cNvPr id="7171" name="內容版面配置區 2">
            <a:extLst>
              <a:ext uri="{FF2B5EF4-FFF2-40B4-BE49-F238E27FC236}">
                <a16:creationId xmlns:a16="http://schemas.microsoft.com/office/drawing/2014/main" id="{A0ACBDF4-1C65-4F46-8D29-06E90ED6F8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zh-TW" sz="2000"/>
              <a:t>Let </a:t>
            </a:r>
            <a:r>
              <a:rPr lang="el-GR" altLang="zh-TW" sz="2000"/>
              <a:t>τ</a:t>
            </a:r>
            <a:r>
              <a:rPr lang="en-US" altLang="zh-TW" sz="2000"/>
              <a:t>=t-s, y=</a:t>
            </a:r>
            <a:r>
              <a:rPr lang="el-GR" altLang="zh-TW" sz="2000"/>
              <a:t>ω</a:t>
            </a:r>
            <a:r>
              <a:rPr lang="en-US" altLang="zh-TW" sz="2000"/>
              <a:t>+x, then</a:t>
            </a:r>
          </a:p>
          <a:p>
            <a:pPr eaLnBrk="1" hangingPunct="1"/>
            <a:endParaRPr lang="en-US" altLang="zh-TW" sz="2000"/>
          </a:p>
          <a:p>
            <a:pPr eaLnBrk="1" hangingPunct="1"/>
            <a:endParaRPr lang="en-US" altLang="zh-TW" sz="2000"/>
          </a:p>
          <a:p>
            <a:pPr eaLnBrk="1" hangingPunct="1"/>
            <a:r>
              <a:rPr lang="en-US" altLang="zh-TW" sz="2000"/>
              <a:t>We define the </a:t>
            </a:r>
            <a:r>
              <a:rPr lang="en-US" altLang="zh-TW" sz="2000" i="1"/>
              <a:t>transition density</a:t>
            </a:r>
            <a:r>
              <a:rPr lang="en-US" altLang="zh-TW" sz="2000"/>
              <a:t> p(</a:t>
            </a:r>
            <a:r>
              <a:rPr lang="el-GR" altLang="zh-TW" sz="2000"/>
              <a:t>τ</a:t>
            </a:r>
            <a:r>
              <a:rPr lang="en-US" altLang="zh-TW" sz="2000"/>
              <a:t>,x,y) for Brownian motion to be</a:t>
            </a:r>
          </a:p>
          <a:p>
            <a:pPr eaLnBrk="1" hangingPunct="1"/>
            <a:endParaRPr lang="en-US" altLang="zh-TW" sz="2000"/>
          </a:p>
          <a:p>
            <a:pPr eaLnBrk="1" hangingPunct="1"/>
            <a:endParaRPr lang="en-US" altLang="zh-TW" sz="2000"/>
          </a:p>
          <a:p>
            <a:pPr eaLnBrk="1" hangingPunct="1"/>
            <a:r>
              <a:rPr lang="en-US" altLang="zh-TW" sz="2000"/>
              <a:t>So that we can rewrite g(s) as </a:t>
            </a:r>
          </a:p>
          <a:p>
            <a:pPr eaLnBrk="1" hangingPunct="1"/>
            <a:endParaRPr lang="en-US" altLang="zh-TW" sz="2000"/>
          </a:p>
          <a:p>
            <a:pPr eaLnBrk="1" hangingPunct="1"/>
            <a:endParaRPr lang="en-US" altLang="zh-TW" sz="2000"/>
          </a:p>
          <a:p>
            <a:pPr eaLnBrk="1" hangingPunct="1"/>
            <a:r>
              <a:rPr lang="en-US" altLang="zh-TW" sz="2000"/>
              <a:t>And  </a:t>
            </a:r>
            <a:r>
              <a:rPr lang="en-US" altLang="zh-TW" sz="2000">
                <a:latin typeface="Times New Roman" panose="02020603050405020304" pitchFamily="18" charset="0"/>
                <a:cs typeface="Times New Roman" panose="02020603050405020304" pitchFamily="18" charset="0"/>
              </a:rPr>
              <a:t>E[f(W(t))|F(s)]=g(W(s))  </a:t>
            </a:r>
            <a:r>
              <a:rPr lang="en-US" altLang="zh-TW" sz="2000"/>
              <a:t>as</a:t>
            </a:r>
          </a:p>
        </p:txBody>
      </p:sp>
      <p:pic>
        <p:nvPicPr>
          <p:cNvPr id="7172" name="Picture 2">
            <a:extLst>
              <a:ext uri="{FF2B5EF4-FFF2-40B4-BE49-F238E27FC236}">
                <a16:creationId xmlns:a16="http://schemas.microsoft.com/office/drawing/2014/main" id="{AF05D410-7DC5-4FFD-8B18-70135DD5FF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57188"/>
            <a:ext cx="4371975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2">
            <a:extLst>
              <a:ext uri="{FF2B5EF4-FFF2-40B4-BE49-F238E27FC236}">
                <a16:creationId xmlns:a16="http://schemas.microsoft.com/office/drawing/2014/main" id="{2577F492-AFC9-4198-8F1C-964639D6D2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6938" y="1776413"/>
            <a:ext cx="3295650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3">
            <a:extLst>
              <a:ext uri="{FF2B5EF4-FFF2-40B4-BE49-F238E27FC236}">
                <a16:creationId xmlns:a16="http://schemas.microsoft.com/office/drawing/2014/main" id="{74238116-1EA1-4393-837E-DFF75F1C6E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13" y="3071813"/>
            <a:ext cx="263842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4">
            <a:extLst>
              <a:ext uri="{FF2B5EF4-FFF2-40B4-BE49-F238E27FC236}">
                <a16:creationId xmlns:a16="http://schemas.microsoft.com/office/drawing/2014/main" id="{07F328BC-A86F-45B4-854C-5E61711874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4143375"/>
            <a:ext cx="2647950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5">
            <a:extLst>
              <a:ext uri="{FF2B5EF4-FFF2-40B4-BE49-F238E27FC236}">
                <a16:creationId xmlns:a16="http://schemas.microsoft.com/office/drawing/2014/main" id="{E4F1ED71-B540-4ED2-81EB-5D9A2C653D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75" y="5357813"/>
            <a:ext cx="4229100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>
            <a:extLst>
              <a:ext uri="{FF2B5EF4-FFF2-40B4-BE49-F238E27FC236}">
                <a16:creationId xmlns:a16="http://schemas.microsoft.com/office/drawing/2014/main" id="{7F8F0FED-3796-41C0-A0B5-FA9B98642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TW" altLang="en-US"/>
          </a:p>
        </p:txBody>
      </p:sp>
      <p:sp>
        <p:nvSpPr>
          <p:cNvPr id="8195" name="內容版面配置區 2">
            <a:extLst>
              <a:ext uri="{FF2B5EF4-FFF2-40B4-BE49-F238E27FC236}">
                <a16:creationId xmlns:a16="http://schemas.microsoft.com/office/drawing/2014/main" id="{AEF5D3C4-A6A2-40C0-8D33-D44B8BB0F4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zh-TW" sz="2400"/>
              <a:t>Conditioned on the information in F(s)</a:t>
            </a:r>
          </a:p>
          <a:p>
            <a:pPr lvl="1" eaLnBrk="1" hangingPunct="1"/>
            <a:r>
              <a:rPr lang="en-US" altLang="zh-TW" sz="2400"/>
              <a:t>(which contains all the information obtained by observing the Brownian motion up to and including time s)</a:t>
            </a:r>
          </a:p>
          <a:p>
            <a:pPr eaLnBrk="1" hangingPunct="1"/>
            <a:r>
              <a:rPr lang="en-US" altLang="zh-TW" sz="2400"/>
              <a:t>The conditional density of W(t) is p(</a:t>
            </a:r>
            <a:r>
              <a:rPr lang="el-GR" altLang="zh-TW" sz="2400"/>
              <a:t>τ</a:t>
            </a:r>
            <a:r>
              <a:rPr lang="en-US" altLang="zh-TW" sz="2400"/>
              <a:t>,W(s),y) </a:t>
            </a:r>
          </a:p>
          <a:p>
            <a:pPr lvl="1" eaLnBrk="1" hangingPunct="1"/>
            <a:r>
              <a:rPr lang="en-US" altLang="zh-TW" sz="2400"/>
              <a:t>This is a density in the variable y</a:t>
            </a:r>
          </a:p>
          <a:p>
            <a:pPr lvl="1" eaLnBrk="1" hangingPunct="1"/>
            <a:r>
              <a:rPr lang="en-US" altLang="zh-TW" sz="2400"/>
              <a:t>This density is normal with mean W(s), variance </a:t>
            </a:r>
            <a:r>
              <a:rPr lang="el-GR" altLang="zh-TW" sz="2400"/>
              <a:t>τ</a:t>
            </a:r>
            <a:r>
              <a:rPr lang="en-US" altLang="zh-TW" sz="2400"/>
              <a:t>=t-s</a:t>
            </a:r>
          </a:p>
          <a:p>
            <a:pPr eaLnBrk="1" hangingPunct="1"/>
            <a:r>
              <a:rPr lang="en-US" altLang="zh-TW" sz="2400"/>
              <a:t>In particular, the only information from F(s) that is relevant is the value of W(s)</a:t>
            </a:r>
          </a:p>
          <a:p>
            <a:pPr eaLnBrk="1" hangingPunct="1"/>
            <a:r>
              <a:rPr lang="en-US" altLang="zh-TW" sz="2400"/>
              <a:t>The fact that only W(s) is relevant is the essence of the Markov property.</a:t>
            </a:r>
          </a:p>
        </p:txBody>
      </p:sp>
      <p:pic>
        <p:nvPicPr>
          <p:cNvPr id="8196" name="Picture 5">
            <a:extLst>
              <a:ext uri="{FF2B5EF4-FFF2-40B4-BE49-F238E27FC236}">
                <a16:creationId xmlns:a16="http://schemas.microsoft.com/office/drawing/2014/main" id="{263D450F-7ADF-48E7-AA1F-7439868227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88" y="428625"/>
            <a:ext cx="509746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489</Words>
  <Application>Microsoft Office PowerPoint</Application>
  <PresentationFormat>如螢幕大小 (4:3)</PresentationFormat>
  <Paragraphs>43</Paragraphs>
  <Slides>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12" baseType="lpstr">
      <vt:lpstr>Arial</vt:lpstr>
      <vt:lpstr>新細明體</vt:lpstr>
      <vt:lpstr>Calibri</vt:lpstr>
      <vt:lpstr>Times New Roman</vt:lpstr>
      <vt:lpstr>Office 佈景主題</vt:lpstr>
      <vt:lpstr>3.5 Markov Property</vt:lpstr>
      <vt:lpstr>Introduction</vt:lpstr>
      <vt:lpstr>Theorem 3.5.1</vt:lpstr>
      <vt:lpstr>Theorem 3.5.1 Proof (1)</vt:lpstr>
      <vt:lpstr>Theorem 3.5.1 Proof (2)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3.5 Markov Property</dc:title>
  <dc:creator>Liu</dc:creator>
  <cp:lastModifiedBy> </cp:lastModifiedBy>
  <cp:revision>68</cp:revision>
  <dcterms:created xsi:type="dcterms:W3CDTF">2007-08-16T17:56:42Z</dcterms:created>
  <dcterms:modified xsi:type="dcterms:W3CDTF">2018-08-21T06:46:14Z</dcterms:modified>
</cp:coreProperties>
</file>