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4" r:id="rId9"/>
    <p:sldId id="265" r:id="rId10"/>
    <p:sldId id="267" r:id="rId11"/>
    <p:sldId id="268" r:id="rId12"/>
    <p:sldId id="266"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7" r:id="rId31"/>
    <p:sldId id="288" r:id="rId32"/>
    <p:sldId id="289" r:id="rId3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張維哲" initials="張維哲" lastIdx="1" clrIdx="0">
    <p:extLst>
      <p:ext uri="{19B8F6BF-5375-455C-9EA6-DF929625EA0E}">
        <p15:presenceInfo xmlns:p15="http://schemas.microsoft.com/office/powerpoint/2012/main" userId="張維哲"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2" autoAdjust="0"/>
    <p:restoredTop sz="96276" autoAdjust="0"/>
  </p:normalViewPr>
  <p:slideViewPr>
    <p:cSldViewPr snapToGrid="0">
      <p:cViewPr>
        <p:scale>
          <a:sx n="75" d="100"/>
          <a:sy n="75" d="100"/>
        </p:scale>
        <p:origin x="840"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7DB8DA-6890-4667-9A78-AE432EF0BF2C}" type="datetimeFigureOut">
              <a:rPr lang="zh-TW" altLang="en-US" smtClean="0"/>
              <a:t>2021/9/17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E74E2-3CD0-4F4B-B9CC-46F076CEE76E}" type="slidenum">
              <a:rPr lang="zh-TW" altLang="en-US" smtClean="0"/>
              <a:t>‹#›</a:t>
            </a:fld>
            <a:endParaRPr lang="zh-TW" altLang="en-US"/>
          </a:p>
        </p:txBody>
      </p:sp>
    </p:spTree>
    <p:extLst>
      <p:ext uri="{BB962C8B-B14F-4D97-AF65-F5344CB8AC3E}">
        <p14:creationId xmlns:p14="http://schemas.microsoft.com/office/powerpoint/2010/main" val="3944882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a:t>
            </a:fld>
            <a:endParaRPr lang="zh-TW" altLang="en-US"/>
          </a:p>
        </p:txBody>
      </p:sp>
    </p:spTree>
    <p:extLst>
      <p:ext uri="{BB962C8B-B14F-4D97-AF65-F5344CB8AC3E}">
        <p14:creationId xmlns:p14="http://schemas.microsoft.com/office/powerpoint/2010/main" val="2755161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10</a:t>
            </a:fld>
            <a:endParaRPr lang="zh-TW" altLang="en-US"/>
          </a:p>
        </p:txBody>
      </p:sp>
    </p:spTree>
    <p:extLst>
      <p:ext uri="{BB962C8B-B14F-4D97-AF65-F5344CB8AC3E}">
        <p14:creationId xmlns:p14="http://schemas.microsoft.com/office/powerpoint/2010/main" val="3981601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11</a:t>
            </a:fld>
            <a:endParaRPr lang="zh-TW" altLang="en-US"/>
          </a:p>
        </p:txBody>
      </p:sp>
    </p:spTree>
    <p:extLst>
      <p:ext uri="{BB962C8B-B14F-4D97-AF65-F5344CB8AC3E}">
        <p14:creationId xmlns:p14="http://schemas.microsoft.com/office/powerpoint/2010/main" val="2449045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12</a:t>
            </a:fld>
            <a:endParaRPr lang="zh-TW" altLang="en-US"/>
          </a:p>
        </p:txBody>
      </p:sp>
    </p:spTree>
    <p:extLst>
      <p:ext uri="{BB962C8B-B14F-4D97-AF65-F5344CB8AC3E}">
        <p14:creationId xmlns:p14="http://schemas.microsoft.com/office/powerpoint/2010/main" val="2623801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13</a:t>
            </a:fld>
            <a:endParaRPr lang="zh-TW" altLang="en-US"/>
          </a:p>
        </p:txBody>
      </p:sp>
    </p:spTree>
    <p:extLst>
      <p:ext uri="{BB962C8B-B14F-4D97-AF65-F5344CB8AC3E}">
        <p14:creationId xmlns:p14="http://schemas.microsoft.com/office/powerpoint/2010/main" val="3055246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14</a:t>
            </a:fld>
            <a:endParaRPr lang="zh-TW" altLang="en-US"/>
          </a:p>
        </p:txBody>
      </p:sp>
    </p:spTree>
    <p:extLst>
      <p:ext uri="{BB962C8B-B14F-4D97-AF65-F5344CB8AC3E}">
        <p14:creationId xmlns:p14="http://schemas.microsoft.com/office/powerpoint/2010/main" val="1092795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15</a:t>
            </a:fld>
            <a:endParaRPr lang="zh-TW" altLang="en-US"/>
          </a:p>
        </p:txBody>
      </p:sp>
    </p:spTree>
    <p:extLst>
      <p:ext uri="{BB962C8B-B14F-4D97-AF65-F5344CB8AC3E}">
        <p14:creationId xmlns:p14="http://schemas.microsoft.com/office/powerpoint/2010/main" val="2664243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16</a:t>
            </a:fld>
            <a:endParaRPr lang="zh-TW" altLang="en-US"/>
          </a:p>
        </p:txBody>
      </p:sp>
    </p:spTree>
    <p:extLst>
      <p:ext uri="{BB962C8B-B14F-4D97-AF65-F5344CB8AC3E}">
        <p14:creationId xmlns:p14="http://schemas.microsoft.com/office/powerpoint/2010/main" val="3364817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17</a:t>
            </a:fld>
            <a:endParaRPr lang="zh-TW" altLang="en-US"/>
          </a:p>
        </p:txBody>
      </p:sp>
    </p:spTree>
    <p:extLst>
      <p:ext uri="{BB962C8B-B14F-4D97-AF65-F5344CB8AC3E}">
        <p14:creationId xmlns:p14="http://schemas.microsoft.com/office/powerpoint/2010/main" val="3667317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2</a:t>
            </a:fld>
            <a:endParaRPr lang="zh-TW" altLang="en-US"/>
          </a:p>
        </p:txBody>
      </p:sp>
    </p:spTree>
    <p:extLst>
      <p:ext uri="{BB962C8B-B14F-4D97-AF65-F5344CB8AC3E}">
        <p14:creationId xmlns:p14="http://schemas.microsoft.com/office/powerpoint/2010/main" val="843657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3</a:t>
            </a:fld>
            <a:endParaRPr lang="zh-TW" altLang="en-US"/>
          </a:p>
        </p:txBody>
      </p:sp>
    </p:spTree>
    <p:extLst>
      <p:ext uri="{BB962C8B-B14F-4D97-AF65-F5344CB8AC3E}">
        <p14:creationId xmlns:p14="http://schemas.microsoft.com/office/powerpoint/2010/main" val="68300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4</a:t>
            </a:fld>
            <a:endParaRPr lang="zh-TW" altLang="en-US"/>
          </a:p>
        </p:txBody>
      </p:sp>
    </p:spTree>
    <p:extLst>
      <p:ext uri="{BB962C8B-B14F-4D97-AF65-F5344CB8AC3E}">
        <p14:creationId xmlns:p14="http://schemas.microsoft.com/office/powerpoint/2010/main" val="3078383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5</a:t>
            </a:fld>
            <a:endParaRPr lang="zh-TW" altLang="en-US"/>
          </a:p>
        </p:txBody>
      </p:sp>
    </p:spTree>
    <p:extLst>
      <p:ext uri="{BB962C8B-B14F-4D97-AF65-F5344CB8AC3E}">
        <p14:creationId xmlns:p14="http://schemas.microsoft.com/office/powerpoint/2010/main" val="1026733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6</a:t>
            </a:fld>
            <a:endParaRPr lang="zh-TW" altLang="en-US"/>
          </a:p>
        </p:txBody>
      </p:sp>
    </p:spTree>
    <p:extLst>
      <p:ext uri="{BB962C8B-B14F-4D97-AF65-F5344CB8AC3E}">
        <p14:creationId xmlns:p14="http://schemas.microsoft.com/office/powerpoint/2010/main" val="2727064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7</a:t>
            </a:fld>
            <a:endParaRPr lang="zh-TW" altLang="en-US"/>
          </a:p>
        </p:txBody>
      </p:sp>
    </p:spTree>
    <p:extLst>
      <p:ext uri="{BB962C8B-B14F-4D97-AF65-F5344CB8AC3E}">
        <p14:creationId xmlns:p14="http://schemas.microsoft.com/office/powerpoint/2010/main" val="398173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8</a:t>
            </a:fld>
            <a:endParaRPr lang="zh-TW" altLang="en-US"/>
          </a:p>
        </p:txBody>
      </p:sp>
    </p:spTree>
    <p:extLst>
      <p:ext uri="{BB962C8B-B14F-4D97-AF65-F5344CB8AC3E}">
        <p14:creationId xmlns:p14="http://schemas.microsoft.com/office/powerpoint/2010/main" val="3513234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24E74E2-3CD0-4F4B-B9CC-46F076CEE76E}" type="slidenum">
              <a:rPr lang="zh-TW" altLang="en-US" smtClean="0"/>
              <a:t>9</a:t>
            </a:fld>
            <a:endParaRPr lang="zh-TW" altLang="en-US"/>
          </a:p>
        </p:txBody>
      </p:sp>
    </p:spTree>
    <p:extLst>
      <p:ext uri="{BB962C8B-B14F-4D97-AF65-F5344CB8AC3E}">
        <p14:creationId xmlns:p14="http://schemas.microsoft.com/office/powerpoint/2010/main" val="3475925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483D3B5-5905-49F6-8321-CF1BFD704052}"/>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DBFAAB77-6A98-4609-BBB4-15ADEA81EC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41377E3A-7D3E-4978-BA45-96EA21F69540}"/>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5" name="頁尾版面配置區 4">
            <a:extLst>
              <a:ext uri="{FF2B5EF4-FFF2-40B4-BE49-F238E27FC236}">
                <a16:creationId xmlns:a16="http://schemas.microsoft.com/office/drawing/2014/main" id="{4426FC5C-0A93-497E-94D3-AFB8D6B8AAE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F6665A4-1AEA-4670-A3E0-E5165371B003}"/>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363767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AEF3F1-EB5C-4C50-A96F-2166D74172DC}"/>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8D7AB437-41DA-4E43-9854-55E2DD1D854D}"/>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2EF8B8B-B2D6-40EF-A8A3-A5B24869B22E}"/>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5" name="頁尾版面配置區 4">
            <a:extLst>
              <a:ext uri="{FF2B5EF4-FFF2-40B4-BE49-F238E27FC236}">
                <a16:creationId xmlns:a16="http://schemas.microsoft.com/office/drawing/2014/main" id="{549949CF-CA65-4FDE-BF6F-1D3F4B2E102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03D1683-6386-4619-8947-227B5668C52C}"/>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1098666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2D33A22A-9732-43A7-A4EB-216DB1271E4A}"/>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C1B0E5E1-BAB1-4AEA-86E5-75AAEEAF8ED9}"/>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A6357E2-F1BF-45DF-ADAD-3E299D6D4F5A}"/>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5" name="頁尾版面配置區 4">
            <a:extLst>
              <a:ext uri="{FF2B5EF4-FFF2-40B4-BE49-F238E27FC236}">
                <a16:creationId xmlns:a16="http://schemas.microsoft.com/office/drawing/2014/main" id="{1F67DC7F-46FC-4D7D-9A99-0655EE2E0C6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3AFF396-C3F4-4CBA-9C63-A28971805075}"/>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3673445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6618000"/>
            <a:ext cx="12192000" cy="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5" name="Rectangle 4"/>
          <p:cNvSpPr/>
          <p:nvPr userDrawn="1"/>
        </p:nvSpPr>
        <p:spPr>
          <a:xfrm>
            <a:off x="0" y="0"/>
            <a:ext cx="12192000" cy="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Tree>
    <p:extLst>
      <p:ext uri="{BB962C8B-B14F-4D97-AF65-F5344CB8AC3E}">
        <p14:creationId xmlns:p14="http://schemas.microsoft.com/office/powerpoint/2010/main" val="1032837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AE7477B-DEE0-47C9-BAD3-A3F8C2C1B94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475D8A6-E6F5-44FA-B78E-7D3D4E1E09BF}"/>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033B00F-9746-47AE-BC4A-FB1575D15FBB}"/>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5" name="頁尾版面配置區 4">
            <a:extLst>
              <a:ext uri="{FF2B5EF4-FFF2-40B4-BE49-F238E27FC236}">
                <a16:creationId xmlns:a16="http://schemas.microsoft.com/office/drawing/2014/main" id="{33FD0C70-F656-4B4F-98C0-8E82311D3D5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86C5C3B-E048-40EE-8BBC-8AF1F692FCD6}"/>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3014484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BB634A-D225-4A8F-A313-552DFB7A28F6}"/>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D6FD6EFC-8226-4CB2-85C4-FA39DADA37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97C9EF5F-752A-49DF-BE97-59D79E88FE33}"/>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5" name="頁尾版面配置區 4">
            <a:extLst>
              <a:ext uri="{FF2B5EF4-FFF2-40B4-BE49-F238E27FC236}">
                <a16:creationId xmlns:a16="http://schemas.microsoft.com/office/drawing/2014/main" id="{404B0A5B-870A-4AC8-81CE-96CD1420669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56447D7-73CA-45F2-8A28-656BF376362D}"/>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287586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DEBB06-EE08-46B8-94EA-BD10AEC31222}"/>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12CAB05-824A-405D-A08E-4F9B95E5F207}"/>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ED0933A2-6BDE-4DBC-B46D-F14D0E457DDB}"/>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6B6FA377-FED9-42DD-9C16-583192E95860}"/>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6" name="頁尾版面配置區 5">
            <a:extLst>
              <a:ext uri="{FF2B5EF4-FFF2-40B4-BE49-F238E27FC236}">
                <a16:creationId xmlns:a16="http://schemas.microsoft.com/office/drawing/2014/main" id="{312C535D-FFB5-44F0-B8E1-4DFE594BFDB5}"/>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E5D22C9-5612-4E98-A419-87AEA6BEE567}"/>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341115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878DC0-82B6-4BC8-937A-9957DF01C2AF}"/>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F2AD2A9-A0A4-4155-A13E-F37656E5DB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23281239-8534-4EF5-88FA-BEE4826BCA40}"/>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37B989E-43AE-47DF-82B7-5E4C325F10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03A0DD37-41A7-4C5F-8219-1F537C38BDB7}"/>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5C950D8B-B587-4C34-92D5-E8C81E44C6E7}"/>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8" name="頁尾版面配置區 7">
            <a:extLst>
              <a:ext uri="{FF2B5EF4-FFF2-40B4-BE49-F238E27FC236}">
                <a16:creationId xmlns:a16="http://schemas.microsoft.com/office/drawing/2014/main" id="{00158E6E-AB2F-4A2A-B60A-43D2A0A08CD1}"/>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4BC0A6D8-5E23-4EDB-960D-3F0466E88FCC}"/>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2240322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EA1A43-9103-4212-BF28-4942A7E953CA}"/>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EB1EC7B9-16D4-4D8B-AFDB-773A59CB68DA}"/>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4" name="頁尾版面配置區 3">
            <a:extLst>
              <a:ext uri="{FF2B5EF4-FFF2-40B4-BE49-F238E27FC236}">
                <a16:creationId xmlns:a16="http://schemas.microsoft.com/office/drawing/2014/main" id="{27D2DAE7-83F0-4FA2-BA98-53460D3DD741}"/>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95E3452F-A1CE-4631-B7FB-6CCAFF383E26}"/>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2308579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B37F2FD-6BF8-4408-AC45-D23554F7A358}"/>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3" name="頁尾版面配置區 2">
            <a:extLst>
              <a:ext uri="{FF2B5EF4-FFF2-40B4-BE49-F238E27FC236}">
                <a16:creationId xmlns:a16="http://schemas.microsoft.com/office/drawing/2014/main" id="{E19F595E-AB3F-4314-9833-B84EB24A02CC}"/>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47CB2786-97C1-4F50-AFB3-8FACFF57FC87}"/>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2542162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91AFC89-0ABF-4D36-863E-DDC75141A50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017CA98D-BF90-46A1-A3A7-C41B246595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57F6B27C-2549-4443-BC39-AE358B8294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5E59A3FA-74CA-40A7-A5F3-D62DABD741DC}"/>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6" name="頁尾版面配置區 5">
            <a:extLst>
              <a:ext uri="{FF2B5EF4-FFF2-40B4-BE49-F238E27FC236}">
                <a16:creationId xmlns:a16="http://schemas.microsoft.com/office/drawing/2014/main" id="{4FA6F3BA-0498-4939-A114-7AE03BB2C33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CB1DE5E-CB31-4659-96B3-1290BB19A2A3}"/>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1235632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5EB9AD2-4ED6-47E8-89BA-5D452ECEB0D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00FCE811-6745-4B60-B3A2-E9D1E23134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33FAD91A-B4F0-475F-AAC3-7FBB0DE01B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E456A080-2568-407F-AE9C-1A8B595F86E0}"/>
              </a:ext>
            </a:extLst>
          </p:cNvPr>
          <p:cNvSpPr>
            <a:spLocks noGrp="1"/>
          </p:cNvSpPr>
          <p:nvPr>
            <p:ph type="dt" sz="half" idx="10"/>
          </p:nvPr>
        </p:nvSpPr>
        <p:spPr/>
        <p:txBody>
          <a:bodyPr/>
          <a:lstStyle/>
          <a:p>
            <a:fld id="{E2BCDADD-1A4C-40AA-A60D-65402DA7E2C7}" type="datetimeFigureOut">
              <a:rPr lang="zh-TW" altLang="en-US" smtClean="0"/>
              <a:t>2021/9/17</a:t>
            </a:fld>
            <a:endParaRPr lang="zh-TW" altLang="en-US"/>
          </a:p>
        </p:txBody>
      </p:sp>
      <p:sp>
        <p:nvSpPr>
          <p:cNvPr id="6" name="頁尾版面配置區 5">
            <a:extLst>
              <a:ext uri="{FF2B5EF4-FFF2-40B4-BE49-F238E27FC236}">
                <a16:creationId xmlns:a16="http://schemas.microsoft.com/office/drawing/2014/main" id="{564372AB-6F3A-4A05-9746-4CFBCE7DF23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76EAAA6-A410-4693-8B00-230CB6D9CC71}"/>
              </a:ext>
            </a:extLst>
          </p:cNvPr>
          <p:cNvSpPr>
            <a:spLocks noGrp="1"/>
          </p:cNvSpPr>
          <p:nvPr>
            <p:ph type="sldNum" sz="quarter" idx="12"/>
          </p:nvPr>
        </p:nvSpPr>
        <p:spPr/>
        <p:txBody>
          <a:body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2437618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751D2895-BAB6-4AED-A04F-658427B0A1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F9BB43B-09F5-45E5-818C-2DBEFEAC99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A6442C6-9D06-4D52-B5D6-C086B86FC1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CDADD-1A4C-40AA-A60D-65402DA7E2C7}" type="datetimeFigureOut">
              <a:rPr lang="zh-TW" altLang="en-US" smtClean="0"/>
              <a:t>2021/9/17</a:t>
            </a:fld>
            <a:endParaRPr lang="zh-TW" altLang="en-US"/>
          </a:p>
        </p:txBody>
      </p:sp>
      <p:sp>
        <p:nvSpPr>
          <p:cNvPr id="5" name="頁尾版面配置區 4">
            <a:extLst>
              <a:ext uri="{FF2B5EF4-FFF2-40B4-BE49-F238E27FC236}">
                <a16:creationId xmlns:a16="http://schemas.microsoft.com/office/drawing/2014/main" id="{02E122B3-6124-4EA9-ACE5-E2E51C2BA9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1C17A564-5247-4B3D-B069-FFDE27747A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A8CFD6-C2B9-4549-91A3-4FA476A2FC9E}" type="slidenum">
              <a:rPr lang="zh-TW" altLang="en-US" smtClean="0"/>
              <a:t>‹#›</a:t>
            </a:fld>
            <a:endParaRPr lang="zh-TW" altLang="en-US"/>
          </a:p>
        </p:txBody>
      </p:sp>
    </p:spTree>
    <p:extLst>
      <p:ext uri="{BB962C8B-B14F-4D97-AF65-F5344CB8AC3E}">
        <p14:creationId xmlns:p14="http://schemas.microsoft.com/office/powerpoint/2010/main" val="1337489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F84E78-11BF-412C-9CDC-1F266F73F083}"/>
              </a:ext>
            </a:extLst>
          </p:cNvPr>
          <p:cNvSpPr>
            <a:spLocks noGrp="1"/>
          </p:cNvSpPr>
          <p:nvPr>
            <p:ph type="ctrTitle"/>
          </p:nvPr>
        </p:nvSpPr>
        <p:spPr>
          <a:xfrm>
            <a:off x="433388" y="1122363"/>
            <a:ext cx="11325225" cy="2387600"/>
          </a:xfrm>
        </p:spPr>
        <p:txBody>
          <a:bodyPr>
            <a:normAutofit fontScale="90000"/>
          </a:bodyPr>
          <a:lstStyle/>
          <a:p>
            <a:r>
              <a:rPr lang="en-US" altLang="zh-TW" dirty="0"/>
              <a:t>Structural break‑aware pairs trading strategy using deep </a:t>
            </a:r>
            <a:br>
              <a:rPr lang="en-US" altLang="zh-TW" dirty="0"/>
            </a:br>
            <a:r>
              <a:rPr lang="en-US" altLang="zh-TW" dirty="0"/>
              <a:t>reinforcement learning</a:t>
            </a:r>
            <a:endParaRPr lang="zh-TW" altLang="en-US" sz="4800" dirty="0">
              <a:latin typeface="微軟正黑體" panose="020B0604030504040204" pitchFamily="34" charset="-120"/>
              <a:ea typeface="微軟正黑體" panose="020B0604030504040204" pitchFamily="34" charset="-120"/>
            </a:endParaRPr>
          </a:p>
        </p:txBody>
      </p:sp>
      <p:sp>
        <p:nvSpPr>
          <p:cNvPr id="3" name="副標題 2">
            <a:extLst>
              <a:ext uri="{FF2B5EF4-FFF2-40B4-BE49-F238E27FC236}">
                <a16:creationId xmlns:a16="http://schemas.microsoft.com/office/drawing/2014/main" id="{1D8B92C6-719D-4091-B4E6-D899FEB28E7B}"/>
              </a:ext>
            </a:extLst>
          </p:cNvPr>
          <p:cNvSpPr>
            <a:spLocks noGrp="1"/>
          </p:cNvSpPr>
          <p:nvPr>
            <p:ph type="subTitle" idx="1"/>
          </p:nvPr>
        </p:nvSpPr>
        <p:spPr>
          <a:xfrm>
            <a:off x="1764506" y="3887788"/>
            <a:ext cx="8662987" cy="1655762"/>
          </a:xfrm>
        </p:spPr>
        <p:txBody>
          <a:bodyPr/>
          <a:lstStyle/>
          <a:p>
            <a:r>
              <a:rPr lang="en-US" altLang="zh-TW" dirty="0"/>
              <a:t>Lu, Jing-You, et al.</a:t>
            </a:r>
          </a:p>
          <a:p>
            <a:r>
              <a:rPr lang="en-US" altLang="zh-TW" i="1" dirty="0"/>
              <a:t>The Journal of Supercomputing</a:t>
            </a:r>
            <a:r>
              <a:rPr lang="en-US" altLang="zh-TW" dirty="0"/>
              <a:t>. 2021.</a:t>
            </a:r>
            <a:endParaRPr lang="zh-TW" altLang="en-US" dirty="0"/>
          </a:p>
        </p:txBody>
      </p:sp>
      <p:sp>
        <p:nvSpPr>
          <p:cNvPr id="4" name="文字方塊 3">
            <a:extLst>
              <a:ext uri="{FF2B5EF4-FFF2-40B4-BE49-F238E27FC236}">
                <a16:creationId xmlns:a16="http://schemas.microsoft.com/office/drawing/2014/main" id="{C7E27BB5-91C0-4464-A406-33BB2A92598C}"/>
              </a:ext>
            </a:extLst>
          </p:cNvPr>
          <p:cNvSpPr txBox="1"/>
          <p:nvPr/>
        </p:nvSpPr>
        <p:spPr>
          <a:xfrm>
            <a:off x="3829050" y="5344210"/>
            <a:ext cx="4533900" cy="656462"/>
          </a:xfrm>
          <a:prstGeom prst="rect">
            <a:avLst/>
          </a:prstGeom>
          <a:noFill/>
        </p:spPr>
        <p:txBody>
          <a:bodyPr wrap="square" rtlCol="0">
            <a:spAutoFit/>
          </a:bodyPr>
          <a:lstStyle/>
          <a:p>
            <a:pPr algn="ctr">
              <a:lnSpc>
                <a:spcPct val="120000"/>
              </a:lnSpc>
            </a:pPr>
            <a:r>
              <a:rPr lang="en-US" altLang="zh-TW" sz="1600" dirty="0"/>
              <a:t>2021/09/20</a:t>
            </a:r>
          </a:p>
          <a:p>
            <a:pPr algn="ctr">
              <a:lnSpc>
                <a:spcPct val="120000"/>
              </a:lnSpc>
            </a:pPr>
            <a:r>
              <a:rPr lang="zh-TW" altLang="en-US" sz="1600" dirty="0"/>
              <a:t>學生：張維哲</a:t>
            </a:r>
            <a:endParaRPr lang="en-US" altLang="zh-TW" sz="1600" dirty="0"/>
          </a:p>
        </p:txBody>
      </p:sp>
    </p:spTree>
    <p:extLst>
      <p:ext uri="{BB962C8B-B14F-4D97-AF65-F5344CB8AC3E}">
        <p14:creationId xmlns:p14="http://schemas.microsoft.com/office/powerpoint/2010/main" val="1733032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Structural break detection</a:t>
            </a:r>
            <a:endParaRPr lang="zh-TW" altLang="en-US" dirty="0"/>
          </a:p>
        </p:txBody>
      </p:sp>
      <p:sp>
        <p:nvSpPr>
          <p:cNvPr id="5" name="內容版面配置區 2">
            <a:extLst>
              <a:ext uri="{FF2B5EF4-FFF2-40B4-BE49-F238E27FC236}">
                <a16:creationId xmlns:a16="http://schemas.microsoft.com/office/drawing/2014/main" id="{A5C31222-40A8-4F59-AA5C-060E22F07653}"/>
              </a:ext>
            </a:extLst>
          </p:cNvPr>
          <p:cNvSpPr>
            <a:spLocks noGrp="1"/>
          </p:cNvSpPr>
          <p:nvPr>
            <p:ph idx="1"/>
          </p:nvPr>
        </p:nvSpPr>
        <p:spPr>
          <a:xfrm>
            <a:off x="838200" y="1825624"/>
            <a:ext cx="10708972" cy="4800397"/>
          </a:xfrm>
        </p:spPr>
        <p:txBody>
          <a:bodyPr>
            <a:normAutofit/>
          </a:bodyPr>
          <a:lstStyle/>
          <a:p>
            <a:pPr>
              <a:lnSpc>
                <a:spcPct val="150000"/>
              </a:lnSpc>
            </a:pPr>
            <a:r>
              <a:rPr lang="en-US" altLang="zh-TW" sz="2000" dirty="0"/>
              <a:t>Accordingly, we further </a:t>
            </a:r>
            <a:r>
              <a:rPr lang="en-US" altLang="zh-TW" sz="2000" b="1" dirty="0"/>
              <a:t>model the detection task as a binary classification problem</a:t>
            </a:r>
            <a:r>
              <a:rPr lang="en-US" altLang="zh-TW" sz="2000" dirty="0"/>
              <a:t>, where the objective function is defined as follows:</a:t>
            </a:r>
          </a:p>
          <a:p>
            <a:pPr>
              <a:lnSpc>
                <a:spcPct val="150000"/>
              </a:lnSpc>
            </a:pPr>
            <a:endParaRPr lang="en-US" altLang="zh-TW" sz="2000" dirty="0"/>
          </a:p>
          <a:p>
            <a:pPr>
              <a:lnSpc>
                <a:spcPct val="150000"/>
              </a:lnSpc>
            </a:pPr>
            <a:endParaRPr lang="en-US" altLang="zh-TW" sz="2000" dirty="0"/>
          </a:p>
          <a:p>
            <a:pPr>
              <a:lnSpc>
                <a:spcPct val="150000"/>
              </a:lnSpc>
            </a:pPr>
            <a:endParaRPr lang="en-US" altLang="zh-TW" sz="2000" dirty="0"/>
          </a:p>
          <a:p>
            <a:pPr marL="0" indent="0">
              <a:lnSpc>
                <a:spcPct val="150000"/>
              </a:lnSpc>
              <a:buNone/>
            </a:pPr>
            <a:endParaRPr lang="en-US" altLang="zh-TW" sz="2000" dirty="0"/>
          </a:p>
          <a:p>
            <a:pPr>
              <a:lnSpc>
                <a:spcPct val="150000"/>
              </a:lnSpc>
            </a:pPr>
            <a:r>
              <a:rPr lang="zh-TW" altLang="en-US" sz="2000" dirty="0"/>
              <a:t>The ground truth of breakpoint can be obtained by [54].</a:t>
            </a:r>
          </a:p>
        </p:txBody>
      </p:sp>
      <p:pic>
        <p:nvPicPr>
          <p:cNvPr id="3" name="圖片 2">
            <a:extLst>
              <a:ext uri="{FF2B5EF4-FFF2-40B4-BE49-F238E27FC236}">
                <a16:creationId xmlns:a16="http://schemas.microsoft.com/office/drawing/2014/main" id="{E5262C79-9BB9-426B-B761-CE45E45CCFA5}"/>
              </a:ext>
            </a:extLst>
          </p:cNvPr>
          <p:cNvPicPr>
            <a:picLocks noChangeAspect="1"/>
          </p:cNvPicPr>
          <p:nvPr/>
        </p:nvPicPr>
        <p:blipFill>
          <a:blip r:embed="rId3"/>
          <a:stretch>
            <a:fillRect/>
          </a:stretch>
        </p:blipFill>
        <p:spPr>
          <a:xfrm>
            <a:off x="2419348" y="3146645"/>
            <a:ext cx="7019976" cy="1609737"/>
          </a:xfrm>
          <a:prstGeom prst="rect">
            <a:avLst/>
          </a:prstGeom>
        </p:spPr>
      </p:pic>
      <p:grpSp>
        <p:nvGrpSpPr>
          <p:cNvPr id="11" name="群組 10">
            <a:extLst>
              <a:ext uri="{FF2B5EF4-FFF2-40B4-BE49-F238E27FC236}">
                <a16:creationId xmlns:a16="http://schemas.microsoft.com/office/drawing/2014/main" id="{9D927084-FD46-473B-90EE-404FD1690212}"/>
              </a:ext>
            </a:extLst>
          </p:cNvPr>
          <p:cNvGrpSpPr/>
          <p:nvPr/>
        </p:nvGrpSpPr>
        <p:grpSpPr>
          <a:xfrm>
            <a:off x="1917284" y="4931343"/>
            <a:ext cx="9882197" cy="338554"/>
            <a:chOff x="2455446" y="4970671"/>
            <a:chExt cx="9882197" cy="338554"/>
          </a:xfrm>
        </p:grpSpPr>
        <p:sp>
          <p:nvSpPr>
            <p:cNvPr id="6" name="矩形 5">
              <a:extLst>
                <a:ext uri="{FF2B5EF4-FFF2-40B4-BE49-F238E27FC236}">
                  <a16:creationId xmlns:a16="http://schemas.microsoft.com/office/drawing/2014/main" id="{6CD03755-079A-4278-BB82-9C10554E4B79}"/>
                </a:ext>
              </a:extLst>
            </p:cNvPr>
            <p:cNvSpPr/>
            <p:nvPr/>
          </p:nvSpPr>
          <p:spPr>
            <a:xfrm>
              <a:off x="2831787" y="4970671"/>
              <a:ext cx="9505856" cy="338554"/>
            </a:xfrm>
            <a:prstGeom prst="rect">
              <a:avLst/>
            </a:prstGeom>
          </p:spPr>
          <p:txBody>
            <a:bodyPr wrap="square">
              <a:spAutoFit/>
            </a:bodyPr>
            <a:lstStyle/>
            <a:p>
              <a:r>
                <a:rPr lang="zh-TW" altLang="en-US" sz="1600" dirty="0"/>
                <a:t>is the binary ground truth of whether           is in a structural break at time t.</a:t>
              </a:r>
            </a:p>
          </p:txBody>
        </p:sp>
        <p:pic>
          <p:nvPicPr>
            <p:cNvPr id="18" name="圖片 17">
              <a:extLst>
                <a:ext uri="{FF2B5EF4-FFF2-40B4-BE49-F238E27FC236}">
                  <a16:creationId xmlns:a16="http://schemas.microsoft.com/office/drawing/2014/main" id="{4C2D7CD2-73F2-4340-925B-A55A2423F1E7}"/>
                </a:ext>
              </a:extLst>
            </p:cNvPr>
            <p:cNvPicPr>
              <a:picLocks noChangeAspect="1"/>
            </p:cNvPicPr>
            <p:nvPr/>
          </p:nvPicPr>
          <p:blipFill rotWithShape="1">
            <a:blip r:embed="rId4"/>
            <a:srcRect r="72406"/>
            <a:stretch/>
          </p:blipFill>
          <p:spPr>
            <a:xfrm>
              <a:off x="6486398" y="4989928"/>
              <a:ext cx="514500" cy="300040"/>
            </a:xfrm>
            <a:prstGeom prst="rect">
              <a:avLst/>
            </a:prstGeom>
          </p:spPr>
        </p:pic>
        <p:pic>
          <p:nvPicPr>
            <p:cNvPr id="20" name="圖片 19">
              <a:extLst>
                <a:ext uri="{FF2B5EF4-FFF2-40B4-BE49-F238E27FC236}">
                  <a16:creationId xmlns:a16="http://schemas.microsoft.com/office/drawing/2014/main" id="{2A23912E-AAD1-46ED-9FB6-790BC2F9DC2A}"/>
                </a:ext>
              </a:extLst>
            </p:cNvPr>
            <p:cNvPicPr>
              <a:picLocks noChangeAspect="1"/>
            </p:cNvPicPr>
            <p:nvPr/>
          </p:nvPicPr>
          <p:blipFill rotWithShape="1">
            <a:blip r:embed="rId3"/>
            <a:srcRect l="14539" t="75515" r="79600" b="8016"/>
            <a:stretch/>
          </p:blipFill>
          <p:spPr>
            <a:xfrm>
              <a:off x="2455446" y="4970671"/>
              <a:ext cx="466738" cy="300714"/>
            </a:xfrm>
            <a:prstGeom prst="rect">
              <a:avLst/>
            </a:prstGeom>
          </p:spPr>
        </p:pic>
      </p:grpSp>
      <p:sp>
        <p:nvSpPr>
          <p:cNvPr id="15" name="矩形 14">
            <a:extLst>
              <a:ext uri="{FF2B5EF4-FFF2-40B4-BE49-F238E27FC236}">
                <a16:creationId xmlns:a16="http://schemas.microsoft.com/office/drawing/2014/main" id="{9310B919-B47D-4FE4-AA1C-C9438B78C027}"/>
              </a:ext>
            </a:extLst>
          </p:cNvPr>
          <p:cNvSpPr/>
          <p:nvPr/>
        </p:nvSpPr>
        <p:spPr>
          <a:xfrm>
            <a:off x="1718224" y="3008174"/>
            <a:ext cx="1661032" cy="246221"/>
          </a:xfrm>
          <a:prstGeom prst="rect">
            <a:avLst/>
          </a:prstGeom>
        </p:spPr>
        <p:txBody>
          <a:bodyPr wrap="none">
            <a:spAutoFit/>
          </a:bodyPr>
          <a:lstStyle/>
          <a:p>
            <a:r>
              <a:rPr lang="zh-TW" altLang="en-US" sz="1000" dirty="0"/>
              <a:t>the binary cross-entropy</a:t>
            </a:r>
          </a:p>
        </p:txBody>
      </p:sp>
      <p:sp>
        <p:nvSpPr>
          <p:cNvPr id="26" name="矩形 25">
            <a:extLst>
              <a:ext uri="{FF2B5EF4-FFF2-40B4-BE49-F238E27FC236}">
                <a16:creationId xmlns:a16="http://schemas.microsoft.com/office/drawing/2014/main" id="{84785DF9-5629-48A6-81C3-613CD94E3EC1}"/>
              </a:ext>
            </a:extLst>
          </p:cNvPr>
          <p:cNvSpPr/>
          <p:nvPr/>
        </p:nvSpPr>
        <p:spPr>
          <a:xfrm>
            <a:off x="838200" y="6266318"/>
            <a:ext cx="11053763" cy="369332"/>
          </a:xfrm>
          <a:prstGeom prst="rect">
            <a:avLst/>
          </a:prstGeom>
        </p:spPr>
        <p:txBody>
          <a:bodyPr wrap="square">
            <a:spAutoFit/>
          </a:bodyPr>
          <a:lstStyle/>
          <a:p>
            <a:r>
              <a:rPr lang="en-US" altLang="zh-TW" sz="900" dirty="0"/>
              <a:t>[54] </a:t>
            </a:r>
            <a:r>
              <a:rPr lang="zh-TW" altLang="en-US" sz="900" dirty="0"/>
              <a:t>Laptev N, Amizadeh S, Flint I (2015) Generic and scalable framework for automated time-series anomaly detection. In: Proceedings of the 21st ACM SIGKDD International Conference on Knowledge Discovery and Data Mining. ACM, pp 1939–1947</a:t>
            </a:r>
          </a:p>
        </p:txBody>
      </p:sp>
    </p:spTree>
    <p:extLst>
      <p:ext uri="{BB962C8B-B14F-4D97-AF65-F5344CB8AC3E}">
        <p14:creationId xmlns:p14="http://schemas.microsoft.com/office/powerpoint/2010/main" val="3641278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Structural break detection</a:t>
            </a:r>
            <a:endParaRPr lang="zh-TW" altLang="en-US" dirty="0"/>
          </a:p>
        </p:txBody>
      </p:sp>
      <p:sp>
        <p:nvSpPr>
          <p:cNvPr id="7" name="內容版面配置區 6">
            <a:extLst>
              <a:ext uri="{FF2B5EF4-FFF2-40B4-BE49-F238E27FC236}">
                <a16:creationId xmlns:a16="http://schemas.microsoft.com/office/drawing/2014/main" id="{380701E2-3F68-4FC4-94C6-20509D270F17}"/>
              </a:ext>
            </a:extLst>
          </p:cNvPr>
          <p:cNvSpPr>
            <a:spLocks noGrp="1"/>
          </p:cNvSpPr>
          <p:nvPr>
            <p:ph idx="1"/>
          </p:nvPr>
        </p:nvSpPr>
        <p:spPr/>
        <p:txBody>
          <a:bodyPr>
            <a:normAutofit/>
          </a:bodyPr>
          <a:lstStyle/>
          <a:p>
            <a:pPr>
              <a:lnSpc>
                <a:spcPct val="150000"/>
              </a:lnSpc>
            </a:pPr>
            <a:r>
              <a:rPr lang="en-US" altLang="zh-TW" sz="2000" dirty="0"/>
              <a:t>The differences between the proposed </a:t>
            </a:r>
            <a:r>
              <a:rPr lang="en-US" altLang="zh-TW" sz="2000" dirty="0" err="1"/>
              <a:t>SWANet</a:t>
            </a:r>
            <a:r>
              <a:rPr lang="en-US" altLang="zh-TW" sz="2000" dirty="0"/>
              <a:t> and traditional statistical methods are twofold. </a:t>
            </a:r>
          </a:p>
          <a:p>
            <a:pPr lvl="1">
              <a:lnSpc>
                <a:spcPct val="150000"/>
              </a:lnSpc>
            </a:pPr>
            <a:r>
              <a:rPr lang="en-US" altLang="zh-TW" sz="1600" dirty="0"/>
              <a:t>Statistical methods require relatively long time for detection and are designed for offline examinations. </a:t>
            </a:r>
            <a:r>
              <a:rPr lang="en-US" altLang="zh-TW" sz="1600" dirty="0" err="1"/>
              <a:t>SWANet</a:t>
            </a:r>
            <a:r>
              <a:rPr lang="en-US" altLang="zh-TW" sz="1600" dirty="0"/>
              <a:t> is able to detect structural breaks online and hence reduces the detection delay. </a:t>
            </a:r>
          </a:p>
          <a:p>
            <a:pPr lvl="1">
              <a:lnSpc>
                <a:spcPct val="150000"/>
              </a:lnSpc>
            </a:pPr>
            <a:r>
              <a:rPr lang="en-US" altLang="zh-TW" sz="1600" dirty="0" err="1"/>
              <a:t>SWANet</a:t>
            </a:r>
            <a:r>
              <a:rPr lang="en-US" altLang="zh-TW" sz="1600" dirty="0"/>
              <a:t> learns from both time-domain and frequency-domain features, whereas traditional methods do not exploit frequency-domain features.</a:t>
            </a:r>
            <a:endParaRPr lang="zh-TW" altLang="en-US" sz="1600" dirty="0"/>
          </a:p>
        </p:txBody>
      </p:sp>
    </p:spTree>
    <p:extLst>
      <p:ext uri="{BB962C8B-B14F-4D97-AF65-F5344CB8AC3E}">
        <p14:creationId xmlns:p14="http://schemas.microsoft.com/office/powerpoint/2010/main" val="2567879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Structural break detection</a:t>
            </a:r>
            <a:endParaRPr lang="zh-TW" altLang="en-US" dirty="0"/>
          </a:p>
        </p:txBody>
      </p:sp>
      <p:pic>
        <p:nvPicPr>
          <p:cNvPr id="3" name="圖片 2">
            <a:extLst>
              <a:ext uri="{FF2B5EF4-FFF2-40B4-BE49-F238E27FC236}">
                <a16:creationId xmlns:a16="http://schemas.microsoft.com/office/drawing/2014/main" id="{CB8EB24B-2AF5-4167-8E2A-F02364404BBC}"/>
              </a:ext>
            </a:extLst>
          </p:cNvPr>
          <p:cNvPicPr>
            <a:picLocks noChangeAspect="1"/>
          </p:cNvPicPr>
          <p:nvPr/>
        </p:nvPicPr>
        <p:blipFill>
          <a:blip r:embed="rId3"/>
          <a:stretch>
            <a:fillRect/>
          </a:stretch>
        </p:blipFill>
        <p:spPr>
          <a:xfrm>
            <a:off x="2033558" y="1673190"/>
            <a:ext cx="8124884" cy="4819685"/>
          </a:xfrm>
          <a:prstGeom prst="rect">
            <a:avLst/>
          </a:prstGeom>
        </p:spPr>
      </p:pic>
    </p:spTree>
    <p:extLst>
      <p:ext uri="{BB962C8B-B14F-4D97-AF65-F5344CB8AC3E}">
        <p14:creationId xmlns:p14="http://schemas.microsoft.com/office/powerpoint/2010/main" val="1700406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Data preparation</a:t>
            </a:r>
            <a:endParaRPr lang="zh-TW" altLang="en-US" dirty="0"/>
          </a:p>
        </p:txBody>
      </p:sp>
      <p:sp>
        <p:nvSpPr>
          <p:cNvPr id="4" name="內容版面配置區 6">
            <a:extLst>
              <a:ext uri="{FF2B5EF4-FFF2-40B4-BE49-F238E27FC236}">
                <a16:creationId xmlns:a16="http://schemas.microsoft.com/office/drawing/2014/main" id="{22F33ED6-AF05-4209-B40E-7AC7DED2537E}"/>
              </a:ext>
            </a:extLst>
          </p:cNvPr>
          <p:cNvSpPr>
            <a:spLocks noGrp="1"/>
          </p:cNvSpPr>
          <p:nvPr>
            <p:ph idx="1"/>
          </p:nvPr>
        </p:nvSpPr>
        <p:spPr>
          <a:xfrm>
            <a:off x="838200" y="1825625"/>
            <a:ext cx="10515600" cy="4351338"/>
          </a:xfrm>
        </p:spPr>
        <p:txBody>
          <a:bodyPr>
            <a:normAutofit/>
          </a:bodyPr>
          <a:lstStyle/>
          <a:p>
            <a:pPr>
              <a:lnSpc>
                <a:spcPct val="150000"/>
              </a:lnSpc>
            </a:pPr>
            <a:r>
              <a:rPr lang="en-US" altLang="zh-TW" sz="2000" dirty="0"/>
              <a:t>We collect the stock tick data from the top 150 companies in the Taiwan Stock Exchange Capitalization Weighted Stock Index (TAIEX) to ensure the liquidity.</a:t>
            </a:r>
          </a:p>
          <a:p>
            <a:pPr lvl="1">
              <a:lnSpc>
                <a:spcPct val="150000"/>
              </a:lnSpc>
            </a:pPr>
            <a:r>
              <a:rPr lang="en-US" altLang="zh-TW" sz="1200" dirty="0"/>
              <a:t>November 1st, 2017 to May 31st, 2020</a:t>
            </a:r>
          </a:p>
          <a:p>
            <a:pPr>
              <a:lnSpc>
                <a:spcPct val="150000"/>
              </a:lnSpc>
            </a:pPr>
            <a:r>
              <a:rPr lang="en-US" altLang="zh-TW" sz="1600" dirty="0"/>
              <a:t>To approximate the real market environment, stock prices are aggregated to volume-weighted average prices in minute scale.</a:t>
            </a:r>
          </a:p>
          <a:p>
            <a:pPr>
              <a:lnSpc>
                <a:spcPct val="150000"/>
              </a:lnSpc>
            </a:pPr>
            <a:r>
              <a:rPr lang="en-US" altLang="zh-TW" sz="1600" dirty="0"/>
              <a:t>We apply the VECM to extract the cointegrated pairs every day. There are 19,872 cointegrated pairs extracted in total.</a:t>
            </a:r>
            <a:endParaRPr lang="zh-TW" altLang="en-US" sz="1600" dirty="0"/>
          </a:p>
        </p:txBody>
      </p:sp>
      <p:pic>
        <p:nvPicPr>
          <p:cNvPr id="5" name="圖片 4">
            <a:extLst>
              <a:ext uri="{FF2B5EF4-FFF2-40B4-BE49-F238E27FC236}">
                <a16:creationId xmlns:a16="http://schemas.microsoft.com/office/drawing/2014/main" id="{4DEF7201-92BF-4EDA-9D1B-EAB45BECD0A6}"/>
              </a:ext>
            </a:extLst>
          </p:cNvPr>
          <p:cNvPicPr>
            <a:picLocks noChangeAspect="1"/>
          </p:cNvPicPr>
          <p:nvPr/>
        </p:nvPicPr>
        <p:blipFill>
          <a:blip r:embed="rId3"/>
          <a:stretch>
            <a:fillRect/>
          </a:stretch>
        </p:blipFill>
        <p:spPr>
          <a:xfrm>
            <a:off x="2919412" y="4944586"/>
            <a:ext cx="6562726" cy="1798006"/>
          </a:xfrm>
          <a:prstGeom prst="rect">
            <a:avLst/>
          </a:prstGeom>
        </p:spPr>
      </p:pic>
    </p:spTree>
    <p:extLst>
      <p:ext uri="{BB962C8B-B14F-4D97-AF65-F5344CB8AC3E}">
        <p14:creationId xmlns:p14="http://schemas.microsoft.com/office/powerpoint/2010/main" val="3894640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Ground truth labeling </a:t>
            </a:r>
            <a:endParaRPr lang="zh-TW" altLang="en-US" dirty="0"/>
          </a:p>
        </p:txBody>
      </p:sp>
      <p:sp>
        <p:nvSpPr>
          <p:cNvPr id="4" name="內容版面配置區 6">
            <a:extLst>
              <a:ext uri="{FF2B5EF4-FFF2-40B4-BE49-F238E27FC236}">
                <a16:creationId xmlns:a16="http://schemas.microsoft.com/office/drawing/2014/main" id="{22F33ED6-AF05-4209-B40E-7AC7DED2537E}"/>
              </a:ext>
            </a:extLst>
          </p:cNvPr>
          <p:cNvSpPr>
            <a:spLocks noGrp="1"/>
          </p:cNvSpPr>
          <p:nvPr>
            <p:ph idx="1"/>
          </p:nvPr>
        </p:nvSpPr>
        <p:spPr>
          <a:xfrm>
            <a:off x="838200" y="1825625"/>
            <a:ext cx="10515600" cy="4351338"/>
          </a:xfrm>
        </p:spPr>
        <p:txBody>
          <a:bodyPr>
            <a:normAutofit/>
          </a:bodyPr>
          <a:lstStyle/>
          <a:p>
            <a:pPr>
              <a:lnSpc>
                <a:spcPct val="150000"/>
              </a:lnSpc>
            </a:pPr>
            <a:r>
              <a:rPr lang="en-US" altLang="zh-TW" sz="2000" dirty="0"/>
              <a:t>Since labeling ground truth of breakpoints requires experienced experts and is time-consuming, we follow [41] to obtain breakpoints with [54] developed by Yahoo. </a:t>
            </a:r>
          </a:p>
          <a:p>
            <a:pPr>
              <a:lnSpc>
                <a:spcPct val="150000"/>
              </a:lnSpc>
            </a:pPr>
            <a:r>
              <a:rPr lang="en-US" altLang="zh-TW" sz="2000" dirty="0"/>
              <a:t>75% and 25% of the data are, respectively, used for training and testing, and the last 20% of the training data are for validation. All the time series, including stock prices and spreads, are normalized to eliminate offsets.</a:t>
            </a:r>
            <a:endParaRPr lang="zh-TW" altLang="en-US" sz="2000" dirty="0"/>
          </a:p>
        </p:txBody>
      </p:sp>
      <p:sp>
        <p:nvSpPr>
          <p:cNvPr id="6" name="矩形 5">
            <a:extLst>
              <a:ext uri="{FF2B5EF4-FFF2-40B4-BE49-F238E27FC236}">
                <a16:creationId xmlns:a16="http://schemas.microsoft.com/office/drawing/2014/main" id="{8D1ABBB2-DBD2-4C74-A8FA-5FBF944A9A44}"/>
              </a:ext>
            </a:extLst>
          </p:cNvPr>
          <p:cNvSpPr/>
          <p:nvPr/>
        </p:nvSpPr>
        <p:spPr>
          <a:xfrm>
            <a:off x="838200" y="6266318"/>
            <a:ext cx="11053763" cy="507831"/>
          </a:xfrm>
          <a:prstGeom prst="rect">
            <a:avLst/>
          </a:prstGeom>
        </p:spPr>
        <p:txBody>
          <a:bodyPr wrap="square">
            <a:spAutoFit/>
          </a:bodyPr>
          <a:lstStyle/>
          <a:p>
            <a:r>
              <a:rPr lang="en-US" altLang="zh-TW" sz="900" dirty="0"/>
              <a:t>[41] Huang C, Min G, Wu Y, Ying Y, Pei K, Xiang Z (2017) Time series anomaly detection for trustworthy services in cloud computing systems. IEEE Trans Big Data 6:66</a:t>
            </a:r>
          </a:p>
          <a:p>
            <a:r>
              <a:rPr lang="en-US" altLang="zh-TW" sz="900" dirty="0"/>
              <a:t>[54] </a:t>
            </a:r>
            <a:r>
              <a:rPr lang="zh-TW" altLang="en-US" sz="900" dirty="0"/>
              <a:t>Laptev N, Amizadeh S, Flint I (2015) Generic and scalable framework for automated time-series anomaly detection. In: Proceedings of the 21st ACM SIGKDD International Conference on Knowledge Discovery and Data Mining. ACM, pp 1939–1947</a:t>
            </a:r>
          </a:p>
        </p:txBody>
      </p:sp>
    </p:spTree>
    <p:extLst>
      <p:ext uri="{BB962C8B-B14F-4D97-AF65-F5344CB8AC3E}">
        <p14:creationId xmlns:p14="http://schemas.microsoft.com/office/powerpoint/2010/main" val="226206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Evaluation metrics</a:t>
            </a:r>
            <a:endParaRPr lang="zh-TW" altLang="en-US" dirty="0"/>
          </a:p>
        </p:txBody>
      </p:sp>
      <p:sp>
        <p:nvSpPr>
          <p:cNvPr id="4" name="內容版面配置區 6">
            <a:extLst>
              <a:ext uri="{FF2B5EF4-FFF2-40B4-BE49-F238E27FC236}">
                <a16:creationId xmlns:a16="http://schemas.microsoft.com/office/drawing/2014/main" id="{22F33ED6-AF05-4209-B40E-7AC7DED2537E}"/>
              </a:ext>
            </a:extLst>
          </p:cNvPr>
          <p:cNvSpPr>
            <a:spLocks noGrp="1"/>
          </p:cNvSpPr>
          <p:nvPr>
            <p:ph idx="1"/>
          </p:nvPr>
        </p:nvSpPr>
        <p:spPr>
          <a:xfrm>
            <a:off x="838200" y="1825625"/>
            <a:ext cx="10515600" cy="4351338"/>
          </a:xfrm>
        </p:spPr>
        <p:txBody>
          <a:bodyPr>
            <a:normAutofit/>
          </a:bodyPr>
          <a:lstStyle/>
          <a:p>
            <a:pPr>
              <a:lnSpc>
                <a:spcPct val="150000"/>
              </a:lnSpc>
            </a:pPr>
            <a:r>
              <a:rPr lang="en-US" altLang="zh-TW" sz="2000" dirty="0"/>
              <a:t>We define that a true breakpoint at time bp is detected whether the breakpoint alerted by an algorithm is in the time interval [bp−     , bp+      ] , where        and      are given tolerances ranging from 0 to 70 min. </a:t>
            </a:r>
          </a:p>
          <a:p>
            <a:pPr>
              <a:lnSpc>
                <a:spcPct val="150000"/>
              </a:lnSpc>
            </a:pPr>
            <a:r>
              <a:rPr lang="en-US" altLang="zh-TW" sz="2000" dirty="0"/>
              <a:t>In general, setting a great       is more conservative (sensing structural breaks early) and setting a great        is more aggressive (allowing late responses to structural breaks). </a:t>
            </a:r>
          </a:p>
          <a:p>
            <a:pPr>
              <a:lnSpc>
                <a:spcPct val="150000"/>
              </a:lnSpc>
            </a:pPr>
            <a:r>
              <a:rPr lang="en-US" altLang="zh-TW" sz="2000" dirty="0"/>
              <a:t>We set        to 0 in order to maximize the profitability.</a:t>
            </a:r>
            <a:endParaRPr lang="zh-TW" altLang="en-US" sz="2000" dirty="0"/>
          </a:p>
        </p:txBody>
      </p:sp>
      <p:pic>
        <p:nvPicPr>
          <p:cNvPr id="3" name="圖片 2">
            <a:extLst>
              <a:ext uri="{FF2B5EF4-FFF2-40B4-BE49-F238E27FC236}">
                <a16:creationId xmlns:a16="http://schemas.microsoft.com/office/drawing/2014/main" id="{FDD29190-4E70-4B64-8D6C-600849B37EE5}"/>
              </a:ext>
            </a:extLst>
          </p:cNvPr>
          <p:cNvPicPr>
            <a:picLocks noChangeAspect="1"/>
          </p:cNvPicPr>
          <p:nvPr/>
        </p:nvPicPr>
        <p:blipFill>
          <a:blip r:embed="rId3"/>
          <a:stretch>
            <a:fillRect/>
          </a:stretch>
        </p:blipFill>
        <p:spPr>
          <a:xfrm>
            <a:off x="7109099" y="2383660"/>
            <a:ext cx="342930" cy="365792"/>
          </a:xfrm>
          <a:prstGeom prst="rect">
            <a:avLst/>
          </a:prstGeom>
        </p:spPr>
      </p:pic>
      <p:pic>
        <p:nvPicPr>
          <p:cNvPr id="5" name="圖片 4">
            <a:extLst>
              <a:ext uri="{FF2B5EF4-FFF2-40B4-BE49-F238E27FC236}">
                <a16:creationId xmlns:a16="http://schemas.microsoft.com/office/drawing/2014/main" id="{3E3762F6-5D88-41B3-A4EB-6C1C5298FA8C}"/>
              </a:ext>
            </a:extLst>
          </p:cNvPr>
          <p:cNvPicPr>
            <a:picLocks noChangeAspect="1"/>
          </p:cNvPicPr>
          <p:nvPr/>
        </p:nvPicPr>
        <p:blipFill>
          <a:blip r:embed="rId4"/>
          <a:stretch>
            <a:fillRect/>
          </a:stretch>
        </p:blipFill>
        <p:spPr>
          <a:xfrm>
            <a:off x="8096235" y="2404442"/>
            <a:ext cx="342930" cy="381033"/>
          </a:xfrm>
          <a:prstGeom prst="rect">
            <a:avLst/>
          </a:prstGeom>
        </p:spPr>
      </p:pic>
      <p:pic>
        <p:nvPicPr>
          <p:cNvPr id="7" name="圖片 6">
            <a:extLst>
              <a:ext uri="{FF2B5EF4-FFF2-40B4-BE49-F238E27FC236}">
                <a16:creationId xmlns:a16="http://schemas.microsoft.com/office/drawing/2014/main" id="{6D2F2794-4070-4C77-A9AC-54DE6F4C864B}"/>
              </a:ext>
            </a:extLst>
          </p:cNvPr>
          <p:cNvPicPr>
            <a:picLocks noChangeAspect="1"/>
          </p:cNvPicPr>
          <p:nvPr/>
        </p:nvPicPr>
        <p:blipFill>
          <a:blip r:embed="rId3"/>
          <a:stretch>
            <a:fillRect/>
          </a:stretch>
        </p:blipFill>
        <p:spPr>
          <a:xfrm>
            <a:off x="9553552" y="2412062"/>
            <a:ext cx="342930" cy="365792"/>
          </a:xfrm>
          <a:prstGeom prst="rect">
            <a:avLst/>
          </a:prstGeom>
        </p:spPr>
      </p:pic>
      <p:pic>
        <p:nvPicPr>
          <p:cNvPr id="8" name="圖片 7">
            <a:extLst>
              <a:ext uri="{FF2B5EF4-FFF2-40B4-BE49-F238E27FC236}">
                <a16:creationId xmlns:a16="http://schemas.microsoft.com/office/drawing/2014/main" id="{65DDF959-497E-46A1-BB86-6588106A4F6C}"/>
              </a:ext>
            </a:extLst>
          </p:cNvPr>
          <p:cNvPicPr>
            <a:picLocks noChangeAspect="1"/>
          </p:cNvPicPr>
          <p:nvPr/>
        </p:nvPicPr>
        <p:blipFill>
          <a:blip r:embed="rId4"/>
          <a:stretch>
            <a:fillRect/>
          </a:stretch>
        </p:blipFill>
        <p:spPr>
          <a:xfrm>
            <a:off x="10453676" y="2404441"/>
            <a:ext cx="342930" cy="381033"/>
          </a:xfrm>
          <a:prstGeom prst="rect">
            <a:avLst/>
          </a:prstGeom>
        </p:spPr>
      </p:pic>
      <p:pic>
        <p:nvPicPr>
          <p:cNvPr id="9" name="圖片 8">
            <a:extLst>
              <a:ext uri="{FF2B5EF4-FFF2-40B4-BE49-F238E27FC236}">
                <a16:creationId xmlns:a16="http://schemas.microsoft.com/office/drawing/2014/main" id="{687DB882-49F4-4B4F-9509-9849B0D9538C}"/>
              </a:ext>
            </a:extLst>
          </p:cNvPr>
          <p:cNvPicPr>
            <a:picLocks noChangeAspect="1"/>
          </p:cNvPicPr>
          <p:nvPr/>
        </p:nvPicPr>
        <p:blipFill>
          <a:blip r:embed="rId3"/>
          <a:stretch>
            <a:fillRect/>
          </a:stretch>
        </p:blipFill>
        <p:spPr>
          <a:xfrm>
            <a:off x="4237744" y="3429000"/>
            <a:ext cx="342930" cy="365792"/>
          </a:xfrm>
          <a:prstGeom prst="rect">
            <a:avLst/>
          </a:prstGeom>
        </p:spPr>
      </p:pic>
      <p:pic>
        <p:nvPicPr>
          <p:cNvPr id="10" name="圖片 9">
            <a:extLst>
              <a:ext uri="{FF2B5EF4-FFF2-40B4-BE49-F238E27FC236}">
                <a16:creationId xmlns:a16="http://schemas.microsoft.com/office/drawing/2014/main" id="{8456450C-8033-45C4-A0B7-D96A357B8CB5}"/>
              </a:ext>
            </a:extLst>
          </p:cNvPr>
          <p:cNvPicPr>
            <a:picLocks noChangeAspect="1"/>
          </p:cNvPicPr>
          <p:nvPr/>
        </p:nvPicPr>
        <p:blipFill>
          <a:blip r:embed="rId4"/>
          <a:stretch>
            <a:fillRect/>
          </a:stretch>
        </p:blipFill>
        <p:spPr>
          <a:xfrm>
            <a:off x="3468846" y="3883514"/>
            <a:ext cx="342930" cy="381033"/>
          </a:xfrm>
          <a:prstGeom prst="rect">
            <a:avLst/>
          </a:prstGeom>
        </p:spPr>
      </p:pic>
      <p:pic>
        <p:nvPicPr>
          <p:cNvPr id="11" name="圖片 10">
            <a:extLst>
              <a:ext uri="{FF2B5EF4-FFF2-40B4-BE49-F238E27FC236}">
                <a16:creationId xmlns:a16="http://schemas.microsoft.com/office/drawing/2014/main" id="{B3C70911-D412-45F3-B81B-600964E5D623}"/>
              </a:ext>
            </a:extLst>
          </p:cNvPr>
          <p:cNvPicPr>
            <a:picLocks noChangeAspect="1"/>
          </p:cNvPicPr>
          <p:nvPr/>
        </p:nvPicPr>
        <p:blipFill>
          <a:blip r:embed="rId3"/>
          <a:stretch>
            <a:fillRect/>
          </a:stretch>
        </p:blipFill>
        <p:spPr>
          <a:xfrm>
            <a:off x="2010626" y="4921827"/>
            <a:ext cx="342930" cy="365792"/>
          </a:xfrm>
          <a:prstGeom prst="rect">
            <a:avLst/>
          </a:prstGeom>
        </p:spPr>
      </p:pic>
    </p:spTree>
    <p:extLst>
      <p:ext uri="{BB962C8B-B14F-4D97-AF65-F5344CB8AC3E}">
        <p14:creationId xmlns:p14="http://schemas.microsoft.com/office/powerpoint/2010/main" val="1045284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Evaluation metrics</a:t>
            </a:r>
            <a:endParaRPr lang="zh-TW" altLang="en-US" dirty="0"/>
          </a:p>
        </p:txBody>
      </p:sp>
      <p:sp>
        <p:nvSpPr>
          <p:cNvPr id="12" name="內容版面配置區 11">
            <a:extLst>
              <a:ext uri="{FF2B5EF4-FFF2-40B4-BE49-F238E27FC236}">
                <a16:creationId xmlns:a16="http://schemas.microsoft.com/office/drawing/2014/main" id="{7A09A3E4-E7D3-4DAA-B1C4-72007CC5CCC0}"/>
              </a:ext>
            </a:extLst>
          </p:cNvPr>
          <p:cNvSpPr>
            <a:spLocks noGrp="1"/>
          </p:cNvSpPr>
          <p:nvPr>
            <p:ph idx="1"/>
          </p:nvPr>
        </p:nvSpPr>
        <p:spPr>
          <a:xfrm>
            <a:off x="838200" y="1600200"/>
            <a:ext cx="10515600" cy="5434445"/>
          </a:xfrm>
        </p:spPr>
        <p:txBody>
          <a:bodyPr>
            <a:normAutofit/>
          </a:bodyPr>
          <a:lstStyle/>
          <a:p>
            <a:pPr>
              <a:lnSpc>
                <a:spcPct val="150000"/>
              </a:lnSpc>
            </a:pPr>
            <a:r>
              <a:rPr lang="en-US" altLang="zh-TW" sz="2000" b="1" dirty="0"/>
              <a:t>True Detection Rate</a:t>
            </a:r>
            <a:r>
              <a:rPr lang="en-US" altLang="zh-TW" sz="2000" dirty="0"/>
              <a:t>: the ratio of the number of detected breakpoints to the number of all breakpoints.</a:t>
            </a:r>
          </a:p>
          <a:p>
            <a:pPr>
              <a:lnSpc>
                <a:spcPct val="150000"/>
              </a:lnSpc>
            </a:pPr>
            <a:r>
              <a:rPr lang="en-US" altLang="zh-TW" sz="2000" b="1" dirty="0"/>
              <a:t>Partial Detection Rate</a:t>
            </a:r>
            <a:r>
              <a:rPr lang="en-US" altLang="zh-TW" sz="2000" dirty="0"/>
              <a:t>: the ratio of the number of breakpoints that are alerted earlier than bp to the number of all breakpoints.</a:t>
            </a:r>
          </a:p>
          <a:p>
            <a:pPr>
              <a:lnSpc>
                <a:spcPct val="150000"/>
              </a:lnSpc>
            </a:pPr>
            <a:r>
              <a:rPr lang="en-US" altLang="zh-TW" sz="2000" b="1" dirty="0"/>
              <a:t>Missed Rate</a:t>
            </a:r>
            <a:r>
              <a:rPr lang="en-US" altLang="zh-TW" sz="2000" dirty="0"/>
              <a:t>: the ratio of the number of non-detected breakpoints to the number of all breakpoints.</a:t>
            </a:r>
          </a:p>
          <a:p>
            <a:pPr>
              <a:lnSpc>
                <a:spcPct val="150000"/>
              </a:lnSpc>
            </a:pPr>
            <a:r>
              <a:rPr lang="en-US" altLang="zh-TW" sz="2000" b="1" dirty="0"/>
              <a:t>False Detection Rate</a:t>
            </a:r>
            <a:r>
              <a:rPr lang="en-US" altLang="zh-TW" sz="2000" dirty="0"/>
              <a:t>: the ratio of the number of spreads without breakpoints but alerted by an algorithm to the number of spreads without breakpoints.</a:t>
            </a:r>
          </a:p>
          <a:p>
            <a:pPr>
              <a:lnSpc>
                <a:spcPct val="150000"/>
              </a:lnSpc>
            </a:pPr>
            <a:r>
              <a:rPr lang="en-US" altLang="zh-TW" sz="2000" b="1" dirty="0"/>
              <a:t>Average Delay</a:t>
            </a:r>
            <a:r>
              <a:rPr lang="en-US" altLang="zh-TW" sz="2000" dirty="0"/>
              <a:t>: the average time difference between the timestamp of the detected breakpoint and the timestamp of the actual breakpoint (ground truth).</a:t>
            </a:r>
            <a:endParaRPr lang="zh-TW" altLang="en-US" sz="2000" dirty="0"/>
          </a:p>
        </p:txBody>
      </p:sp>
    </p:spTree>
    <p:extLst>
      <p:ext uri="{BB962C8B-B14F-4D97-AF65-F5344CB8AC3E}">
        <p14:creationId xmlns:p14="http://schemas.microsoft.com/office/powerpoint/2010/main" val="3917277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 Comparison methods</a:t>
            </a:r>
            <a:endParaRPr lang="zh-TW" altLang="en-US" dirty="0"/>
          </a:p>
        </p:txBody>
      </p:sp>
      <p:sp>
        <p:nvSpPr>
          <p:cNvPr id="12" name="內容版面配置區 11">
            <a:extLst>
              <a:ext uri="{FF2B5EF4-FFF2-40B4-BE49-F238E27FC236}">
                <a16:creationId xmlns:a16="http://schemas.microsoft.com/office/drawing/2014/main" id="{7A09A3E4-E7D3-4DAA-B1C4-72007CC5CCC0}"/>
              </a:ext>
            </a:extLst>
          </p:cNvPr>
          <p:cNvSpPr>
            <a:spLocks noGrp="1"/>
          </p:cNvSpPr>
          <p:nvPr>
            <p:ph idx="1"/>
          </p:nvPr>
        </p:nvSpPr>
        <p:spPr/>
        <p:txBody>
          <a:bodyPr>
            <a:normAutofit/>
          </a:bodyPr>
          <a:lstStyle/>
          <a:p>
            <a:pPr>
              <a:lnSpc>
                <a:spcPct val="150000"/>
              </a:lnSpc>
            </a:pPr>
            <a:r>
              <a:rPr lang="en-US" altLang="zh-TW" sz="2000" b="1" dirty="0"/>
              <a:t>3-std</a:t>
            </a:r>
          </a:p>
          <a:p>
            <a:pPr>
              <a:lnSpc>
                <a:spcPct val="150000"/>
              </a:lnSpc>
            </a:pPr>
            <a:r>
              <a:rPr lang="en-US" altLang="zh-TW" sz="2000" b="1" dirty="0"/>
              <a:t>ADF</a:t>
            </a:r>
          </a:p>
          <a:p>
            <a:pPr>
              <a:lnSpc>
                <a:spcPct val="150000"/>
              </a:lnSpc>
            </a:pPr>
            <a:r>
              <a:rPr lang="en-US" altLang="zh-TW" sz="2000" b="1" dirty="0"/>
              <a:t>BCD(Bayesian online change-point detection)[1]</a:t>
            </a:r>
          </a:p>
          <a:p>
            <a:pPr>
              <a:lnSpc>
                <a:spcPct val="150000"/>
              </a:lnSpc>
            </a:pPr>
            <a:r>
              <a:rPr lang="en-US" altLang="zh-TW" sz="2000" b="1" dirty="0"/>
              <a:t>LSTM</a:t>
            </a:r>
          </a:p>
          <a:p>
            <a:pPr>
              <a:lnSpc>
                <a:spcPct val="150000"/>
              </a:lnSpc>
            </a:pPr>
            <a:r>
              <a:rPr lang="en-US" altLang="zh-TW" sz="2000" b="1" dirty="0" err="1"/>
              <a:t>SWANet</a:t>
            </a:r>
            <a:endParaRPr lang="en-US" altLang="zh-TW" sz="2000" b="1" dirty="0"/>
          </a:p>
          <a:p>
            <a:pPr lvl="1">
              <a:lnSpc>
                <a:spcPct val="150000"/>
              </a:lnSpc>
            </a:pPr>
            <a:r>
              <a:rPr lang="en-US" altLang="zh-TW" sz="1600" dirty="0"/>
              <a:t>If the derived occurrence probability is greater than 90%, than a breakpoint is returned</a:t>
            </a:r>
          </a:p>
          <a:p>
            <a:pPr>
              <a:lnSpc>
                <a:spcPct val="150000"/>
              </a:lnSpc>
            </a:pPr>
            <a:r>
              <a:rPr lang="en-US" altLang="zh-TW" sz="2000" b="1" dirty="0" err="1"/>
              <a:t>SWANet</a:t>
            </a:r>
            <a:r>
              <a:rPr lang="en-US" altLang="zh-TW" sz="2000" b="1" dirty="0"/>
              <a:t>-S</a:t>
            </a:r>
          </a:p>
          <a:p>
            <a:pPr lvl="1">
              <a:lnSpc>
                <a:spcPct val="150000"/>
              </a:lnSpc>
            </a:pPr>
            <a:r>
              <a:rPr lang="en-US" altLang="zh-TW" sz="1600" dirty="0"/>
              <a:t>If the derived occurrence probability is greater than 90%, than a breakpoint is returned</a:t>
            </a:r>
          </a:p>
          <a:p>
            <a:pPr marL="457200" lvl="1" indent="0">
              <a:lnSpc>
                <a:spcPct val="150000"/>
              </a:lnSpc>
              <a:buNone/>
            </a:pPr>
            <a:endParaRPr lang="zh-TW" altLang="en-US" sz="1600" b="1" dirty="0"/>
          </a:p>
        </p:txBody>
      </p:sp>
      <p:sp>
        <p:nvSpPr>
          <p:cNvPr id="4" name="矩形 3">
            <a:extLst>
              <a:ext uri="{FF2B5EF4-FFF2-40B4-BE49-F238E27FC236}">
                <a16:creationId xmlns:a16="http://schemas.microsoft.com/office/drawing/2014/main" id="{A70CBF92-69EE-4800-A9A6-66D663BCEB69}"/>
              </a:ext>
            </a:extLst>
          </p:cNvPr>
          <p:cNvSpPr/>
          <p:nvPr/>
        </p:nvSpPr>
        <p:spPr>
          <a:xfrm>
            <a:off x="838200" y="6369764"/>
            <a:ext cx="8631382" cy="230832"/>
          </a:xfrm>
          <a:prstGeom prst="rect">
            <a:avLst/>
          </a:prstGeom>
        </p:spPr>
        <p:txBody>
          <a:bodyPr wrap="square">
            <a:spAutoFit/>
          </a:bodyPr>
          <a:lstStyle/>
          <a:p>
            <a:r>
              <a:rPr lang="zh-TW" altLang="en-US" sz="900" dirty="0"/>
              <a:t> </a:t>
            </a:r>
            <a:r>
              <a:rPr lang="en-US" altLang="zh-TW" sz="900" dirty="0"/>
              <a:t>[</a:t>
            </a:r>
            <a:r>
              <a:rPr lang="zh-TW" altLang="en-US" sz="900" dirty="0"/>
              <a:t>1</a:t>
            </a:r>
            <a:r>
              <a:rPr lang="en-US" altLang="zh-TW" sz="900" dirty="0"/>
              <a:t>] </a:t>
            </a:r>
            <a:r>
              <a:rPr lang="zh-TW" altLang="en-US" sz="900" dirty="0"/>
              <a:t> Adams RP, MacKay DJ (2007) Bayesian online changepoint detection. arXiv preprint arXiv:0710. 3742</a:t>
            </a:r>
          </a:p>
        </p:txBody>
      </p:sp>
    </p:spTree>
    <p:extLst>
      <p:ext uri="{BB962C8B-B14F-4D97-AF65-F5344CB8AC3E}">
        <p14:creationId xmlns:p14="http://schemas.microsoft.com/office/powerpoint/2010/main" val="2058674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C619456-6617-427C-B277-E5337E9279C7}"/>
              </a:ext>
            </a:extLst>
          </p:cNvPr>
          <p:cNvSpPr>
            <a:spLocks noGrp="1"/>
          </p:cNvSpPr>
          <p:nvPr>
            <p:ph type="title"/>
          </p:nvPr>
        </p:nvSpPr>
        <p:spPr/>
        <p:txBody>
          <a:bodyPr/>
          <a:lstStyle/>
          <a:p>
            <a:r>
              <a:rPr lang="en-US" altLang="zh-TW" dirty="0" err="1"/>
              <a:t>SWANet</a:t>
            </a:r>
            <a:r>
              <a:rPr lang="en-US" altLang="zh-TW" dirty="0"/>
              <a:t>-S</a:t>
            </a:r>
            <a:endParaRPr lang="zh-TW" altLang="en-US" dirty="0"/>
          </a:p>
        </p:txBody>
      </p:sp>
      <p:pic>
        <p:nvPicPr>
          <p:cNvPr id="4" name="圖片 3">
            <a:extLst>
              <a:ext uri="{FF2B5EF4-FFF2-40B4-BE49-F238E27FC236}">
                <a16:creationId xmlns:a16="http://schemas.microsoft.com/office/drawing/2014/main" id="{98B40ED7-4644-421F-ADBA-29B74D487D10}"/>
              </a:ext>
            </a:extLst>
          </p:cNvPr>
          <p:cNvPicPr>
            <a:picLocks noChangeAspect="1"/>
          </p:cNvPicPr>
          <p:nvPr/>
        </p:nvPicPr>
        <p:blipFill>
          <a:blip r:embed="rId2"/>
          <a:stretch>
            <a:fillRect/>
          </a:stretch>
        </p:blipFill>
        <p:spPr>
          <a:xfrm>
            <a:off x="1717963" y="1545891"/>
            <a:ext cx="8943110" cy="5168864"/>
          </a:xfrm>
          <a:prstGeom prst="rect">
            <a:avLst/>
          </a:prstGeom>
        </p:spPr>
      </p:pic>
    </p:spTree>
    <p:extLst>
      <p:ext uri="{BB962C8B-B14F-4D97-AF65-F5344CB8AC3E}">
        <p14:creationId xmlns:p14="http://schemas.microsoft.com/office/powerpoint/2010/main" val="2070092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9971A3B-C90F-4A0C-BCFC-18ED42825CF7}"/>
              </a:ext>
            </a:extLst>
          </p:cNvPr>
          <p:cNvSpPr>
            <a:spLocks noGrp="1"/>
          </p:cNvSpPr>
          <p:nvPr>
            <p:ph type="title"/>
          </p:nvPr>
        </p:nvSpPr>
        <p:spPr/>
        <p:txBody>
          <a:bodyPr/>
          <a:lstStyle/>
          <a:p>
            <a:r>
              <a:rPr lang="en-US" altLang="zh-TW" dirty="0"/>
              <a:t>Experimental results</a:t>
            </a:r>
            <a:endParaRPr lang="zh-TW" altLang="en-US" dirty="0"/>
          </a:p>
        </p:txBody>
      </p:sp>
      <p:pic>
        <p:nvPicPr>
          <p:cNvPr id="4" name="圖片 3">
            <a:extLst>
              <a:ext uri="{FF2B5EF4-FFF2-40B4-BE49-F238E27FC236}">
                <a16:creationId xmlns:a16="http://schemas.microsoft.com/office/drawing/2014/main" id="{BFCFC578-6A8F-4E54-BBFD-EB9A721A9196}"/>
              </a:ext>
            </a:extLst>
          </p:cNvPr>
          <p:cNvPicPr>
            <a:picLocks noChangeAspect="1"/>
          </p:cNvPicPr>
          <p:nvPr/>
        </p:nvPicPr>
        <p:blipFill>
          <a:blip r:embed="rId2"/>
          <a:stretch>
            <a:fillRect/>
          </a:stretch>
        </p:blipFill>
        <p:spPr>
          <a:xfrm>
            <a:off x="1052945" y="1861607"/>
            <a:ext cx="10086110" cy="4631268"/>
          </a:xfrm>
          <a:prstGeom prst="rect">
            <a:avLst/>
          </a:prstGeom>
        </p:spPr>
      </p:pic>
    </p:spTree>
    <p:extLst>
      <p:ext uri="{BB962C8B-B14F-4D97-AF65-F5344CB8AC3E}">
        <p14:creationId xmlns:p14="http://schemas.microsoft.com/office/powerpoint/2010/main" val="1619427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3C4B670A-1551-48F1-A716-DAFE45626E2B}"/>
              </a:ext>
            </a:extLst>
          </p:cNvPr>
          <p:cNvSpPr>
            <a:spLocks noGrp="1"/>
          </p:cNvSpPr>
          <p:nvPr>
            <p:ph idx="1"/>
          </p:nvPr>
        </p:nvSpPr>
        <p:spPr>
          <a:xfrm>
            <a:off x="838200" y="1825625"/>
            <a:ext cx="10708972" cy="4351338"/>
          </a:xfrm>
        </p:spPr>
        <p:txBody>
          <a:bodyPr>
            <a:normAutofit/>
          </a:bodyPr>
          <a:lstStyle/>
          <a:p>
            <a:pPr>
              <a:lnSpc>
                <a:spcPct val="150000"/>
              </a:lnSpc>
            </a:pPr>
            <a:r>
              <a:rPr lang="en-US" altLang="zh-TW" sz="1800" dirty="0"/>
              <a:t>Pairs trading strategies are developed to exploit these stable relations as the arbitrage opportunities. Different definitions of meaningful pairs are then proposed, such as </a:t>
            </a:r>
            <a:r>
              <a:rPr lang="en-US" altLang="zh-TW" sz="1800" b="1" dirty="0"/>
              <a:t>distance-based</a:t>
            </a:r>
            <a:r>
              <a:rPr lang="en-US" altLang="zh-TW" sz="1800" dirty="0"/>
              <a:t>, </a:t>
            </a:r>
            <a:r>
              <a:rPr lang="en-US" altLang="zh-TW" sz="1800" b="1" dirty="0"/>
              <a:t>cointegration-based</a:t>
            </a:r>
            <a:r>
              <a:rPr lang="en-US" altLang="zh-TW" sz="1800" dirty="0"/>
              <a:t>, </a:t>
            </a:r>
            <a:r>
              <a:rPr lang="en-US" altLang="zh-TW" sz="1800" b="1" dirty="0"/>
              <a:t>stochastic-based</a:t>
            </a:r>
            <a:r>
              <a:rPr lang="en-US" altLang="zh-TW" sz="1800" dirty="0"/>
              <a:t>, and </a:t>
            </a:r>
            <a:r>
              <a:rPr lang="en-US" altLang="zh-TW" sz="1800" b="1" dirty="0"/>
              <a:t>time series-based</a:t>
            </a:r>
            <a:r>
              <a:rPr lang="en-US" altLang="zh-TW" sz="1800" dirty="0"/>
              <a:t>.</a:t>
            </a:r>
          </a:p>
          <a:p>
            <a:pPr>
              <a:lnSpc>
                <a:spcPct val="150000"/>
              </a:lnSpc>
            </a:pPr>
            <a:r>
              <a:rPr lang="en-US" altLang="zh-TW" sz="1800" dirty="0"/>
              <a:t>In this paper, we focus on the </a:t>
            </a:r>
            <a:r>
              <a:rPr lang="en-US" altLang="zh-TW" sz="1800" b="1" dirty="0"/>
              <a:t>cointegration-based pairs trading </a:t>
            </a:r>
            <a:r>
              <a:rPr lang="en-US" altLang="zh-TW" sz="1800" dirty="0"/>
              <a:t>since the spread of a cointegration-based pair is proved to be more econometrically reliable.</a:t>
            </a:r>
          </a:p>
          <a:p>
            <a:pPr>
              <a:lnSpc>
                <a:spcPct val="150000"/>
              </a:lnSpc>
            </a:pPr>
            <a:endParaRPr lang="zh-TW" altLang="en-US" sz="1800" dirty="0"/>
          </a:p>
        </p:txBody>
      </p:sp>
      <p:pic>
        <p:nvPicPr>
          <p:cNvPr id="4" name="圖片 3">
            <a:extLst>
              <a:ext uri="{FF2B5EF4-FFF2-40B4-BE49-F238E27FC236}">
                <a16:creationId xmlns:a16="http://schemas.microsoft.com/office/drawing/2014/main" id="{95571B05-2070-460F-909F-6923023CF5EF}"/>
              </a:ext>
            </a:extLst>
          </p:cNvPr>
          <p:cNvPicPr>
            <a:picLocks noChangeAspect="1"/>
          </p:cNvPicPr>
          <p:nvPr/>
        </p:nvPicPr>
        <p:blipFill>
          <a:blip r:embed="rId3"/>
          <a:stretch>
            <a:fillRect/>
          </a:stretch>
        </p:blipFill>
        <p:spPr>
          <a:xfrm>
            <a:off x="2795751" y="4167196"/>
            <a:ext cx="6600498" cy="2505526"/>
          </a:xfrm>
          <a:prstGeom prst="rect">
            <a:avLst/>
          </a:prstGeom>
        </p:spPr>
      </p:pic>
    </p:spTree>
    <p:extLst>
      <p:ext uri="{BB962C8B-B14F-4D97-AF65-F5344CB8AC3E}">
        <p14:creationId xmlns:p14="http://schemas.microsoft.com/office/powerpoint/2010/main" val="2012405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F6482F-A398-42A3-9DD3-207BFDA2D185}"/>
              </a:ext>
            </a:extLst>
          </p:cNvPr>
          <p:cNvSpPr>
            <a:spLocks noGrp="1"/>
          </p:cNvSpPr>
          <p:nvPr>
            <p:ph type="title"/>
          </p:nvPr>
        </p:nvSpPr>
        <p:spPr/>
        <p:txBody>
          <a:bodyPr/>
          <a:lstStyle/>
          <a:p>
            <a:r>
              <a:rPr lang="en-US" altLang="zh-TW" dirty="0"/>
              <a:t>Experimental results</a:t>
            </a:r>
            <a:endParaRPr lang="zh-TW" altLang="en-US" dirty="0"/>
          </a:p>
        </p:txBody>
      </p:sp>
      <p:sp>
        <p:nvSpPr>
          <p:cNvPr id="3" name="內容版面配置區 2">
            <a:extLst>
              <a:ext uri="{FF2B5EF4-FFF2-40B4-BE49-F238E27FC236}">
                <a16:creationId xmlns:a16="http://schemas.microsoft.com/office/drawing/2014/main" id="{0539D7BA-71AA-4CDB-A7BF-1F909658D431}"/>
              </a:ext>
            </a:extLst>
          </p:cNvPr>
          <p:cNvSpPr>
            <a:spLocks noGrp="1"/>
          </p:cNvSpPr>
          <p:nvPr>
            <p:ph idx="1"/>
          </p:nvPr>
        </p:nvSpPr>
        <p:spPr/>
        <p:txBody>
          <a:bodyPr>
            <a:normAutofit/>
          </a:bodyPr>
          <a:lstStyle/>
          <a:p>
            <a:pPr>
              <a:lnSpc>
                <a:spcPct val="150000"/>
              </a:lnSpc>
            </a:pPr>
            <a:r>
              <a:rPr lang="en-US" altLang="zh-TW" sz="2000" dirty="0"/>
              <a:t>Figure 11 depicts the distribution of output occurrence probability of structural breaks of </a:t>
            </a:r>
            <a:r>
              <a:rPr lang="en-US" altLang="zh-TW" sz="2000" dirty="0" err="1"/>
              <a:t>SWANet</a:t>
            </a:r>
            <a:r>
              <a:rPr lang="en-US" altLang="zh-TW" sz="2000" dirty="0"/>
              <a:t>. The output is clearly separated into two clusters, where the one with higher probability (≥ 90%) represents those are suspect breakpoints returned by </a:t>
            </a:r>
            <a:r>
              <a:rPr lang="en-US" altLang="zh-TW" sz="2000" dirty="0" err="1"/>
              <a:t>SWANet</a:t>
            </a:r>
            <a:r>
              <a:rPr lang="en-US" altLang="zh-TW" sz="2000" dirty="0"/>
              <a:t>. As a result, we recommend to set the threshold to be 90% in TAIEX dataset.</a:t>
            </a:r>
            <a:endParaRPr lang="zh-TW" altLang="en-US" sz="2000" dirty="0"/>
          </a:p>
        </p:txBody>
      </p:sp>
      <p:pic>
        <p:nvPicPr>
          <p:cNvPr id="5" name="圖片 4">
            <a:extLst>
              <a:ext uri="{FF2B5EF4-FFF2-40B4-BE49-F238E27FC236}">
                <a16:creationId xmlns:a16="http://schemas.microsoft.com/office/drawing/2014/main" id="{F9A63F79-4931-4ABD-9106-F4523FC74AB9}"/>
              </a:ext>
            </a:extLst>
          </p:cNvPr>
          <p:cNvPicPr>
            <a:picLocks noChangeAspect="1"/>
          </p:cNvPicPr>
          <p:nvPr/>
        </p:nvPicPr>
        <p:blipFill>
          <a:blip r:embed="rId2"/>
          <a:stretch>
            <a:fillRect/>
          </a:stretch>
        </p:blipFill>
        <p:spPr>
          <a:xfrm>
            <a:off x="3571511" y="3734196"/>
            <a:ext cx="4404742" cy="2758679"/>
          </a:xfrm>
          <a:prstGeom prst="rect">
            <a:avLst/>
          </a:prstGeom>
        </p:spPr>
      </p:pic>
      <p:pic>
        <p:nvPicPr>
          <p:cNvPr id="6" name="圖片 5">
            <a:extLst>
              <a:ext uri="{FF2B5EF4-FFF2-40B4-BE49-F238E27FC236}">
                <a16:creationId xmlns:a16="http://schemas.microsoft.com/office/drawing/2014/main" id="{A5D9A496-636A-48BD-81A0-8D43B9136242}"/>
              </a:ext>
            </a:extLst>
          </p:cNvPr>
          <p:cNvPicPr>
            <a:picLocks noChangeAspect="1"/>
          </p:cNvPicPr>
          <p:nvPr/>
        </p:nvPicPr>
        <p:blipFill>
          <a:blip r:embed="rId3"/>
          <a:stretch>
            <a:fillRect/>
          </a:stretch>
        </p:blipFill>
        <p:spPr>
          <a:xfrm>
            <a:off x="5095009" y="6492875"/>
            <a:ext cx="2001982" cy="475718"/>
          </a:xfrm>
          <a:prstGeom prst="rect">
            <a:avLst/>
          </a:prstGeom>
        </p:spPr>
      </p:pic>
    </p:spTree>
    <p:extLst>
      <p:ext uri="{BB962C8B-B14F-4D97-AF65-F5344CB8AC3E}">
        <p14:creationId xmlns:p14="http://schemas.microsoft.com/office/powerpoint/2010/main" val="1347852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F6482F-A398-42A3-9DD3-207BFDA2D185}"/>
              </a:ext>
            </a:extLst>
          </p:cNvPr>
          <p:cNvSpPr>
            <a:spLocks noGrp="1"/>
          </p:cNvSpPr>
          <p:nvPr>
            <p:ph type="title"/>
          </p:nvPr>
        </p:nvSpPr>
        <p:spPr/>
        <p:txBody>
          <a:bodyPr/>
          <a:lstStyle/>
          <a:p>
            <a:r>
              <a:rPr lang="en-US" altLang="zh-TW" dirty="0"/>
              <a:t>Experimental results</a:t>
            </a:r>
            <a:endParaRPr lang="zh-TW" altLang="en-US" dirty="0"/>
          </a:p>
        </p:txBody>
      </p:sp>
      <p:sp>
        <p:nvSpPr>
          <p:cNvPr id="3" name="內容版面配置區 2">
            <a:extLst>
              <a:ext uri="{FF2B5EF4-FFF2-40B4-BE49-F238E27FC236}">
                <a16:creationId xmlns:a16="http://schemas.microsoft.com/office/drawing/2014/main" id="{0539D7BA-71AA-4CDB-A7BF-1F909658D431}"/>
              </a:ext>
            </a:extLst>
          </p:cNvPr>
          <p:cNvSpPr>
            <a:spLocks noGrp="1"/>
          </p:cNvSpPr>
          <p:nvPr>
            <p:ph idx="1"/>
          </p:nvPr>
        </p:nvSpPr>
        <p:spPr/>
        <p:txBody>
          <a:bodyPr>
            <a:normAutofit/>
          </a:bodyPr>
          <a:lstStyle/>
          <a:p>
            <a:pPr>
              <a:lnSpc>
                <a:spcPct val="150000"/>
              </a:lnSpc>
            </a:pPr>
            <a:r>
              <a:rPr lang="en-US" altLang="zh-TW" sz="2000" dirty="0"/>
              <a:t>For sensitivity tests, Fig. 12 shows the true detection rates over different delay tolerance        in testing data. </a:t>
            </a:r>
            <a:endParaRPr lang="zh-TW" altLang="en-US" sz="2000" dirty="0"/>
          </a:p>
        </p:txBody>
      </p:sp>
      <p:pic>
        <p:nvPicPr>
          <p:cNvPr id="7" name="圖片 6">
            <a:extLst>
              <a:ext uri="{FF2B5EF4-FFF2-40B4-BE49-F238E27FC236}">
                <a16:creationId xmlns:a16="http://schemas.microsoft.com/office/drawing/2014/main" id="{354B7D7A-2271-40CC-B257-064DCE7D1917}"/>
              </a:ext>
            </a:extLst>
          </p:cNvPr>
          <p:cNvPicPr>
            <a:picLocks noChangeAspect="1"/>
          </p:cNvPicPr>
          <p:nvPr/>
        </p:nvPicPr>
        <p:blipFill>
          <a:blip r:embed="rId2"/>
          <a:stretch>
            <a:fillRect/>
          </a:stretch>
        </p:blipFill>
        <p:spPr>
          <a:xfrm>
            <a:off x="2357019" y="2366441"/>
            <a:ext cx="342930" cy="381033"/>
          </a:xfrm>
          <a:prstGeom prst="rect">
            <a:avLst/>
          </a:prstGeom>
        </p:spPr>
      </p:pic>
      <p:pic>
        <p:nvPicPr>
          <p:cNvPr id="4" name="圖片 3">
            <a:extLst>
              <a:ext uri="{FF2B5EF4-FFF2-40B4-BE49-F238E27FC236}">
                <a16:creationId xmlns:a16="http://schemas.microsoft.com/office/drawing/2014/main" id="{25686E56-C9DF-43DF-9216-9D16D6C1923C}"/>
              </a:ext>
            </a:extLst>
          </p:cNvPr>
          <p:cNvPicPr>
            <a:picLocks noChangeAspect="1"/>
          </p:cNvPicPr>
          <p:nvPr/>
        </p:nvPicPr>
        <p:blipFill>
          <a:blip r:embed="rId3"/>
          <a:stretch>
            <a:fillRect/>
          </a:stretch>
        </p:blipFill>
        <p:spPr>
          <a:xfrm>
            <a:off x="3848101" y="2919067"/>
            <a:ext cx="4495798" cy="3573808"/>
          </a:xfrm>
          <a:prstGeom prst="rect">
            <a:avLst/>
          </a:prstGeom>
        </p:spPr>
      </p:pic>
      <p:pic>
        <p:nvPicPr>
          <p:cNvPr id="8" name="圖片 7">
            <a:extLst>
              <a:ext uri="{FF2B5EF4-FFF2-40B4-BE49-F238E27FC236}">
                <a16:creationId xmlns:a16="http://schemas.microsoft.com/office/drawing/2014/main" id="{80ED8D69-DCA7-4C5B-9B24-F53CF1E16E3C}"/>
              </a:ext>
            </a:extLst>
          </p:cNvPr>
          <p:cNvPicPr>
            <a:picLocks noChangeAspect="1"/>
          </p:cNvPicPr>
          <p:nvPr/>
        </p:nvPicPr>
        <p:blipFill>
          <a:blip r:embed="rId4"/>
          <a:stretch>
            <a:fillRect/>
          </a:stretch>
        </p:blipFill>
        <p:spPr>
          <a:xfrm>
            <a:off x="5039359" y="6472507"/>
            <a:ext cx="2844802" cy="405194"/>
          </a:xfrm>
          <a:prstGeom prst="rect">
            <a:avLst/>
          </a:prstGeom>
        </p:spPr>
      </p:pic>
    </p:spTree>
    <p:extLst>
      <p:ext uri="{BB962C8B-B14F-4D97-AF65-F5344CB8AC3E}">
        <p14:creationId xmlns:p14="http://schemas.microsoft.com/office/powerpoint/2010/main" val="2173681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Pairs trading strategy optimization</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p:txBody>
          <a:bodyPr/>
          <a:lstStyle/>
          <a:p>
            <a:pPr>
              <a:lnSpc>
                <a:spcPct val="150000"/>
              </a:lnSpc>
            </a:pPr>
            <a:r>
              <a:rPr lang="en-US" altLang="zh-TW" dirty="0"/>
              <a:t>                             </a:t>
            </a:r>
            <a:r>
              <a:rPr lang="en-US" altLang="zh-TW" sz="2000" dirty="0"/>
              <a:t>denotes the trading status of the pair at time t. </a:t>
            </a:r>
          </a:p>
          <a:p>
            <a:pPr lvl="1">
              <a:lnSpc>
                <a:spcPct val="150000"/>
              </a:lnSpc>
            </a:pPr>
            <a:r>
              <a:rPr lang="en-US" altLang="zh-TW" sz="1600" b="1" dirty="0"/>
              <a:t>OPENED</a:t>
            </a:r>
            <a:r>
              <a:rPr lang="en-US" altLang="zh-TW" sz="1600" dirty="0"/>
              <a:t> if the position has been opened earlier and is waiting for a close.</a:t>
            </a:r>
          </a:p>
          <a:p>
            <a:pPr lvl="1">
              <a:lnSpc>
                <a:spcPct val="150000"/>
              </a:lnSpc>
            </a:pPr>
            <a:r>
              <a:rPr lang="en-US" altLang="zh-TW" sz="1600" b="1" dirty="0"/>
              <a:t>CLOSED</a:t>
            </a:r>
            <a:r>
              <a:rPr lang="en-US" altLang="zh-TW" sz="1600" dirty="0"/>
              <a:t> if the position has not been opened yet and is waiting for an open.</a:t>
            </a:r>
          </a:p>
          <a:p>
            <a:pPr>
              <a:lnSpc>
                <a:spcPct val="150000"/>
              </a:lnSpc>
            </a:pPr>
            <a:r>
              <a:rPr lang="en-US" altLang="zh-TW" sz="2000" dirty="0"/>
              <a:t>The transaction cost:</a:t>
            </a:r>
          </a:p>
          <a:p>
            <a:pPr lvl="1">
              <a:lnSpc>
                <a:spcPct val="150000"/>
              </a:lnSpc>
            </a:pPr>
            <a:r>
              <a:rPr lang="en-US" altLang="zh-TW" sz="1600" dirty="0"/>
              <a:t>C =0.15% for day trading securities transaction tax in Taiwan</a:t>
            </a:r>
          </a:p>
        </p:txBody>
      </p:sp>
      <p:pic>
        <p:nvPicPr>
          <p:cNvPr id="4" name="圖片 3">
            <a:extLst>
              <a:ext uri="{FF2B5EF4-FFF2-40B4-BE49-F238E27FC236}">
                <a16:creationId xmlns:a16="http://schemas.microsoft.com/office/drawing/2014/main" id="{BF9DE7AD-1976-4CB6-9ABD-F6A6FF94C48D}"/>
              </a:ext>
            </a:extLst>
          </p:cNvPr>
          <p:cNvPicPr>
            <a:picLocks noChangeAspect="1"/>
          </p:cNvPicPr>
          <p:nvPr/>
        </p:nvPicPr>
        <p:blipFill>
          <a:blip r:embed="rId2"/>
          <a:stretch>
            <a:fillRect/>
          </a:stretch>
        </p:blipFill>
        <p:spPr>
          <a:xfrm>
            <a:off x="1151779" y="2054224"/>
            <a:ext cx="2552921" cy="358171"/>
          </a:xfrm>
          <a:prstGeom prst="rect">
            <a:avLst/>
          </a:prstGeom>
        </p:spPr>
      </p:pic>
      <p:pic>
        <p:nvPicPr>
          <p:cNvPr id="5" name="圖片 4">
            <a:extLst>
              <a:ext uri="{FF2B5EF4-FFF2-40B4-BE49-F238E27FC236}">
                <a16:creationId xmlns:a16="http://schemas.microsoft.com/office/drawing/2014/main" id="{7E72B8D6-0482-4720-9623-569DCEED3993}"/>
              </a:ext>
            </a:extLst>
          </p:cNvPr>
          <p:cNvPicPr>
            <a:picLocks noChangeAspect="1"/>
          </p:cNvPicPr>
          <p:nvPr/>
        </p:nvPicPr>
        <p:blipFill>
          <a:blip r:embed="rId3"/>
          <a:stretch>
            <a:fillRect/>
          </a:stretch>
        </p:blipFill>
        <p:spPr>
          <a:xfrm>
            <a:off x="3704700" y="3497882"/>
            <a:ext cx="4104642" cy="493192"/>
          </a:xfrm>
          <a:prstGeom prst="rect">
            <a:avLst/>
          </a:prstGeom>
        </p:spPr>
      </p:pic>
    </p:spTree>
    <p:extLst>
      <p:ext uri="{BB962C8B-B14F-4D97-AF65-F5344CB8AC3E}">
        <p14:creationId xmlns:p14="http://schemas.microsoft.com/office/powerpoint/2010/main" val="3258501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Pairs trading strategy optimization</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825624"/>
            <a:ext cx="10515600" cy="4879975"/>
          </a:xfrm>
        </p:spPr>
        <p:txBody>
          <a:bodyPr>
            <a:normAutofit fontScale="92500" lnSpcReduction="10000"/>
          </a:bodyPr>
          <a:lstStyle/>
          <a:p>
            <a:pPr>
              <a:lnSpc>
                <a:spcPct val="160000"/>
              </a:lnSpc>
            </a:pPr>
            <a:r>
              <a:rPr lang="en-US" altLang="zh-TW" sz="2000" dirty="0"/>
              <a:t>The transaction cost-aware objective function is defined as follows:</a:t>
            </a:r>
          </a:p>
          <a:p>
            <a:pPr>
              <a:lnSpc>
                <a:spcPct val="160000"/>
              </a:lnSpc>
            </a:pPr>
            <a:endParaRPr lang="en-US" altLang="zh-TW" sz="2000" dirty="0"/>
          </a:p>
          <a:p>
            <a:pPr>
              <a:lnSpc>
                <a:spcPct val="160000"/>
              </a:lnSpc>
            </a:pPr>
            <a:endParaRPr lang="en-US" altLang="zh-TW" sz="2000" dirty="0"/>
          </a:p>
          <a:p>
            <a:pPr>
              <a:lnSpc>
                <a:spcPct val="160000"/>
              </a:lnSpc>
            </a:pPr>
            <a:endParaRPr lang="en-US" altLang="zh-TW" sz="2000" dirty="0"/>
          </a:p>
          <a:p>
            <a:pPr>
              <a:lnSpc>
                <a:spcPct val="160000"/>
              </a:lnSpc>
            </a:pPr>
            <a:endParaRPr lang="en-US" altLang="zh-TW" sz="2000" dirty="0"/>
          </a:p>
          <a:p>
            <a:pPr>
              <a:lnSpc>
                <a:spcPct val="160000"/>
              </a:lnSpc>
            </a:pPr>
            <a:endParaRPr lang="en-US" altLang="zh-TW" sz="2000" dirty="0"/>
          </a:p>
          <a:p>
            <a:pPr>
              <a:lnSpc>
                <a:spcPct val="160000"/>
              </a:lnSpc>
            </a:pPr>
            <a:r>
              <a:rPr lang="en-US" altLang="zh-TW" sz="2000" dirty="0"/>
              <a:t>In this paper, we propose SADQN, which adopts a deep Q-network (DQN) </a:t>
            </a:r>
            <a:r>
              <a:rPr lang="zh-TW" altLang="en-US" sz="2000" dirty="0"/>
              <a:t> </a:t>
            </a:r>
            <a:r>
              <a:rPr lang="en-US" altLang="zh-TW" sz="2000" dirty="0"/>
              <a:t>to build a Q-function based on historical events and estimates the Q-values with given states and actions. </a:t>
            </a:r>
          </a:p>
        </p:txBody>
      </p:sp>
      <p:pic>
        <p:nvPicPr>
          <p:cNvPr id="6" name="圖片 5">
            <a:extLst>
              <a:ext uri="{FF2B5EF4-FFF2-40B4-BE49-F238E27FC236}">
                <a16:creationId xmlns:a16="http://schemas.microsoft.com/office/drawing/2014/main" id="{A35B047D-297B-4AAE-9078-8E97AC2AB798}"/>
              </a:ext>
            </a:extLst>
          </p:cNvPr>
          <p:cNvPicPr>
            <a:picLocks noChangeAspect="1"/>
          </p:cNvPicPr>
          <p:nvPr/>
        </p:nvPicPr>
        <p:blipFill>
          <a:blip r:embed="rId2"/>
          <a:stretch>
            <a:fillRect/>
          </a:stretch>
        </p:blipFill>
        <p:spPr>
          <a:xfrm>
            <a:off x="3556000" y="2736894"/>
            <a:ext cx="4653280" cy="916852"/>
          </a:xfrm>
          <a:prstGeom prst="rect">
            <a:avLst/>
          </a:prstGeom>
        </p:spPr>
      </p:pic>
      <p:pic>
        <p:nvPicPr>
          <p:cNvPr id="7" name="圖片 6">
            <a:extLst>
              <a:ext uri="{FF2B5EF4-FFF2-40B4-BE49-F238E27FC236}">
                <a16:creationId xmlns:a16="http://schemas.microsoft.com/office/drawing/2014/main" id="{C7DC1D8E-C274-4451-A977-A3DC66945DFE}"/>
              </a:ext>
            </a:extLst>
          </p:cNvPr>
          <p:cNvPicPr>
            <a:picLocks noChangeAspect="1"/>
          </p:cNvPicPr>
          <p:nvPr/>
        </p:nvPicPr>
        <p:blipFill>
          <a:blip r:embed="rId3"/>
          <a:stretch>
            <a:fillRect/>
          </a:stretch>
        </p:blipFill>
        <p:spPr>
          <a:xfrm>
            <a:off x="2079265" y="4003041"/>
            <a:ext cx="8033470" cy="1123948"/>
          </a:xfrm>
          <a:prstGeom prst="rect">
            <a:avLst/>
          </a:prstGeom>
        </p:spPr>
      </p:pic>
    </p:spTree>
    <p:extLst>
      <p:ext uri="{BB962C8B-B14F-4D97-AF65-F5344CB8AC3E}">
        <p14:creationId xmlns:p14="http://schemas.microsoft.com/office/powerpoint/2010/main" val="1793539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Pairs trading strategy optimization</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825624"/>
            <a:ext cx="10515600" cy="4879975"/>
          </a:xfrm>
        </p:spPr>
        <p:txBody>
          <a:bodyPr>
            <a:normAutofit/>
          </a:bodyPr>
          <a:lstStyle/>
          <a:p>
            <a:pPr>
              <a:lnSpc>
                <a:spcPct val="160000"/>
              </a:lnSpc>
            </a:pPr>
            <a:r>
              <a:rPr lang="en-US" altLang="zh-TW" sz="2000" b="1" dirty="0"/>
              <a:t>State</a:t>
            </a:r>
          </a:p>
          <a:p>
            <a:pPr>
              <a:lnSpc>
                <a:spcPct val="160000"/>
              </a:lnSpc>
            </a:pPr>
            <a:endParaRPr lang="en-US" altLang="zh-TW" sz="2000" b="1" dirty="0"/>
          </a:p>
          <a:p>
            <a:pPr lvl="1">
              <a:lnSpc>
                <a:spcPct val="160000"/>
              </a:lnSpc>
            </a:pPr>
            <a:r>
              <a:rPr lang="en-US" altLang="zh-TW" sz="1600" b="1" dirty="0"/>
              <a:t>Spread</a:t>
            </a:r>
            <a:endParaRPr lang="en-US" altLang="zh-TW" sz="1600" dirty="0"/>
          </a:p>
          <a:p>
            <a:pPr lvl="1">
              <a:lnSpc>
                <a:spcPct val="160000"/>
              </a:lnSpc>
            </a:pPr>
            <a:r>
              <a:rPr lang="en-US" altLang="zh-TW" sz="1600" b="1" dirty="0"/>
              <a:t>Previous action</a:t>
            </a:r>
          </a:p>
          <a:p>
            <a:pPr lvl="1">
              <a:lnSpc>
                <a:spcPct val="160000"/>
              </a:lnSpc>
            </a:pPr>
            <a:r>
              <a:rPr lang="en-US" altLang="zh-TW" sz="1600" b="1" dirty="0"/>
              <a:t>Previous</a:t>
            </a:r>
            <a:r>
              <a:rPr lang="zh-TW" altLang="en-US" sz="1600" b="1" dirty="0"/>
              <a:t> </a:t>
            </a:r>
            <a:r>
              <a:rPr lang="en-US" altLang="zh-TW" sz="1600" b="1" dirty="0"/>
              <a:t>position </a:t>
            </a:r>
          </a:p>
          <a:p>
            <a:pPr lvl="2">
              <a:lnSpc>
                <a:spcPct val="160000"/>
              </a:lnSpc>
            </a:pPr>
            <a:r>
              <a:rPr lang="en-US" altLang="zh-TW" sz="1200" b="1" dirty="0"/>
              <a:t>1 indicates that the position is opened by meeting the upper trading boundary</a:t>
            </a:r>
          </a:p>
          <a:p>
            <a:pPr lvl="2">
              <a:lnSpc>
                <a:spcPct val="160000"/>
              </a:lnSpc>
            </a:pPr>
            <a:r>
              <a:rPr lang="en-US" altLang="zh-TW" sz="1200" b="1" dirty="0"/>
              <a:t>-1 indicates that it is opened by meeting the lower trading boundary</a:t>
            </a:r>
          </a:p>
          <a:p>
            <a:pPr lvl="2">
              <a:lnSpc>
                <a:spcPct val="160000"/>
              </a:lnSpc>
            </a:pPr>
            <a:r>
              <a:rPr lang="en-US" altLang="zh-TW" sz="1200" b="1" dirty="0"/>
              <a:t>0 indicates the position is not opened</a:t>
            </a:r>
          </a:p>
          <a:p>
            <a:pPr lvl="1">
              <a:lnSpc>
                <a:spcPct val="160000"/>
              </a:lnSpc>
            </a:pPr>
            <a:r>
              <a:rPr lang="en-US" altLang="zh-TW" sz="1600" b="1" dirty="0"/>
              <a:t>The occurrence probability of structural break </a:t>
            </a:r>
          </a:p>
          <a:p>
            <a:pPr lvl="1">
              <a:lnSpc>
                <a:spcPct val="160000"/>
              </a:lnSpc>
            </a:pPr>
            <a:r>
              <a:rPr lang="en-US" altLang="zh-TW" sz="1600" b="1" dirty="0"/>
              <a:t>Market-closing risk</a:t>
            </a:r>
          </a:p>
          <a:p>
            <a:pPr lvl="2">
              <a:lnSpc>
                <a:spcPct val="160000"/>
              </a:lnSpc>
            </a:pPr>
            <a:r>
              <a:rPr lang="en-US" altLang="zh-TW" sz="1200" b="1" dirty="0"/>
              <a:t>the ratio of the remaining time to the end of trading period</a:t>
            </a:r>
          </a:p>
        </p:txBody>
      </p:sp>
      <p:pic>
        <p:nvPicPr>
          <p:cNvPr id="4" name="圖片 3">
            <a:extLst>
              <a:ext uri="{FF2B5EF4-FFF2-40B4-BE49-F238E27FC236}">
                <a16:creationId xmlns:a16="http://schemas.microsoft.com/office/drawing/2014/main" id="{526F5DA0-85CE-4872-B48A-0B683A8E230A}"/>
              </a:ext>
            </a:extLst>
          </p:cNvPr>
          <p:cNvPicPr>
            <a:picLocks noChangeAspect="1"/>
          </p:cNvPicPr>
          <p:nvPr/>
        </p:nvPicPr>
        <p:blipFill>
          <a:blip r:embed="rId2"/>
          <a:stretch>
            <a:fillRect/>
          </a:stretch>
        </p:blipFill>
        <p:spPr>
          <a:xfrm>
            <a:off x="2584274" y="2273296"/>
            <a:ext cx="5641692" cy="701040"/>
          </a:xfrm>
          <a:prstGeom prst="rect">
            <a:avLst/>
          </a:prstGeom>
        </p:spPr>
      </p:pic>
      <p:grpSp>
        <p:nvGrpSpPr>
          <p:cNvPr id="9" name="群組 8">
            <a:extLst>
              <a:ext uri="{FF2B5EF4-FFF2-40B4-BE49-F238E27FC236}">
                <a16:creationId xmlns:a16="http://schemas.microsoft.com/office/drawing/2014/main" id="{1D439013-08E9-499D-A9A0-2304BDFEAB82}"/>
              </a:ext>
            </a:extLst>
          </p:cNvPr>
          <p:cNvGrpSpPr/>
          <p:nvPr/>
        </p:nvGrpSpPr>
        <p:grpSpPr>
          <a:xfrm>
            <a:off x="3422842" y="3935096"/>
            <a:ext cx="2236278" cy="422570"/>
            <a:chOff x="2092865" y="4265611"/>
            <a:chExt cx="6452668" cy="1219306"/>
          </a:xfrm>
        </p:grpSpPr>
        <p:pic>
          <p:nvPicPr>
            <p:cNvPr id="5" name="圖片 4">
              <a:extLst>
                <a:ext uri="{FF2B5EF4-FFF2-40B4-BE49-F238E27FC236}">
                  <a16:creationId xmlns:a16="http://schemas.microsoft.com/office/drawing/2014/main" id="{6E46C0D2-6DB3-4689-9AB3-6519D9BD4935}"/>
                </a:ext>
              </a:extLst>
            </p:cNvPr>
            <p:cNvPicPr>
              <a:picLocks noChangeAspect="1"/>
            </p:cNvPicPr>
            <p:nvPr/>
          </p:nvPicPr>
          <p:blipFill>
            <a:blip r:embed="rId3"/>
            <a:stretch>
              <a:fillRect/>
            </a:stretch>
          </p:blipFill>
          <p:spPr>
            <a:xfrm>
              <a:off x="4194136" y="4391351"/>
              <a:ext cx="4351397" cy="967824"/>
            </a:xfrm>
            <a:prstGeom prst="rect">
              <a:avLst/>
            </a:prstGeom>
          </p:spPr>
        </p:pic>
        <p:pic>
          <p:nvPicPr>
            <p:cNvPr id="8" name="圖片 7">
              <a:extLst>
                <a:ext uri="{FF2B5EF4-FFF2-40B4-BE49-F238E27FC236}">
                  <a16:creationId xmlns:a16="http://schemas.microsoft.com/office/drawing/2014/main" id="{78BFB323-4564-4CEC-A38B-AB887819A9AD}"/>
                </a:ext>
              </a:extLst>
            </p:cNvPr>
            <p:cNvPicPr>
              <a:picLocks noChangeAspect="1"/>
            </p:cNvPicPr>
            <p:nvPr/>
          </p:nvPicPr>
          <p:blipFill>
            <a:blip r:embed="rId4"/>
            <a:stretch>
              <a:fillRect/>
            </a:stretch>
          </p:blipFill>
          <p:spPr>
            <a:xfrm>
              <a:off x="2092865" y="4265611"/>
              <a:ext cx="2194750" cy="1219306"/>
            </a:xfrm>
            <a:prstGeom prst="rect">
              <a:avLst/>
            </a:prstGeom>
          </p:spPr>
        </p:pic>
      </p:grpSp>
      <p:pic>
        <p:nvPicPr>
          <p:cNvPr id="10" name="圖片 9">
            <a:extLst>
              <a:ext uri="{FF2B5EF4-FFF2-40B4-BE49-F238E27FC236}">
                <a16:creationId xmlns:a16="http://schemas.microsoft.com/office/drawing/2014/main" id="{9CC21CDA-176D-4869-B16B-9DE2BD036B7A}"/>
              </a:ext>
            </a:extLst>
          </p:cNvPr>
          <p:cNvPicPr>
            <a:picLocks noChangeAspect="1"/>
          </p:cNvPicPr>
          <p:nvPr/>
        </p:nvPicPr>
        <p:blipFill rotWithShape="1">
          <a:blip r:embed="rId2"/>
          <a:srcRect l="13547" t="9069" r="56573" b="12273"/>
          <a:stretch/>
        </p:blipFill>
        <p:spPr>
          <a:xfrm>
            <a:off x="2467610" y="3065393"/>
            <a:ext cx="1308812" cy="428126"/>
          </a:xfrm>
          <a:prstGeom prst="rect">
            <a:avLst/>
          </a:prstGeom>
        </p:spPr>
      </p:pic>
      <p:pic>
        <p:nvPicPr>
          <p:cNvPr id="11" name="圖片 10">
            <a:extLst>
              <a:ext uri="{FF2B5EF4-FFF2-40B4-BE49-F238E27FC236}">
                <a16:creationId xmlns:a16="http://schemas.microsoft.com/office/drawing/2014/main" id="{29901512-2A4A-4362-A639-63415422DEFF}"/>
              </a:ext>
            </a:extLst>
          </p:cNvPr>
          <p:cNvPicPr>
            <a:picLocks noChangeAspect="1"/>
          </p:cNvPicPr>
          <p:nvPr/>
        </p:nvPicPr>
        <p:blipFill rotWithShape="1">
          <a:blip r:embed="rId2"/>
          <a:srcRect l="45025" t="16912" r="46466" b="22018"/>
          <a:stretch/>
        </p:blipFill>
        <p:spPr>
          <a:xfrm>
            <a:off x="3244484" y="3506970"/>
            <a:ext cx="480060" cy="428126"/>
          </a:xfrm>
          <a:prstGeom prst="rect">
            <a:avLst/>
          </a:prstGeom>
        </p:spPr>
      </p:pic>
      <p:pic>
        <p:nvPicPr>
          <p:cNvPr id="12" name="圖片 11">
            <a:extLst>
              <a:ext uri="{FF2B5EF4-FFF2-40B4-BE49-F238E27FC236}">
                <a16:creationId xmlns:a16="http://schemas.microsoft.com/office/drawing/2014/main" id="{34E29482-3EF2-4C10-9ADF-8AAF266B0DC3}"/>
              </a:ext>
            </a:extLst>
          </p:cNvPr>
          <p:cNvPicPr>
            <a:picLocks noChangeAspect="1"/>
          </p:cNvPicPr>
          <p:nvPr/>
        </p:nvPicPr>
        <p:blipFill rotWithShape="1">
          <a:blip r:embed="rId2"/>
          <a:srcRect l="55444" r="31074"/>
          <a:stretch/>
        </p:blipFill>
        <p:spPr>
          <a:xfrm>
            <a:off x="6207760" y="5314713"/>
            <a:ext cx="760627" cy="701040"/>
          </a:xfrm>
          <a:prstGeom prst="rect">
            <a:avLst/>
          </a:prstGeom>
        </p:spPr>
      </p:pic>
      <p:pic>
        <p:nvPicPr>
          <p:cNvPr id="13" name="圖片 12">
            <a:extLst>
              <a:ext uri="{FF2B5EF4-FFF2-40B4-BE49-F238E27FC236}">
                <a16:creationId xmlns:a16="http://schemas.microsoft.com/office/drawing/2014/main" id="{A0156EFA-FFA4-43D1-A18F-16A17F2A3C39}"/>
              </a:ext>
            </a:extLst>
          </p:cNvPr>
          <p:cNvPicPr>
            <a:picLocks noChangeAspect="1"/>
          </p:cNvPicPr>
          <p:nvPr/>
        </p:nvPicPr>
        <p:blipFill rotWithShape="1">
          <a:blip r:embed="rId2"/>
          <a:srcRect l="90160" t="32327" r="5518" b="19827"/>
          <a:stretch/>
        </p:blipFill>
        <p:spPr>
          <a:xfrm>
            <a:off x="3532582" y="6015753"/>
            <a:ext cx="243840" cy="335415"/>
          </a:xfrm>
          <a:prstGeom prst="rect">
            <a:avLst/>
          </a:prstGeom>
        </p:spPr>
      </p:pic>
      <p:pic>
        <p:nvPicPr>
          <p:cNvPr id="14" name="圖片 13">
            <a:extLst>
              <a:ext uri="{FF2B5EF4-FFF2-40B4-BE49-F238E27FC236}">
                <a16:creationId xmlns:a16="http://schemas.microsoft.com/office/drawing/2014/main" id="{B443CADE-9D5E-47CD-87E6-011788ADB3F3}"/>
              </a:ext>
            </a:extLst>
          </p:cNvPr>
          <p:cNvPicPr>
            <a:picLocks noChangeAspect="1"/>
          </p:cNvPicPr>
          <p:nvPr/>
        </p:nvPicPr>
        <p:blipFill>
          <a:blip r:embed="rId5"/>
          <a:stretch>
            <a:fillRect/>
          </a:stretch>
        </p:blipFill>
        <p:spPr>
          <a:xfrm>
            <a:off x="6616343" y="6305161"/>
            <a:ext cx="1090684" cy="375428"/>
          </a:xfrm>
          <a:prstGeom prst="rect">
            <a:avLst/>
          </a:prstGeom>
        </p:spPr>
      </p:pic>
      <p:pic>
        <p:nvPicPr>
          <p:cNvPr id="15" name="圖片 14">
            <a:extLst>
              <a:ext uri="{FF2B5EF4-FFF2-40B4-BE49-F238E27FC236}">
                <a16:creationId xmlns:a16="http://schemas.microsoft.com/office/drawing/2014/main" id="{23C8BDF5-021C-43D3-919A-FC6DE9CA4B1E}"/>
              </a:ext>
            </a:extLst>
          </p:cNvPr>
          <p:cNvPicPr>
            <a:picLocks noChangeAspect="1"/>
          </p:cNvPicPr>
          <p:nvPr/>
        </p:nvPicPr>
        <p:blipFill>
          <a:blip r:embed="rId6"/>
          <a:stretch>
            <a:fillRect/>
          </a:stretch>
        </p:blipFill>
        <p:spPr>
          <a:xfrm>
            <a:off x="7945119" y="6351168"/>
            <a:ext cx="1666242" cy="288736"/>
          </a:xfrm>
          <a:prstGeom prst="rect">
            <a:avLst/>
          </a:prstGeom>
        </p:spPr>
      </p:pic>
    </p:spTree>
    <p:extLst>
      <p:ext uri="{BB962C8B-B14F-4D97-AF65-F5344CB8AC3E}">
        <p14:creationId xmlns:p14="http://schemas.microsoft.com/office/powerpoint/2010/main" val="999397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Pairs trading strategy optimization</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825624"/>
            <a:ext cx="10515600" cy="4879975"/>
          </a:xfrm>
        </p:spPr>
        <p:txBody>
          <a:bodyPr>
            <a:normAutofit/>
          </a:bodyPr>
          <a:lstStyle/>
          <a:p>
            <a:pPr>
              <a:lnSpc>
                <a:spcPct val="160000"/>
              </a:lnSpc>
            </a:pPr>
            <a:r>
              <a:rPr lang="en-US" altLang="zh-TW" sz="2000" b="1" dirty="0"/>
              <a:t>Action</a:t>
            </a:r>
          </a:p>
          <a:p>
            <a:pPr lvl="1">
              <a:lnSpc>
                <a:spcPct val="160000"/>
              </a:lnSpc>
            </a:pPr>
            <a:r>
              <a:rPr lang="en-US" altLang="zh-TW" sz="1600" dirty="0"/>
              <a:t>We propose a hold action by setting both trading boundary and stop-loss boundary as ±∞ to prevent trading from loss.</a:t>
            </a:r>
          </a:p>
          <a:p>
            <a:pPr lvl="2">
              <a:lnSpc>
                <a:spcPct val="160000"/>
              </a:lnSpc>
            </a:pPr>
            <a:r>
              <a:rPr lang="en-US" altLang="zh-TW" sz="1200" dirty="0"/>
              <a:t>(1) when a trade has great potential to revert to historical mean quickly, it is not necessary to close the trade even the stop-loss boundary is met. By using the hold action, it is possible for SADQN to suspend the close and hence benefit from those more profitable arbitrage opportunities. </a:t>
            </a:r>
          </a:p>
          <a:p>
            <a:pPr lvl="2">
              <a:lnSpc>
                <a:spcPct val="160000"/>
              </a:lnSpc>
            </a:pPr>
            <a:r>
              <a:rPr lang="en-US" altLang="zh-TW" sz="1200" dirty="0"/>
              <a:t>(2) When spreads diverge too far from their historical means, even the widest boundary setting may not stop from opening those risky positions. However, by using the hold action,  SADQN is able to forbid those opens to avoid such risks.</a:t>
            </a:r>
          </a:p>
        </p:txBody>
      </p:sp>
      <p:pic>
        <p:nvPicPr>
          <p:cNvPr id="6" name="圖片 5">
            <a:extLst>
              <a:ext uri="{FF2B5EF4-FFF2-40B4-BE49-F238E27FC236}">
                <a16:creationId xmlns:a16="http://schemas.microsoft.com/office/drawing/2014/main" id="{DD920DB3-F04D-492C-A576-2EFD0D653604}"/>
              </a:ext>
            </a:extLst>
          </p:cNvPr>
          <p:cNvPicPr>
            <a:picLocks noChangeAspect="1"/>
          </p:cNvPicPr>
          <p:nvPr/>
        </p:nvPicPr>
        <p:blipFill>
          <a:blip r:embed="rId2"/>
          <a:stretch>
            <a:fillRect/>
          </a:stretch>
        </p:blipFill>
        <p:spPr>
          <a:xfrm>
            <a:off x="2651760" y="4983479"/>
            <a:ext cx="6888480" cy="1722120"/>
          </a:xfrm>
          <a:prstGeom prst="rect">
            <a:avLst/>
          </a:prstGeom>
        </p:spPr>
      </p:pic>
    </p:spTree>
    <p:extLst>
      <p:ext uri="{BB962C8B-B14F-4D97-AF65-F5344CB8AC3E}">
        <p14:creationId xmlns:p14="http://schemas.microsoft.com/office/powerpoint/2010/main" val="2444599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Pairs trading strategy optimization</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825624"/>
            <a:ext cx="10515600" cy="4879975"/>
          </a:xfrm>
        </p:spPr>
        <p:txBody>
          <a:bodyPr>
            <a:normAutofit/>
          </a:bodyPr>
          <a:lstStyle/>
          <a:p>
            <a:pPr>
              <a:lnSpc>
                <a:spcPct val="160000"/>
              </a:lnSpc>
            </a:pPr>
            <a:r>
              <a:rPr lang="en-US" altLang="zh-TW" sz="2000" b="1" dirty="0"/>
              <a:t>Reward Function</a:t>
            </a:r>
          </a:p>
          <a:p>
            <a:pPr>
              <a:lnSpc>
                <a:spcPct val="160000"/>
              </a:lnSpc>
            </a:pPr>
            <a:endParaRPr lang="en-US" altLang="zh-TW" sz="2000" b="1" dirty="0"/>
          </a:p>
          <a:p>
            <a:pPr>
              <a:lnSpc>
                <a:spcPct val="160000"/>
              </a:lnSpc>
            </a:pPr>
            <a:endParaRPr lang="en-US" altLang="zh-TW" sz="2000" b="1" dirty="0"/>
          </a:p>
          <a:p>
            <a:pPr lvl="1">
              <a:lnSpc>
                <a:spcPct val="160000"/>
              </a:lnSpc>
            </a:pPr>
            <a:r>
              <a:rPr lang="en-US" altLang="zh-TW" sz="1600" dirty="0"/>
              <a:t>Normal close</a:t>
            </a:r>
          </a:p>
          <a:p>
            <a:pPr lvl="1">
              <a:lnSpc>
                <a:spcPct val="160000"/>
              </a:lnSpc>
            </a:pPr>
            <a:endParaRPr lang="en-US" altLang="zh-TW" sz="1600" dirty="0"/>
          </a:p>
          <a:p>
            <a:pPr lvl="1">
              <a:lnSpc>
                <a:spcPct val="160000"/>
              </a:lnSpc>
            </a:pPr>
            <a:r>
              <a:rPr lang="en-US" altLang="zh-TW" sz="1600" dirty="0"/>
              <a:t>Stop-loss close</a:t>
            </a:r>
          </a:p>
          <a:p>
            <a:pPr lvl="1">
              <a:lnSpc>
                <a:spcPct val="160000"/>
              </a:lnSpc>
            </a:pPr>
            <a:endParaRPr lang="en-US" altLang="zh-TW" sz="1600" dirty="0"/>
          </a:p>
          <a:p>
            <a:pPr lvl="1">
              <a:lnSpc>
                <a:spcPct val="160000"/>
              </a:lnSpc>
            </a:pPr>
            <a:r>
              <a:rPr lang="en-US" altLang="zh-TW" sz="1600" dirty="0"/>
              <a:t>Exit</a:t>
            </a:r>
          </a:p>
        </p:txBody>
      </p:sp>
      <p:pic>
        <p:nvPicPr>
          <p:cNvPr id="4" name="圖片 3">
            <a:extLst>
              <a:ext uri="{FF2B5EF4-FFF2-40B4-BE49-F238E27FC236}">
                <a16:creationId xmlns:a16="http://schemas.microsoft.com/office/drawing/2014/main" id="{15534DAE-E65A-4B4D-95BE-2D22B288CED0}"/>
              </a:ext>
            </a:extLst>
          </p:cNvPr>
          <p:cNvPicPr>
            <a:picLocks noChangeAspect="1"/>
          </p:cNvPicPr>
          <p:nvPr/>
        </p:nvPicPr>
        <p:blipFill>
          <a:blip r:embed="rId2"/>
          <a:stretch>
            <a:fillRect/>
          </a:stretch>
        </p:blipFill>
        <p:spPr>
          <a:xfrm>
            <a:off x="2262823" y="2713955"/>
            <a:ext cx="7300593" cy="800169"/>
          </a:xfrm>
          <a:prstGeom prst="rect">
            <a:avLst/>
          </a:prstGeom>
        </p:spPr>
      </p:pic>
      <p:pic>
        <p:nvPicPr>
          <p:cNvPr id="7" name="圖片 6">
            <a:extLst>
              <a:ext uri="{FF2B5EF4-FFF2-40B4-BE49-F238E27FC236}">
                <a16:creationId xmlns:a16="http://schemas.microsoft.com/office/drawing/2014/main" id="{6C2C645E-FE9A-4D7C-B15A-00DD5AEFD23A}"/>
              </a:ext>
            </a:extLst>
          </p:cNvPr>
          <p:cNvPicPr>
            <a:picLocks noChangeAspect="1"/>
          </p:cNvPicPr>
          <p:nvPr/>
        </p:nvPicPr>
        <p:blipFill>
          <a:blip r:embed="rId3"/>
          <a:stretch>
            <a:fillRect/>
          </a:stretch>
        </p:blipFill>
        <p:spPr>
          <a:xfrm>
            <a:off x="2804160" y="4170851"/>
            <a:ext cx="5669280" cy="463208"/>
          </a:xfrm>
          <a:prstGeom prst="rect">
            <a:avLst/>
          </a:prstGeom>
        </p:spPr>
      </p:pic>
      <p:pic>
        <p:nvPicPr>
          <p:cNvPr id="8" name="圖片 7">
            <a:extLst>
              <a:ext uri="{FF2B5EF4-FFF2-40B4-BE49-F238E27FC236}">
                <a16:creationId xmlns:a16="http://schemas.microsoft.com/office/drawing/2014/main" id="{760EC84E-4137-41C6-890E-8D05C7C60CBB}"/>
              </a:ext>
            </a:extLst>
          </p:cNvPr>
          <p:cNvPicPr>
            <a:picLocks noChangeAspect="1"/>
          </p:cNvPicPr>
          <p:nvPr/>
        </p:nvPicPr>
        <p:blipFill>
          <a:blip r:embed="rId4"/>
          <a:stretch>
            <a:fillRect/>
          </a:stretch>
        </p:blipFill>
        <p:spPr>
          <a:xfrm>
            <a:off x="2966720" y="5026660"/>
            <a:ext cx="5344160" cy="528252"/>
          </a:xfrm>
          <a:prstGeom prst="rect">
            <a:avLst/>
          </a:prstGeom>
        </p:spPr>
      </p:pic>
      <p:pic>
        <p:nvPicPr>
          <p:cNvPr id="9" name="圖片 8">
            <a:extLst>
              <a:ext uri="{FF2B5EF4-FFF2-40B4-BE49-F238E27FC236}">
                <a16:creationId xmlns:a16="http://schemas.microsoft.com/office/drawing/2014/main" id="{EB1B4C7A-57A2-4A18-8174-8C6F483C9BB1}"/>
              </a:ext>
            </a:extLst>
          </p:cNvPr>
          <p:cNvPicPr>
            <a:picLocks noChangeAspect="1"/>
          </p:cNvPicPr>
          <p:nvPr/>
        </p:nvPicPr>
        <p:blipFill>
          <a:blip r:embed="rId5"/>
          <a:stretch>
            <a:fillRect/>
          </a:stretch>
        </p:blipFill>
        <p:spPr>
          <a:xfrm>
            <a:off x="2507985" y="5916278"/>
            <a:ext cx="6119390" cy="784928"/>
          </a:xfrm>
          <a:prstGeom prst="rect">
            <a:avLst/>
          </a:prstGeom>
        </p:spPr>
      </p:pic>
    </p:spTree>
    <p:extLst>
      <p:ext uri="{BB962C8B-B14F-4D97-AF65-F5344CB8AC3E}">
        <p14:creationId xmlns:p14="http://schemas.microsoft.com/office/powerpoint/2010/main" val="2474879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Experiment setup</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825624"/>
            <a:ext cx="10515600" cy="4879975"/>
          </a:xfrm>
        </p:spPr>
        <p:txBody>
          <a:bodyPr>
            <a:normAutofit/>
          </a:bodyPr>
          <a:lstStyle/>
          <a:p>
            <a:pPr>
              <a:lnSpc>
                <a:spcPct val="160000"/>
              </a:lnSpc>
            </a:pPr>
            <a:r>
              <a:rPr lang="en-US" altLang="zh-TW" sz="1600" dirty="0"/>
              <a:t>To mitigate the influence of slippage in TAIEX, we set the maximum trading shares of each stock to 5000 and initial capital to 10 million New Taiwan dollars. </a:t>
            </a:r>
          </a:p>
          <a:p>
            <a:pPr>
              <a:lnSpc>
                <a:spcPct val="160000"/>
              </a:lnSpc>
            </a:pPr>
            <a:r>
              <a:rPr lang="en-US" altLang="zh-TW" sz="1600" dirty="0"/>
              <a:t>the transactions in  two months are used for training and those in the following one month are used for testing. The last two weeks in training data are used for validation.</a:t>
            </a:r>
          </a:p>
        </p:txBody>
      </p:sp>
      <p:pic>
        <p:nvPicPr>
          <p:cNvPr id="5" name="圖片 4">
            <a:extLst>
              <a:ext uri="{FF2B5EF4-FFF2-40B4-BE49-F238E27FC236}">
                <a16:creationId xmlns:a16="http://schemas.microsoft.com/office/drawing/2014/main" id="{8F84B93E-B9D8-4B1E-935B-98EF585CBD0F}"/>
              </a:ext>
            </a:extLst>
          </p:cNvPr>
          <p:cNvPicPr>
            <a:picLocks noChangeAspect="1"/>
          </p:cNvPicPr>
          <p:nvPr/>
        </p:nvPicPr>
        <p:blipFill>
          <a:blip r:embed="rId2"/>
          <a:stretch>
            <a:fillRect/>
          </a:stretch>
        </p:blipFill>
        <p:spPr>
          <a:xfrm>
            <a:off x="3322320" y="3662722"/>
            <a:ext cx="5547360" cy="3195278"/>
          </a:xfrm>
          <a:prstGeom prst="rect">
            <a:avLst/>
          </a:prstGeom>
        </p:spPr>
      </p:pic>
    </p:spTree>
    <p:extLst>
      <p:ext uri="{BB962C8B-B14F-4D97-AF65-F5344CB8AC3E}">
        <p14:creationId xmlns:p14="http://schemas.microsoft.com/office/powerpoint/2010/main" val="2155464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 Evaluation metrics</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825624"/>
            <a:ext cx="10515600" cy="4879975"/>
          </a:xfrm>
        </p:spPr>
        <p:txBody>
          <a:bodyPr>
            <a:normAutofit/>
          </a:bodyPr>
          <a:lstStyle/>
          <a:p>
            <a:pPr>
              <a:lnSpc>
                <a:spcPct val="160000"/>
              </a:lnSpc>
            </a:pPr>
            <a:r>
              <a:rPr lang="en-US" altLang="zh-TW" sz="1600" b="1" dirty="0"/>
              <a:t>Cumulative net profit</a:t>
            </a:r>
          </a:p>
          <a:p>
            <a:pPr>
              <a:lnSpc>
                <a:spcPct val="160000"/>
              </a:lnSpc>
            </a:pPr>
            <a:r>
              <a:rPr lang="en-US" altLang="zh-TW" sz="1600" b="1" dirty="0"/>
              <a:t>Maximum drawdown (MDD)</a:t>
            </a:r>
          </a:p>
          <a:p>
            <a:pPr>
              <a:lnSpc>
                <a:spcPct val="160000"/>
              </a:lnSpc>
            </a:pPr>
            <a:r>
              <a:rPr lang="en-US" altLang="zh-TW" sz="1600" b="1" dirty="0"/>
              <a:t>Sharpe ratio</a:t>
            </a:r>
          </a:p>
          <a:p>
            <a:pPr>
              <a:lnSpc>
                <a:spcPct val="160000"/>
              </a:lnSpc>
            </a:pPr>
            <a:r>
              <a:rPr lang="en-US" altLang="zh-TW" sz="1600" b="1" dirty="0" err="1"/>
              <a:t>Sortino</a:t>
            </a:r>
            <a:r>
              <a:rPr lang="en-US" altLang="zh-TW" sz="1600" b="1" dirty="0"/>
              <a:t> ratio</a:t>
            </a:r>
          </a:p>
        </p:txBody>
      </p:sp>
    </p:spTree>
    <p:extLst>
      <p:ext uri="{BB962C8B-B14F-4D97-AF65-F5344CB8AC3E}">
        <p14:creationId xmlns:p14="http://schemas.microsoft.com/office/powerpoint/2010/main" val="2739655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7B886C-3FDC-4B5B-AC19-A03E090FF0C3}"/>
              </a:ext>
            </a:extLst>
          </p:cNvPr>
          <p:cNvSpPr>
            <a:spLocks noGrp="1"/>
          </p:cNvSpPr>
          <p:nvPr>
            <p:ph type="title"/>
          </p:nvPr>
        </p:nvSpPr>
        <p:spPr/>
        <p:txBody>
          <a:bodyPr/>
          <a:lstStyle/>
          <a:p>
            <a:r>
              <a:rPr lang="en-US" altLang="zh-TW" dirty="0"/>
              <a:t>Comparison methods</a:t>
            </a:r>
            <a:endParaRPr lang="zh-TW" altLang="en-US" dirty="0"/>
          </a:p>
        </p:txBody>
      </p:sp>
      <p:sp>
        <p:nvSpPr>
          <p:cNvPr id="3" name="內容版面配置區 2">
            <a:extLst>
              <a:ext uri="{FF2B5EF4-FFF2-40B4-BE49-F238E27FC236}">
                <a16:creationId xmlns:a16="http://schemas.microsoft.com/office/drawing/2014/main" id="{CF18071C-39EA-4B4E-B674-00C970760BBC}"/>
              </a:ext>
            </a:extLst>
          </p:cNvPr>
          <p:cNvSpPr>
            <a:spLocks noGrp="1"/>
          </p:cNvSpPr>
          <p:nvPr>
            <p:ph idx="1"/>
          </p:nvPr>
        </p:nvSpPr>
        <p:spPr>
          <a:xfrm>
            <a:off x="838200" y="1703704"/>
            <a:ext cx="10515600" cy="4879975"/>
          </a:xfrm>
        </p:spPr>
        <p:txBody>
          <a:bodyPr>
            <a:normAutofit fontScale="92500" lnSpcReduction="20000"/>
          </a:bodyPr>
          <a:lstStyle/>
          <a:p>
            <a:pPr>
              <a:lnSpc>
                <a:spcPct val="160000"/>
              </a:lnSpc>
            </a:pPr>
            <a:r>
              <a:rPr lang="en-US" altLang="zh-TW" sz="1600" b="1" dirty="0"/>
              <a:t>PTDQN [50]</a:t>
            </a:r>
          </a:p>
          <a:p>
            <a:pPr>
              <a:lnSpc>
                <a:spcPct val="160000"/>
              </a:lnSpc>
            </a:pPr>
            <a:r>
              <a:rPr lang="en-US" altLang="zh-TW" sz="1600" b="1" dirty="0"/>
              <a:t>OPT-LSTM [71]</a:t>
            </a:r>
          </a:p>
          <a:p>
            <a:pPr>
              <a:lnSpc>
                <a:spcPct val="160000"/>
              </a:lnSpc>
            </a:pPr>
            <a:r>
              <a:rPr lang="en-US" altLang="zh-TW" sz="1600" b="1" dirty="0"/>
              <a:t>SAPT: </a:t>
            </a:r>
            <a:r>
              <a:rPr lang="en-US" altLang="zh-TW" sz="1600" dirty="0"/>
              <a:t>The proposed method which factors in the occurrence </a:t>
            </a:r>
            <a:r>
              <a:rPr lang="en-US" altLang="zh-TW" sz="1600" b="1" dirty="0"/>
              <a:t>probability of structure break</a:t>
            </a:r>
            <a:r>
              <a:rPr lang="en-US" altLang="zh-TW" sz="1600" dirty="0"/>
              <a:t>, </a:t>
            </a:r>
            <a:r>
              <a:rPr lang="en-US" altLang="zh-TW" sz="1600" b="1" dirty="0"/>
              <a:t>the market-closing risk</a:t>
            </a:r>
            <a:r>
              <a:rPr lang="en-US" altLang="zh-TW" sz="1600" dirty="0"/>
              <a:t>, </a:t>
            </a:r>
            <a:r>
              <a:rPr lang="en-US" altLang="zh-TW" sz="1600" b="1" dirty="0"/>
              <a:t>the transaction cost with a hold action</a:t>
            </a:r>
          </a:p>
          <a:p>
            <a:pPr>
              <a:lnSpc>
                <a:spcPct val="160000"/>
              </a:lnSpc>
            </a:pPr>
            <a:r>
              <a:rPr lang="en-US" altLang="zh-TW" sz="1600" b="1" dirty="0"/>
              <a:t> SAPT w/o Break</a:t>
            </a:r>
          </a:p>
          <a:p>
            <a:pPr>
              <a:lnSpc>
                <a:spcPct val="160000"/>
              </a:lnSpc>
            </a:pPr>
            <a:r>
              <a:rPr lang="en-US" altLang="zh-TW" sz="1600" b="1" dirty="0"/>
              <a:t>SAPT w/o Time</a:t>
            </a:r>
          </a:p>
          <a:p>
            <a:pPr>
              <a:lnSpc>
                <a:spcPct val="160000"/>
              </a:lnSpc>
            </a:pPr>
            <a:r>
              <a:rPr lang="en-US" altLang="zh-TW" sz="1600" b="1" dirty="0"/>
              <a:t>SAPT w/o Hold</a:t>
            </a:r>
          </a:p>
          <a:p>
            <a:pPr>
              <a:lnSpc>
                <a:spcPct val="160000"/>
              </a:lnSpc>
            </a:pPr>
            <a:r>
              <a:rPr lang="en-US" altLang="zh-TW" sz="1600" b="1" dirty="0"/>
              <a:t>SAPT-3-std: </a:t>
            </a:r>
            <a:r>
              <a:rPr lang="en-US" altLang="zh-TW" sz="1600" dirty="0"/>
              <a:t>SAPT using the structure break probability predicted by 3-std.</a:t>
            </a:r>
          </a:p>
          <a:p>
            <a:pPr>
              <a:lnSpc>
                <a:spcPct val="160000"/>
              </a:lnSpc>
            </a:pPr>
            <a:r>
              <a:rPr lang="en-US" altLang="zh-TW" sz="1600" b="1" dirty="0"/>
              <a:t> SAPT-ADF</a:t>
            </a:r>
            <a:r>
              <a:rPr lang="en-US" altLang="zh-TW" sz="1600" dirty="0"/>
              <a:t>: SAPT using the structure break probability predicted by ADF.</a:t>
            </a:r>
          </a:p>
          <a:p>
            <a:pPr>
              <a:lnSpc>
                <a:spcPct val="160000"/>
              </a:lnSpc>
            </a:pPr>
            <a:r>
              <a:rPr lang="en-US" altLang="zh-TW" sz="1600" b="1" dirty="0"/>
              <a:t> SAPT-BCD</a:t>
            </a:r>
            <a:r>
              <a:rPr lang="en-US" altLang="zh-TW" sz="1600" dirty="0"/>
              <a:t>: SAPT using the structure break probability predicted by BCD.</a:t>
            </a:r>
          </a:p>
          <a:p>
            <a:pPr>
              <a:lnSpc>
                <a:spcPct val="160000"/>
              </a:lnSpc>
            </a:pPr>
            <a:r>
              <a:rPr lang="en-US" altLang="zh-TW" sz="1600" b="1" dirty="0"/>
              <a:t>SAPT-LSTM</a:t>
            </a:r>
            <a:r>
              <a:rPr lang="en-US" altLang="zh-TW" sz="1600" dirty="0"/>
              <a:t>: SAPT using the structure break probability predicted by  LSTM.</a:t>
            </a:r>
          </a:p>
        </p:txBody>
      </p:sp>
      <p:sp>
        <p:nvSpPr>
          <p:cNvPr id="4" name="矩形 3">
            <a:extLst>
              <a:ext uri="{FF2B5EF4-FFF2-40B4-BE49-F238E27FC236}">
                <a16:creationId xmlns:a16="http://schemas.microsoft.com/office/drawing/2014/main" id="{63BB85D4-E0CA-48FC-87B6-6F20FCC46E39}"/>
              </a:ext>
            </a:extLst>
          </p:cNvPr>
          <p:cNvSpPr/>
          <p:nvPr/>
        </p:nvSpPr>
        <p:spPr>
          <a:xfrm>
            <a:off x="1254760" y="6492875"/>
            <a:ext cx="10099040" cy="369332"/>
          </a:xfrm>
          <a:prstGeom prst="rect">
            <a:avLst/>
          </a:prstGeom>
        </p:spPr>
        <p:txBody>
          <a:bodyPr wrap="square">
            <a:spAutoFit/>
          </a:bodyPr>
          <a:lstStyle/>
          <a:p>
            <a:r>
              <a:rPr lang="en-US" altLang="zh-TW" sz="900" dirty="0"/>
              <a:t>[50] </a:t>
            </a:r>
            <a:r>
              <a:rPr lang="zh-TW" altLang="en-US" sz="900" dirty="0"/>
              <a:t>Kim T, Kim HY (2019) Optimizing the pairs-trading strategy using deep reinforcement learning  with trading and stop-loss boundaries. Complexity 6:66</a:t>
            </a:r>
            <a:endParaRPr lang="en-US" altLang="zh-TW" sz="900" dirty="0"/>
          </a:p>
          <a:p>
            <a:r>
              <a:rPr lang="en-US" altLang="zh-TW" sz="900" dirty="0"/>
              <a:t>[71]</a:t>
            </a:r>
            <a:r>
              <a:rPr lang="en-US" altLang="zh-TW" sz="900" dirty="0" err="1"/>
              <a:t>Sarmento</a:t>
            </a:r>
            <a:r>
              <a:rPr lang="en-US" altLang="zh-TW" sz="900" dirty="0"/>
              <a:t> SM, Horta N (2020) Enhancing a pairs trading strategy with the application of machine learning. Expert Syst Appl 158:113490. https://doi.org/10.1016/j.eswa.2020.113490</a:t>
            </a:r>
            <a:endParaRPr lang="zh-TW" altLang="en-US" sz="900" dirty="0"/>
          </a:p>
        </p:txBody>
      </p:sp>
    </p:spTree>
    <p:extLst>
      <p:ext uri="{BB962C8B-B14F-4D97-AF65-F5344CB8AC3E}">
        <p14:creationId xmlns:p14="http://schemas.microsoft.com/office/powerpoint/2010/main" val="3524620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3C4B670A-1551-48F1-A716-DAFE45626E2B}"/>
              </a:ext>
            </a:extLst>
          </p:cNvPr>
          <p:cNvSpPr>
            <a:spLocks noGrp="1"/>
          </p:cNvSpPr>
          <p:nvPr>
            <p:ph idx="1"/>
          </p:nvPr>
        </p:nvSpPr>
        <p:spPr>
          <a:xfrm>
            <a:off x="838200" y="1825624"/>
            <a:ext cx="10708972" cy="4800397"/>
          </a:xfrm>
        </p:spPr>
        <p:txBody>
          <a:bodyPr>
            <a:normAutofit/>
          </a:bodyPr>
          <a:lstStyle/>
          <a:p>
            <a:pPr>
              <a:lnSpc>
                <a:spcPct val="150000"/>
              </a:lnSpc>
            </a:pPr>
            <a:r>
              <a:rPr lang="en-US" altLang="zh-TW" sz="1800" dirty="0"/>
              <a:t>In order to optimize pairs trading strategies depending on the positions of open and close, it is crucial to determine the trading and stop-loss boundaries.</a:t>
            </a:r>
          </a:p>
          <a:p>
            <a:pPr lvl="1">
              <a:lnSpc>
                <a:spcPct val="150000"/>
              </a:lnSpc>
            </a:pPr>
            <a:r>
              <a:rPr lang="en-US" altLang="zh-TW" sz="1400" dirty="0"/>
              <a:t>If the gap between trading boundaries is narrow</a:t>
            </a:r>
            <a:r>
              <a:rPr lang="zh-TW" altLang="en-US" sz="1400" dirty="0"/>
              <a:t>→</a:t>
            </a:r>
            <a:r>
              <a:rPr lang="en-US" altLang="zh-TW" sz="1400" dirty="0"/>
              <a:t>few profit</a:t>
            </a:r>
          </a:p>
          <a:p>
            <a:pPr lvl="1">
              <a:lnSpc>
                <a:spcPct val="150000"/>
              </a:lnSpc>
            </a:pPr>
            <a:r>
              <a:rPr lang="en-US" altLang="zh-TW" sz="1400" dirty="0"/>
              <a:t>If the gap between trading boundaries is too wide</a:t>
            </a:r>
            <a:r>
              <a:rPr lang="zh-TW" altLang="en-US" sz="1400" dirty="0"/>
              <a:t> →</a:t>
            </a:r>
            <a:r>
              <a:rPr lang="en-US" altLang="zh-TW" sz="1400" dirty="0"/>
              <a:t> miss several arbitrage opportunities and increase the risk</a:t>
            </a:r>
          </a:p>
          <a:p>
            <a:pPr>
              <a:lnSpc>
                <a:spcPct val="150000"/>
              </a:lnSpc>
            </a:pPr>
            <a:r>
              <a:rPr lang="en-US" altLang="zh-TW" sz="1800" dirty="0"/>
              <a:t>To seize the arbitrage opportunities in intraday trading, our intuition is to design new pairs trading strategies in a fine-grained scale (e.g., minute scale) from the tick data.</a:t>
            </a:r>
          </a:p>
          <a:p>
            <a:pPr>
              <a:lnSpc>
                <a:spcPct val="150000"/>
              </a:lnSpc>
            </a:pPr>
            <a:r>
              <a:rPr lang="en-US" altLang="zh-TW" sz="1800" dirty="0"/>
              <a:t>On the other hand, the cointegration relationship of spreads is much weaker due to the high sensitivity in the tick data.</a:t>
            </a:r>
          </a:p>
          <a:p>
            <a:pPr>
              <a:lnSpc>
                <a:spcPct val="150000"/>
              </a:lnSpc>
            </a:pPr>
            <a:r>
              <a:rPr lang="en-US" altLang="zh-TW" sz="1800" dirty="0"/>
              <a:t>The risk, namely the </a:t>
            </a:r>
            <a:r>
              <a:rPr lang="en-US" altLang="zh-TW" sz="1800" b="1" dirty="0"/>
              <a:t>structural break</a:t>
            </a:r>
            <a:r>
              <a:rPr lang="en-US" altLang="zh-TW" sz="1800" dirty="0"/>
              <a:t>, that the spread could fade away from the historical mean also increases, which would cause dramatic loss if the spread does not revert back.</a:t>
            </a:r>
          </a:p>
        </p:txBody>
      </p:sp>
    </p:spTree>
    <p:extLst>
      <p:ext uri="{BB962C8B-B14F-4D97-AF65-F5344CB8AC3E}">
        <p14:creationId xmlns:p14="http://schemas.microsoft.com/office/powerpoint/2010/main" val="2841149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821776-1929-44FB-A2E3-7F998FADE4D0}"/>
              </a:ext>
            </a:extLst>
          </p:cNvPr>
          <p:cNvSpPr>
            <a:spLocks noGrp="1"/>
          </p:cNvSpPr>
          <p:nvPr>
            <p:ph type="title"/>
          </p:nvPr>
        </p:nvSpPr>
        <p:spPr/>
        <p:txBody>
          <a:bodyPr/>
          <a:lstStyle/>
          <a:p>
            <a:r>
              <a:rPr lang="en-US" altLang="zh-TW" dirty="0"/>
              <a:t>Experimental results</a:t>
            </a:r>
            <a:endParaRPr lang="zh-TW" altLang="en-US" dirty="0"/>
          </a:p>
        </p:txBody>
      </p:sp>
      <p:sp>
        <p:nvSpPr>
          <p:cNvPr id="3" name="內容版面配置區 2">
            <a:extLst>
              <a:ext uri="{FF2B5EF4-FFF2-40B4-BE49-F238E27FC236}">
                <a16:creationId xmlns:a16="http://schemas.microsoft.com/office/drawing/2014/main" id="{52C1571A-F0CF-4661-B984-A384022DCEF6}"/>
              </a:ext>
            </a:extLst>
          </p:cNvPr>
          <p:cNvSpPr>
            <a:spLocks noGrp="1"/>
          </p:cNvSpPr>
          <p:nvPr>
            <p:ph idx="1"/>
          </p:nvPr>
        </p:nvSpPr>
        <p:spPr/>
        <p:txBody>
          <a:bodyPr/>
          <a:lstStyle/>
          <a:p>
            <a:endParaRPr lang="zh-TW" altLang="en-US" dirty="0"/>
          </a:p>
        </p:txBody>
      </p:sp>
      <p:pic>
        <p:nvPicPr>
          <p:cNvPr id="4" name="圖片 3">
            <a:extLst>
              <a:ext uri="{FF2B5EF4-FFF2-40B4-BE49-F238E27FC236}">
                <a16:creationId xmlns:a16="http://schemas.microsoft.com/office/drawing/2014/main" id="{4EB77336-372A-409C-AAD9-294511E005D1}"/>
              </a:ext>
            </a:extLst>
          </p:cNvPr>
          <p:cNvPicPr>
            <a:picLocks noChangeAspect="1"/>
          </p:cNvPicPr>
          <p:nvPr/>
        </p:nvPicPr>
        <p:blipFill>
          <a:blip r:embed="rId2"/>
          <a:stretch>
            <a:fillRect/>
          </a:stretch>
        </p:blipFill>
        <p:spPr>
          <a:xfrm>
            <a:off x="1107440" y="1903516"/>
            <a:ext cx="9591040" cy="4195556"/>
          </a:xfrm>
          <a:prstGeom prst="rect">
            <a:avLst/>
          </a:prstGeom>
        </p:spPr>
      </p:pic>
    </p:spTree>
    <p:extLst>
      <p:ext uri="{BB962C8B-B14F-4D97-AF65-F5344CB8AC3E}">
        <p14:creationId xmlns:p14="http://schemas.microsoft.com/office/powerpoint/2010/main" val="2062752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0821776-1929-44FB-A2E3-7F998FADE4D0}"/>
              </a:ext>
            </a:extLst>
          </p:cNvPr>
          <p:cNvSpPr>
            <a:spLocks noGrp="1"/>
          </p:cNvSpPr>
          <p:nvPr>
            <p:ph type="title"/>
          </p:nvPr>
        </p:nvSpPr>
        <p:spPr/>
        <p:txBody>
          <a:bodyPr/>
          <a:lstStyle/>
          <a:p>
            <a:r>
              <a:rPr lang="en-US" altLang="zh-TW" dirty="0"/>
              <a:t>Experimental results</a:t>
            </a:r>
            <a:endParaRPr lang="zh-TW" altLang="en-US" dirty="0"/>
          </a:p>
        </p:txBody>
      </p:sp>
      <p:sp>
        <p:nvSpPr>
          <p:cNvPr id="3" name="內容版面配置區 2">
            <a:extLst>
              <a:ext uri="{FF2B5EF4-FFF2-40B4-BE49-F238E27FC236}">
                <a16:creationId xmlns:a16="http://schemas.microsoft.com/office/drawing/2014/main" id="{52C1571A-F0CF-4661-B984-A384022DCEF6}"/>
              </a:ext>
            </a:extLst>
          </p:cNvPr>
          <p:cNvSpPr>
            <a:spLocks noGrp="1"/>
          </p:cNvSpPr>
          <p:nvPr>
            <p:ph idx="1"/>
          </p:nvPr>
        </p:nvSpPr>
        <p:spPr/>
        <p:txBody>
          <a:bodyPr/>
          <a:lstStyle/>
          <a:p>
            <a:endParaRPr lang="zh-TW" altLang="en-US" dirty="0"/>
          </a:p>
        </p:txBody>
      </p:sp>
      <p:pic>
        <p:nvPicPr>
          <p:cNvPr id="5" name="圖片 4">
            <a:extLst>
              <a:ext uri="{FF2B5EF4-FFF2-40B4-BE49-F238E27FC236}">
                <a16:creationId xmlns:a16="http://schemas.microsoft.com/office/drawing/2014/main" id="{81662D7C-3A60-44C8-868F-336B72897888}"/>
              </a:ext>
            </a:extLst>
          </p:cNvPr>
          <p:cNvPicPr>
            <a:picLocks noChangeAspect="1"/>
          </p:cNvPicPr>
          <p:nvPr/>
        </p:nvPicPr>
        <p:blipFill>
          <a:blip r:embed="rId2"/>
          <a:stretch>
            <a:fillRect/>
          </a:stretch>
        </p:blipFill>
        <p:spPr>
          <a:xfrm>
            <a:off x="1341120" y="1825625"/>
            <a:ext cx="8920480" cy="4092204"/>
          </a:xfrm>
          <a:prstGeom prst="rect">
            <a:avLst/>
          </a:prstGeom>
        </p:spPr>
      </p:pic>
    </p:spTree>
    <p:extLst>
      <p:ext uri="{BB962C8B-B14F-4D97-AF65-F5344CB8AC3E}">
        <p14:creationId xmlns:p14="http://schemas.microsoft.com/office/powerpoint/2010/main" val="101013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9D8FB5-B924-4A86-882E-9EED11C2C790}"/>
              </a:ext>
            </a:extLst>
          </p:cNvPr>
          <p:cNvSpPr>
            <a:spLocks noGrp="1"/>
          </p:cNvSpPr>
          <p:nvPr>
            <p:ph type="title"/>
          </p:nvPr>
        </p:nvSpPr>
        <p:spPr/>
        <p:txBody>
          <a:bodyPr/>
          <a:lstStyle/>
          <a:p>
            <a:r>
              <a:rPr lang="en-US" altLang="zh-TW" dirty="0"/>
              <a:t>Conclusion</a:t>
            </a:r>
            <a:endParaRPr lang="zh-TW" altLang="en-US" dirty="0"/>
          </a:p>
        </p:txBody>
      </p:sp>
      <p:sp>
        <p:nvSpPr>
          <p:cNvPr id="3" name="內容版面配置區 2">
            <a:extLst>
              <a:ext uri="{FF2B5EF4-FFF2-40B4-BE49-F238E27FC236}">
                <a16:creationId xmlns:a16="http://schemas.microsoft.com/office/drawing/2014/main" id="{EF2AC596-F8B8-4510-AAB5-D3CC3D39841E}"/>
              </a:ext>
            </a:extLst>
          </p:cNvPr>
          <p:cNvSpPr>
            <a:spLocks noGrp="1"/>
          </p:cNvSpPr>
          <p:nvPr>
            <p:ph idx="1"/>
          </p:nvPr>
        </p:nvSpPr>
        <p:spPr/>
        <p:txBody>
          <a:bodyPr>
            <a:normAutofit/>
          </a:bodyPr>
          <a:lstStyle/>
          <a:p>
            <a:pPr>
              <a:lnSpc>
                <a:spcPct val="150000"/>
              </a:lnSpc>
            </a:pPr>
            <a:r>
              <a:rPr lang="en-US" altLang="zh-TW" sz="1600" dirty="0"/>
              <a:t>In this paper, to tackle this urgent need, we propose a two-phase framework SAPT. The first-phase </a:t>
            </a:r>
            <a:r>
              <a:rPr lang="en-US" altLang="zh-TW" sz="1600" dirty="0" err="1"/>
              <a:t>SWANet</a:t>
            </a:r>
            <a:r>
              <a:rPr lang="en-US" altLang="zh-TW" sz="1600" dirty="0"/>
              <a:t> detects structural breaks by extracting not only time-domain features from stock price and spread with an LSTM but also frequency-domain features from </a:t>
            </a:r>
            <a:r>
              <a:rPr lang="en-US" altLang="zh-TW" sz="1600" dirty="0" err="1"/>
              <a:t>scalogrames</a:t>
            </a:r>
            <a:r>
              <a:rPr lang="en-US" altLang="zh-TW" sz="1600" dirty="0"/>
              <a:t> by using a continuous wavelet CNN. The second-phase SADQN optimizes the structural break-aware pairs trading strategy with a deep Q-network.</a:t>
            </a:r>
          </a:p>
          <a:p>
            <a:pPr>
              <a:lnSpc>
                <a:spcPct val="150000"/>
              </a:lnSpc>
            </a:pPr>
            <a:r>
              <a:rPr lang="en-US" altLang="zh-TW" sz="1600" dirty="0"/>
              <a:t>(1) </a:t>
            </a:r>
            <a:r>
              <a:rPr lang="en-US" altLang="zh-TW" sz="1600" dirty="0" err="1"/>
              <a:t>SWANet</a:t>
            </a:r>
            <a:r>
              <a:rPr lang="en-US" altLang="zh-TW" sz="1600" dirty="0"/>
              <a:t> outperforms conventional statistical methods by at least 93.9% in terms of true detection rate.</a:t>
            </a:r>
          </a:p>
          <a:p>
            <a:pPr>
              <a:lnSpc>
                <a:spcPct val="150000"/>
              </a:lnSpc>
            </a:pPr>
            <a:r>
              <a:rPr lang="en-US" altLang="zh-TW" sz="1600" dirty="0"/>
              <a:t>(2) SADQN, respectively, outperforms the other state-of-the-art methods by at least 456% and 934% in terms of profit and </a:t>
            </a:r>
            <a:r>
              <a:rPr lang="en-US" altLang="zh-TW" sz="1600" dirty="0" err="1"/>
              <a:t>Sortino</a:t>
            </a:r>
            <a:r>
              <a:rPr lang="en-US" altLang="zh-TW" sz="1600" dirty="0"/>
              <a:t> ratio.</a:t>
            </a:r>
          </a:p>
          <a:p>
            <a:pPr>
              <a:lnSpc>
                <a:spcPct val="150000"/>
              </a:lnSpc>
            </a:pPr>
            <a:r>
              <a:rPr lang="en-US" altLang="zh-TW" sz="1600" dirty="0"/>
              <a:t>(3) SAPT is robust in volatile market environment caused by COVID-19 pandemic.</a:t>
            </a:r>
            <a:endParaRPr lang="zh-TW" altLang="en-US" sz="1600" dirty="0"/>
          </a:p>
        </p:txBody>
      </p:sp>
    </p:spTree>
    <p:extLst>
      <p:ext uri="{BB962C8B-B14F-4D97-AF65-F5344CB8AC3E}">
        <p14:creationId xmlns:p14="http://schemas.microsoft.com/office/powerpoint/2010/main" val="1589125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3C4B670A-1551-48F1-A716-DAFE45626E2B}"/>
              </a:ext>
            </a:extLst>
          </p:cNvPr>
          <p:cNvSpPr>
            <a:spLocks noGrp="1"/>
          </p:cNvSpPr>
          <p:nvPr>
            <p:ph idx="1"/>
          </p:nvPr>
        </p:nvSpPr>
        <p:spPr>
          <a:xfrm>
            <a:off x="838200" y="1825624"/>
            <a:ext cx="10708972" cy="4800397"/>
          </a:xfrm>
        </p:spPr>
        <p:txBody>
          <a:bodyPr>
            <a:normAutofit/>
          </a:bodyPr>
          <a:lstStyle/>
          <a:p>
            <a:pPr>
              <a:lnSpc>
                <a:spcPct val="150000"/>
              </a:lnSpc>
            </a:pPr>
            <a:r>
              <a:rPr lang="en-US" altLang="zh-TW" sz="1800" dirty="0"/>
              <a:t>To detect structural breaks, state-of-the-art methods, such as Augmented Dickey–Fuller test and Chow test, require numerous data for statistical examinations. Moreover, they are not applicable to online detection.</a:t>
            </a:r>
          </a:p>
          <a:p>
            <a:pPr>
              <a:lnSpc>
                <a:spcPct val="150000"/>
              </a:lnSpc>
            </a:pPr>
            <a:r>
              <a:rPr lang="en-US" altLang="zh-TW" sz="1800" dirty="0"/>
              <a:t>In anomaly detection field, likelihood ratio-based and probability-based change-point detection identifies sudden and dramatic pattern changes in time series data.</a:t>
            </a:r>
          </a:p>
          <a:p>
            <a:pPr lvl="1">
              <a:lnSpc>
                <a:spcPct val="150000"/>
              </a:lnSpc>
            </a:pPr>
            <a:r>
              <a:rPr lang="en-US" altLang="zh-TW" sz="1400" dirty="0"/>
              <a:t> The structural breaks may lie in slowly changing spreads, which make them undetectable for change-point detection methods.</a:t>
            </a:r>
          </a:p>
          <a:p>
            <a:pPr marL="457200" lvl="1" indent="0">
              <a:lnSpc>
                <a:spcPct val="150000"/>
              </a:lnSpc>
              <a:buNone/>
            </a:pPr>
            <a:endParaRPr lang="en-US" altLang="zh-TW" sz="1400" dirty="0"/>
          </a:p>
        </p:txBody>
      </p:sp>
    </p:spTree>
    <p:extLst>
      <p:ext uri="{BB962C8B-B14F-4D97-AF65-F5344CB8AC3E}">
        <p14:creationId xmlns:p14="http://schemas.microsoft.com/office/powerpoint/2010/main" val="1916290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3C4B670A-1551-48F1-A716-DAFE45626E2B}"/>
              </a:ext>
            </a:extLst>
          </p:cNvPr>
          <p:cNvSpPr>
            <a:spLocks noGrp="1"/>
          </p:cNvSpPr>
          <p:nvPr>
            <p:ph idx="1"/>
          </p:nvPr>
        </p:nvSpPr>
        <p:spPr>
          <a:xfrm>
            <a:off x="838200" y="1825624"/>
            <a:ext cx="10708972" cy="4800397"/>
          </a:xfrm>
        </p:spPr>
        <p:txBody>
          <a:bodyPr>
            <a:normAutofit/>
          </a:bodyPr>
          <a:lstStyle/>
          <a:p>
            <a:pPr>
              <a:lnSpc>
                <a:spcPct val="150000"/>
              </a:lnSpc>
            </a:pPr>
            <a:r>
              <a:rPr lang="en-US" altLang="zh-TW" sz="1800" dirty="0"/>
              <a:t>In this paper, we propose a two-phase framework, namely structural break-aware pairs trading strategy (SAPT).</a:t>
            </a:r>
          </a:p>
          <a:p>
            <a:pPr>
              <a:lnSpc>
                <a:spcPct val="150000"/>
              </a:lnSpc>
            </a:pPr>
            <a:r>
              <a:rPr lang="en-US" altLang="zh-TW" sz="1800" dirty="0"/>
              <a:t>Phase 1: </a:t>
            </a:r>
            <a:r>
              <a:rPr lang="en-US" altLang="zh-TW" sz="1800" b="1" dirty="0"/>
              <a:t>structural break detection</a:t>
            </a:r>
          </a:p>
          <a:p>
            <a:pPr lvl="1">
              <a:lnSpc>
                <a:spcPct val="150000"/>
              </a:lnSpc>
            </a:pPr>
            <a:r>
              <a:rPr lang="en-US" altLang="zh-TW" sz="1400" dirty="0"/>
              <a:t>The goal is to estimate the occurrence probability of a structural break in the current timestamp.</a:t>
            </a:r>
          </a:p>
          <a:p>
            <a:pPr lvl="1">
              <a:lnSpc>
                <a:spcPct val="150000"/>
              </a:lnSpc>
            </a:pPr>
            <a:r>
              <a:rPr lang="en-US" altLang="zh-TW" sz="1400" dirty="0"/>
              <a:t>we propose </a:t>
            </a:r>
            <a:r>
              <a:rPr lang="en-US" altLang="zh-TW" sz="1400" b="1" dirty="0"/>
              <a:t>spread wavelet-aware hybrid network (</a:t>
            </a:r>
            <a:r>
              <a:rPr lang="en-US" altLang="zh-TW" sz="1400" b="1" dirty="0" err="1"/>
              <a:t>SWANet</a:t>
            </a:r>
            <a:r>
              <a:rPr lang="en-US" altLang="zh-TW" sz="1400" b="1" dirty="0"/>
              <a:t>) </a:t>
            </a:r>
            <a:r>
              <a:rPr lang="en-US" altLang="zh-TW" sz="1400" dirty="0"/>
              <a:t>to jointly extract frequency-domain features from spreads and time-domain features with a continuous wavelet convolutional neural network(CNN) and a long short-term memory (LSTM)</a:t>
            </a:r>
          </a:p>
          <a:p>
            <a:pPr>
              <a:lnSpc>
                <a:spcPct val="150000"/>
              </a:lnSpc>
            </a:pPr>
            <a:r>
              <a:rPr lang="en-US" altLang="zh-TW" sz="1800" dirty="0"/>
              <a:t>Phase 2: </a:t>
            </a:r>
            <a:r>
              <a:rPr lang="en-US" altLang="zh-TW" sz="1800" b="1" dirty="0"/>
              <a:t>pairs trading strategy optimization</a:t>
            </a:r>
          </a:p>
          <a:p>
            <a:pPr lvl="1">
              <a:lnSpc>
                <a:spcPct val="150000"/>
              </a:lnSpc>
            </a:pPr>
            <a:r>
              <a:rPr lang="en-US" altLang="zh-TW" sz="1400" dirty="0"/>
              <a:t>The goal of this phase is to jointly decide the trading shares (i.e., trading amount) in each timestamp, the trading and the stop-loss boundaries.</a:t>
            </a:r>
          </a:p>
          <a:p>
            <a:pPr lvl="1">
              <a:lnSpc>
                <a:spcPct val="150000"/>
              </a:lnSpc>
            </a:pPr>
            <a:r>
              <a:rPr lang="en-US" altLang="zh-TW" sz="1400" dirty="0"/>
              <a:t>we propose a novel </a:t>
            </a:r>
            <a:r>
              <a:rPr lang="en-US" altLang="zh-TW" sz="1400" b="1" dirty="0"/>
              <a:t>deep Q-network structural break-aware deep Q-network (SADQN) </a:t>
            </a:r>
            <a:r>
              <a:rPr lang="en-US" altLang="zh-TW" sz="1400" dirty="0"/>
              <a:t>with a transaction cost-aware objective function and risk-aware definitions of states and rewards.</a:t>
            </a:r>
          </a:p>
        </p:txBody>
      </p:sp>
    </p:spTree>
    <p:extLst>
      <p:ext uri="{BB962C8B-B14F-4D97-AF65-F5344CB8AC3E}">
        <p14:creationId xmlns:p14="http://schemas.microsoft.com/office/powerpoint/2010/main" val="1031440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Related work</a:t>
            </a:r>
            <a:endParaRPr lang="zh-TW" altLang="en-US" dirty="0"/>
          </a:p>
        </p:txBody>
      </p:sp>
      <p:sp>
        <p:nvSpPr>
          <p:cNvPr id="3" name="內容版面配置區 2">
            <a:extLst>
              <a:ext uri="{FF2B5EF4-FFF2-40B4-BE49-F238E27FC236}">
                <a16:creationId xmlns:a16="http://schemas.microsoft.com/office/drawing/2014/main" id="{3C4B670A-1551-48F1-A716-DAFE45626E2B}"/>
              </a:ext>
            </a:extLst>
          </p:cNvPr>
          <p:cNvSpPr>
            <a:spLocks noGrp="1"/>
          </p:cNvSpPr>
          <p:nvPr>
            <p:ph idx="1"/>
          </p:nvPr>
        </p:nvSpPr>
        <p:spPr>
          <a:xfrm>
            <a:off x="838200" y="1825624"/>
            <a:ext cx="10708972" cy="4800397"/>
          </a:xfrm>
        </p:spPr>
        <p:txBody>
          <a:bodyPr>
            <a:normAutofit/>
          </a:bodyPr>
          <a:lstStyle/>
          <a:p>
            <a:pPr>
              <a:lnSpc>
                <a:spcPct val="150000"/>
              </a:lnSpc>
            </a:pPr>
            <a:r>
              <a:rPr lang="en-US" altLang="zh-TW" sz="2000" dirty="0"/>
              <a:t> Structural break detection</a:t>
            </a:r>
          </a:p>
          <a:p>
            <a:pPr lvl="1">
              <a:lnSpc>
                <a:spcPct val="150000"/>
              </a:lnSpc>
            </a:pPr>
            <a:r>
              <a:rPr lang="en-US" altLang="zh-TW" sz="1600" dirty="0"/>
              <a:t>Statistical methods for structural break detection</a:t>
            </a:r>
          </a:p>
          <a:p>
            <a:pPr lvl="2">
              <a:lnSpc>
                <a:spcPct val="150000"/>
              </a:lnSpc>
            </a:pPr>
            <a:r>
              <a:rPr lang="en-US" altLang="zh-TW" sz="1050" dirty="0"/>
              <a:t>Augmented Dickey–Fuller test (ADF)</a:t>
            </a:r>
          </a:p>
          <a:p>
            <a:pPr lvl="2">
              <a:lnSpc>
                <a:spcPct val="150000"/>
              </a:lnSpc>
            </a:pPr>
            <a:r>
              <a:rPr lang="en-US" altLang="zh-TW" sz="1050" dirty="0"/>
              <a:t>Chow test</a:t>
            </a:r>
          </a:p>
          <a:p>
            <a:pPr lvl="2">
              <a:lnSpc>
                <a:spcPct val="150000"/>
              </a:lnSpc>
            </a:pPr>
            <a:r>
              <a:rPr lang="en-US" altLang="zh-TW" sz="1050" dirty="0"/>
              <a:t>These methods are too sensitive to deal with the high variety in intraday trading.</a:t>
            </a:r>
            <a:r>
              <a:rPr lang="zh-TW" altLang="en-US" sz="1050" dirty="0"/>
              <a:t> </a:t>
            </a:r>
            <a:r>
              <a:rPr lang="en-US" altLang="zh-TW" sz="1050" dirty="0"/>
              <a:t>In addition, they have difficulty to meet the immediacy of structural break detection since they require enormous data to get reliable results during testing.</a:t>
            </a:r>
          </a:p>
          <a:p>
            <a:pPr lvl="1">
              <a:lnSpc>
                <a:spcPct val="150000"/>
              </a:lnSpc>
            </a:pPr>
            <a:r>
              <a:rPr lang="en-US" altLang="zh-TW" sz="1600" dirty="0"/>
              <a:t>Change‑point detection</a:t>
            </a:r>
          </a:p>
          <a:p>
            <a:pPr lvl="2">
              <a:lnSpc>
                <a:spcPct val="150000"/>
              </a:lnSpc>
            </a:pPr>
            <a:r>
              <a:rPr lang="en-US" altLang="zh-TW" sz="1050" dirty="0"/>
              <a:t>The goal of change-point detection is to identify the locations where pattern switches or abrupt change happens in the time series data.</a:t>
            </a:r>
            <a:r>
              <a:rPr lang="zh-TW" altLang="en-US" sz="1050" dirty="0"/>
              <a:t> </a:t>
            </a:r>
            <a:r>
              <a:rPr lang="en-US" altLang="zh-TW" sz="1050" dirty="0"/>
              <a:t>(e.g., climate change detection and speech recognition.)</a:t>
            </a:r>
          </a:p>
          <a:p>
            <a:pPr lvl="2">
              <a:lnSpc>
                <a:spcPct val="150000"/>
              </a:lnSpc>
            </a:pPr>
            <a:r>
              <a:rPr lang="en-US" altLang="zh-TW" sz="1050" dirty="0"/>
              <a:t>The above methods may misclassify abrupt fluctuations in stock markets as breakpoints, such that many arbitrage opportunities would be missed.</a:t>
            </a:r>
          </a:p>
        </p:txBody>
      </p:sp>
    </p:spTree>
    <p:extLst>
      <p:ext uri="{BB962C8B-B14F-4D97-AF65-F5344CB8AC3E}">
        <p14:creationId xmlns:p14="http://schemas.microsoft.com/office/powerpoint/2010/main" val="2451662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Related work</a:t>
            </a:r>
            <a:endParaRPr lang="zh-TW" altLang="en-US" dirty="0"/>
          </a:p>
        </p:txBody>
      </p:sp>
      <p:sp>
        <p:nvSpPr>
          <p:cNvPr id="3" name="內容版面配置區 2">
            <a:extLst>
              <a:ext uri="{FF2B5EF4-FFF2-40B4-BE49-F238E27FC236}">
                <a16:creationId xmlns:a16="http://schemas.microsoft.com/office/drawing/2014/main" id="{3C4B670A-1551-48F1-A716-DAFE45626E2B}"/>
              </a:ext>
            </a:extLst>
          </p:cNvPr>
          <p:cNvSpPr>
            <a:spLocks noGrp="1"/>
          </p:cNvSpPr>
          <p:nvPr>
            <p:ph idx="1"/>
          </p:nvPr>
        </p:nvSpPr>
        <p:spPr>
          <a:xfrm>
            <a:off x="838200" y="1825624"/>
            <a:ext cx="10708972" cy="4800397"/>
          </a:xfrm>
        </p:spPr>
        <p:txBody>
          <a:bodyPr>
            <a:normAutofit/>
          </a:bodyPr>
          <a:lstStyle/>
          <a:p>
            <a:pPr>
              <a:lnSpc>
                <a:spcPct val="150000"/>
              </a:lnSpc>
            </a:pPr>
            <a:r>
              <a:rPr lang="en-US" altLang="zh-TW" sz="2000" dirty="0"/>
              <a:t> Deep learning for finance</a:t>
            </a:r>
          </a:p>
          <a:p>
            <a:pPr lvl="1">
              <a:lnSpc>
                <a:spcPct val="150000"/>
              </a:lnSpc>
            </a:pPr>
            <a:r>
              <a:rPr lang="en-US" altLang="zh-TW" sz="1600" dirty="0"/>
              <a:t>Chen et al. constructed the </a:t>
            </a:r>
            <a:r>
              <a:rPr lang="en-US" altLang="zh-TW" sz="1600" dirty="0" err="1"/>
              <a:t>Filterbank</a:t>
            </a:r>
            <a:r>
              <a:rPr lang="en-US" altLang="zh-TW" sz="1600" dirty="0"/>
              <a:t> CNN in high-frequency pairs trading to extract long-term and short-term historical volatility information and hence outperformed the rule-based strategies in Taiwan Stock Index Futures and Mini Index Futures.</a:t>
            </a:r>
          </a:p>
          <a:p>
            <a:pPr lvl="1">
              <a:lnSpc>
                <a:spcPct val="150000"/>
              </a:lnSpc>
            </a:pPr>
            <a:r>
              <a:rPr lang="en-US" altLang="zh-TW" sz="1600" dirty="0"/>
              <a:t>Zhang et al. proposed to extract the features of limit order books with a CNN to learn the strength of the bid–ask and then predict the trend of the London Stock Exchange with an LSTM.</a:t>
            </a:r>
          </a:p>
          <a:p>
            <a:pPr lvl="1">
              <a:lnSpc>
                <a:spcPct val="150000"/>
              </a:lnSpc>
            </a:pPr>
            <a:r>
              <a:rPr lang="en-US" altLang="zh-TW" sz="1600" dirty="0" err="1"/>
              <a:t>Fallahpour</a:t>
            </a:r>
            <a:r>
              <a:rPr lang="en-US" altLang="zh-TW" sz="1600" dirty="0"/>
              <a:t> et al. made the first attempt to adopt a classic Q-learning model.</a:t>
            </a:r>
            <a:r>
              <a:rPr lang="zh-TW" altLang="en-US" sz="1600" dirty="0"/>
              <a:t> </a:t>
            </a:r>
            <a:endParaRPr lang="en-US" altLang="zh-TW" sz="1600" dirty="0"/>
          </a:p>
          <a:p>
            <a:pPr lvl="1">
              <a:lnSpc>
                <a:spcPct val="150000"/>
              </a:lnSpc>
            </a:pPr>
            <a:r>
              <a:rPr lang="en-US" altLang="zh-TW" sz="1600" dirty="0"/>
              <a:t>Kim et al. further proposed the pairs trading deep Q-network (PTDQN) that employed a conventional deep Q-learning model to dynamically choose the open and the stop-loss boundaries over time.</a:t>
            </a:r>
          </a:p>
        </p:txBody>
      </p:sp>
    </p:spTree>
    <p:extLst>
      <p:ext uri="{BB962C8B-B14F-4D97-AF65-F5344CB8AC3E}">
        <p14:creationId xmlns:p14="http://schemas.microsoft.com/office/powerpoint/2010/main" val="1589167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Overview of SAPT</a:t>
            </a:r>
            <a:endParaRPr lang="zh-TW" altLang="en-US" dirty="0"/>
          </a:p>
        </p:txBody>
      </p:sp>
      <p:pic>
        <p:nvPicPr>
          <p:cNvPr id="6" name="圖片 5">
            <a:extLst>
              <a:ext uri="{FF2B5EF4-FFF2-40B4-BE49-F238E27FC236}">
                <a16:creationId xmlns:a16="http://schemas.microsoft.com/office/drawing/2014/main" id="{1B31359A-0073-44E6-814C-5C51C4DFD670}"/>
              </a:ext>
            </a:extLst>
          </p:cNvPr>
          <p:cNvPicPr>
            <a:picLocks noChangeAspect="1"/>
          </p:cNvPicPr>
          <p:nvPr/>
        </p:nvPicPr>
        <p:blipFill>
          <a:blip r:embed="rId3"/>
          <a:stretch>
            <a:fillRect/>
          </a:stretch>
        </p:blipFill>
        <p:spPr>
          <a:xfrm>
            <a:off x="2009745" y="1587086"/>
            <a:ext cx="8172510" cy="4962561"/>
          </a:xfrm>
          <a:prstGeom prst="rect">
            <a:avLst/>
          </a:prstGeom>
        </p:spPr>
      </p:pic>
    </p:spTree>
    <p:extLst>
      <p:ext uri="{BB962C8B-B14F-4D97-AF65-F5344CB8AC3E}">
        <p14:creationId xmlns:p14="http://schemas.microsoft.com/office/powerpoint/2010/main" val="520826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67FC72-083E-4E9F-96E9-81BA5C653929}"/>
              </a:ext>
            </a:extLst>
          </p:cNvPr>
          <p:cNvSpPr>
            <a:spLocks noGrp="1"/>
          </p:cNvSpPr>
          <p:nvPr>
            <p:ph type="title"/>
          </p:nvPr>
        </p:nvSpPr>
        <p:spPr/>
        <p:txBody>
          <a:bodyPr/>
          <a:lstStyle/>
          <a:p>
            <a:r>
              <a:rPr lang="en-US" altLang="zh-TW" dirty="0"/>
              <a:t>Structural break detection</a:t>
            </a:r>
            <a:endParaRPr lang="zh-TW" altLang="en-US" dirty="0"/>
          </a:p>
        </p:txBody>
      </p:sp>
      <p:sp>
        <p:nvSpPr>
          <p:cNvPr id="5" name="內容版面配置區 2">
            <a:extLst>
              <a:ext uri="{FF2B5EF4-FFF2-40B4-BE49-F238E27FC236}">
                <a16:creationId xmlns:a16="http://schemas.microsoft.com/office/drawing/2014/main" id="{A5C31222-40A8-4F59-AA5C-060E22F07653}"/>
              </a:ext>
            </a:extLst>
          </p:cNvPr>
          <p:cNvSpPr>
            <a:spLocks noGrp="1"/>
          </p:cNvSpPr>
          <p:nvPr>
            <p:ph idx="1"/>
          </p:nvPr>
        </p:nvSpPr>
        <p:spPr>
          <a:xfrm>
            <a:off x="838200" y="1825624"/>
            <a:ext cx="10708972" cy="4800397"/>
          </a:xfrm>
        </p:spPr>
        <p:txBody>
          <a:bodyPr>
            <a:normAutofit/>
          </a:bodyPr>
          <a:lstStyle/>
          <a:p>
            <a:pPr>
              <a:lnSpc>
                <a:spcPct val="150000"/>
              </a:lnSpc>
            </a:pPr>
            <a:r>
              <a:rPr lang="en-US" altLang="zh-TW" sz="2000" dirty="0"/>
              <a:t>Consider a cointegrated pair of stocks</a:t>
            </a:r>
            <a:r>
              <a:rPr lang="zh-TW" altLang="en-US" sz="2000" dirty="0"/>
              <a:t>                                         </a:t>
            </a:r>
            <a:r>
              <a:rPr lang="en-US" altLang="zh-TW" sz="2000" dirty="0"/>
              <a:t>, where</a:t>
            </a:r>
            <a:r>
              <a:rPr lang="zh-TW" altLang="en-US" sz="1600" dirty="0"/>
              <a:t>                                                                                         </a:t>
            </a:r>
            <a:r>
              <a:rPr lang="en-US" altLang="zh-TW" sz="2000" dirty="0"/>
              <a:t>, and let </a:t>
            </a:r>
            <a:r>
              <a:rPr lang="en-US" altLang="zh-TW" sz="2000" dirty="0" err="1"/>
              <a:t>t</a:t>
            </a:r>
            <a:r>
              <a:rPr lang="en-US" altLang="zh-TW" sz="2000" baseline="30000" dirty="0" err="1"/>
              <a:t>cur</a:t>
            </a:r>
            <a:r>
              <a:rPr lang="en-US" altLang="zh-TW" sz="2000" dirty="0"/>
              <a:t> denote the current timestamp. </a:t>
            </a:r>
          </a:p>
          <a:p>
            <a:pPr>
              <a:lnSpc>
                <a:spcPct val="150000"/>
              </a:lnSpc>
            </a:pPr>
            <a:r>
              <a:rPr lang="en-US" altLang="zh-TW" sz="2000" dirty="0"/>
              <a:t>When the current prices           and          are available, the goal is to estimate the occurrence probability of a structural break at </a:t>
            </a:r>
            <a:r>
              <a:rPr lang="en-US" altLang="zh-TW" sz="2000" dirty="0" err="1"/>
              <a:t>t</a:t>
            </a:r>
            <a:r>
              <a:rPr lang="en-US" altLang="zh-TW" sz="2000" baseline="30000" dirty="0" err="1"/>
              <a:t>cur</a:t>
            </a:r>
            <a:r>
              <a:rPr lang="en-US" altLang="zh-TW" sz="2000" dirty="0"/>
              <a:t> with a real-time detection model      as follows: </a:t>
            </a:r>
          </a:p>
          <a:p>
            <a:pPr>
              <a:lnSpc>
                <a:spcPct val="150000"/>
              </a:lnSpc>
            </a:pPr>
            <a:endParaRPr lang="en-US" altLang="zh-TW" sz="2000" dirty="0"/>
          </a:p>
          <a:p>
            <a:pPr>
              <a:lnSpc>
                <a:spcPct val="150000"/>
              </a:lnSpc>
            </a:pPr>
            <a:r>
              <a:rPr lang="en-US" altLang="zh-TW" sz="2000" dirty="0"/>
              <a:t>Where     is the occurrence probability, is the set of learnable parameters of      .</a:t>
            </a:r>
          </a:p>
        </p:txBody>
      </p:sp>
      <p:pic>
        <p:nvPicPr>
          <p:cNvPr id="4" name="圖片 3">
            <a:extLst>
              <a:ext uri="{FF2B5EF4-FFF2-40B4-BE49-F238E27FC236}">
                <a16:creationId xmlns:a16="http://schemas.microsoft.com/office/drawing/2014/main" id="{38DA0AB7-5F45-4D7A-A821-3EFF6A691999}"/>
              </a:ext>
            </a:extLst>
          </p:cNvPr>
          <p:cNvPicPr>
            <a:picLocks noChangeAspect="1"/>
          </p:cNvPicPr>
          <p:nvPr/>
        </p:nvPicPr>
        <p:blipFill>
          <a:blip r:embed="rId3"/>
          <a:stretch>
            <a:fillRect/>
          </a:stretch>
        </p:blipFill>
        <p:spPr>
          <a:xfrm>
            <a:off x="5726839" y="1927191"/>
            <a:ext cx="2486043" cy="400053"/>
          </a:xfrm>
          <a:prstGeom prst="rect">
            <a:avLst/>
          </a:prstGeom>
        </p:spPr>
      </p:pic>
      <p:pic>
        <p:nvPicPr>
          <p:cNvPr id="7" name="圖片 6">
            <a:extLst>
              <a:ext uri="{FF2B5EF4-FFF2-40B4-BE49-F238E27FC236}">
                <a16:creationId xmlns:a16="http://schemas.microsoft.com/office/drawing/2014/main" id="{4ED78DA1-8D5B-4A6C-B618-8B1AD6C671E1}"/>
              </a:ext>
            </a:extLst>
          </p:cNvPr>
          <p:cNvPicPr>
            <a:picLocks noChangeAspect="1"/>
          </p:cNvPicPr>
          <p:nvPr/>
        </p:nvPicPr>
        <p:blipFill rotWithShape="1">
          <a:blip r:embed="rId4"/>
          <a:srcRect r="457"/>
          <a:stretch/>
        </p:blipFill>
        <p:spPr>
          <a:xfrm>
            <a:off x="1101480" y="2415502"/>
            <a:ext cx="5262253" cy="342903"/>
          </a:xfrm>
          <a:prstGeom prst="rect">
            <a:avLst/>
          </a:prstGeom>
        </p:spPr>
      </p:pic>
      <p:pic>
        <p:nvPicPr>
          <p:cNvPr id="8" name="圖片 7">
            <a:extLst>
              <a:ext uri="{FF2B5EF4-FFF2-40B4-BE49-F238E27FC236}">
                <a16:creationId xmlns:a16="http://schemas.microsoft.com/office/drawing/2014/main" id="{7ABCD7A1-3358-4598-86CD-FA461511CA0C}"/>
              </a:ext>
            </a:extLst>
          </p:cNvPr>
          <p:cNvPicPr>
            <a:picLocks noChangeAspect="1"/>
          </p:cNvPicPr>
          <p:nvPr/>
        </p:nvPicPr>
        <p:blipFill>
          <a:blip r:embed="rId5"/>
          <a:stretch>
            <a:fillRect/>
          </a:stretch>
        </p:blipFill>
        <p:spPr>
          <a:xfrm>
            <a:off x="4135116" y="2997324"/>
            <a:ext cx="552454" cy="304802"/>
          </a:xfrm>
          <a:prstGeom prst="rect">
            <a:avLst/>
          </a:prstGeom>
        </p:spPr>
      </p:pic>
      <p:pic>
        <p:nvPicPr>
          <p:cNvPr id="9" name="圖片 8">
            <a:extLst>
              <a:ext uri="{FF2B5EF4-FFF2-40B4-BE49-F238E27FC236}">
                <a16:creationId xmlns:a16="http://schemas.microsoft.com/office/drawing/2014/main" id="{88F50B87-EF17-4623-A607-FAD78BB259BC}"/>
              </a:ext>
            </a:extLst>
          </p:cNvPr>
          <p:cNvPicPr>
            <a:picLocks noChangeAspect="1"/>
          </p:cNvPicPr>
          <p:nvPr/>
        </p:nvPicPr>
        <p:blipFill>
          <a:blip r:embed="rId6"/>
          <a:stretch>
            <a:fillRect/>
          </a:stretch>
        </p:blipFill>
        <p:spPr>
          <a:xfrm>
            <a:off x="5197129" y="2940019"/>
            <a:ext cx="590554" cy="342903"/>
          </a:xfrm>
          <a:prstGeom prst="rect">
            <a:avLst/>
          </a:prstGeom>
        </p:spPr>
      </p:pic>
      <p:pic>
        <p:nvPicPr>
          <p:cNvPr id="10" name="圖片 9">
            <a:extLst>
              <a:ext uri="{FF2B5EF4-FFF2-40B4-BE49-F238E27FC236}">
                <a16:creationId xmlns:a16="http://schemas.microsoft.com/office/drawing/2014/main" id="{1184AC8F-7C42-447E-9BFA-4EA8B6E31E57}"/>
              </a:ext>
            </a:extLst>
          </p:cNvPr>
          <p:cNvPicPr>
            <a:picLocks noChangeAspect="1"/>
          </p:cNvPicPr>
          <p:nvPr/>
        </p:nvPicPr>
        <p:blipFill>
          <a:blip r:embed="rId7"/>
          <a:stretch>
            <a:fillRect/>
          </a:stretch>
        </p:blipFill>
        <p:spPr>
          <a:xfrm>
            <a:off x="10957291" y="3429000"/>
            <a:ext cx="295277" cy="352428"/>
          </a:xfrm>
          <a:prstGeom prst="rect">
            <a:avLst/>
          </a:prstGeom>
        </p:spPr>
      </p:pic>
      <p:pic>
        <p:nvPicPr>
          <p:cNvPr id="12" name="圖片 11">
            <a:extLst>
              <a:ext uri="{FF2B5EF4-FFF2-40B4-BE49-F238E27FC236}">
                <a16:creationId xmlns:a16="http://schemas.microsoft.com/office/drawing/2014/main" id="{86E45FCD-A801-49CA-B3F4-E151F246CB63}"/>
              </a:ext>
            </a:extLst>
          </p:cNvPr>
          <p:cNvPicPr>
            <a:picLocks noChangeAspect="1"/>
          </p:cNvPicPr>
          <p:nvPr/>
        </p:nvPicPr>
        <p:blipFill rotWithShape="1">
          <a:blip r:embed="rId4"/>
          <a:srcRect l="64734" r="28239"/>
          <a:stretch/>
        </p:blipFill>
        <p:spPr>
          <a:xfrm>
            <a:off x="7401878" y="2415502"/>
            <a:ext cx="371475" cy="342903"/>
          </a:xfrm>
          <a:prstGeom prst="rect">
            <a:avLst/>
          </a:prstGeom>
        </p:spPr>
      </p:pic>
      <p:pic>
        <p:nvPicPr>
          <p:cNvPr id="13" name="圖片 12">
            <a:extLst>
              <a:ext uri="{FF2B5EF4-FFF2-40B4-BE49-F238E27FC236}">
                <a16:creationId xmlns:a16="http://schemas.microsoft.com/office/drawing/2014/main" id="{B5B9C2FD-AAD1-4B9E-87AB-79D956DDED3E}"/>
              </a:ext>
            </a:extLst>
          </p:cNvPr>
          <p:cNvPicPr>
            <a:picLocks noChangeAspect="1"/>
          </p:cNvPicPr>
          <p:nvPr/>
        </p:nvPicPr>
        <p:blipFill rotWithShape="1">
          <a:blip r:embed="rId4"/>
          <a:srcRect l="64734" r="28239"/>
          <a:stretch/>
        </p:blipFill>
        <p:spPr>
          <a:xfrm>
            <a:off x="6598385" y="3444436"/>
            <a:ext cx="371475" cy="342903"/>
          </a:xfrm>
          <a:prstGeom prst="rect">
            <a:avLst/>
          </a:prstGeom>
        </p:spPr>
      </p:pic>
      <p:pic>
        <p:nvPicPr>
          <p:cNvPr id="14" name="圖片 13">
            <a:extLst>
              <a:ext uri="{FF2B5EF4-FFF2-40B4-BE49-F238E27FC236}">
                <a16:creationId xmlns:a16="http://schemas.microsoft.com/office/drawing/2014/main" id="{C3D57B32-4C26-457E-94B1-5250E389F7C8}"/>
              </a:ext>
            </a:extLst>
          </p:cNvPr>
          <p:cNvPicPr>
            <a:picLocks noChangeAspect="1"/>
          </p:cNvPicPr>
          <p:nvPr/>
        </p:nvPicPr>
        <p:blipFill>
          <a:blip r:embed="rId8"/>
          <a:stretch>
            <a:fillRect/>
          </a:stretch>
        </p:blipFill>
        <p:spPr>
          <a:xfrm>
            <a:off x="4301772" y="4419318"/>
            <a:ext cx="2971822" cy="428628"/>
          </a:xfrm>
          <a:prstGeom prst="rect">
            <a:avLst/>
          </a:prstGeom>
        </p:spPr>
      </p:pic>
      <p:pic>
        <p:nvPicPr>
          <p:cNvPr id="16" name="圖片 15">
            <a:extLst>
              <a:ext uri="{FF2B5EF4-FFF2-40B4-BE49-F238E27FC236}">
                <a16:creationId xmlns:a16="http://schemas.microsoft.com/office/drawing/2014/main" id="{CAD072EB-DCC0-41C6-92DD-5E2897511AF6}"/>
              </a:ext>
            </a:extLst>
          </p:cNvPr>
          <p:cNvPicPr>
            <a:picLocks noChangeAspect="1"/>
          </p:cNvPicPr>
          <p:nvPr/>
        </p:nvPicPr>
        <p:blipFill>
          <a:blip r:embed="rId9"/>
          <a:stretch>
            <a:fillRect/>
          </a:stretch>
        </p:blipFill>
        <p:spPr>
          <a:xfrm>
            <a:off x="1966936" y="5113242"/>
            <a:ext cx="222220" cy="253082"/>
          </a:xfrm>
          <a:prstGeom prst="rect">
            <a:avLst/>
          </a:prstGeom>
        </p:spPr>
      </p:pic>
      <p:pic>
        <p:nvPicPr>
          <p:cNvPr id="17" name="圖片 16">
            <a:extLst>
              <a:ext uri="{FF2B5EF4-FFF2-40B4-BE49-F238E27FC236}">
                <a16:creationId xmlns:a16="http://schemas.microsoft.com/office/drawing/2014/main" id="{2984D466-C019-411E-BFD2-514B622C326A}"/>
              </a:ext>
            </a:extLst>
          </p:cNvPr>
          <p:cNvPicPr>
            <a:picLocks noChangeAspect="1"/>
          </p:cNvPicPr>
          <p:nvPr/>
        </p:nvPicPr>
        <p:blipFill>
          <a:blip r:embed="rId10"/>
          <a:stretch>
            <a:fillRect/>
          </a:stretch>
        </p:blipFill>
        <p:spPr>
          <a:xfrm>
            <a:off x="5692124" y="5042472"/>
            <a:ext cx="276227" cy="323852"/>
          </a:xfrm>
          <a:prstGeom prst="rect">
            <a:avLst/>
          </a:prstGeom>
        </p:spPr>
      </p:pic>
      <p:pic>
        <p:nvPicPr>
          <p:cNvPr id="19" name="圖片 18">
            <a:extLst>
              <a:ext uri="{FF2B5EF4-FFF2-40B4-BE49-F238E27FC236}">
                <a16:creationId xmlns:a16="http://schemas.microsoft.com/office/drawing/2014/main" id="{95A3C53A-3C8D-4386-BB58-FFD7D4CD04A0}"/>
              </a:ext>
            </a:extLst>
          </p:cNvPr>
          <p:cNvPicPr>
            <a:picLocks noChangeAspect="1"/>
          </p:cNvPicPr>
          <p:nvPr/>
        </p:nvPicPr>
        <p:blipFill>
          <a:blip r:embed="rId7"/>
          <a:stretch>
            <a:fillRect/>
          </a:stretch>
        </p:blipFill>
        <p:spPr>
          <a:xfrm>
            <a:off x="10033883" y="5063569"/>
            <a:ext cx="295277" cy="352428"/>
          </a:xfrm>
          <a:prstGeom prst="rect">
            <a:avLst/>
          </a:prstGeom>
        </p:spPr>
      </p:pic>
    </p:spTree>
    <p:extLst>
      <p:ext uri="{BB962C8B-B14F-4D97-AF65-F5344CB8AC3E}">
        <p14:creationId xmlns:p14="http://schemas.microsoft.com/office/powerpoint/2010/main" val="63350333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1">
      <a:majorFont>
        <a:latin typeface="微軟正黑體"/>
        <a:ea typeface="微軟正黑體"/>
        <a:cs typeface=""/>
      </a:majorFont>
      <a:minorFont>
        <a:latin typeface="微軟正黑體"/>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15589</TotalTime>
  <Words>2326</Words>
  <Application>Microsoft Office PowerPoint</Application>
  <PresentationFormat>寬螢幕</PresentationFormat>
  <Paragraphs>184</Paragraphs>
  <Slides>32</Slides>
  <Notes>17</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32</vt:i4>
      </vt:variant>
    </vt:vector>
  </HeadingPairs>
  <TitlesOfParts>
    <vt:vector size="37" baseType="lpstr">
      <vt:lpstr>微軟正黑體</vt:lpstr>
      <vt:lpstr>新細明體</vt:lpstr>
      <vt:lpstr>Arial</vt:lpstr>
      <vt:lpstr>Calibri</vt:lpstr>
      <vt:lpstr>Office 佈景主題</vt:lpstr>
      <vt:lpstr>Structural break‑aware pairs trading strategy using deep  reinforcement learning</vt:lpstr>
      <vt:lpstr>Introduction</vt:lpstr>
      <vt:lpstr>Introduction</vt:lpstr>
      <vt:lpstr>Introduction</vt:lpstr>
      <vt:lpstr>Introduction</vt:lpstr>
      <vt:lpstr>Related work</vt:lpstr>
      <vt:lpstr>Related work</vt:lpstr>
      <vt:lpstr>Overview of SAPT</vt:lpstr>
      <vt:lpstr>Structural break detection</vt:lpstr>
      <vt:lpstr>Structural break detection</vt:lpstr>
      <vt:lpstr>Structural break detection</vt:lpstr>
      <vt:lpstr>Structural break detection</vt:lpstr>
      <vt:lpstr>Data preparation</vt:lpstr>
      <vt:lpstr>Ground truth labeling </vt:lpstr>
      <vt:lpstr>Evaluation metrics</vt:lpstr>
      <vt:lpstr>Evaluation metrics</vt:lpstr>
      <vt:lpstr> Comparison methods</vt:lpstr>
      <vt:lpstr>SWANet-S</vt:lpstr>
      <vt:lpstr>Experimental results</vt:lpstr>
      <vt:lpstr>Experimental results</vt:lpstr>
      <vt:lpstr>Experimental results</vt:lpstr>
      <vt:lpstr>Pairs trading strategy optimization</vt:lpstr>
      <vt:lpstr>Pairs trading strategy optimization</vt:lpstr>
      <vt:lpstr>Pairs trading strategy optimization</vt:lpstr>
      <vt:lpstr>Pairs trading strategy optimization</vt:lpstr>
      <vt:lpstr>Pairs trading strategy optimization</vt:lpstr>
      <vt:lpstr>Experiment setup</vt:lpstr>
      <vt:lpstr> Evaluation metrics</vt:lpstr>
      <vt:lpstr>Comparison methods</vt:lpstr>
      <vt:lpstr>Experimental results</vt:lpstr>
      <vt:lpstr>Experimental results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Adaptive Quantitative Trading: An Imitative Deep Reinforcement Learning Approach</dc:title>
  <dc:creator>張維哲 0516094</dc:creator>
  <cp:lastModifiedBy>張維哲 0516094</cp:lastModifiedBy>
  <cp:revision>859</cp:revision>
  <dcterms:created xsi:type="dcterms:W3CDTF">2020-12-28T09:48:49Z</dcterms:created>
  <dcterms:modified xsi:type="dcterms:W3CDTF">2021-09-20T06:15:13Z</dcterms:modified>
</cp:coreProperties>
</file>