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notesMasterIdLst>
    <p:notesMasterId r:id="rId45"/>
  </p:notesMasterIdLst>
  <p:sldIdLst>
    <p:sldId id="256" r:id="rId6"/>
    <p:sldId id="258" r:id="rId7"/>
    <p:sldId id="259" r:id="rId8"/>
    <p:sldId id="260" r:id="rId9"/>
    <p:sldId id="262" r:id="rId10"/>
    <p:sldId id="263" r:id="rId11"/>
    <p:sldId id="265" r:id="rId12"/>
    <p:sldId id="264" r:id="rId13"/>
    <p:sldId id="266" r:id="rId14"/>
    <p:sldId id="267" r:id="rId15"/>
    <p:sldId id="268" r:id="rId16"/>
    <p:sldId id="270" r:id="rId17"/>
    <p:sldId id="269" r:id="rId18"/>
    <p:sldId id="272" r:id="rId19"/>
    <p:sldId id="271" r:id="rId20"/>
    <p:sldId id="277" r:id="rId21"/>
    <p:sldId id="274" r:id="rId22"/>
    <p:sldId id="275" r:id="rId23"/>
    <p:sldId id="276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4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71B9CF-6845-43B8-8399-922B335902A2}" type="datetimeFigureOut">
              <a:rPr lang="zh-TW" altLang="en-US" smtClean="0"/>
              <a:t>2017/10/19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C43299-98D8-422D-A98F-5A8124CD508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1971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16121-F92F-46E7-9620-F46041351B44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5938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116121-F92F-46E7-9620-F46041351B44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15520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116121-F92F-46E7-9620-F46041351B44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7965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116121-F92F-46E7-9620-F46041351B44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84028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116121-F92F-46E7-9620-F46041351B44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6684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116121-F92F-46E7-9620-F46041351B44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62355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116121-F92F-46E7-9620-F46041351B44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7932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116121-F92F-46E7-9620-F46041351B44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07882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116121-F92F-46E7-9620-F46041351B44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0006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116121-F92F-46E7-9620-F46041351B44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40489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116121-F92F-46E7-9620-F46041351B44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54849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116121-F92F-46E7-9620-F46041351B44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11125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116121-F92F-46E7-9620-F46041351B44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5148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E840F-9EC6-44C1-BDF1-A1238FDFE4A4}" type="datetimeFigureOut">
              <a:rPr lang="zh-TW" altLang="en-US" smtClean="0"/>
              <a:t>2017/10/19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58141-4F27-4C4A-A816-5E724660C5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739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E840F-9EC6-44C1-BDF1-A1238FDFE4A4}" type="datetimeFigureOut">
              <a:rPr lang="zh-TW" altLang="en-US" smtClean="0"/>
              <a:t>2017/10/19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58141-4F27-4C4A-A816-5E724660C5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5575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E840F-9EC6-44C1-BDF1-A1238FDFE4A4}" type="datetimeFigureOut">
              <a:rPr lang="zh-TW" altLang="en-US" smtClean="0"/>
              <a:t>2017/10/19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58141-4F27-4C4A-A816-5E724660C5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3251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4466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293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7142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2045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8069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2894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6528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282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E840F-9EC6-44C1-BDF1-A1238FDFE4A4}" type="datetimeFigureOut">
              <a:rPr lang="zh-TW" altLang="en-US" smtClean="0"/>
              <a:t>2017/10/19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58141-4F27-4C4A-A816-5E724660C5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44112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1232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1390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3093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5151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7309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4658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4993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3379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8969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641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E840F-9EC6-44C1-BDF1-A1238FDFE4A4}" type="datetimeFigureOut">
              <a:rPr lang="zh-TW" altLang="en-US" smtClean="0"/>
              <a:t>2017/10/19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58141-4F27-4C4A-A816-5E724660C5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73197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726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5519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3193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1024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7634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0222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89155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41008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468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345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E840F-9EC6-44C1-BDF1-A1238FDFE4A4}" type="datetimeFigureOut">
              <a:rPr lang="zh-TW" altLang="en-US" smtClean="0"/>
              <a:t>2017/10/19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58141-4F27-4C4A-A816-5E724660C5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25770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4585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2077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6765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96681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2506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56937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9852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7842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63067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900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E840F-9EC6-44C1-BDF1-A1238FDFE4A4}" type="datetimeFigureOut">
              <a:rPr lang="zh-TW" altLang="en-US" smtClean="0"/>
              <a:t>2017/10/19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58141-4F27-4C4A-A816-5E724660C5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474168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13833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53950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35757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98159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18542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245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E840F-9EC6-44C1-BDF1-A1238FDFE4A4}" type="datetimeFigureOut">
              <a:rPr lang="zh-TW" altLang="en-US" smtClean="0"/>
              <a:t>2017/10/19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58141-4F27-4C4A-A816-5E724660C5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625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E840F-9EC6-44C1-BDF1-A1238FDFE4A4}" type="datetimeFigureOut">
              <a:rPr lang="zh-TW" altLang="en-US" smtClean="0"/>
              <a:t>2017/10/19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58141-4F27-4C4A-A816-5E724660C5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6724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E840F-9EC6-44C1-BDF1-A1238FDFE4A4}" type="datetimeFigureOut">
              <a:rPr lang="zh-TW" altLang="en-US" smtClean="0"/>
              <a:t>2017/10/19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58141-4F27-4C4A-A816-5E724660C5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3465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E840F-9EC6-44C1-BDF1-A1238FDFE4A4}" type="datetimeFigureOut">
              <a:rPr lang="zh-TW" altLang="en-US" smtClean="0"/>
              <a:t>2017/10/19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58141-4F27-4C4A-A816-5E724660C5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0198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E840F-9EC6-44C1-BDF1-A1238FDFE4A4}" type="datetimeFigureOut">
              <a:rPr lang="zh-TW" altLang="en-US" smtClean="0"/>
              <a:t>2017/10/19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58141-4F27-4C4A-A816-5E724660C5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264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152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905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228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36A61-66C8-4A46-93B8-A28A9A3C3DBF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2017/10/19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567CF-EA14-45AF-8F07-4CAE2CC6952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07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11.png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8.wmf"/><Relationship Id="rId10" Type="http://schemas.openxmlformats.org/officeDocument/2006/relationships/image" Target="../media/image12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10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" Type="http://schemas.openxmlformats.org/officeDocument/2006/relationships/image" Target="../media/image130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4.pn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19" Type="http://schemas.openxmlformats.org/officeDocument/2006/relationships/image" Target="../media/image47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4.pn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19" Type="http://schemas.openxmlformats.org/officeDocument/2006/relationships/image" Target="../media/image49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18" Type="http://schemas.openxmlformats.org/officeDocument/2006/relationships/image" Target="../media/image4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17" Type="http://schemas.openxmlformats.org/officeDocument/2006/relationships/image" Target="../media/image6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64.png"/><Relationship Id="rId20" Type="http://schemas.openxmlformats.org/officeDocument/2006/relationships/image" Target="../media/image67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5" Type="http://schemas.openxmlformats.org/officeDocument/2006/relationships/image" Target="../media/image63.png"/><Relationship Id="rId10" Type="http://schemas.openxmlformats.org/officeDocument/2006/relationships/image" Target="../media/image58.png"/><Relationship Id="rId19" Type="http://schemas.openxmlformats.org/officeDocument/2006/relationships/image" Target="../media/image66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4.png"/><Relationship Id="rId20" Type="http://schemas.openxmlformats.org/officeDocument/2006/relationships/image" Target="../media/image70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19" Type="http://schemas.openxmlformats.org/officeDocument/2006/relationships/image" Target="../media/image69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3" Type="http://schemas.openxmlformats.org/officeDocument/2006/relationships/image" Target="../media/image31.png"/><Relationship Id="rId21" Type="http://schemas.openxmlformats.org/officeDocument/2006/relationships/image" Target="../media/image73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4.png"/><Relationship Id="rId20" Type="http://schemas.openxmlformats.org/officeDocument/2006/relationships/image" Target="../media/image72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23" Type="http://schemas.openxmlformats.org/officeDocument/2006/relationships/image" Target="../media/image75.png"/><Relationship Id="rId10" Type="http://schemas.openxmlformats.org/officeDocument/2006/relationships/image" Target="../media/image38.png"/><Relationship Id="rId19" Type="http://schemas.openxmlformats.org/officeDocument/2006/relationships/image" Target="../media/image71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Relationship Id="rId22" Type="http://schemas.openxmlformats.org/officeDocument/2006/relationships/image" Target="../media/image7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3" Type="http://schemas.openxmlformats.org/officeDocument/2006/relationships/image" Target="../media/image31.png"/><Relationship Id="rId21" Type="http://schemas.openxmlformats.org/officeDocument/2006/relationships/image" Target="../media/image74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44.png"/><Relationship Id="rId20" Type="http://schemas.openxmlformats.org/officeDocument/2006/relationships/image" Target="../media/image73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23" Type="http://schemas.openxmlformats.org/officeDocument/2006/relationships/image" Target="../media/image77.png"/><Relationship Id="rId10" Type="http://schemas.openxmlformats.org/officeDocument/2006/relationships/image" Target="../media/image38.png"/><Relationship Id="rId19" Type="http://schemas.openxmlformats.org/officeDocument/2006/relationships/image" Target="../media/image72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Relationship Id="rId22" Type="http://schemas.openxmlformats.org/officeDocument/2006/relationships/image" Target="../media/image7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4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3" Type="http://schemas.openxmlformats.org/officeDocument/2006/relationships/image" Target="../media/image31.png"/><Relationship Id="rId21" Type="http://schemas.openxmlformats.org/officeDocument/2006/relationships/image" Target="../media/image8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44.pn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19" Type="http://schemas.openxmlformats.org/officeDocument/2006/relationships/image" Target="../media/image79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44.png"/><Relationship Id="rId20" Type="http://schemas.openxmlformats.org/officeDocument/2006/relationships/image" Target="../media/image82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19" Type="http://schemas.openxmlformats.org/officeDocument/2006/relationships/image" Target="../media/image79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3" Type="http://schemas.openxmlformats.org/officeDocument/2006/relationships/image" Target="../media/image31.png"/><Relationship Id="rId21" Type="http://schemas.openxmlformats.org/officeDocument/2006/relationships/image" Target="../media/image72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44.png"/><Relationship Id="rId20" Type="http://schemas.openxmlformats.org/officeDocument/2006/relationships/image" Target="../media/image83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23" Type="http://schemas.openxmlformats.org/officeDocument/2006/relationships/image" Target="../media/image74.png"/><Relationship Id="rId10" Type="http://schemas.openxmlformats.org/officeDocument/2006/relationships/image" Target="../media/image38.png"/><Relationship Id="rId19" Type="http://schemas.openxmlformats.org/officeDocument/2006/relationships/image" Target="../media/image79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Relationship Id="rId22" Type="http://schemas.openxmlformats.org/officeDocument/2006/relationships/image" Target="../media/image7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3" Type="http://schemas.openxmlformats.org/officeDocument/2006/relationships/image" Target="../media/image31.png"/><Relationship Id="rId21" Type="http://schemas.openxmlformats.org/officeDocument/2006/relationships/image" Target="../media/image85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5" Type="http://schemas.openxmlformats.org/officeDocument/2006/relationships/image" Target="../media/image88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44.png"/><Relationship Id="rId20" Type="http://schemas.openxmlformats.org/officeDocument/2006/relationships/image" Target="../media/image84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24" Type="http://schemas.openxmlformats.org/officeDocument/2006/relationships/image" Target="../media/image87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23" Type="http://schemas.openxmlformats.org/officeDocument/2006/relationships/image" Target="../media/image73.png"/><Relationship Id="rId10" Type="http://schemas.openxmlformats.org/officeDocument/2006/relationships/image" Target="../media/image38.png"/><Relationship Id="rId19" Type="http://schemas.openxmlformats.org/officeDocument/2006/relationships/image" Target="../media/image79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Relationship Id="rId22" Type="http://schemas.openxmlformats.org/officeDocument/2006/relationships/image" Target="../media/image8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3" Type="http://schemas.openxmlformats.org/officeDocument/2006/relationships/image" Target="../media/image31.png"/><Relationship Id="rId21" Type="http://schemas.openxmlformats.org/officeDocument/2006/relationships/image" Target="../media/image86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5" Type="http://schemas.openxmlformats.org/officeDocument/2006/relationships/image" Target="../media/image89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44.png"/><Relationship Id="rId20" Type="http://schemas.openxmlformats.org/officeDocument/2006/relationships/image" Target="../media/image85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24" Type="http://schemas.openxmlformats.org/officeDocument/2006/relationships/image" Target="../media/image88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23" Type="http://schemas.openxmlformats.org/officeDocument/2006/relationships/image" Target="../media/image87.png"/><Relationship Id="rId10" Type="http://schemas.openxmlformats.org/officeDocument/2006/relationships/image" Target="../media/image38.png"/><Relationship Id="rId19" Type="http://schemas.openxmlformats.org/officeDocument/2006/relationships/image" Target="../media/image79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Relationship Id="rId22" Type="http://schemas.openxmlformats.org/officeDocument/2006/relationships/image" Target="../media/image7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3" Type="http://schemas.openxmlformats.org/officeDocument/2006/relationships/image" Target="../media/image31.png"/><Relationship Id="rId21" Type="http://schemas.openxmlformats.org/officeDocument/2006/relationships/image" Target="../media/image86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5" Type="http://schemas.openxmlformats.org/officeDocument/2006/relationships/image" Target="../media/image90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44.png"/><Relationship Id="rId20" Type="http://schemas.openxmlformats.org/officeDocument/2006/relationships/image" Target="../media/image85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24" Type="http://schemas.openxmlformats.org/officeDocument/2006/relationships/image" Target="../media/image88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23" Type="http://schemas.openxmlformats.org/officeDocument/2006/relationships/image" Target="../media/image87.png"/><Relationship Id="rId10" Type="http://schemas.openxmlformats.org/officeDocument/2006/relationships/image" Target="../media/image38.png"/><Relationship Id="rId19" Type="http://schemas.openxmlformats.org/officeDocument/2006/relationships/image" Target="../media/image79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Relationship Id="rId22" Type="http://schemas.openxmlformats.org/officeDocument/2006/relationships/image" Target="../media/image7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4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984528" y="1633728"/>
            <a:ext cx="10222941" cy="24559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4400" kern="100" dirty="0" smtClean="0">
                <a:solidFill>
                  <a:srgbClr val="000000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Pricing Reverse Mortgage under Hull-White Interest Rate Model and Stochastic Mortality Model</a:t>
            </a:r>
            <a:endParaRPr lang="zh-TW" altLang="en-US" sz="4400" b="1" dirty="0">
              <a:latin typeface="+mn-lt"/>
            </a:endParaRPr>
          </a:p>
        </p:txBody>
      </p:sp>
      <p:sp>
        <p:nvSpPr>
          <p:cNvPr id="5" name="文字方塊 1"/>
          <p:cNvSpPr txBox="1"/>
          <p:nvPr/>
        </p:nvSpPr>
        <p:spPr>
          <a:xfrm>
            <a:off x="1274965" y="4443286"/>
            <a:ext cx="7325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作者</a:t>
            </a: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kumimoji="0" lang="zh-TW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戴永淩</a:t>
            </a: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(2015)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8483646" y="5365866"/>
            <a:ext cx="28007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交大財金所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張宇豐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895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21792"/>
                <a:ext cx="10515600" cy="5555171"/>
              </a:xfrm>
            </p:spPr>
            <p:txBody>
              <a:bodyPr/>
              <a:lstStyle/>
              <a:p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考慮房價與利率具有相關性，故房價與利率的隨機過程並非互相獨立，將兩者做正交化。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利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用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上述房價與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利率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</a:t>
                </a:r>
                <a14:m>
                  <m:oMath xmlns:m="http://schemas.openxmlformats.org/officeDocument/2006/math">
                    <m:r>
                      <a:rPr lang="en-US" altLang="zh-TW" dirty="0" smtClean="0">
                        <a:latin typeface="Cambria Math" panose="02040503050406030204" pitchFamily="18" charset="0"/>
                      </a:rPr>
                      <m:t>ⅆ</m:t>
                    </m:r>
                    <m:sSubSup>
                      <m:sSubSup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i="0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bSup>
                  </m:oMath>
                </a14:m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與</a:t>
                </a:r>
                <a14:m>
                  <m:oMath xmlns:m="http://schemas.openxmlformats.org/officeDocument/2006/math">
                    <m:r>
                      <a:rPr lang="en-US" altLang="zh-TW" dirty="0" smtClean="0">
                        <a:latin typeface="Cambria Math" panose="02040503050406030204" pitchFamily="18" charset="0"/>
                      </a:rPr>
                      <m:t>ⅆ</m:t>
                    </m:r>
                    <m:sSubSup>
                      <m:sSubSup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b="0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透過</a:t>
                </a:r>
                <a:r>
                  <a:rPr lang="en-US" altLang="zh-TW" dirty="0" err="1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Cholesky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分解，將兩布朗運動表示成：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dirty="0" smtClean="0">
                          <a:latin typeface="Cambria Math" panose="02040503050406030204" pitchFamily="18" charset="0"/>
                        </a:rPr>
                        <m:t>ⅆ</m:t>
                      </m:r>
                      <m:sSubSup>
                        <m:sSubSupPr>
                          <m:ctrlPr>
                            <a:rPr lang="en-US" altLang="zh-TW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i="1" dirty="0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i="0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  <m:r>
                        <a:rPr lang="en-US" altLang="zh-TW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altLang="zh-TW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en-US" altLang="zh-TW" dirty="0" smtClean="0">
                          <a:latin typeface="Cambria Math" panose="02040503050406030204" pitchFamily="18" charset="0"/>
                        </a:rPr>
                        <m:t>ⅆ</m:t>
                      </m:r>
                      <m:sSubSup>
                        <m:sSubSupPr>
                          <m:ctrlPr>
                            <a:rPr lang="en-US" altLang="zh-TW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i="1" dirty="0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b="0" i="0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zh-TW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altLang="zh-TW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altLang="zh-TW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TW" altLang="en-US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p>
                              <m:r>
                                <a:rPr lang="en-US" altLang="zh-TW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altLang="zh-TW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altLang="zh-TW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altLang="zh-TW" dirty="0" smtClean="0">
                  <a:latin typeface="PMingLiU" panose="02020500000000000000" pitchFamily="18" charset="-120"/>
                  <a:ea typeface="PMingLiU" panose="02020500000000000000" pitchFamily="18" charset="-120"/>
                </a:endParaRPr>
              </a:p>
              <a:p>
                <a:pPr marL="0" indent="0">
                  <a:buNone/>
                </a:pPr>
                <a:r>
                  <a:rPr lang="zh-TW" altLang="en-US" dirty="0"/>
                  <a:t> </a:t>
                </a:r>
                <a:r>
                  <a:rPr lang="zh-TW" altLang="en-US" dirty="0" smtClean="0"/>
                  <a:t>        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其中：</a:t>
                </a:r>
                <a14:m>
                  <m:oMath xmlns:m="http://schemas.openxmlformats.org/officeDocument/2006/math">
                    <m:r>
                      <a:rPr lang="en-US" altLang="zh-TW" dirty="0" smtClean="0">
                        <a:latin typeface="Cambria Math" panose="02040503050406030204" pitchFamily="18" charset="0"/>
                      </a:rPr>
                      <m:t>ⅆ</m:t>
                    </m:r>
                    <m:sSubSup>
                      <m:sSubSup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b="0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與</a:t>
                </a:r>
                <a14:m>
                  <m:oMath xmlns:m="http://schemas.openxmlformats.org/officeDocument/2006/math">
                    <m:r>
                      <a:rPr lang="en-US" altLang="zh-TW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為互相獨立的布朗運動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將房價與利率隨機過程以矩陣表示如下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	</a:t>
                </a:r>
                <a:endPara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21792"/>
                <a:ext cx="10515600" cy="5555171"/>
              </a:xfrm>
              <a:blipFill>
                <a:blip r:embed="rId2"/>
                <a:stretch>
                  <a:fillRect l="-1043" t="-1866" r="-110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5501" y="4492370"/>
            <a:ext cx="7480997" cy="149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9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>
            <a:spLocks noGrp="1"/>
          </p:cNvSpPr>
          <p:nvPr>
            <p:ph idx="1"/>
          </p:nvPr>
        </p:nvSpPr>
        <p:spPr>
          <a:xfrm>
            <a:off x="838200" y="621792"/>
            <a:ext cx="10515600" cy="5555171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兩邊同乘反矩陣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得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9035" y="365760"/>
            <a:ext cx="3008774" cy="1341120"/>
          </a:xfrm>
          <a:prstGeom prst="rect">
            <a:avLst/>
          </a:prstGeom>
        </p:spPr>
      </p:pic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3583889"/>
              </p:ext>
            </p:extLst>
          </p:nvPr>
        </p:nvGraphicFramePr>
        <p:xfrm>
          <a:off x="1624814" y="1962912"/>
          <a:ext cx="7713663" cy="180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方程式" r:id="rId4" imgW="4686120" imgH="1066680" progId="Equation.3">
                  <p:embed/>
                </p:oleObj>
              </mc:Choice>
              <mc:Fallback>
                <p:oleObj name="方程式" r:id="rId4" imgW="4686120" imgH="1066680" progId="Equation.3">
                  <p:embed/>
                  <p:pic>
                    <p:nvPicPr>
                      <p:cNvPr id="2" name="物件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24814" y="1962912"/>
                        <a:ext cx="7713663" cy="1800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8041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981456" y="656121"/>
                <a:ext cx="8229600" cy="5433467"/>
              </a:xfrm>
            </p:spPr>
            <p:txBody>
              <a:bodyPr>
                <a:normAutofit/>
              </a:bodyPr>
              <a:lstStyle/>
              <a:p>
                <a:r>
                  <a:rPr lang="zh-TW" altLang="en-US" sz="28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由</a:t>
                </a:r>
                <a:r>
                  <a:rPr lang="zh-TW" altLang="en-US" sz="28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兩隨機過程經正交化後的共變異數矩陣可看出已成獨立，之後為了簡化說明：</a:t>
                </a:r>
                <a:endParaRPr lang="en-US" altLang="zh-TW" sz="28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endParaRPr lang="en-US" altLang="zh-TW" sz="2800" dirty="0">
                  <a:latin typeface="標楷體" panose="03000509000000000000" pitchFamily="65" charset="-120"/>
                  <a:ea typeface="標楷體" panose="03000509000000000000" pitchFamily="65" charset="-120"/>
                  <a:cs typeface="Kaiti TC" charset="-120"/>
                </a:endParaRPr>
              </a:p>
              <a:p>
                <a:pPr marL="0" indent="0">
                  <a:buNone/>
                </a:pPr>
                <a:endParaRPr lang="en-US" altLang="zh-TW" sz="2800" dirty="0">
                  <a:latin typeface="標楷體" panose="03000509000000000000" pitchFamily="65" charset="-120"/>
                  <a:ea typeface="標楷體" panose="03000509000000000000" pitchFamily="65" charset="-120"/>
                  <a:cs typeface="Kaiti TC" charset="-120"/>
                </a:endParaRPr>
              </a:p>
              <a:p>
                <a:pPr marL="0" indent="0">
                  <a:buNone/>
                </a:pPr>
                <a:endParaRPr lang="en-US" altLang="zh-TW" sz="2800" dirty="0">
                  <a:latin typeface="標楷體" panose="03000509000000000000" pitchFamily="65" charset="-120"/>
                  <a:ea typeface="標楷體" panose="03000509000000000000" pitchFamily="65" charset="-120"/>
                  <a:cs typeface="Kaiti TC" charset="-120"/>
                </a:endParaRPr>
              </a:p>
              <a:p>
                <a:r>
                  <a:rPr lang="zh-TW" altLang="en-US" sz="2800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Kaiti TC" charset="-120"/>
                  </a:rPr>
                  <a:t>將</a:t>
                </a:r>
                <a14:m>
                  <m:oMath xmlns:m="http://schemas.openxmlformats.org/officeDocument/2006/math">
                    <m:r>
                      <a:rPr lang="en-US" altLang="zh-TW" sz="2800" i="1">
                        <a:latin typeface="Cambria Math"/>
                        <a:ea typeface="標楷體" panose="03000509000000000000" pitchFamily="65" charset="-120"/>
                        <a:cs typeface="Kaiti TC" charset="-120"/>
                      </a:rPr>
                      <m:t>𝑑𝑋</m:t>
                    </m:r>
                    <m:r>
                      <a:rPr lang="zh-TW" altLang="en-US" sz="2800" i="1">
                        <a:latin typeface="Cambria Math"/>
                        <a:ea typeface="標楷體" panose="03000509000000000000" pitchFamily="65" charset="-120"/>
                        <a:cs typeface="Kaiti TC" charset="-120"/>
                      </a:rPr>
                      <m:t>與</m:t>
                    </m:r>
                    <m:r>
                      <a:rPr lang="en-US" altLang="zh-TW" sz="2800" i="1">
                        <a:latin typeface="Cambria Math"/>
                        <a:ea typeface="標楷體" panose="03000509000000000000" pitchFamily="65" charset="-120"/>
                        <a:cs typeface="Kaiti TC" charset="-120"/>
                      </a:rPr>
                      <m:t>𝑑𝑌</m:t>
                    </m:r>
                  </m:oMath>
                </a14:m>
                <a:r>
                  <a:rPr lang="zh-TW" altLang="en-US" sz="2800" dirty="0">
                    <a:latin typeface="標楷體" panose="03000509000000000000" pitchFamily="65" charset="-120"/>
                    <a:ea typeface="標楷體" panose="03000509000000000000" pitchFamily="65" charset="-120"/>
                    <a:cs typeface="Kaiti TC" charset="-120"/>
                  </a:rPr>
                  <a:t>分別</a:t>
                </a:r>
                <a:r>
                  <a:rPr lang="zh-TW" altLang="en-US" sz="2800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Kaiti TC" charset="-120"/>
                  </a:rPr>
                  <a:t>從</a:t>
                </a:r>
                <a:r>
                  <a:rPr lang="en-US" altLang="zh-TW" sz="2800" i="1" dirty="0">
                    <a:latin typeface="標楷體" panose="03000509000000000000" pitchFamily="65" charset="-120"/>
                    <a:ea typeface="標楷體" panose="03000509000000000000" pitchFamily="65" charset="-120"/>
                    <a:cs typeface="Kaiti TC" charset="-120"/>
                  </a:rPr>
                  <a:t>0</a:t>
                </a:r>
                <a:r>
                  <a:rPr lang="zh-TW" altLang="en-US" sz="2800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Kaiti TC" charset="-120"/>
                  </a:rPr>
                  <a:t>積分</a:t>
                </a:r>
                <a:r>
                  <a:rPr lang="zh-TW" altLang="en-US" sz="2800" dirty="0">
                    <a:latin typeface="標楷體" panose="03000509000000000000" pitchFamily="65" charset="-120"/>
                    <a:ea typeface="標楷體" panose="03000509000000000000" pitchFamily="65" charset="-120"/>
                    <a:cs typeface="Kaiti TC" charset="-120"/>
                  </a:rPr>
                  <a:t>到</a:t>
                </a:r>
                <a:r>
                  <a:rPr lang="en-US" altLang="zh-TW" sz="2800" i="1" dirty="0">
                    <a:latin typeface="標楷體" panose="03000509000000000000" pitchFamily="65" charset="-120"/>
                    <a:ea typeface="標楷體" panose="03000509000000000000" pitchFamily="65" charset="-120"/>
                    <a:cs typeface="Kaiti TC" charset="-120"/>
                  </a:rPr>
                  <a:t>t</a:t>
                </a:r>
                <a:r>
                  <a:rPr lang="zh-TW" altLang="en-US" sz="2800" dirty="0">
                    <a:latin typeface="標楷體" panose="03000509000000000000" pitchFamily="65" charset="-120"/>
                    <a:ea typeface="標楷體" panose="03000509000000000000" pitchFamily="65" charset="-120"/>
                    <a:cs typeface="Kaiti TC" charset="-120"/>
                  </a:rPr>
                  <a:t>，並假設期初初始值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 charset="0"/>
                          </a:rPr>
                          <m:t>𝑋</m:t>
                        </m:r>
                      </m:e>
                      <m:sub>
                        <m:r>
                          <a:rPr lang="en-US" altLang="zh-TW" sz="2800" i="1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m:rPr>
                        <m:nor/>
                      </m:rPr>
                      <a:rPr lang="zh-TW" altLang="en-US" sz="2800"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m:t>與</m:t>
                    </m:r>
                    <m:sSub>
                      <m:sSubPr>
                        <m:ctrlPr>
                          <a:rPr lang="zh-TW" alt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800" i="1">
                            <a:latin typeface="Cambria Math" charset="0"/>
                          </a:rPr>
                          <m:t>𝑌</m:t>
                        </m:r>
                      </m:e>
                      <m:sub>
                        <m:r>
                          <a:rPr lang="en-US" altLang="zh-TW" sz="2800" i="1">
                            <a:latin typeface="Cambria Math" charset="0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lang="en-US" altLang="zh-TW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zh-TW" altLang="en-US" sz="2800">
                            <a:latin typeface="標楷體" panose="03000509000000000000" pitchFamily="65" charset="-120"/>
                            <a:ea typeface="標楷體" panose="03000509000000000000" pitchFamily="65" charset="-120"/>
                          </a:rPr>
                          <m:t>皆為零，即可得兩轉換式</m:t>
                        </m:r>
                        <m:r>
                          <a:rPr lang="en-US" altLang="zh-TW" sz="2800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altLang="zh-TW" sz="2800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m:rPr>
                        <m:nor/>
                      </m:rPr>
                      <a:rPr lang="zh-TW" altLang="en-US" sz="2800" dirty="0"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m:t>與</m:t>
                    </m:r>
                    <m:sSub>
                      <m:sSubPr>
                        <m:ctrlPr>
                          <a:rPr lang="en-US" altLang="zh-TW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altLang="zh-TW" sz="2800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800" dirty="0">
                    <a:latin typeface="標楷體" panose="03000509000000000000" pitchFamily="65" charset="-120"/>
                    <a:ea typeface="標楷體" panose="03000509000000000000" pitchFamily="65" charset="-120"/>
                    <a:cs typeface="Kaiti TC" charset="-120"/>
                  </a:rPr>
                  <a:t>:</a:t>
                </a:r>
              </a:p>
              <a:p>
                <a:pPr marL="0" indent="0">
                  <a:buNone/>
                </a:pPr>
                <a:endParaRPr lang="en-US" altLang="zh-TW" sz="2800" dirty="0">
                  <a:latin typeface="標楷體" panose="03000509000000000000" pitchFamily="65" charset="-120"/>
                  <a:ea typeface="標楷體" panose="03000509000000000000" pitchFamily="65" charset="-120"/>
                  <a:cs typeface="Kaiti TC" charset="-120"/>
                </a:endParaRPr>
              </a:p>
              <a:p>
                <a:pPr marL="0" indent="0" algn="just">
                  <a:buNone/>
                </a:pPr>
                <a:endParaRPr lang="en-US" altLang="zh-TW" sz="2800" dirty="0"/>
              </a:p>
              <a:p>
                <a:pPr marL="0" indent="0">
                  <a:buNone/>
                </a:pPr>
                <a:endParaRPr lang="zh-TW" altLang="en-US" sz="2800" dirty="0"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  <a:p>
                <a:endParaRPr lang="zh-TW" altLang="en-US" sz="28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81456" y="656121"/>
                <a:ext cx="8229600" cy="5433467"/>
              </a:xfrm>
              <a:blipFill>
                <a:blip r:embed="rId3"/>
                <a:stretch>
                  <a:fillRect l="-1333" t="-123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7062555"/>
              </p:ext>
            </p:extLst>
          </p:nvPr>
        </p:nvGraphicFramePr>
        <p:xfrm>
          <a:off x="2138593" y="1868288"/>
          <a:ext cx="3154362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1" name="方程式" r:id="rId4" imgW="1854000" imgH="469800" progId="Equation.3">
                  <p:embed/>
                </p:oleObj>
              </mc:Choice>
              <mc:Fallback>
                <p:oleObj name="方程式" r:id="rId4" imgW="1854000" imgH="469800" progId="Equation.3">
                  <p:embed/>
                  <p:pic>
                    <p:nvPicPr>
                      <p:cNvPr id="4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8593" y="1868288"/>
                        <a:ext cx="3154362" cy="96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303760"/>
              </p:ext>
            </p:extLst>
          </p:nvPr>
        </p:nvGraphicFramePr>
        <p:xfrm>
          <a:off x="6150444" y="2145400"/>
          <a:ext cx="779311" cy="38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2" name="方程式" r:id="rId6" imgW="342720" imgH="177480" progId="Equation.3">
                  <p:embed/>
                </p:oleObj>
              </mc:Choice>
              <mc:Fallback>
                <p:oleObj name="方程式" r:id="rId6" imgW="342720" imgH="177480" progId="Equation.3">
                  <p:embed/>
                  <p:pic>
                    <p:nvPicPr>
                      <p:cNvPr id="5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0444" y="2145400"/>
                        <a:ext cx="779311" cy="382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3414703"/>
              </p:ext>
            </p:extLst>
          </p:nvPr>
        </p:nvGraphicFramePr>
        <p:xfrm>
          <a:off x="6929755" y="1868288"/>
          <a:ext cx="503237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" name="方程式" r:id="rId8" imgW="241200" imgH="431640" progId="Equation.3">
                  <p:embed/>
                </p:oleObj>
              </mc:Choice>
              <mc:Fallback>
                <p:oleObj name="方程式" r:id="rId8" imgW="241200" imgH="431640" progId="Equation.3">
                  <p:embed/>
                  <p:pic>
                    <p:nvPicPr>
                      <p:cNvPr id="6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9755" y="1868288"/>
                        <a:ext cx="503237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圖片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13966" y="4319592"/>
            <a:ext cx="6815336" cy="161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25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建立樹狀模型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將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Hull-White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利率樹建在平面上，將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X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的隨機過程利用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CRR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建立樹狀結構，其上漲幅度為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zh-TW" altLang="en-US" i="1" smtClean="0">
                            <a:latin typeface="Cambria Math"/>
                            <a:ea typeface="標楷體" panose="03000509000000000000" pitchFamily="65" charset="-120"/>
                          </a:rPr>
                          <m:t>𝜎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  <a:ea typeface="標楷體" panose="03000509000000000000" pitchFamily="65" charset="-120"/>
                          </a:rPr>
                          <m:t>𝑋</m:t>
                        </m:r>
                      </m:sub>
                    </m:sSub>
                    <m:rad>
                      <m:radPr>
                        <m:degHide m:val="on"/>
                        <m:ctrlPr>
                          <a:rPr lang="en-US" altLang="zh-TW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radPr>
                      <m:deg/>
                      <m:e>
                        <m:r>
                          <a:rPr lang="en-US" altLang="zh-TW" i="1" smtClean="0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rad>
                  </m:oMath>
                </a14:m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與下跌幅度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  <a:ea typeface="標楷體" panose="03000509000000000000" pitchFamily="65" charset="-120"/>
                          </a:rPr>
                          <m:t>−</m:t>
                        </m:r>
                        <m:r>
                          <a:rPr lang="zh-TW" altLang="en-US" i="1">
                            <a:latin typeface="Cambria Math"/>
                            <a:ea typeface="標楷體" panose="03000509000000000000" pitchFamily="65" charset="-120"/>
                          </a:rPr>
                          <m:t>𝜎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ea typeface="標楷體" panose="03000509000000000000" pitchFamily="65" charset="-120"/>
                          </a:rPr>
                          <m:t>𝑋</m:t>
                        </m:r>
                      </m:sub>
                    </m:sSub>
                    <m:rad>
                      <m:radPr>
                        <m:degHide m:val="on"/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radPr>
                      <m:deg/>
                      <m:e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rad>
                  </m:oMath>
                </a14:m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，利用一階動差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計算機率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：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/>
                        <a:ea typeface="標楷體" panose="03000509000000000000" pitchFamily="65" charset="-120"/>
                      </a:rPr>
                      <m:t>𝜌</m:t>
                    </m:r>
                    <m:r>
                      <a:rPr lang="en-US" altLang="zh-TW" b="0" i="1" smtClean="0">
                        <a:latin typeface="Cambria Math"/>
                        <a:ea typeface="標楷體" panose="03000509000000000000" pitchFamily="65" charset="-120"/>
                      </a:rPr>
                      <m:t>(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  <a:ea typeface="標楷體" panose="03000509000000000000" pitchFamily="65" charset="-120"/>
                          </a:rPr>
                          <m:t>𝑋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/>
                        <a:ea typeface="標楷體" panose="03000509000000000000" pitchFamily="65" charset="-12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/>
                            <a:ea typeface="標楷體" panose="03000509000000000000" pitchFamily="65" charset="-120"/>
                          </a:rPr>
                          <m:t>𝜎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ea typeface="標楷體" panose="03000509000000000000" pitchFamily="65" charset="-120"/>
                          </a:rPr>
                          <m:t>𝑋</m:t>
                        </m:r>
                      </m:sub>
                    </m:sSub>
                    <m:rad>
                      <m:radPr>
                        <m:degHide m:val="on"/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radPr>
                      <m:deg/>
                      <m:e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rad>
                    <m:r>
                      <a:rPr lang="en-US" altLang="zh-TW" b="0" i="1" smtClean="0">
                        <a:latin typeface="Cambria Math"/>
                        <a:ea typeface="標楷體" panose="03000509000000000000" pitchFamily="65" charset="-120"/>
                      </a:rPr>
                      <m:t>)</m:t>
                    </m:r>
                  </m:oMath>
                </a14:m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+(1-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/>
                        <a:ea typeface="標楷體" panose="03000509000000000000" pitchFamily="65" charset="-120"/>
                      </a:rPr>
                      <m:t>𝜌</m:t>
                    </m:r>
                  </m:oMath>
                </a14:m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)(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  <a:ea typeface="標楷體" panose="03000509000000000000" pitchFamily="65" charset="-120"/>
                      </a:rPr>
                      <m:t>(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ea typeface="標楷體" panose="03000509000000000000" pitchFamily="65" charset="-120"/>
                          </a:rPr>
                          <m:t>𝑋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/>
                        <a:ea typeface="標楷體" panose="03000509000000000000" pitchFamily="65" charset="-120"/>
                      </a:rPr>
                      <m:t>−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/>
                            <a:ea typeface="標楷體" panose="03000509000000000000" pitchFamily="65" charset="-120"/>
                          </a:rPr>
                          <m:t>𝜎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ea typeface="標楷體" panose="03000509000000000000" pitchFamily="65" charset="-120"/>
                          </a:rPr>
                          <m:t>𝑋</m:t>
                        </m:r>
                      </m:sub>
                    </m:sSub>
                    <m:rad>
                      <m:radPr>
                        <m:degHide m:val="on"/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radPr>
                      <m:deg/>
                      <m:e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rad>
                  </m:oMath>
                </a14:m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)=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zh-TW" altLang="en-US" i="1" dirty="0" smtClean="0">
                            <a:latin typeface="Cambria Math"/>
                            <a:ea typeface="標楷體" panose="03000509000000000000" pitchFamily="65" charset="-120"/>
                          </a:rPr>
                          <m:t>𝜇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/>
                            <a:ea typeface="標楷體" panose="03000509000000000000" pitchFamily="65" charset="-12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/>
                            <a:ea typeface="標楷體" panose="03000509000000000000" pitchFamily="65" charset="-120"/>
                          </a:rPr>
                          <m:t>𝑟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)+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/>
                            <a:ea typeface="標楷體" panose="03000509000000000000" pitchFamily="65" charset="-120"/>
                          </a:rPr>
                          <m:t>𝑋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其中：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zh-TW" altLang="en-US" i="1">
                        <a:latin typeface="Cambria Math"/>
                        <a:ea typeface="標楷體" panose="03000509000000000000" pitchFamily="65" charset="-120"/>
                      </a:rPr>
                      <m:t>𝜌</m:t>
                    </m:r>
                  </m:oMath>
                </a14:m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：上漲機率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/>
                            <a:ea typeface="標楷體" panose="03000509000000000000" pitchFamily="65" charset="-120"/>
                          </a:rPr>
                          <m:t>𝜎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ea typeface="標楷體" panose="03000509000000000000" pitchFamily="65" charset="-12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：</a:t>
                </a:r>
                <a:r>
                  <a:rPr lang="en-US" altLang="zh-TW" dirty="0" smtClean="0"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X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的波動度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/>
                            <a:ea typeface="標楷體" panose="03000509000000000000" pitchFamily="65" charset="-120"/>
                          </a:rPr>
                          <m:t>𝜇</m:t>
                        </m:r>
                      </m:e>
                      <m:sub>
                        <m:r>
                          <a:rPr lang="en-US" altLang="zh-TW" i="1" dirty="0">
                            <a:latin typeface="Cambria Math"/>
                            <a:ea typeface="標楷體" panose="03000509000000000000" pitchFamily="65" charset="-120"/>
                          </a:rPr>
                          <m:t>𝑋</m:t>
                        </m:r>
                      </m:sub>
                    </m:sSub>
                    <m:r>
                      <m:rPr>
                        <m:nor/>
                      </m:rPr>
                      <a:rPr lang="en-US" altLang="zh-TW" dirty="0"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m:t>(</m:t>
                    </m:r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 dirty="0">
                            <a:latin typeface="Cambria Math"/>
                            <a:ea typeface="標楷體" panose="03000509000000000000" pitchFamily="65" charset="-120"/>
                          </a:rPr>
                          <m:t>𝑟</m:t>
                        </m:r>
                      </m:e>
                      <m:sub>
                        <m:r>
                          <a:rPr lang="en-US" altLang="zh-TW" i="1" dirty="0">
                            <a:latin typeface="Cambria Math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  <m:r>
                      <m:rPr>
                        <m:nor/>
                      </m:rPr>
                      <a:rPr lang="en-US" altLang="zh-TW" dirty="0"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m:t>)</m:t>
                    </m:r>
                  </m:oMath>
                </a14:m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：</a:t>
                </a:r>
                <a:r>
                  <a:rPr lang="en-US" altLang="zh-TW" dirty="0"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 </a:t>
                </a:r>
                <a:r>
                  <a:rPr lang="en-US" altLang="zh-TW" dirty="0" smtClean="0"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X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在利率為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 dirty="0">
                            <a:latin typeface="Cambria Math"/>
                            <a:ea typeface="標楷體" panose="03000509000000000000" pitchFamily="65" charset="-120"/>
                          </a:rPr>
                          <m:t>𝑟</m:t>
                        </m:r>
                      </m:e>
                      <m:sub>
                        <m:r>
                          <a:rPr lang="en-US" altLang="zh-TW" i="1" dirty="0">
                            <a:latin typeface="Cambria Math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的期望值</a:t>
                </a:r>
                <a:endPara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457200" lvl="1" indent="0">
                  <a:buNone/>
                </a:pPr>
                <a:endParaRPr lang="en-US" altLang="zh-TW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381" r="-98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482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8" name="直線接點 107"/>
          <p:cNvCxnSpPr/>
          <p:nvPr/>
        </p:nvCxnSpPr>
        <p:spPr>
          <a:xfrm rot="5400000">
            <a:off x="4322772" y="3363983"/>
            <a:ext cx="2016125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線接點 106"/>
          <p:cNvCxnSpPr/>
          <p:nvPr/>
        </p:nvCxnSpPr>
        <p:spPr>
          <a:xfrm rot="5400000">
            <a:off x="4991297" y="2892377"/>
            <a:ext cx="2016125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線接點 105"/>
          <p:cNvCxnSpPr/>
          <p:nvPr/>
        </p:nvCxnSpPr>
        <p:spPr>
          <a:xfrm rot="5400000">
            <a:off x="5711123" y="2445538"/>
            <a:ext cx="2016125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直線接點 104"/>
          <p:cNvCxnSpPr/>
          <p:nvPr/>
        </p:nvCxnSpPr>
        <p:spPr>
          <a:xfrm rot="5400000">
            <a:off x="4012502" y="2445538"/>
            <a:ext cx="2016125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/>
          <p:cNvCxnSpPr/>
          <p:nvPr/>
        </p:nvCxnSpPr>
        <p:spPr>
          <a:xfrm>
            <a:off x="5006267" y="3470592"/>
            <a:ext cx="972641" cy="4319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 flipV="1">
            <a:off x="5006266" y="3434873"/>
            <a:ext cx="1692721" cy="357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 flipV="1">
            <a:off x="2649976" y="2246068"/>
            <a:ext cx="4176712" cy="2808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 rot="5400000">
            <a:off x="1162605" y="3563913"/>
            <a:ext cx="3024188" cy="19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>
            <a:off x="5006267" y="3470592"/>
            <a:ext cx="324569" cy="8640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 flipV="1">
            <a:off x="3709724" y="2636915"/>
            <a:ext cx="4176712" cy="28082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 flipV="1">
            <a:off x="5006267" y="3241008"/>
            <a:ext cx="3455987" cy="27082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2665174" y="5085534"/>
            <a:ext cx="3502646" cy="12594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/>
          <p:cNvCxnSpPr/>
          <p:nvPr/>
        </p:nvCxnSpPr>
        <p:spPr>
          <a:xfrm>
            <a:off x="6014129" y="3905055"/>
            <a:ext cx="1045096" cy="4296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/>
          <p:cNvCxnSpPr/>
          <p:nvPr/>
        </p:nvCxnSpPr>
        <p:spPr>
          <a:xfrm flipV="1">
            <a:off x="6024488" y="3884456"/>
            <a:ext cx="1682610" cy="114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/>
          <p:nvPr/>
        </p:nvCxnSpPr>
        <p:spPr>
          <a:xfrm>
            <a:off x="5972578" y="3878371"/>
            <a:ext cx="447818" cy="9715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/>
          <p:cNvCxnSpPr/>
          <p:nvPr/>
        </p:nvCxnSpPr>
        <p:spPr>
          <a:xfrm>
            <a:off x="6734459" y="3434227"/>
            <a:ext cx="972641" cy="4319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/>
          <p:nvPr/>
        </p:nvCxnSpPr>
        <p:spPr>
          <a:xfrm flipV="1">
            <a:off x="6734458" y="3416366"/>
            <a:ext cx="1476945" cy="178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/>
          <p:cNvCxnSpPr/>
          <p:nvPr/>
        </p:nvCxnSpPr>
        <p:spPr>
          <a:xfrm>
            <a:off x="6734459" y="3434228"/>
            <a:ext cx="324767" cy="9004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>
            <a:endCxn id="68" idx="6"/>
          </p:cNvCxnSpPr>
          <p:nvPr/>
        </p:nvCxnSpPr>
        <p:spPr>
          <a:xfrm>
            <a:off x="5330835" y="4334685"/>
            <a:ext cx="1124747" cy="500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/>
          <p:cNvCxnSpPr>
            <a:stCxn id="135" idx="2"/>
            <a:endCxn id="69" idx="3"/>
          </p:cNvCxnSpPr>
          <p:nvPr/>
        </p:nvCxnSpPr>
        <p:spPr>
          <a:xfrm>
            <a:off x="5303421" y="4345498"/>
            <a:ext cx="1741877" cy="136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接點 55"/>
          <p:cNvCxnSpPr/>
          <p:nvPr/>
        </p:nvCxnSpPr>
        <p:spPr>
          <a:xfrm>
            <a:off x="5330834" y="4334688"/>
            <a:ext cx="432048" cy="10443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接點 57"/>
          <p:cNvCxnSpPr>
            <a:stCxn id="71" idx="5"/>
          </p:cNvCxnSpPr>
          <p:nvPr/>
        </p:nvCxnSpPr>
        <p:spPr>
          <a:xfrm>
            <a:off x="8236440" y="3463982"/>
            <a:ext cx="1054834" cy="4022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接點 74"/>
          <p:cNvCxnSpPr>
            <a:endCxn id="88" idx="5"/>
          </p:cNvCxnSpPr>
          <p:nvPr/>
        </p:nvCxnSpPr>
        <p:spPr>
          <a:xfrm>
            <a:off x="7094251" y="4352472"/>
            <a:ext cx="1020259" cy="461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接點 75"/>
          <p:cNvCxnSpPr>
            <a:stCxn id="69" idx="5"/>
          </p:cNvCxnSpPr>
          <p:nvPr/>
        </p:nvCxnSpPr>
        <p:spPr>
          <a:xfrm flipV="1">
            <a:off x="7094759" y="4352474"/>
            <a:ext cx="1548444" cy="66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接點 76"/>
          <p:cNvCxnSpPr/>
          <p:nvPr/>
        </p:nvCxnSpPr>
        <p:spPr>
          <a:xfrm>
            <a:off x="7094251" y="4352469"/>
            <a:ext cx="360313" cy="9364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接點 77"/>
          <p:cNvCxnSpPr>
            <a:stCxn id="70" idx="5"/>
          </p:cNvCxnSpPr>
          <p:nvPr/>
        </p:nvCxnSpPr>
        <p:spPr>
          <a:xfrm>
            <a:off x="7716105" y="3891360"/>
            <a:ext cx="927099" cy="4431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接點 78"/>
          <p:cNvCxnSpPr/>
          <p:nvPr/>
        </p:nvCxnSpPr>
        <p:spPr>
          <a:xfrm flipV="1">
            <a:off x="7707098" y="3866200"/>
            <a:ext cx="1584176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接點 79"/>
          <p:cNvCxnSpPr>
            <a:endCxn id="88" idx="2"/>
          </p:cNvCxnSpPr>
          <p:nvPr/>
        </p:nvCxnSpPr>
        <p:spPr>
          <a:xfrm>
            <a:off x="7670038" y="3874348"/>
            <a:ext cx="384764" cy="9061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接點 80"/>
          <p:cNvCxnSpPr/>
          <p:nvPr/>
        </p:nvCxnSpPr>
        <p:spPr>
          <a:xfrm>
            <a:off x="6410705" y="4820881"/>
            <a:ext cx="1043856" cy="4680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接點 81"/>
          <p:cNvCxnSpPr>
            <a:endCxn id="88" idx="6"/>
          </p:cNvCxnSpPr>
          <p:nvPr/>
        </p:nvCxnSpPr>
        <p:spPr>
          <a:xfrm flipV="1">
            <a:off x="6404345" y="4780525"/>
            <a:ext cx="1720409" cy="317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接點 82"/>
          <p:cNvCxnSpPr/>
          <p:nvPr/>
        </p:nvCxnSpPr>
        <p:spPr>
          <a:xfrm>
            <a:off x="6410707" y="4820884"/>
            <a:ext cx="323751" cy="10258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接點 89"/>
          <p:cNvCxnSpPr>
            <a:stCxn id="67" idx="5"/>
          </p:cNvCxnSpPr>
          <p:nvPr/>
        </p:nvCxnSpPr>
        <p:spPr>
          <a:xfrm>
            <a:off x="5786006" y="5399342"/>
            <a:ext cx="926320" cy="4275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接點 93"/>
          <p:cNvCxnSpPr/>
          <p:nvPr/>
        </p:nvCxnSpPr>
        <p:spPr>
          <a:xfrm flipV="1">
            <a:off x="6157204" y="3268957"/>
            <a:ext cx="3850142" cy="30403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文字方塊 37"/>
          <p:cNvSpPr txBox="1">
            <a:spLocks noChangeArrowheads="1"/>
          </p:cNvSpPr>
          <p:nvPr/>
        </p:nvSpPr>
        <p:spPr bwMode="auto">
          <a:xfrm>
            <a:off x="2701414" y="1988840"/>
            <a:ext cx="576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X(t)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2" name="文字方塊 38"/>
          <p:cNvSpPr txBox="1">
            <a:spLocks noChangeArrowheads="1"/>
          </p:cNvSpPr>
          <p:nvPr/>
        </p:nvSpPr>
        <p:spPr bwMode="auto">
          <a:xfrm>
            <a:off x="5636376" y="6205019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3" name="文字方塊 38"/>
          <p:cNvSpPr txBox="1">
            <a:spLocks noChangeArrowheads="1"/>
          </p:cNvSpPr>
          <p:nvPr/>
        </p:nvSpPr>
        <p:spPr bwMode="auto">
          <a:xfrm>
            <a:off x="3349685" y="5373216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4" name="文字方塊 38"/>
          <p:cNvSpPr txBox="1">
            <a:spLocks noChangeArrowheads="1"/>
          </p:cNvSpPr>
          <p:nvPr/>
        </p:nvSpPr>
        <p:spPr bwMode="auto">
          <a:xfrm>
            <a:off x="2413581" y="4941168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0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5" name="文字方塊 38"/>
          <p:cNvSpPr txBox="1">
            <a:spLocks noChangeArrowheads="1"/>
          </p:cNvSpPr>
          <p:nvPr/>
        </p:nvSpPr>
        <p:spPr bwMode="auto">
          <a:xfrm>
            <a:off x="4717514" y="5939432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6" name="文字方塊 37"/>
          <p:cNvSpPr txBox="1">
            <a:spLocks noChangeArrowheads="1"/>
          </p:cNvSpPr>
          <p:nvPr/>
        </p:nvSpPr>
        <p:spPr bwMode="auto">
          <a:xfrm>
            <a:off x="6446127" y="1883898"/>
            <a:ext cx="576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Y(t)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文字方塊 81"/>
              <p:cNvSpPr txBox="1">
                <a:spLocks noChangeArrowheads="1"/>
              </p:cNvSpPr>
              <p:nvPr/>
            </p:nvSpPr>
            <p:spPr bwMode="auto">
              <a:xfrm>
                <a:off x="4742944" y="3444910"/>
                <a:ext cx="449263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8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42944" y="3444910"/>
                <a:ext cx="449263" cy="2769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文字方塊 81"/>
              <p:cNvSpPr txBox="1">
                <a:spLocks noChangeArrowheads="1"/>
              </p:cNvSpPr>
              <p:nvPr/>
            </p:nvSpPr>
            <p:spPr bwMode="auto">
              <a:xfrm>
                <a:off x="5753760" y="3900439"/>
                <a:ext cx="448362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1,0</m:t>
                          </m:r>
                        </m:sub>
                      </m:sSub>
                    </m:oMath>
                  </m:oMathPara>
                </a14:m>
                <a:endParaRPr lang="zh-TW" altLang="en-US" sz="9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0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53760" y="3900439"/>
                <a:ext cx="448362" cy="2852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文字方塊 81"/>
              <p:cNvSpPr txBox="1">
                <a:spLocks noChangeArrowheads="1"/>
              </p:cNvSpPr>
              <p:nvPr/>
            </p:nvSpPr>
            <p:spPr bwMode="auto">
              <a:xfrm>
                <a:off x="5097457" y="435939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97457" y="4359395"/>
                <a:ext cx="490677" cy="2852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直線接點 46"/>
          <p:cNvCxnSpPr/>
          <p:nvPr/>
        </p:nvCxnSpPr>
        <p:spPr>
          <a:xfrm>
            <a:off x="5749504" y="5336020"/>
            <a:ext cx="389501" cy="973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接點 56"/>
          <p:cNvCxnSpPr/>
          <p:nvPr/>
        </p:nvCxnSpPr>
        <p:spPr>
          <a:xfrm flipV="1">
            <a:off x="8246475" y="3413314"/>
            <a:ext cx="1616230" cy="17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文字方塊 81"/>
              <p:cNvSpPr txBox="1">
                <a:spLocks noChangeArrowheads="1"/>
              </p:cNvSpPr>
              <p:nvPr/>
            </p:nvSpPr>
            <p:spPr bwMode="auto">
              <a:xfrm>
                <a:off x="6444159" y="344738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44159" y="3447385"/>
                <a:ext cx="490677" cy="2852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文字方塊 81"/>
              <p:cNvSpPr txBox="1">
                <a:spLocks noChangeArrowheads="1"/>
              </p:cNvSpPr>
              <p:nvPr/>
            </p:nvSpPr>
            <p:spPr bwMode="auto">
              <a:xfrm>
                <a:off x="5484336" y="537168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2,−2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2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84336" y="5371685"/>
                <a:ext cx="490677" cy="28520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直線接點 73"/>
          <p:cNvCxnSpPr/>
          <p:nvPr/>
        </p:nvCxnSpPr>
        <p:spPr>
          <a:xfrm>
            <a:off x="8221072" y="3453602"/>
            <a:ext cx="452799" cy="9184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接點 83"/>
          <p:cNvCxnSpPr/>
          <p:nvPr/>
        </p:nvCxnSpPr>
        <p:spPr>
          <a:xfrm flipV="1">
            <a:off x="5785352" y="5301373"/>
            <a:ext cx="1669210" cy="8745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文字方塊 81"/>
              <p:cNvSpPr txBox="1">
                <a:spLocks noChangeArrowheads="1"/>
              </p:cNvSpPr>
              <p:nvPr/>
            </p:nvSpPr>
            <p:spPr bwMode="auto">
              <a:xfrm>
                <a:off x="6152282" y="486086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3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52282" y="4860864"/>
                <a:ext cx="490677" cy="28520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文字方塊 81"/>
              <p:cNvSpPr txBox="1">
                <a:spLocks noChangeArrowheads="1"/>
              </p:cNvSpPr>
              <p:nvPr/>
            </p:nvSpPr>
            <p:spPr bwMode="auto">
              <a:xfrm>
                <a:off x="6791018" y="4339993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5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91018" y="4339993"/>
                <a:ext cx="490677" cy="28520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文字方塊 81"/>
              <p:cNvSpPr txBox="1">
                <a:spLocks noChangeArrowheads="1"/>
              </p:cNvSpPr>
              <p:nvPr/>
            </p:nvSpPr>
            <p:spPr bwMode="auto">
              <a:xfrm>
                <a:off x="7404429" y="388220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6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404429" y="3882205"/>
                <a:ext cx="490677" cy="28520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文字方塊 81"/>
              <p:cNvSpPr txBox="1">
                <a:spLocks noChangeArrowheads="1"/>
              </p:cNvSpPr>
              <p:nvPr/>
            </p:nvSpPr>
            <p:spPr bwMode="auto">
              <a:xfrm>
                <a:off x="7928982" y="344722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7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28982" y="3447224"/>
                <a:ext cx="490677" cy="28520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文字方塊 81"/>
              <p:cNvSpPr txBox="1">
                <a:spLocks noChangeArrowheads="1"/>
              </p:cNvSpPr>
              <p:nvPr/>
            </p:nvSpPr>
            <p:spPr bwMode="auto">
              <a:xfrm>
                <a:off x="5909707" y="629346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3,−3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8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09707" y="6293465"/>
                <a:ext cx="490677" cy="28520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文字方塊 81"/>
              <p:cNvSpPr txBox="1">
                <a:spLocks noChangeArrowheads="1"/>
              </p:cNvSpPr>
              <p:nvPr/>
            </p:nvSpPr>
            <p:spPr bwMode="auto">
              <a:xfrm>
                <a:off x="6509880" y="5868583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9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09880" y="5868583"/>
                <a:ext cx="490677" cy="28520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文字方塊 81"/>
              <p:cNvSpPr txBox="1">
                <a:spLocks noChangeArrowheads="1"/>
              </p:cNvSpPr>
              <p:nvPr/>
            </p:nvSpPr>
            <p:spPr bwMode="auto">
              <a:xfrm>
                <a:off x="7209224" y="528237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0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09224" y="5282375"/>
                <a:ext cx="490677" cy="28520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文字方塊 81"/>
              <p:cNvSpPr txBox="1">
                <a:spLocks noChangeArrowheads="1"/>
              </p:cNvSpPr>
              <p:nvPr/>
            </p:nvSpPr>
            <p:spPr bwMode="auto">
              <a:xfrm>
                <a:off x="7853023" y="4787407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853023" y="4787407"/>
                <a:ext cx="490677" cy="28520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文字方塊 81"/>
              <p:cNvSpPr txBox="1">
                <a:spLocks noChangeArrowheads="1"/>
              </p:cNvSpPr>
              <p:nvPr/>
            </p:nvSpPr>
            <p:spPr bwMode="auto">
              <a:xfrm>
                <a:off x="8421969" y="435230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2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421969" y="4352305"/>
                <a:ext cx="490677" cy="28520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文字方塊 81"/>
              <p:cNvSpPr txBox="1">
                <a:spLocks noChangeArrowheads="1"/>
              </p:cNvSpPr>
              <p:nvPr/>
            </p:nvSpPr>
            <p:spPr bwMode="auto">
              <a:xfrm>
                <a:off x="9061140" y="3874359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3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061140" y="3874359"/>
                <a:ext cx="490677" cy="28520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文字方塊 81"/>
              <p:cNvSpPr txBox="1">
                <a:spLocks noChangeArrowheads="1"/>
              </p:cNvSpPr>
              <p:nvPr/>
            </p:nvSpPr>
            <p:spPr bwMode="auto">
              <a:xfrm>
                <a:off x="9638823" y="339506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3,3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4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638823" y="3395064"/>
                <a:ext cx="490677" cy="28520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" name="橢圓 91"/>
          <p:cNvSpPr/>
          <p:nvPr/>
        </p:nvSpPr>
        <p:spPr>
          <a:xfrm>
            <a:off x="9825220" y="3340708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1" name="橢圓 90"/>
          <p:cNvSpPr/>
          <p:nvPr/>
        </p:nvSpPr>
        <p:spPr>
          <a:xfrm>
            <a:off x="9230329" y="3810185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9" name="橢圓 88"/>
          <p:cNvSpPr/>
          <p:nvPr/>
        </p:nvSpPr>
        <p:spPr>
          <a:xfrm>
            <a:off x="8597357" y="4294832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8" name="橢圓 87"/>
          <p:cNvSpPr/>
          <p:nvPr/>
        </p:nvSpPr>
        <p:spPr>
          <a:xfrm>
            <a:off x="8054803" y="473376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7" name="橢圓 86"/>
          <p:cNvSpPr/>
          <p:nvPr/>
        </p:nvSpPr>
        <p:spPr>
          <a:xfrm>
            <a:off x="7407082" y="5242136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6" name="橢圓 85"/>
          <p:cNvSpPr/>
          <p:nvPr/>
        </p:nvSpPr>
        <p:spPr>
          <a:xfrm>
            <a:off x="6699283" y="5815245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5" name="橢圓 84"/>
          <p:cNvSpPr/>
          <p:nvPr/>
        </p:nvSpPr>
        <p:spPr>
          <a:xfrm>
            <a:off x="6105086" y="6273591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7" name="橢圓 66"/>
          <p:cNvSpPr/>
          <p:nvPr/>
        </p:nvSpPr>
        <p:spPr>
          <a:xfrm>
            <a:off x="5726300" y="531951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8" name="橢圓 67"/>
          <p:cNvSpPr/>
          <p:nvPr/>
        </p:nvSpPr>
        <p:spPr>
          <a:xfrm>
            <a:off x="6385631" y="478821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9" name="橢圓 68"/>
          <p:cNvSpPr/>
          <p:nvPr/>
        </p:nvSpPr>
        <p:spPr>
          <a:xfrm>
            <a:off x="7035053" y="4279320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0" name="橢圓 69"/>
          <p:cNvSpPr/>
          <p:nvPr/>
        </p:nvSpPr>
        <p:spPr>
          <a:xfrm>
            <a:off x="7656398" y="381153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1" name="橢圓 70"/>
          <p:cNvSpPr/>
          <p:nvPr/>
        </p:nvSpPr>
        <p:spPr>
          <a:xfrm>
            <a:off x="8176735" y="3384159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6" name="橢圓 65"/>
          <p:cNvSpPr/>
          <p:nvPr/>
        </p:nvSpPr>
        <p:spPr>
          <a:xfrm>
            <a:off x="6691912" y="339506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5" name="橢圓 64"/>
          <p:cNvSpPr/>
          <p:nvPr/>
        </p:nvSpPr>
        <p:spPr>
          <a:xfrm>
            <a:off x="5966041" y="3862748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5" name="橢圓 134"/>
          <p:cNvSpPr/>
          <p:nvPr/>
        </p:nvSpPr>
        <p:spPr>
          <a:xfrm>
            <a:off x="5303421" y="429873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橢圓 22"/>
          <p:cNvSpPr/>
          <p:nvPr/>
        </p:nvSpPr>
        <p:spPr>
          <a:xfrm>
            <a:off x="4987016" y="3430490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0" name="橢圓 129"/>
          <p:cNvSpPr/>
          <p:nvPr/>
        </p:nvSpPr>
        <p:spPr>
          <a:xfrm>
            <a:off x="4979427" y="2452813"/>
            <a:ext cx="94736" cy="14658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1" name="橢圓 130"/>
          <p:cNvSpPr/>
          <p:nvPr/>
        </p:nvSpPr>
        <p:spPr>
          <a:xfrm>
            <a:off x="5280673" y="3571128"/>
            <a:ext cx="94736" cy="146580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2" name="橢圓 131"/>
          <p:cNvSpPr/>
          <p:nvPr/>
        </p:nvSpPr>
        <p:spPr>
          <a:xfrm>
            <a:off x="5277904" y="2663635"/>
            <a:ext cx="94736" cy="146580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4" name="橢圓 133"/>
          <p:cNvSpPr/>
          <p:nvPr/>
        </p:nvSpPr>
        <p:spPr>
          <a:xfrm>
            <a:off x="5955283" y="3202839"/>
            <a:ext cx="94736" cy="14658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6" name="橢圓 135"/>
          <p:cNvSpPr/>
          <p:nvPr/>
        </p:nvSpPr>
        <p:spPr>
          <a:xfrm>
            <a:off x="5952514" y="2295346"/>
            <a:ext cx="94736" cy="14658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8" name="橢圓 137"/>
          <p:cNvSpPr/>
          <p:nvPr/>
        </p:nvSpPr>
        <p:spPr>
          <a:xfrm>
            <a:off x="6687661" y="2704485"/>
            <a:ext cx="94736" cy="14658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9" name="橢圓 138"/>
          <p:cNvSpPr/>
          <p:nvPr/>
        </p:nvSpPr>
        <p:spPr>
          <a:xfrm>
            <a:off x="6684892" y="1796992"/>
            <a:ext cx="94736" cy="14658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文字方塊 140"/>
              <p:cNvSpPr txBox="1"/>
              <p:nvPr/>
            </p:nvSpPr>
            <p:spPr>
              <a:xfrm>
                <a:off x="4636275" y="2324324"/>
                <a:ext cx="49135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b="1" i="1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1" i="1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US" altLang="zh-TW" sz="1600" b="1" i="1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zh-TW" altLang="en-US" sz="1600" b="1" dirty="0"/>
              </a:p>
            </p:txBody>
          </p:sp>
        </mc:Choice>
        <mc:Fallback xmlns="">
          <p:sp>
            <p:nvSpPr>
              <p:cNvPr id="141" name="文字方塊 1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6275" y="2324324"/>
                <a:ext cx="491353" cy="338554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8054802" y="5003468"/>
                <a:ext cx="2433686" cy="17665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建好利率樹後，利用轉換式將利率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ea typeface="標楷體" panose="03000509000000000000" pitchFamily="65" charset="-120"/>
                          </a:rPr>
                          <m:t>𝑟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i="1">
                            <a:latin typeface="Cambria Math"/>
                            <a:ea typeface="標楷體" panose="03000509000000000000" pitchFamily="65" charset="-120"/>
                          </a:rPr>
                          <m:t>,</m:t>
                        </m:r>
                        <m:r>
                          <a:rPr lang="en-US" altLang="zh-TW" i="1">
                            <a:latin typeface="Cambria Math"/>
                            <a:ea typeface="標楷體" panose="03000509000000000000" pitchFamily="65" charset="-120"/>
                          </a:rPr>
                          <m:t>𝑙𝑒𝑣𝑒𝑙</m:t>
                        </m:r>
                      </m:sub>
                    </m:sSub>
                  </m:oMath>
                </a14:m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轉換成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ea typeface="標楷體" panose="03000509000000000000" pitchFamily="65" charset="-120"/>
                          </a:rPr>
                          <m:t>𝑌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，同時在利率上生成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ea typeface="標楷體" panose="03000509000000000000" pitchFamily="65" charset="-120"/>
                          </a:rPr>
                          <m:t>𝑋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的支點，並同時將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ea typeface="標楷體" panose="03000509000000000000" pitchFamily="65" charset="-120"/>
                          </a:rPr>
                          <m:t>𝑋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與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 dirty="0">
                            <a:latin typeface="Cambria Math"/>
                            <a:ea typeface="標楷體" panose="03000509000000000000" pitchFamily="65" charset="-120"/>
                          </a:rPr>
                          <m:t>𝑌</m:t>
                        </m:r>
                      </m:e>
                      <m:sub>
                        <m:r>
                          <a:rPr lang="en-US" altLang="zh-TW" i="1" dirty="0">
                            <a:latin typeface="Cambria Math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帶入轉換式得出房價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ea typeface="標楷體" panose="03000509000000000000" pitchFamily="65" charset="-120"/>
                          </a:rPr>
                          <m:t>𝐻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。</a:t>
                </a:r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4802" y="5003468"/>
                <a:ext cx="2433686" cy="1766509"/>
              </a:xfrm>
              <a:prstGeom prst="rect">
                <a:avLst/>
              </a:prstGeom>
              <a:blipFill>
                <a:blip r:embed="rId20"/>
                <a:stretch>
                  <a:fillRect l="-2000" t="-1724" r="-1750" b="-482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892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評價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RM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累積貸款金額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貸款保險金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貸款人損失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房屋殘</a:t>
            </a:r>
            <a:r>
              <a:rPr lang="zh-TW" altLang="en-US" dirty="0"/>
              <a:t>值</a:t>
            </a:r>
          </a:p>
        </p:txBody>
      </p:sp>
    </p:spTree>
    <p:extLst>
      <p:ext uri="{BB962C8B-B14F-4D97-AF65-F5344CB8AC3E}">
        <p14:creationId xmlns:p14="http://schemas.microsoft.com/office/powerpoint/2010/main" val="400381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10489" y="2634601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zh-TW" sz="5000" b="1" dirty="0">
                <a:latin typeface="Times New Roman" charset="0"/>
                <a:ea typeface="Times New Roman" charset="0"/>
                <a:cs typeface="Times New Roman" charset="0"/>
              </a:rPr>
              <a:t>1.</a:t>
            </a:r>
            <a:r>
              <a:rPr lang="zh-TW" altLang="en-US" sz="50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zh-TW" altLang="en-US" sz="5000" b="1" dirty="0" smtClean="0">
                <a:latin typeface="Times New Roman" charset="0"/>
                <a:ea typeface="Times New Roman" charset="0"/>
                <a:cs typeface="Times New Roman" charset="0"/>
              </a:rPr>
              <a:t>累積貸款金額</a:t>
            </a:r>
            <a:endParaRPr lang="zh-TW" altLang="en-US" sz="5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0337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線接點 5"/>
          <p:cNvCxnSpPr/>
          <p:nvPr/>
        </p:nvCxnSpPr>
        <p:spPr>
          <a:xfrm>
            <a:off x="5006267" y="3470592"/>
            <a:ext cx="972641" cy="4319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 flipV="1">
            <a:off x="5006266" y="3434873"/>
            <a:ext cx="1692721" cy="357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 flipV="1">
            <a:off x="2649976" y="2246068"/>
            <a:ext cx="4176712" cy="2808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 rot="5400000">
            <a:off x="1162605" y="3563913"/>
            <a:ext cx="3024188" cy="19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>
            <a:off x="5006267" y="3470592"/>
            <a:ext cx="324569" cy="8640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 flipV="1">
            <a:off x="3709724" y="2636915"/>
            <a:ext cx="4176712" cy="28082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 flipV="1">
            <a:off x="5006267" y="3241008"/>
            <a:ext cx="3455987" cy="27082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2665174" y="5085534"/>
            <a:ext cx="3502646" cy="12594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/>
          <p:cNvCxnSpPr/>
          <p:nvPr/>
        </p:nvCxnSpPr>
        <p:spPr>
          <a:xfrm>
            <a:off x="6014129" y="3905055"/>
            <a:ext cx="1045096" cy="4296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/>
          <p:cNvCxnSpPr/>
          <p:nvPr/>
        </p:nvCxnSpPr>
        <p:spPr>
          <a:xfrm flipV="1">
            <a:off x="6024488" y="3884456"/>
            <a:ext cx="1682610" cy="114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/>
          <p:nvPr/>
        </p:nvCxnSpPr>
        <p:spPr>
          <a:xfrm>
            <a:off x="5972578" y="3878371"/>
            <a:ext cx="447818" cy="9715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/>
          <p:cNvCxnSpPr/>
          <p:nvPr/>
        </p:nvCxnSpPr>
        <p:spPr>
          <a:xfrm>
            <a:off x="6734459" y="3434227"/>
            <a:ext cx="972641" cy="4319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/>
          <p:nvPr/>
        </p:nvCxnSpPr>
        <p:spPr>
          <a:xfrm flipV="1">
            <a:off x="6734458" y="3416366"/>
            <a:ext cx="1476945" cy="178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/>
          <p:cNvCxnSpPr/>
          <p:nvPr/>
        </p:nvCxnSpPr>
        <p:spPr>
          <a:xfrm>
            <a:off x="6734459" y="3434228"/>
            <a:ext cx="324767" cy="9004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>
            <a:endCxn id="68" idx="6"/>
          </p:cNvCxnSpPr>
          <p:nvPr/>
        </p:nvCxnSpPr>
        <p:spPr>
          <a:xfrm>
            <a:off x="5330835" y="4334685"/>
            <a:ext cx="1124747" cy="500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/>
          <p:cNvCxnSpPr>
            <a:stCxn id="135" idx="2"/>
            <a:endCxn id="69" idx="3"/>
          </p:cNvCxnSpPr>
          <p:nvPr/>
        </p:nvCxnSpPr>
        <p:spPr>
          <a:xfrm>
            <a:off x="5303421" y="4345498"/>
            <a:ext cx="1741877" cy="136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接點 55"/>
          <p:cNvCxnSpPr/>
          <p:nvPr/>
        </p:nvCxnSpPr>
        <p:spPr>
          <a:xfrm>
            <a:off x="5330834" y="4334688"/>
            <a:ext cx="432048" cy="10443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接點 57"/>
          <p:cNvCxnSpPr>
            <a:stCxn id="71" idx="5"/>
          </p:cNvCxnSpPr>
          <p:nvPr/>
        </p:nvCxnSpPr>
        <p:spPr>
          <a:xfrm>
            <a:off x="8236440" y="3463982"/>
            <a:ext cx="1054834" cy="4022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接點 74"/>
          <p:cNvCxnSpPr>
            <a:endCxn id="88" idx="5"/>
          </p:cNvCxnSpPr>
          <p:nvPr/>
        </p:nvCxnSpPr>
        <p:spPr>
          <a:xfrm>
            <a:off x="7094251" y="4352472"/>
            <a:ext cx="1020259" cy="461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接點 75"/>
          <p:cNvCxnSpPr>
            <a:stCxn id="69" idx="5"/>
          </p:cNvCxnSpPr>
          <p:nvPr/>
        </p:nvCxnSpPr>
        <p:spPr>
          <a:xfrm flipV="1">
            <a:off x="7094759" y="4352474"/>
            <a:ext cx="1548444" cy="66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接點 76"/>
          <p:cNvCxnSpPr/>
          <p:nvPr/>
        </p:nvCxnSpPr>
        <p:spPr>
          <a:xfrm>
            <a:off x="7094251" y="4352469"/>
            <a:ext cx="360313" cy="9364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接點 77"/>
          <p:cNvCxnSpPr>
            <a:stCxn id="70" idx="5"/>
          </p:cNvCxnSpPr>
          <p:nvPr/>
        </p:nvCxnSpPr>
        <p:spPr>
          <a:xfrm>
            <a:off x="7716105" y="3891360"/>
            <a:ext cx="927099" cy="4431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接點 78"/>
          <p:cNvCxnSpPr/>
          <p:nvPr/>
        </p:nvCxnSpPr>
        <p:spPr>
          <a:xfrm flipV="1">
            <a:off x="7707098" y="3866200"/>
            <a:ext cx="1584176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接點 79"/>
          <p:cNvCxnSpPr>
            <a:endCxn id="88" idx="2"/>
          </p:cNvCxnSpPr>
          <p:nvPr/>
        </p:nvCxnSpPr>
        <p:spPr>
          <a:xfrm>
            <a:off x="7670038" y="3874348"/>
            <a:ext cx="384764" cy="9061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接點 80"/>
          <p:cNvCxnSpPr/>
          <p:nvPr/>
        </p:nvCxnSpPr>
        <p:spPr>
          <a:xfrm>
            <a:off x="6410705" y="4820881"/>
            <a:ext cx="1043856" cy="4680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接點 81"/>
          <p:cNvCxnSpPr>
            <a:endCxn id="88" idx="6"/>
          </p:cNvCxnSpPr>
          <p:nvPr/>
        </p:nvCxnSpPr>
        <p:spPr>
          <a:xfrm flipV="1">
            <a:off x="6404345" y="4780525"/>
            <a:ext cx="1720409" cy="317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接點 82"/>
          <p:cNvCxnSpPr/>
          <p:nvPr/>
        </p:nvCxnSpPr>
        <p:spPr>
          <a:xfrm>
            <a:off x="6410707" y="4820884"/>
            <a:ext cx="323751" cy="10258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接點 89"/>
          <p:cNvCxnSpPr>
            <a:stCxn id="67" idx="5"/>
          </p:cNvCxnSpPr>
          <p:nvPr/>
        </p:nvCxnSpPr>
        <p:spPr>
          <a:xfrm>
            <a:off x="5786006" y="5399342"/>
            <a:ext cx="926320" cy="4275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接點 93"/>
          <p:cNvCxnSpPr/>
          <p:nvPr/>
        </p:nvCxnSpPr>
        <p:spPr>
          <a:xfrm flipV="1">
            <a:off x="6157204" y="3268957"/>
            <a:ext cx="3850142" cy="30403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文字方塊 37"/>
          <p:cNvSpPr txBox="1">
            <a:spLocks noChangeArrowheads="1"/>
          </p:cNvSpPr>
          <p:nvPr/>
        </p:nvSpPr>
        <p:spPr bwMode="auto">
          <a:xfrm>
            <a:off x="2701414" y="1988840"/>
            <a:ext cx="576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X(t)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2" name="文字方塊 38"/>
          <p:cNvSpPr txBox="1">
            <a:spLocks noChangeArrowheads="1"/>
          </p:cNvSpPr>
          <p:nvPr/>
        </p:nvSpPr>
        <p:spPr bwMode="auto">
          <a:xfrm>
            <a:off x="5636376" y="6205019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3" name="文字方塊 38"/>
          <p:cNvSpPr txBox="1">
            <a:spLocks noChangeArrowheads="1"/>
          </p:cNvSpPr>
          <p:nvPr/>
        </p:nvSpPr>
        <p:spPr bwMode="auto">
          <a:xfrm>
            <a:off x="3349685" y="5373216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4" name="文字方塊 38"/>
          <p:cNvSpPr txBox="1">
            <a:spLocks noChangeArrowheads="1"/>
          </p:cNvSpPr>
          <p:nvPr/>
        </p:nvSpPr>
        <p:spPr bwMode="auto">
          <a:xfrm>
            <a:off x="2413581" y="4941168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0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5" name="文字方塊 38"/>
          <p:cNvSpPr txBox="1">
            <a:spLocks noChangeArrowheads="1"/>
          </p:cNvSpPr>
          <p:nvPr/>
        </p:nvSpPr>
        <p:spPr bwMode="auto">
          <a:xfrm>
            <a:off x="4717514" y="5939432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6" name="文字方塊 37"/>
          <p:cNvSpPr txBox="1">
            <a:spLocks noChangeArrowheads="1"/>
          </p:cNvSpPr>
          <p:nvPr/>
        </p:nvSpPr>
        <p:spPr bwMode="auto">
          <a:xfrm>
            <a:off x="6446127" y="1883898"/>
            <a:ext cx="576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Y(t)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文字方塊 81"/>
              <p:cNvSpPr txBox="1">
                <a:spLocks noChangeArrowheads="1"/>
              </p:cNvSpPr>
              <p:nvPr/>
            </p:nvSpPr>
            <p:spPr bwMode="auto">
              <a:xfrm>
                <a:off x="4742944" y="3444910"/>
                <a:ext cx="449263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8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42944" y="3444910"/>
                <a:ext cx="449263" cy="2769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文字方塊 81"/>
              <p:cNvSpPr txBox="1">
                <a:spLocks noChangeArrowheads="1"/>
              </p:cNvSpPr>
              <p:nvPr/>
            </p:nvSpPr>
            <p:spPr bwMode="auto">
              <a:xfrm>
                <a:off x="5753760" y="3900439"/>
                <a:ext cx="448362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1,0</m:t>
                          </m:r>
                        </m:sub>
                      </m:sSub>
                    </m:oMath>
                  </m:oMathPara>
                </a14:m>
                <a:endParaRPr lang="zh-TW" altLang="en-US" sz="9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0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53760" y="3900439"/>
                <a:ext cx="448362" cy="2852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文字方塊 81"/>
              <p:cNvSpPr txBox="1">
                <a:spLocks noChangeArrowheads="1"/>
              </p:cNvSpPr>
              <p:nvPr/>
            </p:nvSpPr>
            <p:spPr bwMode="auto">
              <a:xfrm>
                <a:off x="5097457" y="435939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97457" y="4359395"/>
                <a:ext cx="490677" cy="2852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直線接點 46"/>
          <p:cNvCxnSpPr/>
          <p:nvPr/>
        </p:nvCxnSpPr>
        <p:spPr>
          <a:xfrm>
            <a:off x="5749504" y="5336020"/>
            <a:ext cx="389501" cy="973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接點 56"/>
          <p:cNvCxnSpPr/>
          <p:nvPr/>
        </p:nvCxnSpPr>
        <p:spPr>
          <a:xfrm flipV="1">
            <a:off x="8246475" y="3413314"/>
            <a:ext cx="1616230" cy="17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文字方塊 81"/>
              <p:cNvSpPr txBox="1">
                <a:spLocks noChangeArrowheads="1"/>
              </p:cNvSpPr>
              <p:nvPr/>
            </p:nvSpPr>
            <p:spPr bwMode="auto">
              <a:xfrm>
                <a:off x="6444159" y="344738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44159" y="3447385"/>
                <a:ext cx="490677" cy="2852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文字方塊 81"/>
              <p:cNvSpPr txBox="1">
                <a:spLocks noChangeArrowheads="1"/>
              </p:cNvSpPr>
              <p:nvPr/>
            </p:nvSpPr>
            <p:spPr bwMode="auto">
              <a:xfrm>
                <a:off x="5484336" y="537168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2,−2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2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84336" y="5371685"/>
                <a:ext cx="490677" cy="28520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直線接點 73"/>
          <p:cNvCxnSpPr/>
          <p:nvPr/>
        </p:nvCxnSpPr>
        <p:spPr>
          <a:xfrm>
            <a:off x="8221072" y="3453602"/>
            <a:ext cx="452799" cy="9184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接點 83"/>
          <p:cNvCxnSpPr/>
          <p:nvPr/>
        </p:nvCxnSpPr>
        <p:spPr>
          <a:xfrm flipV="1">
            <a:off x="5785352" y="5301373"/>
            <a:ext cx="1669210" cy="8745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文字方塊 81"/>
              <p:cNvSpPr txBox="1">
                <a:spLocks noChangeArrowheads="1"/>
              </p:cNvSpPr>
              <p:nvPr/>
            </p:nvSpPr>
            <p:spPr bwMode="auto">
              <a:xfrm>
                <a:off x="6152282" y="486086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3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52282" y="4860864"/>
                <a:ext cx="490677" cy="28520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文字方塊 81"/>
              <p:cNvSpPr txBox="1">
                <a:spLocks noChangeArrowheads="1"/>
              </p:cNvSpPr>
              <p:nvPr/>
            </p:nvSpPr>
            <p:spPr bwMode="auto">
              <a:xfrm>
                <a:off x="6791018" y="4339993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5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91018" y="4339993"/>
                <a:ext cx="490677" cy="28520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文字方塊 81"/>
              <p:cNvSpPr txBox="1">
                <a:spLocks noChangeArrowheads="1"/>
              </p:cNvSpPr>
              <p:nvPr/>
            </p:nvSpPr>
            <p:spPr bwMode="auto">
              <a:xfrm>
                <a:off x="7404429" y="388220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6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404429" y="3882205"/>
                <a:ext cx="490677" cy="28520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文字方塊 81"/>
              <p:cNvSpPr txBox="1">
                <a:spLocks noChangeArrowheads="1"/>
              </p:cNvSpPr>
              <p:nvPr/>
            </p:nvSpPr>
            <p:spPr bwMode="auto">
              <a:xfrm>
                <a:off x="7928982" y="344722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7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28982" y="3447224"/>
                <a:ext cx="490677" cy="28520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文字方塊 81"/>
              <p:cNvSpPr txBox="1">
                <a:spLocks noChangeArrowheads="1"/>
              </p:cNvSpPr>
              <p:nvPr/>
            </p:nvSpPr>
            <p:spPr bwMode="auto">
              <a:xfrm>
                <a:off x="5909707" y="629346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3,−3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8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09707" y="6293465"/>
                <a:ext cx="490677" cy="28520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文字方塊 81"/>
              <p:cNvSpPr txBox="1">
                <a:spLocks noChangeArrowheads="1"/>
              </p:cNvSpPr>
              <p:nvPr/>
            </p:nvSpPr>
            <p:spPr bwMode="auto">
              <a:xfrm>
                <a:off x="6509880" y="5868583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9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09880" y="5868583"/>
                <a:ext cx="490677" cy="28520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文字方塊 81"/>
              <p:cNvSpPr txBox="1">
                <a:spLocks noChangeArrowheads="1"/>
              </p:cNvSpPr>
              <p:nvPr/>
            </p:nvSpPr>
            <p:spPr bwMode="auto">
              <a:xfrm>
                <a:off x="7209224" y="528237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0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09224" y="5282375"/>
                <a:ext cx="490677" cy="28520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文字方塊 81"/>
              <p:cNvSpPr txBox="1">
                <a:spLocks noChangeArrowheads="1"/>
              </p:cNvSpPr>
              <p:nvPr/>
            </p:nvSpPr>
            <p:spPr bwMode="auto">
              <a:xfrm>
                <a:off x="7853023" y="4787407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853023" y="4787407"/>
                <a:ext cx="490677" cy="28520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文字方塊 81"/>
              <p:cNvSpPr txBox="1">
                <a:spLocks noChangeArrowheads="1"/>
              </p:cNvSpPr>
              <p:nvPr/>
            </p:nvSpPr>
            <p:spPr bwMode="auto">
              <a:xfrm>
                <a:off x="8421969" y="435230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2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421969" y="4352305"/>
                <a:ext cx="490677" cy="28520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文字方塊 81"/>
              <p:cNvSpPr txBox="1">
                <a:spLocks noChangeArrowheads="1"/>
              </p:cNvSpPr>
              <p:nvPr/>
            </p:nvSpPr>
            <p:spPr bwMode="auto">
              <a:xfrm>
                <a:off x="9061140" y="3874359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3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061140" y="3874359"/>
                <a:ext cx="490677" cy="28520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文字方塊 81"/>
              <p:cNvSpPr txBox="1">
                <a:spLocks noChangeArrowheads="1"/>
              </p:cNvSpPr>
              <p:nvPr/>
            </p:nvSpPr>
            <p:spPr bwMode="auto">
              <a:xfrm>
                <a:off x="9638823" y="339506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3,3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4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638823" y="3395064"/>
                <a:ext cx="490677" cy="28520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" name="橢圓 91"/>
          <p:cNvSpPr/>
          <p:nvPr/>
        </p:nvSpPr>
        <p:spPr>
          <a:xfrm>
            <a:off x="9825220" y="3340708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91" name="橢圓 90"/>
          <p:cNvSpPr/>
          <p:nvPr/>
        </p:nvSpPr>
        <p:spPr>
          <a:xfrm>
            <a:off x="9230329" y="3810185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9" name="橢圓 88"/>
          <p:cNvSpPr/>
          <p:nvPr/>
        </p:nvSpPr>
        <p:spPr>
          <a:xfrm>
            <a:off x="8597357" y="4294832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8" name="橢圓 87"/>
          <p:cNvSpPr/>
          <p:nvPr/>
        </p:nvSpPr>
        <p:spPr>
          <a:xfrm>
            <a:off x="8054803" y="473376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7" name="橢圓 86"/>
          <p:cNvSpPr/>
          <p:nvPr/>
        </p:nvSpPr>
        <p:spPr>
          <a:xfrm>
            <a:off x="7407082" y="5242136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6" name="橢圓 85"/>
          <p:cNvSpPr/>
          <p:nvPr/>
        </p:nvSpPr>
        <p:spPr>
          <a:xfrm>
            <a:off x="6699283" y="5815245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5" name="橢圓 84"/>
          <p:cNvSpPr/>
          <p:nvPr/>
        </p:nvSpPr>
        <p:spPr>
          <a:xfrm>
            <a:off x="6105086" y="6273591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7" name="橢圓 66"/>
          <p:cNvSpPr/>
          <p:nvPr/>
        </p:nvSpPr>
        <p:spPr>
          <a:xfrm>
            <a:off x="5726300" y="531951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8" name="橢圓 67"/>
          <p:cNvSpPr/>
          <p:nvPr/>
        </p:nvSpPr>
        <p:spPr>
          <a:xfrm>
            <a:off x="6385631" y="478821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9" name="橢圓 68"/>
          <p:cNvSpPr/>
          <p:nvPr/>
        </p:nvSpPr>
        <p:spPr>
          <a:xfrm>
            <a:off x="7035053" y="4279320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70" name="橢圓 69"/>
          <p:cNvSpPr/>
          <p:nvPr/>
        </p:nvSpPr>
        <p:spPr>
          <a:xfrm>
            <a:off x="7656398" y="381153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71" name="橢圓 70"/>
          <p:cNvSpPr/>
          <p:nvPr/>
        </p:nvSpPr>
        <p:spPr>
          <a:xfrm>
            <a:off x="8176735" y="3384159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6" name="橢圓 65"/>
          <p:cNvSpPr/>
          <p:nvPr/>
        </p:nvSpPr>
        <p:spPr>
          <a:xfrm>
            <a:off x="6691912" y="339506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5" name="橢圓 64"/>
          <p:cNvSpPr/>
          <p:nvPr/>
        </p:nvSpPr>
        <p:spPr>
          <a:xfrm>
            <a:off x="5966041" y="3862748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35" name="橢圓 134"/>
          <p:cNvSpPr/>
          <p:nvPr/>
        </p:nvSpPr>
        <p:spPr>
          <a:xfrm>
            <a:off x="5303421" y="429873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4987016" y="3430490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文字方塊 106"/>
              <p:cNvSpPr txBox="1"/>
              <p:nvPr/>
            </p:nvSpPr>
            <p:spPr>
              <a:xfrm>
                <a:off x="4024779" y="2817653"/>
                <a:ext cx="26871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solidFill>
                      <a:srgbClr val="7030A0"/>
                    </a:solidFill>
                    <a:latin typeface="Calibri"/>
                    <a:ea typeface="新細明體" panose="02020500000000000000" pitchFamily="18" charset="-120"/>
                  </a:rPr>
                  <a:t>第零期</a:t>
                </a:r>
                <a14:m>
                  <m:oMath xmlns:m="http://schemas.openxmlformats.org/officeDocument/2006/math">
                    <m:r>
                      <a:rPr lang="zh-TW" altLang="en-US" i="1">
                        <a:solidFill>
                          <a:srgbClr val="7030A0"/>
                        </a:solidFill>
                        <a:latin typeface="Cambria Math"/>
                      </a:rPr>
                      <m:t>的貸款金額</m:t>
                    </m:r>
                  </m:oMath>
                </a14:m>
                <a:endParaRPr lang="en-US" altLang="zh-TW" i="1" dirty="0">
                  <a:solidFill>
                    <a:srgbClr val="7030A0"/>
                  </a:solidFill>
                  <a:latin typeface="Cambria Math"/>
                  <a:ea typeface="新細明體" panose="02020500000000000000" pitchFamily="18" charset="-12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𝑡𝐻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zh-TW" altLang="en-US" i="1" dirty="0">
                  <a:solidFill>
                    <a:prstClr val="black"/>
                  </a:solidFill>
                  <a:latin typeface="Times New Roman Uni" panose="02020603050405020304" pitchFamily="18" charset="-120"/>
                  <a:ea typeface="Times New Roman Uni" panose="02020603050405020304" pitchFamily="18" charset="-120"/>
                  <a:cs typeface="Times New Roman Uni" panose="02020603050405020304" pitchFamily="18" charset="-120"/>
                </a:endParaRPr>
              </a:p>
            </p:txBody>
          </p:sp>
        </mc:Choice>
        <mc:Fallback xmlns="">
          <p:sp>
            <p:nvSpPr>
              <p:cNvPr id="107" name="文字方塊 10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4779" y="2817653"/>
                <a:ext cx="2687180" cy="646331"/>
              </a:xfrm>
              <a:prstGeom prst="rect">
                <a:avLst/>
              </a:prstGeom>
              <a:blipFill>
                <a:blip r:embed="rId19"/>
                <a:stretch>
                  <a:fillRect l="-1814" t="-377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>
                <a:spLocks noChangeArrowheads="1"/>
              </p:cNvSpPr>
              <p:nvPr/>
            </p:nvSpPr>
            <p:spPr bwMode="auto">
              <a:xfrm>
                <a:off x="1615834" y="404664"/>
                <a:ext cx="8978504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TW" altLang="en-US" sz="2000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年金型</a:t>
                </a:r>
                <a:r>
                  <a:rPr lang="en-US" altLang="zh-TW" sz="2000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RM</a:t>
                </a:r>
                <a:r>
                  <a:rPr lang="zh-TW" altLang="en-US" sz="2000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在每一期時，借款人能夠借貸的金額為</a:t>
                </a:r>
                <a:r>
                  <a:rPr lang="en-US" altLang="en-US" sz="2000" dirty="0" err="1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可貸成數</a:t>
                </a:r>
                <a:r>
                  <a:rPr lang="en-US" altLang="en-US" sz="2000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 charset="0"/>
                      </a:rPr>
                      <m:t>𝑚</m:t>
                    </m:r>
                  </m:oMath>
                </a14:m>
                <a:r>
                  <a:rPr lang="en-US" altLang="en-US" sz="2000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，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 charset="0"/>
                      </a:rPr>
                      <m:t>𝑚</m:t>
                    </m:r>
                  </m:oMath>
                </a14:m>
                <a:r>
                  <a:rPr lang="en-US" altLang="en-US" sz="2000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為年化率)乘上期初房屋價值(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  <m:t>𝐻</m:t>
                        </m:r>
                      </m:e>
                      <m:sub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en-US" sz="2000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)，</a:t>
                </a:r>
                <a:r>
                  <a:rPr lang="zh-TW" altLang="en-US" sz="2000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故在第零期之可貸金額</a:t>
                </a:r>
                <a:r>
                  <a:rPr lang="en-US" altLang="en-US" sz="2000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loan amount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  <m:t>𝐿</m:t>
                        </m:r>
                      </m:e>
                      <m:sub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en-US" sz="2000" i="1">
                        <a:solidFill>
                          <a:prstClr val="black"/>
                        </a:solidFill>
                        <a:latin typeface="Cambria Math" charset="0"/>
                      </a:rPr>
                      <m:t>=(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 charset="0"/>
                      </a:rPr>
                      <m:t>𝑚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 charset="0"/>
                      </a:rPr>
                      <m:t>∙∆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 charset="0"/>
                      </a:rPr>
                      <m:t>𝑡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 charset="0"/>
                      </a:rPr>
                      <m:t>)</m:t>
                    </m:r>
                    <m:sSub>
                      <m:sSub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  <m:t>𝐻</m:t>
                        </m:r>
                      </m:e>
                      <m:sub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en-US" sz="2000" dirty="0">
                    <a:solidFill>
                      <a:prstClr val="black"/>
                    </a:solidFill>
                    <a:latin typeface="@標楷體" charset="0"/>
                    <a:ea typeface="@標楷體" charset="0"/>
                    <a:cs typeface="@標楷體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15834" y="404664"/>
                <a:ext cx="8978504" cy="707886"/>
              </a:xfrm>
              <a:prstGeom prst="rect">
                <a:avLst/>
              </a:prstGeom>
              <a:blipFill>
                <a:blip r:embed="rId20"/>
                <a:stretch>
                  <a:fillRect l="-679" t="-4274" b="-1453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852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線接點 5"/>
          <p:cNvCxnSpPr/>
          <p:nvPr/>
        </p:nvCxnSpPr>
        <p:spPr>
          <a:xfrm>
            <a:off x="5006267" y="3470592"/>
            <a:ext cx="972641" cy="4319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 flipV="1">
            <a:off x="5006266" y="3434873"/>
            <a:ext cx="1692721" cy="357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 flipV="1">
            <a:off x="2649976" y="2246068"/>
            <a:ext cx="4176712" cy="2808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 rot="5400000">
            <a:off x="1162605" y="3563913"/>
            <a:ext cx="3024188" cy="19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>
            <a:off x="5006267" y="3470592"/>
            <a:ext cx="324569" cy="8640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 flipV="1">
            <a:off x="3709724" y="2636915"/>
            <a:ext cx="4176712" cy="28082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 flipV="1">
            <a:off x="5006267" y="3241008"/>
            <a:ext cx="3455987" cy="27082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2665174" y="5085534"/>
            <a:ext cx="3502646" cy="12594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/>
          <p:cNvCxnSpPr/>
          <p:nvPr/>
        </p:nvCxnSpPr>
        <p:spPr>
          <a:xfrm>
            <a:off x="6014129" y="3905055"/>
            <a:ext cx="1045096" cy="4296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/>
          <p:cNvCxnSpPr/>
          <p:nvPr/>
        </p:nvCxnSpPr>
        <p:spPr>
          <a:xfrm flipV="1">
            <a:off x="6024488" y="3884456"/>
            <a:ext cx="1682610" cy="114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/>
          <p:nvPr/>
        </p:nvCxnSpPr>
        <p:spPr>
          <a:xfrm>
            <a:off x="5972578" y="3878371"/>
            <a:ext cx="447818" cy="9715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/>
          <p:cNvCxnSpPr/>
          <p:nvPr/>
        </p:nvCxnSpPr>
        <p:spPr>
          <a:xfrm>
            <a:off x="6734459" y="3434227"/>
            <a:ext cx="972641" cy="4319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/>
          <p:nvPr/>
        </p:nvCxnSpPr>
        <p:spPr>
          <a:xfrm flipV="1">
            <a:off x="6734458" y="3416366"/>
            <a:ext cx="1476945" cy="178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/>
          <p:cNvCxnSpPr/>
          <p:nvPr/>
        </p:nvCxnSpPr>
        <p:spPr>
          <a:xfrm>
            <a:off x="6734459" y="3434228"/>
            <a:ext cx="324767" cy="9004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>
            <a:endCxn id="68" idx="6"/>
          </p:cNvCxnSpPr>
          <p:nvPr/>
        </p:nvCxnSpPr>
        <p:spPr>
          <a:xfrm>
            <a:off x="5330835" y="4334685"/>
            <a:ext cx="1124747" cy="500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/>
          <p:cNvCxnSpPr>
            <a:stCxn id="135" idx="2"/>
            <a:endCxn id="69" idx="3"/>
          </p:cNvCxnSpPr>
          <p:nvPr/>
        </p:nvCxnSpPr>
        <p:spPr>
          <a:xfrm>
            <a:off x="5303421" y="4345498"/>
            <a:ext cx="1741877" cy="136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接點 55"/>
          <p:cNvCxnSpPr/>
          <p:nvPr/>
        </p:nvCxnSpPr>
        <p:spPr>
          <a:xfrm>
            <a:off x="5330834" y="4334688"/>
            <a:ext cx="432048" cy="10443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接點 57"/>
          <p:cNvCxnSpPr>
            <a:stCxn id="71" idx="5"/>
          </p:cNvCxnSpPr>
          <p:nvPr/>
        </p:nvCxnSpPr>
        <p:spPr>
          <a:xfrm>
            <a:off x="8236440" y="3463982"/>
            <a:ext cx="1054834" cy="4022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接點 74"/>
          <p:cNvCxnSpPr>
            <a:endCxn id="88" idx="5"/>
          </p:cNvCxnSpPr>
          <p:nvPr/>
        </p:nvCxnSpPr>
        <p:spPr>
          <a:xfrm>
            <a:off x="7094251" y="4352472"/>
            <a:ext cx="1020259" cy="461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接點 75"/>
          <p:cNvCxnSpPr>
            <a:stCxn id="69" idx="5"/>
          </p:cNvCxnSpPr>
          <p:nvPr/>
        </p:nvCxnSpPr>
        <p:spPr>
          <a:xfrm flipV="1">
            <a:off x="7094759" y="4352474"/>
            <a:ext cx="1548444" cy="66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接點 76"/>
          <p:cNvCxnSpPr/>
          <p:nvPr/>
        </p:nvCxnSpPr>
        <p:spPr>
          <a:xfrm>
            <a:off x="7094251" y="4352469"/>
            <a:ext cx="360313" cy="9364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接點 77"/>
          <p:cNvCxnSpPr>
            <a:stCxn id="70" idx="5"/>
          </p:cNvCxnSpPr>
          <p:nvPr/>
        </p:nvCxnSpPr>
        <p:spPr>
          <a:xfrm>
            <a:off x="7716105" y="3891360"/>
            <a:ext cx="927099" cy="4431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接點 78"/>
          <p:cNvCxnSpPr/>
          <p:nvPr/>
        </p:nvCxnSpPr>
        <p:spPr>
          <a:xfrm flipV="1">
            <a:off x="7707098" y="3866200"/>
            <a:ext cx="1584176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接點 79"/>
          <p:cNvCxnSpPr>
            <a:endCxn id="88" idx="2"/>
          </p:cNvCxnSpPr>
          <p:nvPr/>
        </p:nvCxnSpPr>
        <p:spPr>
          <a:xfrm>
            <a:off x="7670038" y="3874348"/>
            <a:ext cx="384764" cy="9061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接點 80"/>
          <p:cNvCxnSpPr/>
          <p:nvPr/>
        </p:nvCxnSpPr>
        <p:spPr>
          <a:xfrm>
            <a:off x="6410705" y="4820881"/>
            <a:ext cx="1043856" cy="4680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接點 81"/>
          <p:cNvCxnSpPr>
            <a:endCxn id="88" idx="6"/>
          </p:cNvCxnSpPr>
          <p:nvPr/>
        </p:nvCxnSpPr>
        <p:spPr>
          <a:xfrm flipV="1">
            <a:off x="6404345" y="4780525"/>
            <a:ext cx="1720409" cy="317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接點 82"/>
          <p:cNvCxnSpPr/>
          <p:nvPr/>
        </p:nvCxnSpPr>
        <p:spPr>
          <a:xfrm>
            <a:off x="6410707" y="4820884"/>
            <a:ext cx="323751" cy="10258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接點 89"/>
          <p:cNvCxnSpPr>
            <a:stCxn id="67" idx="5"/>
          </p:cNvCxnSpPr>
          <p:nvPr/>
        </p:nvCxnSpPr>
        <p:spPr>
          <a:xfrm>
            <a:off x="5786006" y="5399342"/>
            <a:ext cx="926320" cy="4275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接點 93"/>
          <p:cNvCxnSpPr/>
          <p:nvPr/>
        </p:nvCxnSpPr>
        <p:spPr>
          <a:xfrm flipV="1">
            <a:off x="6157204" y="3268957"/>
            <a:ext cx="3850142" cy="30403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文字方塊 37"/>
          <p:cNvSpPr txBox="1">
            <a:spLocks noChangeArrowheads="1"/>
          </p:cNvSpPr>
          <p:nvPr/>
        </p:nvSpPr>
        <p:spPr bwMode="auto">
          <a:xfrm>
            <a:off x="2701414" y="1988840"/>
            <a:ext cx="576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X(t)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2" name="文字方塊 38"/>
          <p:cNvSpPr txBox="1">
            <a:spLocks noChangeArrowheads="1"/>
          </p:cNvSpPr>
          <p:nvPr/>
        </p:nvSpPr>
        <p:spPr bwMode="auto">
          <a:xfrm>
            <a:off x="5636376" y="6205019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3" name="文字方塊 38"/>
          <p:cNvSpPr txBox="1">
            <a:spLocks noChangeArrowheads="1"/>
          </p:cNvSpPr>
          <p:nvPr/>
        </p:nvSpPr>
        <p:spPr bwMode="auto">
          <a:xfrm>
            <a:off x="3349685" y="5373216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4" name="文字方塊 38"/>
          <p:cNvSpPr txBox="1">
            <a:spLocks noChangeArrowheads="1"/>
          </p:cNvSpPr>
          <p:nvPr/>
        </p:nvSpPr>
        <p:spPr bwMode="auto">
          <a:xfrm>
            <a:off x="2413581" y="4941168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0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5" name="文字方塊 38"/>
          <p:cNvSpPr txBox="1">
            <a:spLocks noChangeArrowheads="1"/>
          </p:cNvSpPr>
          <p:nvPr/>
        </p:nvSpPr>
        <p:spPr bwMode="auto">
          <a:xfrm>
            <a:off x="4717514" y="5939432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6" name="文字方塊 37"/>
          <p:cNvSpPr txBox="1">
            <a:spLocks noChangeArrowheads="1"/>
          </p:cNvSpPr>
          <p:nvPr/>
        </p:nvSpPr>
        <p:spPr bwMode="auto">
          <a:xfrm>
            <a:off x="6446127" y="1883898"/>
            <a:ext cx="576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Y(t)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文字方塊 81"/>
              <p:cNvSpPr txBox="1">
                <a:spLocks noChangeArrowheads="1"/>
              </p:cNvSpPr>
              <p:nvPr/>
            </p:nvSpPr>
            <p:spPr bwMode="auto">
              <a:xfrm>
                <a:off x="4742944" y="3444910"/>
                <a:ext cx="449263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8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42944" y="3444910"/>
                <a:ext cx="449263" cy="2769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文字方塊 81"/>
              <p:cNvSpPr txBox="1">
                <a:spLocks noChangeArrowheads="1"/>
              </p:cNvSpPr>
              <p:nvPr/>
            </p:nvSpPr>
            <p:spPr bwMode="auto">
              <a:xfrm>
                <a:off x="5753760" y="3900439"/>
                <a:ext cx="448362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1,0</m:t>
                          </m:r>
                        </m:sub>
                      </m:sSub>
                    </m:oMath>
                  </m:oMathPara>
                </a14:m>
                <a:endParaRPr lang="zh-TW" altLang="en-US" sz="9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0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53760" y="3900439"/>
                <a:ext cx="448362" cy="2852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文字方塊 81"/>
              <p:cNvSpPr txBox="1">
                <a:spLocks noChangeArrowheads="1"/>
              </p:cNvSpPr>
              <p:nvPr/>
            </p:nvSpPr>
            <p:spPr bwMode="auto">
              <a:xfrm>
                <a:off x="5097457" y="435939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97457" y="4359395"/>
                <a:ext cx="490677" cy="2852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直線接點 46"/>
          <p:cNvCxnSpPr/>
          <p:nvPr/>
        </p:nvCxnSpPr>
        <p:spPr>
          <a:xfrm>
            <a:off x="5749504" y="5336020"/>
            <a:ext cx="389501" cy="973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接點 56"/>
          <p:cNvCxnSpPr/>
          <p:nvPr/>
        </p:nvCxnSpPr>
        <p:spPr>
          <a:xfrm flipV="1">
            <a:off x="8246475" y="3413314"/>
            <a:ext cx="1616230" cy="17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文字方塊 81"/>
              <p:cNvSpPr txBox="1">
                <a:spLocks noChangeArrowheads="1"/>
              </p:cNvSpPr>
              <p:nvPr/>
            </p:nvSpPr>
            <p:spPr bwMode="auto">
              <a:xfrm>
                <a:off x="6444159" y="344738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44159" y="3447385"/>
                <a:ext cx="490677" cy="2852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文字方塊 81"/>
              <p:cNvSpPr txBox="1">
                <a:spLocks noChangeArrowheads="1"/>
              </p:cNvSpPr>
              <p:nvPr/>
            </p:nvSpPr>
            <p:spPr bwMode="auto">
              <a:xfrm>
                <a:off x="5484336" y="537168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2,−2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2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84336" y="5371685"/>
                <a:ext cx="490677" cy="28520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直線接點 73"/>
          <p:cNvCxnSpPr/>
          <p:nvPr/>
        </p:nvCxnSpPr>
        <p:spPr>
          <a:xfrm>
            <a:off x="8221072" y="3453602"/>
            <a:ext cx="452799" cy="9184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接點 83"/>
          <p:cNvCxnSpPr/>
          <p:nvPr/>
        </p:nvCxnSpPr>
        <p:spPr>
          <a:xfrm flipV="1">
            <a:off x="5785352" y="5301373"/>
            <a:ext cx="1669210" cy="8745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文字方塊 81"/>
              <p:cNvSpPr txBox="1">
                <a:spLocks noChangeArrowheads="1"/>
              </p:cNvSpPr>
              <p:nvPr/>
            </p:nvSpPr>
            <p:spPr bwMode="auto">
              <a:xfrm>
                <a:off x="6152282" y="486086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3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52282" y="4860864"/>
                <a:ext cx="490677" cy="28520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文字方塊 81"/>
              <p:cNvSpPr txBox="1">
                <a:spLocks noChangeArrowheads="1"/>
              </p:cNvSpPr>
              <p:nvPr/>
            </p:nvSpPr>
            <p:spPr bwMode="auto">
              <a:xfrm>
                <a:off x="6791018" y="4339993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5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91018" y="4339993"/>
                <a:ext cx="490677" cy="28520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文字方塊 81"/>
              <p:cNvSpPr txBox="1">
                <a:spLocks noChangeArrowheads="1"/>
              </p:cNvSpPr>
              <p:nvPr/>
            </p:nvSpPr>
            <p:spPr bwMode="auto">
              <a:xfrm>
                <a:off x="7404429" y="388220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6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404429" y="3882205"/>
                <a:ext cx="490677" cy="28520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文字方塊 81"/>
              <p:cNvSpPr txBox="1">
                <a:spLocks noChangeArrowheads="1"/>
              </p:cNvSpPr>
              <p:nvPr/>
            </p:nvSpPr>
            <p:spPr bwMode="auto">
              <a:xfrm>
                <a:off x="7928982" y="344722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7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28982" y="3447224"/>
                <a:ext cx="490677" cy="28520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文字方塊 81"/>
              <p:cNvSpPr txBox="1">
                <a:spLocks noChangeArrowheads="1"/>
              </p:cNvSpPr>
              <p:nvPr/>
            </p:nvSpPr>
            <p:spPr bwMode="auto">
              <a:xfrm>
                <a:off x="5909707" y="629346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3,−3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8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09707" y="6293465"/>
                <a:ext cx="490677" cy="28520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文字方塊 81"/>
              <p:cNvSpPr txBox="1">
                <a:spLocks noChangeArrowheads="1"/>
              </p:cNvSpPr>
              <p:nvPr/>
            </p:nvSpPr>
            <p:spPr bwMode="auto">
              <a:xfrm>
                <a:off x="6509880" y="5868583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9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09880" y="5868583"/>
                <a:ext cx="490677" cy="28520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文字方塊 81"/>
              <p:cNvSpPr txBox="1">
                <a:spLocks noChangeArrowheads="1"/>
              </p:cNvSpPr>
              <p:nvPr/>
            </p:nvSpPr>
            <p:spPr bwMode="auto">
              <a:xfrm>
                <a:off x="7209224" y="528237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0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09224" y="5282375"/>
                <a:ext cx="490677" cy="28520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文字方塊 81"/>
              <p:cNvSpPr txBox="1">
                <a:spLocks noChangeArrowheads="1"/>
              </p:cNvSpPr>
              <p:nvPr/>
            </p:nvSpPr>
            <p:spPr bwMode="auto">
              <a:xfrm>
                <a:off x="7853023" y="4787407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853023" y="4787407"/>
                <a:ext cx="490677" cy="28520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文字方塊 81"/>
              <p:cNvSpPr txBox="1">
                <a:spLocks noChangeArrowheads="1"/>
              </p:cNvSpPr>
              <p:nvPr/>
            </p:nvSpPr>
            <p:spPr bwMode="auto">
              <a:xfrm>
                <a:off x="8421969" y="435230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2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421969" y="4352305"/>
                <a:ext cx="490677" cy="28520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文字方塊 81"/>
              <p:cNvSpPr txBox="1">
                <a:spLocks noChangeArrowheads="1"/>
              </p:cNvSpPr>
              <p:nvPr/>
            </p:nvSpPr>
            <p:spPr bwMode="auto">
              <a:xfrm>
                <a:off x="9061140" y="3874359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3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061140" y="3874359"/>
                <a:ext cx="490677" cy="28520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文字方塊 81"/>
              <p:cNvSpPr txBox="1">
                <a:spLocks noChangeArrowheads="1"/>
              </p:cNvSpPr>
              <p:nvPr/>
            </p:nvSpPr>
            <p:spPr bwMode="auto">
              <a:xfrm>
                <a:off x="9638823" y="339506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3,3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4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638823" y="3395064"/>
                <a:ext cx="490677" cy="28520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" name="橢圓 91"/>
          <p:cNvSpPr/>
          <p:nvPr/>
        </p:nvSpPr>
        <p:spPr>
          <a:xfrm>
            <a:off x="9825220" y="3340708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91" name="橢圓 90"/>
          <p:cNvSpPr/>
          <p:nvPr/>
        </p:nvSpPr>
        <p:spPr>
          <a:xfrm>
            <a:off x="9230329" y="3810185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9" name="橢圓 88"/>
          <p:cNvSpPr/>
          <p:nvPr/>
        </p:nvSpPr>
        <p:spPr>
          <a:xfrm>
            <a:off x="8597357" y="4294832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8" name="橢圓 87"/>
          <p:cNvSpPr/>
          <p:nvPr/>
        </p:nvSpPr>
        <p:spPr>
          <a:xfrm>
            <a:off x="8054803" y="473376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7" name="橢圓 86"/>
          <p:cNvSpPr/>
          <p:nvPr/>
        </p:nvSpPr>
        <p:spPr>
          <a:xfrm>
            <a:off x="7407082" y="5242136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6" name="橢圓 85"/>
          <p:cNvSpPr/>
          <p:nvPr/>
        </p:nvSpPr>
        <p:spPr>
          <a:xfrm>
            <a:off x="6699283" y="5815245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5" name="橢圓 84"/>
          <p:cNvSpPr/>
          <p:nvPr/>
        </p:nvSpPr>
        <p:spPr>
          <a:xfrm>
            <a:off x="6105086" y="6273591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7" name="橢圓 66"/>
          <p:cNvSpPr/>
          <p:nvPr/>
        </p:nvSpPr>
        <p:spPr>
          <a:xfrm>
            <a:off x="5726300" y="531951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8" name="橢圓 67"/>
          <p:cNvSpPr/>
          <p:nvPr/>
        </p:nvSpPr>
        <p:spPr>
          <a:xfrm>
            <a:off x="6385631" y="478821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9" name="橢圓 68"/>
          <p:cNvSpPr/>
          <p:nvPr/>
        </p:nvSpPr>
        <p:spPr>
          <a:xfrm>
            <a:off x="7035053" y="4279320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70" name="橢圓 69"/>
          <p:cNvSpPr/>
          <p:nvPr/>
        </p:nvSpPr>
        <p:spPr>
          <a:xfrm>
            <a:off x="7656398" y="381153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71" name="橢圓 70"/>
          <p:cNvSpPr/>
          <p:nvPr/>
        </p:nvSpPr>
        <p:spPr>
          <a:xfrm>
            <a:off x="8176735" y="3384159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6" name="橢圓 65"/>
          <p:cNvSpPr/>
          <p:nvPr/>
        </p:nvSpPr>
        <p:spPr>
          <a:xfrm>
            <a:off x="6691912" y="339506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5" name="橢圓 64"/>
          <p:cNvSpPr/>
          <p:nvPr/>
        </p:nvSpPr>
        <p:spPr>
          <a:xfrm>
            <a:off x="5966041" y="3862748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35" name="橢圓 134"/>
          <p:cNvSpPr/>
          <p:nvPr/>
        </p:nvSpPr>
        <p:spPr>
          <a:xfrm>
            <a:off x="5303421" y="429873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4987016" y="3430490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文字方塊 104"/>
              <p:cNvSpPr txBox="1"/>
              <p:nvPr/>
            </p:nvSpPr>
            <p:spPr>
              <a:xfrm>
                <a:off x="5783651" y="2804710"/>
                <a:ext cx="3085460" cy="5903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1600" dirty="0">
                    <a:solidFill>
                      <a:srgbClr val="7030A0"/>
                    </a:solidFill>
                    <a:latin typeface="Cambria Math"/>
                    <a:ea typeface="新細明體" panose="02020500000000000000" pitchFamily="18" charset="-120"/>
                  </a:rPr>
                  <a:t>第一期的貸款金額為</a:t>
                </a:r>
                <a:endParaRPr lang="en-US" altLang="zh-TW" sz="1600" dirty="0">
                  <a:solidFill>
                    <a:srgbClr val="7030A0"/>
                  </a:solidFill>
                  <a:latin typeface="Cambria Math"/>
                  <a:ea typeface="新細明體" panose="02020500000000000000" pitchFamily="18" charset="-12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16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sz="16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sz="16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d>
                        <m:dPr>
                          <m:ctrlP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</m:t>
                          </m:r>
                          <m:r>
                            <a:rPr lang="zh-TW" altLang="en-US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6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zh-TW" sz="16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b>
                        <m:sSubPr>
                          <m:ctrlP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𝑡𝐻</m:t>
                          </m:r>
                        </m:e>
                        <m:sub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zh-TW" altLang="en-US" sz="1600" dirty="0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105" name="文字方塊 10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3651" y="2804710"/>
                <a:ext cx="3085460" cy="590354"/>
              </a:xfrm>
              <a:prstGeom prst="rect">
                <a:avLst/>
              </a:prstGeom>
              <a:blipFill>
                <a:blip r:embed="rId19"/>
                <a:stretch>
                  <a:fillRect l="-1186" t="-309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>
                <a:spLocks noChangeArrowheads="1"/>
              </p:cNvSpPr>
              <p:nvPr/>
            </p:nvSpPr>
            <p:spPr bwMode="auto">
              <a:xfrm>
                <a:off x="1604848" y="604311"/>
                <a:ext cx="9063153" cy="7148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TW" altLang="en-US" sz="2000" dirty="0" smtClean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在計算</a:t>
                </a:r>
                <a:r>
                  <a:rPr lang="en-US" altLang="en-US" sz="2000" dirty="0" err="1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第一期</a:t>
                </a:r>
                <a:r>
                  <a:rPr lang="zh-TW" altLang="en-US" sz="2000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貸款金額</a:t>
                </a:r>
                <a:r>
                  <a:rPr lang="en-US" altLang="en-US" sz="2000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為</a:t>
                </a:r>
                <a:r>
                  <a:rPr lang="zh-TW" altLang="en-US" sz="2000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：</a:t>
                </a:r>
                <a14:m>
                  <m:oMath xmlns:m="http://schemas.openxmlformats.org/officeDocument/2006/math">
                    <m:r>
                      <a:rPr lang="zh-TW" altLang="en-US" sz="2000" dirty="0">
                        <a:solidFill>
                          <a:prstClr val="black"/>
                        </a:solidFill>
                        <a:latin typeface="Cambria Math"/>
                        <a:ea typeface="標楷體" panose="03000509000000000000" pitchFamily="65" charset="-120"/>
                        <a:cs typeface="@標楷體" charset="0"/>
                      </a:rPr>
                      <m:t>本期</m:t>
                    </m:r>
                    <m:r>
                      <a:rPr lang="zh-TW" altLang="en-US" sz="2000" i="1" dirty="0">
                        <a:solidFill>
                          <a:prstClr val="black"/>
                        </a:solidFill>
                        <a:latin typeface="Cambria Math"/>
                        <a:ea typeface="標楷體" panose="03000509000000000000" pitchFamily="65" charset="-120"/>
                        <a:cs typeface="@標楷體" charset="0"/>
                      </a:rPr>
                      <m:t>借貸金額</m:t>
                    </m:r>
                    <m:d>
                      <m:dPr>
                        <m:ctrlPr>
                          <a:rPr lang="en-US" altLang="zh-TW" sz="20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@標楷體" charset="0"/>
                          </a:rPr>
                        </m:ctrlPr>
                      </m:dPr>
                      <m:e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  <m:t>𝑚</m:t>
                        </m:r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  <m:t>∙∆</m:t>
                        </m:r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  <m:t>𝑡</m:t>
                        </m:r>
                      </m:e>
                    </m:d>
                    <m:sSub>
                      <m:sSubPr>
                        <m:ctrlP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  <m:t>𝐻</m:t>
                        </m:r>
                      </m:e>
                      <m:sub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zh-TW" altLang="en-US" sz="2000" i="1" dirty="0">
                        <a:solidFill>
                          <a:prstClr val="black"/>
                        </a:solidFill>
                        <a:latin typeface="Cambria Math"/>
                        <a:ea typeface="標楷體" panose="03000509000000000000" pitchFamily="65" charset="-120"/>
                        <a:cs typeface="@標楷體" charset="0"/>
                      </a:rPr>
                      <m:t>加上前一期貸款金額</m:t>
                    </m:r>
                    <m:sSub>
                      <m:sSubPr>
                        <m:ctrlPr>
                          <a:rPr lang="en-US" altLang="zh-TW" sz="20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sz="20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m:rPr>
                        <m:nor/>
                      </m:rPr>
                      <a:rPr lang="zh-TW" altLang="en-US" sz="2000" dirty="0">
                        <a:solidFill>
                          <a:prstClr val="black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@標楷體" charset="0"/>
                      </a:rPr>
                      <m:t>乘以保險費率</m:t>
                    </m:r>
                    <m:r>
                      <a:rPr lang="zh-TW" altLang="en-US" sz="20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標楷體" panose="03000509000000000000" pitchFamily="65" charset="-120"/>
                        <a:cs typeface="@標楷體" charset="0"/>
                      </a:rPr>
                      <m:t>後</m:t>
                    </m:r>
                  </m:oMath>
                </a14:m>
                <a:r>
                  <a:rPr lang="en-US" altLang="en-US" sz="2000" dirty="0" smtClean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複利，</a:t>
                </a:r>
                <a:r>
                  <a:rPr lang="en-US" altLang="en-US" sz="2000" dirty="0" err="1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也就是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  <m:t>𝐿</m:t>
                        </m:r>
                      </m:e>
                      <m:sub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solidFill>
                          <a:prstClr val="black"/>
                        </a:solidFill>
                        <a:latin typeface="Cambria Math" charset="0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  <m:t>𝐿</m:t>
                        </m:r>
                      </m:e>
                      <m:sub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  <m:t>∆</m:t>
                        </m:r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  <m:t>𝑡</m:t>
                        </m:r>
                      </m:sup>
                    </m:sSup>
                    <m:d>
                      <m:d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  <m:t>1+</m:t>
                        </m:r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  <m:t>𝜋</m:t>
                        </m:r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  <m:t>∙∆</m:t>
                        </m:r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  <m:t>𝑡</m:t>
                        </m:r>
                      </m:e>
                    </m:d>
                    <m:r>
                      <a:rPr lang="en-US" sz="2000" i="1">
                        <a:solidFill>
                          <a:prstClr val="black"/>
                        </a:solidFill>
                        <a:latin typeface="Cambria Math" charset="0"/>
                      </a:rPr>
                      <m:t>+(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 charset="0"/>
                      </a:rPr>
                      <m:t>𝑚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 charset="0"/>
                      </a:rPr>
                      <m:t>∙∆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 charset="0"/>
                      </a:rPr>
                      <m:t>𝑡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 charset="0"/>
                      </a:rPr>
                      <m:t>)</m:t>
                    </m:r>
                    <m:sSub>
                      <m:sSub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  <m:t>𝐻</m:t>
                        </m:r>
                      </m:e>
                      <m:sub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  <m:t>0</m:t>
                        </m:r>
                      </m:sub>
                    </m:sSub>
                  </m:oMath>
                </a14:m>
                <a:endParaRPr lang="en-US" altLang="en-US" sz="2000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@標楷體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04848" y="604311"/>
                <a:ext cx="9063153" cy="714876"/>
              </a:xfrm>
              <a:prstGeom prst="rect">
                <a:avLst/>
              </a:prstGeom>
              <a:blipFill>
                <a:blip r:embed="rId20"/>
                <a:stretch>
                  <a:fillRect l="-672" t="-4274" b="-1538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465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線接點 5"/>
          <p:cNvCxnSpPr/>
          <p:nvPr/>
        </p:nvCxnSpPr>
        <p:spPr>
          <a:xfrm>
            <a:off x="5006267" y="3698751"/>
            <a:ext cx="972641" cy="431973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 flipV="1">
            <a:off x="5006266" y="3663032"/>
            <a:ext cx="1692721" cy="3572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 flipV="1">
            <a:off x="2649976" y="2474227"/>
            <a:ext cx="4176712" cy="2808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 rot="5400000">
            <a:off x="1162605" y="3792072"/>
            <a:ext cx="3024188" cy="19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>
            <a:off x="5006267" y="3698751"/>
            <a:ext cx="324569" cy="864021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 flipV="1">
            <a:off x="3709724" y="2865074"/>
            <a:ext cx="4176712" cy="28082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 flipV="1">
            <a:off x="5006267" y="3469167"/>
            <a:ext cx="3455987" cy="27082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2665174" y="5313693"/>
            <a:ext cx="3502646" cy="12594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/>
          <p:cNvCxnSpPr/>
          <p:nvPr/>
        </p:nvCxnSpPr>
        <p:spPr>
          <a:xfrm>
            <a:off x="6014129" y="4133214"/>
            <a:ext cx="1045096" cy="429634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/>
          <p:cNvCxnSpPr/>
          <p:nvPr/>
        </p:nvCxnSpPr>
        <p:spPr>
          <a:xfrm flipV="1">
            <a:off x="6024488" y="4112615"/>
            <a:ext cx="1682610" cy="114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/>
          <p:nvPr/>
        </p:nvCxnSpPr>
        <p:spPr>
          <a:xfrm>
            <a:off x="5972578" y="4106530"/>
            <a:ext cx="447818" cy="9715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/>
          <p:cNvCxnSpPr/>
          <p:nvPr/>
        </p:nvCxnSpPr>
        <p:spPr>
          <a:xfrm>
            <a:off x="6734459" y="3662386"/>
            <a:ext cx="972641" cy="4319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/>
          <p:nvPr/>
        </p:nvCxnSpPr>
        <p:spPr>
          <a:xfrm flipV="1">
            <a:off x="6734458" y="3644525"/>
            <a:ext cx="1476945" cy="178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/>
          <p:cNvCxnSpPr/>
          <p:nvPr/>
        </p:nvCxnSpPr>
        <p:spPr>
          <a:xfrm>
            <a:off x="6734459" y="3662387"/>
            <a:ext cx="324767" cy="90046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>
            <a:endCxn id="68" idx="6"/>
          </p:cNvCxnSpPr>
          <p:nvPr/>
        </p:nvCxnSpPr>
        <p:spPr>
          <a:xfrm>
            <a:off x="5330835" y="4562844"/>
            <a:ext cx="1124747" cy="500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/>
          <p:cNvCxnSpPr>
            <a:stCxn id="135" idx="2"/>
            <a:endCxn id="69" idx="3"/>
          </p:cNvCxnSpPr>
          <p:nvPr/>
        </p:nvCxnSpPr>
        <p:spPr>
          <a:xfrm>
            <a:off x="5303421" y="4573657"/>
            <a:ext cx="1741877" cy="13647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接點 55"/>
          <p:cNvCxnSpPr/>
          <p:nvPr/>
        </p:nvCxnSpPr>
        <p:spPr>
          <a:xfrm>
            <a:off x="5330834" y="4562847"/>
            <a:ext cx="432048" cy="10443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接點 57"/>
          <p:cNvCxnSpPr>
            <a:stCxn id="71" idx="5"/>
          </p:cNvCxnSpPr>
          <p:nvPr/>
        </p:nvCxnSpPr>
        <p:spPr>
          <a:xfrm>
            <a:off x="8236440" y="3692141"/>
            <a:ext cx="1054834" cy="4022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接點 74"/>
          <p:cNvCxnSpPr>
            <a:endCxn id="88" idx="5"/>
          </p:cNvCxnSpPr>
          <p:nvPr/>
        </p:nvCxnSpPr>
        <p:spPr>
          <a:xfrm>
            <a:off x="7094251" y="4580631"/>
            <a:ext cx="1020259" cy="461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接點 75"/>
          <p:cNvCxnSpPr>
            <a:stCxn id="69" idx="5"/>
          </p:cNvCxnSpPr>
          <p:nvPr/>
        </p:nvCxnSpPr>
        <p:spPr>
          <a:xfrm flipV="1">
            <a:off x="7094759" y="4580633"/>
            <a:ext cx="1548444" cy="66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接點 76"/>
          <p:cNvCxnSpPr/>
          <p:nvPr/>
        </p:nvCxnSpPr>
        <p:spPr>
          <a:xfrm>
            <a:off x="7094251" y="4580628"/>
            <a:ext cx="360313" cy="9364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接點 77"/>
          <p:cNvCxnSpPr>
            <a:stCxn id="70" idx="5"/>
          </p:cNvCxnSpPr>
          <p:nvPr/>
        </p:nvCxnSpPr>
        <p:spPr>
          <a:xfrm>
            <a:off x="7716105" y="4119519"/>
            <a:ext cx="927099" cy="4431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接點 78"/>
          <p:cNvCxnSpPr/>
          <p:nvPr/>
        </p:nvCxnSpPr>
        <p:spPr>
          <a:xfrm flipV="1">
            <a:off x="7707098" y="4094359"/>
            <a:ext cx="1584176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接點 79"/>
          <p:cNvCxnSpPr>
            <a:endCxn id="88" idx="2"/>
          </p:cNvCxnSpPr>
          <p:nvPr/>
        </p:nvCxnSpPr>
        <p:spPr>
          <a:xfrm>
            <a:off x="7670038" y="4102507"/>
            <a:ext cx="384764" cy="9061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接點 80"/>
          <p:cNvCxnSpPr/>
          <p:nvPr/>
        </p:nvCxnSpPr>
        <p:spPr>
          <a:xfrm>
            <a:off x="6410705" y="5049040"/>
            <a:ext cx="1043856" cy="4680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接點 81"/>
          <p:cNvCxnSpPr>
            <a:endCxn id="88" idx="6"/>
          </p:cNvCxnSpPr>
          <p:nvPr/>
        </p:nvCxnSpPr>
        <p:spPr>
          <a:xfrm flipV="1">
            <a:off x="6404345" y="5008684"/>
            <a:ext cx="1720409" cy="317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接點 82"/>
          <p:cNvCxnSpPr/>
          <p:nvPr/>
        </p:nvCxnSpPr>
        <p:spPr>
          <a:xfrm>
            <a:off x="6410707" y="5049043"/>
            <a:ext cx="323751" cy="10258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接點 89"/>
          <p:cNvCxnSpPr>
            <a:stCxn id="67" idx="5"/>
          </p:cNvCxnSpPr>
          <p:nvPr/>
        </p:nvCxnSpPr>
        <p:spPr>
          <a:xfrm>
            <a:off x="5786006" y="5627501"/>
            <a:ext cx="926320" cy="4275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接點 93"/>
          <p:cNvCxnSpPr/>
          <p:nvPr/>
        </p:nvCxnSpPr>
        <p:spPr>
          <a:xfrm flipV="1">
            <a:off x="6105086" y="3538307"/>
            <a:ext cx="3850142" cy="30403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文字方塊 37"/>
          <p:cNvSpPr txBox="1">
            <a:spLocks noChangeArrowheads="1"/>
          </p:cNvSpPr>
          <p:nvPr/>
        </p:nvSpPr>
        <p:spPr bwMode="auto">
          <a:xfrm>
            <a:off x="2701414" y="1988840"/>
            <a:ext cx="576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X(t)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2" name="文字方塊 38"/>
          <p:cNvSpPr txBox="1">
            <a:spLocks noChangeArrowheads="1"/>
          </p:cNvSpPr>
          <p:nvPr/>
        </p:nvSpPr>
        <p:spPr bwMode="auto">
          <a:xfrm>
            <a:off x="5636376" y="6205019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3" name="文字方塊 38"/>
          <p:cNvSpPr txBox="1">
            <a:spLocks noChangeArrowheads="1"/>
          </p:cNvSpPr>
          <p:nvPr/>
        </p:nvSpPr>
        <p:spPr bwMode="auto">
          <a:xfrm>
            <a:off x="3349685" y="5601375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4" name="文字方塊 38"/>
          <p:cNvSpPr txBox="1">
            <a:spLocks noChangeArrowheads="1"/>
          </p:cNvSpPr>
          <p:nvPr/>
        </p:nvSpPr>
        <p:spPr bwMode="auto">
          <a:xfrm>
            <a:off x="2413581" y="5169327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0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5" name="文字方塊 38"/>
          <p:cNvSpPr txBox="1">
            <a:spLocks noChangeArrowheads="1"/>
          </p:cNvSpPr>
          <p:nvPr/>
        </p:nvSpPr>
        <p:spPr bwMode="auto">
          <a:xfrm>
            <a:off x="4717514" y="6167591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6" name="文字方塊 37"/>
          <p:cNvSpPr txBox="1">
            <a:spLocks noChangeArrowheads="1"/>
          </p:cNvSpPr>
          <p:nvPr/>
        </p:nvSpPr>
        <p:spPr bwMode="auto">
          <a:xfrm>
            <a:off x="6446127" y="1883898"/>
            <a:ext cx="576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Y(t)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文字方塊 81"/>
              <p:cNvSpPr txBox="1">
                <a:spLocks noChangeArrowheads="1"/>
              </p:cNvSpPr>
              <p:nvPr/>
            </p:nvSpPr>
            <p:spPr bwMode="auto">
              <a:xfrm>
                <a:off x="4742944" y="3673069"/>
                <a:ext cx="449263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8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42944" y="3673069"/>
                <a:ext cx="449263" cy="2769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文字方塊 81"/>
              <p:cNvSpPr txBox="1">
                <a:spLocks noChangeArrowheads="1"/>
              </p:cNvSpPr>
              <p:nvPr/>
            </p:nvSpPr>
            <p:spPr bwMode="auto">
              <a:xfrm>
                <a:off x="5753760" y="4128598"/>
                <a:ext cx="448362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1,0</m:t>
                          </m:r>
                        </m:sub>
                      </m:sSub>
                    </m:oMath>
                  </m:oMathPara>
                </a14:m>
                <a:endParaRPr lang="zh-TW" altLang="en-US" sz="9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0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53760" y="4128598"/>
                <a:ext cx="448362" cy="2852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文字方塊 81"/>
              <p:cNvSpPr txBox="1">
                <a:spLocks noChangeArrowheads="1"/>
              </p:cNvSpPr>
              <p:nvPr/>
            </p:nvSpPr>
            <p:spPr bwMode="auto">
              <a:xfrm>
                <a:off x="5097457" y="458755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97457" y="4587554"/>
                <a:ext cx="490677" cy="2852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直線接點 46"/>
          <p:cNvCxnSpPr/>
          <p:nvPr/>
        </p:nvCxnSpPr>
        <p:spPr>
          <a:xfrm>
            <a:off x="5749504" y="5564179"/>
            <a:ext cx="389501" cy="973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接點 56"/>
          <p:cNvCxnSpPr/>
          <p:nvPr/>
        </p:nvCxnSpPr>
        <p:spPr>
          <a:xfrm flipV="1">
            <a:off x="8246475" y="3641473"/>
            <a:ext cx="1616230" cy="17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文字方塊 81"/>
              <p:cNvSpPr txBox="1">
                <a:spLocks noChangeArrowheads="1"/>
              </p:cNvSpPr>
              <p:nvPr/>
            </p:nvSpPr>
            <p:spPr bwMode="auto">
              <a:xfrm>
                <a:off x="6444159" y="367554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44159" y="3675544"/>
                <a:ext cx="490677" cy="2852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文字方塊 81"/>
              <p:cNvSpPr txBox="1">
                <a:spLocks noChangeArrowheads="1"/>
              </p:cNvSpPr>
              <p:nvPr/>
            </p:nvSpPr>
            <p:spPr bwMode="auto">
              <a:xfrm>
                <a:off x="5484336" y="559984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2,−2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2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84336" y="5599844"/>
                <a:ext cx="490677" cy="28520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直線接點 73"/>
          <p:cNvCxnSpPr/>
          <p:nvPr/>
        </p:nvCxnSpPr>
        <p:spPr>
          <a:xfrm>
            <a:off x="8221072" y="3681761"/>
            <a:ext cx="452799" cy="9184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接點 83"/>
          <p:cNvCxnSpPr/>
          <p:nvPr/>
        </p:nvCxnSpPr>
        <p:spPr>
          <a:xfrm flipV="1">
            <a:off x="5785352" y="5529532"/>
            <a:ext cx="1669210" cy="8745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文字方塊 81"/>
              <p:cNvSpPr txBox="1">
                <a:spLocks noChangeArrowheads="1"/>
              </p:cNvSpPr>
              <p:nvPr/>
            </p:nvSpPr>
            <p:spPr bwMode="auto">
              <a:xfrm>
                <a:off x="6152282" y="5089023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3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52282" y="5089023"/>
                <a:ext cx="490677" cy="28520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文字方塊 81"/>
              <p:cNvSpPr txBox="1">
                <a:spLocks noChangeArrowheads="1"/>
              </p:cNvSpPr>
              <p:nvPr/>
            </p:nvSpPr>
            <p:spPr bwMode="auto">
              <a:xfrm>
                <a:off x="6791018" y="4568152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5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91018" y="4568152"/>
                <a:ext cx="490677" cy="28520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文字方塊 81"/>
              <p:cNvSpPr txBox="1">
                <a:spLocks noChangeArrowheads="1"/>
              </p:cNvSpPr>
              <p:nvPr/>
            </p:nvSpPr>
            <p:spPr bwMode="auto">
              <a:xfrm>
                <a:off x="7404429" y="411036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6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404429" y="4110364"/>
                <a:ext cx="490677" cy="28520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文字方塊 81"/>
              <p:cNvSpPr txBox="1">
                <a:spLocks noChangeArrowheads="1"/>
              </p:cNvSpPr>
              <p:nvPr/>
            </p:nvSpPr>
            <p:spPr bwMode="auto">
              <a:xfrm>
                <a:off x="7928982" y="3675383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7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28982" y="3675383"/>
                <a:ext cx="490677" cy="28520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文字方塊 81"/>
              <p:cNvSpPr txBox="1">
                <a:spLocks noChangeArrowheads="1"/>
              </p:cNvSpPr>
              <p:nvPr/>
            </p:nvSpPr>
            <p:spPr bwMode="auto">
              <a:xfrm>
                <a:off x="5909707" y="6501750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3,−3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8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09707" y="6501750"/>
                <a:ext cx="490677" cy="28520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文字方塊 81"/>
              <p:cNvSpPr txBox="1">
                <a:spLocks noChangeArrowheads="1"/>
              </p:cNvSpPr>
              <p:nvPr/>
            </p:nvSpPr>
            <p:spPr bwMode="auto">
              <a:xfrm>
                <a:off x="6509880" y="6096742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9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09880" y="6096742"/>
                <a:ext cx="490677" cy="28520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文字方塊 81"/>
              <p:cNvSpPr txBox="1">
                <a:spLocks noChangeArrowheads="1"/>
              </p:cNvSpPr>
              <p:nvPr/>
            </p:nvSpPr>
            <p:spPr bwMode="auto">
              <a:xfrm>
                <a:off x="7209224" y="551053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0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09224" y="5510534"/>
                <a:ext cx="490677" cy="28520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文字方塊 81"/>
              <p:cNvSpPr txBox="1">
                <a:spLocks noChangeArrowheads="1"/>
              </p:cNvSpPr>
              <p:nvPr/>
            </p:nvSpPr>
            <p:spPr bwMode="auto">
              <a:xfrm>
                <a:off x="7853023" y="5015566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853023" y="5015566"/>
                <a:ext cx="490677" cy="28520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文字方塊 81"/>
              <p:cNvSpPr txBox="1">
                <a:spLocks noChangeArrowheads="1"/>
              </p:cNvSpPr>
              <p:nvPr/>
            </p:nvSpPr>
            <p:spPr bwMode="auto">
              <a:xfrm>
                <a:off x="8421969" y="458046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2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421969" y="4580464"/>
                <a:ext cx="490677" cy="28520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文字方塊 81"/>
              <p:cNvSpPr txBox="1">
                <a:spLocks noChangeArrowheads="1"/>
              </p:cNvSpPr>
              <p:nvPr/>
            </p:nvSpPr>
            <p:spPr bwMode="auto">
              <a:xfrm>
                <a:off x="9061140" y="4102518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3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061140" y="4102518"/>
                <a:ext cx="490677" cy="28520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文字方塊 81"/>
              <p:cNvSpPr txBox="1">
                <a:spLocks noChangeArrowheads="1"/>
              </p:cNvSpPr>
              <p:nvPr/>
            </p:nvSpPr>
            <p:spPr bwMode="auto">
              <a:xfrm>
                <a:off x="9638823" y="339506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3,3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4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638823" y="3395064"/>
                <a:ext cx="490677" cy="28520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" name="橢圓 91"/>
          <p:cNvSpPr/>
          <p:nvPr/>
        </p:nvSpPr>
        <p:spPr>
          <a:xfrm>
            <a:off x="9825220" y="356886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91" name="橢圓 90"/>
          <p:cNvSpPr/>
          <p:nvPr/>
        </p:nvSpPr>
        <p:spPr>
          <a:xfrm>
            <a:off x="9230329" y="403834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9" name="橢圓 88"/>
          <p:cNvSpPr/>
          <p:nvPr/>
        </p:nvSpPr>
        <p:spPr>
          <a:xfrm>
            <a:off x="8597357" y="4522991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8" name="橢圓 87"/>
          <p:cNvSpPr/>
          <p:nvPr/>
        </p:nvSpPr>
        <p:spPr>
          <a:xfrm>
            <a:off x="8054803" y="4961923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7" name="橢圓 86"/>
          <p:cNvSpPr/>
          <p:nvPr/>
        </p:nvSpPr>
        <p:spPr>
          <a:xfrm>
            <a:off x="7407082" y="5470295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6" name="橢圓 85"/>
          <p:cNvSpPr/>
          <p:nvPr/>
        </p:nvSpPr>
        <p:spPr>
          <a:xfrm>
            <a:off x="6699283" y="604340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5" name="橢圓 84"/>
          <p:cNvSpPr/>
          <p:nvPr/>
        </p:nvSpPr>
        <p:spPr>
          <a:xfrm>
            <a:off x="6105086" y="6501750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7" name="橢圓 66"/>
          <p:cNvSpPr/>
          <p:nvPr/>
        </p:nvSpPr>
        <p:spPr>
          <a:xfrm>
            <a:off x="5726300" y="5547676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8" name="橢圓 67"/>
          <p:cNvSpPr/>
          <p:nvPr/>
        </p:nvSpPr>
        <p:spPr>
          <a:xfrm>
            <a:off x="6385631" y="5016373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9" name="橢圓 68"/>
          <p:cNvSpPr/>
          <p:nvPr/>
        </p:nvSpPr>
        <p:spPr>
          <a:xfrm>
            <a:off x="7035053" y="4507479"/>
            <a:ext cx="69950" cy="9351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70" name="橢圓 69"/>
          <p:cNvSpPr/>
          <p:nvPr/>
        </p:nvSpPr>
        <p:spPr>
          <a:xfrm>
            <a:off x="7656398" y="4039696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71" name="橢圓 70"/>
          <p:cNvSpPr/>
          <p:nvPr/>
        </p:nvSpPr>
        <p:spPr>
          <a:xfrm>
            <a:off x="8176735" y="3612318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6" name="橢圓 65"/>
          <p:cNvSpPr/>
          <p:nvPr/>
        </p:nvSpPr>
        <p:spPr>
          <a:xfrm>
            <a:off x="6691912" y="3623223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5" name="橢圓 64"/>
          <p:cNvSpPr/>
          <p:nvPr/>
        </p:nvSpPr>
        <p:spPr>
          <a:xfrm>
            <a:off x="5966041" y="409090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35" name="橢圓 134"/>
          <p:cNvSpPr/>
          <p:nvPr/>
        </p:nvSpPr>
        <p:spPr>
          <a:xfrm>
            <a:off x="5303421" y="4526896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4987016" y="3658649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/>
              <p:cNvSpPr txBox="1"/>
              <p:nvPr/>
            </p:nvSpPr>
            <p:spPr>
              <a:xfrm>
                <a:off x="1864472" y="188641"/>
                <a:ext cx="7774351" cy="13368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000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在計算各節點下之貸款金額，因在隨機利率下路徑過多而成指數增加，故將每期貸款金額只記錄某些代表點來計算。</a:t>
                </a:r>
                <a:endParaRPr lang="en-US" altLang="zh-TW" sz="2000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zh-TW" altLang="en-US" sz="2000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舉例來說從利率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zh-TW" altLang="en-US" sz="2000" i="1">
                        <a:solidFill>
                          <a:prstClr val="black"/>
                        </a:solidFill>
                        <a:latin typeface="Cambria Math"/>
                      </a:rPr>
                      <m:t>到</m:t>
                    </m:r>
                    <m:sSub>
                      <m:sSubPr>
                        <m:ctrlP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2,0</m:t>
                        </m:r>
                      </m:sub>
                    </m:sSub>
                    <m:r>
                      <m:rPr>
                        <m:nor/>
                      </m:rPr>
                      <a:rPr lang="zh-TW" altLang="en-US" sz="2000" dirty="0">
                        <a:solidFill>
                          <a:prstClr val="black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m:t>上，</m:t>
                    </m:r>
                  </m:oMath>
                </a14:m>
                <a:r>
                  <a:rPr lang="zh-TW" altLang="en-US" sz="2000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共有三種路徑，只取最大值與最小值兩點</a:t>
                </a:r>
                <a:r>
                  <a:rPr lang="zh-TW" altLang="en-US" sz="1600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。</a:t>
                </a:r>
                <a:endParaRPr lang="en-US" altLang="zh-TW" sz="1600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3" name="文字方塊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4472" y="188641"/>
                <a:ext cx="7774351" cy="1336841"/>
              </a:xfrm>
              <a:prstGeom prst="rect">
                <a:avLst/>
              </a:prstGeom>
              <a:blipFill>
                <a:blip r:embed="rId19"/>
                <a:stretch>
                  <a:fillRect l="-863" t="-2740" b="-730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2524127" y="1229186"/>
                <a:ext cx="5439044" cy="704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h𝑖𝑔h</m:t>
                      </m:r>
                      <m:r>
                        <a:rPr lang="zh-TW" alt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：</m:t>
                      </m:r>
                      <m:sSubSup>
                        <m:sSubSup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2,0</m:t>
                          </m:r>
                        </m:sub>
                        <m: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𝐻</m:t>
                          </m:r>
                        </m:sup>
                      </m:sSubSup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≡</m:t>
                      </m:r>
                      <m:sSubSup>
                        <m:sSubSup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2,0</m:t>
                          </m:r>
                        </m:sub>
                        <m: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1,1</m:t>
                              </m:r>
                            </m:sub>
                          </m:s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d>
                        <m:d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</m:t>
                          </m:r>
                          <m:r>
                            <a:rPr lang="zh-TW" alt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zh-TW" alt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𝑡𝐻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zh-TW" altLang="en-US" i="1" dirty="0">
                  <a:solidFill>
                    <a:prstClr val="black"/>
                  </a:solidFill>
                  <a:latin typeface="Cambria Math" charset="0"/>
                  <a:ea typeface="新細明體" panose="02020500000000000000" pitchFamily="18" charset="-12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solidFill>
                            <a:srgbClr val="F79646"/>
                          </a:solidFill>
                          <a:latin typeface="Cambria Math" panose="02040503050406030204" pitchFamily="18" charset="0"/>
                        </a:rPr>
                        <m:t>𝑙𝑜𝑤</m:t>
                      </m:r>
                      <m:r>
                        <a:rPr lang="zh-TW" alt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：</m:t>
                      </m:r>
                      <m:sSubSup>
                        <m:sSubSup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2,0</m:t>
                          </m:r>
                        </m:sub>
                        <m: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𝐿</m:t>
                          </m:r>
                        </m:sup>
                      </m:sSubSup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≡</m:t>
                      </m:r>
                      <m:sSubSup>
                        <m:sSubSup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2,0</m:t>
                          </m:r>
                        </m:sub>
                        <m: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1,</m:t>
                              </m:r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(1+</m:t>
                      </m:r>
                      <m:r>
                        <a:rPr lang="zh-TW" alt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zh-TW" alt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)+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𝑡𝐻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zh-TW" altLang="en-US" dirty="0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4127" y="1229186"/>
                <a:ext cx="5439044" cy="704552"/>
              </a:xfrm>
              <a:prstGeom prst="rect">
                <a:avLst/>
              </a:prstGeom>
              <a:blipFill>
                <a:blip r:embed="rId20"/>
                <a:stretch>
                  <a:fillRect l="-336" b="-434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直線單箭頭接點 4"/>
          <p:cNvCxnSpPr>
            <a:stCxn id="69" idx="0"/>
          </p:cNvCxnSpPr>
          <p:nvPr/>
        </p:nvCxnSpPr>
        <p:spPr>
          <a:xfrm flipV="1">
            <a:off x="7070028" y="2865073"/>
            <a:ext cx="0" cy="164240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828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Outline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buFont typeface="Wingdings" panose="05000000000000000000" pitchFamily="2" charset="2"/>
              <a:buChar char="l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ＲＭ介紹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l"/>
            </a:pP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l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研究目的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buFont typeface="Wingdings" panose="05000000000000000000" pitchFamily="2" charset="2"/>
              <a:buChar char="l"/>
            </a:pP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buFont typeface="Wingdings" panose="05000000000000000000" pitchFamily="2" charset="2"/>
              <a:buChar char="l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itchFamily="18" charset="0"/>
              </a:rPr>
              <a:t>研究步驟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l"/>
            </a:pP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l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itchFamily="18" charset="0"/>
              </a:rPr>
              <a:t>數值結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itchFamily="18" charset="0"/>
              </a:rPr>
              <a:t>果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endParaRPr>
          </a:p>
          <a:p>
            <a:endPara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2375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10489" y="2634601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zh-TW" sz="5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5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貸款保險金</a:t>
            </a:r>
          </a:p>
        </p:txBody>
      </p:sp>
    </p:spTree>
    <p:extLst>
      <p:ext uri="{BB962C8B-B14F-4D97-AF65-F5344CB8AC3E}">
        <p14:creationId xmlns:p14="http://schemas.microsoft.com/office/powerpoint/2010/main" val="378568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086792" y="944904"/>
                <a:ext cx="7886700" cy="541932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endParaRPr lang="zh-TW" altLang="en-US" sz="2500" dirty="0"/>
              </a:p>
              <a:p>
                <a:r>
                  <a:rPr lang="zh-TW" altLang="en-US" sz="25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合約</a:t>
                </a:r>
                <a:r>
                  <a:rPr lang="zh-TW" altLang="en-US" sz="25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中強制借款人購買貸款保險，而貸款保險金的計算方式為前一期累積總貸款金額</a:t>
                </a:r>
                <a:r>
                  <a:rPr lang="zh-TW" altLang="en-US" sz="25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乘上一個</a:t>
                </a:r>
                <a:r>
                  <a:rPr lang="zh-TW" altLang="en-US" sz="2500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保險</a:t>
                </a:r>
                <a:r>
                  <a:rPr lang="zh-TW" altLang="en-US" sz="2500" dirty="0"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費率</a:t>
                </a:r>
                <a14:m>
                  <m:oMath xmlns:m="http://schemas.openxmlformats.org/officeDocument/2006/math">
                    <m:r>
                      <a:rPr lang="zh-TW" altLang="en-US" sz="2500" i="1">
                        <a:latin typeface="Cambria Math"/>
                        <a:ea typeface="標楷體" panose="03000509000000000000" pitchFamily="65" charset="-120"/>
                      </a:rPr>
                      <m:t>𝜋</m:t>
                    </m:r>
                  </m:oMath>
                </a14:m>
                <a:r>
                  <a:rPr lang="zh-TW" altLang="en-US" sz="2500" dirty="0" smtClean="0">
                    <a:latin typeface="PMingLiU" panose="02020500000000000000" pitchFamily="18" charset="-120"/>
                    <a:ea typeface="PMingLiU" panose="02020500000000000000" pitchFamily="18" charset="-120"/>
                    <a:cs typeface="@標楷體" charset="0"/>
                  </a:rPr>
                  <a:t>。</a:t>
                </a:r>
                <a:endParaRPr lang="en-US" altLang="zh-TW" sz="2500" dirty="0" smtClean="0">
                  <a:latin typeface="PMingLiU" panose="02020500000000000000" pitchFamily="18" charset="-120"/>
                  <a:ea typeface="PMingLiU" panose="02020500000000000000" pitchFamily="18" charset="-120"/>
                  <a:cs typeface="@標楷體" charset="0"/>
                </a:endParaRPr>
              </a:p>
              <a:p>
                <a:endParaRPr lang="en-US" altLang="zh-TW" sz="2500" dirty="0" smtClean="0">
                  <a:latin typeface="PMingLiU" panose="02020500000000000000" pitchFamily="18" charset="-120"/>
                  <a:ea typeface="PMingLiU" panose="02020500000000000000" pitchFamily="18" charset="-120"/>
                  <a:cs typeface="@標楷體" charset="0"/>
                </a:endParaRPr>
              </a:p>
              <a:p>
                <a:r>
                  <a:rPr lang="zh-TW" altLang="en-US" sz="25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而</a:t>
                </a:r>
                <a:r>
                  <a:rPr lang="zh-TW" altLang="en-US" sz="25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在計算貸款保險金期望值時，將下一期應繳保費取期望值加上未來的保費取期望值折現</a:t>
                </a:r>
                <a:r>
                  <a:rPr lang="zh-TW" altLang="en-US" sz="25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。</a:t>
                </a:r>
                <a:endParaRPr lang="en-US" altLang="zh-TW" sz="25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sz="25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zh-TW" altLang="en-US" sz="25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貸款保險金</a:t>
                </a:r>
                <a:r>
                  <a:rPr lang="zh-TW" altLang="en-US" sz="25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只</a:t>
                </a:r>
                <a:r>
                  <a:rPr lang="zh-TW" altLang="en-US" sz="25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與利率有關，故只在利率平面上計算</a:t>
                </a:r>
                <a:r>
                  <a:rPr lang="zh-TW" altLang="en-US" sz="25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。</a:t>
                </a:r>
                <a:endParaRPr lang="en-US" altLang="zh-TW" sz="25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zh-TW" altLang="en-US" sz="25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endParaRPr lang="zh-TW" altLang="en-US" sz="2500" dirty="0"/>
              </a:p>
              <a:p>
                <a:pPr marL="0" indent="0">
                  <a:buNone/>
                </a:pPr>
                <a:r>
                  <a:rPr lang="zh-TW" altLang="en-US" sz="2500" dirty="0"/>
                  <a:t>         </a:t>
                </a:r>
                <a:endParaRPr lang="en-US" altLang="zh-TW" sz="2500" dirty="0"/>
              </a:p>
              <a:p>
                <a:pPr marL="0" indent="0">
                  <a:buNone/>
                </a:pPr>
                <a:endParaRPr lang="en-US" altLang="zh-TW" sz="2500" dirty="0">
                  <a:latin typeface="標楷體" panose="03000509000000000000" pitchFamily="65" charset="-120"/>
                  <a:ea typeface="標楷體" panose="03000509000000000000" pitchFamily="65" charset="-120"/>
                  <a:cs typeface="@標楷體" charset="0"/>
                </a:endParaRPr>
              </a:p>
              <a:p>
                <a:pPr marL="0" indent="0">
                  <a:buNone/>
                </a:pPr>
                <a:endParaRPr lang="en-US" altLang="zh-TW" sz="2500" dirty="0">
                  <a:latin typeface="標楷體" panose="03000509000000000000" pitchFamily="65" charset="-120"/>
                  <a:ea typeface="標楷體" panose="03000509000000000000" pitchFamily="65" charset="-120"/>
                  <a:cs typeface="@標楷體" charset="0"/>
                </a:endParaRPr>
              </a:p>
              <a:p>
                <a:pPr marL="0" indent="0">
                  <a:buNone/>
                </a:pPr>
                <a:endParaRPr lang="en-US" altLang="zh-TW" sz="2500" dirty="0">
                  <a:latin typeface="標楷體" panose="03000509000000000000" pitchFamily="65" charset="-120"/>
                  <a:ea typeface="標楷體" panose="03000509000000000000" pitchFamily="65" charset="-120"/>
                  <a:cs typeface="@標楷體" charset="0"/>
                </a:endParaRPr>
              </a:p>
              <a:p>
                <a:pPr marL="0" indent="0">
                  <a:buNone/>
                </a:pPr>
                <a:endParaRPr lang="en-US" sz="2500" dirty="0">
                  <a:latin typeface="標楷體" panose="03000509000000000000" pitchFamily="65" charset="-120"/>
                  <a:ea typeface="標楷體" panose="03000509000000000000" pitchFamily="65" charset="-120"/>
                  <a:cs typeface="@標楷體" charset="0"/>
                </a:endParaRPr>
              </a:p>
              <a:p>
                <a:endParaRPr lang="en-US" sz="2500" dirty="0"/>
              </a:p>
              <a:p>
                <a:endParaRPr lang="en-US" sz="25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86792" y="944904"/>
                <a:ext cx="7886700" cy="5419320"/>
              </a:xfrm>
              <a:blipFill>
                <a:blip r:embed="rId2"/>
                <a:stretch>
                  <a:fillRect l="-1082" r="-533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846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線接點 5"/>
          <p:cNvCxnSpPr/>
          <p:nvPr/>
        </p:nvCxnSpPr>
        <p:spPr>
          <a:xfrm>
            <a:off x="5006267" y="3470592"/>
            <a:ext cx="972641" cy="4319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 flipV="1">
            <a:off x="5006266" y="3434873"/>
            <a:ext cx="1692721" cy="357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 flipV="1">
            <a:off x="2649976" y="2246068"/>
            <a:ext cx="4176712" cy="2808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 rot="5400000">
            <a:off x="1162605" y="3563913"/>
            <a:ext cx="3024188" cy="19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>
            <a:off x="5006267" y="3470592"/>
            <a:ext cx="324569" cy="8640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 flipV="1">
            <a:off x="3709724" y="2636915"/>
            <a:ext cx="4176712" cy="28082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 flipV="1">
            <a:off x="5006267" y="3241008"/>
            <a:ext cx="3455987" cy="27082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2665174" y="5085534"/>
            <a:ext cx="3502646" cy="12594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/>
          <p:cNvCxnSpPr/>
          <p:nvPr/>
        </p:nvCxnSpPr>
        <p:spPr>
          <a:xfrm>
            <a:off x="6014129" y="3905055"/>
            <a:ext cx="1045096" cy="4296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/>
          <p:cNvCxnSpPr/>
          <p:nvPr/>
        </p:nvCxnSpPr>
        <p:spPr>
          <a:xfrm flipV="1">
            <a:off x="6024488" y="3884456"/>
            <a:ext cx="1682610" cy="114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/>
          <p:nvPr/>
        </p:nvCxnSpPr>
        <p:spPr>
          <a:xfrm>
            <a:off x="5972578" y="3878371"/>
            <a:ext cx="447818" cy="9715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/>
          <p:cNvCxnSpPr/>
          <p:nvPr/>
        </p:nvCxnSpPr>
        <p:spPr>
          <a:xfrm>
            <a:off x="6734459" y="3434227"/>
            <a:ext cx="972641" cy="4319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/>
          <p:nvPr/>
        </p:nvCxnSpPr>
        <p:spPr>
          <a:xfrm flipV="1">
            <a:off x="6734458" y="3416366"/>
            <a:ext cx="1476945" cy="178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/>
          <p:cNvCxnSpPr/>
          <p:nvPr/>
        </p:nvCxnSpPr>
        <p:spPr>
          <a:xfrm>
            <a:off x="6734459" y="3434228"/>
            <a:ext cx="324767" cy="9004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>
            <a:endCxn id="68" idx="6"/>
          </p:cNvCxnSpPr>
          <p:nvPr/>
        </p:nvCxnSpPr>
        <p:spPr>
          <a:xfrm>
            <a:off x="5330835" y="4334685"/>
            <a:ext cx="1124747" cy="500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/>
          <p:cNvCxnSpPr>
            <a:stCxn id="135" idx="2"/>
          </p:cNvCxnSpPr>
          <p:nvPr/>
        </p:nvCxnSpPr>
        <p:spPr>
          <a:xfrm>
            <a:off x="5303421" y="4345498"/>
            <a:ext cx="1741877" cy="136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接點 55"/>
          <p:cNvCxnSpPr/>
          <p:nvPr/>
        </p:nvCxnSpPr>
        <p:spPr>
          <a:xfrm>
            <a:off x="5330834" y="4334688"/>
            <a:ext cx="432048" cy="10443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接點 57"/>
          <p:cNvCxnSpPr>
            <a:stCxn id="71" idx="5"/>
          </p:cNvCxnSpPr>
          <p:nvPr/>
        </p:nvCxnSpPr>
        <p:spPr>
          <a:xfrm>
            <a:off x="8236440" y="3463982"/>
            <a:ext cx="1054834" cy="4022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接點 74"/>
          <p:cNvCxnSpPr>
            <a:endCxn id="88" idx="5"/>
          </p:cNvCxnSpPr>
          <p:nvPr/>
        </p:nvCxnSpPr>
        <p:spPr>
          <a:xfrm>
            <a:off x="7094251" y="4352472"/>
            <a:ext cx="1020259" cy="461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接點 75"/>
          <p:cNvCxnSpPr/>
          <p:nvPr/>
        </p:nvCxnSpPr>
        <p:spPr>
          <a:xfrm flipV="1">
            <a:off x="7094759" y="4352474"/>
            <a:ext cx="1548444" cy="66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接點 76"/>
          <p:cNvCxnSpPr/>
          <p:nvPr/>
        </p:nvCxnSpPr>
        <p:spPr>
          <a:xfrm>
            <a:off x="7094251" y="4352469"/>
            <a:ext cx="360313" cy="9364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接點 77"/>
          <p:cNvCxnSpPr>
            <a:stCxn id="70" idx="5"/>
          </p:cNvCxnSpPr>
          <p:nvPr/>
        </p:nvCxnSpPr>
        <p:spPr>
          <a:xfrm>
            <a:off x="7716105" y="3891360"/>
            <a:ext cx="927099" cy="4431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接點 78"/>
          <p:cNvCxnSpPr/>
          <p:nvPr/>
        </p:nvCxnSpPr>
        <p:spPr>
          <a:xfrm flipV="1">
            <a:off x="7707098" y="3866200"/>
            <a:ext cx="1584176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接點 79"/>
          <p:cNvCxnSpPr>
            <a:endCxn id="88" idx="2"/>
          </p:cNvCxnSpPr>
          <p:nvPr/>
        </p:nvCxnSpPr>
        <p:spPr>
          <a:xfrm>
            <a:off x="7670038" y="3874348"/>
            <a:ext cx="384764" cy="9061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接點 80"/>
          <p:cNvCxnSpPr/>
          <p:nvPr/>
        </p:nvCxnSpPr>
        <p:spPr>
          <a:xfrm>
            <a:off x="6410705" y="4820881"/>
            <a:ext cx="1043856" cy="4680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接點 81"/>
          <p:cNvCxnSpPr>
            <a:endCxn id="88" idx="6"/>
          </p:cNvCxnSpPr>
          <p:nvPr/>
        </p:nvCxnSpPr>
        <p:spPr>
          <a:xfrm flipV="1">
            <a:off x="6404345" y="4780525"/>
            <a:ext cx="1720409" cy="317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接點 82"/>
          <p:cNvCxnSpPr/>
          <p:nvPr/>
        </p:nvCxnSpPr>
        <p:spPr>
          <a:xfrm>
            <a:off x="6410707" y="4820884"/>
            <a:ext cx="323751" cy="10258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接點 89"/>
          <p:cNvCxnSpPr>
            <a:stCxn id="67" idx="5"/>
          </p:cNvCxnSpPr>
          <p:nvPr/>
        </p:nvCxnSpPr>
        <p:spPr>
          <a:xfrm>
            <a:off x="5786006" y="5399342"/>
            <a:ext cx="926320" cy="4275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接點 93"/>
          <p:cNvCxnSpPr/>
          <p:nvPr/>
        </p:nvCxnSpPr>
        <p:spPr>
          <a:xfrm flipV="1">
            <a:off x="6157204" y="3268957"/>
            <a:ext cx="3850142" cy="30403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文字方塊 37"/>
          <p:cNvSpPr txBox="1">
            <a:spLocks noChangeArrowheads="1"/>
          </p:cNvSpPr>
          <p:nvPr/>
        </p:nvSpPr>
        <p:spPr bwMode="auto">
          <a:xfrm>
            <a:off x="2701414" y="1988840"/>
            <a:ext cx="576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X(t)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2" name="文字方塊 38"/>
          <p:cNvSpPr txBox="1">
            <a:spLocks noChangeArrowheads="1"/>
          </p:cNvSpPr>
          <p:nvPr/>
        </p:nvSpPr>
        <p:spPr bwMode="auto">
          <a:xfrm>
            <a:off x="5636376" y="6205019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3" name="文字方塊 38"/>
          <p:cNvSpPr txBox="1">
            <a:spLocks noChangeArrowheads="1"/>
          </p:cNvSpPr>
          <p:nvPr/>
        </p:nvSpPr>
        <p:spPr bwMode="auto">
          <a:xfrm>
            <a:off x="3349685" y="5373216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4" name="文字方塊 38"/>
          <p:cNvSpPr txBox="1">
            <a:spLocks noChangeArrowheads="1"/>
          </p:cNvSpPr>
          <p:nvPr/>
        </p:nvSpPr>
        <p:spPr bwMode="auto">
          <a:xfrm>
            <a:off x="2413581" y="4941168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0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5" name="文字方塊 38"/>
          <p:cNvSpPr txBox="1">
            <a:spLocks noChangeArrowheads="1"/>
          </p:cNvSpPr>
          <p:nvPr/>
        </p:nvSpPr>
        <p:spPr bwMode="auto">
          <a:xfrm>
            <a:off x="4717514" y="5939432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6" name="文字方塊 37"/>
          <p:cNvSpPr txBox="1">
            <a:spLocks noChangeArrowheads="1"/>
          </p:cNvSpPr>
          <p:nvPr/>
        </p:nvSpPr>
        <p:spPr bwMode="auto">
          <a:xfrm>
            <a:off x="6446127" y="1883898"/>
            <a:ext cx="576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Y(t)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文字方塊 81"/>
              <p:cNvSpPr txBox="1">
                <a:spLocks noChangeArrowheads="1"/>
              </p:cNvSpPr>
              <p:nvPr/>
            </p:nvSpPr>
            <p:spPr bwMode="auto">
              <a:xfrm>
                <a:off x="4742944" y="3444910"/>
                <a:ext cx="449263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8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42944" y="3444910"/>
                <a:ext cx="449263" cy="2769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文字方塊 81"/>
              <p:cNvSpPr txBox="1">
                <a:spLocks noChangeArrowheads="1"/>
              </p:cNvSpPr>
              <p:nvPr/>
            </p:nvSpPr>
            <p:spPr bwMode="auto">
              <a:xfrm>
                <a:off x="5753760" y="3900439"/>
                <a:ext cx="448362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1,0</m:t>
                          </m:r>
                        </m:sub>
                      </m:sSub>
                    </m:oMath>
                  </m:oMathPara>
                </a14:m>
                <a:endParaRPr lang="zh-TW" altLang="en-US" sz="9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0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53760" y="3900439"/>
                <a:ext cx="448362" cy="2852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文字方塊 81"/>
              <p:cNvSpPr txBox="1">
                <a:spLocks noChangeArrowheads="1"/>
              </p:cNvSpPr>
              <p:nvPr/>
            </p:nvSpPr>
            <p:spPr bwMode="auto">
              <a:xfrm>
                <a:off x="5097457" y="435939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97457" y="4359395"/>
                <a:ext cx="490677" cy="2852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直線接點 46"/>
          <p:cNvCxnSpPr/>
          <p:nvPr/>
        </p:nvCxnSpPr>
        <p:spPr>
          <a:xfrm>
            <a:off x="5749504" y="5336020"/>
            <a:ext cx="389501" cy="973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接點 56"/>
          <p:cNvCxnSpPr/>
          <p:nvPr/>
        </p:nvCxnSpPr>
        <p:spPr>
          <a:xfrm flipV="1">
            <a:off x="8246475" y="3413314"/>
            <a:ext cx="1616230" cy="17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文字方塊 81"/>
              <p:cNvSpPr txBox="1">
                <a:spLocks noChangeArrowheads="1"/>
              </p:cNvSpPr>
              <p:nvPr/>
            </p:nvSpPr>
            <p:spPr bwMode="auto">
              <a:xfrm>
                <a:off x="6444159" y="344738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44159" y="3447385"/>
                <a:ext cx="490677" cy="2852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文字方塊 81"/>
              <p:cNvSpPr txBox="1">
                <a:spLocks noChangeArrowheads="1"/>
              </p:cNvSpPr>
              <p:nvPr/>
            </p:nvSpPr>
            <p:spPr bwMode="auto">
              <a:xfrm>
                <a:off x="5484336" y="537168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2,−2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2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84336" y="5371685"/>
                <a:ext cx="490677" cy="28520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直線接點 73"/>
          <p:cNvCxnSpPr/>
          <p:nvPr/>
        </p:nvCxnSpPr>
        <p:spPr>
          <a:xfrm>
            <a:off x="8221072" y="3453602"/>
            <a:ext cx="452799" cy="9184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接點 83"/>
          <p:cNvCxnSpPr/>
          <p:nvPr/>
        </p:nvCxnSpPr>
        <p:spPr>
          <a:xfrm flipV="1">
            <a:off x="5785352" y="5301373"/>
            <a:ext cx="1669210" cy="8745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文字方塊 81"/>
              <p:cNvSpPr txBox="1">
                <a:spLocks noChangeArrowheads="1"/>
              </p:cNvSpPr>
              <p:nvPr/>
            </p:nvSpPr>
            <p:spPr bwMode="auto">
              <a:xfrm>
                <a:off x="6152282" y="486086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3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52282" y="4860864"/>
                <a:ext cx="490677" cy="28520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文字方塊 81"/>
              <p:cNvSpPr txBox="1">
                <a:spLocks noChangeArrowheads="1"/>
              </p:cNvSpPr>
              <p:nvPr/>
            </p:nvSpPr>
            <p:spPr bwMode="auto">
              <a:xfrm>
                <a:off x="6791018" y="4339993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5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91018" y="4339993"/>
                <a:ext cx="490677" cy="28520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文字方塊 81"/>
              <p:cNvSpPr txBox="1">
                <a:spLocks noChangeArrowheads="1"/>
              </p:cNvSpPr>
              <p:nvPr/>
            </p:nvSpPr>
            <p:spPr bwMode="auto">
              <a:xfrm>
                <a:off x="7404429" y="388220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6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404429" y="3882205"/>
                <a:ext cx="490677" cy="28520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文字方塊 81"/>
              <p:cNvSpPr txBox="1">
                <a:spLocks noChangeArrowheads="1"/>
              </p:cNvSpPr>
              <p:nvPr/>
            </p:nvSpPr>
            <p:spPr bwMode="auto">
              <a:xfrm>
                <a:off x="7928982" y="344722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7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28982" y="3447224"/>
                <a:ext cx="490677" cy="28520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文字方塊 81"/>
              <p:cNvSpPr txBox="1">
                <a:spLocks noChangeArrowheads="1"/>
              </p:cNvSpPr>
              <p:nvPr/>
            </p:nvSpPr>
            <p:spPr bwMode="auto">
              <a:xfrm>
                <a:off x="5909707" y="629346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3,−3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8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09707" y="6293465"/>
                <a:ext cx="490677" cy="28520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文字方塊 81"/>
              <p:cNvSpPr txBox="1">
                <a:spLocks noChangeArrowheads="1"/>
              </p:cNvSpPr>
              <p:nvPr/>
            </p:nvSpPr>
            <p:spPr bwMode="auto">
              <a:xfrm>
                <a:off x="6509880" y="5868583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9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09880" y="5868583"/>
                <a:ext cx="490677" cy="28520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文字方塊 81"/>
              <p:cNvSpPr txBox="1">
                <a:spLocks noChangeArrowheads="1"/>
              </p:cNvSpPr>
              <p:nvPr/>
            </p:nvSpPr>
            <p:spPr bwMode="auto">
              <a:xfrm>
                <a:off x="7209224" y="528237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0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09224" y="5282375"/>
                <a:ext cx="490677" cy="28520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文字方塊 81"/>
              <p:cNvSpPr txBox="1">
                <a:spLocks noChangeArrowheads="1"/>
              </p:cNvSpPr>
              <p:nvPr/>
            </p:nvSpPr>
            <p:spPr bwMode="auto">
              <a:xfrm>
                <a:off x="7853023" y="4787407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853023" y="4787407"/>
                <a:ext cx="490677" cy="28520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文字方塊 81"/>
              <p:cNvSpPr txBox="1">
                <a:spLocks noChangeArrowheads="1"/>
              </p:cNvSpPr>
              <p:nvPr/>
            </p:nvSpPr>
            <p:spPr bwMode="auto">
              <a:xfrm>
                <a:off x="8421969" y="435230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2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421969" y="4352305"/>
                <a:ext cx="490677" cy="28520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文字方塊 81"/>
              <p:cNvSpPr txBox="1">
                <a:spLocks noChangeArrowheads="1"/>
              </p:cNvSpPr>
              <p:nvPr/>
            </p:nvSpPr>
            <p:spPr bwMode="auto">
              <a:xfrm>
                <a:off x="9061140" y="3874359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3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061140" y="3874359"/>
                <a:ext cx="490677" cy="28520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文字方塊 81"/>
              <p:cNvSpPr txBox="1">
                <a:spLocks noChangeArrowheads="1"/>
              </p:cNvSpPr>
              <p:nvPr/>
            </p:nvSpPr>
            <p:spPr bwMode="auto">
              <a:xfrm>
                <a:off x="9638823" y="339506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3,3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4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638823" y="3395064"/>
                <a:ext cx="490677" cy="28520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" name="橢圓 91"/>
          <p:cNvSpPr/>
          <p:nvPr/>
        </p:nvSpPr>
        <p:spPr>
          <a:xfrm>
            <a:off x="9825220" y="3340708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91" name="橢圓 90"/>
          <p:cNvSpPr/>
          <p:nvPr/>
        </p:nvSpPr>
        <p:spPr>
          <a:xfrm>
            <a:off x="9230329" y="3810185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9" name="橢圓 88"/>
          <p:cNvSpPr/>
          <p:nvPr/>
        </p:nvSpPr>
        <p:spPr>
          <a:xfrm>
            <a:off x="8597357" y="4294832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8" name="橢圓 87"/>
          <p:cNvSpPr/>
          <p:nvPr/>
        </p:nvSpPr>
        <p:spPr>
          <a:xfrm>
            <a:off x="8054803" y="473376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7" name="橢圓 86"/>
          <p:cNvSpPr/>
          <p:nvPr/>
        </p:nvSpPr>
        <p:spPr>
          <a:xfrm>
            <a:off x="7407082" y="5242136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6" name="橢圓 85"/>
          <p:cNvSpPr/>
          <p:nvPr/>
        </p:nvSpPr>
        <p:spPr>
          <a:xfrm>
            <a:off x="6699283" y="5815245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5" name="橢圓 84"/>
          <p:cNvSpPr/>
          <p:nvPr/>
        </p:nvSpPr>
        <p:spPr>
          <a:xfrm>
            <a:off x="6105086" y="6273591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7" name="橢圓 66"/>
          <p:cNvSpPr/>
          <p:nvPr/>
        </p:nvSpPr>
        <p:spPr>
          <a:xfrm>
            <a:off x="5726300" y="531951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8" name="橢圓 67"/>
          <p:cNvSpPr/>
          <p:nvPr/>
        </p:nvSpPr>
        <p:spPr>
          <a:xfrm>
            <a:off x="6385631" y="478821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70" name="橢圓 69"/>
          <p:cNvSpPr/>
          <p:nvPr/>
        </p:nvSpPr>
        <p:spPr>
          <a:xfrm>
            <a:off x="7656398" y="381153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71" name="橢圓 70"/>
          <p:cNvSpPr/>
          <p:nvPr/>
        </p:nvSpPr>
        <p:spPr>
          <a:xfrm>
            <a:off x="8176735" y="3384159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6" name="橢圓 65"/>
          <p:cNvSpPr/>
          <p:nvPr/>
        </p:nvSpPr>
        <p:spPr>
          <a:xfrm>
            <a:off x="6691912" y="339506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5" name="橢圓 64"/>
          <p:cNvSpPr/>
          <p:nvPr/>
        </p:nvSpPr>
        <p:spPr>
          <a:xfrm>
            <a:off x="5966041" y="3862748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35" name="橢圓 134"/>
          <p:cNvSpPr/>
          <p:nvPr/>
        </p:nvSpPr>
        <p:spPr>
          <a:xfrm>
            <a:off x="5303421" y="429873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4987016" y="3430490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文字方塊 104"/>
              <p:cNvSpPr txBox="1"/>
              <p:nvPr/>
            </p:nvSpPr>
            <p:spPr>
              <a:xfrm>
                <a:off x="2337281" y="283112"/>
                <a:ext cx="3029804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2500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貸款保險金（</a:t>
                </a:r>
                <a14:m>
                  <m:oMath xmlns:m="http://schemas.openxmlformats.org/officeDocument/2006/math">
                    <m:r>
                      <a:rPr lang="en-US" altLang="zh-TW" sz="2500" i="1">
                        <a:solidFill>
                          <a:prstClr val="black"/>
                        </a:solidFill>
                        <a:latin typeface="Cambria Math" charset="0"/>
                        <a:ea typeface="@標楷體" charset="0"/>
                        <a:cs typeface="@標楷體" charset="0"/>
                      </a:rPr>
                      <m:t>𝑀𝐼𝑃</m:t>
                    </m:r>
                  </m:oMath>
                </a14:m>
                <a:r>
                  <a:rPr lang="zh-TW" altLang="en-US" sz="2500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）</a:t>
                </a:r>
              </a:p>
            </p:txBody>
          </p:sp>
        </mc:Choice>
        <mc:Fallback xmlns="">
          <p:sp>
            <p:nvSpPr>
              <p:cNvPr id="105" name="文字方塊 10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7281" y="283112"/>
                <a:ext cx="3029804" cy="477054"/>
              </a:xfrm>
              <a:prstGeom prst="rect">
                <a:avLst/>
              </a:prstGeom>
              <a:blipFill>
                <a:blip r:embed="rId19"/>
                <a:stretch>
                  <a:fillRect l="-3219" t="-10127" r="-2616" b="-2784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7" name="橢圓 106"/>
          <p:cNvSpPr/>
          <p:nvPr/>
        </p:nvSpPr>
        <p:spPr>
          <a:xfrm>
            <a:off x="7050624" y="4323937"/>
            <a:ext cx="69950" cy="9351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文字方塊 105"/>
              <p:cNvSpPr txBox="1"/>
              <p:nvPr/>
            </p:nvSpPr>
            <p:spPr>
              <a:xfrm>
                <a:off x="2413580" y="941396"/>
                <a:ext cx="4145430" cy="12323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舉例來說</a:t>
                </a:r>
                <a:r>
                  <a:rPr lang="en-US" altLang="zh-TW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:</a:t>
                </a:r>
              </a:p>
              <a:p>
                <a:r>
                  <a:rPr lang="zh-TW" altLang="en-US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計算貸款保險金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@標楷體" charset="0"/>
                            <a:cs typeface="@標楷體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𝐿</m:t>
                        </m:r>
                      </m:e>
                      <m:sub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2,0</m:t>
                        </m:r>
                      </m:sub>
                      <m:sup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𝐿</m:t>
                        </m:r>
                      </m:sup>
                    </m:sSubSup>
                  </m:oMath>
                </a14:m>
                <a:r>
                  <a:rPr lang="zh-TW" altLang="en-US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價值</a:t>
                </a:r>
                <a:endParaRPr lang="en-US" altLang="zh-TW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@標楷體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zh-TW" i="1">
                        <a:solidFill>
                          <a:prstClr val="black"/>
                        </a:solidFill>
                        <a:latin typeface="Cambria Math" charset="0"/>
                        <a:ea typeface="@標楷體" charset="0"/>
                        <a:cs typeface="@標楷體" charset="0"/>
                      </a:rPr>
                      <m:t>𝑀𝐼𝑃</m:t>
                    </m:r>
                    <m:d>
                      <m:dPr>
                        <m:ctrlPr>
                          <a:rPr lang="en-US" altLang="zh-TW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@標楷體" charset="0"/>
                            <a:cs typeface="@標楷體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@標楷體" charset="0"/>
                                <a:cs typeface="@標楷體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2,0</m:t>
                            </m:r>
                          </m:sub>
                          <m:sup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𝐿</m:t>
                            </m:r>
                          </m:sup>
                        </m:sSubSup>
                      </m:e>
                    </m:d>
                    <m:r>
                      <a:rPr lang="en-US" altLang="zh-TW" i="1">
                        <a:solidFill>
                          <a:prstClr val="black"/>
                        </a:solidFill>
                        <a:latin typeface="Cambria Math"/>
                        <a:ea typeface="@標楷體" charset="0"/>
                        <a:cs typeface="@標楷體" charset="0"/>
                      </a:rPr>
                      <m:t>=</m:t>
                    </m:r>
                    <m:r>
                      <m:rPr>
                        <m:nor/>
                      </m:rPr>
                      <a:rPr lang="zh-TW" altLang="en-US">
                        <a:solidFill>
                          <a:prstClr val="black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m:t>下一期保費</m:t>
                    </m:r>
                  </m:oMath>
                </a14:m>
                <a:r>
                  <a:rPr lang="en-US" altLang="zh-TW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+</a:t>
                </a:r>
                <a:r>
                  <a:rPr lang="zh-TW" altLang="en-US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未來保費折現</a:t>
                </a:r>
                <a:endParaRPr lang="en-US" altLang="zh-TW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@標楷體" charset="0"/>
                </a:endParaRPr>
              </a:p>
              <a:p>
                <a:r>
                  <a:rPr lang="zh-TW" altLang="en-US" sz="1600" dirty="0">
                    <a:solidFill>
                      <a:prstClr val="black"/>
                    </a:solidFill>
                    <a:latin typeface="@標楷體" charset="0"/>
                    <a:ea typeface="@標楷體" charset="0"/>
                    <a:cs typeface="@標楷體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06" name="文字方塊 10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3580" y="941396"/>
                <a:ext cx="4145430" cy="1232389"/>
              </a:xfrm>
              <a:prstGeom prst="rect">
                <a:avLst/>
              </a:prstGeom>
              <a:blipFill>
                <a:blip r:embed="rId20"/>
                <a:stretch>
                  <a:fillRect l="-1324" t="-1970" r="-29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0" name="直線單箭頭接點 109"/>
          <p:cNvCxnSpPr/>
          <p:nvPr/>
        </p:nvCxnSpPr>
        <p:spPr>
          <a:xfrm flipV="1">
            <a:off x="7085599" y="2681531"/>
            <a:ext cx="0" cy="164240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542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D4A5-0B1F-4C02-B4FD-5FAB96E9F6A2}" type="slidenum">
              <a:rPr lang="zh-TW" altLang="en-US">
                <a:solidFill>
                  <a:prstClr val="black">
                    <a:tint val="75000"/>
                  </a:prstClr>
                </a:solidFill>
                <a:latin typeface="Calibri"/>
                <a:ea typeface="新細明體" panose="02020500000000000000" pitchFamily="18" charset="-120"/>
              </a:rPr>
              <a:pPr/>
              <a:t>23</a:t>
            </a:fld>
            <a:endParaRPr lang="zh-TW" altLang="en-US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cxnSp>
        <p:nvCxnSpPr>
          <p:cNvPr id="6" name="直線接點 5"/>
          <p:cNvCxnSpPr/>
          <p:nvPr/>
        </p:nvCxnSpPr>
        <p:spPr>
          <a:xfrm>
            <a:off x="5006267" y="3470592"/>
            <a:ext cx="972641" cy="4319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 flipV="1">
            <a:off x="5006266" y="3434873"/>
            <a:ext cx="1692721" cy="357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 flipV="1">
            <a:off x="2649976" y="2246068"/>
            <a:ext cx="4176712" cy="2808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 rot="5400000">
            <a:off x="1162605" y="3563913"/>
            <a:ext cx="3024188" cy="19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>
            <a:off x="5006267" y="3470592"/>
            <a:ext cx="324569" cy="8640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 flipV="1">
            <a:off x="3709724" y="2636915"/>
            <a:ext cx="4176712" cy="28082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 flipV="1">
            <a:off x="5006267" y="3241008"/>
            <a:ext cx="3455987" cy="27082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2665174" y="5085534"/>
            <a:ext cx="3502646" cy="12594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/>
          <p:cNvCxnSpPr/>
          <p:nvPr/>
        </p:nvCxnSpPr>
        <p:spPr>
          <a:xfrm>
            <a:off x="6014129" y="3905055"/>
            <a:ext cx="1045096" cy="4296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/>
          <p:cNvCxnSpPr/>
          <p:nvPr/>
        </p:nvCxnSpPr>
        <p:spPr>
          <a:xfrm flipV="1">
            <a:off x="6024488" y="3884456"/>
            <a:ext cx="1682610" cy="114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/>
          <p:nvPr/>
        </p:nvCxnSpPr>
        <p:spPr>
          <a:xfrm>
            <a:off x="5972578" y="3878371"/>
            <a:ext cx="447818" cy="9715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/>
          <p:cNvCxnSpPr/>
          <p:nvPr/>
        </p:nvCxnSpPr>
        <p:spPr>
          <a:xfrm>
            <a:off x="6734459" y="3434227"/>
            <a:ext cx="972641" cy="4319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/>
          <p:nvPr/>
        </p:nvCxnSpPr>
        <p:spPr>
          <a:xfrm flipV="1">
            <a:off x="6734458" y="3416366"/>
            <a:ext cx="1476945" cy="178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/>
          <p:cNvCxnSpPr/>
          <p:nvPr/>
        </p:nvCxnSpPr>
        <p:spPr>
          <a:xfrm>
            <a:off x="6734459" y="3434228"/>
            <a:ext cx="324767" cy="9004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>
            <a:endCxn id="68" idx="6"/>
          </p:cNvCxnSpPr>
          <p:nvPr/>
        </p:nvCxnSpPr>
        <p:spPr>
          <a:xfrm>
            <a:off x="5330835" y="4334685"/>
            <a:ext cx="1124747" cy="500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/>
          <p:cNvCxnSpPr>
            <a:stCxn id="135" idx="2"/>
          </p:cNvCxnSpPr>
          <p:nvPr/>
        </p:nvCxnSpPr>
        <p:spPr>
          <a:xfrm>
            <a:off x="5303421" y="4345498"/>
            <a:ext cx="1741877" cy="136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接點 55"/>
          <p:cNvCxnSpPr/>
          <p:nvPr/>
        </p:nvCxnSpPr>
        <p:spPr>
          <a:xfrm>
            <a:off x="5330834" y="4334688"/>
            <a:ext cx="432048" cy="10443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接點 57"/>
          <p:cNvCxnSpPr>
            <a:stCxn id="71" idx="5"/>
          </p:cNvCxnSpPr>
          <p:nvPr/>
        </p:nvCxnSpPr>
        <p:spPr>
          <a:xfrm>
            <a:off x="8236440" y="3463982"/>
            <a:ext cx="1054834" cy="4022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接點 74"/>
          <p:cNvCxnSpPr>
            <a:endCxn id="88" idx="5"/>
          </p:cNvCxnSpPr>
          <p:nvPr/>
        </p:nvCxnSpPr>
        <p:spPr>
          <a:xfrm>
            <a:off x="7094251" y="4352472"/>
            <a:ext cx="1020259" cy="461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接點 75"/>
          <p:cNvCxnSpPr/>
          <p:nvPr/>
        </p:nvCxnSpPr>
        <p:spPr>
          <a:xfrm flipV="1">
            <a:off x="7094759" y="4352474"/>
            <a:ext cx="1548444" cy="66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接點 76"/>
          <p:cNvCxnSpPr/>
          <p:nvPr/>
        </p:nvCxnSpPr>
        <p:spPr>
          <a:xfrm>
            <a:off x="7094251" y="4352469"/>
            <a:ext cx="360313" cy="9364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接點 77"/>
          <p:cNvCxnSpPr>
            <a:stCxn id="70" idx="5"/>
          </p:cNvCxnSpPr>
          <p:nvPr/>
        </p:nvCxnSpPr>
        <p:spPr>
          <a:xfrm>
            <a:off x="7716105" y="3891360"/>
            <a:ext cx="927099" cy="4431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接點 78"/>
          <p:cNvCxnSpPr/>
          <p:nvPr/>
        </p:nvCxnSpPr>
        <p:spPr>
          <a:xfrm flipV="1">
            <a:off x="7707098" y="3866200"/>
            <a:ext cx="1584176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接點 79"/>
          <p:cNvCxnSpPr>
            <a:endCxn id="88" idx="2"/>
          </p:cNvCxnSpPr>
          <p:nvPr/>
        </p:nvCxnSpPr>
        <p:spPr>
          <a:xfrm>
            <a:off x="7670038" y="3874348"/>
            <a:ext cx="384764" cy="9061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接點 80"/>
          <p:cNvCxnSpPr/>
          <p:nvPr/>
        </p:nvCxnSpPr>
        <p:spPr>
          <a:xfrm>
            <a:off x="6410705" y="4820881"/>
            <a:ext cx="1043856" cy="4680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接點 81"/>
          <p:cNvCxnSpPr>
            <a:endCxn id="88" idx="6"/>
          </p:cNvCxnSpPr>
          <p:nvPr/>
        </p:nvCxnSpPr>
        <p:spPr>
          <a:xfrm flipV="1">
            <a:off x="6404345" y="4780525"/>
            <a:ext cx="1720409" cy="317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接點 82"/>
          <p:cNvCxnSpPr/>
          <p:nvPr/>
        </p:nvCxnSpPr>
        <p:spPr>
          <a:xfrm>
            <a:off x="6410707" y="4820884"/>
            <a:ext cx="323751" cy="10258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接點 89"/>
          <p:cNvCxnSpPr>
            <a:stCxn id="67" idx="5"/>
          </p:cNvCxnSpPr>
          <p:nvPr/>
        </p:nvCxnSpPr>
        <p:spPr>
          <a:xfrm>
            <a:off x="5786006" y="5399342"/>
            <a:ext cx="926320" cy="4275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接點 93"/>
          <p:cNvCxnSpPr/>
          <p:nvPr/>
        </p:nvCxnSpPr>
        <p:spPr>
          <a:xfrm flipV="1">
            <a:off x="6157204" y="3268957"/>
            <a:ext cx="3850142" cy="30403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文字方塊 37"/>
          <p:cNvSpPr txBox="1">
            <a:spLocks noChangeArrowheads="1"/>
          </p:cNvSpPr>
          <p:nvPr/>
        </p:nvSpPr>
        <p:spPr bwMode="auto">
          <a:xfrm>
            <a:off x="2701414" y="1988840"/>
            <a:ext cx="576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X(t)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2" name="文字方塊 38"/>
          <p:cNvSpPr txBox="1">
            <a:spLocks noChangeArrowheads="1"/>
          </p:cNvSpPr>
          <p:nvPr/>
        </p:nvSpPr>
        <p:spPr bwMode="auto">
          <a:xfrm>
            <a:off x="5636376" y="6205019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3" name="文字方塊 38"/>
          <p:cNvSpPr txBox="1">
            <a:spLocks noChangeArrowheads="1"/>
          </p:cNvSpPr>
          <p:nvPr/>
        </p:nvSpPr>
        <p:spPr bwMode="auto">
          <a:xfrm>
            <a:off x="3349685" y="5373216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4" name="文字方塊 38"/>
          <p:cNvSpPr txBox="1">
            <a:spLocks noChangeArrowheads="1"/>
          </p:cNvSpPr>
          <p:nvPr/>
        </p:nvSpPr>
        <p:spPr bwMode="auto">
          <a:xfrm>
            <a:off x="2413581" y="4941168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0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5" name="文字方塊 38"/>
          <p:cNvSpPr txBox="1">
            <a:spLocks noChangeArrowheads="1"/>
          </p:cNvSpPr>
          <p:nvPr/>
        </p:nvSpPr>
        <p:spPr bwMode="auto">
          <a:xfrm>
            <a:off x="4717514" y="5939432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6" name="文字方塊 37"/>
          <p:cNvSpPr txBox="1">
            <a:spLocks noChangeArrowheads="1"/>
          </p:cNvSpPr>
          <p:nvPr/>
        </p:nvSpPr>
        <p:spPr bwMode="auto">
          <a:xfrm>
            <a:off x="6446127" y="1883898"/>
            <a:ext cx="576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Y(t)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文字方塊 81"/>
              <p:cNvSpPr txBox="1">
                <a:spLocks noChangeArrowheads="1"/>
              </p:cNvSpPr>
              <p:nvPr/>
            </p:nvSpPr>
            <p:spPr bwMode="auto">
              <a:xfrm>
                <a:off x="4742944" y="3444910"/>
                <a:ext cx="449263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8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42944" y="3444910"/>
                <a:ext cx="449263" cy="2769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文字方塊 81"/>
              <p:cNvSpPr txBox="1">
                <a:spLocks noChangeArrowheads="1"/>
              </p:cNvSpPr>
              <p:nvPr/>
            </p:nvSpPr>
            <p:spPr bwMode="auto">
              <a:xfrm>
                <a:off x="5753760" y="3900439"/>
                <a:ext cx="448362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1,0</m:t>
                          </m:r>
                        </m:sub>
                      </m:sSub>
                    </m:oMath>
                  </m:oMathPara>
                </a14:m>
                <a:endParaRPr lang="zh-TW" altLang="en-US" sz="9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0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53760" y="3900439"/>
                <a:ext cx="448362" cy="2852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文字方塊 81"/>
              <p:cNvSpPr txBox="1">
                <a:spLocks noChangeArrowheads="1"/>
              </p:cNvSpPr>
              <p:nvPr/>
            </p:nvSpPr>
            <p:spPr bwMode="auto">
              <a:xfrm>
                <a:off x="5097457" y="435939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97457" y="4359395"/>
                <a:ext cx="490677" cy="2852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直線接點 46"/>
          <p:cNvCxnSpPr/>
          <p:nvPr/>
        </p:nvCxnSpPr>
        <p:spPr>
          <a:xfrm>
            <a:off x="5749504" y="5336020"/>
            <a:ext cx="389501" cy="973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接點 56"/>
          <p:cNvCxnSpPr/>
          <p:nvPr/>
        </p:nvCxnSpPr>
        <p:spPr>
          <a:xfrm flipV="1">
            <a:off x="8246475" y="3413314"/>
            <a:ext cx="1616230" cy="17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文字方塊 81"/>
              <p:cNvSpPr txBox="1">
                <a:spLocks noChangeArrowheads="1"/>
              </p:cNvSpPr>
              <p:nvPr/>
            </p:nvSpPr>
            <p:spPr bwMode="auto">
              <a:xfrm>
                <a:off x="6444159" y="344738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44159" y="3447385"/>
                <a:ext cx="490677" cy="2852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文字方塊 81"/>
              <p:cNvSpPr txBox="1">
                <a:spLocks noChangeArrowheads="1"/>
              </p:cNvSpPr>
              <p:nvPr/>
            </p:nvSpPr>
            <p:spPr bwMode="auto">
              <a:xfrm>
                <a:off x="5484336" y="537168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2,−2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2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84336" y="5371685"/>
                <a:ext cx="490677" cy="28520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直線接點 73"/>
          <p:cNvCxnSpPr/>
          <p:nvPr/>
        </p:nvCxnSpPr>
        <p:spPr>
          <a:xfrm>
            <a:off x="8221072" y="3453602"/>
            <a:ext cx="452799" cy="9184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接點 83"/>
          <p:cNvCxnSpPr/>
          <p:nvPr/>
        </p:nvCxnSpPr>
        <p:spPr>
          <a:xfrm flipV="1">
            <a:off x="5785352" y="5301373"/>
            <a:ext cx="1669210" cy="8745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文字方塊 81"/>
              <p:cNvSpPr txBox="1">
                <a:spLocks noChangeArrowheads="1"/>
              </p:cNvSpPr>
              <p:nvPr/>
            </p:nvSpPr>
            <p:spPr bwMode="auto">
              <a:xfrm>
                <a:off x="6152282" y="486086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3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52282" y="4860864"/>
                <a:ext cx="490677" cy="28520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文字方塊 81"/>
              <p:cNvSpPr txBox="1">
                <a:spLocks noChangeArrowheads="1"/>
              </p:cNvSpPr>
              <p:nvPr/>
            </p:nvSpPr>
            <p:spPr bwMode="auto">
              <a:xfrm>
                <a:off x="6791018" y="4339993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5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91018" y="4339993"/>
                <a:ext cx="490677" cy="28520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文字方塊 81"/>
              <p:cNvSpPr txBox="1">
                <a:spLocks noChangeArrowheads="1"/>
              </p:cNvSpPr>
              <p:nvPr/>
            </p:nvSpPr>
            <p:spPr bwMode="auto">
              <a:xfrm>
                <a:off x="7404429" y="388220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6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404429" y="3882205"/>
                <a:ext cx="490677" cy="28520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文字方塊 81"/>
              <p:cNvSpPr txBox="1">
                <a:spLocks noChangeArrowheads="1"/>
              </p:cNvSpPr>
              <p:nvPr/>
            </p:nvSpPr>
            <p:spPr bwMode="auto">
              <a:xfrm>
                <a:off x="7928982" y="344722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7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28982" y="3447224"/>
                <a:ext cx="490677" cy="28520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文字方塊 81"/>
              <p:cNvSpPr txBox="1">
                <a:spLocks noChangeArrowheads="1"/>
              </p:cNvSpPr>
              <p:nvPr/>
            </p:nvSpPr>
            <p:spPr bwMode="auto">
              <a:xfrm>
                <a:off x="5909707" y="629346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3,−3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8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09707" y="6293465"/>
                <a:ext cx="490677" cy="28520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文字方塊 81"/>
              <p:cNvSpPr txBox="1">
                <a:spLocks noChangeArrowheads="1"/>
              </p:cNvSpPr>
              <p:nvPr/>
            </p:nvSpPr>
            <p:spPr bwMode="auto">
              <a:xfrm>
                <a:off x="6509880" y="5868583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9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09880" y="5868583"/>
                <a:ext cx="490677" cy="28520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文字方塊 81"/>
              <p:cNvSpPr txBox="1">
                <a:spLocks noChangeArrowheads="1"/>
              </p:cNvSpPr>
              <p:nvPr/>
            </p:nvSpPr>
            <p:spPr bwMode="auto">
              <a:xfrm>
                <a:off x="7209224" y="528237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0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09224" y="5282375"/>
                <a:ext cx="490677" cy="28520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文字方塊 81"/>
              <p:cNvSpPr txBox="1">
                <a:spLocks noChangeArrowheads="1"/>
              </p:cNvSpPr>
              <p:nvPr/>
            </p:nvSpPr>
            <p:spPr bwMode="auto">
              <a:xfrm>
                <a:off x="7853023" y="4787407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853023" y="4787407"/>
                <a:ext cx="490677" cy="28520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文字方塊 81"/>
              <p:cNvSpPr txBox="1">
                <a:spLocks noChangeArrowheads="1"/>
              </p:cNvSpPr>
              <p:nvPr/>
            </p:nvSpPr>
            <p:spPr bwMode="auto">
              <a:xfrm>
                <a:off x="8421969" y="435230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2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421969" y="4352305"/>
                <a:ext cx="490677" cy="28520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文字方塊 81"/>
              <p:cNvSpPr txBox="1">
                <a:spLocks noChangeArrowheads="1"/>
              </p:cNvSpPr>
              <p:nvPr/>
            </p:nvSpPr>
            <p:spPr bwMode="auto">
              <a:xfrm>
                <a:off x="9061140" y="3874359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3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061140" y="3874359"/>
                <a:ext cx="490677" cy="28520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文字方塊 81"/>
              <p:cNvSpPr txBox="1">
                <a:spLocks noChangeArrowheads="1"/>
              </p:cNvSpPr>
              <p:nvPr/>
            </p:nvSpPr>
            <p:spPr bwMode="auto">
              <a:xfrm>
                <a:off x="9638823" y="339506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3,3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4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638823" y="3395064"/>
                <a:ext cx="490677" cy="28520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" name="橢圓 91"/>
          <p:cNvSpPr/>
          <p:nvPr/>
        </p:nvSpPr>
        <p:spPr>
          <a:xfrm>
            <a:off x="9825220" y="3340708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91" name="橢圓 90"/>
          <p:cNvSpPr/>
          <p:nvPr/>
        </p:nvSpPr>
        <p:spPr>
          <a:xfrm>
            <a:off x="9230329" y="3810185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9" name="橢圓 88"/>
          <p:cNvSpPr/>
          <p:nvPr/>
        </p:nvSpPr>
        <p:spPr>
          <a:xfrm>
            <a:off x="8597357" y="4294832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8" name="橢圓 87"/>
          <p:cNvSpPr/>
          <p:nvPr/>
        </p:nvSpPr>
        <p:spPr>
          <a:xfrm>
            <a:off x="8054803" y="473376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7" name="橢圓 86"/>
          <p:cNvSpPr/>
          <p:nvPr/>
        </p:nvSpPr>
        <p:spPr>
          <a:xfrm>
            <a:off x="7407082" y="5242136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6" name="橢圓 85"/>
          <p:cNvSpPr/>
          <p:nvPr/>
        </p:nvSpPr>
        <p:spPr>
          <a:xfrm>
            <a:off x="6699283" y="5815245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5" name="橢圓 84"/>
          <p:cNvSpPr/>
          <p:nvPr/>
        </p:nvSpPr>
        <p:spPr>
          <a:xfrm>
            <a:off x="6105086" y="6273591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7" name="橢圓 66"/>
          <p:cNvSpPr/>
          <p:nvPr/>
        </p:nvSpPr>
        <p:spPr>
          <a:xfrm>
            <a:off x="5726300" y="531951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8" name="橢圓 67"/>
          <p:cNvSpPr/>
          <p:nvPr/>
        </p:nvSpPr>
        <p:spPr>
          <a:xfrm>
            <a:off x="6385631" y="478821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70" name="橢圓 69"/>
          <p:cNvSpPr/>
          <p:nvPr/>
        </p:nvSpPr>
        <p:spPr>
          <a:xfrm>
            <a:off x="7656398" y="381153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71" name="橢圓 70"/>
          <p:cNvSpPr/>
          <p:nvPr/>
        </p:nvSpPr>
        <p:spPr>
          <a:xfrm>
            <a:off x="8176735" y="3384159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6" name="橢圓 65"/>
          <p:cNvSpPr/>
          <p:nvPr/>
        </p:nvSpPr>
        <p:spPr>
          <a:xfrm>
            <a:off x="6691912" y="339506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5" name="橢圓 64"/>
          <p:cNvSpPr/>
          <p:nvPr/>
        </p:nvSpPr>
        <p:spPr>
          <a:xfrm>
            <a:off x="5966041" y="3862748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35" name="橢圓 134"/>
          <p:cNvSpPr/>
          <p:nvPr/>
        </p:nvSpPr>
        <p:spPr>
          <a:xfrm>
            <a:off x="5303421" y="429873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4987016" y="3430490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07" name="橢圓 106"/>
          <p:cNvSpPr/>
          <p:nvPr/>
        </p:nvSpPr>
        <p:spPr>
          <a:xfrm>
            <a:off x="7050624" y="4323937"/>
            <a:ext cx="69950" cy="9351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文字方塊 107"/>
              <p:cNvSpPr txBox="1"/>
              <p:nvPr/>
            </p:nvSpPr>
            <p:spPr>
              <a:xfrm>
                <a:off x="1980430" y="373361"/>
                <a:ext cx="8317149" cy="46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i="1">
                        <a:solidFill>
                          <a:prstClr val="black"/>
                        </a:solidFill>
                        <a:latin typeface="Cambria Math" charset="0"/>
                        <a:ea typeface="@標楷體" charset="0"/>
                        <a:cs typeface="@標楷體" charset="0"/>
                      </a:rPr>
                      <m:t>𝑀𝐼𝑃</m:t>
                    </m:r>
                    <m:d>
                      <m:dPr>
                        <m:ctrlPr>
                          <a:rPr lang="en-US" altLang="zh-TW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@標楷體" charset="0"/>
                            <a:cs typeface="@標楷體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@標楷體" charset="0"/>
                                <a:cs typeface="@標楷體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2,0</m:t>
                            </m:r>
                          </m:sub>
                          <m:sup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𝐿</m:t>
                            </m:r>
                          </m:sup>
                        </m:sSubSup>
                      </m:e>
                    </m:d>
                    <m:r>
                      <a:rPr lang="en-US" altLang="zh-TW" i="1">
                        <a:solidFill>
                          <a:prstClr val="black"/>
                        </a:solidFill>
                        <a:latin typeface="Cambria Math" charset="0"/>
                        <a:ea typeface="@標楷體" charset="0"/>
                        <a:cs typeface="@標楷體" charset="0"/>
                      </a:rPr>
                      <m:t>=</m:t>
                    </m:r>
                  </m:oMath>
                </a14:m>
                <a:r>
                  <a:rPr lang="zh-TW" altLang="en-US" sz="1600" dirty="0">
                    <a:solidFill>
                      <a:prstClr val="black"/>
                    </a:solidFill>
                    <a:latin typeface="@標楷體" charset="0"/>
                    <a:ea typeface="@標楷體" charset="0"/>
                    <a:cs typeface="@標楷體" charset="0"/>
                  </a:rPr>
                  <a:t> </a:t>
                </a:r>
                <a14:m>
                  <m:oMath xmlns:m="http://schemas.openxmlformats.org/officeDocument/2006/math">
                    <m:r>
                      <a:rPr lang="zh-TW" altLang="en-US" sz="1600" i="1">
                        <a:solidFill>
                          <a:prstClr val="black"/>
                        </a:solidFill>
                        <a:latin typeface="Cambria Math" charset="0"/>
                        <a:ea typeface="@標楷體" charset="0"/>
                        <a:cs typeface="@標楷體" charset="0"/>
                      </a:rPr>
                      <m:t>𝜋</m:t>
                    </m:r>
                    <m:r>
                      <a:rPr lang="zh-TW" altLang="en-US" sz="1600" i="1">
                        <a:solidFill>
                          <a:prstClr val="black"/>
                        </a:solidFill>
                        <a:latin typeface="Cambria Math" charset="0"/>
                        <a:ea typeface="@標楷體" charset="0"/>
                        <a:cs typeface="@標楷體" charset="0"/>
                      </a:rPr>
                      <m:t>∆</m:t>
                    </m:r>
                    <m:r>
                      <a:rPr lang="en-US" altLang="zh-TW" sz="1600" i="1">
                        <a:solidFill>
                          <a:prstClr val="black"/>
                        </a:solidFill>
                        <a:latin typeface="Cambria Math" charset="0"/>
                        <a:ea typeface="@標楷體" charset="0"/>
                        <a:cs typeface="@標楷體" charset="0"/>
                      </a:rPr>
                      <m:t>𝑡</m:t>
                    </m:r>
                    <m:sSub>
                      <m:sSubPr>
                        <m:ctrlPr>
                          <a:rPr lang="en-US" altLang="zh-TW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@標楷體" charset="0"/>
                            <a:cs typeface="@標楷體" charset="0"/>
                          </a:rPr>
                        </m:ctrlPr>
                      </m:sSubPr>
                      <m:e>
                        <m:r>
                          <a:rPr lang="en-US" altLang="zh-TW" sz="1600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𝑃</m:t>
                        </m:r>
                      </m:e>
                      <m:sub>
                        <m:r>
                          <a:rPr lang="en-US" altLang="zh-TW" sz="1600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2</m:t>
                        </m:r>
                      </m:sub>
                    </m:sSub>
                    <m:sSubSup>
                      <m:sSubSupPr>
                        <m:ctrlPr>
                          <a:rPr lang="en-US" altLang="zh-TW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@標楷體" charset="0"/>
                            <a:cs typeface="@標楷體" charset="0"/>
                          </a:rPr>
                        </m:ctrlPr>
                      </m:sSubSupPr>
                      <m:e>
                        <m:r>
                          <a:rPr lang="en-US" altLang="zh-TW" sz="1600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𝐿</m:t>
                        </m:r>
                      </m:e>
                      <m:sub>
                        <m:r>
                          <a:rPr lang="en-US" altLang="zh-TW" sz="1600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2,0</m:t>
                        </m:r>
                      </m:sub>
                      <m:sup>
                        <m:r>
                          <a:rPr lang="en-US" altLang="zh-TW" sz="1600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𝐿</m:t>
                        </m:r>
                      </m:sup>
                    </m:sSubSup>
                    <m:r>
                      <a:rPr lang="en-US" altLang="zh-TW" sz="1600" i="1">
                        <a:solidFill>
                          <a:prstClr val="black"/>
                        </a:solidFill>
                        <a:latin typeface="Cambria Math" charset="0"/>
                        <a:ea typeface="@標楷體" charset="0"/>
                        <a:cs typeface="@標楷體" charset="0"/>
                      </a:rPr>
                      <m:t>+</m:t>
                    </m:r>
                    <m:sSup>
                      <m:sSupPr>
                        <m:ctrlPr>
                          <a:rPr lang="en-US" altLang="zh-TW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@標楷體" charset="0"/>
                            <a:cs typeface="@標楷體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TW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@標楷體" charset="0"/>
                                <a:cs typeface="@標楷體" charset="0"/>
                              </a:rPr>
                            </m:ctrlPr>
                          </m:sSubPr>
                          <m:e>
                            <m:r>
                              <a:rPr lang="en-US" altLang="zh-TW" sz="1600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1600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TW" sz="1600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𝑒</m:t>
                        </m:r>
                      </m:e>
                      <m:sup>
                        <m:r>
                          <a:rPr lang="en-US" altLang="zh-TW" sz="1600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@標楷體" charset="0"/>
                                <a:cs typeface="@標楷體" charset="0"/>
                              </a:rPr>
                            </m:ctrlPr>
                          </m:sSubPr>
                          <m:e>
                            <m:r>
                              <a:rPr lang="en-US" altLang="zh-TW" sz="1600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1600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2,0</m:t>
                            </m:r>
                          </m:sub>
                        </m:sSub>
                        <m:r>
                          <a:rPr lang="en-US" altLang="zh-TW" sz="1600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∆</m:t>
                        </m:r>
                        <m:r>
                          <a:rPr lang="en-US" altLang="zh-TW" sz="1600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𝑡</m:t>
                        </m:r>
                      </m:sup>
                    </m:sSup>
                    <m:r>
                      <a:rPr lang="en-US" altLang="zh-TW" sz="1600" i="1">
                        <a:solidFill>
                          <a:prstClr val="black"/>
                        </a:solidFill>
                        <a:latin typeface="Cambria Math" charset="0"/>
                        <a:ea typeface="@標楷體" charset="0"/>
                        <a:cs typeface="@標楷體" charset="0"/>
                      </a:rPr>
                      <m:t> [</m:t>
                    </m:r>
                    <m:sSub>
                      <m:sSubPr>
                        <m:ctrlPr>
                          <a:rPr lang="en-US" altLang="zh-TW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@標楷體" charset="0"/>
                            <a:cs typeface="@標楷體" charset="0"/>
                          </a:rPr>
                        </m:ctrlPr>
                      </m:sSubPr>
                      <m:e>
                        <m:r>
                          <a:rPr lang="en-US" altLang="zh-TW" sz="1600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𝑝</m:t>
                        </m:r>
                      </m:e>
                      <m:sub>
                        <m:r>
                          <a:rPr lang="en-US" altLang="zh-TW" sz="1600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𝑢</m:t>
                        </m:r>
                      </m:sub>
                    </m:sSub>
                    <m:d>
                      <m:dPr>
                        <m:ctrlPr>
                          <a:rPr lang="en-US" altLang="zh-TW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@標楷體" charset="0"/>
                            <a:cs typeface="@標楷體" charset="0"/>
                          </a:rPr>
                        </m:ctrlPr>
                      </m:dPr>
                      <m:e>
                        <m:r>
                          <a:rPr lang="en-US" altLang="zh-TW" sz="1600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𝑀𝐼𝑃</m:t>
                        </m:r>
                        <m:d>
                          <m:dPr>
                            <m:ctrlPr>
                              <a:rPr lang="en-US" altLang="zh-TW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@標楷體" charset="0"/>
                                <a:cs typeface="@標楷體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@標楷體" charset="0"/>
                                    <a:cs typeface="@標楷體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1600" i="1">
                                    <a:solidFill>
                                      <a:prstClr val="black"/>
                                    </a:solidFill>
                                    <a:latin typeface="Cambria Math" charset="0"/>
                                    <a:ea typeface="@標楷體" charset="0"/>
                                    <a:cs typeface="@標楷體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en-US" altLang="zh-TW" sz="1600" i="1">
                                    <a:solidFill>
                                      <a:prstClr val="black"/>
                                    </a:solidFill>
                                    <a:latin typeface="Cambria Math" charset="0"/>
                                    <a:ea typeface="@標楷體" charset="0"/>
                                    <a:cs typeface="@標楷體" charset="0"/>
                                  </a:rPr>
                                  <m:t>3,1</m:t>
                                </m:r>
                              </m:sub>
                              <m:sup>
                                <m:r>
                                  <a:rPr lang="en-US" altLang="zh-TW" sz="1600" i="1">
                                    <a:solidFill>
                                      <a:prstClr val="black"/>
                                    </a:solidFill>
                                    <a:latin typeface="Cambria Math" charset="0"/>
                                    <a:ea typeface="@標楷體" charset="0"/>
                                    <a:cs typeface="@標楷體" charset="0"/>
                                  </a:rPr>
                                  <m:t>𝐿</m:t>
                                </m:r>
                              </m:sup>
                            </m:sSubSup>
                          </m:e>
                        </m:d>
                      </m:e>
                    </m:d>
                    <m:r>
                      <a:rPr lang="en-US" altLang="zh-TW" sz="1600" i="1">
                        <a:solidFill>
                          <a:prstClr val="black"/>
                        </a:solidFill>
                        <a:latin typeface="Cambria Math" charset="0"/>
                        <a:ea typeface="@標楷體" charset="0"/>
                        <a:cs typeface="@標楷體" charset="0"/>
                      </a:rPr>
                      <m:t>+</m:t>
                    </m:r>
                    <m:sSub>
                      <m:sSubPr>
                        <m:ctrlPr>
                          <a:rPr lang="en-US" altLang="zh-TW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@標楷體" charset="0"/>
                            <a:cs typeface="@標楷體" charset="0"/>
                          </a:rPr>
                        </m:ctrlPr>
                      </m:sSubPr>
                      <m:e>
                        <m:r>
                          <a:rPr lang="en-US" altLang="zh-TW" sz="1600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𝑝</m:t>
                        </m:r>
                      </m:e>
                      <m:sub>
                        <m:r>
                          <a:rPr lang="en-US" altLang="zh-TW" sz="1600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𝑚</m:t>
                        </m:r>
                      </m:sub>
                    </m:sSub>
                    <m:d>
                      <m:dPr>
                        <m:ctrlPr>
                          <a:rPr lang="en-US" altLang="zh-TW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@標楷體" charset="0"/>
                            <a:cs typeface="@標楷體" charset="0"/>
                          </a:rPr>
                        </m:ctrlPr>
                      </m:dPr>
                      <m:e>
                        <m:r>
                          <a:rPr lang="en-US" altLang="zh-TW" sz="1600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𝑀𝐼𝑃</m:t>
                        </m:r>
                        <m:d>
                          <m:dPr>
                            <m:ctrlPr>
                              <a:rPr lang="en-US" altLang="zh-TW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@標楷體" charset="0"/>
                                <a:cs typeface="@標楷體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@標楷體" charset="0"/>
                                    <a:cs typeface="@標楷體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1600" i="1">
                                    <a:solidFill>
                                      <a:prstClr val="black"/>
                                    </a:solidFill>
                                    <a:latin typeface="Cambria Math" charset="0"/>
                                    <a:ea typeface="@標楷體" charset="0"/>
                                    <a:cs typeface="@標楷體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en-US" altLang="zh-TW" sz="1600" i="1">
                                    <a:solidFill>
                                      <a:prstClr val="black"/>
                                    </a:solidFill>
                                    <a:latin typeface="Cambria Math" charset="0"/>
                                    <a:ea typeface="@標楷體" charset="0"/>
                                    <a:cs typeface="@標楷體" charset="0"/>
                                  </a:rPr>
                                  <m:t>3,0</m:t>
                                </m:r>
                              </m:sub>
                              <m:sup>
                                <m:r>
                                  <a:rPr lang="en-US" altLang="zh-TW" sz="1600" i="1">
                                    <a:solidFill>
                                      <a:prstClr val="black"/>
                                    </a:solidFill>
                                    <a:latin typeface="Cambria Math" charset="0"/>
                                    <a:ea typeface="@標楷體" charset="0"/>
                                    <a:cs typeface="@標楷體" charset="0"/>
                                  </a:rPr>
                                  <m:t>∗</m:t>
                                </m:r>
                              </m:sup>
                            </m:sSubSup>
                          </m:e>
                        </m:d>
                      </m:e>
                    </m:d>
                    <m:r>
                      <a:rPr lang="en-US" altLang="zh-TW" sz="1600" i="1">
                        <a:solidFill>
                          <a:prstClr val="black"/>
                        </a:solidFill>
                        <a:latin typeface="Cambria Math" charset="0"/>
                        <a:ea typeface="@標楷體" charset="0"/>
                        <a:cs typeface="@標楷體" charset="0"/>
                      </a:rPr>
                      <m:t>+</m:t>
                    </m:r>
                    <m:sSub>
                      <m:sSubPr>
                        <m:ctrlPr>
                          <a:rPr lang="en-US" altLang="zh-TW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@標楷體" charset="0"/>
                            <a:cs typeface="@標楷體" charset="0"/>
                          </a:rPr>
                        </m:ctrlPr>
                      </m:sSubPr>
                      <m:e>
                        <m:r>
                          <a:rPr lang="en-US" altLang="zh-TW" sz="1600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𝑝</m:t>
                        </m:r>
                      </m:e>
                      <m:sub>
                        <m:r>
                          <a:rPr lang="en-US" altLang="zh-TW" sz="1600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𝑑</m:t>
                        </m:r>
                      </m:sub>
                    </m:sSub>
                    <m:d>
                      <m:dPr>
                        <m:ctrlPr>
                          <a:rPr lang="en-US" altLang="zh-TW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@標楷體" charset="0"/>
                            <a:cs typeface="@標楷體" charset="0"/>
                          </a:rPr>
                        </m:ctrlPr>
                      </m:dPr>
                      <m:e>
                        <m:r>
                          <a:rPr lang="en-US" altLang="zh-TW" sz="1600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𝑀𝐼𝑃</m:t>
                        </m:r>
                        <m:d>
                          <m:dPr>
                            <m:ctrlPr>
                              <a:rPr lang="en-US" altLang="zh-TW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@標楷體" charset="0"/>
                                <a:cs typeface="@標楷體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@標楷體" charset="0"/>
                                    <a:cs typeface="@標楷體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1600" i="1">
                                    <a:solidFill>
                                      <a:prstClr val="black"/>
                                    </a:solidFill>
                                    <a:latin typeface="Cambria Math" charset="0"/>
                                    <a:ea typeface="@標楷體" charset="0"/>
                                    <a:cs typeface="@標楷體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en-US" altLang="zh-TW" sz="1600" i="1">
                                    <a:solidFill>
                                      <a:prstClr val="black"/>
                                    </a:solidFill>
                                    <a:latin typeface="Cambria Math" charset="0"/>
                                    <a:ea typeface="@標楷體" charset="0"/>
                                    <a:cs typeface="@標楷體" charset="0"/>
                                  </a:rPr>
                                  <m:t>3,−1</m:t>
                                </m:r>
                              </m:sub>
                              <m:sup>
                                <m:r>
                                  <a:rPr lang="zh-TW" altLang="en-US" sz="1600" i="1">
                                    <a:solidFill>
                                      <a:prstClr val="black"/>
                                    </a:solidFill>
                                    <a:latin typeface="Cambria Math" charset="0"/>
                                    <a:ea typeface="@標楷體" charset="0"/>
                                    <a:cs typeface="@標楷體" charset="0"/>
                                  </a:rPr>
                                  <m:t>∗</m:t>
                                </m:r>
                              </m:sup>
                            </m:sSubSup>
                          </m:e>
                        </m:d>
                      </m:e>
                    </m:d>
                    <m:r>
                      <a:rPr lang="en-US" altLang="zh-TW" sz="1600" i="1">
                        <a:solidFill>
                          <a:prstClr val="black"/>
                        </a:solidFill>
                        <a:latin typeface="Cambria Math" charset="0"/>
                        <a:ea typeface="@標楷體" charset="0"/>
                        <a:cs typeface="@標楷體" charset="0"/>
                      </a:rPr>
                      <m:t>]</m:t>
                    </m:r>
                  </m:oMath>
                </a14:m>
                <a:endParaRPr lang="zh-TW" altLang="en-US" sz="1600" dirty="0">
                  <a:solidFill>
                    <a:prstClr val="black"/>
                  </a:solidFill>
                  <a:latin typeface="@標楷體" charset="0"/>
                  <a:ea typeface="@標楷體" charset="0"/>
                  <a:cs typeface="@標楷體" charset="0"/>
                </a:endParaRPr>
              </a:p>
            </p:txBody>
          </p:sp>
        </mc:Choice>
        <mc:Fallback xmlns="">
          <p:sp>
            <p:nvSpPr>
              <p:cNvPr id="108" name="文字方塊 10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0430" y="373361"/>
                <a:ext cx="8317149" cy="4608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文字方塊 105"/>
              <p:cNvSpPr txBox="1"/>
              <p:nvPr/>
            </p:nvSpPr>
            <p:spPr>
              <a:xfrm>
                <a:off x="7720175" y="4136184"/>
                <a:ext cx="46249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</m:sSub>
                    </m:oMath>
                  </m:oMathPara>
                </a14:m>
                <a:endParaRPr lang="zh-TW" altLang="en-US" sz="1600" b="1" dirty="0">
                  <a:solidFill>
                    <a:srgbClr val="7030A0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106" name="文字方塊 10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0175" y="4136184"/>
                <a:ext cx="462499" cy="338554"/>
              </a:xfrm>
              <a:prstGeom prst="rect">
                <a:avLst/>
              </a:prstGeom>
              <a:blipFill>
                <a:blip r:embed="rId20"/>
                <a:stretch>
                  <a:fillRect b="-363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文字方塊 109"/>
              <p:cNvSpPr txBox="1"/>
              <p:nvPr/>
            </p:nvSpPr>
            <p:spPr>
              <a:xfrm>
                <a:off x="7447150" y="4354161"/>
                <a:ext cx="50577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sub>
                      </m:sSub>
                    </m:oMath>
                  </m:oMathPara>
                </a14:m>
                <a:endParaRPr lang="zh-TW" altLang="en-US" sz="1600" b="1" dirty="0">
                  <a:solidFill>
                    <a:srgbClr val="7030A0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110" name="文字方塊 10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7150" y="4354161"/>
                <a:ext cx="505779" cy="338554"/>
              </a:xfrm>
              <a:prstGeom prst="rect">
                <a:avLst/>
              </a:prstGeom>
              <a:blipFill>
                <a:blip r:embed="rId21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文字方塊 110"/>
              <p:cNvSpPr txBox="1"/>
              <p:nvPr/>
            </p:nvSpPr>
            <p:spPr>
              <a:xfrm>
                <a:off x="7082297" y="4573776"/>
                <a:ext cx="46249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sub>
                      </m:sSub>
                    </m:oMath>
                  </m:oMathPara>
                </a14:m>
                <a:endParaRPr lang="zh-TW" altLang="en-US" sz="1600" b="1" dirty="0">
                  <a:solidFill>
                    <a:srgbClr val="7030A0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111" name="文字方塊 1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2297" y="4573776"/>
                <a:ext cx="462499" cy="338554"/>
              </a:xfrm>
              <a:prstGeom prst="rect">
                <a:avLst/>
              </a:prstGeom>
              <a:blipFill>
                <a:blip r:embed="rId22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文字方塊 40"/>
              <p:cNvSpPr txBox="1"/>
              <p:nvPr/>
            </p:nvSpPr>
            <p:spPr>
              <a:xfrm>
                <a:off x="2062487" y="1052901"/>
                <a:ext cx="6998652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zh-TW" altLang="en-US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其中</a:t>
                </a:r>
                <a:r>
                  <a:rPr lang="en-US" altLang="zh-TW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:</a:t>
                </a:r>
                <a:endParaRPr lang="zh-TW" altLang="en-US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lang="zh-TW" altLang="en-US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a:rPr lang="en-US" altLang="zh-TW" i="1">
                        <a:solidFill>
                          <a:prstClr val="black"/>
                        </a:solidFill>
                        <a:latin typeface="Cambria Math"/>
                      </a:rPr>
                      <m:t>:</m:t>
                    </m:r>
                  </m:oMath>
                </a14:m>
                <a:r>
                  <a:rPr lang="zh-TW" altLang="en-US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 為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zh-TW" altLang="en-US" dirty="0">
                        <a:solidFill>
                          <a:prstClr val="black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@標楷體" charset="0"/>
                      </a:rPr>
                      <m:t>給定</m:t>
                    </m:r>
                    <m:r>
                      <a:rPr lang="zh-TW" altLang="en-US" i="1" dirty="0">
                        <a:solidFill>
                          <a:prstClr val="black"/>
                        </a:solidFill>
                        <a:latin typeface="Cambria Math"/>
                        <a:ea typeface="標楷體" panose="03000509000000000000" pitchFamily="65" charset="-120"/>
                        <a:cs typeface="@標楷體" charset="0"/>
                      </a:rPr>
                      <m:t>借</m:t>
                    </m:r>
                    <m:r>
                      <m:rPr>
                        <m:nor/>
                      </m:rPr>
                      <a:rPr lang="zh-TW" altLang="en-US" dirty="0">
                        <a:solidFill>
                          <a:prstClr val="black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@標楷體" charset="0"/>
                      </a:rPr>
                      <m:t>款人在第</m:t>
                    </m:r>
                    <m:r>
                      <a:rPr lang="en-US" altLang="zh-TW" i="1">
                        <a:solidFill>
                          <a:prstClr val="black"/>
                        </a:solidFill>
                        <a:latin typeface="Cambria Math" charset="0"/>
                        <a:ea typeface="@標楷體" charset="0"/>
                        <a:cs typeface="@標楷體" charset="0"/>
                      </a:rPr>
                      <m:t>𝑡</m:t>
                    </m:r>
                    <m:r>
                      <a:rPr lang="en-US" altLang="zh-TW" i="1">
                        <a:solidFill>
                          <a:prstClr val="black"/>
                        </a:solidFill>
                        <a:latin typeface="Cambria Math" charset="0"/>
                        <a:ea typeface="@標楷體" charset="0"/>
                        <a:cs typeface="@標楷體" charset="0"/>
                      </a:rPr>
                      <m:t>−1</m:t>
                    </m:r>
                    <m:r>
                      <m:rPr>
                        <m:nor/>
                      </m:rPr>
                      <a:rPr lang="zh-TW" altLang="en-US" dirty="0">
                        <a:solidFill>
                          <a:prstClr val="black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@標楷體" charset="0"/>
                      </a:rPr>
                      <m:t>期存活且第</m:t>
                    </m:r>
                    <m:r>
                      <a:rPr lang="en-US" altLang="zh-TW" i="1">
                        <a:solidFill>
                          <a:prstClr val="black"/>
                        </a:solidFill>
                        <a:latin typeface="Cambria Math" charset="0"/>
                        <a:ea typeface="@標楷體" charset="0"/>
                        <a:cs typeface="@標楷體" charset="0"/>
                      </a:rPr>
                      <m:t>𝑡</m:t>
                    </m:r>
                    <m:r>
                      <m:rPr>
                        <m:nor/>
                      </m:rPr>
                      <a:rPr lang="zh-TW" altLang="en-US" dirty="0">
                        <a:solidFill>
                          <a:prstClr val="black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@標楷體" charset="0"/>
                      </a:rPr>
                      <m:t>期</m:t>
                    </m:r>
                    <m:r>
                      <a:rPr lang="zh-TW" altLang="en-US" i="1" dirty="0">
                        <a:solidFill>
                          <a:prstClr val="black"/>
                        </a:solidFill>
                        <a:latin typeface="Cambria Math"/>
                        <a:ea typeface="標楷體" panose="03000509000000000000" pitchFamily="65" charset="-120"/>
                        <a:cs typeface="@標楷體" charset="0"/>
                      </a:rPr>
                      <m:t>繼續存活</m:t>
                    </m:r>
                    <m:r>
                      <m:rPr>
                        <m:nor/>
                      </m:rPr>
                      <a:rPr lang="zh-TW" altLang="en-US" dirty="0">
                        <a:solidFill>
                          <a:prstClr val="black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@標楷體" charset="0"/>
                      </a:rPr>
                      <m:t>之條件機率</m:t>
                    </m:r>
                  </m:oMath>
                </a14:m>
                <a:endParaRPr lang="en-US" altLang="zh-TW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@標楷體" charset="0"/>
                </a:endParaRPr>
              </a:p>
              <a:p>
                <a:r>
                  <a:rPr lang="en-US" altLang="zh-TW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*:</a:t>
                </a:r>
                <a:r>
                  <a:rPr lang="zh-TW" altLang="en-US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表示未紀錄的貸款金額</a:t>
                </a:r>
              </a:p>
              <a:p>
                <a:endParaRPr lang="en-US" altLang="zh-TW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@標楷體" charset="0"/>
                </a:endParaRPr>
              </a:p>
            </p:txBody>
          </p:sp>
        </mc:Choice>
        <mc:Fallback xmlns="">
          <p:sp>
            <p:nvSpPr>
              <p:cNvPr id="117" name="文字方塊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2487" y="1052901"/>
                <a:ext cx="6998652" cy="1107996"/>
              </a:xfrm>
              <a:prstGeom prst="rect">
                <a:avLst/>
              </a:prstGeom>
              <a:blipFill>
                <a:blip r:embed="rId23"/>
                <a:stretch>
                  <a:fillRect l="-2003" t="-663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9" name="直線單箭頭接點 118"/>
          <p:cNvCxnSpPr/>
          <p:nvPr/>
        </p:nvCxnSpPr>
        <p:spPr>
          <a:xfrm flipV="1">
            <a:off x="7085599" y="2636914"/>
            <a:ext cx="0" cy="164240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212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D4A5-0B1F-4C02-B4FD-5FAB96E9F6A2}" type="slidenum">
              <a:rPr lang="zh-TW" altLang="en-US">
                <a:solidFill>
                  <a:prstClr val="black">
                    <a:tint val="75000"/>
                  </a:prstClr>
                </a:solidFill>
                <a:latin typeface="Calibri"/>
                <a:ea typeface="新細明體" panose="02020500000000000000" pitchFamily="18" charset="-120"/>
              </a:rPr>
              <a:pPr/>
              <a:t>24</a:t>
            </a:fld>
            <a:endParaRPr lang="zh-TW" altLang="en-US">
              <a:solidFill>
                <a:prstClr val="black">
                  <a:tint val="7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cxnSp>
        <p:nvCxnSpPr>
          <p:cNvPr id="6" name="直線接點 5"/>
          <p:cNvCxnSpPr/>
          <p:nvPr/>
        </p:nvCxnSpPr>
        <p:spPr>
          <a:xfrm>
            <a:off x="5006267" y="3470592"/>
            <a:ext cx="972641" cy="4319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 flipV="1">
            <a:off x="5006266" y="3434873"/>
            <a:ext cx="1692721" cy="357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 flipV="1">
            <a:off x="2649976" y="2246068"/>
            <a:ext cx="4176712" cy="2808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 rot="5400000">
            <a:off x="1162605" y="3563913"/>
            <a:ext cx="3024188" cy="19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>
            <a:off x="5006267" y="3470592"/>
            <a:ext cx="324569" cy="8640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 flipV="1">
            <a:off x="3709724" y="2636915"/>
            <a:ext cx="4176712" cy="28082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 flipV="1">
            <a:off x="5006267" y="3241008"/>
            <a:ext cx="3455987" cy="27082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2665174" y="5085534"/>
            <a:ext cx="3502646" cy="12594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/>
          <p:cNvCxnSpPr/>
          <p:nvPr/>
        </p:nvCxnSpPr>
        <p:spPr>
          <a:xfrm>
            <a:off x="6014129" y="3905055"/>
            <a:ext cx="1045096" cy="4296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/>
          <p:cNvCxnSpPr/>
          <p:nvPr/>
        </p:nvCxnSpPr>
        <p:spPr>
          <a:xfrm flipV="1">
            <a:off x="6024488" y="3884456"/>
            <a:ext cx="1682610" cy="114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/>
          <p:nvPr/>
        </p:nvCxnSpPr>
        <p:spPr>
          <a:xfrm>
            <a:off x="5972578" y="3878371"/>
            <a:ext cx="447818" cy="9715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/>
          <p:cNvCxnSpPr/>
          <p:nvPr/>
        </p:nvCxnSpPr>
        <p:spPr>
          <a:xfrm>
            <a:off x="6734459" y="3434227"/>
            <a:ext cx="972641" cy="4319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/>
          <p:nvPr/>
        </p:nvCxnSpPr>
        <p:spPr>
          <a:xfrm flipV="1">
            <a:off x="6734458" y="3416366"/>
            <a:ext cx="1476945" cy="178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/>
          <p:cNvCxnSpPr/>
          <p:nvPr/>
        </p:nvCxnSpPr>
        <p:spPr>
          <a:xfrm>
            <a:off x="6734459" y="3434228"/>
            <a:ext cx="324767" cy="9004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>
            <a:endCxn id="68" idx="6"/>
          </p:cNvCxnSpPr>
          <p:nvPr/>
        </p:nvCxnSpPr>
        <p:spPr>
          <a:xfrm>
            <a:off x="5330835" y="4334685"/>
            <a:ext cx="1124747" cy="500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/>
          <p:cNvCxnSpPr>
            <a:stCxn id="135" idx="2"/>
          </p:cNvCxnSpPr>
          <p:nvPr/>
        </p:nvCxnSpPr>
        <p:spPr>
          <a:xfrm>
            <a:off x="5303421" y="4345498"/>
            <a:ext cx="1741877" cy="136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接點 55"/>
          <p:cNvCxnSpPr/>
          <p:nvPr/>
        </p:nvCxnSpPr>
        <p:spPr>
          <a:xfrm>
            <a:off x="5330834" y="4334688"/>
            <a:ext cx="432048" cy="10443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接點 57"/>
          <p:cNvCxnSpPr>
            <a:stCxn id="71" idx="5"/>
          </p:cNvCxnSpPr>
          <p:nvPr/>
        </p:nvCxnSpPr>
        <p:spPr>
          <a:xfrm>
            <a:off x="8236440" y="3463982"/>
            <a:ext cx="1054834" cy="4022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接點 74"/>
          <p:cNvCxnSpPr>
            <a:endCxn id="88" idx="5"/>
          </p:cNvCxnSpPr>
          <p:nvPr/>
        </p:nvCxnSpPr>
        <p:spPr>
          <a:xfrm>
            <a:off x="7094251" y="4352472"/>
            <a:ext cx="1020259" cy="461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接點 75"/>
          <p:cNvCxnSpPr/>
          <p:nvPr/>
        </p:nvCxnSpPr>
        <p:spPr>
          <a:xfrm flipV="1">
            <a:off x="7094759" y="4352474"/>
            <a:ext cx="1548444" cy="66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接點 76"/>
          <p:cNvCxnSpPr/>
          <p:nvPr/>
        </p:nvCxnSpPr>
        <p:spPr>
          <a:xfrm>
            <a:off x="7094251" y="4352469"/>
            <a:ext cx="360313" cy="9364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接點 77"/>
          <p:cNvCxnSpPr>
            <a:stCxn id="70" idx="5"/>
          </p:cNvCxnSpPr>
          <p:nvPr/>
        </p:nvCxnSpPr>
        <p:spPr>
          <a:xfrm>
            <a:off x="7716105" y="3891360"/>
            <a:ext cx="927099" cy="4431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接點 78"/>
          <p:cNvCxnSpPr/>
          <p:nvPr/>
        </p:nvCxnSpPr>
        <p:spPr>
          <a:xfrm flipV="1">
            <a:off x="7707098" y="3866200"/>
            <a:ext cx="1584176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接點 79"/>
          <p:cNvCxnSpPr>
            <a:endCxn id="88" idx="2"/>
          </p:cNvCxnSpPr>
          <p:nvPr/>
        </p:nvCxnSpPr>
        <p:spPr>
          <a:xfrm>
            <a:off x="7670038" y="3874348"/>
            <a:ext cx="384764" cy="9061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接點 80"/>
          <p:cNvCxnSpPr/>
          <p:nvPr/>
        </p:nvCxnSpPr>
        <p:spPr>
          <a:xfrm>
            <a:off x="6410705" y="4820881"/>
            <a:ext cx="1043856" cy="4680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接點 81"/>
          <p:cNvCxnSpPr>
            <a:endCxn id="88" idx="6"/>
          </p:cNvCxnSpPr>
          <p:nvPr/>
        </p:nvCxnSpPr>
        <p:spPr>
          <a:xfrm flipV="1">
            <a:off x="6404345" y="4780525"/>
            <a:ext cx="1720409" cy="317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接點 82"/>
          <p:cNvCxnSpPr/>
          <p:nvPr/>
        </p:nvCxnSpPr>
        <p:spPr>
          <a:xfrm>
            <a:off x="6410707" y="4820884"/>
            <a:ext cx="323751" cy="10258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接點 89"/>
          <p:cNvCxnSpPr>
            <a:stCxn id="67" idx="5"/>
          </p:cNvCxnSpPr>
          <p:nvPr/>
        </p:nvCxnSpPr>
        <p:spPr>
          <a:xfrm>
            <a:off x="5786006" y="5399342"/>
            <a:ext cx="926320" cy="4275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接點 93"/>
          <p:cNvCxnSpPr/>
          <p:nvPr/>
        </p:nvCxnSpPr>
        <p:spPr>
          <a:xfrm flipV="1">
            <a:off x="6157204" y="3268957"/>
            <a:ext cx="3850142" cy="30403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文字方塊 37"/>
          <p:cNvSpPr txBox="1">
            <a:spLocks noChangeArrowheads="1"/>
          </p:cNvSpPr>
          <p:nvPr/>
        </p:nvSpPr>
        <p:spPr bwMode="auto">
          <a:xfrm>
            <a:off x="2701414" y="1988840"/>
            <a:ext cx="576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X(t)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2" name="文字方塊 38"/>
          <p:cNvSpPr txBox="1">
            <a:spLocks noChangeArrowheads="1"/>
          </p:cNvSpPr>
          <p:nvPr/>
        </p:nvSpPr>
        <p:spPr bwMode="auto">
          <a:xfrm>
            <a:off x="5636376" y="6205019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3" name="文字方塊 38"/>
          <p:cNvSpPr txBox="1">
            <a:spLocks noChangeArrowheads="1"/>
          </p:cNvSpPr>
          <p:nvPr/>
        </p:nvSpPr>
        <p:spPr bwMode="auto">
          <a:xfrm>
            <a:off x="3349685" y="5373216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4" name="文字方塊 38"/>
          <p:cNvSpPr txBox="1">
            <a:spLocks noChangeArrowheads="1"/>
          </p:cNvSpPr>
          <p:nvPr/>
        </p:nvSpPr>
        <p:spPr bwMode="auto">
          <a:xfrm>
            <a:off x="2413581" y="4941168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0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5" name="文字方塊 38"/>
          <p:cNvSpPr txBox="1">
            <a:spLocks noChangeArrowheads="1"/>
          </p:cNvSpPr>
          <p:nvPr/>
        </p:nvSpPr>
        <p:spPr bwMode="auto">
          <a:xfrm>
            <a:off x="4717514" y="5939432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6" name="文字方塊 37"/>
          <p:cNvSpPr txBox="1">
            <a:spLocks noChangeArrowheads="1"/>
          </p:cNvSpPr>
          <p:nvPr/>
        </p:nvSpPr>
        <p:spPr bwMode="auto">
          <a:xfrm>
            <a:off x="6446127" y="1883898"/>
            <a:ext cx="576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Y(t)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文字方塊 81"/>
              <p:cNvSpPr txBox="1">
                <a:spLocks noChangeArrowheads="1"/>
              </p:cNvSpPr>
              <p:nvPr/>
            </p:nvSpPr>
            <p:spPr bwMode="auto">
              <a:xfrm>
                <a:off x="4742944" y="3444910"/>
                <a:ext cx="449263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8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42944" y="3444910"/>
                <a:ext cx="449263" cy="2769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文字方塊 81"/>
              <p:cNvSpPr txBox="1">
                <a:spLocks noChangeArrowheads="1"/>
              </p:cNvSpPr>
              <p:nvPr/>
            </p:nvSpPr>
            <p:spPr bwMode="auto">
              <a:xfrm>
                <a:off x="5753760" y="3900439"/>
                <a:ext cx="448362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1,0</m:t>
                          </m:r>
                        </m:sub>
                      </m:sSub>
                    </m:oMath>
                  </m:oMathPara>
                </a14:m>
                <a:endParaRPr lang="zh-TW" altLang="en-US" sz="9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0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53760" y="3900439"/>
                <a:ext cx="448362" cy="2852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文字方塊 81"/>
              <p:cNvSpPr txBox="1">
                <a:spLocks noChangeArrowheads="1"/>
              </p:cNvSpPr>
              <p:nvPr/>
            </p:nvSpPr>
            <p:spPr bwMode="auto">
              <a:xfrm>
                <a:off x="5097457" y="435939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97457" y="4359395"/>
                <a:ext cx="490677" cy="2852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直線接點 46"/>
          <p:cNvCxnSpPr/>
          <p:nvPr/>
        </p:nvCxnSpPr>
        <p:spPr>
          <a:xfrm>
            <a:off x="5749504" y="5336020"/>
            <a:ext cx="389501" cy="973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接點 56"/>
          <p:cNvCxnSpPr/>
          <p:nvPr/>
        </p:nvCxnSpPr>
        <p:spPr>
          <a:xfrm flipV="1">
            <a:off x="8246475" y="3413314"/>
            <a:ext cx="1616230" cy="17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文字方塊 81"/>
              <p:cNvSpPr txBox="1">
                <a:spLocks noChangeArrowheads="1"/>
              </p:cNvSpPr>
              <p:nvPr/>
            </p:nvSpPr>
            <p:spPr bwMode="auto">
              <a:xfrm>
                <a:off x="6444159" y="344738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44159" y="3447385"/>
                <a:ext cx="490677" cy="2852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文字方塊 81"/>
              <p:cNvSpPr txBox="1">
                <a:spLocks noChangeArrowheads="1"/>
              </p:cNvSpPr>
              <p:nvPr/>
            </p:nvSpPr>
            <p:spPr bwMode="auto">
              <a:xfrm>
                <a:off x="5484336" y="537168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2,−2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2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84336" y="5371685"/>
                <a:ext cx="490677" cy="28520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直線接點 73"/>
          <p:cNvCxnSpPr/>
          <p:nvPr/>
        </p:nvCxnSpPr>
        <p:spPr>
          <a:xfrm>
            <a:off x="8221072" y="3453602"/>
            <a:ext cx="452799" cy="9184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接點 83"/>
          <p:cNvCxnSpPr/>
          <p:nvPr/>
        </p:nvCxnSpPr>
        <p:spPr>
          <a:xfrm flipV="1">
            <a:off x="5785352" y="5301373"/>
            <a:ext cx="1669210" cy="8745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文字方塊 81"/>
              <p:cNvSpPr txBox="1">
                <a:spLocks noChangeArrowheads="1"/>
              </p:cNvSpPr>
              <p:nvPr/>
            </p:nvSpPr>
            <p:spPr bwMode="auto">
              <a:xfrm>
                <a:off x="6152282" y="486086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3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52282" y="4860864"/>
                <a:ext cx="490677" cy="28520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文字方塊 81"/>
              <p:cNvSpPr txBox="1">
                <a:spLocks noChangeArrowheads="1"/>
              </p:cNvSpPr>
              <p:nvPr/>
            </p:nvSpPr>
            <p:spPr bwMode="auto">
              <a:xfrm>
                <a:off x="6791018" y="4339993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5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91018" y="4339993"/>
                <a:ext cx="490677" cy="28520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文字方塊 81"/>
              <p:cNvSpPr txBox="1">
                <a:spLocks noChangeArrowheads="1"/>
              </p:cNvSpPr>
              <p:nvPr/>
            </p:nvSpPr>
            <p:spPr bwMode="auto">
              <a:xfrm>
                <a:off x="7404429" y="388220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6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404429" y="3882205"/>
                <a:ext cx="490677" cy="28520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文字方塊 81"/>
              <p:cNvSpPr txBox="1">
                <a:spLocks noChangeArrowheads="1"/>
              </p:cNvSpPr>
              <p:nvPr/>
            </p:nvSpPr>
            <p:spPr bwMode="auto">
              <a:xfrm>
                <a:off x="7928982" y="344722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7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28982" y="3447224"/>
                <a:ext cx="490677" cy="28520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文字方塊 81"/>
              <p:cNvSpPr txBox="1">
                <a:spLocks noChangeArrowheads="1"/>
              </p:cNvSpPr>
              <p:nvPr/>
            </p:nvSpPr>
            <p:spPr bwMode="auto">
              <a:xfrm>
                <a:off x="5909707" y="629346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3,−3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8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09707" y="6293465"/>
                <a:ext cx="490677" cy="28520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文字方塊 81"/>
              <p:cNvSpPr txBox="1">
                <a:spLocks noChangeArrowheads="1"/>
              </p:cNvSpPr>
              <p:nvPr/>
            </p:nvSpPr>
            <p:spPr bwMode="auto">
              <a:xfrm>
                <a:off x="6509880" y="5868583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9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09880" y="5868583"/>
                <a:ext cx="490677" cy="28520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文字方塊 81"/>
              <p:cNvSpPr txBox="1">
                <a:spLocks noChangeArrowheads="1"/>
              </p:cNvSpPr>
              <p:nvPr/>
            </p:nvSpPr>
            <p:spPr bwMode="auto">
              <a:xfrm>
                <a:off x="7209224" y="528237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0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09224" y="5282375"/>
                <a:ext cx="490677" cy="28520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文字方塊 81"/>
              <p:cNvSpPr txBox="1">
                <a:spLocks noChangeArrowheads="1"/>
              </p:cNvSpPr>
              <p:nvPr/>
            </p:nvSpPr>
            <p:spPr bwMode="auto">
              <a:xfrm>
                <a:off x="7853023" y="4787407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853023" y="4787407"/>
                <a:ext cx="490677" cy="28520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文字方塊 81"/>
              <p:cNvSpPr txBox="1">
                <a:spLocks noChangeArrowheads="1"/>
              </p:cNvSpPr>
              <p:nvPr/>
            </p:nvSpPr>
            <p:spPr bwMode="auto">
              <a:xfrm>
                <a:off x="8421969" y="435230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2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421969" y="4352305"/>
                <a:ext cx="490677" cy="28520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文字方塊 81"/>
              <p:cNvSpPr txBox="1">
                <a:spLocks noChangeArrowheads="1"/>
              </p:cNvSpPr>
              <p:nvPr/>
            </p:nvSpPr>
            <p:spPr bwMode="auto">
              <a:xfrm>
                <a:off x="9061140" y="3874359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3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061140" y="3874359"/>
                <a:ext cx="490677" cy="28520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文字方塊 81"/>
              <p:cNvSpPr txBox="1">
                <a:spLocks noChangeArrowheads="1"/>
              </p:cNvSpPr>
              <p:nvPr/>
            </p:nvSpPr>
            <p:spPr bwMode="auto">
              <a:xfrm>
                <a:off x="9638823" y="339506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3,3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4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638823" y="3395064"/>
                <a:ext cx="490677" cy="28520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" name="橢圓 91"/>
          <p:cNvSpPr/>
          <p:nvPr/>
        </p:nvSpPr>
        <p:spPr>
          <a:xfrm>
            <a:off x="9825220" y="3340708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91" name="橢圓 90"/>
          <p:cNvSpPr/>
          <p:nvPr/>
        </p:nvSpPr>
        <p:spPr>
          <a:xfrm>
            <a:off x="9230329" y="3810185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9" name="橢圓 88"/>
          <p:cNvSpPr/>
          <p:nvPr/>
        </p:nvSpPr>
        <p:spPr>
          <a:xfrm>
            <a:off x="8597357" y="4294832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8" name="橢圓 87"/>
          <p:cNvSpPr/>
          <p:nvPr/>
        </p:nvSpPr>
        <p:spPr>
          <a:xfrm>
            <a:off x="8054803" y="473376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7" name="橢圓 86"/>
          <p:cNvSpPr/>
          <p:nvPr/>
        </p:nvSpPr>
        <p:spPr>
          <a:xfrm>
            <a:off x="7407082" y="5242136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6" name="橢圓 85"/>
          <p:cNvSpPr/>
          <p:nvPr/>
        </p:nvSpPr>
        <p:spPr>
          <a:xfrm>
            <a:off x="6699283" y="5815245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5" name="橢圓 84"/>
          <p:cNvSpPr/>
          <p:nvPr/>
        </p:nvSpPr>
        <p:spPr>
          <a:xfrm>
            <a:off x="6105086" y="6273591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7" name="橢圓 66"/>
          <p:cNvSpPr/>
          <p:nvPr/>
        </p:nvSpPr>
        <p:spPr>
          <a:xfrm>
            <a:off x="5726300" y="531951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8" name="橢圓 67"/>
          <p:cNvSpPr/>
          <p:nvPr/>
        </p:nvSpPr>
        <p:spPr>
          <a:xfrm>
            <a:off x="6385631" y="478821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70" name="橢圓 69"/>
          <p:cNvSpPr/>
          <p:nvPr/>
        </p:nvSpPr>
        <p:spPr>
          <a:xfrm>
            <a:off x="7656398" y="381153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71" name="橢圓 70"/>
          <p:cNvSpPr/>
          <p:nvPr/>
        </p:nvSpPr>
        <p:spPr>
          <a:xfrm>
            <a:off x="8176735" y="3384159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6" name="橢圓 65"/>
          <p:cNvSpPr/>
          <p:nvPr/>
        </p:nvSpPr>
        <p:spPr>
          <a:xfrm>
            <a:off x="6691912" y="339506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5" name="橢圓 64"/>
          <p:cNvSpPr/>
          <p:nvPr/>
        </p:nvSpPr>
        <p:spPr>
          <a:xfrm>
            <a:off x="5966041" y="3862748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35" name="橢圓 134"/>
          <p:cNvSpPr/>
          <p:nvPr/>
        </p:nvSpPr>
        <p:spPr>
          <a:xfrm>
            <a:off x="5303421" y="429873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4987016" y="3430490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07" name="橢圓 106"/>
          <p:cNvSpPr/>
          <p:nvPr/>
        </p:nvSpPr>
        <p:spPr>
          <a:xfrm>
            <a:off x="7050624" y="4323937"/>
            <a:ext cx="69950" cy="9351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文字方塊 105"/>
              <p:cNvSpPr txBox="1"/>
              <p:nvPr/>
            </p:nvSpPr>
            <p:spPr>
              <a:xfrm>
                <a:off x="7720175" y="4136184"/>
                <a:ext cx="46249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</m:sSub>
                    </m:oMath>
                  </m:oMathPara>
                </a14:m>
                <a:endParaRPr lang="zh-TW" altLang="en-US" sz="1600" b="1" dirty="0">
                  <a:solidFill>
                    <a:srgbClr val="7030A0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106" name="文字方塊 10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0175" y="4136184"/>
                <a:ext cx="462499" cy="338554"/>
              </a:xfrm>
              <a:prstGeom prst="rect">
                <a:avLst/>
              </a:prstGeom>
              <a:blipFill>
                <a:blip r:embed="rId19"/>
                <a:stretch>
                  <a:fillRect b="-363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文字方塊 109"/>
              <p:cNvSpPr txBox="1"/>
              <p:nvPr/>
            </p:nvSpPr>
            <p:spPr>
              <a:xfrm>
                <a:off x="7447150" y="4354161"/>
                <a:ext cx="50577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sub>
                      </m:sSub>
                    </m:oMath>
                  </m:oMathPara>
                </a14:m>
                <a:endParaRPr lang="zh-TW" altLang="en-US" sz="1600" b="1" dirty="0">
                  <a:solidFill>
                    <a:srgbClr val="7030A0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110" name="文字方塊 10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7150" y="4354161"/>
                <a:ext cx="505779" cy="338554"/>
              </a:xfrm>
              <a:prstGeom prst="rect">
                <a:avLst/>
              </a:prstGeom>
              <a:blipFill>
                <a:blip r:embed="rId20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文字方塊 110"/>
              <p:cNvSpPr txBox="1"/>
              <p:nvPr/>
            </p:nvSpPr>
            <p:spPr>
              <a:xfrm>
                <a:off x="7082297" y="4573776"/>
                <a:ext cx="46249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sub>
                      </m:sSub>
                    </m:oMath>
                  </m:oMathPara>
                </a14:m>
                <a:endParaRPr lang="zh-TW" altLang="en-US" sz="1600" b="1" dirty="0">
                  <a:solidFill>
                    <a:srgbClr val="7030A0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111" name="文字方塊 1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2297" y="4573776"/>
                <a:ext cx="462499" cy="338554"/>
              </a:xfrm>
              <a:prstGeom prst="rect">
                <a:avLst/>
              </a:prstGeom>
              <a:blipFill>
                <a:blip r:embed="rId21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文字方塊 116"/>
              <p:cNvSpPr txBox="1"/>
              <p:nvPr/>
            </p:nvSpPr>
            <p:spPr>
              <a:xfrm>
                <a:off x="1754401" y="987905"/>
                <a:ext cx="6991042" cy="7442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/>
                        </a:rPr>
                        <m:t>𝑀𝐼𝑃</m:t>
                      </m:r>
                      <m:d>
                        <m:d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3</m:t>
                              </m:r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,0</m:t>
                              </m:r>
                            </m:sub>
                            <m:sup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</m:e>
                      </m:d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3,0</m:t>
                              </m:r>
                            </m:sub>
                            <m:sup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3,0</m:t>
                              </m:r>
                            </m:sub>
                            <m:sup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𝐿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3,0</m:t>
                              </m:r>
                            </m:sub>
                            <m:sup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𝐻</m:t>
                              </m:r>
                            </m:sup>
                          </m:sSub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3,0</m:t>
                              </m:r>
                            </m:sub>
                            <m:sup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𝐿</m:t>
                              </m:r>
                            </m:sup>
                          </m:sSubSup>
                        </m:den>
                      </m:f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/>
                        </a:rPr>
                        <m:t>𝑀𝐼𝑃</m:t>
                      </m:r>
                      <m:d>
                        <m:d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3</m:t>
                              </m:r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,0</m:t>
                              </m:r>
                            </m:sub>
                            <m:sup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𝐻</m:t>
                              </m:r>
                            </m:sup>
                          </m:sSubSup>
                        </m:e>
                      </m:d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/>
                        </a:rPr>
                        <m:t>𝑀𝐼𝑃</m:t>
                      </m:r>
                      <m:d>
                        <m:d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3</m:t>
                              </m:r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,0</m:t>
                              </m:r>
                            </m:sub>
                            <m:sup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𝐿</m:t>
                              </m:r>
                            </m:sup>
                          </m:sSubSup>
                        </m:e>
                      </m:d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)+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/>
                        </a:rPr>
                        <m:t>𝑀𝐼𝑃</m:t>
                      </m:r>
                      <m:d>
                        <m:d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3</m:t>
                              </m:r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,0</m:t>
                              </m:r>
                            </m:sub>
                            <m:sup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𝐿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zh-TW" altLang="en-US" dirty="0">
                  <a:solidFill>
                    <a:srgbClr val="FF0000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117" name="文字方塊 1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4401" y="987905"/>
                <a:ext cx="6991042" cy="744243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文字方塊 15"/>
              <p:cNvSpPr txBox="1"/>
              <p:nvPr/>
            </p:nvSpPr>
            <p:spPr>
              <a:xfrm>
                <a:off x="2117355" y="337430"/>
                <a:ext cx="7375609" cy="6728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當路徑從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,0</m:t>
                        </m:r>
                      </m:sub>
                      <m:sup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𝐿</m:t>
                        </m:r>
                      </m:sup>
                    </m:sSubSup>
                  </m:oMath>
                </a14:m>
                <a:r>
                  <a:rPr lang="zh-TW" altLang="en-US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到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,0</m:t>
                        </m:r>
                      </m:sub>
                      <m:sup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zh-TW" altLang="en-US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時，因並非最大值或最小值的貸款金額，故不會記錄</a:t>
                </a:r>
                <a:endParaRPr lang="en-US" altLang="zh-TW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zh-TW" altLang="en-US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，此時利用線性內插法，如下</a:t>
                </a:r>
                <a:r>
                  <a:rPr lang="en-US" altLang="zh-TW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:</a:t>
                </a:r>
              </a:p>
            </p:txBody>
          </p:sp>
        </mc:Choice>
        <mc:Fallback xmlns="">
          <p:sp>
            <p:nvSpPr>
              <p:cNvPr id="119" name="文字方塊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7355" y="337430"/>
                <a:ext cx="7375609" cy="672877"/>
              </a:xfrm>
              <a:prstGeom prst="rect">
                <a:avLst/>
              </a:prstGeom>
              <a:blipFill>
                <a:blip r:embed="rId23"/>
                <a:stretch>
                  <a:fillRect l="-661" t="-2703" b="-1351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5" name="直線單箭頭接點 104"/>
          <p:cNvCxnSpPr/>
          <p:nvPr/>
        </p:nvCxnSpPr>
        <p:spPr>
          <a:xfrm flipV="1">
            <a:off x="7085599" y="2667379"/>
            <a:ext cx="0" cy="164240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256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10489" y="2634601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zh-TW" sz="5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5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貸款人損失</a:t>
            </a:r>
          </a:p>
        </p:txBody>
      </p:sp>
    </p:spTree>
    <p:extLst>
      <p:ext uri="{BB962C8B-B14F-4D97-AF65-F5344CB8AC3E}">
        <p14:creationId xmlns:p14="http://schemas.microsoft.com/office/powerpoint/2010/main" val="137258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128266" y="1874015"/>
                <a:ext cx="7886700" cy="3819650"/>
              </a:xfrm>
            </p:spPr>
            <p:txBody>
              <a:bodyPr>
                <a:normAutofit/>
              </a:bodyPr>
              <a:lstStyle/>
              <a:p>
                <a:r>
                  <a:rPr lang="zh-TW" altLang="en-US" sz="2500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對於</a:t>
                </a:r>
                <a:r>
                  <a:rPr lang="zh-TW" altLang="en-US" sz="2500" dirty="0"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貸款人來說，若借款人在</a:t>
                </a:r>
                <a:r>
                  <a:rPr lang="en-US" altLang="zh-TW" sz="2500" dirty="0"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t</a:t>
                </a:r>
                <a:r>
                  <a:rPr lang="zh-TW" altLang="en-US" sz="2500" dirty="0"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時間點死亡，此時若當期累積貸款金額超過當期房價，其損失可記為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500">
                        <a:latin typeface="Cambria Math" charset="0"/>
                        <a:ea typeface="@標楷體" charset="0"/>
                        <a:cs typeface="@標楷體" charset="0"/>
                      </a:rPr>
                      <m:t>max</m:t>
                    </m:r>
                    <m:r>
                      <a:rPr lang="en-US" sz="2500" i="1">
                        <a:latin typeface="Cambria Math" charset="0"/>
                        <a:ea typeface="@標楷體" charset="0"/>
                        <a:cs typeface="@標楷體" charset="0"/>
                      </a:rPr>
                      <m:t>{</m:t>
                    </m:r>
                    <m:sSub>
                      <m:sSubPr>
                        <m:ctrlPr>
                          <a:rPr lang="en-US" sz="2500" i="1">
                            <a:latin typeface="Cambria Math" panose="02040503050406030204" pitchFamily="18" charset="0"/>
                            <a:ea typeface="@標楷體" charset="0"/>
                            <a:cs typeface="@標楷體" charset="0"/>
                          </a:rPr>
                        </m:ctrlPr>
                      </m:sSubPr>
                      <m:e>
                        <m:r>
                          <a:rPr lang="en-US" sz="2500" i="1"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𝐿</m:t>
                        </m:r>
                      </m:e>
                      <m:sub>
                        <m:r>
                          <a:rPr lang="en-US" sz="2500" i="1"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𝑡</m:t>
                        </m:r>
                      </m:sub>
                    </m:sSub>
                    <m:r>
                      <a:rPr lang="en-US" sz="2500" i="1">
                        <a:latin typeface="Cambria Math" charset="0"/>
                        <a:ea typeface="@標楷體" charset="0"/>
                        <a:cs typeface="@標楷體" charset="0"/>
                      </a:rPr>
                      <m:t>−</m:t>
                    </m:r>
                    <m:sSub>
                      <m:sSubPr>
                        <m:ctrlPr>
                          <a:rPr lang="en-US" sz="2500" i="1">
                            <a:latin typeface="Cambria Math" panose="02040503050406030204" pitchFamily="18" charset="0"/>
                            <a:ea typeface="@標楷體" charset="0"/>
                            <a:cs typeface="@標楷體" charset="0"/>
                          </a:rPr>
                        </m:ctrlPr>
                      </m:sSubPr>
                      <m:e>
                        <m:r>
                          <a:rPr lang="en-US" sz="2500" i="1"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𝐻</m:t>
                        </m:r>
                      </m:e>
                      <m:sub>
                        <m:r>
                          <a:rPr lang="en-US" sz="2500" i="1"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𝑡</m:t>
                        </m:r>
                      </m:sub>
                    </m:sSub>
                    <m:r>
                      <a:rPr lang="en-US" sz="2500" i="1">
                        <a:latin typeface="Cambria Math" charset="0"/>
                        <a:ea typeface="@標楷體" charset="0"/>
                        <a:cs typeface="@標楷體" charset="0"/>
                      </a:rPr>
                      <m:t>,0}</m:t>
                    </m:r>
                  </m:oMath>
                </a14:m>
                <a:r>
                  <a:rPr lang="zh-TW" altLang="en-US" sz="2500" dirty="0"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。</a:t>
                </a:r>
                <a:endParaRPr lang="en-US" altLang="zh-TW" sz="2500" dirty="0">
                  <a:latin typeface="標楷體" panose="03000509000000000000" pitchFamily="65" charset="-120"/>
                  <a:ea typeface="標楷體" panose="03000509000000000000" pitchFamily="65" charset="-120"/>
                  <a:cs typeface="@標楷體" charset="0"/>
                </a:endParaRPr>
              </a:p>
              <a:p>
                <a:r>
                  <a:rPr lang="zh-TW" altLang="en-US" sz="2500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計算</a:t>
                </a:r>
                <a:r>
                  <a:rPr lang="zh-TW" altLang="en-US" sz="2500" dirty="0"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本期貸款人損失的期望值時，同時計算本期的貸款人損失與未來的貸款人損失期望折現值</a:t>
                </a:r>
                <a:r>
                  <a:rPr lang="zh-TW" altLang="en-US" sz="2500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。</a:t>
                </a:r>
                <a:endParaRPr lang="en-US" altLang="zh-TW" sz="2500" dirty="0" smtClean="0">
                  <a:latin typeface="標楷體" panose="03000509000000000000" pitchFamily="65" charset="-120"/>
                  <a:ea typeface="標楷體" panose="03000509000000000000" pitchFamily="65" charset="-120"/>
                  <a:cs typeface="@標楷體" charset="0"/>
                </a:endParaRPr>
              </a:p>
              <a:p>
                <a:r>
                  <a:rPr lang="zh-TW" altLang="en-US" sz="2500" dirty="0"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需</a:t>
                </a:r>
                <a:r>
                  <a:rPr lang="zh-TW" altLang="en-US" sz="2500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考慮死亡損失與存活損失</a:t>
                </a:r>
                <a:r>
                  <a:rPr lang="zh-TW" altLang="en-US" sz="2500" dirty="0"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。</a:t>
                </a:r>
                <a:endParaRPr lang="en-US" altLang="zh-TW" sz="2500" dirty="0">
                  <a:latin typeface="標楷體" panose="03000509000000000000" pitchFamily="65" charset="-120"/>
                  <a:ea typeface="標楷體" panose="03000509000000000000" pitchFamily="65" charset="-120"/>
                  <a:cs typeface="@標楷體" charset="0"/>
                </a:endParaRPr>
              </a:p>
              <a:p>
                <a:pPr marL="0" indent="0">
                  <a:buNone/>
                </a:pPr>
                <a:endParaRPr lang="en-US" sz="2500" dirty="0">
                  <a:latin typeface="標楷體" panose="03000509000000000000" pitchFamily="65" charset="-120"/>
                  <a:ea typeface="標楷體" panose="03000509000000000000" pitchFamily="65" charset="-120"/>
                  <a:cs typeface="@標楷體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28266" y="1874015"/>
                <a:ext cx="7886700" cy="3819650"/>
              </a:xfrm>
              <a:blipFill>
                <a:blip r:embed="rId2"/>
                <a:stretch>
                  <a:fillRect l="-1082" t="-1276" r="-5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804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5" name="直線接點 104"/>
          <p:cNvCxnSpPr/>
          <p:nvPr/>
        </p:nvCxnSpPr>
        <p:spPr>
          <a:xfrm>
            <a:off x="7059225" y="1988840"/>
            <a:ext cx="14498" cy="2363466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/>
          <p:cNvCxnSpPr/>
          <p:nvPr/>
        </p:nvCxnSpPr>
        <p:spPr>
          <a:xfrm>
            <a:off x="5006267" y="3470592"/>
            <a:ext cx="972641" cy="4319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 flipV="1">
            <a:off x="5006266" y="3434873"/>
            <a:ext cx="1692721" cy="357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 flipV="1">
            <a:off x="2649976" y="2246068"/>
            <a:ext cx="4176712" cy="2808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 rot="5400000">
            <a:off x="1162605" y="3563913"/>
            <a:ext cx="3024188" cy="19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>
            <a:off x="5006267" y="3470592"/>
            <a:ext cx="324569" cy="8640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 flipV="1">
            <a:off x="3709724" y="2636915"/>
            <a:ext cx="4176712" cy="28082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 flipV="1">
            <a:off x="5006267" y="3241008"/>
            <a:ext cx="3455987" cy="27082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2665174" y="5085534"/>
            <a:ext cx="3502646" cy="12594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/>
          <p:cNvCxnSpPr/>
          <p:nvPr/>
        </p:nvCxnSpPr>
        <p:spPr>
          <a:xfrm>
            <a:off x="6014129" y="3905055"/>
            <a:ext cx="1045096" cy="4296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/>
          <p:cNvCxnSpPr/>
          <p:nvPr/>
        </p:nvCxnSpPr>
        <p:spPr>
          <a:xfrm flipV="1">
            <a:off x="6024488" y="3884456"/>
            <a:ext cx="1682610" cy="114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/>
          <p:nvPr/>
        </p:nvCxnSpPr>
        <p:spPr>
          <a:xfrm>
            <a:off x="5972578" y="3878371"/>
            <a:ext cx="447818" cy="9715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/>
          <p:cNvCxnSpPr/>
          <p:nvPr/>
        </p:nvCxnSpPr>
        <p:spPr>
          <a:xfrm>
            <a:off x="6734459" y="3434227"/>
            <a:ext cx="972641" cy="4319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/>
          <p:nvPr/>
        </p:nvCxnSpPr>
        <p:spPr>
          <a:xfrm flipV="1">
            <a:off x="6734458" y="3416366"/>
            <a:ext cx="1476945" cy="178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/>
          <p:cNvCxnSpPr/>
          <p:nvPr/>
        </p:nvCxnSpPr>
        <p:spPr>
          <a:xfrm>
            <a:off x="6734459" y="3434228"/>
            <a:ext cx="324767" cy="9004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>
            <a:endCxn id="68" idx="6"/>
          </p:cNvCxnSpPr>
          <p:nvPr/>
        </p:nvCxnSpPr>
        <p:spPr>
          <a:xfrm>
            <a:off x="5330835" y="4334685"/>
            <a:ext cx="1124747" cy="500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/>
          <p:cNvCxnSpPr>
            <a:stCxn id="135" idx="2"/>
            <a:endCxn id="69" idx="3"/>
          </p:cNvCxnSpPr>
          <p:nvPr/>
        </p:nvCxnSpPr>
        <p:spPr>
          <a:xfrm>
            <a:off x="5303421" y="4345498"/>
            <a:ext cx="1741877" cy="136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接點 55"/>
          <p:cNvCxnSpPr/>
          <p:nvPr/>
        </p:nvCxnSpPr>
        <p:spPr>
          <a:xfrm>
            <a:off x="5330834" y="4334688"/>
            <a:ext cx="432048" cy="10443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接點 57"/>
          <p:cNvCxnSpPr>
            <a:stCxn id="71" idx="5"/>
          </p:cNvCxnSpPr>
          <p:nvPr/>
        </p:nvCxnSpPr>
        <p:spPr>
          <a:xfrm>
            <a:off x="8236440" y="3463982"/>
            <a:ext cx="1054834" cy="4022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接點 74"/>
          <p:cNvCxnSpPr>
            <a:endCxn id="88" idx="5"/>
          </p:cNvCxnSpPr>
          <p:nvPr/>
        </p:nvCxnSpPr>
        <p:spPr>
          <a:xfrm>
            <a:off x="7094251" y="4352472"/>
            <a:ext cx="1020259" cy="461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接點 75"/>
          <p:cNvCxnSpPr>
            <a:stCxn id="69" idx="5"/>
          </p:cNvCxnSpPr>
          <p:nvPr/>
        </p:nvCxnSpPr>
        <p:spPr>
          <a:xfrm flipV="1">
            <a:off x="7094759" y="4352474"/>
            <a:ext cx="1548444" cy="66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接點 76"/>
          <p:cNvCxnSpPr/>
          <p:nvPr/>
        </p:nvCxnSpPr>
        <p:spPr>
          <a:xfrm>
            <a:off x="7094251" y="4352469"/>
            <a:ext cx="360313" cy="9364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接點 77"/>
          <p:cNvCxnSpPr>
            <a:stCxn id="70" idx="5"/>
          </p:cNvCxnSpPr>
          <p:nvPr/>
        </p:nvCxnSpPr>
        <p:spPr>
          <a:xfrm>
            <a:off x="7716105" y="3891360"/>
            <a:ext cx="927099" cy="4431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接點 78"/>
          <p:cNvCxnSpPr/>
          <p:nvPr/>
        </p:nvCxnSpPr>
        <p:spPr>
          <a:xfrm flipV="1">
            <a:off x="7707098" y="3866200"/>
            <a:ext cx="1584176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接點 79"/>
          <p:cNvCxnSpPr>
            <a:endCxn id="88" idx="2"/>
          </p:cNvCxnSpPr>
          <p:nvPr/>
        </p:nvCxnSpPr>
        <p:spPr>
          <a:xfrm>
            <a:off x="7670038" y="3874348"/>
            <a:ext cx="384764" cy="9061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接點 80"/>
          <p:cNvCxnSpPr/>
          <p:nvPr/>
        </p:nvCxnSpPr>
        <p:spPr>
          <a:xfrm>
            <a:off x="6410705" y="4820881"/>
            <a:ext cx="1043856" cy="4680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接點 81"/>
          <p:cNvCxnSpPr>
            <a:endCxn id="88" idx="6"/>
          </p:cNvCxnSpPr>
          <p:nvPr/>
        </p:nvCxnSpPr>
        <p:spPr>
          <a:xfrm flipV="1">
            <a:off x="6404345" y="4780525"/>
            <a:ext cx="1720409" cy="317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接點 82"/>
          <p:cNvCxnSpPr/>
          <p:nvPr/>
        </p:nvCxnSpPr>
        <p:spPr>
          <a:xfrm>
            <a:off x="6410707" y="4820884"/>
            <a:ext cx="323751" cy="10258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接點 89"/>
          <p:cNvCxnSpPr>
            <a:stCxn id="67" idx="5"/>
          </p:cNvCxnSpPr>
          <p:nvPr/>
        </p:nvCxnSpPr>
        <p:spPr>
          <a:xfrm>
            <a:off x="5786006" y="5399342"/>
            <a:ext cx="926320" cy="4275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接點 93"/>
          <p:cNvCxnSpPr/>
          <p:nvPr/>
        </p:nvCxnSpPr>
        <p:spPr>
          <a:xfrm flipV="1">
            <a:off x="6157204" y="3268957"/>
            <a:ext cx="3850142" cy="30403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文字方塊 37"/>
          <p:cNvSpPr txBox="1">
            <a:spLocks noChangeArrowheads="1"/>
          </p:cNvSpPr>
          <p:nvPr/>
        </p:nvSpPr>
        <p:spPr bwMode="auto">
          <a:xfrm>
            <a:off x="2701414" y="1988840"/>
            <a:ext cx="576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X(t)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2" name="文字方塊 38"/>
          <p:cNvSpPr txBox="1">
            <a:spLocks noChangeArrowheads="1"/>
          </p:cNvSpPr>
          <p:nvPr/>
        </p:nvSpPr>
        <p:spPr bwMode="auto">
          <a:xfrm>
            <a:off x="5636376" y="6205019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3" name="文字方塊 38"/>
          <p:cNvSpPr txBox="1">
            <a:spLocks noChangeArrowheads="1"/>
          </p:cNvSpPr>
          <p:nvPr/>
        </p:nvSpPr>
        <p:spPr bwMode="auto">
          <a:xfrm>
            <a:off x="3349685" y="5373216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4" name="文字方塊 38"/>
          <p:cNvSpPr txBox="1">
            <a:spLocks noChangeArrowheads="1"/>
          </p:cNvSpPr>
          <p:nvPr/>
        </p:nvSpPr>
        <p:spPr bwMode="auto">
          <a:xfrm>
            <a:off x="2413581" y="4941168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0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5" name="文字方塊 38"/>
          <p:cNvSpPr txBox="1">
            <a:spLocks noChangeArrowheads="1"/>
          </p:cNvSpPr>
          <p:nvPr/>
        </p:nvSpPr>
        <p:spPr bwMode="auto">
          <a:xfrm>
            <a:off x="4717514" y="5939432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6" name="文字方塊 37"/>
          <p:cNvSpPr txBox="1">
            <a:spLocks noChangeArrowheads="1"/>
          </p:cNvSpPr>
          <p:nvPr/>
        </p:nvSpPr>
        <p:spPr bwMode="auto">
          <a:xfrm>
            <a:off x="6446127" y="1883898"/>
            <a:ext cx="576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Y(t)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文字方塊 81"/>
              <p:cNvSpPr txBox="1">
                <a:spLocks noChangeArrowheads="1"/>
              </p:cNvSpPr>
              <p:nvPr/>
            </p:nvSpPr>
            <p:spPr bwMode="auto">
              <a:xfrm>
                <a:off x="4742944" y="3444910"/>
                <a:ext cx="449263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8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42944" y="3444910"/>
                <a:ext cx="449263" cy="2769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文字方塊 81"/>
              <p:cNvSpPr txBox="1">
                <a:spLocks noChangeArrowheads="1"/>
              </p:cNvSpPr>
              <p:nvPr/>
            </p:nvSpPr>
            <p:spPr bwMode="auto">
              <a:xfrm>
                <a:off x="5753760" y="3900439"/>
                <a:ext cx="448362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1,0</m:t>
                          </m:r>
                        </m:sub>
                      </m:sSub>
                    </m:oMath>
                  </m:oMathPara>
                </a14:m>
                <a:endParaRPr lang="zh-TW" altLang="en-US" sz="9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0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53760" y="3900439"/>
                <a:ext cx="448362" cy="2852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文字方塊 81"/>
              <p:cNvSpPr txBox="1">
                <a:spLocks noChangeArrowheads="1"/>
              </p:cNvSpPr>
              <p:nvPr/>
            </p:nvSpPr>
            <p:spPr bwMode="auto">
              <a:xfrm>
                <a:off x="5097457" y="435939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97457" y="4359395"/>
                <a:ext cx="490677" cy="2852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直線接點 46"/>
          <p:cNvCxnSpPr/>
          <p:nvPr/>
        </p:nvCxnSpPr>
        <p:spPr>
          <a:xfrm>
            <a:off x="5749504" y="5336020"/>
            <a:ext cx="389501" cy="973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接點 56"/>
          <p:cNvCxnSpPr/>
          <p:nvPr/>
        </p:nvCxnSpPr>
        <p:spPr>
          <a:xfrm flipV="1">
            <a:off x="8246475" y="3413314"/>
            <a:ext cx="1616230" cy="17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文字方塊 81"/>
              <p:cNvSpPr txBox="1">
                <a:spLocks noChangeArrowheads="1"/>
              </p:cNvSpPr>
              <p:nvPr/>
            </p:nvSpPr>
            <p:spPr bwMode="auto">
              <a:xfrm>
                <a:off x="6444159" y="344738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44159" y="3447385"/>
                <a:ext cx="490677" cy="2852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文字方塊 81"/>
              <p:cNvSpPr txBox="1">
                <a:spLocks noChangeArrowheads="1"/>
              </p:cNvSpPr>
              <p:nvPr/>
            </p:nvSpPr>
            <p:spPr bwMode="auto">
              <a:xfrm>
                <a:off x="5484336" y="537168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2,−2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2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84336" y="5371685"/>
                <a:ext cx="490677" cy="28520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直線接點 73"/>
          <p:cNvCxnSpPr/>
          <p:nvPr/>
        </p:nvCxnSpPr>
        <p:spPr>
          <a:xfrm>
            <a:off x="8221072" y="3453602"/>
            <a:ext cx="452799" cy="9184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接點 83"/>
          <p:cNvCxnSpPr/>
          <p:nvPr/>
        </p:nvCxnSpPr>
        <p:spPr>
          <a:xfrm flipV="1">
            <a:off x="5785352" y="5301373"/>
            <a:ext cx="1669210" cy="8745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文字方塊 81"/>
              <p:cNvSpPr txBox="1">
                <a:spLocks noChangeArrowheads="1"/>
              </p:cNvSpPr>
              <p:nvPr/>
            </p:nvSpPr>
            <p:spPr bwMode="auto">
              <a:xfrm>
                <a:off x="6152282" y="486086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3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52282" y="4860864"/>
                <a:ext cx="490677" cy="28520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文字方塊 81"/>
              <p:cNvSpPr txBox="1">
                <a:spLocks noChangeArrowheads="1"/>
              </p:cNvSpPr>
              <p:nvPr/>
            </p:nvSpPr>
            <p:spPr bwMode="auto">
              <a:xfrm>
                <a:off x="6791018" y="4339993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5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91018" y="4339993"/>
                <a:ext cx="490677" cy="28520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文字方塊 81"/>
              <p:cNvSpPr txBox="1">
                <a:spLocks noChangeArrowheads="1"/>
              </p:cNvSpPr>
              <p:nvPr/>
            </p:nvSpPr>
            <p:spPr bwMode="auto">
              <a:xfrm>
                <a:off x="7404429" y="388220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6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404429" y="3882205"/>
                <a:ext cx="490677" cy="28520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文字方塊 81"/>
              <p:cNvSpPr txBox="1">
                <a:spLocks noChangeArrowheads="1"/>
              </p:cNvSpPr>
              <p:nvPr/>
            </p:nvSpPr>
            <p:spPr bwMode="auto">
              <a:xfrm>
                <a:off x="7928982" y="344722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7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28982" y="3447224"/>
                <a:ext cx="490677" cy="28520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文字方塊 81"/>
              <p:cNvSpPr txBox="1">
                <a:spLocks noChangeArrowheads="1"/>
              </p:cNvSpPr>
              <p:nvPr/>
            </p:nvSpPr>
            <p:spPr bwMode="auto">
              <a:xfrm>
                <a:off x="5909707" y="629346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3,−3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8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09707" y="6293465"/>
                <a:ext cx="490677" cy="28520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文字方塊 81"/>
              <p:cNvSpPr txBox="1">
                <a:spLocks noChangeArrowheads="1"/>
              </p:cNvSpPr>
              <p:nvPr/>
            </p:nvSpPr>
            <p:spPr bwMode="auto">
              <a:xfrm>
                <a:off x="6509880" y="5868583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9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09880" y="5868583"/>
                <a:ext cx="490677" cy="28520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文字方塊 81"/>
              <p:cNvSpPr txBox="1">
                <a:spLocks noChangeArrowheads="1"/>
              </p:cNvSpPr>
              <p:nvPr/>
            </p:nvSpPr>
            <p:spPr bwMode="auto">
              <a:xfrm>
                <a:off x="7209224" y="528237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0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09224" y="5282375"/>
                <a:ext cx="490677" cy="28520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文字方塊 81"/>
              <p:cNvSpPr txBox="1">
                <a:spLocks noChangeArrowheads="1"/>
              </p:cNvSpPr>
              <p:nvPr/>
            </p:nvSpPr>
            <p:spPr bwMode="auto">
              <a:xfrm>
                <a:off x="7853023" y="4787407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853023" y="4787407"/>
                <a:ext cx="490677" cy="28520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文字方塊 81"/>
              <p:cNvSpPr txBox="1">
                <a:spLocks noChangeArrowheads="1"/>
              </p:cNvSpPr>
              <p:nvPr/>
            </p:nvSpPr>
            <p:spPr bwMode="auto">
              <a:xfrm>
                <a:off x="8421969" y="435230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2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421969" y="4352305"/>
                <a:ext cx="490677" cy="28520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文字方塊 81"/>
              <p:cNvSpPr txBox="1">
                <a:spLocks noChangeArrowheads="1"/>
              </p:cNvSpPr>
              <p:nvPr/>
            </p:nvSpPr>
            <p:spPr bwMode="auto">
              <a:xfrm>
                <a:off x="9061140" y="3874359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3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061140" y="3874359"/>
                <a:ext cx="490677" cy="28520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文字方塊 81"/>
              <p:cNvSpPr txBox="1">
                <a:spLocks noChangeArrowheads="1"/>
              </p:cNvSpPr>
              <p:nvPr/>
            </p:nvSpPr>
            <p:spPr bwMode="auto">
              <a:xfrm>
                <a:off x="9638823" y="339506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3,3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4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638823" y="3395064"/>
                <a:ext cx="490677" cy="28520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" name="橢圓 91"/>
          <p:cNvSpPr/>
          <p:nvPr/>
        </p:nvSpPr>
        <p:spPr>
          <a:xfrm>
            <a:off x="9825220" y="3340708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91" name="橢圓 90"/>
          <p:cNvSpPr/>
          <p:nvPr/>
        </p:nvSpPr>
        <p:spPr>
          <a:xfrm>
            <a:off x="9230329" y="3810185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9" name="橢圓 88"/>
          <p:cNvSpPr/>
          <p:nvPr/>
        </p:nvSpPr>
        <p:spPr>
          <a:xfrm>
            <a:off x="8597357" y="4294832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8" name="橢圓 87"/>
          <p:cNvSpPr/>
          <p:nvPr/>
        </p:nvSpPr>
        <p:spPr>
          <a:xfrm>
            <a:off x="8054803" y="473376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7" name="橢圓 86"/>
          <p:cNvSpPr/>
          <p:nvPr/>
        </p:nvSpPr>
        <p:spPr>
          <a:xfrm>
            <a:off x="7407082" y="5242136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6" name="橢圓 85"/>
          <p:cNvSpPr/>
          <p:nvPr/>
        </p:nvSpPr>
        <p:spPr>
          <a:xfrm>
            <a:off x="6699283" y="5815245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5" name="橢圓 84"/>
          <p:cNvSpPr/>
          <p:nvPr/>
        </p:nvSpPr>
        <p:spPr>
          <a:xfrm>
            <a:off x="6105086" y="6273591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7" name="橢圓 66"/>
          <p:cNvSpPr/>
          <p:nvPr/>
        </p:nvSpPr>
        <p:spPr>
          <a:xfrm>
            <a:off x="5726300" y="531951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8" name="橢圓 67"/>
          <p:cNvSpPr/>
          <p:nvPr/>
        </p:nvSpPr>
        <p:spPr>
          <a:xfrm>
            <a:off x="6385631" y="478821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9" name="橢圓 68"/>
          <p:cNvSpPr/>
          <p:nvPr/>
        </p:nvSpPr>
        <p:spPr>
          <a:xfrm>
            <a:off x="7035053" y="4279320"/>
            <a:ext cx="69950" cy="9351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70" name="橢圓 69"/>
          <p:cNvSpPr/>
          <p:nvPr/>
        </p:nvSpPr>
        <p:spPr>
          <a:xfrm>
            <a:off x="7656398" y="381153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71" name="橢圓 70"/>
          <p:cNvSpPr/>
          <p:nvPr/>
        </p:nvSpPr>
        <p:spPr>
          <a:xfrm>
            <a:off x="8176735" y="3384159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6" name="橢圓 65"/>
          <p:cNvSpPr/>
          <p:nvPr/>
        </p:nvSpPr>
        <p:spPr>
          <a:xfrm>
            <a:off x="6691912" y="339506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5" name="橢圓 64"/>
          <p:cNvSpPr/>
          <p:nvPr/>
        </p:nvSpPr>
        <p:spPr>
          <a:xfrm>
            <a:off x="5966041" y="3862748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35" name="橢圓 134"/>
          <p:cNvSpPr/>
          <p:nvPr/>
        </p:nvSpPr>
        <p:spPr>
          <a:xfrm>
            <a:off x="5303421" y="429873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4987016" y="3430490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10" name="橢圓 109"/>
          <p:cNvSpPr/>
          <p:nvPr/>
        </p:nvSpPr>
        <p:spPr>
          <a:xfrm>
            <a:off x="7027558" y="2734387"/>
            <a:ext cx="94736" cy="14658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7062654" y="2630025"/>
                <a:ext cx="580352" cy="349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2,2</m:t>
                          </m:r>
                        </m:sub>
                      </m:sSub>
                    </m:oMath>
                  </m:oMathPara>
                </a14:m>
                <a:endParaRPr lang="zh-TW" altLang="en-US" sz="1600" dirty="0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2654" y="2630025"/>
                <a:ext cx="580352" cy="349326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/>
              <p:cNvSpPr txBox="1"/>
              <p:nvPr/>
            </p:nvSpPr>
            <p:spPr>
              <a:xfrm>
                <a:off x="1607435" y="124227"/>
                <a:ext cx="8163469" cy="1309205"/>
              </a:xfrm>
              <a:prstGeom prst="rect">
                <a:avLst/>
              </a:prstGeom>
              <a:noFill/>
            </p:spPr>
            <p:txBody>
              <a:bodyPr wrap="square" numCol="1" rtlCol="0" anchor="t">
                <a:spAutoFit/>
              </a:bodyPr>
              <a:lstStyle/>
              <a:p>
                <a:r>
                  <a:rPr lang="zh-TW" altLang="en-US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舉例來說</a:t>
                </a:r>
                <a:r>
                  <a:rPr lang="en-US" altLang="zh-TW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:</a:t>
                </a:r>
              </a:p>
              <a:p>
                <a:r>
                  <a:rPr lang="zh-TW" altLang="en-US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計算</a:t>
                </a:r>
                <a14:m>
                  <m:oMath xmlns:m="http://schemas.openxmlformats.org/officeDocument/2006/math">
                    <m:r>
                      <a:rPr lang="en-US" altLang="zh-TW" i="1" dirty="0">
                        <a:solidFill>
                          <a:prstClr val="black"/>
                        </a:solidFill>
                        <a:latin typeface="Cambria Math" charset="0"/>
                        <a:ea typeface="@標楷體" charset="0"/>
                        <a:cs typeface="@標楷體" charset="0"/>
                      </a:rPr>
                      <m:t>“</m:t>
                    </m:r>
                    <m:r>
                      <m:rPr>
                        <m:nor/>
                      </m:rPr>
                      <a:rPr lang="zh-TW" altLang="en-US" dirty="0">
                        <a:solidFill>
                          <a:prstClr val="black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@標楷體" charset="0"/>
                      </a:rPr>
                      <m:t>房價為</m:t>
                    </m:r>
                    <m:sSub>
                      <m:sSubPr>
                        <m:ctrlPr>
                          <a:rPr lang="en-US" altLang="zh-TW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@標楷體" charset="0"/>
                            <a:cs typeface="@標楷體" charset="0"/>
                          </a:rPr>
                        </m:ctrlPr>
                      </m:sSubPr>
                      <m:e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𝐻</m:t>
                        </m:r>
                      </m:e>
                      <m:sub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2,2</m:t>
                        </m:r>
                      </m:sub>
                    </m:sSub>
                    <m:r>
                      <m:rPr>
                        <m:nor/>
                      </m:rPr>
                      <a:rPr lang="zh-TW" altLang="en-US" dirty="0">
                        <a:solidFill>
                          <a:prstClr val="black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@標楷體" charset="0"/>
                      </a:rPr>
                      <m:t>，</m:t>
                    </m:r>
                    <m:sSubSup>
                      <m:sSubSupPr>
                        <m:ctrlPr>
                          <a:rPr lang="en-US" altLang="zh-TW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@標楷體" charset="0"/>
                            <a:cs typeface="@標楷體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𝐿</m:t>
                        </m:r>
                      </m:e>
                      <m:sub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2,0</m:t>
                        </m:r>
                      </m:sub>
                      <m:sup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𝐿</m:t>
                        </m:r>
                      </m:sup>
                    </m:sSubSup>
                    <m:r>
                      <a:rPr lang="zh-TW" altLang="en-US" i="1">
                        <a:solidFill>
                          <a:prstClr val="black"/>
                        </a:solidFill>
                        <a:latin typeface="Cambria Math"/>
                        <a:ea typeface="@標楷體" charset="0"/>
                        <a:cs typeface="@標楷體" charset="0"/>
                      </a:rPr>
                      <m:t> </m:t>
                    </m:r>
                    <m:r>
                      <a:rPr lang="en-US" altLang="zh-TW" i="1">
                        <a:solidFill>
                          <a:prstClr val="black"/>
                        </a:solidFill>
                        <a:latin typeface="Cambria Math" charset="0"/>
                        <a:ea typeface="@標楷體" charset="0"/>
                        <a:cs typeface="@標楷體" charset="0"/>
                      </a:rPr>
                      <m:t>“</m:t>
                    </m:r>
                  </m:oMath>
                </a14:m>
                <a:r>
                  <a:rPr lang="zh-TW" altLang="en-US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之損失</a:t>
                </a:r>
                <a14:m>
                  <m:oMath xmlns:m="http://schemas.openxmlformats.org/officeDocument/2006/math">
                    <m:r>
                      <a:rPr lang="en-US" altLang="zh-TW" i="1">
                        <a:solidFill>
                          <a:prstClr val="black"/>
                        </a:solidFill>
                        <a:latin typeface="Cambria Math" charset="0"/>
                        <a:ea typeface="@標楷體" charset="0"/>
                        <a:cs typeface="@標楷體" charset="0"/>
                      </a:rPr>
                      <m:t>𝑉𝑎𝑙𝑢𝑒</m:t>
                    </m:r>
                    <m:d>
                      <m:dPr>
                        <m:ctrlPr>
                          <a:rPr lang="en-US" altLang="zh-TW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@標楷體" charset="0"/>
                            <a:cs typeface="@標楷體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@標楷體" charset="0"/>
                                <a:cs typeface="@標楷體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2,0</m:t>
                            </m:r>
                          </m:sub>
                          <m:sup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𝐿</m:t>
                            </m:r>
                          </m:sup>
                        </m:sSubSup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@標楷體" charset="0"/>
                                <a:cs typeface="@標楷體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2,2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i="1" dirty="0">
                  <a:solidFill>
                    <a:prstClr val="black"/>
                  </a:solidFill>
                  <a:latin typeface="Cambria Math"/>
                  <a:ea typeface="@標楷體" charset="0"/>
                  <a:cs typeface="@標楷體" charset="0"/>
                </a:endParaRPr>
              </a:p>
              <a:p>
                <a:r>
                  <a:rPr lang="en-US" altLang="zh-TW" dirty="0">
                    <a:solidFill>
                      <a:prstClr val="black"/>
                    </a:solidFill>
                    <a:latin typeface="Calibri"/>
                    <a:ea typeface="@標楷體" charset="0"/>
                    <a:cs typeface="@標楷體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i="1">
                        <a:solidFill>
                          <a:prstClr val="black"/>
                        </a:solidFill>
                        <a:latin typeface="Cambria Math" charset="0"/>
                        <a:ea typeface="@標楷體" charset="0"/>
                        <a:cs typeface="@標楷體" charset="0"/>
                      </a:rPr>
                      <m:t>𝑉𝑎𝑙𝑢𝑒</m:t>
                    </m:r>
                  </m:oMath>
                </a14:m>
                <a:r>
                  <a:rPr lang="en-US" altLang="zh-TW" dirty="0">
                    <a:solidFill>
                      <a:prstClr val="black"/>
                    </a:solidFill>
                    <a:latin typeface="Calibri"/>
                    <a:ea typeface="@標楷體" charset="0"/>
                    <a:cs typeface="@標楷體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@標楷體" charset="0"/>
                            <a:cs typeface="@標楷體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@標楷體" charset="0"/>
                                <a:cs typeface="@標楷體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2,0</m:t>
                            </m:r>
                          </m:sub>
                          <m:sup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𝐿</m:t>
                            </m:r>
                          </m:sup>
                        </m:sSubSup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@標楷體" charset="0"/>
                                <a:cs typeface="@標楷體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2,2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TW" i="1" dirty="0">
                    <a:solidFill>
                      <a:prstClr val="black"/>
                    </a:solidFill>
                    <a:latin typeface="Cambria Math"/>
                    <a:ea typeface="@標楷體" charset="0"/>
                    <a:cs typeface="@標楷體" charset="0"/>
                  </a:rPr>
                  <a:t>=</a:t>
                </a:r>
                <a:r>
                  <a:rPr lang="zh-TW" altLang="en-US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死亡損失</a:t>
                </a:r>
                <a:r>
                  <a:rPr lang="en-US" altLang="zh-TW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+</a:t>
                </a:r>
                <a:r>
                  <a:rPr lang="zh-TW" altLang="en-US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存活損失</a:t>
                </a:r>
                <a:endParaRPr lang="en-US" altLang="zh-TW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@標楷體" charset="0"/>
                </a:endParaRPr>
              </a:p>
              <a:p>
                <a:r>
                  <a:rPr lang="zh-TW" altLang="en-US" dirty="0">
                    <a:solidFill>
                      <a:prstClr val="black"/>
                    </a:solidFill>
                    <a:latin typeface="Cambria Math"/>
                    <a:ea typeface="@標楷體" charset="0"/>
                    <a:cs typeface="@標楷體" charset="0"/>
                  </a:rPr>
                  <a:t>                                   </a:t>
                </a:r>
                <a:r>
                  <a:rPr lang="en-US" altLang="zh-TW" dirty="0">
                    <a:solidFill>
                      <a:prstClr val="black"/>
                    </a:solidFill>
                    <a:latin typeface="Cambria Math"/>
                    <a:ea typeface="@標楷體" charset="0"/>
                    <a:cs typeface="@標楷體" charset="0"/>
                  </a:rPr>
                  <a:t>=</a:t>
                </a:r>
                <a:r>
                  <a:rPr lang="en-US" altLang="zh-TW" dirty="0">
                    <a:solidFill>
                      <a:prstClr val="black"/>
                    </a:solidFill>
                    <a:latin typeface="Calibri"/>
                    <a:ea typeface="@標楷體" charset="0"/>
                    <a:cs typeface="@標楷體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i="1">
                        <a:solidFill>
                          <a:prstClr val="black"/>
                        </a:solidFill>
                        <a:latin typeface="Cambria Math" charset="0"/>
                        <a:ea typeface="@標楷體" charset="0"/>
                        <a:cs typeface="@標楷體" charset="0"/>
                      </a:rPr>
                      <m:t>𝑉𝑎𝑙𝑢𝑒</m:t>
                    </m:r>
                    <m:d>
                      <m:dPr>
                        <m:ctrlPr>
                          <a:rPr lang="en-US" altLang="zh-TW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@標楷體" charset="0"/>
                            <a:cs typeface="@標楷體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@標楷體" charset="0"/>
                                <a:cs typeface="@標楷體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2,0</m:t>
                            </m:r>
                          </m:sub>
                          <m:sup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𝐿</m:t>
                            </m:r>
                          </m:sup>
                        </m:sSubSup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@標楷體" charset="0"/>
                                <a:cs typeface="@標楷體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2,2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@標楷體" charset="0"/>
                                <a:cs typeface="@標楷體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TW" dirty="0">
                    <a:solidFill>
                      <a:prstClr val="black"/>
                    </a:solidFill>
                    <a:latin typeface="Cambria Math"/>
                    <a:ea typeface="@標楷體" charset="0"/>
                    <a:cs typeface="@標楷體" charset="0"/>
                  </a:rPr>
                  <a:t>+</a:t>
                </a:r>
                <a:r>
                  <a:rPr lang="en-US" altLang="zh-TW" dirty="0">
                    <a:solidFill>
                      <a:prstClr val="black"/>
                    </a:solidFill>
                    <a:latin typeface="Calibri"/>
                    <a:ea typeface="@標楷體" charset="0"/>
                    <a:cs typeface="@標楷體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i="1">
                        <a:solidFill>
                          <a:prstClr val="black"/>
                        </a:solidFill>
                        <a:latin typeface="Cambria Math" charset="0"/>
                        <a:ea typeface="@標楷體" charset="0"/>
                        <a:cs typeface="@標楷體" charset="0"/>
                      </a:rPr>
                      <m:t>𝑉𝑎𝑙𝑢𝑒</m:t>
                    </m:r>
                    <m:d>
                      <m:dPr>
                        <m:ctrlPr>
                          <a:rPr lang="en-US" altLang="zh-TW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@標楷體" charset="0"/>
                            <a:cs typeface="@標楷體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@標楷體" charset="0"/>
                                <a:cs typeface="@標楷體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2,0</m:t>
                            </m:r>
                          </m:sub>
                          <m:sup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𝐿</m:t>
                            </m:r>
                          </m:sup>
                        </m:sSubSup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@標楷體" charset="0"/>
                                <a:cs typeface="@標楷體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2,2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@標楷體" charset="0"/>
                                <a:cs typeface="@標楷體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  <a:ea typeface="@標楷體" charset="0"/>
                                <a:cs typeface="@標楷體" charset="0"/>
                              </a:rPr>
                              <m:t>1−</m:t>
                            </m:r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dirty="0">
                  <a:solidFill>
                    <a:prstClr val="black"/>
                  </a:solidFill>
                  <a:latin typeface="Cambria Math"/>
                  <a:ea typeface="@標楷體" charset="0"/>
                  <a:cs typeface="@標楷體" charset="0"/>
                </a:endParaRPr>
              </a:p>
            </p:txBody>
          </p:sp>
        </mc:Choice>
        <mc:Fallback xmlns="">
          <p:sp>
            <p:nvSpPr>
              <p:cNvPr id="3" name="文字方塊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7435" y="124227"/>
                <a:ext cx="8163469" cy="1309205"/>
              </a:xfrm>
              <a:prstGeom prst="rect">
                <a:avLst/>
              </a:prstGeom>
              <a:blipFill>
                <a:blip r:embed="rId20"/>
                <a:stretch>
                  <a:fillRect l="-672" t="-1860" b="-465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文字方塊 1"/>
              <p:cNvSpPr txBox="1"/>
              <p:nvPr/>
            </p:nvSpPr>
            <p:spPr>
              <a:xfrm>
                <a:off x="1580309" y="1283734"/>
                <a:ext cx="750105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其中</a:t>
                </a:r>
                <a:r>
                  <a:rPr lang="en-US" altLang="zh-TW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@標楷體" charset="0"/>
                            <a:cs typeface="@標楷體" charset="0"/>
                          </a:rPr>
                        </m:ctrlPr>
                      </m:sSubPr>
                      <m:e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𝑞</m:t>
                        </m:r>
                      </m:e>
                      <m:sub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為給定借款人在第</a:t>
                </a:r>
                <a14:m>
                  <m:oMath xmlns:m="http://schemas.openxmlformats.org/officeDocument/2006/math">
                    <m:r>
                      <a:rPr lang="en-US" altLang="zh-TW" i="1">
                        <a:solidFill>
                          <a:prstClr val="black"/>
                        </a:solidFill>
                        <a:latin typeface="Cambria Math" charset="0"/>
                        <a:ea typeface="@標楷體" charset="0"/>
                        <a:cs typeface="@標楷體" charset="0"/>
                      </a:rPr>
                      <m:t>𝑡</m:t>
                    </m:r>
                    <m:r>
                      <a:rPr lang="en-US" altLang="zh-TW" i="1">
                        <a:solidFill>
                          <a:prstClr val="black"/>
                        </a:solidFill>
                        <a:latin typeface="Cambria Math" charset="0"/>
                        <a:ea typeface="@標楷體" charset="0"/>
                        <a:cs typeface="@標楷體" charset="0"/>
                      </a:rPr>
                      <m:t>−1</m:t>
                    </m:r>
                  </m:oMath>
                </a14:m>
                <a:r>
                  <a:rPr lang="zh-TW" altLang="en-US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期存活且第</a:t>
                </a:r>
                <a14:m>
                  <m:oMath xmlns:m="http://schemas.openxmlformats.org/officeDocument/2006/math">
                    <m:r>
                      <a:rPr lang="en-US" altLang="zh-TW" i="1">
                        <a:solidFill>
                          <a:prstClr val="black"/>
                        </a:solidFill>
                        <a:latin typeface="Cambria Math" charset="0"/>
                        <a:ea typeface="@標楷體" charset="0"/>
                        <a:cs typeface="@標楷體" charset="0"/>
                      </a:rPr>
                      <m:t>𝑡</m:t>
                    </m:r>
                  </m:oMath>
                </a14:m>
                <a:r>
                  <a:rPr lang="zh-TW" altLang="en-US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期前死亡之條件機率</a:t>
                </a:r>
              </a:p>
              <a:p>
                <a:endParaRPr lang="zh-TW" altLang="en-US" dirty="0">
                  <a:solidFill>
                    <a:prstClr val="black"/>
                  </a:solidFill>
                  <a:latin typeface="@標楷體" charset="0"/>
                  <a:ea typeface="@標楷體" charset="0"/>
                  <a:cs typeface="@標楷體" charset="0"/>
                </a:endParaRPr>
              </a:p>
              <a:p>
                <a:endParaRPr lang="zh-TW" altLang="en-US" dirty="0">
                  <a:solidFill>
                    <a:prstClr val="black"/>
                  </a:solidFill>
                  <a:latin typeface="@標楷體" charset="0"/>
                  <a:ea typeface="@標楷體" charset="0"/>
                  <a:cs typeface="@標楷體" charset="0"/>
                </a:endParaRPr>
              </a:p>
            </p:txBody>
          </p:sp>
        </mc:Choice>
        <mc:Fallback xmlns="">
          <p:sp>
            <p:nvSpPr>
              <p:cNvPr id="106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0309" y="1283734"/>
                <a:ext cx="7501051" cy="1200329"/>
              </a:xfrm>
              <a:prstGeom prst="rect">
                <a:avLst/>
              </a:prstGeom>
              <a:blipFill>
                <a:blip r:embed="rId21"/>
                <a:stretch>
                  <a:fillRect l="-650" t="-255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178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5" name="直線接點 104"/>
          <p:cNvCxnSpPr/>
          <p:nvPr/>
        </p:nvCxnSpPr>
        <p:spPr>
          <a:xfrm flipH="1">
            <a:off x="7073723" y="1433432"/>
            <a:ext cx="719" cy="2918875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/>
          <p:cNvCxnSpPr/>
          <p:nvPr/>
        </p:nvCxnSpPr>
        <p:spPr>
          <a:xfrm>
            <a:off x="5006267" y="3470592"/>
            <a:ext cx="972641" cy="4319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 flipV="1">
            <a:off x="5006266" y="3434873"/>
            <a:ext cx="1692721" cy="357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 flipV="1">
            <a:off x="2649976" y="2246068"/>
            <a:ext cx="4176712" cy="2808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 rot="5400000">
            <a:off x="1162605" y="3563913"/>
            <a:ext cx="3024188" cy="19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>
            <a:off x="5006267" y="3470592"/>
            <a:ext cx="324569" cy="8640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 flipV="1">
            <a:off x="3709724" y="2636915"/>
            <a:ext cx="4176712" cy="28082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 flipV="1">
            <a:off x="5006267" y="3241008"/>
            <a:ext cx="3455987" cy="27082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2665174" y="5085534"/>
            <a:ext cx="3502646" cy="12594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/>
          <p:cNvCxnSpPr/>
          <p:nvPr/>
        </p:nvCxnSpPr>
        <p:spPr>
          <a:xfrm>
            <a:off x="6014129" y="3905055"/>
            <a:ext cx="1045096" cy="4296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/>
          <p:cNvCxnSpPr/>
          <p:nvPr/>
        </p:nvCxnSpPr>
        <p:spPr>
          <a:xfrm flipV="1">
            <a:off x="6024488" y="3884456"/>
            <a:ext cx="1682610" cy="114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/>
          <p:nvPr/>
        </p:nvCxnSpPr>
        <p:spPr>
          <a:xfrm>
            <a:off x="5972578" y="3878371"/>
            <a:ext cx="447818" cy="9715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/>
          <p:cNvCxnSpPr/>
          <p:nvPr/>
        </p:nvCxnSpPr>
        <p:spPr>
          <a:xfrm>
            <a:off x="6734459" y="3434227"/>
            <a:ext cx="972641" cy="4319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/>
          <p:nvPr/>
        </p:nvCxnSpPr>
        <p:spPr>
          <a:xfrm flipV="1">
            <a:off x="6734458" y="3416366"/>
            <a:ext cx="1476945" cy="178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/>
          <p:cNvCxnSpPr/>
          <p:nvPr/>
        </p:nvCxnSpPr>
        <p:spPr>
          <a:xfrm>
            <a:off x="6734459" y="3434228"/>
            <a:ext cx="324767" cy="9004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>
            <a:endCxn id="68" idx="6"/>
          </p:cNvCxnSpPr>
          <p:nvPr/>
        </p:nvCxnSpPr>
        <p:spPr>
          <a:xfrm>
            <a:off x="5330835" y="4334685"/>
            <a:ext cx="1124747" cy="500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/>
          <p:cNvCxnSpPr>
            <a:stCxn id="135" idx="2"/>
            <a:endCxn id="69" idx="3"/>
          </p:cNvCxnSpPr>
          <p:nvPr/>
        </p:nvCxnSpPr>
        <p:spPr>
          <a:xfrm>
            <a:off x="5303421" y="4345498"/>
            <a:ext cx="1741877" cy="136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接點 55"/>
          <p:cNvCxnSpPr/>
          <p:nvPr/>
        </p:nvCxnSpPr>
        <p:spPr>
          <a:xfrm>
            <a:off x="5330834" y="4334688"/>
            <a:ext cx="432048" cy="10443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接點 57"/>
          <p:cNvCxnSpPr>
            <a:stCxn id="71" idx="5"/>
          </p:cNvCxnSpPr>
          <p:nvPr/>
        </p:nvCxnSpPr>
        <p:spPr>
          <a:xfrm>
            <a:off x="8236440" y="3463982"/>
            <a:ext cx="1054834" cy="4022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接點 74"/>
          <p:cNvCxnSpPr>
            <a:endCxn id="88" idx="5"/>
          </p:cNvCxnSpPr>
          <p:nvPr/>
        </p:nvCxnSpPr>
        <p:spPr>
          <a:xfrm>
            <a:off x="7094251" y="4352472"/>
            <a:ext cx="1020259" cy="461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接點 75"/>
          <p:cNvCxnSpPr>
            <a:stCxn id="69" idx="5"/>
          </p:cNvCxnSpPr>
          <p:nvPr/>
        </p:nvCxnSpPr>
        <p:spPr>
          <a:xfrm flipV="1">
            <a:off x="7094759" y="4352474"/>
            <a:ext cx="1548444" cy="66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接點 76"/>
          <p:cNvCxnSpPr/>
          <p:nvPr/>
        </p:nvCxnSpPr>
        <p:spPr>
          <a:xfrm>
            <a:off x="7094251" y="4352469"/>
            <a:ext cx="360313" cy="9364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接點 77"/>
          <p:cNvCxnSpPr>
            <a:stCxn id="70" idx="5"/>
          </p:cNvCxnSpPr>
          <p:nvPr/>
        </p:nvCxnSpPr>
        <p:spPr>
          <a:xfrm>
            <a:off x="7716105" y="3891360"/>
            <a:ext cx="927099" cy="4431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接點 78"/>
          <p:cNvCxnSpPr/>
          <p:nvPr/>
        </p:nvCxnSpPr>
        <p:spPr>
          <a:xfrm flipV="1">
            <a:off x="7707098" y="3866200"/>
            <a:ext cx="1584176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接點 79"/>
          <p:cNvCxnSpPr>
            <a:endCxn id="88" idx="2"/>
          </p:cNvCxnSpPr>
          <p:nvPr/>
        </p:nvCxnSpPr>
        <p:spPr>
          <a:xfrm>
            <a:off x="7670038" y="3874348"/>
            <a:ext cx="384764" cy="9061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接點 80"/>
          <p:cNvCxnSpPr/>
          <p:nvPr/>
        </p:nvCxnSpPr>
        <p:spPr>
          <a:xfrm>
            <a:off x="6410705" y="4820881"/>
            <a:ext cx="1043856" cy="4680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接點 81"/>
          <p:cNvCxnSpPr>
            <a:endCxn id="88" idx="6"/>
          </p:cNvCxnSpPr>
          <p:nvPr/>
        </p:nvCxnSpPr>
        <p:spPr>
          <a:xfrm flipV="1">
            <a:off x="6404345" y="4780525"/>
            <a:ext cx="1720409" cy="317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接點 82"/>
          <p:cNvCxnSpPr/>
          <p:nvPr/>
        </p:nvCxnSpPr>
        <p:spPr>
          <a:xfrm>
            <a:off x="6410707" y="4820884"/>
            <a:ext cx="323751" cy="10258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接點 89"/>
          <p:cNvCxnSpPr>
            <a:stCxn id="67" idx="5"/>
          </p:cNvCxnSpPr>
          <p:nvPr/>
        </p:nvCxnSpPr>
        <p:spPr>
          <a:xfrm>
            <a:off x="5786006" y="5399342"/>
            <a:ext cx="926320" cy="4275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接點 93"/>
          <p:cNvCxnSpPr/>
          <p:nvPr/>
        </p:nvCxnSpPr>
        <p:spPr>
          <a:xfrm flipV="1">
            <a:off x="6157204" y="3268957"/>
            <a:ext cx="3850142" cy="30403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文字方塊 37"/>
          <p:cNvSpPr txBox="1">
            <a:spLocks noChangeArrowheads="1"/>
          </p:cNvSpPr>
          <p:nvPr/>
        </p:nvSpPr>
        <p:spPr bwMode="auto">
          <a:xfrm>
            <a:off x="2701414" y="1988840"/>
            <a:ext cx="576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X(t)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2" name="文字方塊 38"/>
          <p:cNvSpPr txBox="1">
            <a:spLocks noChangeArrowheads="1"/>
          </p:cNvSpPr>
          <p:nvPr/>
        </p:nvSpPr>
        <p:spPr bwMode="auto">
          <a:xfrm>
            <a:off x="5636376" y="6205019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3" name="文字方塊 38"/>
          <p:cNvSpPr txBox="1">
            <a:spLocks noChangeArrowheads="1"/>
          </p:cNvSpPr>
          <p:nvPr/>
        </p:nvSpPr>
        <p:spPr bwMode="auto">
          <a:xfrm>
            <a:off x="3349685" y="5373216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4" name="文字方塊 38"/>
          <p:cNvSpPr txBox="1">
            <a:spLocks noChangeArrowheads="1"/>
          </p:cNvSpPr>
          <p:nvPr/>
        </p:nvSpPr>
        <p:spPr bwMode="auto">
          <a:xfrm>
            <a:off x="2413581" y="4941168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0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5" name="文字方塊 38"/>
          <p:cNvSpPr txBox="1">
            <a:spLocks noChangeArrowheads="1"/>
          </p:cNvSpPr>
          <p:nvPr/>
        </p:nvSpPr>
        <p:spPr bwMode="auto">
          <a:xfrm>
            <a:off x="4717514" y="5939432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6" name="文字方塊 37"/>
          <p:cNvSpPr txBox="1">
            <a:spLocks noChangeArrowheads="1"/>
          </p:cNvSpPr>
          <p:nvPr/>
        </p:nvSpPr>
        <p:spPr bwMode="auto">
          <a:xfrm>
            <a:off x="6446127" y="1883898"/>
            <a:ext cx="576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Y(t)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文字方塊 81"/>
              <p:cNvSpPr txBox="1">
                <a:spLocks noChangeArrowheads="1"/>
              </p:cNvSpPr>
              <p:nvPr/>
            </p:nvSpPr>
            <p:spPr bwMode="auto">
              <a:xfrm>
                <a:off x="4742944" y="3444910"/>
                <a:ext cx="449263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8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42944" y="3444910"/>
                <a:ext cx="449263" cy="2769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文字方塊 81"/>
              <p:cNvSpPr txBox="1">
                <a:spLocks noChangeArrowheads="1"/>
              </p:cNvSpPr>
              <p:nvPr/>
            </p:nvSpPr>
            <p:spPr bwMode="auto">
              <a:xfrm>
                <a:off x="5753760" y="3900439"/>
                <a:ext cx="448362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1,0</m:t>
                          </m:r>
                        </m:sub>
                      </m:sSub>
                    </m:oMath>
                  </m:oMathPara>
                </a14:m>
                <a:endParaRPr lang="zh-TW" altLang="en-US" sz="9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0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53760" y="3900439"/>
                <a:ext cx="448362" cy="2852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文字方塊 81"/>
              <p:cNvSpPr txBox="1">
                <a:spLocks noChangeArrowheads="1"/>
              </p:cNvSpPr>
              <p:nvPr/>
            </p:nvSpPr>
            <p:spPr bwMode="auto">
              <a:xfrm>
                <a:off x="5097457" y="435939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97457" y="4359395"/>
                <a:ext cx="490677" cy="2852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直線接點 46"/>
          <p:cNvCxnSpPr/>
          <p:nvPr/>
        </p:nvCxnSpPr>
        <p:spPr>
          <a:xfrm>
            <a:off x="5749504" y="5336020"/>
            <a:ext cx="389501" cy="973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接點 56"/>
          <p:cNvCxnSpPr/>
          <p:nvPr/>
        </p:nvCxnSpPr>
        <p:spPr>
          <a:xfrm flipV="1">
            <a:off x="8246475" y="3413314"/>
            <a:ext cx="1616230" cy="17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文字方塊 81"/>
              <p:cNvSpPr txBox="1">
                <a:spLocks noChangeArrowheads="1"/>
              </p:cNvSpPr>
              <p:nvPr/>
            </p:nvSpPr>
            <p:spPr bwMode="auto">
              <a:xfrm>
                <a:off x="6444159" y="344738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44159" y="3447385"/>
                <a:ext cx="490677" cy="2852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文字方塊 81"/>
              <p:cNvSpPr txBox="1">
                <a:spLocks noChangeArrowheads="1"/>
              </p:cNvSpPr>
              <p:nvPr/>
            </p:nvSpPr>
            <p:spPr bwMode="auto">
              <a:xfrm>
                <a:off x="5484336" y="537168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2,−2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2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84336" y="5371685"/>
                <a:ext cx="490677" cy="28520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直線接點 73"/>
          <p:cNvCxnSpPr/>
          <p:nvPr/>
        </p:nvCxnSpPr>
        <p:spPr>
          <a:xfrm>
            <a:off x="8221072" y="3453602"/>
            <a:ext cx="452799" cy="9184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接點 83"/>
          <p:cNvCxnSpPr/>
          <p:nvPr/>
        </p:nvCxnSpPr>
        <p:spPr>
          <a:xfrm flipV="1">
            <a:off x="5785352" y="5301373"/>
            <a:ext cx="1669210" cy="8745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文字方塊 81"/>
              <p:cNvSpPr txBox="1">
                <a:spLocks noChangeArrowheads="1"/>
              </p:cNvSpPr>
              <p:nvPr/>
            </p:nvSpPr>
            <p:spPr bwMode="auto">
              <a:xfrm>
                <a:off x="6152282" y="486086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3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52282" y="4860864"/>
                <a:ext cx="490677" cy="28520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文字方塊 81"/>
              <p:cNvSpPr txBox="1">
                <a:spLocks noChangeArrowheads="1"/>
              </p:cNvSpPr>
              <p:nvPr/>
            </p:nvSpPr>
            <p:spPr bwMode="auto">
              <a:xfrm>
                <a:off x="6791018" y="4339993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5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91018" y="4339993"/>
                <a:ext cx="490677" cy="28520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文字方塊 81"/>
              <p:cNvSpPr txBox="1">
                <a:spLocks noChangeArrowheads="1"/>
              </p:cNvSpPr>
              <p:nvPr/>
            </p:nvSpPr>
            <p:spPr bwMode="auto">
              <a:xfrm>
                <a:off x="7404429" y="388220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6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404429" y="3882205"/>
                <a:ext cx="490677" cy="28520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文字方塊 81"/>
              <p:cNvSpPr txBox="1">
                <a:spLocks noChangeArrowheads="1"/>
              </p:cNvSpPr>
              <p:nvPr/>
            </p:nvSpPr>
            <p:spPr bwMode="auto">
              <a:xfrm>
                <a:off x="7928982" y="344722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7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28982" y="3447224"/>
                <a:ext cx="490677" cy="28520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文字方塊 81"/>
              <p:cNvSpPr txBox="1">
                <a:spLocks noChangeArrowheads="1"/>
              </p:cNvSpPr>
              <p:nvPr/>
            </p:nvSpPr>
            <p:spPr bwMode="auto">
              <a:xfrm>
                <a:off x="5909707" y="629346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3,−3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8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09707" y="6293465"/>
                <a:ext cx="490677" cy="28520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文字方塊 81"/>
              <p:cNvSpPr txBox="1">
                <a:spLocks noChangeArrowheads="1"/>
              </p:cNvSpPr>
              <p:nvPr/>
            </p:nvSpPr>
            <p:spPr bwMode="auto">
              <a:xfrm>
                <a:off x="6509880" y="5868583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9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09880" y="5868583"/>
                <a:ext cx="490677" cy="28520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文字方塊 81"/>
              <p:cNvSpPr txBox="1">
                <a:spLocks noChangeArrowheads="1"/>
              </p:cNvSpPr>
              <p:nvPr/>
            </p:nvSpPr>
            <p:spPr bwMode="auto">
              <a:xfrm>
                <a:off x="7209224" y="528237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0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09224" y="5282375"/>
                <a:ext cx="490677" cy="28520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文字方塊 81"/>
              <p:cNvSpPr txBox="1">
                <a:spLocks noChangeArrowheads="1"/>
              </p:cNvSpPr>
              <p:nvPr/>
            </p:nvSpPr>
            <p:spPr bwMode="auto">
              <a:xfrm>
                <a:off x="7853023" y="4787407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853023" y="4787407"/>
                <a:ext cx="490677" cy="28520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文字方塊 81"/>
              <p:cNvSpPr txBox="1">
                <a:spLocks noChangeArrowheads="1"/>
              </p:cNvSpPr>
              <p:nvPr/>
            </p:nvSpPr>
            <p:spPr bwMode="auto">
              <a:xfrm>
                <a:off x="8421969" y="435230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2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421969" y="4352305"/>
                <a:ext cx="490677" cy="28520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文字方塊 81"/>
              <p:cNvSpPr txBox="1">
                <a:spLocks noChangeArrowheads="1"/>
              </p:cNvSpPr>
              <p:nvPr/>
            </p:nvSpPr>
            <p:spPr bwMode="auto">
              <a:xfrm>
                <a:off x="9061140" y="3874359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3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061140" y="3874359"/>
                <a:ext cx="490677" cy="28520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文字方塊 81"/>
              <p:cNvSpPr txBox="1">
                <a:spLocks noChangeArrowheads="1"/>
              </p:cNvSpPr>
              <p:nvPr/>
            </p:nvSpPr>
            <p:spPr bwMode="auto">
              <a:xfrm>
                <a:off x="9638823" y="339506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3,3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4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638823" y="3395064"/>
                <a:ext cx="490677" cy="28520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" name="橢圓 91"/>
          <p:cNvSpPr/>
          <p:nvPr/>
        </p:nvSpPr>
        <p:spPr>
          <a:xfrm>
            <a:off x="9825220" y="3340708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91" name="橢圓 90"/>
          <p:cNvSpPr/>
          <p:nvPr/>
        </p:nvSpPr>
        <p:spPr>
          <a:xfrm>
            <a:off x="9230329" y="3810185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9" name="橢圓 88"/>
          <p:cNvSpPr/>
          <p:nvPr/>
        </p:nvSpPr>
        <p:spPr>
          <a:xfrm>
            <a:off x="8597357" y="4294832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8" name="橢圓 87"/>
          <p:cNvSpPr/>
          <p:nvPr/>
        </p:nvSpPr>
        <p:spPr>
          <a:xfrm>
            <a:off x="8054803" y="473376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7" name="橢圓 86"/>
          <p:cNvSpPr/>
          <p:nvPr/>
        </p:nvSpPr>
        <p:spPr>
          <a:xfrm>
            <a:off x="7407082" y="5242136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6" name="橢圓 85"/>
          <p:cNvSpPr/>
          <p:nvPr/>
        </p:nvSpPr>
        <p:spPr>
          <a:xfrm>
            <a:off x="6699283" y="5815245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5" name="橢圓 84"/>
          <p:cNvSpPr/>
          <p:nvPr/>
        </p:nvSpPr>
        <p:spPr>
          <a:xfrm>
            <a:off x="6105086" y="6273591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7" name="橢圓 66"/>
          <p:cNvSpPr/>
          <p:nvPr/>
        </p:nvSpPr>
        <p:spPr>
          <a:xfrm>
            <a:off x="5726300" y="531951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8" name="橢圓 67"/>
          <p:cNvSpPr/>
          <p:nvPr/>
        </p:nvSpPr>
        <p:spPr>
          <a:xfrm>
            <a:off x="6385631" y="478821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9" name="橢圓 68"/>
          <p:cNvSpPr/>
          <p:nvPr/>
        </p:nvSpPr>
        <p:spPr>
          <a:xfrm>
            <a:off x="7035053" y="4279320"/>
            <a:ext cx="69950" cy="9351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70" name="橢圓 69"/>
          <p:cNvSpPr/>
          <p:nvPr/>
        </p:nvSpPr>
        <p:spPr>
          <a:xfrm>
            <a:off x="7656398" y="381153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71" name="橢圓 70"/>
          <p:cNvSpPr/>
          <p:nvPr/>
        </p:nvSpPr>
        <p:spPr>
          <a:xfrm>
            <a:off x="8176735" y="3384159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6" name="橢圓 65"/>
          <p:cNvSpPr/>
          <p:nvPr/>
        </p:nvSpPr>
        <p:spPr>
          <a:xfrm>
            <a:off x="6691912" y="339506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5" name="橢圓 64"/>
          <p:cNvSpPr/>
          <p:nvPr/>
        </p:nvSpPr>
        <p:spPr>
          <a:xfrm>
            <a:off x="5966041" y="3862748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35" name="橢圓 134"/>
          <p:cNvSpPr/>
          <p:nvPr/>
        </p:nvSpPr>
        <p:spPr>
          <a:xfrm>
            <a:off x="5303421" y="429873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4987016" y="3430490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10" name="橢圓 109"/>
          <p:cNvSpPr/>
          <p:nvPr/>
        </p:nvSpPr>
        <p:spPr>
          <a:xfrm>
            <a:off x="7027558" y="2734387"/>
            <a:ext cx="94736" cy="14658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7062654" y="2630025"/>
                <a:ext cx="580352" cy="349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2,2</m:t>
                          </m:r>
                        </m:sub>
                      </m:sSub>
                    </m:oMath>
                  </m:oMathPara>
                </a14:m>
                <a:endParaRPr lang="zh-TW" altLang="en-US" sz="1600" dirty="0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2654" y="2630025"/>
                <a:ext cx="580352" cy="349326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1892963" y="170227"/>
                <a:ext cx="5561598" cy="9498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zh-TW" dirty="0">
                  <a:solidFill>
                    <a:prstClr val="black"/>
                  </a:solidFill>
                  <a:latin typeface="@標楷體" charset="0"/>
                  <a:ea typeface="@標楷體" charset="0"/>
                  <a:cs typeface="@標楷體" charset="0"/>
                </a:endParaRPr>
              </a:p>
              <a:p>
                <a:r>
                  <a:rPr lang="zh-TW" altLang="en-US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死亡損失：</a:t>
                </a:r>
                <a14:m>
                  <m:oMath xmlns:m="http://schemas.openxmlformats.org/officeDocument/2006/math">
                    <m:r>
                      <a:rPr lang="en-US" altLang="zh-TW" i="1">
                        <a:solidFill>
                          <a:prstClr val="black"/>
                        </a:solidFill>
                        <a:latin typeface="Cambria Math" charset="0"/>
                        <a:ea typeface="@標楷體" charset="0"/>
                        <a:cs typeface="@標楷體" charset="0"/>
                      </a:rPr>
                      <m:t>𝑉𝑎𝑙𝑢𝑒</m:t>
                    </m:r>
                    <m:r>
                      <a:rPr lang="en-US" altLang="zh-TW" i="1">
                        <a:solidFill>
                          <a:prstClr val="black"/>
                        </a:solidFill>
                        <a:latin typeface="Cambria Math" charset="0"/>
                        <a:ea typeface="@標楷體" charset="0"/>
                        <a:cs typeface="@標楷體" charset="0"/>
                      </a:rPr>
                      <m:t>(</m:t>
                    </m:r>
                    <m:sSubSup>
                      <m:sSubSupPr>
                        <m:ctrlPr>
                          <a:rPr lang="en-US" altLang="zh-TW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@標楷體" charset="0"/>
                            <a:cs typeface="@標楷體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𝐿</m:t>
                        </m:r>
                      </m:e>
                      <m:sub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2,0</m:t>
                        </m:r>
                      </m:sub>
                      <m:sup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𝐿</m:t>
                        </m:r>
                      </m:sup>
                    </m:sSubSup>
                    <m:r>
                      <a:rPr lang="en-US" altLang="zh-TW" i="1">
                        <a:solidFill>
                          <a:prstClr val="black"/>
                        </a:solidFill>
                        <a:latin typeface="Cambria Math" charset="0"/>
                        <a:ea typeface="@標楷體" charset="0"/>
                        <a:cs typeface="@標楷體" charset="0"/>
                      </a:rPr>
                      <m:t>,</m:t>
                    </m:r>
                    <m:sSub>
                      <m:sSubPr>
                        <m:ctrlPr>
                          <a:rPr lang="en-US" altLang="zh-TW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@標楷體" charset="0"/>
                            <a:cs typeface="@標楷體" charset="0"/>
                          </a:rPr>
                        </m:ctrlPr>
                      </m:sSubPr>
                      <m:e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𝐻</m:t>
                        </m:r>
                      </m:e>
                      <m:sub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2,2</m:t>
                        </m:r>
                      </m:sub>
                    </m:sSub>
                    <m:r>
                      <a:rPr lang="en-US" altLang="zh-TW" i="1">
                        <a:solidFill>
                          <a:prstClr val="black"/>
                        </a:solidFill>
                        <a:latin typeface="Cambria Math" charset="0"/>
                        <a:ea typeface="@標楷體" charset="0"/>
                        <a:cs typeface="@標楷體" charset="0"/>
                      </a:rPr>
                      <m:t>|</m:t>
                    </m:r>
                    <m:sSub>
                      <m:sSubPr>
                        <m:ctrlPr>
                          <a:rPr lang="en-US" altLang="zh-TW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@標楷體" charset="0"/>
                            <a:cs typeface="@標楷體" charset="0"/>
                          </a:rPr>
                        </m:ctrlPr>
                      </m:sSubPr>
                      <m:e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𝑞</m:t>
                        </m:r>
                      </m:e>
                      <m:sub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2</m:t>
                        </m:r>
                      </m:sub>
                    </m:sSub>
                    <m:r>
                      <a:rPr lang="en-US" altLang="zh-TW" i="1">
                        <a:solidFill>
                          <a:prstClr val="black"/>
                        </a:solidFill>
                        <a:latin typeface="Cambria Math" charset="0"/>
                        <a:ea typeface="@標楷體" charset="0"/>
                        <a:cs typeface="@標楷體" charset="0"/>
                      </a:rPr>
                      <m:t>)≡</m:t>
                    </m:r>
                    <m:sSub>
                      <m:sSubPr>
                        <m:ctrlPr>
                          <a:rPr lang="en-US" altLang="zh-TW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@標楷體" charset="0"/>
                            <a:cs typeface="@標楷體" charset="0"/>
                          </a:rPr>
                        </m:ctrlPr>
                      </m:sSubPr>
                      <m:e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𝑞</m:t>
                        </m:r>
                      </m:e>
                      <m:sub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US" altLang="zh-TW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@標楷體" charset="0"/>
                            <a:cs typeface="@標楷體" charset="0"/>
                          </a:rPr>
                        </m:ctrlPr>
                      </m:sSupPr>
                      <m:e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[</m:t>
                        </m:r>
                        <m:sSubSup>
                          <m:sSubSup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@標楷體" charset="0"/>
                                <a:cs typeface="@標楷體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2,0</m:t>
                            </m:r>
                          </m:sub>
                          <m:sup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𝐿</m:t>
                            </m:r>
                          </m:sup>
                        </m:sSubSup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@標楷體" charset="0"/>
                                <a:cs typeface="@標楷體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2,2</m:t>
                            </m:r>
                          </m:sub>
                        </m:sSub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]</m:t>
                        </m:r>
                      </m:e>
                      <m:sup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+</m:t>
                        </m:r>
                      </m:sup>
                    </m:sSup>
                  </m:oMath>
                </a14:m>
                <a:endParaRPr lang="en-US" altLang="zh-TW" dirty="0">
                  <a:solidFill>
                    <a:prstClr val="black"/>
                  </a:solidFill>
                  <a:latin typeface="@標楷體" charset="0"/>
                  <a:ea typeface="@標楷體" charset="0"/>
                  <a:cs typeface="@標楷體" charset="0"/>
                </a:endParaRPr>
              </a:p>
              <a:p>
                <a:endParaRPr lang="zh-TW" altLang="en-US" dirty="0">
                  <a:solidFill>
                    <a:prstClr val="black"/>
                  </a:solidFill>
                  <a:latin typeface="@標楷體" charset="0"/>
                  <a:ea typeface="@標楷體" charset="0"/>
                  <a:cs typeface="@標楷體" charset="0"/>
                </a:endParaRPr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2963" y="170227"/>
                <a:ext cx="5561598" cy="949875"/>
              </a:xfrm>
              <a:prstGeom prst="rect">
                <a:avLst/>
              </a:prstGeom>
              <a:blipFill>
                <a:blip r:embed="rId20"/>
                <a:stretch>
                  <a:fillRect l="-98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7396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5" name="直線接點 104"/>
          <p:cNvCxnSpPr/>
          <p:nvPr/>
        </p:nvCxnSpPr>
        <p:spPr>
          <a:xfrm flipH="1">
            <a:off x="7073723" y="1433432"/>
            <a:ext cx="719" cy="2918875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/>
          <p:cNvCxnSpPr/>
          <p:nvPr/>
        </p:nvCxnSpPr>
        <p:spPr>
          <a:xfrm>
            <a:off x="5006267" y="3470592"/>
            <a:ext cx="972641" cy="4319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 flipV="1">
            <a:off x="5006266" y="3434873"/>
            <a:ext cx="1692721" cy="357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 flipV="1">
            <a:off x="2649976" y="2246068"/>
            <a:ext cx="4176712" cy="2808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 rot="5400000">
            <a:off x="1162605" y="3563913"/>
            <a:ext cx="3024188" cy="19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>
            <a:off x="5006267" y="3470592"/>
            <a:ext cx="324569" cy="8640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 flipV="1">
            <a:off x="3709724" y="2636915"/>
            <a:ext cx="4176712" cy="28082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 flipV="1">
            <a:off x="5006267" y="3241008"/>
            <a:ext cx="3455987" cy="27082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2665174" y="5085534"/>
            <a:ext cx="3502646" cy="12594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/>
          <p:cNvCxnSpPr/>
          <p:nvPr/>
        </p:nvCxnSpPr>
        <p:spPr>
          <a:xfrm>
            <a:off x="6014129" y="3905055"/>
            <a:ext cx="1045096" cy="4296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/>
          <p:cNvCxnSpPr/>
          <p:nvPr/>
        </p:nvCxnSpPr>
        <p:spPr>
          <a:xfrm flipV="1">
            <a:off x="6024488" y="3884456"/>
            <a:ext cx="1682610" cy="114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/>
          <p:nvPr/>
        </p:nvCxnSpPr>
        <p:spPr>
          <a:xfrm>
            <a:off x="5972578" y="3878371"/>
            <a:ext cx="447818" cy="9715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/>
          <p:cNvCxnSpPr/>
          <p:nvPr/>
        </p:nvCxnSpPr>
        <p:spPr>
          <a:xfrm>
            <a:off x="6734459" y="3434227"/>
            <a:ext cx="972641" cy="4319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/>
          <p:nvPr/>
        </p:nvCxnSpPr>
        <p:spPr>
          <a:xfrm flipV="1">
            <a:off x="6734458" y="3416366"/>
            <a:ext cx="1476945" cy="178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/>
          <p:cNvCxnSpPr/>
          <p:nvPr/>
        </p:nvCxnSpPr>
        <p:spPr>
          <a:xfrm>
            <a:off x="6734459" y="3434228"/>
            <a:ext cx="324767" cy="9004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>
            <a:endCxn id="68" idx="6"/>
          </p:cNvCxnSpPr>
          <p:nvPr/>
        </p:nvCxnSpPr>
        <p:spPr>
          <a:xfrm>
            <a:off x="5330835" y="4334685"/>
            <a:ext cx="1124747" cy="500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/>
          <p:cNvCxnSpPr>
            <a:stCxn id="135" idx="2"/>
            <a:endCxn id="69" idx="3"/>
          </p:cNvCxnSpPr>
          <p:nvPr/>
        </p:nvCxnSpPr>
        <p:spPr>
          <a:xfrm>
            <a:off x="5303421" y="4345498"/>
            <a:ext cx="1741877" cy="136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接點 55"/>
          <p:cNvCxnSpPr/>
          <p:nvPr/>
        </p:nvCxnSpPr>
        <p:spPr>
          <a:xfrm>
            <a:off x="5330834" y="4334688"/>
            <a:ext cx="432048" cy="10443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接點 57"/>
          <p:cNvCxnSpPr>
            <a:stCxn id="71" idx="5"/>
          </p:cNvCxnSpPr>
          <p:nvPr/>
        </p:nvCxnSpPr>
        <p:spPr>
          <a:xfrm>
            <a:off x="8236440" y="3463982"/>
            <a:ext cx="1054834" cy="4022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接點 74"/>
          <p:cNvCxnSpPr>
            <a:endCxn id="88" idx="5"/>
          </p:cNvCxnSpPr>
          <p:nvPr/>
        </p:nvCxnSpPr>
        <p:spPr>
          <a:xfrm>
            <a:off x="7094251" y="4352472"/>
            <a:ext cx="1020259" cy="461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接點 75"/>
          <p:cNvCxnSpPr>
            <a:stCxn id="69" idx="5"/>
          </p:cNvCxnSpPr>
          <p:nvPr/>
        </p:nvCxnSpPr>
        <p:spPr>
          <a:xfrm flipV="1">
            <a:off x="7094759" y="4352474"/>
            <a:ext cx="1548444" cy="66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接點 76"/>
          <p:cNvCxnSpPr/>
          <p:nvPr/>
        </p:nvCxnSpPr>
        <p:spPr>
          <a:xfrm>
            <a:off x="7094251" y="4352469"/>
            <a:ext cx="360313" cy="9364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接點 77"/>
          <p:cNvCxnSpPr>
            <a:stCxn id="70" idx="5"/>
          </p:cNvCxnSpPr>
          <p:nvPr/>
        </p:nvCxnSpPr>
        <p:spPr>
          <a:xfrm>
            <a:off x="7716105" y="3891360"/>
            <a:ext cx="927099" cy="4431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接點 78"/>
          <p:cNvCxnSpPr/>
          <p:nvPr/>
        </p:nvCxnSpPr>
        <p:spPr>
          <a:xfrm flipV="1">
            <a:off x="7707098" y="3866200"/>
            <a:ext cx="1584176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接點 79"/>
          <p:cNvCxnSpPr>
            <a:endCxn id="88" idx="2"/>
          </p:cNvCxnSpPr>
          <p:nvPr/>
        </p:nvCxnSpPr>
        <p:spPr>
          <a:xfrm>
            <a:off x="7670038" y="3874348"/>
            <a:ext cx="384764" cy="9061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接點 80"/>
          <p:cNvCxnSpPr/>
          <p:nvPr/>
        </p:nvCxnSpPr>
        <p:spPr>
          <a:xfrm>
            <a:off x="6410705" y="4820881"/>
            <a:ext cx="1043856" cy="4680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接點 81"/>
          <p:cNvCxnSpPr>
            <a:endCxn id="88" idx="6"/>
          </p:cNvCxnSpPr>
          <p:nvPr/>
        </p:nvCxnSpPr>
        <p:spPr>
          <a:xfrm flipV="1">
            <a:off x="6404345" y="4780525"/>
            <a:ext cx="1720409" cy="317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接點 82"/>
          <p:cNvCxnSpPr/>
          <p:nvPr/>
        </p:nvCxnSpPr>
        <p:spPr>
          <a:xfrm>
            <a:off x="6410707" y="4820884"/>
            <a:ext cx="323751" cy="10258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接點 89"/>
          <p:cNvCxnSpPr>
            <a:stCxn id="67" idx="5"/>
          </p:cNvCxnSpPr>
          <p:nvPr/>
        </p:nvCxnSpPr>
        <p:spPr>
          <a:xfrm>
            <a:off x="5786006" y="5399342"/>
            <a:ext cx="926320" cy="4275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接點 93"/>
          <p:cNvCxnSpPr/>
          <p:nvPr/>
        </p:nvCxnSpPr>
        <p:spPr>
          <a:xfrm flipV="1">
            <a:off x="6157204" y="3268957"/>
            <a:ext cx="3850142" cy="30403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文字方塊 37"/>
          <p:cNvSpPr txBox="1">
            <a:spLocks noChangeArrowheads="1"/>
          </p:cNvSpPr>
          <p:nvPr/>
        </p:nvSpPr>
        <p:spPr bwMode="auto">
          <a:xfrm>
            <a:off x="2701414" y="1988840"/>
            <a:ext cx="576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X(t)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2" name="文字方塊 38"/>
          <p:cNvSpPr txBox="1">
            <a:spLocks noChangeArrowheads="1"/>
          </p:cNvSpPr>
          <p:nvPr/>
        </p:nvSpPr>
        <p:spPr bwMode="auto">
          <a:xfrm>
            <a:off x="5636376" y="6205019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3" name="文字方塊 38"/>
          <p:cNvSpPr txBox="1">
            <a:spLocks noChangeArrowheads="1"/>
          </p:cNvSpPr>
          <p:nvPr/>
        </p:nvSpPr>
        <p:spPr bwMode="auto">
          <a:xfrm>
            <a:off x="3349685" y="5373216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4" name="文字方塊 38"/>
          <p:cNvSpPr txBox="1">
            <a:spLocks noChangeArrowheads="1"/>
          </p:cNvSpPr>
          <p:nvPr/>
        </p:nvSpPr>
        <p:spPr bwMode="auto">
          <a:xfrm>
            <a:off x="2413581" y="4941168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0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5" name="文字方塊 38"/>
          <p:cNvSpPr txBox="1">
            <a:spLocks noChangeArrowheads="1"/>
          </p:cNvSpPr>
          <p:nvPr/>
        </p:nvSpPr>
        <p:spPr bwMode="auto">
          <a:xfrm>
            <a:off x="4717514" y="5939432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6" name="文字方塊 37"/>
          <p:cNvSpPr txBox="1">
            <a:spLocks noChangeArrowheads="1"/>
          </p:cNvSpPr>
          <p:nvPr/>
        </p:nvSpPr>
        <p:spPr bwMode="auto">
          <a:xfrm>
            <a:off x="6446127" y="1883898"/>
            <a:ext cx="576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Y(t)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文字方塊 81"/>
              <p:cNvSpPr txBox="1">
                <a:spLocks noChangeArrowheads="1"/>
              </p:cNvSpPr>
              <p:nvPr/>
            </p:nvSpPr>
            <p:spPr bwMode="auto">
              <a:xfrm>
                <a:off x="4742944" y="3444910"/>
                <a:ext cx="449263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8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42944" y="3444910"/>
                <a:ext cx="449263" cy="2769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文字方塊 81"/>
              <p:cNvSpPr txBox="1">
                <a:spLocks noChangeArrowheads="1"/>
              </p:cNvSpPr>
              <p:nvPr/>
            </p:nvSpPr>
            <p:spPr bwMode="auto">
              <a:xfrm>
                <a:off x="5753760" y="3900439"/>
                <a:ext cx="448362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1,0</m:t>
                          </m:r>
                        </m:sub>
                      </m:sSub>
                    </m:oMath>
                  </m:oMathPara>
                </a14:m>
                <a:endParaRPr lang="zh-TW" altLang="en-US" sz="9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0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53760" y="3900439"/>
                <a:ext cx="448362" cy="2852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文字方塊 81"/>
              <p:cNvSpPr txBox="1">
                <a:spLocks noChangeArrowheads="1"/>
              </p:cNvSpPr>
              <p:nvPr/>
            </p:nvSpPr>
            <p:spPr bwMode="auto">
              <a:xfrm>
                <a:off x="5097457" y="435939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97457" y="4359395"/>
                <a:ext cx="490677" cy="2852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直線接點 46"/>
          <p:cNvCxnSpPr/>
          <p:nvPr/>
        </p:nvCxnSpPr>
        <p:spPr>
          <a:xfrm>
            <a:off x="5749504" y="5336020"/>
            <a:ext cx="389501" cy="973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接點 56"/>
          <p:cNvCxnSpPr/>
          <p:nvPr/>
        </p:nvCxnSpPr>
        <p:spPr>
          <a:xfrm flipV="1">
            <a:off x="8246475" y="3413314"/>
            <a:ext cx="1616230" cy="17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文字方塊 81"/>
              <p:cNvSpPr txBox="1">
                <a:spLocks noChangeArrowheads="1"/>
              </p:cNvSpPr>
              <p:nvPr/>
            </p:nvSpPr>
            <p:spPr bwMode="auto">
              <a:xfrm>
                <a:off x="6444159" y="344738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44159" y="3447385"/>
                <a:ext cx="490677" cy="2852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文字方塊 81"/>
              <p:cNvSpPr txBox="1">
                <a:spLocks noChangeArrowheads="1"/>
              </p:cNvSpPr>
              <p:nvPr/>
            </p:nvSpPr>
            <p:spPr bwMode="auto">
              <a:xfrm>
                <a:off x="5484336" y="537168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2,−2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2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84336" y="5371685"/>
                <a:ext cx="490677" cy="28520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直線接點 73"/>
          <p:cNvCxnSpPr/>
          <p:nvPr/>
        </p:nvCxnSpPr>
        <p:spPr>
          <a:xfrm>
            <a:off x="8221072" y="3453602"/>
            <a:ext cx="452799" cy="9184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接點 83"/>
          <p:cNvCxnSpPr/>
          <p:nvPr/>
        </p:nvCxnSpPr>
        <p:spPr>
          <a:xfrm flipV="1">
            <a:off x="5785352" y="5301373"/>
            <a:ext cx="1669210" cy="8745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文字方塊 81"/>
              <p:cNvSpPr txBox="1">
                <a:spLocks noChangeArrowheads="1"/>
              </p:cNvSpPr>
              <p:nvPr/>
            </p:nvSpPr>
            <p:spPr bwMode="auto">
              <a:xfrm>
                <a:off x="6152282" y="486086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3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52282" y="4860864"/>
                <a:ext cx="490677" cy="28520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文字方塊 81"/>
              <p:cNvSpPr txBox="1">
                <a:spLocks noChangeArrowheads="1"/>
              </p:cNvSpPr>
              <p:nvPr/>
            </p:nvSpPr>
            <p:spPr bwMode="auto">
              <a:xfrm>
                <a:off x="6791018" y="4339993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5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91018" y="4339993"/>
                <a:ext cx="490677" cy="28520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文字方塊 81"/>
              <p:cNvSpPr txBox="1">
                <a:spLocks noChangeArrowheads="1"/>
              </p:cNvSpPr>
              <p:nvPr/>
            </p:nvSpPr>
            <p:spPr bwMode="auto">
              <a:xfrm>
                <a:off x="7404429" y="388220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6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404429" y="3882205"/>
                <a:ext cx="490677" cy="28520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文字方塊 81"/>
              <p:cNvSpPr txBox="1">
                <a:spLocks noChangeArrowheads="1"/>
              </p:cNvSpPr>
              <p:nvPr/>
            </p:nvSpPr>
            <p:spPr bwMode="auto">
              <a:xfrm>
                <a:off x="7928982" y="344722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7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28982" y="3447224"/>
                <a:ext cx="490677" cy="28520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文字方塊 81"/>
              <p:cNvSpPr txBox="1">
                <a:spLocks noChangeArrowheads="1"/>
              </p:cNvSpPr>
              <p:nvPr/>
            </p:nvSpPr>
            <p:spPr bwMode="auto">
              <a:xfrm>
                <a:off x="5909707" y="629346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3,−3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8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09707" y="6293465"/>
                <a:ext cx="490677" cy="28520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文字方塊 81"/>
              <p:cNvSpPr txBox="1">
                <a:spLocks noChangeArrowheads="1"/>
              </p:cNvSpPr>
              <p:nvPr/>
            </p:nvSpPr>
            <p:spPr bwMode="auto">
              <a:xfrm>
                <a:off x="6509880" y="5868583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9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09880" y="5868583"/>
                <a:ext cx="490677" cy="28520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文字方塊 81"/>
              <p:cNvSpPr txBox="1">
                <a:spLocks noChangeArrowheads="1"/>
              </p:cNvSpPr>
              <p:nvPr/>
            </p:nvSpPr>
            <p:spPr bwMode="auto">
              <a:xfrm>
                <a:off x="7209224" y="528237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0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09224" y="5282375"/>
                <a:ext cx="490677" cy="28520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文字方塊 81"/>
              <p:cNvSpPr txBox="1">
                <a:spLocks noChangeArrowheads="1"/>
              </p:cNvSpPr>
              <p:nvPr/>
            </p:nvSpPr>
            <p:spPr bwMode="auto">
              <a:xfrm>
                <a:off x="7853023" y="4787407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853023" y="4787407"/>
                <a:ext cx="490677" cy="28520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文字方塊 81"/>
              <p:cNvSpPr txBox="1">
                <a:spLocks noChangeArrowheads="1"/>
              </p:cNvSpPr>
              <p:nvPr/>
            </p:nvSpPr>
            <p:spPr bwMode="auto">
              <a:xfrm>
                <a:off x="8421969" y="435230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2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421969" y="4352305"/>
                <a:ext cx="490677" cy="28520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文字方塊 81"/>
              <p:cNvSpPr txBox="1">
                <a:spLocks noChangeArrowheads="1"/>
              </p:cNvSpPr>
              <p:nvPr/>
            </p:nvSpPr>
            <p:spPr bwMode="auto">
              <a:xfrm>
                <a:off x="9061140" y="3874359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3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061140" y="3874359"/>
                <a:ext cx="490677" cy="28520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文字方塊 81"/>
              <p:cNvSpPr txBox="1">
                <a:spLocks noChangeArrowheads="1"/>
              </p:cNvSpPr>
              <p:nvPr/>
            </p:nvSpPr>
            <p:spPr bwMode="auto">
              <a:xfrm>
                <a:off x="9638823" y="339506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3,3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4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638823" y="3395064"/>
                <a:ext cx="490677" cy="28520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" name="橢圓 91"/>
          <p:cNvSpPr/>
          <p:nvPr/>
        </p:nvSpPr>
        <p:spPr>
          <a:xfrm>
            <a:off x="9825220" y="3340708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91" name="橢圓 90"/>
          <p:cNvSpPr/>
          <p:nvPr/>
        </p:nvSpPr>
        <p:spPr>
          <a:xfrm>
            <a:off x="9230329" y="3810185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9" name="橢圓 88"/>
          <p:cNvSpPr/>
          <p:nvPr/>
        </p:nvSpPr>
        <p:spPr>
          <a:xfrm>
            <a:off x="8597357" y="4294832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8" name="橢圓 87"/>
          <p:cNvSpPr/>
          <p:nvPr/>
        </p:nvSpPr>
        <p:spPr>
          <a:xfrm>
            <a:off x="8054803" y="473376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7" name="橢圓 86"/>
          <p:cNvSpPr/>
          <p:nvPr/>
        </p:nvSpPr>
        <p:spPr>
          <a:xfrm>
            <a:off x="7407082" y="5242136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6" name="橢圓 85"/>
          <p:cNvSpPr/>
          <p:nvPr/>
        </p:nvSpPr>
        <p:spPr>
          <a:xfrm>
            <a:off x="6699283" y="5815245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5" name="橢圓 84"/>
          <p:cNvSpPr/>
          <p:nvPr/>
        </p:nvSpPr>
        <p:spPr>
          <a:xfrm>
            <a:off x="6105086" y="6273591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7" name="橢圓 66"/>
          <p:cNvSpPr/>
          <p:nvPr/>
        </p:nvSpPr>
        <p:spPr>
          <a:xfrm>
            <a:off x="5726300" y="531951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8" name="橢圓 67"/>
          <p:cNvSpPr/>
          <p:nvPr/>
        </p:nvSpPr>
        <p:spPr>
          <a:xfrm>
            <a:off x="6385631" y="478821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9" name="橢圓 68"/>
          <p:cNvSpPr/>
          <p:nvPr/>
        </p:nvSpPr>
        <p:spPr>
          <a:xfrm>
            <a:off x="7035053" y="4279320"/>
            <a:ext cx="69950" cy="9351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70" name="橢圓 69"/>
          <p:cNvSpPr/>
          <p:nvPr/>
        </p:nvSpPr>
        <p:spPr>
          <a:xfrm>
            <a:off x="7656398" y="381153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71" name="橢圓 70"/>
          <p:cNvSpPr/>
          <p:nvPr/>
        </p:nvSpPr>
        <p:spPr>
          <a:xfrm>
            <a:off x="8176735" y="3384159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6" name="橢圓 65"/>
          <p:cNvSpPr/>
          <p:nvPr/>
        </p:nvSpPr>
        <p:spPr>
          <a:xfrm>
            <a:off x="6691912" y="339506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5" name="橢圓 64"/>
          <p:cNvSpPr/>
          <p:nvPr/>
        </p:nvSpPr>
        <p:spPr>
          <a:xfrm>
            <a:off x="5966041" y="3862748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35" name="橢圓 134"/>
          <p:cNvSpPr/>
          <p:nvPr/>
        </p:nvSpPr>
        <p:spPr>
          <a:xfrm>
            <a:off x="5303421" y="429873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4987016" y="3430490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10" name="橢圓 109"/>
          <p:cNvSpPr/>
          <p:nvPr/>
        </p:nvSpPr>
        <p:spPr>
          <a:xfrm>
            <a:off x="7027558" y="2734387"/>
            <a:ext cx="94736" cy="14658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7062654" y="2630025"/>
                <a:ext cx="580352" cy="349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2,2</m:t>
                          </m:r>
                        </m:sub>
                      </m:sSub>
                    </m:oMath>
                  </m:oMathPara>
                </a14:m>
                <a:endParaRPr lang="zh-TW" altLang="en-US" sz="1600" dirty="0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2654" y="2630025"/>
                <a:ext cx="580352" cy="349326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1715832" y="419322"/>
                <a:ext cx="8903976" cy="9861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存活損失：</a:t>
                </a:r>
                <a14:m>
                  <m:oMath xmlns:m="http://schemas.openxmlformats.org/officeDocument/2006/math">
                    <m:r>
                      <a:rPr lang="en-US" altLang="zh-TW" i="1">
                        <a:solidFill>
                          <a:prstClr val="black"/>
                        </a:solidFill>
                        <a:latin typeface="Cambria Math" charset="0"/>
                        <a:ea typeface="@標楷體" charset="0"/>
                        <a:cs typeface="@標楷體" charset="0"/>
                      </a:rPr>
                      <m:t>𝑉𝑎𝑙𝑢𝑒</m:t>
                    </m:r>
                    <m:d>
                      <m:dPr>
                        <m:ctrlPr>
                          <a:rPr lang="en-US" altLang="zh-TW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@標楷體" charset="0"/>
                            <a:cs typeface="@標楷體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@標楷體" charset="0"/>
                                <a:cs typeface="@標楷體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2,0</m:t>
                            </m:r>
                          </m:sub>
                          <m:sup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𝐿</m:t>
                            </m:r>
                          </m:sup>
                        </m:sSubSup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@標楷體" charset="0"/>
                                <a:cs typeface="@標楷體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2,2</m:t>
                            </m:r>
                          </m:sub>
                        </m:sSub>
                      </m:e>
                      <m:e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charset="0"/>
                            <a:ea typeface="@標楷體" charset="0"/>
                            <a:cs typeface="@標楷體" charset="0"/>
                          </a:rPr>
                          <m:t>1−</m:t>
                        </m:r>
                        <m:sSub>
                          <m:sSub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@標楷體" charset="0"/>
                                <a:cs typeface="@標楷體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charset="0"/>
                                <a:ea typeface="@標楷體" charset="0"/>
                                <a:cs typeface="@標楷體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altLang="zh-TW" i="1">
                        <a:solidFill>
                          <a:prstClr val="black"/>
                        </a:solidFill>
                        <a:latin typeface="Cambria Math" charset="0"/>
                        <a:ea typeface="@標楷體" charset="0"/>
                        <a:cs typeface="@標楷體" charset="0"/>
                      </a:rPr>
                      <m:t>≡</m:t>
                    </m:r>
                  </m:oMath>
                </a14:m>
                <a:endParaRPr lang="en-US" altLang="zh-TW" i="1" dirty="0">
                  <a:solidFill>
                    <a:prstClr val="black"/>
                  </a:solidFill>
                  <a:latin typeface="Cambria Math" charset="0"/>
                  <a:ea typeface="@標楷體" charset="0"/>
                  <a:cs typeface="@標楷體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charset="0"/>
                          <a:ea typeface="@標楷體" charset="0"/>
                          <a:cs typeface="@標楷體" charset="0"/>
                        </a:rPr>
                        <m:t>𝑉𝑎𝑙𝑢𝑒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charset="0"/>
                          <a:ea typeface="@標楷體" charset="0"/>
                          <a:cs typeface="@標楷體" charset="0"/>
                        </a:rPr>
                        <m:t>(</m:t>
                      </m:r>
                      <m:sSubSup>
                        <m:sSubSup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@標楷體" charset="0"/>
                              <a:cs typeface="@標楷體" charset="0"/>
                            </a:rPr>
                          </m:ctrlPr>
                        </m:sSubSup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2,0</m:t>
                          </m:r>
                        </m:sub>
                        <m: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𝐿</m:t>
                          </m:r>
                        </m:sup>
                      </m:sSubSup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charset="0"/>
                          <a:ea typeface="@標楷體" charset="0"/>
                          <a:cs typeface="@標楷體" charset="0"/>
                        </a:rPr>
                        <m:t>,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@標楷體" charset="0"/>
                              <a:cs typeface="@標楷體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2,2</m:t>
                          </m:r>
                        </m:sub>
                      </m:sSub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charset="0"/>
                          <a:ea typeface="@標楷體" charset="0"/>
                          <a:cs typeface="@標楷體" charset="0"/>
                        </a:rPr>
                        <m:t>|1−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@標楷體" charset="0"/>
                              <a:cs typeface="@標楷體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charset="0"/>
                          <a:ea typeface="@標楷體" charset="0"/>
                          <a:cs typeface="@標楷體" charset="0"/>
                        </a:rPr>
                        <m:t>,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@標楷體" charset="0"/>
                              <a:cs typeface="@標楷體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𝑢</m:t>
                          </m:r>
                        </m:sub>
                      </m:sSub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charset="0"/>
                          <a:ea typeface="@標楷體" charset="0"/>
                          <a:cs typeface="@標楷體" charset="0"/>
                        </a:rPr>
                        <m:t>)+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charset="0"/>
                          <a:ea typeface="@標楷體" charset="0"/>
                          <a:cs typeface="@標楷體" charset="0"/>
                        </a:rPr>
                        <m:t>𝑉𝑎𝑙𝑢𝑒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charset="0"/>
                          <a:ea typeface="@標楷體" charset="0"/>
                          <a:cs typeface="@標楷體" charset="0"/>
                        </a:rPr>
                        <m:t>(</m:t>
                      </m:r>
                      <m:sSubSup>
                        <m:sSubSup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@標楷體" charset="0"/>
                              <a:cs typeface="@標楷體" charset="0"/>
                            </a:rPr>
                          </m:ctrlPr>
                        </m:sSubSup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2,0</m:t>
                          </m:r>
                        </m:sub>
                        <m: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𝐿</m:t>
                          </m:r>
                        </m:sup>
                      </m:sSubSup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charset="0"/>
                          <a:ea typeface="@標楷體" charset="0"/>
                          <a:cs typeface="@標楷體" charset="0"/>
                        </a:rPr>
                        <m:t>,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@標楷體" charset="0"/>
                              <a:cs typeface="@標楷體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2,2</m:t>
                          </m:r>
                        </m:sub>
                      </m:sSub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charset="0"/>
                          <a:ea typeface="@標楷體" charset="0"/>
                          <a:cs typeface="@標楷體" charset="0"/>
                        </a:rPr>
                        <m:t>|1−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@標楷體" charset="0"/>
                              <a:cs typeface="@標楷體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charset="0"/>
                          <a:ea typeface="@標楷體" charset="0"/>
                          <a:cs typeface="@標楷體" charset="0"/>
                        </a:rPr>
                        <m:t>,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@標楷體" charset="0"/>
                              <a:cs typeface="@標楷體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𝑚</m:t>
                          </m:r>
                        </m:sub>
                      </m:sSub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charset="0"/>
                          <a:ea typeface="@標楷體" charset="0"/>
                          <a:cs typeface="@標楷體" charset="0"/>
                        </a:rPr>
                        <m:t>)+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charset="0"/>
                          <a:ea typeface="@標楷體" charset="0"/>
                          <a:cs typeface="@標楷體" charset="0"/>
                        </a:rPr>
                        <m:t>𝑉𝑎𝑙𝑢𝑒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charset="0"/>
                          <a:ea typeface="@標楷體" charset="0"/>
                          <a:cs typeface="@標楷體" charset="0"/>
                        </a:rPr>
                        <m:t>(</m:t>
                      </m:r>
                      <m:sSubSup>
                        <m:sSubSup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@標楷體" charset="0"/>
                              <a:cs typeface="@標楷體" charset="0"/>
                            </a:rPr>
                          </m:ctrlPr>
                        </m:sSubSup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2,0</m:t>
                          </m:r>
                        </m:sub>
                        <m: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𝐿</m:t>
                          </m:r>
                        </m:sup>
                      </m:sSubSup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charset="0"/>
                          <a:ea typeface="@標楷體" charset="0"/>
                          <a:cs typeface="@標楷體" charset="0"/>
                        </a:rPr>
                        <m:t>,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@標楷體" charset="0"/>
                              <a:cs typeface="@標楷體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2,2</m:t>
                          </m:r>
                        </m:sub>
                      </m:sSub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charset="0"/>
                          <a:ea typeface="@標楷體" charset="0"/>
                          <a:cs typeface="@標楷體" charset="0"/>
                        </a:rPr>
                        <m:t>|1−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@標楷體" charset="0"/>
                              <a:cs typeface="@標楷體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charset="0"/>
                          <a:ea typeface="@標楷體" charset="0"/>
                          <a:cs typeface="@標楷體" charset="0"/>
                        </a:rPr>
                        <m:t>,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@標楷體" charset="0"/>
                              <a:cs typeface="@標楷體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𝑑</m:t>
                          </m:r>
                        </m:sub>
                      </m:sSub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charset="0"/>
                          <a:ea typeface="@標楷體" charset="0"/>
                          <a:cs typeface="@標楷體" charset="0"/>
                        </a:rPr>
                        <m:t>)</m:t>
                      </m:r>
                    </m:oMath>
                  </m:oMathPara>
                </a14:m>
                <a:endParaRPr lang="en-US" altLang="zh-TW" dirty="0">
                  <a:solidFill>
                    <a:prstClr val="black"/>
                  </a:solidFill>
                  <a:latin typeface="@標楷體" charset="0"/>
                  <a:ea typeface="@標楷體" charset="0"/>
                  <a:cs typeface="@標楷體" charset="0"/>
                </a:endParaRPr>
              </a:p>
              <a:p>
                <a:r>
                  <a:rPr lang="zh-TW" altLang="en-US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將三種路徑分開計算</a:t>
                </a:r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5832" y="419322"/>
                <a:ext cx="8903976" cy="986167"/>
              </a:xfrm>
              <a:prstGeom prst="rect">
                <a:avLst/>
              </a:prstGeom>
              <a:blipFill>
                <a:blip r:embed="rId20"/>
                <a:stretch>
                  <a:fillRect l="-548" t="-1235" b="-925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文字方塊 106"/>
              <p:cNvSpPr txBox="1"/>
              <p:nvPr/>
            </p:nvSpPr>
            <p:spPr>
              <a:xfrm>
                <a:off x="7720175" y="4136184"/>
                <a:ext cx="46249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</m:sSub>
                    </m:oMath>
                  </m:oMathPara>
                </a14:m>
                <a:endParaRPr lang="zh-TW" altLang="en-US" sz="1600" b="1" dirty="0">
                  <a:solidFill>
                    <a:srgbClr val="7030A0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107" name="文字方塊 10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0175" y="4136184"/>
                <a:ext cx="462499" cy="338554"/>
              </a:xfrm>
              <a:prstGeom prst="rect">
                <a:avLst/>
              </a:prstGeom>
              <a:blipFill>
                <a:blip r:embed="rId21"/>
                <a:stretch>
                  <a:fillRect b="-363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文字方塊 107"/>
              <p:cNvSpPr txBox="1"/>
              <p:nvPr/>
            </p:nvSpPr>
            <p:spPr>
              <a:xfrm>
                <a:off x="7447150" y="4354161"/>
                <a:ext cx="50577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sub>
                      </m:sSub>
                    </m:oMath>
                  </m:oMathPara>
                </a14:m>
                <a:endParaRPr lang="zh-TW" altLang="en-US" sz="1600" b="1" dirty="0">
                  <a:solidFill>
                    <a:srgbClr val="7030A0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108" name="文字方塊 10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7150" y="4354161"/>
                <a:ext cx="505779" cy="338554"/>
              </a:xfrm>
              <a:prstGeom prst="rect">
                <a:avLst/>
              </a:prstGeom>
              <a:blipFill>
                <a:blip r:embed="rId22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文字方塊 110"/>
              <p:cNvSpPr txBox="1"/>
              <p:nvPr/>
            </p:nvSpPr>
            <p:spPr>
              <a:xfrm>
                <a:off x="7082297" y="4573776"/>
                <a:ext cx="46249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sub>
                      </m:sSub>
                    </m:oMath>
                  </m:oMathPara>
                </a14:m>
                <a:endParaRPr lang="zh-TW" altLang="en-US" sz="1600" b="1" dirty="0">
                  <a:solidFill>
                    <a:srgbClr val="7030A0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111" name="文字方塊 1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2297" y="4573776"/>
                <a:ext cx="462499" cy="338554"/>
              </a:xfrm>
              <a:prstGeom prst="rect">
                <a:avLst/>
              </a:prstGeom>
              <a:blipFill>
                <a:blip r:embed="rId23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699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ＲＭ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反向抵押貸款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(Reverse Mortgage)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，簡稱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RM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，可提供高齡化人口所帶來的財政及社會福利問題之解決方案。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老年人可利用擁有的房屋抵押向銀行借貸金錢。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在貸款期間，</a:t>
            </a:r>
            <a:r>
              <a:rPr lang="zh-TW" altLang="zh-TW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借款人不須償還</a:t>
            </a:r>
            <a:r>
              <a:rPr lang="zh-TW" altLang="en-US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任何金錢</a:t>
            </a:r>
            <a:r>
              <a:rPr lang="zh-TW" altLang="zh-TW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，只有當借款人死亡、永久搬離或是</a:t>
            </a:r>
            <a:r>
              <a:rPr lang="zh-TW" altLang="en-US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銷售</a:t>
            </a:r>
            <a:r>
              <a:rPr lang="zh-TW" altLang="zh-TW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房屋時，</a:t>
            </a:r>
            <a:r>
              <a:rPr lang="zh-TW" altLang="en-US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契約才終止並</a:t>
            </a:r>
            <a:r>
              <a:rPr lang="zh-TW" altLang="zh-TW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償還其債務</a:t>
            </a:r>
            <a:r>
              <a:rPr lang="zh-TW" altLang="en-US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。</a:t>
            </a:r>
            <a:endParaRPr lang="en-US" altLang="zh-TW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貸款人無追索權</a:t>
            </a:r>
            <a:r>
              <a:rPr lang="zh-TW" altLang="zh-TW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，</a:t>
            </a:r>
            <a:r>
              <a:rPr lang="zh-TW" altLang="en-US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故會在合約中加入貸款保險</a:t>
            </a:r>
            <a:r>
              <a:rPr lang="zh-TW" altLang="zh-TW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，</a:t>
            </a:r>
            <a:r>
              <a:rPr lang="zh-TW" altLang="en-US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每一期向第三方機構支付保險金</a:t>
            </a:r>
            <a:r>
              <a:rPr lang="zh-TW" altLang="zh-TW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，</a:t>
            </a:r>
            <a:r>
              <a:rPr lang="zh-TW" altLang="en-US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以應付房價不足以清償貸款損失的狀況</a:t>
            </a:r>
            <a:r>
              <a:rPr lang="zh-TW" altLang="en-US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。</a:t>
            </a:r>
            <a:endParaRPr lang="en-US" altLang="zh-TW" dirty="0">
              <a:solidFill>
                <a:srgbClr val="000000"/>
              </a:solidFill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marL="0" indent="0">
              <a:buNone/>
            </a:pP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4643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3" name="直線接點 122"/>
          <p:cNvCxnSpPr>
            <a:stCxn id="5" idx="1"/>
            <a:endCxn id="108" idx="1"/>
          </p:cNvCxnSpPr>
          <p:nvPr/>
        </p:nvCxnSpPr>
        <p:spPr>
          <a:xfrm>
            <a:off x="7062654" y="2804688"/>
            <a:ext cx="1010072" cy="909792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直線接點 121"/>
          <p:cNvCxnSpPr>
            <a:stCxn id="5" idx="1"/>
            <a:endCxn id="117" idx="1"/>
          </p:cNvCxnSpPr>
          <p:nvPr/>
        </p:nvCxnSpPr>
        <p:spPr>
          <a:xfrm>
            <a:off x="7062655" y="2804689"/>
            <a:ext cx="1018329" cy="65375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直線接點 104"/>
          <p:cNvCxnSpPr/>
          <p:nvPr/>
        </p:nvCxnSpPr>
        <p:spPr>
          <a:xfrm flipH="1">
            <a:off x="7073723" y="1433432"/>
            <a:ext cx="719" cy="2918875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/>
          <p:cNvCxnSpPr/>
          <p:nvPr/>
        </p:nvCxnSpPr>
        <p:spPr>
          <a:xfrm>
            <a:off x="5006267" y="3470592"/>
            <a:ext cx="972641" cy="4319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 flipV="1">
            <a:off x="5006266" y="3434873"/>
            <a:ext cx="1692721" cy="357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 flipV="1">
            <a:off x="2649976" y="2246068"/>
            <a:ext cx="4176712" cy="2808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 rot="5400000">
            <a:off x="1162605" y="3563913"/>
            <a:ext cx="3024188" cy="19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>
            <a:off x="5006267" y="3470592"/>
            <a:ext cx="324569" cy="8640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 flipV="1">
            <a:off x="3709724" y="2636915"/>
            <a:ext cx="4176712" cy="28082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 flipV="1">
            <a:off x="5006267" y="3241008"/>
            <a:ext cx="3455987" cy="27082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2665174" y="5085534"/>
            <a:ext cx="3502646" cy="12594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/>
          <p:cNvCxnSpPr/>
          <p:nvPr/>
        </p:nvCxnSpPr>
        <p:spPr>
          <a:xfrm>
            <a:off x="6014129" y="3905055"/>
            <a:ext cx="1045096" cy="4296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/>
          <p:cNvCxnSpPr/>
          <p:nvPr/>
        </p:nvCxnSpPr>
        <p:spPr>
          <a:xfrm flipV="1">
            <a:off x="6024488" y="3884456"/>
            <a:ext cx="1682610" cy="114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/>
          <p:nvPr/>
        </p:nvCxnSpPr>
        <p:spPr>
          <a:xfrm>
            <a:off x="5972578" y="3878371"/>
            <a:ext cx="447818" cy="9715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/>
          <p:cNvCxnSpPr/>
          <p:nvPr/>
        </p:nvCxnSpPr>
        <p:spPr>
          <a:xfrm>
            <a:off x="6734459" y="3434227"/>
            <a:ext cx="972641" cy="4319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/>
          <p:nvPr/>
        </p:nvCxnSpPr>
        <p:spPr>
          <a:xfrm flipV="1">
            <a:off x="6734458" y="3416366"/>
            <a:ext cx="1476945" cy="178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/>
          <p:cNvCxnSpPr/>
          <p:nvPr/>
        </p:nvCxnSpPr>
        <p:spPr>
          <a:xfrm>
            <a:off x="6734459" y="3434228"/>
            <a:ext cx="324767" cy="9004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>
            <a:endCxn id="68" idx="6"/>
          </p:cNvCxnSpPr>
          <p:nvPr/>
        </p:nvCxnSpPr>
        <p:spPr>
          <a:xfrm>
            <a:off x="5330835" y="4334685"/>
            <a:ext cx="1124747" cy="500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/>
          <p:cNvCxnSpPr>
            <a:stCxn id="135" idx="2"/>
            <a:endCxn id="69" idx="3"/>
          </p:cNvCxnSpPr>
          <p:nvPr/>
        </p:nvCxnSpPr>
        <p:spPr>
          <a:xfrm>
            <a:off x="5303421" y="4345498"/>
            <a:ext cx="1741877" cy="136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接點 55"/>
          <p:cNvCxnSpPr/>
          <p:nvPr/>
        </p:nvCxnSpPr>
        <p:spPr>
          <a:xfrm>
            <a:off x="5330834" y="4334688"/>
            <a:ext cx="432048" cy="10443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接點 57"/>
          <p:cNvCxnSpPr>
            <a:stCxn id="71" idx="5"/>
          </p:cNvCxnSpPr>
          <p:nvPr/>
        </p:nvCxnSpPr>
        <p:spPr>
          <a:xfrm>
            <a:off x="8236440" y="3463982"/>
            <a:ext cx="1054834" cy="4022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接點 74"/>
          <p:cNvCxnSpPr>
            <a:endCxn id="88" idx="5"/>
          </p:cNvCxnSpPr>
          <p:nvPr/>
        </p:nvCxnSpPr>
        <p:spPr>
          <a:xfrm>
            <a:off x="7094251" y="4352472"/>
            <a:ext cx="1020259" cy="461117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接點 75"/>
          <p:cNvCxnSpPr>
            <a:stCxn id="69" idx="5"/>
          </p:cNvCxnSpPr>
          <p:nvPr/>
        </p:nvCxnSpPr>
        <p:spPr>
          <a:xfrm flipV="1">
            <a:off x="7094759" y="4352474"/>
            <a:ext cx="1548444" cy="66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接點 76"/>
          <p:cNvCxnSpPr/>
          <p:nvPr/>
        </p:nvCxnSpPr>
        <p:spPr>
          <a:xfrm>
            <a:off x="7094251" y="4352469"/>
            <a:ext cx="360313" cy="9364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接點 77"/>
          <p:cNvCxnSpPr>
            <a:stCxn id="70" idx="5"/>
          </p:cNvCxnSpPr>
          <p:nvPr/>
        </p:nvCxnSpPr>
        <p:spPr>
          <a:xfrm>
            <a:off x="7716105" y="3891360"/>
            <a:ext cx="927099" cy="4431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接點 78"/>
          <p:cNvCxnSpPr/>
          <p:nvPr/>
        </p:nvCxnSpPr>
        <p:spPr>
          <a:xfrm flipV="1">
            <a:off x="7707098" y="3866200"/>
            <a:ext cx="1584176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接點 79"/>
          <p:cNvCxnSpPr>
            <a:endCxn id="88" idx="2"/>
          </p:cNvCxnSpPr>
          <p:nvPr/>
        </p:nvCxnSpPr>
        <p:spPr>
          <a:xfrm>
            <a:off x="7670038" y="3874348"/>
            <a:ext cx="384764" cy="9061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接點 80"/>
          <p:cNvCxnSpPr/>
          <p:nvPr/>
        </p:nvCxnSpPr>
        <p:spPr>
          <a:xfrm>
            <a:off x="6410705" y="4820881"/>
            <a:ext cx="1043856" cy="4680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接點 81"/>
          <p:cNvCxnSpPr>
            <a:endCxn id="88" idx="6"/>
          </p:cNvCxnSpPr>
          <p:nvPr/>
        </p:nvCxnSpPr>
        <p:spPr>
          <a:xfrm flipV="1">
            <a:off x="6404345" y="4780525"/>
            <a:ext cx="1720409" cy="317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接點 82"/>
          <p:cNvCxnSpPr/>
          <p:nvPr/>
        </p:nvCxnSpPr>
        <p:spPr>
          <a:xfrm>
            <a:off x="6410707" y="4820884"/>
            <a:ext cx="323751" cy="10258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接點 89"/>
          <p:cNvCxnSpPr>
            <a:stCxn id="67" idx="5"/>
          </p:cNvCxnSpPr>
          <p:nvPr/>
        </p:nvCxnSpPr>
        <p:spPr>
          <a:xfrm>
            <a:off x="5786006" y="5399342"/>
            <a:ext cx="926320" cy="4275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接點 93"/>
          <p:cNvCxnSpPr/>
          <p:nvPr/>
        </p:nvCxnSpPr>
        <p:spPr>
          <a:xfrm flipV="1">
            <a:off x="6157204" y="3268957"/>
            <a:ext cx="3850142" cy="30403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文字方塊 37"/>
          <p:cNvSpPr txBox="1">
            <a:spLocks noChangeArrowheads="1"/>
          </p:cNvSpPr>
          <p:nvPr/>
        </p:nvSpPr>
        <p:spPr bwMode="auto">
          <a:xfrm>
            <a:off x="2701414" y="1988840"/>
            <a:ext cx="576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X(t)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2" name="文字方塊 38"/>
          <p:cNvSpPr txBox="1">
            <a:spLocks noChangeArrowheads="1"/>
          </p:cNvSpPr>
          <p:nvPr/>
        </p:nvSpPr>
        <p:spPr bwMode="auto">
          <a:xfrm>
            <a:off x="5636376" y="6205019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3" name="文字方塊 38"/>
          <p:cNvSpPr txBox="1">
            <a:spLocks noChangeArrowheads="1"/>
          </p:cNvSpPr>
          <p:nvPr/>
        </p:nvSpPr>
        <p:spPr bwMode="auto">
          <a:xfrm>
            <a:off x="3349685" y="5373216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4" name="文字方塊 38"/>
          <p:cNvSpPr txBox="1">
            <a:spLocks noChangeArrowheads="1"/>
          </p:cNvSpPr>
          <p:nvPr/>
        </p:nvSpPr>
        <p:spPr bwMode="auto">
          <a:xfrm>
            <a:off x="2413581" y="4941168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0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5" name="文字方塊 38"/>
          <p:cNvSpPr txBox="1">
            <a:spLocks noChangeArrowheads="1"/>
          </p:cNvSpPr>
          <p:nvPr/>
        </p:nvSpPr>
        <p:spPr bwMode="auto">
          <a:xfrm>
            <a:off x="4717514" y="5939432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6" name="文字方塊 37"/>
          <p:cNvSpPr txBox="1">
            <a:spLocks noChangeArrowheads="1"/>
          </p:cNvSpPr>
          <p:nvPr/>
        </p:nvSpPr>
        <p:spPr bwMode="auto">
          <a:xfrm>
            <a:off x="6446127" y="1883898"/>
            <a:ext cx="576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Y(t)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文字方塊 81"/>
              <p:cNvSpPr txBox="1">
                <a:spLocks noChangeArrowheads="1"/>
              </p:cNvSpPr>
              <p:nvPr/>
            </p:nvSpPr>
            <p:spPr bwMode="auto">
              <a:xfrm>
                <a:off x="4742944" y="3444910"/>
                <a:ext cx="449263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8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42944" y="3444910"/>
                <a:ext cx="449263" cy="2769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文字方塊 81"/>
              <p:cNvSpPr txBox="1">
                <a:spLocks noChangeArrowheads="1"/>
              </p:cNvSpPr>
              <p:nvPr/>
            </p:nvSpPr>
            <p:spPr bwMode="auto">
              <a:xfrm>
                <a:off x="5753760" y="3900439"/>
                <a:ext cx="448362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1,0</m:t>
                          </m:r>
                        </m:sub>
                      </m:sSub>
                    </m:oMath>
                  </m:oMathPara>
                </a14:m>
                <a:endParaRPr lang="zh-TW" altLang="en-US" sz="9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0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53760" y="3900439"/>
                <a:ext cx="448362" cy="2852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文字方塊 81"/>
              <p:cNvSpPr txBox="1">
                <a:spLocks noChangeArrowheads="1"/>
              </p:cNvSpPr>
              <p:nvPr/>
            </p:nvSpPr>
            <p:spPr bwMode="auto">
              <a:xfrm>
                <a:off x="5097457" y="435939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97457" y="4359395"/>
                <a:ext cx="490677" cy="2852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直線接點 46"/>
          <p:cNvCxnSpPr/>
          <p:nvPr/>
        </p:nvCxnSpPr>
        <p:spPr>
          <a:xfrm>
            <a:off x="5749504" y="5336020"/>
            <a:ext cx="389501" cy="973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接點 56"/>
          <p:cNvCxnSpPr/>
          <p:nvPr/>
        </p:nvCxnSpPr>
        <p:spPr>
          <a:xfrm flipV="1">
            <a:off x="8246475" y="3413314"/>
            <a:ext cx="1616230" cy="17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文字方塊 81"/>
              <p:cNvSpPr txBox="1">
                <a:spLocks noChangeArrowheads="1"/>
              </p:cNvSpPr>
              <p:nvPr/>
            </p:nvSpPr>
            <p:spPr bwMode="auto">
              <a:xfrm>
                <a:off x="6444159" y="344738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44159" y="3447385"/>
                <a:ext cx="490677" cy="2852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文字方塊 81"/>
              <p:cNvSpPr txBox="1">
                <a:spLocks noChangeArrowheads="1"/>
              </p:cNvSpPr>
              <p:nvPr/>
            </p:nvSpPr>
            <p:spPr bwMode="auto">
              <a:xfrm>
                <a:off x="5484336" y="537168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2,−2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2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84336" y="5371685"/>
                <a:ext cx="490677" cy="28520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直線接點 73"/>
          <p:cNvCxnSpPr/>
          <p:nvPr/>
        </p:nvCxnSpPr>
        <p:spPr>
          <a:xfrm>
            <a:off x="8221072" y="3453602"/>
            <a:ext cx="452799" cy="9184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接點 83"/>
          <p:cNvCxnSpPr/>
          <p:nvPr/>
        </p:nvCxnSpPr>
        <p:spPr>
          <a:xfrm flipV="1">
            <a:off x="5785352" y="5301373"/>
            <a:ext cx="1669210" cy="8745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文字方塊 81"/>
              <p:cNvSpPr txBox="1">
                <a:spLocks noChangeArrowheads="1"/>
              </p:cNvSpPr>
              <p:nvPr/>
            </p:nvSpPr>
            <p:spPr bwMode="auto">
              <a:xfrm>
                <a:off x="6152282" y="486086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3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52282" y="4860864"/>
                <a:ext cx="490677" cy="28520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文字方塊 81"/>
              <p:cNvSpPr txBox="1">
                <a:spLocks noChangeArrowheads="1"/>
              </p:cNvSpPr>
              <p:nvPr/>
            </p:nvSpPr>
            <p:spPr bwMode="auto">
              <a:xfrm>
                <a:off x="6791018" y="4339993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5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91018" y="4339993"/>
                <a:ext cx="490677" cy="28520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文字方塊 81"/>
              <p:cNvSpPr txBox="1">
                <a:spLocks noChangeArrowheads="1"/>
              </p:cNvSpPr>
              <p:nvPr/>
            </p:nvSpPr>
            <p:spPr bwMode="auto">
              <a:xfrm>
                <a:off x="7404429" y="388220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6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404429" y="3882205"/>
                <a:ext cx="490677" cy="28520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文字方塊 81"/>
              <p:cNvSpPr txBox="1">
                <a:spLocks noChangeArrowheads="1"/>
              </p:cNvSpPr>
              <p:nvPr/>
            </p:nvSpPr>
            <p:spPr bwMode="auto">
              <a:xfrm>
                <a:off x="7928982" y="344722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7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28982" y="3447224"/>
                <a:ext cx="490677" cy="28520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文字方塊 81"/>
              <p:cNvSpPr txBox="1">
                <a:spLocks noChangeArrowheads="1"/>
              </p:cNvSpPr>
              <p:nvPr/>
            </p:nvSpPr>
            <p:spPr bwMode="auto">
              <a:xfrm>
                <a:off x="5909707" y="629346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3,−3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8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09707" y="6293465"/>
                <a:ext cx="490677" cy="28520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文字方塊 81"/>
              <p:cNvSpPr txBox="1">
                <a:spLocks noChangeArrowheads="1"/>
              </p:cNvSpPr>
              <p:nvPr/>
            </p:nvSpPr>
            <p:spPr bwMode="auto">
              <a:xfrm>
                <a:off x="6509880" y="5868583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9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09880" y="5868583"/>
                <a:ext cx="490677" cy="28520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文字方塊 81"/>
              <p:cNvSpPr txBox="1">
                <a:spLocks noChangeArrowheads="1"/>
              </p:cNvSpPr>
              <p:nvPr/>
            </p:nvSpPr>
            <p:spPr bwMode="auto">
              <a:xfrm>
                <a:off x="7209224" y="528237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0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09224" y="5282375"/>
                <a:ext cx="490677" cy="28520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文字方塊 81"/>
              <p:cNvSpPr txBox="1">
                <a:spLocks noChangeArrowheads="1"/>
              </p:cNvSpPr>
              <p:nvPr/>
            </p:nvSpPr>
            <p:spPr bwMode="auto">
              <a:xfrm>
                <a:off x="7853023" y="4787407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853023" y="4787407"/>
                <a:ext cx="490677" cy="28520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文字方塊 81"/>
              <p:cNvSpPr txBox="1">
                <a:spLocks noChangeArrowheads="1"/>
              </p:cNvSpPr>
              <p:nvPr/>
            </p:nvSpPr>
            <p:spPr bwMode="auto">
              <a:xfrm>
                <a:off x="8421969" y="435230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2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421969" y="4352305"/>
                <a:ext cx="490677" cy="28520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文字方塊 81"/>
              <p:cNvSpPr txBox="1">
                <a:spLocks noChangeArrowheads="1"/>
              </p:cNvSpPr>
              <p:nvPr/>
            </p:nvSpPr>
            <p:spPr bwMode="auto">
              <a:xfrm>
                <a:off x="9061140" y="3874359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3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061140" y="3874359"/>
                <a:ext cx="490677" cy="28520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文字方塊 81"/>
              <p:cNvSpPr txBox="1">
                <a:spLocks noChangeArrowheads="1"/>
              </p:cNvSpPr>
              <p:nvPr/>
            </p:nvSpPr>
            <p:spPr bwMode="auto">
              <a:xfrm>
                <a:off x="9638823" y="339506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3,3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4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638823" y="3395064"/>
                <a:ext cx="490677" cy="28520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" name="橢圓 91"/>
          <p:cNvSpPr/>
          <p:nvPr/>
        </p:nvSpPr>
        <p:spPr>
          <a:xfrm>
            <a:off x="9825220" y="3340708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91" name="橢圓 90"/>
          <p:cNvSpPr/>
          <p:nvPr/>
        </p:nvSpPr>
        <p:spPr>
          <a:xfrm>
            <a:off x="9230329" y="3810185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9" name="橢圓 88"/>
          <p:cNvSpPr/>
          <p:nvPr/>
        </p:nvSpPr>
        <p:spPr>
          <a:xfrm>
            <a:off x="8597357" y="4294832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8" name="橢圓 87"/>
          <p:cNvSpPr/>
          <p:nvPr/>
        </p:nvSpPr>
        <p:spPr>
          <a:xfrm>
            <a:off x="8054803" y="473376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7" name="橢圓 86"/>
          <p:cNvSpPr/>
          <p:nvPr/>
        </p:nvSpPr>
        <p:spPr>
          <a:xfrm>
            <a:off x="7407082" y="5242136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6" name="橢圓 85"/>
          <p:cNvSpPr/>
          <p:nvPr/>
        </p:nvSpPr>
        <p:spPr>
          <a:xfrm>
            <a:off x="6699283" y="5815245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5" name="橢圓 84"/>
          <p:cNvSpPr/>
          <p:nvPr/>
        </p:nvSpPr>
        <p:spPr>
          <a:xfrm>
            <a:off x="6105086" y="6273591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7" name="橢圓 66"/>
          <p:cNvSpPr/>
          <p:nvPr/>
        </p:nvSpPr>
        <p:spPr>
          <a:xfrm>
            <a:off x="5726300" y="531951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8" name="橢圓 67"/>
          <p:cNvSpPr/>
          <p:nvPr/>
        </p:nvSpPr>
        <p:spPr>
          <a:xfrm>
            <a:off x="6385631" y="478821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9" name="橢圓 68"/>
          <p:cNvSpPr/>
          <p:nvPr/>
        </p:nvSpPr>
        <p:spPr>
          <a:xfrm>
            <a:off x="7035053" y="4279320"/>
            <a:ext cx="69950" cy="9351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70" name="橢圓 69"/>
          <p:cNvSpPr/>
          <p:nvPr/>
        </p:nvSpPr>
        <p:spPr>
          <a:xfrm>
            <a:off x="7656398" y="381153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71" name="橢圓 70"/>
          <p:cNvSpPr/>
          <p:nvPr/>
        </p:nvSpPr>
        <p:spPr>
          <a:xfrm>
            <a:off x="8176735" y="3384159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6" name="橢圓 65"/>
          <p:cNvSpPr/>
          <p:nvPr/>
        </p:nvSpPr>
        <p:spPr>
          <a:xfrm>
            <a:off x="6691912" y="339506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5" name="橢圓 64"/>
          <p:cNvSpPr/>
          <p:nvPr/>
        </p:nvSpPr>
        <p:spPr>
          <a:xfrm>
            <a:off x="5966041" y="3862748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35" name="橢圓 134"/>
          <p:cNvSpPr/>
          <p:nvPr/>
        </p:nvSpPr>
        <p:spPr>
          <a:xfrm>
            <a:off x="5303421" y="429873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4987016" y="3430490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10" name="橢圓 109"/>
          <p:cNvSpPr/>
          <p:nvPr/>
        </p:nvSpPr>
        <p:spPr>
          <a:xfrm>
            <a:off x="7027558" y="2734387"/>
            <a:ext cx="94736" cy="14658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7062654" y="2630025"/>
                <a:ext cx="580352" cy="349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2,2</m:t>
                          </m:r>
                        </m:sub>
                      </m:sSub>
                    </m:oMath>
                  </m:oMathPara>
                </a14:m>
                <a:endParaRPr lang="zh-TW" altLang="en-US" sz="1600" dirty="0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2654" y="2630025"/>
                <a:ext cx="580352" cy="349326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1634744" y="118262"/>
                <a:ext cx="8802494" cy="18390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以路徑為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  <a:ea typeface="標楷體" panose="03000509000000000000" pitchFamily="65" charset="-120"/>
                          </a:rPr>
                          <m:t>𝑟</m:t>
                        </m:r>
                      </m:e>
                      <m:sub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  <a:ea typeface="標楷體" panose="03000509000000000000" pitchFamily="65" charset="-120"/>
                          </a:rPr>
                          <m:t>2,0</m:t>
                        </m:r>
                      </m:sub>
                    </m:sSub>
                    <m:r>
                      <a:rPr lang="zh-TW" altLang="en-US" i="1">
                        <a:solidFill>
                          <a:prstClr val="black"/>
                        </a:solidFill>
                        <a:latin typeface="Cambria Math"/>
                        <a:ea typeface="標楷體" panose="03000509000000000000" pitchFamily="65" charset="-120"/>
                      </a:rPr>
                      <m:t>到</m:t>
                    </m:r>
                    <m:sSub>
                      <m:sSubPr>
                        <m:ctrlPr>
                          <a:rPr lang="en-US" altLang="zh-TW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  <a:ea typeface="標楷體" panose="03000509000000000000" pitchFamily="65" charset="-120"/>
                          </a:rPr>
                          <m:t>𝑟</m:t>
                        </m:r>
                      </m:e>
                      <m:sub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  <a:ea typeface="標楷體" panose="03000509000000000000" pitchFamily="65" charset="-120"/>
                          </a:rPr>
                          <m:t>3,0</m:t>
                        </m:r>
                      </m:sub>
                    </m:sSub>
                    <m:r>
                      <a:rPr lang="zh-TW" altLang="en-US" i="1">
                        <a:solidFill>
                          <a:prstClr val="black"/>
                        </a:solidFill>
                        <a:latin typeface="Cambria Math"/>
                        <a:ea typeface="標楷體" panose="03000509000000000000" pitchFamily="65" charset="-120"/>
                      </a:rPr>
                      <m:t>機率為</m:t>
                    </m:r>
                  </m:oMath>
                </a14:m>
                <a:r>
                  <a:rPr lang="en-US" altLang="zh-TW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Pm</a:t>
                </a:r>
                <a:r>
                  <a:rPr lang="zh-TW" altLang="en-US" dirty="0">
                    <a:solidFill>
                      <a:prstClr val="black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來說，因為到下一期會因為房價漲跌影響使得損失的不同，故在討論未來損失時，需考慮房價漲跌與相應的機率。</a:t>
                </a:r>
                <a:endParaRPr lang="en-US" altLang="zh-TW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@標楷體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charset="0"/>
                          <a:ea typeface="@標楷體" charset="0"/>
                          <a:cs typeface="@標楷體" charset="0"/>
                        </a:rPr>
                        <m:t>𝑉𝑎𝑙𝑢𝑒</m:t>
                      </m:r>
                      <m:d>
                        <m:d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@標楷體" charset="0"/>
                              <a:cs typeface="@標楷體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@標楷體" charset="0"/>
                                  <a:cs typeface="@標楷體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charset="0"/>
                                  <a:ea typeface="@標楷體" charset="0"/>
                                  <a:cs typeface="@標楷體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charset="0"/>
                                  <a:ea typeface="@標楷體" charset="0"/>
                                  <a:cs typeface="@標楷體" charset="0"/>
                                </a:rPr>
                                <m:t>2,0</m:t>
                              </m:r>
                            </m:sub>
                            <m:sup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charset="0"/>
                                  <a:ea typeface="@標楷體" charset="0"/>
                                  <a:cs typeface="@標楷體" charset="0"/>
                                </a:rPr>
                                <m:t>𝐿</m:t>
                              </m:r>
                            </m:sup>
                          </m:sSub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@標楷體" charset="0"/>
                                  <a:cs typeface="@標楷體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charset="0"/>
                                  <a:ea typeface="@標楷體" charset="0"/>
                                  <a:cs typeface="@標楷體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charset="0"/>
                                  <a:ea typeface="@標楷體" charset="0"/>
                                  <a:cs typeface="@標楷體" charset="0"/>
                                </a:rPr>
                                <m:t>2,2</m:t>
                              </m:r>
                            </m:sub>
                          </m:sSub>
                        </m:e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@標楷體" charset="0"/>
                                  <a:cs typeface="@標楷體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charset="0"/>
                                  <a:ea typeface="@標楷體" charset="0"/>
                                  <a:cs typeface="@標楷體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charset="0"/>
                                  <a:ea typeface="@標楷體" charset="0"/>
                                  <a:cs typeface="@標楷體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@標楷體" charset="0"/>
                                  <a:cs typeface="@標楷體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charset="0"/>
                                  <a:ea typeface="@標楷體" charset="0"/>
                                  <a:cs typeface="@標楷體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charset="0"/>
                                  <a:ea typeface="@標楷體" charset="0"/>
                                  <a:cs typeface="@標楷體" charset="0"/>
                                </a:rPr>
                                <m:t>𝑚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zh-TW" i="1" dirty="0">
                  <a:solidFill>
                    <a:prstClr val="black"/>
                  </a:solidFill>
                  <a:latin typeface="Cambria Math" charset="0"/>
                  <a:ea typeface="@標楷體" charset="0"/>
                  <a:cs typeface="@標楷體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charset="0"/>
                          <a:ea typeface="@標楷體" charset="0"/>
                          <a:cs typeface="@標楷體" charset="0"/>
                        </a:rPr>
                        <m:t>≡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@標楷體" charset="0"/>
                              <a:cs typeface="@標楷體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2</m:t>
                          </m:r>
                        </m:sub>
                      </m:sSub>
                      <m:sSup>
                        <m:sSup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@標楷體" charset="0"/>
                              <a:cs typeface="@標楷體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@標楷體" charset="0"/>
                                  <a:cs typeface="@標楷體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charset="0"/>
                                  <a:ea typeface="@標楷體" charset="0"/>
                                  <a:cs typeface="@標楷體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charset="0"/>
                                  <a:ea typeface="@標楷體" charset="0"/>
                                  <a:cs typeface="@標楷體" charset="0"/>
                                </a:rPr>
                                <m:t>2,0</m:t>
                              </m:r>
                            </m:sub>
                          </m:s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∆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𝑡</m:t>
                          </m:r>
                        </m:sup>
                      </m:sSup>
                      <m:r>
                        <a:rPr lang="en-US" altLang="zh-TW" i="1" smtClean="0">
                          <a:solidFill>
                            <a:srgbClr val="0070C0"/>
                          </a:solidFill>
                          <a:latin typeface="Cambria Math" charset="0"/>
                          <a:ea typeface="@標楷體" charset="0"/>
                          <a:cs typeface="@標楷體" charset="0"/>
                        </a:rPr>
                        <m:t>[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@標楷體" charset="0"/>
                              <a:cs typeface="@標楷體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𝑚</m:t>
                          </m:r>
                        </m:sub>
                      </m:sSub>
                      <m:r>
                        <a:rPr lang="en-US" altLang="zh-TW" i="1" smtClean="0">
                          <a:solidFill>
                            <a:srgbClr val="FF0000"/>
                          </a:solidFill>
                          <a:latin typeface="Cambria Math" charset="0"/>
                          <a:ea typeface="@標楷體" charset="0"/>
                          <a:cs typeface="@標楷體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@標楷體" charset="0"/>
                              <a:cs typeface="@標楷體" charset="0"/>
                            </a:rPr>
                          </m:ctrlPr>
                        </m:sSubPr>
                        <m:e>
                          <m:r>
                            <a:rPr lang="zh-TW" altLang="en-US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𝜌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@標楷體" charset="0"/>
                              <a:cs typeface="@標楷體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𝑉𝑎𝑙𝑢𝑒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(</m:t>
                          </m:r>
                          <m:sSubSup>
                            <m:sSubSup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@標楷體" charset="0"/>
                                  <a:cs typeface="@標楷體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charset="0"/>
                                  <a:ea typeface="@標楷體" charset="0"/>
                                  <a:cs typeface="@標楷體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charset="0"/>
                                  <a:ea typeface="@標楷體" charset="0"/>
                                  <a:cs typeface="@標楷體" charset="0"/>
                                </a:rPr>
                                <m:t>3,0</m:t>
                              </m:r>
                            </m:sub>
                            <m:sup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charset="0"/>
                                  <a:ea typeface="@標楷體" charset="0"/>
                                  <a:cs typeface="@標楷體" charset="0"/>
                                </a:rPr>
                                <m:t>∗</m:t>
                              </m:r>
                            </m:sup>
                          </m:sSub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zh-TW" alt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2,2</m:t>
                              </m:r>
                            </m:sub>
                            <m:sup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𝑢</m:t>
                              </m:r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)</m:t>
                          </m:r>
                        </m:e>
                      </m:d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charset="0"/>
                          <a:ea typeface="@標楷體" charset="0"/>
                          <a:cs typeface="@標楷體" charset="0"/>
                        </a:rPr>
                        <m:t>+(1−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@標楷體" charset="0"/>
                              <a:cs typeface="@標楷體" charset="0"/>
                            </a:rPr>
                          </m:ctrlPr>
                        </m:sSubPr>
                        <m:e>
                          <m:r>
                            <a:rPr lang="zh-TW" altLang="en-US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𝜌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charset="0"/>
                          <a:ea typeface="@標楷體" charset="0"/>
                          <a:cs typeface="@標楷體" charset="0"/>
                        </a:rPr>
                        <m:t>)</m:t>
                      </m:r>
                      <m:d>
                        <m:d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@標楷體" charset="0"/>
                              <a:cs typeface="@標楷體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𝑉𝑎𝑙𝑢𝑒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(</m:t>
                          </m:r>
                          <m:sSubSup>
                            <m:sSubSup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@標楷體" charset="0"/>
                                  <a:cs typeface="@標楷體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charset="0"/>
                                  <a:ea typeface="@標楷體" charset="0"/>
                                  <a:cs typeface="@標楷體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charset="0"/>
                                  <a:ea typeface="@標楷體" charset="0"/>
                                  <a:cs typeface="@標楷體" charset="0"/>
                                </a:rPr>
                                <m:t>3,0</m:t>
                              </m:r>
                            </m:sub>
                            <m:sup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charset="0"/>
                                  <a:ea typeface="@標楷體" charset="0"/>
                                  <a:cs typeface="@標楷體" charset="0"/>
                                </a:rPr>
                                <m:t>∗</m:t>
                              </m:r>
                            </m:sup>
                          </m:sSub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zh-TW" alt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2,2</m:t>
                              </m:r>
                            </m:sub>
                            <m:sup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𝑑</m:t>
                              </m:r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  <a:ea typeface="@標楷體" charset="0"/>
                              <a:cs typeface="@標楷體" charset="0"/>
                            </a:rPr>
                            <m:t>)</m:t>
                          </m:r>
                        </m:e>
                      </m:d>
                      <m:r>
                        <a:rPr lang="en-US" altLang="zh-TW" i="1" smtClean="0">
                          <a:solidFill>
                            <a:srgbClr val="FF0000"/>
                          </a:solidFill>
                          <a:latin typeface="Cambria Math" charset="0"/>
                          <a:ea typeface="@標楷體" charset="0"/>
                          <a:cs typeface="@標楷體" charset="0"/>
                        </a:rPr>
                        <m:t>)</m:t>
                      </m:r>
                      <m:r>
                        <a:rPr lang="en-US" altLang="zh-TW" i="1" smtClean="0">
                          <a:solidFill>
                            <a:srgbClr val="0070C0"/>
                          </a:solidFill>
                          <a:latin typeface="Cambria Math" charset="0"/>
                          <a:ea typeface="@標楷體" charset="0"/>
                          <a:cs typeface="@標楷體" charset="0"/>
                        </a:rPr>
                        <m:t>]</m:t>
                      </m:r>
                    </m:oMath>
                  </m:oMathPara>
                </a14:m>
                <a:endParaRPr lang="en-US" altLang="zh-TW" dirty="0">
                  <a:solidFill>
                    <a:srgbClr val="0070C0"/>
                  </a:solidFill>
                  <a:latin typeface="@標楷體" charset="0"/>
                  <a:ea typeface="@標楷體" charset="0"/>
                  <a:cs typeface="@標楷體" charset="0"/>
                </a:endParaRPr>
              </a:p>
              <a:p>
                <a:endParaRPr lang="en-US" altLang="zh-TW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@標楷體" charset="0"/>
                </a:endParaRPr>
              </a:p>
              <a:p>
                <a:endParaRPr lang="zh-TW" altLang="en-US" dirty="0">
                  <a:solidFill>
                    <a:prstClr val="black"/>
                  </a:solidFill>
                  <a:latin typeface="@標楷體" charset="0"/>
                  <a:ea typeface="@標楷體" charset="0"/>
                  <a:cs typeface="@標楷體" charset="0"/>
                </a:endParaRPr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4744" y="118262"/>
                <a:ext cx="8802494" cy="1839093"/>
              </a:xfrm>
              <a:prstGeom prst="rect">
                <a:avLst/>
              </a:prstGeom>
              <a:blipFill>
                <a:blip r:embed="rId20"/>
                <a:stretch>
                  <a:fillRect l="-554" t="-1325" r="-318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6" name="直線接點 105"/>
          <p:cNvCxnSpPr/>
          <p:nvPr/>
        </p:nvCxnSpPr>
        <p:spPr>
          <a:xfrm flipH="1">
            <a:off x="8093180" y="1900175"/>
            <a:ext cx="719" cy="2918875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橢圓 106"/>
          <p:cNvSpPr/>
          <p:nvPr/>
        </p:nvSpPr>
        <p:spPr>
          <a:xfrm>
            <a:off x="8046115" y="3645628"/>
            <a:ext cx="94736" cy="146580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7030A0"/>
              </a:solidFill>
              <a:latin typeface="Calibri"/>
              <a:ea typeface="新細明體" panose="02020500000000000000" pitchFamily="18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文字方塊 107"/>
              <p:cNvSpPr txBox="1"/>
              <p:nvPr/>
            </p:nvSpPr>
            <p:spPr>
              <a:xfrm>
                <a:off x="8072726" y="3539817"/>
                <a:ext cx="794064" cy="349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2,2</m:t>
                          </m:r>
                        </m:sub>
                      </m:sSub>
                      <m:sSub>
                        <m:sSubPr>
                          <m:ctrlP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TW" altLang="en-US" sz="1600" dirty="0">
                  <a:solidFill>
                    <a:srgbClr val="7030A0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108" name="文字方塊 10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2726" y="3539817"/>
                <a:ext cx="794064" cy="349326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1" name="橢圓 110"/>
          <p:cNvSpPr/>
          <p:nvPr/>
        </p:nvSpPr>
        <p:spPr>
          <a:xfrm>
            <a:off x="8045887" y="2799762"/>
            <a:ext cx="94736" cy="146580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7030A0"/>
              </a:solidFill>
              <a:latin typeface="Calibri"/>
              <a:ea typeface="新細明體" panose="02020500000000000000" pitchFamily="18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文字方塊 116"/>
              <p:cNvSpPr txBox="1"/>
              <p:nvPr/>
            </p:nvSpPr>
            <p:spPr>
              <a:xfrm>
                <a:off x="8080984" y="2695400"/>
                <a:ext cx="792461" cy="349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2,2</m:t>
                          </m:r>
                        </m:sub>
                      </m:sSub>
                      <m:sSub>
                        <m:sSubPr>
                          <m:ctrlP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TW" altLang="en-US" sz="1600" dirty="0">
                  <a:solidFill>
                    <a:srgbClr val="7030A0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117" name="文字方塊 1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0984" y="2695400"/>
                <a:ext cx="792461" cy="349326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文字方塊 118"/>
              <p:cNvSpPr txBox="1"/>
              <p:nvPr/>
            </p:nvSpPr>
            <p:spPr>
              <a:xfrm>
                <a:off x="7447150" y="4354161"/>
                <a:ext cx="50577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sub>
                      </m:sSub>
                    </m:oMath>
                  </m:oMathPara>
                </a14:m>
                <a:endParaRPr lang="zh-TW" altLang="en-US" sz="1600" b="1" dirty="0">
                  <a:solidFill>
                    <a:srgbClr val="7030A0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119" name="文字方塊 1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7150" y="4354161"/>
                <a:ext cx="505779" cy="338554"/>
              </a:xfrm>
              <a:prstGeom prst="rect">
                <a:avLst/>
              </a:prstGeom>
              <a:blipFill>
                <a:blip r:embed="rId23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4" name="文字方塊 123"/>
              <p:cNvSpPr txBox="1"/>
              <p:nvPr/>
            </p:nvSpPr>
            <p:spPr>
              <a:xfrm>
                <a:off x="7506867" y="2501769"/>
                <a:ext cx="45768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1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</m:e>
                        <m:sub>
                          <m:r>
                            <a:rPr lang="en-US" altLang="zh-TW" sz="1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zh-TW" altLang="en-US" sz="1600" b="1" dirty="0">
                  <a:solidFill>
                    <a:srgbClr val="7030A0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124" name="文字方塊 1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6867" y="2501769"/>
                <a:ext cx="457689" cy="338554"/>
              </a:xfrm>
              <a:prstGeom prst="rect">
                <a:avLst/>
              </a:prstGeom>
              <a:blipFill>
                <a:blip r:embed="rId24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5" name="文字方塊 124"/>
              <p:cNvSpPr txBox="1"/>
              <p:nvPr/>
            </p:nvSpPr>
            <p:spPr>
              <a:xfrm>
                <a:off x="7220235" y="3078527"/>
                <a:ext cx="82618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altLang="zh-TW" sz="1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zh-TW" altLang="en-US" sz="1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</m:e>
                        <m:sub>
                          <m:r>
                            <a:rPr lang="en-US" altLang="zh-TW" sz="1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zh-TW" altLang="en-US" sz="1600" b="1" dirty="0">
                  <a:solidFill>
                    <a:srgbClr val="7030A0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125" name="文字方塊 1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0235" y="3078527"/>
                <a:ext cx="826188" cy="338554"/>
              </a:xfrm>
              <a:prstGeom prst="rect">
                <a:avLst/>
              </a:prstGeom>
              <a:blipFill>
                <a:blip r:embed="rId25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文字方塊 13"/>
          <p:cNvSpPr txBox="1"/>
          <p:nvPr/>
        </p:nvSpPr>
        <p:spPr>
          <a:xfrm>
            <a:off x="5903770" y="2971802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zh-TW" altLang="en-US" dirty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400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3" name="直線接點 122"/>
          <p:cNvCxnSpPr>
            <a:stCxn id="5" idx="1"/>
            <a:endCxn id="108" idx="1"/>
          </p:cNvCxnSpPr>
          <p:nvPr/>
        </p:nvCxnSpPr>
        <p:spPr>
          <a:xfrm>
            <a:off x="7062654" y="2804688"/>
            <a:ext cx="1010072" cy="909792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直線接點 121"/>
          <p:cNvCxnSpPr>
            <a:stCxn id="5" idx="1"/>
            <a:endCxn id="117" idx="1"/>
          </p:cNvCxnSpPr>
          <p:nvPr/>
        </p:nvCxnSpPr>
        <p:spPr>
          <a:xfrm>
            <a:off x="7062655" y="2804689"/>
            <a:ext cx="1018329" cy="65375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直線接點 104"/>
          <p:cNvCxnSpPr/>
          <p:nvPr/>
        </p:nvCxnSpPr>
        <p:spPr>
          <a:xfrm flipH="1">
            <a:off x="7073723" y="1433432"/>
            <a:ext cx="719" cy="2918875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/>
          <p:cNvCxnSpPr/>
          <p:nvPr/>
        </p:nvCxnSpPr>
        <p:spPr>
          <a:xfrm>
            <a:off x="5006267" y="3470592"/>
            <a:ext cx="972641" cy="4319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 flipV="1">
            <a:off x="5006266" y="3434873"/>
            <a:ext cx="1692721" cy="357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 flipV="1">
            <a:off x="2649976" y="2246068"/>
            <a:ext cx="4176712" cy="2808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 rot="5400000">
            <a:off x="1162605" y="3563913"/>
            <a:ext cx="3024188" cy="19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>
            <a:off x="5006267" y="3470592"/>
            <a:ext cx="324569" cy="8640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 flipV="1">
            <a:off x="3709724" y="2636915"/>
            <a:ext cx="4176712" cy="28082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 flipV="1">
            <a:off x="5006267" y="3241008"/>
            <a:ext cx="3455987" cy="27082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2665174" y="5085534"/>
            <a:ext cx="3502646" cy="12594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/>
          <p:cNvCxnSpPr/>
          <p:nvPr/>
        </p:nvCxnSpPr>
        <p:spPr>
          <a:xfrm>
            <a:off x="6014129" y="3905055"/>
            <a:ext cx="1045096" cy="4296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/>
          <p:cNvCxnSpPr/>
          <p:nvPr/>
        </p:nvCxnSpPr>
        <p:spPr>
          <a:xfrm flipV="1">
            <a:off x="6024488" y="3884456"/>
            <a:ext cx="1682610" cy="114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/>
          <p:nvPr/>
        </p:nvCxnSpPr>
        <p:spPr>
          <a:xfrm>
            <a:off x="5972578" y="3878371"/>
            <a:ext cx="447818" cy="9715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/>
          <p:cNvCxnSpPr/>
          <p:nvPr/>
        </p:nvCxnSpPr>
        <p:spPr>
          <a:xfrm>
            <a:off x="6734459" y="3434227"/>
            <a:ext cx="972641" cy="4319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/>
          <p:nvPr/>
        </p:nvCxnSpPr>
        <p:spPr>
          <a:xfrm flipV="1">
            <a:off x="6734458" y="3416366"/>
            <a:ext cx="1476945" cy="178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/>
          <p:cNvCxnSpPr/>
          <p:nvPr/>
        </p:nvCxnSpPr>
        <p:spPr>
          <a:xfrm>
            <a:off x="6734459" y="3434228"/>
            <a:ext cx="324767" cy="9004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>
            <a:endCxn id="68" idx="6"/>
          </p:cNvCxnSpPr>
          <p:nvPr/>
        </p:nvCxnSpPr>
        <p:spPr>
          <a:xfrm>
            <a:off x="5330835" y="4334685"/>
            <a:ext cx="1124747" cy="500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/>
          <p:cNvCxnSpPr>
            <a:stCxn id="135" idx="2"/>
            <a:endCxn id="69" idx="3"/>
          </p:cNvCxnSpPr>
          <p:nvPr/>
        </p:nvCxnSpPr>
        <p:spPr>
          <a:xfrm>
            <a:off x="5303421" y="4345498"/>
            <a:ext cx="1741877" cy="136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接點 55"/>
          <p:cNvCxnSpPr/>
          <p:nvPr/>
        </p:nvCxnSpPr>
        <p:spPr>
          <a:xfrm>
            <a:off x="5330834" y="4334688"/>
            <a:ext cx="432048" cy="10443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接點 57"/>
          <p:cNvCxnSpPr>
            <a:stCxn id="71" idx="5"/>
          </p:cNvCxnSpPr>
          <p:nvPr/>
        </p:nvCxnSpPr>
        <p:spPr>
          <a:xfrm>
            <a:off x="8236440" y="3463982"/>
            <a:ext cx="1054834" cy="4022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接點 74"/>
          <p:cNvCxnSpPr>
            <a:endCxn id="88" idx="5"/>
          </p:cNvCxnSpPr>
          <p:nvPr/>
        </p:nvCxnSpPr>
        <p:spPr>
          <a:xfrm>
            <a:off x="7094251" y="4352472"/>
            <a:ext cx="1020259" cy="461117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接點 75"/>
          <p:cNvCxnSpPr>
            <a:stCxn id="69" idx="5"/>
          </p:cNvCxnSpPr>
          <p:nvPr/>
        </p:nvCxnSpPr>
        <p:spPr>
          <a:xfrm flipV="1">
            <a:off x="7094759" y="4352474"/>
            <a:ext cx="1548444" cy="66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接點 76"/>
          <p:cNvCxnSpPr/>
          <p:nvPr/>
        </p:nvCxnSpPr>
        <p:spPr>
          <a:xfrm>
            <a:off x="7094251" y="4352469"/>
            <a:ext cx="360313" cy="9364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接點 77"/>
          <p:cNvCxnSpPr>
            <a:stCxn id="70" idx="5"/>
          </p:cNvCxnSpPr>
          <p:nvPr/>
        </p:nvCxnSpPr>
        <p:spPr>
          <a:xfrm>
            <a:off x="7716105" y="3891360"/>
            <a:ext cx="927099" cy="4431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接點 78"/>
          <p:cNvCxnSpPr/>
          <p:nvPr/>
        </p:nvCxnSpPr>
        <p:spPr>
          <a:xfrm flipV="1">
            <a:off x="7707098" y="3866200"/>
            <a:ext cx="1584176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接點 79"/>
          <p:cNvCxnSpPr>
            <a:endCxn id="88" idx="2"/>
          </p:cNvCxnSpPr>
          <p:nvPr/>
        </p:nvCxnSpPr>
        <p:spPr>
          <a:xfrm>
            <a:off x="7670038" y="3874348"/>
            <a:ext cx="384764" cy="9061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接點 80"/>
          <p:cNvCxnSpPr/>
          <p:nvPr/>
        </p:nvCxnSpPr>
        <p:spPr>
          <a:xfrm>
            <a:off x="6410705" y="4820881"/>
            <a:ext cx="1043856" cy="4680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接點 81"/>
          <p:cNvCxnSpPr>
            <a:endCxn id="88" idx="6"/>
          </p:cNvCxnSpPr>
          <p:nvPr/>
        </p:nvCxnSpPr>
        <p:spPr>
          <a:xfrm flipV="1">
            <a:off x="6404345" y="4780525"/>
            <a:ext cx="1720409" cy="317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接點 82"/>
          <p:cNvCxnSpPr/>
          <p:nvPr/>
        </p:nvCxnSpPr>
        <p:spPr>
          <a:xfrm>
            <a:off x="6410707" y="4820884"/>
            <a:ext cx="323751" cy="10258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接點 89"/>
          <p:cNvCxnSpPr>
            <a:stCxn id="67" idx="5"/>
          </p:cNvCxnSpPr>
          <p:nvPr/>
        </p:nvCxnSpPr>
        <p:spPr>
          <a:xfrm>
            <a:off x="5786006" y="5399342"/>
            <a:ext cx="926320" cy="4275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接點 93"/>
          <p:cNvCxnSpPr/>
          <p:nvPr/>
        </p:nvCxnSpPr>
        <p:spPr>
          <a:xfrm flipV="1">
            <a:off x="6157204" y="3268957"/>
            <a:ext cx="3850142" cy="30403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文字方塊 38"/>
          <p:cNvSpPr txBox="1">
            <a:spLocks noChangeArrowheads="1"/>
          </p:cNvSpPr>
          <p:nvPr/>
        </p:nvSpPr>
        <p:spPr bwMode="auto">
          <a:xfrm>
            <a:off x="5636376" y="6205019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3" name="文字方塊 38"/>
          <p:cNvSpPr txBox="1">
            <a:spLocks noChangeArrowheads="1"/>
          </p:cNvSpPr>
          <p:nvPr/>
        </p:nvSpPr>
        <p:spPr bwMode="auto">
          <a:xfrm>
            <a:off x="3349685" y="5373216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4" name="文字方塊 38"/>
          <p:cNvSpPr txBox="1">
            <a:spLocks noChangeArrowheads="1"/>
          </p:cNvSpPr>
          <p:nvPr/>
        </p:nvSpPr>
        <p:spPr bwMode="auto">
          <a:xfrm>
            <a:off x="2413581" y="4941168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0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5" name="文字方塊 38"/>
          <p:cNvSpPr txBox="1">
            <a:spLocks noChangeArrowheads="1"/>
          </p:cNvSpPr>
          <p:nvPr/>
        </p:nvSpPr>
        <p:spPr bwMode="auto">
          <a:xfrm>
            <a:off x="4717514" y="5939432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文字方塊 81"/>
              <p:cNvSpPr txBox="1">
                <a:spLocks noChangeArrowheads="1"/>
              </p:cNvSpPr>
              <p:nvPr/>
            </p:nvSpPr>
            <p:spPr bwMode="auto">
              <a:xfrm>
                <a:off x="4742944" y="3444910"/>
                <a:ext cx="449263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8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42944" y="3444910"/>
                <a:ext cx="449263" cy="2769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文字方塊 81"/>
              <p:cNvSpPr txBox="1">
                <a:spLocks noChangeArrowheads="1"/>
              </p:cNvSpPr>
              <p:nvPr/>
            </p:nvSpPr>
            <p:spPr bwMode="auto">
              <a:xfrm>
                <a:off x="5753760" y="3900439"/>
                <a:ext cx="448362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1,0</m:t>
                          </m:r>
                        </m:sub>
                      </m:sSub>
                    </m:oMath>
                  </m:oMathPara>
                </a14:m>
                <a:endParaRPr lang="zh-TW" altLang="en-US" sz="9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0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53760" y="3900439"/>
                <a:ext cx="448362" cy="2852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文字方塊 81"/>
              <p:cNvSpPr txBox="1">
                <a:spLocks noChangeArrowheads="1"/>
              </p:cNvSpPr>
              <p:nvPr/>
            </p:nvSpPr>
            <p:spPr bwMode="auto">
              <a:xfrm>
                <a:off x="5097457" y="435939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97457" y="4359395"/>
                <a:ext cx="490677" cy="2852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直線接點 46"/>
          <p:cNvCxnSpPr/>
          <p:nvPr/>
        </p:nvCxnSpPr>
        <p:spPr>
          <a:xfrm>
            <a:off x="5749504" y="5336020"/>
            <a:ext cx="389501" cy="973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接點 56"/>
          <p:cNvCxnSpPr/>
          <p:nvPr/>
        </p:nvCxnSpPr>
        <p:spPr>
          <a:xfrm flipV="1">
            <a:off x="8246475" y="3413314"/>
            <a:ext cx="1616230" cy="17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文字方塊 81"/>
              <p:cNvSpPr txBox="1">
                <a:spLocks noChangeArrowheads="1"/>
              </p:cNvSpPr>
              <p:nvPr/>
            </p:nvSpPr>
            <p:spPr bwMode="auto">
              <a:xfrm>
                <a:off x="6444159" y="344738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44159" y="3447385"/>
                <a:ext cx="490677" cy="2852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文字方塊 81"/>
              <p:cNvSpPr txBox="1">
                <a:spLocks noChangeArrowheads="1"/>
              </p:cNvSpPr>
              <p:nvPr/>
            </p:nvSpPr>
            <p:spPr bwMode="auto">
              <a:xfrm>
                <a:off x="5484336" y="537168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2,−2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2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84336" y="5371685"/>
                <a:ext cx="490677" cy="28520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直線接點 73"/>
          <p:cNvCxnSpPr/>
          <p:nvPr/>
        </p:nvCxnSpPr>
        <p:spPr>
          <a:xfrm>
            <a:off x="8221072" y="3453602"/>
            <a:ext cx="452799" cy="9184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接點 83"/>
          <p:cNvCxnSpPr/>
          <p:nvPr/>
        </p:nvCxnSpPr>
        <p:spPr>
          <a:xfrm flipV="1">
            <a:off x="5785352" y="5301373"/>
            <a:ext cx="1669210" cy="8745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文字方塊 81"/>
              <p:cNvSpPr txBox="1">
                <a:spLocks noChangeArrowheads="1"/>
              </p:cNvSpPr>
              <p:nvPr/>
            </p:nvSpPr>
            <p:spPr bwMode="auto">
              <a:xfrm>
                <a:off x="6152282" y="486086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3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52282" y="4860864"/>
                <a:ext cx="490677" cy="28520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文字方塊 81"/>
              <p:cNvSpPr txBox="1">
                <a:spLocks noChangeArrowheads="1"/>
              </p:cNvSpPr>
              <p:nvPr/>
            </p:nvSpPr>
            <p:spPr bwMode="auto">
              <a:xfrm>
                <a:off x="6791018" y="4339993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5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91018" y="4339993"/>
                <a:ext cx="490677" cy="28520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文字方塊 81"/>
              <p:cNvSpPr txBox="1">
                <a:spLocks noChangeArrowheads="1"/>
              </p:cNvSpPr>
              <p:nvPr/>
            </p:nvSpPr>
            <p:spPr bwMode="auto">
              <a:xfrm>
                <a:off x="7404429" y="388220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6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404429" y="3882205"/>
                <a:ext cx="490677" cy="28520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文字方塊 81"/>
              <p:cNvSpPr txBox="1">
                <a:spLocks noChangeArrowheads="1"/>
              </p:cNvSpPr>
              <p:nvPr/>
            </p:nvSpPr>
            <p:spPr bwMode="auto">
              <a:xfrm>
                <a:off x="7928982" y="344722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7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28982" y="3447224"/>
                <a:ext cx="490677" cy="28520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文字方塊 81"/>
              <p:cNvSpPr txBox="1">
                <a:spLocks noChangeArrowheads="1"/>
              </p:cNvSpPr>
              <p:nvPr/>
            </p:nvSpPr>
            <p:spPr bwMode="auto">
              <a:xfrm>
                <a:off x="5909707" y="629346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3,−3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8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09707" y="6293465"/>
                <a:ext cx="490677" cy="28520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文字方塊 81"/>
              <p:cNvSpPr txBox="1">
                <a:spLocks noChangeArrowheads="1"/>
              </p:cNvSpPr>
              <p:nvPr/>
            </p:nvSpPr>
            <p:spPr bwMode="auto">
              <a:xfrm>
                <a:off x="6509880" y="5868583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9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09880" y="5868583"/>
                <a:ext cx="490677" cy="28520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文字方塊 81"/>
              <p:cNvSpPr txBox="1">
                <a:spLocks noChangeArrowheads="1"/>
              </p:cNvSpPr>
              <p:nvPr/>
            </p:nvSpPr>
            <p:spPr bwMode="auto">
              <a:xfrm>
                <a:off x="7209224" y="528237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0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09224" y="5282375"/>
                <a:ext cx="490677" cy="28520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文字方塊 81"/>
              <p:cNvSpPr txBox="1">
                <a:spLocks noChangeArrowheads="1"/>
              </p:cNvSpPr>
              <p:nvPr/>
            </p:nvSpPr>
            <p:spPr bwMode="auto">
              <a:xfrm>
                <a:off x="7853023" y="4787407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853023" y="4787407"/>
                <a:ext cx="490677" cy="28520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文字方塊 81"/>
              <p:cNvSpPr txBox="1">
                <a:spLocks noChangeArrowheads="1"/>
              </p:cNvSpPr>
              <p:nvPr/>
            </p:nvSpPr>
            <p:spPr bwMode="auto">
              <a:xfrm>
                <a:off x="8421969" y="435230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2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421969" y="4352305"/>
                <a:ext cx="490677" cy="28520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文字方塊 81"/>
              <p:cNvSpPr txBox="1">
                <a:spLocks noChangeArrowheads="1"/>
              </p:cNvSpPr>
              <p:nvPr/>
            </p:nvSpPr>
            <p:spPr bwMode="auto">
              <a:xfrm>
                <a:off x="9061140" y="3874359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3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061140" y="3874359"/>
                <a:ext cx="490677" cy="28520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文字方塊 81"/>
              <p:cNvSpPr txBox="1">
                <a:spLocks noChangeArrowheads="1"/>
              </p:cNvSpPr>
              <p:nvPr/>
            </p:nvSpPr>
            <p:spPr bwMode="auto">
              <a:xfrm>
                <a:off x="9638823" y="339506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3,3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4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638823" y="3395064"/>
                <a:ext cx="490677" cy="28520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" name="橢圓 91"/>
          <p:cNvSpPr/>
          <p:nvPr/>
        </p:nvSpPr>
        <p:spPr>
          <a:xfrm>
            <a:off x="9825220" y="3340708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91" name="橢圓 90"/>
          <p:cNvSpPr/>
          <p:nvPr/>
        </p:nvSpPr>
        <p:spPr>
          <a:xfrm>
            <a:off x="9230329" y="3810185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9" name="橢圓 88"/>
          <p:cNvSpPr/>
          <p:nvPr/>
        </p:nvSpPr>
        <p:spPr>
          <a:xfrm>
            <a:off x="8597357" y="4294832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8" name="橢圓 87"/>
          <p:cNvSpPr/>
          <p:nvPr/>
        </p:nvSpPr>
        <p:spPr>
          <a:xfrm>
            <a:off x="8054803" y="473376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7" name="橢圓 86"/>
          <p:cNvSpPr/>
          <p:nvPr/>
        </p:nvSpPr>
        <p:spPr>
          <a:xfrm>
            <a:off x="7407082" y="5242136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6" name="橢圓 85"/>
          <p:cNvSpPr/>
          <p:nvPr/>
        </p:nvSpPr>
        <p:spPr>
          <a:xfrm>
            <a:off x="6699283" y="5815245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5" name="橢圓 84"/>
          <p:cNvSpPr/>
          <p:nvPr/>
        </p:nvSpPr>
        <p:spPr>
          <a:xfrm>
            <a:off x="6105086" y="6273591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7" name="橢圓 66"/>
          <p:cNvSpPr/>
          <p:nvPr/>
        </p:nvSpPr>
        <p:spPr>
          <a:xfrm>
            <a:off x="5726300" y="531951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8" name="橢圓 67"/>
          <p:cNvSpPr/>
          <p:nvPr/>
        </p:nvSpPr>
        <p:spPr>
          <a:xfrm>
            <a:off x="6385631" y="478821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9" name="橢圓 68"/>
          <p:cNvSpPr/>
          <p:nvPr/>
        </p:nvSpPr>
        <p:spPr>
          <a:xfrm>
            <a:off x="7035053" y="4279320"/>
            <a:ext cx="69950" cy="9351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70" name="橢圓 69"/>
          <p:cNvSpPr/>
          <p:nvPr/>
        </p:nvSpPr>
        <p:spPr>
          <a:xfrm>
            <a:off x="7656398" y="381153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71" name="橢圓 70"/>
          <p:cNvSpPr/>
          <p:nvPr/>
        </p:nvSpPr>
        <p:spPr>
          <a:xfrm>
            <a:off x="8176735" y="3384159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6" name="橢圓 65"/>
          <p:cNvSpPr/>
          <p:nvPr/>
        </p:nvSpPr>
        <p:spPr>
          <a:xfrm>
            <a:off x="6691912" y="339506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5" name="橢圓 64"/>
          <p:cNvSpPr/>
          <p:nvPr/>
        </p:nvSpPr>
        <p:spPr>
          <a:xfrm>
            <a:off x="5966041" y="3862748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35" name="橢圓 134"/>
          <p:cNvSpPr/>
          <p:nvPr/>
        </p:nvSpPr>
        <p:spPr>
          <a:xfrm>
            <a:off x="5303421" y="429873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4987016" y="3430490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10" name="橢圓 109"/>
          <p:cNvSpPr/>
          <p:nvPr/>
        </p:nvSpPr>
        <p:spPr>
          <a:xfrm>
            <a:off x="7027558" y="2734387"/>
            <a:ext cx="94736" cy="14658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7062654" y="2630025"/>
                <a:ext cx="580352" cy="349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2,2</m:t>
                          </m:r>
                        </m:sub>
                      </m:sSub>
                    </m:oMath>
                  </m:oMathPara>
                </a14:m>
                <a:endParaRPr lang="zh-TW" altLang="en-US" sz="1600" dirty="0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2654" y="2630025"/>
                <a:ext cx="580352" cy="349326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6" name="直線接點 105"/>
          <p:cNvCxnSpPr/>
          <p:nvPr/>
        </p:nvCxnSpPr>
        <p:spPr>
          <a:xfrm flipH="1">
            <a:off x="8093180" y="1900175"/>
            <a:ext cx="719" cy="2918875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橢圓 106"/>
          <p:cNvSpPr/>
          <p:nvPr/>
        </p:nvSpPr>
        <p:spPr>
          <a:xfrm>
            <a:off x="8046115" y="3645628"/>
            <a:ext cx="94736" cy="146580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7030A0"/>
              </a:solidFill>
              <a:latin typeface="Calibri"/>
              <a:ea typeface="新細明體" panose="02020500000000000000" pitchFamily="18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文字方塊 107"/>
              <p:cNvSpPr txBox="1"/>
              <p:nvPr/>
            </p:nvSpPr>
            <p:spPr>
              <a:xfrm>
                <a:off x="8072726" y="3539817"/>
                <a:ext cx="794064" cy="349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2,2</m:t>
                          </m:r>
                        </m:sub>
                      </m:sSub>
                      <m:sSub>
                        <m:sSubPr>
                          <m:ctrlP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TW" altLang="en-US" sz="1600" dirty="0">
                  <a:solidFill>
                    <a:srgbClr val="7030A0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108" name="文字方塊 10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2726" y="3539817"/>
                <a:ext cx="794064" cy="349326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1" name="橢圓 110"/>
          <p:cNvSpPr/>
          <p:nvPr/>
        </p:nvSpPr>
        <p:spPr>
          <a:xfrm>
            <a:off x="8045887" y="2799762"/>
            <a:ext cx="94736" cy="146580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7030A0"/>
              </a:solidFill>
              <a:latin typeface="Calibri"/>
              <a:ea typeface="新細明體" panose="02020500000000000000" pitchFamily="18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文字方塊 116"/>
              <p:cNvSpPr txBox="1"/>
              <p:nvPr/>
            </p:nvSpPr>
            <p:spPr>
              <a:xfrm>
                <a:off x="8080984" y="2695400"/>
                <a:ext cx="792461" cy="349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2,2</m:t>
                          </m:r>
                        </m:sub>
                      </m:sSub>
                      <m:sSub>
                        <m:sSubPr>
                          <m:ctrlP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TW" altLang="en-US" sz="1600" dirty="0">
                  <a:solidFill>
                    <a:srgbClr val="7030A0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117" name="文字方塊 1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0984" y="2695400"/>
                <a:ext cx="792461" cy="349326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文字方塊 118"/>
              <p:cNvSpPr txBox="1"/>
              <p:nvPr/>
            </p:nvSpPr>
            <p:spPr>
              <a:xfrm>
                <a:off x="7447150" y="4354161"/>
                <a:ext cx="50577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sub>
                      </m:sSub>
                    </m:oMath>
                  </m:oMathPara>
                </a14:m>
                <a:endParaRPr lang="zh-TW" altLang="en-US" sz="1600" b="1" dirty="0">
                  <a:solidFill>
                    <a:srgbClr val="7030A0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119" name="文字方塊 1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7150" y="4354161"/>
                <a:ext cx="505779" cy="338554"/>
              </a:xfrm>
              <a:prstGeom prst="rect">
                <a:avLst/>
              </a:prstGeom>
              <a:blipFill>
                <a:blip r:embed="rId22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4" name="文字方塊 123"/>
              <p:cNvSpPr txBox="1"/>
              <p:nvPr/>
            </p:nvSpPr>
            <p:spPr>
              <a:xfrm>
                <a:off x="7506867" y="2501769"/>
                <a:ext cx="45768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1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</m:e>
                        <m:sub>
                          <m:r>
                            <a:rPr lang="en-US" altLang="zh-TW" sz="1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zh-TW" altLang="en-US" sz="1600" b="1" dirty="0">
                  <a:solidFill>
                    <a:srgbClr val="7030A0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124" name="文字方塊 1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6867" y="2501769"/>
                <a:ext cx="457689" cy="338554"/>
              </a:xfrm>
              <a:prstGeom prst="rect">
                <a:avLst/>
              </a:prstGeom>
              <a:blipFill>
                <a:blip r:embed="rId23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5" name="文字方塊 124"/>
              <p:cNvSpPr txBox="1"/>
              <p:nvPr/>
            </p:nvSpPr>
            <p:spPr>
              <a:xfrm>
                <a:off x="7220235" y="3078527"/>
                <a:ext cx="82618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altLang="zh-TW" sz="1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zh-TW" altLang="en-US" sz="1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</m:e>
                        <m:sub>
                          <m:r>
                            <a:rPr lang="en-US" altLang="zh-TW" sz="1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zh-TW" altLang="en-US" sz="1600" b="1" dirty="0">
                  <a:solidFill>
                    <a:srgbClr val="7030A0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125" name="文字方塊 1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0235" y="3078527"/>
                <a:ext cx="826188" cy="338554"/>
              </a:xfrm>
              <a:prstGeom prst="rect">
                <a:avLst/>
              </a:prstGeom>
              <a:blipFill>
                <a:blip r:embed="rId24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847528" y="309266"/>
                <a:ext cx="7207063" cy="33363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𝑉𝑎𝑙𝑢𝑒</m:t>
                    </m:r>
                    <m:d>
                      <m:dPr>
                        <m:ctrlPr>
                          <a:rPr lang="en-US" altLang="zh-TW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3,0</m:t>
                            </m:r>
                          </m:sub>
                          <m:sup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bSup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zh-TW" alt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2,2</m:t>
                            </m:r>
                          </m:sub>
                          <m:sup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𝑢</m:t>
                            </m:r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US" altLang="zh-TW" dirty="0">
                    <a:solidFill>
                      <a:prstClr val="black"/>
                    </a:solidFill>
                    <a:latin typeface="Calibri"/>
                    <a:ea typeface="Cambria Math" panose="02040503050406030204" pitchFamily="18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𝑉𝑎𝑙𝑢𝑒</m:t>
                      </m:r>
                      <m:d>
                        <m:d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3,0</m:t>
                              </m:r>
                            </m:sub>
                            <m:sup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zh-TW" alt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2,2</m:t>
                              </m:r>
                            </m:sub>
                            <m:sup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𝑢</m:t>
                              </m:r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e>
                        <m:e>
                          <m:sSub>
                            <m:sSub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r>
                        <a:rPr lang="en-US" altLang="zh-TW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𝑉𝑎𝑙𝑢𝑒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Sup>
                        <m:sSubSup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3,0</m:t>
                          </m:r>
                        </m:sub>
                        <m: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Sup>
                        <m:sSubSupPr>
                          <m:ctrlPr>
                            <a:rPr lang="zh-TW" alt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2,2</m:t>
                          </m:r>
                        </m:sub>
                        <m: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𝑢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bSup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|1−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TW" i="1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p>
                        <m:sSup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</a:rPr>
                            <m:t>(</m:t>
                          </m:r>
                          <m:sSubSup>
                            <m:sSubSup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charset="0"/>
                                </a:rPr>
                                <m:t>3,0</m:t>
                              </m:r>
                            </m:sub>
                            <m:sup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charset="0"/>
                                </a:rPr>
                                <m:t>∗</m:t>
                              </m:r>
                            </m:sup>
                          </m:sSub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zh-TW" alt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2,2</m:t>
                              </m:r>
                            </m:sub>
                            <m:sup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𝑢</m:t>
                              </m:r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</a:rPr>
                            <m:t>) </m:t>
                          </m:r>
                        </m:e>
                        <m: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</a:rPr>
                            <m:t>+</m:t>
                          </m:r>
                        </m:sup>
                      </m:sSup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+{</m:t>
                      </m:r>
                      <m:f>
                        <m:f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3,0</m:t>
                              </m:r>
                            </m:sub>
                            <m:sup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3,0</m:t>
                              </m:r>
                            </m:sub>
                            <m:sup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𝐿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3,0</m:t>
                              </m:r>
                            </m:sub>
                            <m:sup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𝐻</m:t>
                              </m:r>
                            </m:sup>
                          </m:sSub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3,0</m:t>
                              </m:r>
                            </m:sub>
                            <m:sup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𝐿</m:t>
                              </m:r>
                            </m:sup>
                          </m:sSubSup>
                        </m:den>
                      </m:f>
                      <m:r>
                        <a:rPr lang="en-US" altLang="zh-TW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𝑉𝑎𝑙𝑢𝑒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Sup>
                        <m:sSubSup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3,0</m:t>
                          </m:r>
                        </m:sub>
                        <m: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p>
                      </m:sSubSup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Sup>
                        <m:sSubSupPr>
                          <m:ctrlPr>
                            <a:rPr lang="zh-TW" alt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2,2</m:t>
                          </m:r>
                        </m:sub>
                        <m: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𝑢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bSup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|1−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altLang="zh-TW">
                          <a:solidFill>
                            <a:prstClr val="black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altLang="zh-TW" i="1" dirty="0">
                  <a:solidFill>
                    <a:prstClr val="black"/>
                  </a:solidFill>
                  <a:latin typeface="標楷體" panose="03000509000000000000" pitchFamily="65" charset="-120"/>
                  <a:ea typeface="新細明體" panose="02020500000000000000" pitchFamily="18" charset="-12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𝑉𝑎𝑙𝑢𝑒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Sup>
                        <m:sSubSup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3,0</m:t>
                          </m:r>
                        </m:sub>
                        <m: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sup>
                      </m:sSubSup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Sup>
                        <m:sSubSupPr>
                          <m:ctrlPr>
                            <a:rPr lang="zh-TW" alt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2,2</m:t>
                          </m:r>
                        </m:sub>
                        <m: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𝑢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bSup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|1−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TW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𝑉𝑎𝑙𝑢𝑒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Sup>
                        <m:sSubSup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3,0</m:t>
                          </m:r>
                        </m:sub>
                        <m: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sup>
                      </m:sSubSup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Sup>
                        <m:sSubSupPr>
                          <m:ctrlPr>
                            <a:rPr lang="zh-TW" alt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2,2</m:t>
                          </m:r>
                        </m:sub>
                        <m: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𝑢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bSup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|1−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)}</m:t>
                      </m:r>
                    </m:oMath>
                  </m:oMathPara>
                </a14:m>
                <a:endParaRPr lang="zh-TW" altLang="en-US" dirty="0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  <a:p>
                <a:endParaRPr lang="zh-TW" altLang="en-US" i="1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i="1" dirty="0">
                  <a:solidFill>
                    <a:prstClr val="black"/>
                  </a:solidFill>
                  <a:latin typeface="Cambria Math"/>
                  <a:ea typeface="新細明體" panose="02020500000000000000" pitchFamily="18" charset="-120"/>
                </a:endParaRPr>
              </a:p>
              <a:p>
                <a:endParaRPr lang="en-US" altLang="zh-TW" i="1" dirty="0">
                  <a:solidFill>
                    <a:prstClr val="black"/>
                  </a:solidFill>
                  <a:latin typeface="Cambria Math"/>
                  <a:ea typeface="新細明體" panose="02020500000000000000" pitchFamily="18" charset="-120"/>
                </a:endParaRPr>
              </a:p>
              <a:p>
                <a:endParaRPr lang="en-US" altLang="zh-TW" i="1" dirty="0">
                  <a:solidFill>
                    <a:prstClr val="black"/>
                  </a:solidFill>
                  <a:latin typeface="Cambria Math"/>
                  <a:ea typeface="新細明體" panose="02020500000000000000" pitchFamily="18" charset="-120"/>
                </a:endParaRPr>
              </a:p>
              <a:p>
                <a:endParaRPr lang="en-US" altLang="zh-TW" i="1" dirty="0">
                  <a:solidFill>
                    <a:prstClr val="black"/>
                  </a:solidFill>
                  <a:latin typeface="Cambria Math"/>
                  <a:ea typeface="新細明體" panose="02020500000000000000" pitchFamily="18" charset="-120"/>
                </a:endParaRPr>
              </a:p>
              <a:p>
                <a:endParaRPr lang="en-US" altLang="zh-TW" i="1" dirty="0">
                  <a:solidFill>
                    <a:prstClr val="black"/>
                  </a:solidFill>
                  <a:latin typeface="Cambria Math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309266"/>
                <a:ext cx="7207063" cy="3336363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160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3" name="直線接點 122"/>
          <p:cNvCxnSpPr>
            <a:stCxn id="5" idx="1"/>
            <a:endCxn id="108" idx="1"/>
          </p:cNvCxnSpPr>
          <p:nvPr/>
        </p:nvCxnSpPr>
        <p:spPr>
          <a:xfrm>
            <a:off x="7062654" y="2804688"/>
            <a:ext cx="1010072" cy="909792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直線接點 121"/>
          <p:cNvCxnSpPr>
            <a:stCxn id="5" idx="1"/>
            <a:endCxn id="117" idx="1"/>
          </p:cNvCxnSpPr>
          <p:nvPr/>
        </p:nvCxnSpPr>
        <p:spPr>
          <a:xfrm>
            <a:off x="7062655" y="2804689"/>
            <a:ext cx="1018329" cy="65375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直線接點 104"/>
          <p:cNvCxnSpPr/>
          <p:nvPr/>
        </p:nvCxnSpPr>
        <p:spPr>
          <a:xfrm flipH="1">
            <a:off x="7073723" y="1433432"/>
            <a:ext cx="719" cy="2918875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/>
          <p:cNvCxnSpPr/>
          <p:nvPr/>
        </p:nvCxnSpPr>
        <p:spPr>
          <a:xfrm>
            <a:off x="5006267" y="3470592"/>
            <a:ext cx="972641" cy="4319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 flipV="1">
            <a:off x="5006266" y="3434873"/>
            <a:ext cx="1692721" cy="357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 flipV="1">
            <a:off x="2649976" y="2246068"/>
            <a:ext cx="4176712" cy="2808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 rot="5400000">
            <a:off x="1162605" y="3563913"/>
            <a:ext cx="3024188" cy="19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>
            <a:off x="5006267" y="3470592"/>
            <a:ext cx="324569" cy="8640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 flipV="1">
            <a:off x="3709724" y="2636915"/>
            <a:ext cx="4176712" cy="28082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 flipV="1">
            <a:off x="5006267" y="3241008"/>
            <a:ext cx="3455987" cy="27082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2665174" y="5085534"/>
            <a:ext cx="3502646" cy="12594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/>
          <p:cNvCxnSpPr/>
          <p:nvPr/>
        </p:nvCxnSpPr>
        <p:spPr>
          <a:xfrm>
            <a:off x="6014129" y="3905055"/>
            <a:ext cx="1045096" cy="4296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/>
          <p:cNvCxnSpPr/>
          <p:nvPr/>
        </p:nvCxnSpPr>
        <p:spPr>
          <a:xfrm flipV="1">
            <a:off x="6024488" y="3884456"/>
            <a:ext cx="1682610" cy="114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/>
          <p:nvPr/>
        </p:nvCxnSpPr>
        <p:spPr>
          <a:xfrm>
            <a:off x="5972578" y="3878371"/>
            <a:ext cx="447818" cy="9715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/>
          <p:cNvCxnSpPr/>
          <p:nvPr/>
        </p:nvCxnSpPr>
        <p:spPr>
          <a:xfrm>
            <a:off x="6734459" y="3434227"/>
            <a:ext cx="972641" cy="4319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/>
          <p:nvPr/>
        </p:nvCxnSpPr>
        <p:spPr>
          <a:xfrm flipV="1">
            <a:off x="6734458" y="3416366"/>
            <a:ext cx="1476945" cy="178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/>
          <p:cNvCxnSpPr/>
          <p:nvPr/>
        </p:nvCxnSpPr>
        <p:spPr>
          <a:xfrm>
            <a:off x="6734459" y="3434228"/>
            <a:ext cx="324767" cy="9004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>
            <a:endCxn id="68" idx="6"/>
          </p:cNvCxnSpPr>
          <p:nvPr/>
        </p:nvCxnSpPr>
        <p:spPr>
          <a:xfrm>
            <a:off x="5330835" y="4334685"/>
            <a:ext cx="1124747" cy="500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/>
          <p:cNvCxnSpPr>
            <a:stCxn id="135" idx="2"/>
            <a:endCxn id="69" idx="3"/>
          </p:cNvCxnSpPr>
          <p:nvPr/>
        </p:nvCxnSpPr>
        <p:spPr>
          <a:xfrm>
            <a:off x="5303421" y="4345498"/>
            <a:ext cx="1741877" cy="136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接點 55"/>
          <p:cNvCxnSpPr/>
          <p:nvPr/>
        </p:nvCxnSpPr>
        <p:spPr>
          <a:xfrm>
            <a:off x="5330834" y="4334688"/>
            <a:ext cx="432048" cy="10443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接點 57"/>
          <p:cNvCxnSpPr>
            <a:stCxn id="71" idx="5"/>
          </p:cNvCxnSpPr>
          <p:nvPr/>
        </p:nvCxnSpPr>
        <p:spPr>
          <a:xfrm>
            <a:off x="8236440" y="3463982"/>
            <a:ext cx="1054834" cy="4022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接點 74"/>
          <p:cNvCxnSpPr>
            <a:endCxn id="88" idx="5"/>
          </p:cNvCxnSpPr>
          <p:nvPr/>
        </p:nvCxnSpPr>
        <p:spPr>
          <a:xfrm>
            <a:off x="7094251" y="4352472"/>
            <a:ext cx="1020259" cy="461117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接點 75"/>
          <p:cNvCxnSpPr>
            <a:stCxn id="69" idx="5"/>
          </p:cNvCxnSpPr>
          <p:nvPr/>
        </p:nvCxnSpPr>
        <p:spPr>
          <a:xfrm flipV="1">
            <a:off x="7094759" y="4352474"/>
            <a:ext cx="1548444" cy="66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接點 76"/>
          <p:cNvCxnSpPr/>
          <p:nvPr/>
        </p:nvCxnSpPr>
        <p:spPr>
          <a:xfrm>
            <a:off x="7094251" y="4352469"/>
            <a:ext cx="360313" cy="9364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接點 77"/>
          <p:cNvCxnSpPr>
            <a:stCxn id="70" idx="5"/>
          </p:cNvCxnSpPr>
          <p:nvPr/>
        </p:nvCxnSpPr>
        <p:spPr>
          <a:xfrm>
            <a:off x="7716105" y="3891360"/>
            <a:ext cx="927099" cy="4431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接點 78"/>
          <p:cNvCxnSpPr/>
          <p:nvPr/>
        </p:nvCxnSpPr>
        <p:spPr>
          <a:xfrm flipV="1">
            <a:off x="7707098" y="3866200"/>
            <a:ext cx="1584176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接點 79"/>
          <p:cNvCxnSpPr>
            <a:endCxn id="88" idx="2"/>
          </p:cNvCxnSpPr>
          <p:nvPr/>
        </p:nvCxnSpPr>
        <p:spPr>
          <a:xfrm>
            <a:off x="7670038" y="3874348"/>
            <a:ext cx="384764" cy="9061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接點 80"/>
          <p:cNvCxnSpPr/>
          <p:nvPr/>
        </p:nvCxnSpPr>
        <p:spPr>
          <a:xfrm>
            <a:off x="6410705" y="4820881"/>
            <a:ext cx="1043856" cy="4680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接點 81"/>
          <p:cNvCxnSpPr>
            <a:endCxn id="88" idx="6"/>
          </p:cNvCxnSpPr>
          <p:nvPr/>
        </p:nvCxnSpPr>
        <p:spPr>
          <a:xfrm flipV="1">
            <a:off x="6404345" y="4780525"/>
            <a:ext cx="1720409" cy="317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接點 82"/>
          <p:cNvCxnSpPr/>
          <p:nvPr/>
        </p:nvCxnSpPr>
        <p:spPr>
          <a:xfrm>
            <a:off x="6410707" y="4820884"/>
            <a:ext cx="323751" cy="10258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接點 89"/>
          <p:cNvCxnSpPr>
            <a:stCxn id="67" idx="5"/>
          </p:cNvCxnSpPr>
          <p:nvPr/>
        </p:nvCxnSpPr>
        <p:spPr>
          <a:xfrm>
            <a:off x="5786006" y="5399342"/>
            <a:ext cx="926320" cy="4275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接點 93"/>
          <p:cNvCxnSpPr/>
          <p:nvPr/>
        </p:nvCxnSpPr>
        <p:spPr>
          <a:xfrm flipV="1">
            <a:off x="6157204" y="3268957"/>
            <a:ext cx="3850142" cy="30403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文字方塊 38"/>
          <p:cNvSpPr txBox="1">
            <a:spLocks noChangeArrowheads="1"/>
          </p:cNvSpPr>
          <p:nvPr/>
        </p:nvSpPr>
        <p:spPr bwMode="auto">
          <a:xfrm>
            <a:off x="5636376" y="6205019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3" name="文字方塊 38"/>
          <p:cNvSpPr txBox="1">
            <a:spLocks noChangeArrowheads="1"/>
          </p:cNvSpPr>
          <p:nvPr/>
        </p:nvSpPr>
        <p:spPr bwMode="auto">
          <a:xfrm>
            <a:off x="3349685" y="5373216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4" name="文字方塊 38"/>
          <p:cNvSpPr txBox="1">
            <a:spLocks noChangeArrowheads="1"/>
          </p:cNvSpPr>
          <p:nvPr/>
        </p:nvSpPr>
        <p:spPr bwMode="auto">
          <a:xfrm>
            <a:off x="2413581" y="4941168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0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5" name="文字方塊 38"/>
          <p:cNvSpPr txBox="1">
            <a:spLocks noChangeArrowheads="1"/>
          </p:cNvSpPr>
          <p:nvPr/>
        </p:nvSpPr>
        <p:spPr bwMode="auto">
          <a:xfrm>
            <a:off x="4717514" y="5939432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文字方塊 81"/>
              <p:cNvSpPr txBox="1">
                <a:spLocks noChangeArrowheads="1"/>
              </p:cNvSpPr>
              <p:nvPr/>
            </p:nvSpPr>
            <p:spPr bwMode="auto">
              <a:xfrm>
                <a:off x="4742944" y="3444910"/>
                <a:ext cx="449263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8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42944" y="3444910"/>
                <a:ext cx="449263" cy="2769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文字方塊 81"/>
              <p:cNvSpPr txBox="1">
                <a:spLocks noChangeArrowheads="1"/>
              </p:cNvSpPr>
              <p:nvPr/>
            </p:nvSpPr>
            <p:spPr bwMode="auto">
              <a:xfrm>
                <a:off x="5753760" y="3900439"/>
                <a:ext cx="448362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kumimoji="0"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1,0</m:t>
                          </m:r>
                        </m:sub>
                      </m:sSub>
                    </m:oMath>
                  </m:oMathPara>
                </a14:m>
                <a:endParaRPr lang="zh-TW" altLang="en-US" sz="9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0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53760" y="3900439"/>
                <a:ext cx="448362" cy="2852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文字方塊 81"/>
              <p:cNvSpPr txBox="1">
                <a:spLocks noChangeArrowheads="1"/>
              </p:cNvSpPr>
              <p:nvPr/>
            </p:nvSpPr>
            <p:spPr bwMode="auto">
              <a:xfrm>
                <a:off x="5097457" y="435939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97457" y="4359395"/>
                <a:ext cx="490677" cy="2852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直線接點 46"/>
          <p:cNvCxnSpPr/>
          <p:nvPr/>
        </p:nvCxnSpPr>
        <p:spPr>
          <a:xfrm>
            <a:off x="5749504" y="5336020"/>
            <a:ext cx="389501" cy="973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接點 56"/>
          <p:cNvCxnSpPr/>
          <p:nvPr/>
        </p:nvCxnSpPr>
        <p:spPr>
          <a:xfrm flipV="1">
            <a:off x="8246475" y="3413314"/>
            <a:ext cx="1616230" cy="17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文字方塊 81"/>
              <p:cNvSpPr txBox="1">
                <a:spLocks noChangeArrowheads="1"/>
              </p:cNvSpPr>
              <p:nvPr/>
            </p:nvSpPr>
            <p:spPr bwMode="auto">
              <a:xfrm>
                <a:off x="6444159" y="344738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1,1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44159" y="3447385"/>
                <a:ext cx="490677" cy="2852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文字方塊 81"/>
              <p:cNvSpPr txBox="1">
                <a:spLocks noChangeArrowheads="1"/>
              </p:cNvSpPr>
              <p:nvPr/>
            </p:nvSpPr>
            <p:spPr bwMode="auto">
              <a:xfrm>
                <a:off x="5484336" y="537168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2,−2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2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84336" y="5371685"/>
                <a:ext cx="490677" cy="28520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直線接點 73"/>
          <p:cNvCxnSpPr/>
          <p:nvPr/>
        </p:nvCxnSpPr>
        <p:spPr>
          <a:xfrm>
            <a:off x="8221072" y="3453602"/>
            <a:ext cx="452799" cy="9184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接點 83"/>
          <p:cNvCxnSpPr/>
          <p:nvPr/>
        </p:nvCxnSpPr>
        <p:spPr>
          <a:xfrm flipV="1">
            <a:off x="5785352" y="5301373"/>
            <a:ext cx="1669210" cy="8745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文字方塊 81"/>
              <p:cNvSpPr txBox="1">
                <a:spLocks noChangeArrowheads="1"/>
              </p:cNvSpPr>
              <p:nvPr/>
            </p:nvSpPr>
            <p:spPr bwMode="auto">
              <a:xfrm>
                <a:off x="6152282" y="486086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3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52282" y="4860864"/>
                <a:ext cx="490677" cy="28520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文字方塊 81"/>
              <p:cNvSpPr txBox="1">
                <a:spLocks noChangeArrowheads="1"/>
              </p:cNvSpPr>
              <p:nvPr/>
            </p:nvSpPr>
            <p:spPr bwMode="auto">
              <a:xfrm>
                <a:off x="6791018" y="4339993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5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91018" y="4339993"/>
                <a:ext cx="490677" cy="28520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文字方塊 81"/>
              <p:cNvSpPr txBox="1">
                <a:spLocks noChangeArrowheads="1"/>
              </p:cNvSpPr>
              <p:nvPr/>
            </p:nvSpPr>
            <p:spPr bwMode="auto">
              <a:xfrm>
                <a:off x="7404429" y="388220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6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404429" y="3882205"/>
                <a:ext cx="490677" cy="28520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文字方塊 81"/>
              <p:cNvSpPr txBox="1">
                <a:spLocks noChangeArrowheads="1"/>
              </p:cNvSpPr>
              <p:nvPr/>
            </p:nvSpPr>
            <p:spPr bwMode="auto">
              <a:xfrm>
                <a:off x="7928982" y="344722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2,2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7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28982" y="3447224"/>
                <a:ext cx="490677" cy="28520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文字方塊 81"/>
              <p:cNvSpPr txBox="1">
                <a:spLocks noChangeArrowheads="1"/>
              </p:cNvSpPr>
              <p:nvPr/>
            </p:nvSpPr>
            <p:spPr bwMode="auto">
              <a:xfrm>
                <a:off x="5909707" y="629346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3,−3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8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09707" y="6293465"/>
                <a:ext cx="490677" cy="28520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文字方塊 81"/>
              <p:cNvSpPr txBox="1">
                <a:spLocks noChangeArrowheads="1"/>
              </p:cNvSpPr>
              <p:nvPr/>
            </p:nvSpPr>
            <p:spPr bwMode="auto">
              <a:xfrm>
                <a:off x="6509880" y="5868583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9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09880" y="5868583"/>
                <a:ext cx="490677" cy="28520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文字方塊 81"/>
              <p:cNvSpPr txBox="1">
                <a:spLocks noChangeArrowheads="1"/>
              </p:cNvSpPr>
              <p:nvPr/>
            </p:nvSpPr>
            <p:spPr bwMode="auto">
              <a:xfrm>
                <a:off x="7209224" y="528237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3,−1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0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09224" y="5282375"/>
                <a:ext cx="490677" cy="28520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文字方塊 81"/>
              <p:cNvSpPr txBox="1">
                <a:spLocks noChangeArrowheads="1"/>
              </p:cNvSpPr>
              <p:nvPr/>
            </p:nvSpPr>
            <p:spPr bwMode="auto">
              <a:xfrm>
                <a:off x="7853023" y="4787407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3,0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853023" y="4787407"/>
                <a:ext cx="490677" cy="28520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文字方塊 81"/>
              <p:cNvSpPr txBox="1">
                <a:spLocks noChangeArrowheads="1"/>
              </p:cNvSpPr>
              <p:nvPr/>
            </p:nvSpPr>
            <p:spPr bwMode="auto">
              <a:xfrm>
                <a:off x="8421969" y="4352305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3,1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2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421969" y="4352305"/>
                <a:ext cx="490677" cy="28520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文字方塊 81"/>
              <p:cNvSpPr txBox="1">
                <a:spLocks noChangeArrowheads="1"/>
              </p:cNvSpPr>
              <p:nvPr/>
            </p:nvSpPr>
            <p:spPr bwMode="auto">
              <a:xfrm>
                <a:off x="9061140" y="3874359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3,2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3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061140" y="3874359"/>
                <a:ext cx="490677" cy="28520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文字方塊 81"/>
              <p:cNvSpPr txBox="1">
                <a:spLocks noChangeArrowheads="1"/>
              </p:cNvSpPr>
              <p:nvPr/>
            </p:nvSpPr>
            <p:spPr bwMode="auto">
              <a:xfrm>
                <a:off x="9638823" y="3395064"/>
                <a:ext cx="490677" cy="285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3,3</m:t>
                          </m:r>
                        </m:sub>
                      </m:sSub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4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638823" y="3395064"/>
                <a:ext cx="490677" cy="28520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" name="橢圓 91"/>
          <p:cNvSpPr/>
          <p:nvPr/>
        </p:nvSpPr>
        <p:spPr>
          <a:xfrm>
            <a:off x="9825220" y="3340708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91" name="橢圓 90"/>
          <p:cNvSpPr/>
          <p:nvPr/>
        </p:nvSpPr>
        <p:spPr>
          <a:xfrm>
            <a:off x="9230329" y="3810185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9" name="橢圓 88"/>
          <p:cNvSpPr/>
          <p:nvPr/>
        </p:nvSpPr>
        <p:spPr>
          <a:xfrm>
            <a:off x="8597357" y="4294832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8" name="橢圓 87"/>
          <p:cNvSpPr/>
          <p:nvPr/>
        </p:nvSpPr>
        <p:spPr>
          <a:xfrm>
            <a:off x="8054803" y="473376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7" name="橢圓 86"/>
          <p:cNvSpPr/>
          <p:nvPr/>
        </p:nvSpPr>
        <p:spPr>
          <a:xfrm>
            <a:off x="7407082" y="5242136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6" name="橢圓 85"/>
          <p:cNvSpPr/>
          <p:nvPr/>
        </p:nvSpPr>
        <p:spPr>
          <a:xfrm>
            <a:off x="6699283" y="5815245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5" name="橢圓 84"/>
          <p:cNvSpPr/>
          <p:nvPr/>
        </p:nvSpPr>
        <p:spPr>
          <a:xfrm>
            <a:off x="6105086" y="6273591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7" name="橢圓 66"/>
          <p:cNvSpPr/>
          <p:nvPr/>
        </p:nvSpPr>
        <p:spPr>
          <a:xfrm>
            <a:off x="5726300" y="531951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8" name="橢圓 67"/>
          <p:cNvSpPr/>
          <p:nvPr/>
        </p:nvSpPr>
        <p:spPr>
          <a:xfrm>
            <a:off x="6385631" y="478821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9" name="橢圓 68"/>
          <p:cNvSpPr/>
          <p:nvPr/>
        </p:nvSpPr>
        <p:spPr>
          <a:xfrm>
            <a:off x="7035053" y="4279320"/>
            <a:ext cx="69950" cy="9351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70" name="橢圓 69"/>
          <p:cNvSpPr/>
          <p:nvPr/>
        </p:nvSpPr>
        <p:spPr>
          <a:xfrm>
            <a:off x="7656398" y="381153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71" name="橢圓 70"/>
          <p:cNvSpPr/>
          <p:nvPr/>
        </p:nvSpPr>
        <p:spPr>
          <a:xfrm>
            <a:off x="8176735" y="3384159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6" name="橢圓 65"/>
          <p:cNvSpPr/>
          <p:nvPr/>
        </p:nvSpPr>
        <p:spPr>
          <a:xfrm>
            <a:off x="6691912" y="3395064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5" name="橢圓 64"/>
          <p:cNvSpPr/>
          <p:nvPr/>
        </p:nvSpPr>
        <p:spPr>
          <a:xfrm>
            <a:off x="5966041" y="3862748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35" name="橢圓 134"/>
          <p:cNvSpPr/>
          <p:nvPr/>
        </p:nvSpPr>
        <p:spPr>
          <a:xfrm>
            <a:off x="5303421" y="4298737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4987016" y="3430490"/>
            <a:ext cx="69950" cy="93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10" name="橢圓 109"/>
          <p:cNvSpPr/>
          <p:nvPr/>
        </p:nvSpPr>
        <p:spPr>
          <a:xfrm>
            <a:off x="7027558" y="2734387"/>
            <a:ext cx="94736" cy="14658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7062654" y="2630025"/>
                <a:ext cx="580352" cy="349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2,2</m:t>
                          </m:r>
                        </m:sub>
                      </m:sSub>
                    </m:oMath>
                  </m:oMathPara>
                </a14:m>
                <a:endParaRPr lang="zh-TW" altLang="en-US" sz="1600" dirty="0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2654" y="2630025"/>
                <a:ext cx="580352" cy="349326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6" name="直線接點 105"/>
          <p:cNvCxnSpPr/>
          <p:nvPr/>
        </p:nvCxnSpPr>
        <p:spPr>
          <a:xfrm flipH="1">
            <a:off x="8093180" y="1900175"/>
            <a:ext cx="719" cy="2918875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橢圓 106"/>
          <p:cNvSpPr/>
          <p:nvPr/>
        </p:nvSpPr>
        <p:spPr>
          <a:xfrm>
            <a:off x="8046115" y="3645628"/>
            <a:ext cx="94736" cy="146580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7030A0"/>
              </a:solidFill>
              <a:latin typeface="Calibri"/>
              <a:ea typeface="新細明體" panose="02020500000000000000" pitchFamily="18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文字方塊 107"/>
              <p:cNvSpPr txBox="1"/>
              <p:nvPr/>
            </p:nvSpPr>
            <p:spPr>
              <a:xfrm>
                <a:off x="8072726" y="3539817"/>
                <a:ext cx="794064" cy="349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2,2</m:t>
                          </m:r>
                        </m:sub>
                      </m:sSub>
                      <m:sSub>
                        <m:sSubPr>
                          <m:ctrlP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TW" altLang="en-US" sz="1600" dirty="0">
                  <a:solidFill>
                    <a:srgbClr val="7030A0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108" name="文字方塊 10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2726" y="3539817"/>
                <a:ext cx="794064" cy="349326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1" name="橢圓 110"/>
          <p:cNvSpPr/>
          <p:nvPr/>
        </p:nvSpPr>
        <p:spPr>
          <a:xfrm>
            <a:off x="8045887" y="2799762"/>
            <a:ext cx="94736" cy="146580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7030A0"/>
              </a:solidFill>
              <a:latin typeface="Calibri"/>
              <a:ea typeface="新細明體" panose="02020500000000000000" pitchFamily="18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文字方塊 116"/>
              <p:cNvSpPr txBox="1"/>
              <p:nvPr/>
            </p:nvSpPr>
            <p:spPr>
              <a:xfrm>
                <a:off x="8080984" y="2695400"/>
                <a:ext cx="792461" cy="349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2,2</m:t>
                          </m:r>
                        </m:sub>
                      </m:sSub>
                      <m:sSub>
                        <m:sSubPr>
                          <m:ctrlP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altLang="zh-TW" sz="1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TW" altLang="en-US" sz="1600" dirty="0">
                  <a:solidFill>
                    <a:srgbClr val="7030A0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117" name="文字方塊 1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0984" y="2695400"/>
                <a:ext cx="792461" cy="349326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文字方塊 118"/>
              <p:cNvSpPr txBox="1"/>
              <p:nvPr/>
            </p:nvSpPr>
            <p:spPr>
              <a:xfrm>
                <a:off x="7447150" y="4354161"/>
                <a:ext cx="50577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altLang="zh-TW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sub>
                      </m:sSub>
                    </m:oMath>
                  </m:oMathPara>
                </a14:m>
                <a:endParaRPr lang="zh-TW" altLang="en-US" sz="1600" b="1" dirty="0">
                  <a:solidFill>
                    <a:srgbClr val="7030A0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119" name="文字方塊 1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7150" y="4354161"/>
                <a:ext cx="505779" cy="338554"/>
              </a:xfrm>
              <a:prstGeom prst="rect">
                <a:avLst/>
              </a:prstGeom>
              <a:blipFill>
                <a:blip r:embed="rId22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4" name="文字方塊 123"/>
              <p:cNvSpPr txBox="1"/>
              <p:nvPr/>
            </p:nvSpPr>
            <p:spPr>
              <a:xfrm>
                <a:off x="7506867" y="2501769"/>
                <a:ext cx="45768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1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</m:e>
                        <m:sub>
                          <m:r>
                            <a:rPr lang="en-US" altLang="zh-TW" sz="1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zh-TW" altLang="en-US" sz="1600" b="1" dirty="0">
                  <a:solidFill>
                    <a:srgbClr val="7030A0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124" name="文字方塊 1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6867" y="2501769"/>
                <a:ext cx="457689" cy="338554"/>
              </a:xfrm>
              <a:prstGeom prst="rect">
                <a:avLst/>
              </a:prstGeom>
              <a:blipFill>
                <a:blip r:embed="rId23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5" name="文字方塊 124"/>
              <p:cNvSpPr txBox="1"/>
              <p:nvPr/>
            </p:nvSpPr>
            <p:spPr>
              <a:xfrm>
                <a:off x="7220235" y="3078527"/>
                <a:ext cx="82618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altLang="zh-TW" sz="1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zh-TW" altLang="en-US" sz="1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</m:e>
                        <m:sub>
                          <m:r>
                            <a:rPr lang="en-US" altLang="zh-TW" sz="1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zh-TW" altLang="en-US" sz="1600" b="1" dirty="0">
                  <a:solidFill>
                    <a:srgbClr val="7030A0"/>
                  </a:solidFill>
                  <a:latin typeface="Calibri"/>
                  <a:ea typeface="新細明體" panose="02020500000000000000" pitchFamily="18" charset="-120"/>
                </a:endParaRPr>
              </a:p>
            </p:txBody>
          </p:sp>
        </mc:Choice>
        <mc:Fallback xmlns="">
          <p:sp>
            <p:nvSpPr>
              <p:cNvPr id="125" name="文字方塊 1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0235" y="3078527"/>
                <a:ext cx="826188" cy="338554"/>
              </a:xfrm>
              <a:prstGeom prst="rect">
                <a:avLst/>
              </a:prstGeom>
              <a:blipFill>
                <a:blip r:embed="rId24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865364" y="298080"/>
                <a:ext cx="9289031" cy="28109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𝑉𝑎𝑙𝑢𝑒</m:t>
                      </m:r>
                      <m:d>
                        <m:d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3,0</m:t>
                              </m:r>
                            </m:sub>
                            <m:sup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zh-TW" alt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2,2</m:t>
                              </m:r>
                            </m:sub>
                            <m:sup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𝑑</m:t>
                              </m:r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US" altLang="zh-TW" i="1" dirty="0">
                  <a:solidFill>
                    <a:prstClr val="black"/>
                  </a:solidFill>
                  <a:latin typeface="Cambria Math"/>
                  <a:ea typeface="新細明體" panose="02020500000000000000" pitchFamily="18" charset="-12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𝑉𝑎𝑙𝑢𝑒</m:t>
                      </m:r>
                      <m:d>
                        <m:d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3,0</m:t>
                              </m:r>
                            </m:sub>
                            <m:sup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zh-TW" alt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2,2</m:t>
                              </m:r>
                            </m:sub>
                            <m:sup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𝑑</m:t>
                              </m:r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e>
                        <m:e>
                          <m:sSub>
                            <m:sSub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r>
                        <a:rPr lang="en-US" altLang="zh-TW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𝑉𝑎𝑙𝑢𝑒</m:t>
                      </m:r>
                      <m:d>
                        <m:d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3,0</m:t>
                              </m:r>
                            </m:sub>
                            <m:sup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zh-TW" alt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2,2</m:t>
                              </m:r>
                            </m:sub>
                            <m:sup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𝑑</m:t>
                              </m:r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e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zh-TW" i="1" dirty="0">
                  <a:solidFill>
                    <a:prstClr val="black"/>
                  </a:solidFill>
                  <a:latin typeface="Cambria Math" panose="02040503050406030204" pitchFamily="18" charset="0"/>
                  <a:ea typeface="新細明體" panose="02020500000000000000" pitchFamily="18" charset="-12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p>
                        <m:sSup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</a:rPr>
                            <m:t>(</m:t>
                          </m:r>
                          <m:sSubSup>
                            <m:sSubSup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charset="0"/>
                                </a:rPr>
                                <m:t>3,0</m:t>
                              </m:r>
                            </m:sub>
                            <m:sup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charset="0"/>
                                </a:rPr>
                                <m:t>∗</m:t>
                              </m:r>
                            </m:sup>
                          </m:sSub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zh-TW" alt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2,2</m:t>
                              </m:r>
                            </m:sub>
                            <m:sup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𝑑</m:t>
                              </m:r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</a:rPr>
                            <m:t>) </m:t>
                          </m:r>
                        </m:e>
                        <m: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charset="0"/>
                            </a:rPr>
                            <m:t>+</m:t>
                          </m:r>
                        </m:sup>
                      </m:sSup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+{</m:t>
                      </m:r>
                      <m:f>
                        <m:f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3,0</m:t>
                              </m:r>
                            </m:sub>
                            <m:sup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3,0</m:t>
                              </m:r>
                            </m:sub>
                            <m:sup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𝐿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3,0</m:t>
                              </m:r>
                            </m:sub>
                            <m:sup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𝐻</m:t>
                              </m:r>
                            </m:sup>
                          </m:sSub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3,0</m:t>
                              </m:r>
                            </m:sub>
                            <m:sup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𝐿</m:t>
                              </m:r>
                            </m:sup>
                          </m:sSubSup>
                        </m:den>
                      </m:f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𝑉𝑎𝑙𝑢𝑒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Sup>
                        <m:sSubSup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3,0</m:t>
                          </m:r>
                        </m:sub>
                        <m: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p>
                      </m:sSubSup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Sup>
                        <m:sSubSupPr>
                          <m:ctrlPr>
                            <a:rPr lang="zh-TW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2,2</m:t>
                          </m:r>
                        </m:sub>
                        <m: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𝑑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bSup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|1−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TW" i="1" dirty="0">
                  <a:solidFill>
                    <a:prstClr val="black"/>
                  </a:solidFill>
                  <a:latin typeface="Cambria Math" panose="02040503050406030204" pitchFamily="18" charset="0"/>
                  <a:ea typeface="新細明體" panose="02020500000000000000" pitchFamily="18" charset="-12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𝑉𝑎𝑙𝑢𝑒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Sup>
                        <m:sSubSup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3,0</m:t>
                          </m:r>
                        </m:sub>
                        <m: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sup>
                      </m:sSubSup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Sup>
                        <m:sSubSupPr>
                          <m:ctrlPr>
                            <a:rPr lang="zh-TW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2,2</m:t>
                          </m:r>
                        </m:sub>
                        <m: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𝑑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bSup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|1−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)]+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𝑉𝑎𝑙𝑢𝑒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Sup>
                        <m:sSubSup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3,0</m:t>
                          </m:r>
                        </m:sub>
                        <m: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sup>
                      </m:sSubSup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Sup>
                        <m:sSubSupPr>
                          <m:ctrlPr>
                            <a:rPr lang="zh-TW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2,2</m:t>
                          </m:r>
                        </m:sub>
                        <m:sup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𝑑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bSup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|1−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)}</m:t>
                      </m:r>
                    </m:oMath>
                  </m:oMathPara>
                </a14:m>
                <a:endParaRPr lang="zh-TW" altLang="en-US" dirty="0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endParaRPr>
              </a:p>
              <a:p>
                <a:endParaRPr lang="zh-TW" altLang="en-US" i="1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zh-TW" i="1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zh-TW" i="1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zh-TW" i="1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5364" y="298080"/>
                <a:ext cx="9289031" cy="2810962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829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2210489" y="2634601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zh-TW" sz="5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5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房屋淨值</a:t>
            </a:r>
          </a:p>
        </p:txBody>
      </p:sp>
    </p:spTree>
    <p:extLst>
      <p:ext uri="{BB962C8B-B14F-4D97-AF65-F5344CB8AC3E}">
        <p14:creationId xmlns:p14="http://schemas.microsoft.com/office/powerpoint/2010/main" val="263161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981200" y="1844040"/>
                <a:ext cx="8229600" cy="2654808"/>
              </a:xfrm>
            </p:spPr>
            <p:txBody>
              <a:bodyPr>
                <a:normAutofit fontScale="25000" lnSpcReduction="20000"/>
              </a:bodyPr>
              <a:lstStyle/>
              <a:p>
                <a:r>
                  <a:rPr lang="zh-TW" altLang="en-US" sz="11200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對於借款人</a:t>
                </a:r>
                <a:r>
                  <a:rPr lang="en-US" altLang="zh-TW" sz="11200" dirty="0"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(</a:t>
                </a:r>
                <a:r>
                  <a:rPr lang="zh-TW" altLang="en-US" sz="11200" dirty="0"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屋主</a:t>
                </a:r>
                <a:r>
                  <a:rPr lang="en-US" altLang="zh-TW" sz="11200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)</a:t>
                </a:r>
                <a:r>
                  <a:rPr lang="zh-TW" altLang="en-US" sz="11200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而言，</a:t>
                </a:r>
                <a:r>
                  <a:rPr lang="zh-TW" altLang="en-US" sz="11200" dirty="0"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當合約到期時的房價大於累積貸款</a:t>
                </a:r>
                <a:r>
                  <a:rPr lang="zh-TW" altLang="en-US" sz="11200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金額，</a:t>
                </a:r>
                <a:r>
                  <a:rPr lang="zh-TW" altLang="en-US" sz="11200" dirty="0"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其房屋</a:t>
                </a:r>
                <a:r>
                  <a:rPr lang="zh-TW" altLang="en-US" sz="11200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淨值記為</a:t>
                </a:r>
              </a:p>
              <a:p>
                <a:pPr marL="0" indent="0" algn="ctr">
                  <a:buNone/>
                </a:pPr>
                <a:r>
                  <a:rPr lang="en-US" altLang="zh-TW" sz="11200" dirty="0" smtClean="0"/>
                  <a:t>Net Equity </a:t>
                </a:r>
                <a14:m>
                  <m:oMath xmlns:m="http://schemas.openxmlformats.org/officeDocument/2006/math">
                    <m:r>
                      <a:rPr lang="en-US" altLang="zh-TW" sz="11200" i="1">
                        <a:latin typeface="Cambria Math" charset="0"/>
                      </a:rPr>
                      <m:t>=</m:t>
                    </m:r>
                    <m:r>
                      <a:rPr lang="en-US" altLang="zh-TW" sz="11200" i="1">
                        <a:latin typeface="Cambria Math" charset="0"/>
                      </a:rPr>
                      <m:t>𝑚𝑎𝑥</m:t>
                    </m:r>
                    <m:d>
                      <m:dPr>
                        <m:begChr m:val="{"/>
                        <m:endChr m:val="}"/>
                        <m:ctrlPr>
                          <a:rPr lang="en-US" altLang="zh-TW" sz="1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1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1200" i="1">
                                <a:latin typeface="Cambria Math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sz="11200" i="1">
                                <a:latin typeface="Cambria Math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11200" i="1">
                            <a:latin typeface="Cambria Math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1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1200" i="1">
                                <a:latin typeface="Cambria Math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sz="11200" i="1">
                                <a:latin typeface="Cambria Math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11200" i="1">
                            <a:latin typeface="Cambria Math" charset="0"/>
                          </a:rPr>
                          <m:t>, 0</m:t>
                        </m:r>
                      </m:e>
                    </m:d>
                  </m:oMath>
                </a14:m>
                <a:endParaRPr lang="en-US" altLang="zh-TW" sz="11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 algn="ctr">
                  <a:buNone/>
                </a:pPr>
                <a:endParaRPr lang="en-US" altLang="zh-TW" sz="11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zh-TW" altLang="en-US" sz="11200" dirty="0"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與</a:t>
                </a:r>
                <a:r>
                  <a:rPr lang="zh-TW" altLang="en-US" sz="11200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上述</a:t>
                </a:r>
                <a:r>
                  <a:rPr lang="zh-TW" altLang="en-US" sz="11200" dirty="0"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計算貸款人期望損失之</a:t>
                </a:r>
                <a:r>
                  <a:rPr lang="zh-TW" altLang="en-US" sz="11200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方法類似，也需考慮死亡殘值與存活殘值，</a:t>
                </a:r>
                <a:r>
                  <a:rPr lang="zh-TW" altLang="en-US" sz="11200" dirty="0"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計</a:t>
                </a:r>
                <a:r>
                  <a:rPr lang="zh-TW" altLang="en-US" sz="11200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算</a:t>
                </a:r>
                <a:r>
                  <a:rPr lang="zh-TW" altLang="en-US" sz="11200" dirty="0"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出期望房屋淨值</a:t>
                </a:r>
                <a:r>
                  <a:rPr lang="zh-TW" altLang="en-US" sz="11200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@標楷體" charset="0"/>
                  </a:rPr>
                  <a:t>。</a:t>
                </a:r>
                <a:endParaRPr lang="en-US" altLang="zh-TW" sz="11200" dirty="0" smtClean="0">
                  <a:latin typeface="標楷體" panose="03000509000000000000" pitchFamily="65" charset="-120"/>
                  <a:ea typeface="標楷體" panose="03000509000000000000" pitchFamily="65" charset="-120"/>
                  <a:cs typeface="@標楷體" charset="0"/>
                </a:endParaRPr>
              </a:p>
              <a:p>
                <a:endParaRPr lang="en-US" altLang="zh-TW" sz="11200" dirty="0" smtClean="0">
                  <a:latin typeface="標楷體" panose="03000509000000000000" pitchFamily="65" charset="-120"/>
                  <a:ea typeface="標楷體" panose="03000509000000000000" pitchFamily="65" charset="-120"/>
                  <a:cs typeface="@標楷體" charset="0"/>
                </a:endParaRPr>
              </a:p>
              <a:p>
                <a:pPr marL="0" indent="0">
                  <a:buNone/>
                </a:pPr>
                <a:endParaRPr lang="en-US" altLang="zh-TW" sz="2800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81200" y="1844040"/>
                <a:ext cx="8229600" cy="2654808"/>
              </a:xfrm>
              <a:blipFill>
                <a:blip r:embed="rId2"/>
                <a:stretch>
                  <a:fillRect l="-1333" t="-574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394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求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解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情境一：無繼承人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貸款人損失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=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貸款保險金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+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房屋殘值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lvl="1" indent="0">
              <a:buNone/>
            </a:pP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情境二：有繼承人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貸款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人損失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=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貸款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保險金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情境三：僅考慮貸款人損失與房屋殘值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貸款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人損失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=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房屋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殘值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9090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數值結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果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為使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RM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符合公平原則</a:t>
                </a:r>
                <a:r>
                  <a:rPr lang="zh-TW" altLang="en-US" dirty="0" smtClean="0">
                    <a:latin typeface="PMingLiU" panose="02020500000000000000" pitchFamily="18" charset="-120"/>
                    <a:ea typeface="PMingLiU" panose="02020500000000000000" pitchFamily="18" charset="-120"/>
                  </a:rPr>
                  <a:t>，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且不考慮繼成人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en-US" altLang="zh-TW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	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貸款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人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損失 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=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貸款保險金 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+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房屋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殘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值</a:t>
                </a:r>
                <a:r>
                  <a:rPr lang="zh-TW" altLang="en-US" dirty="0" smtClean="0">
                    <a:latin typeface="PMingLiU" panose="02020500000000000000" pitchFamily="18" charset="-120"/>
                    <a:ea typeface="PMingLiU" panose="02020500000000000000" pitchFamily="18" charset="-120"/>
                  </a:rPr>
                  <a:t>。</a:t>
                </a:r>
                <a:endParaRPr lang="en-US" altLang="zh-TW" dirty="0" smtClean="0">
                  <a:latin typeface="PMingLiU" panose="02020500000000000000" pitchFamily="18" charset="-120"/>
                  <a:ea typeface="PMingLiU" panose="02020500000000000000" pitchFamily="18" charset="-120"/>
                </a:endParaRPr>
              </a:p>
              <a:p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類似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Put-Call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Parity</a:t>
                </a:r>
                <a:r>
                  <a:rPr lang="zh-TW" altLang="en-US" dirty="0" smtClean="0">
                    <a:latin typeface="PMingLiU" panose="02020500000000000000" pitchFamily="18" charset="-120"/>
                    <a:ea typeface="PMingLiU" panose="02020500000000000000" pitchFamily="18" charset="-120"/>
                  </a:rPr>
                  <a:t>，</a:t>
                </a:r>
                <a:r>
                  <a:rPr lang="en-US" altLang="zh-TW" dirty="0" smtClean="0">
                    <a:latin typeface="PMingLiU" panose="02020500000000000000" pitchFamily="18" charset="-120"/>
                    <a:ea typeface="PMingLiU" panose="02020500000000000000" pitchFamily="18" charset="-120"/>
                  </a:rPr>
                  <a:t>Put</a:t>
                </a:r>
                <a:r>
                  <a:rPr lang="zh-TW" altLang="en-US" dirty="0" smtClean="0">
                    <a:latin typeface="PMingLiU" panose="02020500000000000000" pitchFamily="18" charset="-120"/>
                    <a:ea typeface="PMingLiU" panose="02020500000000000000" pitchFamily="18" charset="-120"/>
                  </a:rPr>
                  <a:t> </a:t>
                </a:r>
                <a:r>
                  <a:rPr lang="en-US" altLang="zh-TW" dirty="0" smtClean="0">
                    <a:latin typeface="PMingLiU" panose="02020500000000000000" pitchFamily="18" charset="-120"/>
                    <a:ea typeface="PMingLiU" panose="02020500000000000000" pitchFamily="18" charset="-120"/>
                  </a:rPr>
                  <a:t>=</a:t>
                </a:r>
                <a:r>
                  <a:rPr lang="zh-TW" altLang="en-US" dirty="0" smtClean="0">
                    <a:latin typeface="PMingLiU" panose="02020500000000000000" pitchFamily="18" charset="-120"/>
                    <a:ea typeface="PMingLiU" panose="02020500000000000000" pitchFamily="18" charset="-120"/>
                  </a:rPr>
                  <a:t> </a:t>
                </a:r>
                <a:r>
                  <a:rPr lang="en-US" altLang="zh-TW" dirty="0" smtClean="0">
                    <a:latin typeface="PMingLiU" panose="02020500000000000000" pitchFamily="18" charset="-120"/>
                    <a:ea typeface="PMingLiU" panose="02020500000000000000" pitchFamily="18" charset="-120"/>
                  </a:rPr>
                  <a:t>{PV(K)</a:t>
                </a:r>
                <a:r>
                  <a:rPr lang="zh-TW" altLang="en-US" dirty="0" smtClean="0">
                    <a:latin typeface="PMingLiU" panose="02020500000000000000" pitchFamily="18" charset="-120"/>
                    <a:ea typeface="PMingLiU" panose="02020500000000000000" pitchFamily="18" charset="-120"/>
                  </a:rPr>
                  <a:t> </a:t>
                </a:r>
                <a:r>
                  <a:rPr lang="en-US" altLang="zh-TW" dirty="0" smtClean="0">
                    <a:latin typeface="PMingLiU" panose="02020500000000000000" pitchFamily="18" charset="-120"/>
                    <a:ea typeface="PMingLiU" panose="02020500000000000000" pitchFamily="18" charset="-120"/>
                  </a:rPr>
                  <a:t>–</a:t>
                </a:r>
                <a:r>
                  <a:rPr lang="zh-TW" altLang="en-US" dirty="0" smtClean="0">
                    <a:latin typeface="PMingLiU" panose="02020500000000000000" pitchFamily="18" charset="-120"/>
                    <a:ea typeface="PMingLiU" panose="02020500000000000000" pitchFamily="18" charset="-120"/>
                  </a:rPr>
                  <a:t> </a:t>
                </a:r>
                <a:r>
                  <a:rPr lang="en-US" altLang="zh-TW" dirty="0" smtClean="0">
                    <a:latin typeface="PMingLiU" panose="02020500000000000000" pitchFamily="18" charset="-120"/>
                    <a:ea typeface="PMingLiU" panose="02020500000000000000" pitchFamily="18" charset="-120"/>
                  </a:rPr>
                  <a:t>S}</a:t>
                </a:r>
                <a:r>
                  <a:rPr lang="zh-TW" altLang="en-US" dirty="0" smtClean="0">
                    <a:latin typeface="PMingLiU" panose="02020500000000000000" pitchFamily="18" charset="-120"/>
                    <a:ea typeface="PMingLiU" panose="02020500000000000000" pitchFamily="18" charset="-120"/>
                  </a:rPr>
                  <a:t> </a:t>
                </a:r>
                <a:r>
                  <a:rPr lang="en-US" altLang="zh-TW" dirty="0" smtClean="0">
                    <a:latin typeface="PMingLiU" panose="02020500000000000000" pitchFamily="18" charset="-120"/>
                    <a:ea typeface="PMingLiU" panose="02020500000000000000" pitchFamily="18" charset="-120"/>
                  </a:rPr>
                  <a:t>+</a:t>
                </a:r>
                <a:r>
                  <a:rPr lang="zh-TW" altLang="en-US" dirty="0" smtClean="0">
                    <a:latin typeface="PMingLiU" panose="02020500000000000000" pitchFamily="18" charset="-120"/>
                    <a:ea typeface="PMingLiU" panose="02020500000000000000" pitchFamily="18" charset="-120"/>
                  </a:rPr>
                  <a:t> </a:t>
                </a:r>
                <a:r>
                  <a:rPr lang="en-US" altLang="zh-TW" dirty="0" smtClean="0">
                    <a:latin typeface="PMingLiU" panose="02020500000000000000" pitchFamily="18" charset="-120"/>
                    <a:ea typeface="PMingLiU" panose="02020500000000000000" pitchFamily="18" charset="-120"/>
                  </a:rPr>
                  <a:t>Call</a:t>
                </a:r>
              </a:p>
              <a:p>
                <a:pPr marL="0" indent="0">
                  <a:buNone/>
                </a:pP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其中：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貸款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人損失</a:t>
                </a:r>
                <a:r>
                  <a:rPr lang="en-US" altLang="zh-TW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(=max{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𝐿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−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𝐻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 , 0})</m:t>
                    </m:r>
                  </m:oMath>
                </a14:m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可視為一賣權</a:t>
                </a:r>
                <a:r>
                  <a:rPr lang="zh-TW" altLang="en-US" dirty="0">
                    <a:latin typeface="PMingLiU" panose="02020500000000000000" pitchFamily="18" charset="-120"/>
                    <a:ea typeface="PMingLiU" panose="02020500000000000000" pitchFamily="18" charset="-120"/>
                  </a:rPr>
                  <a:t>。</a:t>
                </a:r>
                <a:endParaRPr lang="en-US" altLang="zh-TW" dirty="0">
                  <a:latin typeface="PMingLiU" panose="02020500000000000000" pitchFamily="18" charset="-120"/>
                  <a:ea typeface="PMingLiU" panose="02020500000000000000" pitchFamily="18" charset="-120"/>
                </a:endParaRPr>
              </a:p>
              <a:p>
                <a:pPr marL="0" indent="0">
                  <a:buNone/>
                </a:pP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房屋殘值</a:t>
                </a:r>
                <a:r>
                  <a:rPr lang="en-US" altLang="zh-TW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(=max{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𝐻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−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𝐿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 , 0})</m:t>
                    </m:r>
                  </m:oMath>
                </a14:m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可視為一買權</a:t>
                </a:r>
                <a:r>
                  <a:rPr lang="zh-TW" altLang="en-US" dirty="0">
                    <a:latin typeface="PMingLiU" panose="02020500000000000000" pitchFamily="18" charset="-120"/>
                    <a:ea typeface="PMingLiU" panose="02020500000000000000" pitchFamily="18" charset="-120"/>
                  </a:rPr>
                  <a:t>。</a:t>
                </a:r>
                <a:endParaRPr lang="en-US" altLang="zh-TW" dirty="0">
                  <a:latin typeface="PMingLiU" panose="02020500000000000000" pitchFamily="18" charset="-120"/>
                  <a:ea typeface="PMingLiU" panose="02020500000000000000" pitchFamily="18" charset="-120"/>
                </a:endParaRPr>
              </a:p>
              <a:p>
                <a:pPr marL="0" indent="0">
                  <a:buNone/>
                </a:pP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貸款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保險金可視為</a:t>
                </a:r>
                <a:r>
                  <a:rPr lang="en-US" altLang="zh-TW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{PV(K)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:r>
                  <a:rPr lang="en-US" altLang="zh-TW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–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:r>
                  <a:rPr lang="en-US" altLang="zh-TW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S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}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組合項</a:t>
                </a:r>
                <a:r>
                  <a:rPr lang="zh-TW" altLang="en-US" dirty="0" smtClean="0">
                    <a:latin typeface="PMingLiU" panose="02020500000000000000" pitchFamily="18" charset="-120"/>
                    <a:ea typeface="PMingLiU" panose="02020500000000000000" pitchFamily="18" charset="-120"/>
                  </a:rPr>
                  <a:t>。</a:t>
                </a:r>
                <a:endPara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38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66561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令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f(m)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=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貸款人損失 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–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貸款保險金 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–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房屋殘值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182" y="1690688"/>
            <a:ext cx="6219635" cy="481984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8928448" y="3016251"/>
            <a:ext cx="30440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f(m)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為一線性方程式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480465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數學驗證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/>
                  <a:t>Case1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𝐿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&gt;=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𝐻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endParaRPr lang="en-US" altLang="zh-TW" dirty="0" smtClean="0"/>
              </a:p>
              <a:p>
                <a:pPr marL="0" indent="0">
                  <a:lnSpc>
                    <a:spcPct val="200000"/>
                  </a:lnSpc>
                  <a:buNone/>
                </a:pPr>
                <a:r>
                  <a:rPr lang="en-US" altLang="zh-TW" dirty="0" smtClean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𝐿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000" dirty="0" smtClean="0"/>
                  <a:t> -</a:t>
                </a:r>
                <a14:m>
                  <m:oMath xmlns:m="http://schemas.openxmlformats.org/officeDocument/2006/math">
                    <m:r>
                      <a:rPr lang="en-US" altLang="zh-TW" sz="2000" b="0" i="0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 </m:t>
                    </m:r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𝐻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𝑀𝐼𝑃</m:t>
                    </m:r>
                  </m:oMath>
                </a14:m>
                <a:endParaRPr lang="en-US" altLang="zh-TW" sz="2000" b="0" dirty="0" smtClean="0">
                  <a:ea typeface="標楷體" panose="03000509000000000000" pitchFamily="65" charset="-120"/>
                </a:endParaRPr>
              </a:p>
              <a:p>
                <a:pPr marL="0" indent="0">
                  <a:lnSpc>
                    <a:spcPct val="200000"/>
                  </a:lnSpc>
                  <a:buNone/>
                </a:pPr>
                <a:r>
                  <a:rPr lang="en-US" altLang="zh-TW" sz="2000" b="0" dirty="0" smtClean="0">
                    <a:ea typeface="標楷體" panose="03000509000000000000" pitchFamily="65" charset="-12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[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𝐿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</m:sSub>
                    <m:sSup>
                      <m:sSup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𝑡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−1</m:t>
                            </m:r>
                          </m:sub>
                        </m:s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×∆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1+</m:t>
                        </m:r>
                        <m:r>
                          <a:rPr lang="zh-TW" alt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×∆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altLang="zh-TW" sz="2000" b="0" dirty="0" smtClean="0">
                    <a:ea typeface="標楷體" panose="03000509000000000000" pitchFamily="65" charset="-120"/>
                  </a:rPr>
                  <a:t>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sz="2000" b="0" dirty="0" smtClean="0">
                    <a:ea typeface="標楷體" panose="03000509000000000000" pitchFamily="65" charset="-12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𝐿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</m:sSub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zh-TW" alt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×∆</m:t>
                    </m:r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p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𝑡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−1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×∆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US" altLang="zh-TW" sz="2000" b="0" dirty="0" smtClean="0">
                  <a:ea typeface="標楷體" panose="03000509000000000000" pitchFamily="65" charset="-120"/>
                </a:endParaRPr>
              </a:p>
              <a:p>
                <a:pPr marL="0" indent="0">
                  <a:lnSpc>
                    <a:spcPct val="200000"/>
                  </a:lnSpc>
                  <a:buNone/>
                </a:pPr>
                <a:r>
                  <a:rPr lang="en-US" altLang="zh-TW" sz="2000" dirty="0">
                    <a:ea typeface="標楷體" panose="03000509000000000000" pitchFamily="65" charset="-120"/>
                  </a:rPr>
                  <a:t>	</a:t>
                </a:r>
                <a:r>
                  <a:rPr lang="en-US" altLang="zh-TW" sz="2000" dirty="0" smtClean="0">
                    <a:ea typeface="標楷體" panose="03000509000000000000" pitchFamily="65" charset="-120"/>
                  </a:rPr>
                  <a:t>f(</a:t>
                </a:r>
                <a:r>
                  <a:rPr lang="en-US" altLang="zh-TW" sz="2000" dirty="0" smtClean="0">
                    <a:solidFill>
                      <a:srgbClr val="FF0000"/>
                    </a:solidFill>
                    <a:ea typeface="標楷體" panose="03000509000000000000" pitchFamily="65" charset="-120"/>
                  </a:rPr>
                  <a:t>m</a:t>
                </a:r>
                <a:r>
                  <a:rPr lang="en-US" altLang="zh-TW" sz="2000" dirty="0" smtClean="0">
                    <a:ea typeface="標楷體" panose="03000509000000000000" pitchFamily="65" charset="-120"/>
                  </a:rPr>
                  <a:t>)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𝐿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</m:sSub>
                    <m:sSup>
                      <m:sSup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p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𝑡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−1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×∆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altLang="zh-TW" sz="2000" b="0" dirty="0" smtClean="0">
                    <a:ea typeface="標楷體" panose="03000509000000000000" pitchFamily="65" charset="-120"/>
                  </a:rPr>
                  <a:t> + </a:t>
                </a:r>
                <a14:m>
                  <m:oMath xmlns:m="http://schemas.openxmlformats.org/officeDocument/2006/math">
                    <m:r>
                      <a:rPr lang="en-US" altLang="zh-TW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altLang="zh-TW" sz="2000" b="0" dirty="0" smtClean="0">
                    <a:ea typeface="標楷體" panose="03000509000000000000" pitchFamily="65" charset="-120"/>
                  </a:rPr>
                  <a:t>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altLang="zh-TW" sz="2000" b="0" dirty="0" smtClean="0"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457200" lvl="1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5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向右箭號 3"/>
          <p:cNvSpPr/>
          <p:nvPr/>
        </p:nvSpPr>
        <p:spPr>
          <a:xfrm>
            <a:off x="1216152" y="4452398"/>
            <a:ext cx="271272" cy="146304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5" name="向右箭號 4"/>
          <p:cNvSpPr/>
          <p:nvPr/>
        </p:nvSpPr>
        <p:spPr>
          <a:xfrm>
            <a:off x="1216152" y="3691001"/>
            <a:ext cx="271272" cy="146304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7814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數學驗證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/>
                  <a:t>Case2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𝐻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 smtClean="0"/>
                  <a:t>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𝐿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endParaRPr lang="en-US" altLang="zh-TW" dirty="0" smtClean="0">
                  <a:ea typeface="標楷體" panose="03000509000000000000" pitchFamily="65" charset="-120"/>
                </a:endParaRPr>
              </a:p>
              <a:p>
                <a:pPr marL="0" indent="0">
                  <a:lnSpc>
                    <a:spcPct val="200000"/>
                  </a:lnSpc>
                  <a:buNone/>
                </a:pPr>
                <a:r>
                  <a:rPr lang="en-US" altLang="zh-TW" dirty="0" smtClean="0">
                    <a:ea typeface="標楷體" panose="03000509000000000000" pitchFamily="65" charset="-120"/>
                  </a:rPr>
                  <a:t>	</a:t>
                </a:r>
                <a:r>
                  <a:rPr lang="en-US" altLang="zh-TW" sz="2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0 = MIP + </a:t>
                </a:r>
                <a14:m>
                  <m:oMath xmlns:m="http://schemas.openxmlformats.org/officeDocument/2006/math">
                    <m:r>
                      <a:rPr lang="en-US" altLang="zh-TW" sz="2000" b="0" i="0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(</m:t>
                    </m:r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𝐻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sz="20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−</m:t>
                    </m:r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𝐿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)</m:t>
                    </m:r>
                  </m:oMath>
                </a14:m>
                <a:endParaRPr lang="en-US" altLang="zh-TW" sz="20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lnSpc>
                    <a:spcPct val="200000"/>
                  </a:lnSpc>
                  <a:buNone/>
                </a:pPr>
                <a:r>
                  <a:rPr lang="en-US" altLang="zh-TW" sz="2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	</a:t>
                </a:r>
                <a:r>
                  <a:rPr lang="en-US" altLang="zh-TW" sz="2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0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[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𝐿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</m:sSub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zh-TW" alt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×∆</m:t>
                    </m:r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p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𝑡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−1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×∆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altLang="zh-TW" sz="2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]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𝐻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[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𝐿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</m:sSub>
                    <m:sSup>
                      <m:sSup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p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𝑡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−1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×∆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1+</m:t>
                        </m:r>
                        <m:r>
                          <a:rPr lang="zh-TW" alt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×∆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altLang="zh-TW" sz="2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:r>
                  <a:rPr lang="en-US" altLang="zh-TW" sz="2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</a:p>
              <a:p>
                <a:pPr marL="0" indent="0">
                  <a:lnSpc>
                    <a:spcPct val="200000"/>
                  </a:lnSpc>
                  <a:buNone/>
                </a:pPr>
                <a:r>
                  <a:rPr lang="en-US" altLang="zh-TW" sz="2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	f(</a:t>
                </a:r>
                <a:r>
                  <a:rPr lang="en-US" altLang="zh-TW" sz="2000" dirty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m</a:t>
                </a:r>
                <a:r>
                  <a:rPr lang="en-US" altLang="zh-TW" sz="2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)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𝐿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</m:sSub>
                    <m:sSup>
                      <m:sSup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p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𝑡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−1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×∆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altLang="zh-TW" sz="2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+ </a:t>
                </a:r>
                <a14:m>
                  <m:oMath xmlns:m="http://schemas.openxmlformats.org/officeDocument/2006/math">
                    <m:r>
                      <a:rPr lang="en-US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altLang="zh-TW" sz="2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altLang="zh-TW" sz="20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f(m)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確實為可貸成數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m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之線性函數</a:t>
                </a:r>
                <a:r>
                  <a:rPr lang="zh-TW" altLang="en-US" dirty="0">
                    <a:latin typeface="PMingLiU" panose="02020500000000000000" pitchFamily="18" charset="-120"/>
                    <a:ea typeface="PMingLiU" panose="02020500000000000000" pitchFamily="18" charset="-120"/>
                  </a:rPr>
                  <a:t>。</a:t>
                </a:r>
                <a:endPara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lnSpc>
                    <a:spcPct val="200000"/>
                  </a:lnSpc>
                  <a:buNone/>
                </a:pP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5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向右箭號 3"/>
          <p:cNvSpPr/>
          <p:nvPr/>
        </p:nvSpPr>
        <p:spPr>
          <a:xfrm>
            <a:off x="1313688" y="3691001"/>
            <a:ext cx="271272" cy="146304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5" name="向右箭號 4"/>
          <p:cNvSpPr/>
          <p:nvPr/>
        </p:nvSpPr>
        <p:spPr>
          <a:xfrm>
            <a:off x="1313688" y="4440206"/>
            <a:ext cx="271272" cy="146304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436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ＲＭ介紹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多樣的給付方式</a:t>
            </a:r>
          </a:p>
          <a:p>
            <a:pPr marL="457200" lvl="0" indent="-457200">
              <a:buAutoNum type="arabicPeriod"/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Lump sum payment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：一次性給付；在期初就給付所有金額，只需在到期時還款。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endParaRPr lang="zh-TW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>
              <a:buNone/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Line of credit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：信用帳戶型；銀行或私人金融機構將金額存在特定帳戶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>
              <a:buNone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內，使借款人能夠隨時提領。</a:t>
            </a:r>
          </a:p>
          <a:p>
            <a:pPr marL="0" lvl="0" indent="0">
              <a:buNone/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Term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：定期給付型；銀行或私人金融機構與借款人在契約內訂好總期數，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>
              <a:buNone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在約定的期間內給予每一期之年金。</a:t>
            </a:r>
          </a:p>
          <a:p>
            <a:pPr marL="0" lvl="0" indent="0">
              <a:buNone/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Tenure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：終身給付型；在契約內定好每期年金金額，給付到屋主死亡、銷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>
              <a:buNone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售房屋或者搬離房屋。</a:t>
            </a:r>
          </a:p>
          <a:p>
            <a:pPr marL="914400" lvl="2" indent="0">
              <a:buNone/>
            </a:pPr>
            <a:endParaRPr lang="zh-TW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4088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研究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目的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考量終身給付型的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RM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just">
              <a:buNone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現有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的學術論文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中多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談論一次性給付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(Lump sum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en-US" altLang="zh-TW" sz="24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Tse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(1995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提到在實務上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是終身給付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型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(Tenure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較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受市場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歡迎。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just">
              <a:buNone/>
            </a:pP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考量房價與利率之間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的相關性。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just">
              <a:buNone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過去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學術論文中假設兩者獨立用以簡化計算聯合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機率，本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篇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認為房價變化應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與利率具相關性，故在計算聯合機率上需經過正交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化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0015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itchFamily="18" charset="0"/>
              </a:rPr>
              <a:t>研究步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itchFamily="18" charset="0"/>
              </a:rPr>
              <a:t>驟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模型基本假設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14350" indent="-514350">
              <a:buFont typeface="+mj-lt"/>
              <a:buAutoNum type="arabicPeriod"/>
            </a:pP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建立樹狀模型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14350" indent="-514350">
              <a:buFont typeface="+mj-lt"/>
              <a:buAutoNum type="arabicPeriod"/>
            </a:pP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評價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RM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2496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模型基本假設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55000" lnSpcReduction="20000"/>
              </a:bodyPr>
              <a:lstStyle/>
              <a:p>
                <a:pPr marL="0" indent="0">
                  <a:buNone/>
                </a:pPr>
                <a:r>
                  <a:rPr lang="zh-TW" altLang="zh-TW" sz="4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延續</a:t>
                </a:r>
                <a:r>
                  <a:rPr lang="en-US" altLang="zh-TW" sz="4000" i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Cunningham and </a:t>
                </a:r>
                <a:r>
                  <a:rPr lang="en-US" altLang="zh-TW" sz="4000" i="1" dirty="0" err="1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Hendershott</a:t>
                </a:r>
                <a:r>
                  <a:rPr lang="en-US" altLang="zh-TW" sz="40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, 1984</a:t>
                </a:r>
                <a:r>
                  <a:rPr lang="zh-TW" altLang="zh-TW" sz="4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</a:t>
                </a:r>
                <a:r>
                  <a:rPr lang="zh-TW" altLang="zh-TW" sz="4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設計，假設房屋價值服從幾何布朗運動</a:t>
                </a:r>
                <a:r>
                  <a:rPr lang="en-US" altLang="zh-TW" sz="4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:</a:t>
                </a:r>
                <a:endParaRPr lang="zh-TW" altLang="zh-TW" sz="40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en-US" altLang="zh-TW" sz="4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                  </a:t>
                </a:r>
                <a:endParaRPr lang="en-US" altLang="zh-TW" sz="40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altLang="zh-TW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zh-TW" altLang="zh-TW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TW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zh-TW" altLang="zh-TW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TW" altLang="zh-TW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TW" altLang="zh-TW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𝛿</m:t>
                            </m:r>
                          </m:e>
                          <m:sub>
                            <m:r>
                              <a:rPr lang="en-US" altLang="zh-TW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zh-TW" altLang="zh-TW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TW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𝑑𝑡</m:t>
                    </m:r>
                    <m:r>
                      <a:rPr lang="en-US" altLang="zh-TW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TW" altLang="zh-TW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sub>
                    </m:sSub>
                    <m:sSub>
                      <m:sSubPr>
                        <m:ctrlPr>
                          <a:rPr lang="zh-TW" altLang="zh-TW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TW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zh-TW" altLang="zh-TW" sz="4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p>
                    </m:sSubSup>
                  </m:oMath>
                </a14:m>
                <a:r>
                  <a:rPr lang="en-US" altLang="zh-TW" sz="4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              </a:t>
                </a:r>
                <a:endParaRPr lang="zh-TW" altLang="zh-TW" sz="40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zh-TW" altLang="zh-TW" sz="4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其中</a:t>
                </a:r>
                <a:r>
                  <a:rPr lang="en-US" altLang="zh-TW" sz="4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:</a:t>
                </a:r>
                <a:endParaRPr lang="zh-TW" altLang="zh-TW" sz="40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4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altLang="zh-TW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zh-TW" sz="4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：房屋在時間點</a:t>
                </a:r>
                <a:r>
                  <a:rPr lang="en-US" altLang="zh-TW" sz="4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t</a:t>
                </a:r>
                <a:r>
                  <a:rPr lang="zh-TW" altLang="zh-TW" sz="4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的價值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4000" i="1">
                        <a:latin typeface="Cambria Math" charset="0"/>
                      </a:rPr>
                      <m:t> </m:t>
                    </m:r>
                  </m:oMath>
                </a14:m>
                <a:r>
                  <a:rPr lang="zh-TW" altLang="zh-TW" sz="4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：在時間點</a:t>
                </a:r>
                <a:r>
                  <a:rPr lang="en-US" altLang="zh-TW" sz="4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t</a:t>
                </a:r>
                <a:r>
                  <a:rPr lang="zh-TW" altLang="zh-TW" sz="4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的即期利率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US" altLang="zh-TW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zh-TW" sz="4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：在時間點</a:t>
                </a:r>
                <a:r>
                  <a:rPr lang="en-US" altLang="zh-TW" sz="4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t</a:t>
                </a:r>
                <a:r>
                  <a:rPr lang="zh-TW" altLang="zh-TW" sz="4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的房屋維持</a:t>
                </a:r>
                <a:r>
                  <a:rPr lang="zh-TW" altLang="zh-TW" sz="4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費用或</a:t>
                </a:r>
                <a:r>
                  <a:rPr lang="zh-TW" altLang="zh-TW" sz="4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房屋</a:t>
                </a:r>
                <a:r>
                  <a:rPr lang="zh-TW" altLang="zh-TW" sz="4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租金</a:t>
                </a:r>
                <a:r>
                  <a:rPr lang="en-US" altLang="zh-TW" sz="4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</a:p>
              <a:p>
                <a:pPr marL="0" indent="0">
                  <a:buNone/>
                </a:pPr>
                <a:r>
                  <a:rPr lang="zh-TW" altLang="en-US" sz="4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   </a:t>
                </a:r>
                <a:r>
                  <a:rPr lang="en-US" altLang="zh-TW" sz="4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(</a:t>
                </a:r>
                <a:r>
                  <a:rPr lang="en-US" altLang="zh-TW" sz="4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ex. </a:t>
                </a:r>
                <a:r>
                  <a:rPr lang="zh-TW" altLang="zh-TW" sz="4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當房屋維持費用為房價的</a:t>
                </a:r>
                <a:r>
                  <a:rPr lang="en-US" altLang="zh-TW" sz="4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1%</a:t>
                </a:r>
                <a:r>
                  <a:rPr lang="zh-TW" altLang="zh-TW" sz="4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時，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US" altLang="zh-TW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4000" i="1">
                        <a:latin typeface="Cambria Math" charset="0"/>
                      </a:rPr>
                      <m:t>=</m:t>
                    </m:r>
                    <m:r>
                      <a:rPr lang="en-US" altLang="zh-TW" sz="4000" b="0" i="1" smtClean="0">
                        <a:latin typeface="Cambria Math" charset="0"/>
                      </a:rPr>
                      <m:t>−</m:t>
                    </m:r>
                    <m:r>
                      <a:rPr lang="en-US" altLang="zh-TW" sz="4000" i="1">
                        <a:latin typeface="Cambria Math" charset="0"/>
                      </a:rPr>
                      <m:t>0.01</m:t>
                    </m:r>
                  </m:oMath>
                </a14:m>
                <a:r>
                  <a:rPr lang="en-US" altLang="zh-TW" sz="4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)</a:t>
                </a:r>
                <a:endParaRPr lang="zh-TW" altLang="en-US" sz="40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zh-TW" altLang="en-US" sz="4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   </a:t>
                </a:r>
                <a:r>
                  <a:rPr lang="en-US" altLang="zh-TW" sz="4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(</a:t>
                </a:r>
                <a:r>
                  <a:rPr lang="en-US" altLang="zh-TW" sz="4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ex. </a:t>
                </a:r>
                <a:r>
                  <a:rPr lang="zh-TW" altLang="zh-TW" sz="4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當房</a:t>
                </a:r>
                <a:r>
                  <a:rPr lang="zh-TW" altLang="en-US" sz="4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屋租金</a:t>
                </a:r>
                <a:r>
                  <a:rPr lang="zh-TW" altLang="zh-TW" sz="4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</a:t>
                </a:r>
                <a:r>
                  <a:rPr lang="zh-TW" altLang="zh-TW" sz="4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房價的</a:t>
                </a:r>
                <a:r>
                  <a:rPr lang="en-US" altLang="zh-TW" sz="4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1%</a:t>
                </a:r>
                <a:r>
                  <a:rPr lang="zh-TW" altLang="zh-TW" sz="4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時，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US" altLang="zh-TW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4000" i="1">
                        <a:latin typeface="Cambria Math" charset="0"/>
                      </a:rPr>
                      <m:t>=0.01</m:t>
                    </m:r>
                  </m:oMath>
                </a14:m>
                <a:r>
                  <a:rPr lang="en-US" altLang="zh-TW" sz="4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)</a:t>
                </a:r>
                <a:endParaRPr lang="zh-TW" altLang="zh-TW" sz="4000" dirty="0">
                  <a:latin typeface="Cambria Math" panose="02040503050406030204" pitchFamily="18" charset="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zh-TW" altLang="zh-TW" sz="4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：房屋價值的波動度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zh-TW" altLang="zh-TW" sz="4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p>
                    </m:sSubSup>
                  </m:oMath>
                </a14:m>
                <a:r>
                  <a:rPr lang="zh-TW" altLang="zh-TW" sz="4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：標準布朗運動</a:t>
                </a:r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4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54" t="-29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781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模型基本假設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zh-TW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利率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模型</a:t>
                </a:r>
                <a:r>
                  <a:rPr lang="zh-TW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採用</a:t>
                </a:r>
                <a:r>
                  <a:rPr lang="en-US" altLang="zh-TW" sz="2200" i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Hull and </a:t>
                </a:r>
                <a:r>
                  <a:rPr lang="en-US" altLang="zh-TW" sz="2200" i="1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White, 1990</a:t>
                </a:r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endParaRPr lang="zh-TW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TW" sz="2200" smtClean="0">
                          <a:latin typeface="Cambria Math" panose="02040503050406030204" pitchFamily="18" charset="0"/>
                        </a:rPr>
                        <m:t>d</m:t>
                      </m:r>
                      <m:sSub>
                        <m:sSubPr>
                          <m:ctrlPr>
                            <a:rPr lang="zh-TW" altLang="zh-TW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2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zh-TW" altLang="zh-TW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TW" altLang="zh-TW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zh-TW" altLang="zh-TW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200" i="1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sz="220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TW" altLang="zh-TW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US" altLang="zh-TW" sz="2200" i="1">
                          <a:latin typeface="Cambria Math" panose="02040503050406030204" pitchFamily="18" charset="0"/>
                        </a:rPr>
                        <m:t>𝑑</m:t>
                      </m:r>
                      <m:sSubSup>
                        <m:sSubSupPr>
                          <m:ctrlPr>
                            <a:rPr lang="zh-TW" altLang="zh-TW" sz="22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zh-TW" altLang="zh-TW" sz="2200" dirty="0">
                  <a:latin typeface="Cambria Math" panose="02040503050406030204" pitchFamily="18" charset="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zh-TW" altLang="zh-TW" sz="2200" dirty="0">
                    <a:latin typeface="Cambria Math" panose="02040503050406030204" pitchFamily="18" charset="0"/>
                    <a:ea typeface="標楷體" panose="03000509000000000000" pitchFamily="65" charset="-120"/>
                  </a:rPr>
                  <a:t>其中</a:t>
                </a:r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20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200" b="0" i="1" smtClean="0">
                              <a:latin typeface="Cambria Math"/>
                              <a:ea typeface="標楷體" panose="03000509000000000000" pitchFamily="65" charset="-12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2200" b="0" i="1" smtClean="0">
                              <a:latin typeface="Cambria Math"/>
                              <a:ea typeface="標楷體" panose="03000509000000000000" pitchFamily="65" charset="-120"/>
                            </a:rPr>
                            <m:t>𝑡</m:t>
                          </m:r>
                        </m:sub>
                      </m:sSub>
                      <m:r>
                        <a:rPr lang="zh-TW" altLang="en-US" sz="2200" b="0" i="1" smtClean="0">
                          <a:latin typeface="Cambria Math"/>
                          <a:ea typeface="標楷體" panose="03000509000000000000" pitchFamily="65" charset="-120"/>
                        </a:rPr>
                        <m:t>為</m:t>
                      </m:r>
                      <m:r>
                        <a:rPr lang="zh-TW" altLang="en-US" sz="2200" i="1">
                          <a:latin typeface="Cambria Math"/>
                          <a:ea typeface="標楷體" panose="03000509000000000000" pitchFamily="65" charset="-120"/>
                        </a:rPr>
                        <m:t>時間</m:t>
                      </m:r>
                      <m:r>
                        <a:rPr lang="en-US" altLang="zh-TW" sz="2200" b="0" i="1" smtClean="0">
                          <a:latin typeface="Cambria Math"/>
                          <a:ea typeface="標楷體" panose="03000509000000000000" pitchFamily="65" charset="-120"/>
                        </a:rPr>
                        <m:t>𝑡</m:t>
                      </m:r>
                      <m:r>
                        <a:rPr lang="zh-TW" altLang="en-US" sz="2200" i="1">
                          <a:latin typeface="Cambria Math"/>
                          <a:ea typeface="標楷體" panose="03000509000000000000" pitchFamily="65" charset="-120"/>
                        </a:rPr>
                        <m:t>的利率</m:t>
                      </m:r>
                    </m:oMath>
                  </m:oMathPara>
                </a14:m>
                <a:endParaRPr lang="zh-TW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TW" sz="2200" i="1">
                        <a:latin typeface="Cambria Math" charset="0"/>
                      </a:rPr>
                      <m:t>𝑎</m:t>
                    </m:r>
                  </m:oMath>
                </a14:m>
                <a:r>
                  <a:rPr lang="zh-TW" altLang="zh-TW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為均數複迴歸率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charset="0"/>
                          </a:rPr>
                          <m:t>𝜂</m:t>
                        </m:r>
                      </m:e>
                      <m:sub>
                        <m:r>
                          <a:rPr lang="en-US" altLang="zh-TW" sz="2200" i="1">
                            <a:latin typeface="Cambria Math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zh-TW" altLang="zh-TW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為利率的波動度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TW" sz="2200" i="1">
                        <a:latin typeface="Cambria Math" charset="0"/>
                      </a:rPr>
                      <m:t>𝑏</m:t>
                    </m:r>
                    <m:r>
                      <a:rPr lang="en-US" altLang="zh-TW" sz="2200" i="1">
                        <a:latin typeface="Cambria Math" charset="0"/>
                      </a:rPr>
                      <m:t>(</m:t>
                    </m:r>
                    <m:r>
                      <a:rPr lang="en-US" altLang="zh-TW" sz="2200" i="1">
                        <a:latin typeface="Cambria Math" charset="0"/>
                      </a:rPr>
                      <m:t>𝑡</m:t>
                    </m:r>
                    <m:r>
                      <a:rPr lang="en-US" altLang="zh-TW" sz="2200" i="1">
                        <a:latin typeface="Cambria Math" charset="0"/>
                      </a:rPr>
                      <m:t>)</m:t>
                    </m:r>
                  </m:oMath>
                </a14:m>
                <a:r>
                  <a:rPr lang="zh-TW" altLang="zh-TW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為利率的長期水準，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charset="0"/>
                          </a:rPr>
                          <m:t>𝜃</m:t>
                        </m:r>
                      </m:e>
                      <m:sub>
                        <m:r>
                          <a:rPr lang="en-US" altLang="zh-TW" sz="2200" i="1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lang="en-US" altLang="zh-TW" sz="2200" i="1">
                        <a:latin typeface="Cambria Math" charset="0"/>
                      </a:rPr>
                      <m:t>=</m:t>
                    </m:r>
                    <m:r>
                      <a:rPr lang="en-US" altLang="zh-TW" sz="2200" i="1">
                        <a:latin typeface="Cambria Math" charset="0"/>
                      </a:rPr>
                      <m:t>𝑎</m:t>
                    </m:r>
                    <m:r>
                      <a:rPr lang="en-US" altLang="zh-TW" sz="2200" i="1">
                        <a:latin typeface="Cambria Math" charset="0"/>
                      </a:rPr>
                      <m:t>∗</m:t>
                    </m:r>
                    <m:r>
                      <a:rPr lang="en-US" altLang="zh-TW" sz="2200" i="1">
                        <a:latin typeface="Cambria Math" charset="0"/>
                      </a:rPr>
                      <m:t>𝑏</m:t>
                    </m:r>
                    <m:r>
                      <a:rPr lang="en-US" altLang="zh-TW" sz="2200" i="1">
                        <a:latin typeface="Cambria Math" charset="0"/>
                      </a:rPr>
                      <m:t>(</m:t>
                    </m:r>
                    <m:r>
                      <a:rPr lang="en-US" altLang="zh-TW" sz="2200" i="1">
                        <a:latin typeface="Cambria Math" charset="0"/>
                      </a:rPr>
                      <m:t>𝑡</m:t>
                    </m:r>
                    <m:r>
                      <a:rPr lang="en-US" altLang="zh-TW" sz="2200" i="1">
                        <a:latin typeface="Cambria Math" charset="0"/>
                      </a:rPr>
                      <m:t>)</m:t>
                    </m:r>
                  </m:oMath>
                </a14:m>
                <a:endParaRPr lang="zh-TW" altLang="en-US" sz="22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zh-TW" altLang="zh-TW" sz="2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200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zh-TW" altLang="zh-TW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：標準</a:t>
                </a:r>
                <a:r>
                  <a:rPr lang="zh-TW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布朗運動</a:t>
                </a:r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(</a:t>
                </a: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與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TW" altLang="zh-TW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p>
                    </m:sSubSup>
                  </m:oMath>
                </a14:m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相關</a:t>
                </a:r>
                <a:r>
                  <a:rPr lang="en-US" altLang="zh-TW" sz="22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)</a:t>
                </a:r>
                <a:endParaRPr lang="zh-TW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endParaRPr lang="zh-TW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4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54" t="-15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4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模型基本假設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死亡率模型採用</a:t>
                </a:r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 </a:t>
                </a:r>
                <a:r>
                  <a:rPr lang="en-US" altLang="zh-TW" sz="2200" i="1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Lee and Carter, 1992</a:t>
                </a:r>
              </a:p>
              <a:p>
                <a:pPr marL="0" indent="0">
                  <a:buNone/>
                </a:pPr>
                <a:endParaRPr lang="en-US" altLang="zh-TW" sz="2200" i="1" dirty="0"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22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zh-TW" altLang="en-US" sz="2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zh-TW" altLang="en-US" sz="2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sub>
                      </m:sSub>
                      <m:sSub>
                        <m:sSub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altLang="zh-TW" sz="2200" i="1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altLang="zh-TW" sz="2200" i="1" dirty="0" smtClean="0"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:</m:t>
                    </m:r>
                    <m:r>
                      <a:rPr lang="en-US" altLang="zh-TW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m:rPr>
                        <m:nor/>
                      </m:rPr>
                      <a:rPr lang="zh-TW" altLang="en-US" sz="22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itchFamily="18" charset="0"/>
                      </a:rPr>
                      <m:t>年齡在</m:t>
                    </m:r>
                    <m:r>
                      <a:rPr lang="en-US" altLang="zh-TW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年時的中央死亡率</a:t>
                </a:r>
                <a:endParaRPr lang="en-US" altLang="zh-TW" sz="2200" dirty="0" smtClean="0">
                  <a:latin typeface="標楷體" panose="03000509000000000000" pitchFamily="65" charset="-120"/>
                  <a:ea typeface="標楷體" panose="03000509000000000000" pitchFamily="65" charset="-120"/>
                  <a:cs typeface="Times New Roman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TW" altLang="en-US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sub>
                    </m:sSub>
                    <m:r>
                      <a:rPr lang="zh-TW" altLang="en-US" sz="2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TW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altLang="zh-TW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m:rPr>
                        <m:nor/>
                      </m:rPr>
                      <a:rPr lang="zh-TW" altLang="en-US" sz="22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itchFamily="18" charset="0"/>
                      </a:rPr>
                      <m:t>年齡</m:t>
                    </m:r>
                    <m:r>
                      <a:rPr lang="zh-TW" altLang="en-US" sz="2200" i="1" dirty="0">
                        <a:latin typeface="Cambria Math"/>
                        <a:ea typeface="標楷體" panose="03000509000000000000" pitchFamily="65" charset="-120"/>
                        <a:cs typeface="Times New Roman" pitchFamily="18" charset="0"/>
                      </a:rPr>
                      <m:t>模式下</m:t>
                    </m:r>
                    <m:r>
                      <a:rPr lang="zh-TW" altLang="en-US" sz="2200" b="0" i="1" dirty="0" smtClean="0">
                        <a:latin typeface="Cambria Math"/>
                        <a:ea typeface="標楷體" panose="03000509000000000000" pitchFamily="65" charset="-120"/>
                        <a:cs typeface="Times New Roman" pitchFamily="18" charset="0"/>
                      </a:rPr>
                      <m:t>對</m:t>
                    </m:r>
                    <m:r>
                      <a:rPr lang="zh-TW" altLang="en-US" sz="2200" i="1" dirty="0">
                        <a:latin typeface="Cambria Math"/>
                        <a:ea typeface="標楷體" panose="03000509000000000000" pitchFamily="65" charset="-120"/>
                        <a:cs typeface="Times New Roman" pitchFamily="18" charset="0"/>
                      </a:rPr>
                      <m:t>死亡率</m:t>
                    </m:r>
                    <m:r>
                      <a:rPr lang="zh-TW" altLang="en-US" sz="2200" b="0" i="1" dirty="0" smtClean="0">
                        <a:latin typeface="Cambria Math"/>
                        <a:ea typeface="標楷體" panose="03000509000000000000" pitchFamily="65" charset="-120"/>
                        <a:cs typeface="Times New Roman" pitchFamily="18" charset="0"/>
                      </a:rPr>
                      <m:t>的</m:t>
                    </m:r>
                    <m:r>
                      <a:rPr lang="zh-TW" altLang="en-US" sz="2200" i="1" dirty="0">
                        <a:latin typeface="Cambria Math"/>
                        <a:ea typeface="標楷體" panose="03000509000000000000" pitchFamily="65" charset="-120"/>
                        <a:cs typeface="Times New Roman" pitchFamily="18" charset="0"/>
                      </a:rPr>
                      <m:t>影響</m:t>
                    </m:r>
                  </m:oMath>
                </a14:m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　</a:t>
                </a:r>
                <a:r>
                  <a:rPr lang="en-US" altLang="zh-TW" sz="22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[age-effect]</a:t>
                </a:r>
                <a:endParaRPr lang="en-US" altLang="zh-TW" sz="2200" i="1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TW" altLang="en-US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sub>
                    </m:sSub>
                    <m:r>
                      <a:rPr lang="en-US" altLang="zh-TW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TW" sz="2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altLang="zh-TW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TW" sz="2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年齡模式下對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200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的反應速度　</a:t>
                </a:r>
                <a:r>
                  <a:rPr lang="en-US" altLang="zh-TW" sz="22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[</a:t>
                </a:r>
                <a:r>
                  <a:rPr lang="en-US" altLang="zh-TW" sz="22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age-effect</a:t>
                </a:r>
                <a:r>
                  <a:rPr lang="en-US" altLang="zh-TW" sz="22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]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:</m:t>
                    </m:r>
                    <m:r>
                      <a:rPr lang="en-US" altLang="zh-TW" sz="2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m:rPr>
                        <m:nor/>
                      </m:rPr>
                      <a:rPr lang="zh-TW" altLang="en-US" sz="2200" dirty="0"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itchFamily="18" charset="0"/>
                      </a:rPr>
                      <m:t>年時的死亡率</m:t>
                    </m:r>
                    <m:r>
                      <a:rPr lang="zh-TW" altLang="en-US" sz="2200" i="1" dirty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itchFamily="18" charset="0"/>
                      </a:rPr>
                      <m:t>強度　</m:t>
                    </m:r>
                  </m:oMath>
                </a14:m>
                <a:r>
                  <a:rPr lang="en-US" altLang="zh-TW" sz="22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[period-effect</a:t>
                </a:r>
                <a:r>
                  <a:rPr lang="en-US" altLang="zh-TW" sz="22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]</a:t>
                </a:r>
                <a:endParaRPr lang="en-US" altLang="zh-TW" sz="2200" i="1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TW" altLang="en-US" sz="22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：模型殘差項</a:t>
                </a:r>
                <a:endParaRPr lang="en-US" altLang="zh-TW" sz="22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54" t="-15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310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989</Words>
  <Application>Microsoft Office PowerPoint</Application>
  <PresentationFormat>寬螢幕</PresentationFormat>
  <Paragraphs>537</Paragraphs>
  <Slides>39</Slides>
  <Notes>13</Notes>
  <HiddenSlides>0</HiddenSlides>
  <MMClips>0</MMClips>
  <ScaleCrop>false</ScaleCrop>
  <HeadingPairs>
    <vt:vector size="8" baseType="variant">
      <vt:variant>
        <vt:lpstr>使用字型</vt:lpstr>
      </vt:variant>
      <vt:variant>
        <vt:i4>14</vt:i4>
      </vt:variant>
      <vt:variant>
        <vt:lpstr>佈景主題</vt:lpstr>
      </vt:variant>
      <vt:variant>
        <vt:i4>5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39</vt:i4>
      </vt:variant>
    </vt:vector>
  </HeadingPairs>
  <TitlesOfParts>
    <vt:vector size="59" baseType="lpstr">
      <vt:lpstr>@標楷體</vt:lpstr>
      <vt:lpstr>Arial Unicode MS</vt:lpstr>
      <vt:lpstr>Kaiti TC</vt:lpstr>
      <vt:lpstr>Times New Roman Uni</vt:lpstr>
      <vt:lpstr>微軟正黑體</vt:lpstr>
      <vt:lpstr>PMingLiU</vt:lpstr>
      <vt:lpstr>PMingLiU</vt:lpstr>
      <vt:lpstr>標楷體</vt:lpstr>
      <vt:lpstr>Arial</vt:lpstr>
      <vt:lpstr>Calibri</vt:lpstr>
      <vt:lpstr>Calibri Light</vt:lpstr>
      <vt:lpstr>Cambria Math</vt:lpstr>
      <vt:lpstr>Times New Roman</vt:lpstr>
      <vt:lpstr>Wingdings</vt:lpstr>
      <vt:lpstr>Office 佈景主題</vt:lpstr>
      <vt:lpstr>1_Office 佈景主題</vt:lpstr>
      <vt:lpstr>2_Office 佈景主題</vt:lpstr>
      <vt:lpstr>3_Office 佈景主題</vt:lpstr>
      <vt:lpstr>4_Office 佈景主題</vt:lpstr>
      <vt:lpstr>方程式</vt:lpstr>
      <vt:lpstr>PowerPoint 簡報</vt:lpstr>
      <vt:lpstr>Outline</vt:lpstr>
      <vt:lpstr>ＲＭ介紹</vt:lpstr>
      <vt:lpstr>ＲＭ介紹</vt:lpstr>
      <vt:lpstr>研究目的</vt:lpstr>
      <vt:lpstr>研究步驟</vt:lpstr>
      <vt:lpstr>模型基本假設</vt:lpstr>
      <vt:lpstr>模型基本假設</vt:lpstr>
      <vt:lpstr>模型基本假設</vt:lpstr>
      <vt:lpstr>PowerPoint 簡報</vt:lpstr>
      <vt:lpstr>PowerPoint 簡報</vt:lpstr>
      <vt:lpstr>PowerPoint 簡報</vt:lpstr>
      <vt:lpstr>建立樹狀模型</vt:lpstr>
      <vt:lpstr>PowerPoint 簡報</vt:lpstr>
      <vt:lpstr>評價RM</vt:lpstr>
      <vt:lpstr>1. 累積貸款金額</vt:lpstr>
      <vt:lpstr>PowerPoint 簡報</vt:lpstr>
      <vt:lpstr>PowerPoint 簡報</vt:lpstr>
      <vt:lpstr>PowerPoint 簡報</vt:lpstr>
      <vt:lpstr>2. 貸款保險金</vt:lpstr>
      <vt:lpstr>PowerPoint 簡報</vt:lpstr>
      <vt:lpstr>PowerPoint 簡報</vt:lpstr>
      <vt:lpstr>PowerPoint 簡報</vt:lpstr>
      <vt:lpstr>PowerPoint 簡報</vt:lpstr>
      <vt:lpstr>3. 貸款人損失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4. 房屋淨值</vt:lpstr>
      <vt:lpstr>PowerPoint 簡報</vt:lpstr>
      <vt:lpstr>求解</vt:lpstr>
      <vt:lpstr>數值結果</vt:lpstr>
      <vt:lpstr>令f(m) = 貸款人損失 – 貸款保險金 – 房屋殘值</vt:lpstr>
      <vt:lpstr>數學驗證</vt:lpstr>
      <vt:lpstr>數學驗證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Feng</dc:creator>
  <cp:lastModifiedBy>Feng</cp:lastModifiedBy>
  <cp:revision>46</cp:revision>
  <dcterms:created xsi:type="dcterms:W3CDTF">2017-09-04T11:42:42Z</dcterms:created>
  <dcterms:modified xsi:type="dcterms:W3CDTF">2017-10-18T17:05:31Z</dcterms:modified>
</cp:coreProperties>
</file>